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Default Extension="fntdata" ContentType="application/x-fontdata"/>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13" r:id="rId4"/>
    <p:sldMasterId id="2147484123" r:id="rId5"/>
    <p:sldMasterId id="2147484137" r:id="rId6"/>
    <p:sldMasterId id="2147484151" r:id="rId7"/>
    <p:sldMasterId id="2147484165" r:id="rId8"/>
    <p:sldMasterId id="2147484179" r:id="rId9"/>
    <p:sldMasterId id="2147484193" r:id="rId10"/>
    <p:sldMasterId id="2147484207" r:id="rId11"/>
    <p:sldMasterId id="2147484221" r:id="rId12"/>
  </p:sldMasterIdLst>
  <p:notesMasterIdLst>
    <p:notesMasterId r:id="rId44"/>
  </p:notesMasterIdLst>
  <p:handoutMasterIdLst>
    <p:handoutMasterId r:id="rId45"/>
  </p:handoutMasterIdLst>
  <p:sldIdLst>
    <p:sldId id="704" r:id="rId13"/>
    <p:sldId id="697" r:id="rId14"/>
    <p:sldId id="698" r:id="rId15"/>
    <p:sldId id="699" r:id="rId16"/>
    <p:sldId id="700" r:id="rId17"/>
    <p:sldId id="722" r:id="rId18"/>
    <p:sldId id="716" r:id="rId19"/>
    <p:sldId id="723" r:id="rId20"/>
    <p:sldId id="702" r:id="rId21"/>
    <p:sldId id="703" r:id="rId22"/>
    <p:sldId id="705" r:id="rId23"/>
    <p:sldId id="639" r:id="rId24"/>
    <p:sldId id="640" r:id="rId25"/>
    <p:sldId id="706" r:id="rId26"/>
    <p:sldId id="675" r:id="rId27"/>
    <p:sldId id="709" r:id="rId28"/>
    <p:sldId id="610" r:id="rId29"/>
    <p:sldId id="611" r:id="rId30"/>
    <p:sldId id="714" r:id="rId31"/>
    <p:sldId id="676" r:id="rId32"/>
    <p:sldId id="708" r:id="rId33"/>
    <p:sldId id="620" r:id="rId34"/>
    <p:sldId id="721" r:id="rId35"/>
    <p:sldId id="622" r:id="rId36"/>
    <p:sldId id="712" r:id="rId37"/>
    <p:sldId id="718" r:id="rId38"/>
    <p:sldId id="696" r:id="rId39"/>
    <p:sldId id="710" r:id="rId40"/>
    <p:sldId id="632" r:id="rId41"/>
    <p:sldId id="711" r:id="rId42"/>
    <p:sldId id="715" r:id="rId43"/>
  </p:sldIdLst>
  <p:sldSz cx="9144000" cy="6858000" type="screen4x3"/>
  <p:notesSz cx="6807200" cy="9939338"/>
  <p:embeddedFontLst>
    <p:embeddedFont>
      <p:font typeface="Calibri" pitchFamily="34" charset="0"/>
      <p:regular r:id="rId46"/>
      <p:bold r:id="rId47"/>
      <p:italic r:id="rId48"/>
      <p:boldItalic r:id="rId49"/>
    </p:embeddedFont>
    <p:embeddedFont>
      <p:font typeface="Verdana" pitchFamily="34" charset="0"/>
      <p:regular r:id="rId50"/>
      <p:bold r:id="rId51"/>
      <p:italic r:id="rId52"/>
      <p:boldItalic r:id="rId53"/>
    </p:embeddedFont>
    <p:embeddedFont>
      <p:font typeface="HGP創英角ｺﾞｼｯｸUB" pitchFamily="50" charset="-128"/>
      <p:regular r:id="rId54"/>
    </p:embeddedFont>
    <p:embeddedFont>
      <p:font typeface="HG創英角ｺﾞｼｯｸUB" pitchFamily="49" charset="-128"/>
      <p:regular r:id="rId55"/>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49728" autoAdjust="0"/>
    <p:restoredTop sz="96583" autoAdjust="0"/>
  </p:normalViewPr>
  <p:slideViewPr>
    <p:cSldViewPr snapToGrid="0">
      <p:cViewPr>
        <p:scale>
          <a:sx n="75" d="100"/>
          <a:sy n="75" d="100"/>
        </p:scale>
        <p:origin x="-72" y="-612"/>
      </p:cViewPr>
      <p:guideLst>
        <p:guide orient="horz" pos="2160"/>
        <p:guide pos="288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font" Target="fonts/font1.fntdata"/><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52"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font" Target="fonts/font6.fntdata"/><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BE456-5C6E-489C-9C9D-874BD005D0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3682B0C-AE00-4AFD-A794-0E139831F06E}">
      <dgm:prSet>
        <dgm:style>
          <a:lnRef idx="0">
            <a:schemeClr val="accent2"/>
          </a:lnRef>
          <a:fillRef idx="3">
            <a:schemeClr val="accent2"/>
          </a:fillRef>
          <a:effectRef idx="3">
            <a:schemeClr val="accent2"/>
          </a:effectRef>
          <a:fontRef idx="minor">
            <a:schemeClr val="lt1"/>
          </a:fontRef>
        </dgm:style>
      </dgm:prSet>
      <dgm:spPr>
        <a:solidFill>
          <a:srgbClr val="CCECFF"/>
        </a:solidFill>
      </dgm:spPr>
      <dgm:t>
        <a:bodyPr/>
        <a:lstStyle/>
        <a:p>
          <a:pPr rtl="0"/>
          <a:r>
            <a:rPr kumimoji="1" lang="ja-JP" dirty="0" smtClean="0">
              <a:solidFill>
                <a:srgbClr val="002060"/>
              </a:solidFill>
            </a:rPr>
            <a:t>「不適切」と考える理由は特記事項に記載する。</a:t>
          </a:r>
          <a:endParaRPr lang="ja-JP" dirty="0">
            <a:solidFill>
              <a:srgbClr val="002060"/>
            </a:solidFill>
          </a:endParaRPr>
        </a:p>
      </dgm:t>
    </dgm:pt>
    <dgm:pt modelId="{D540E450-F3E7-4AAF-A3AC-E7383F840C96}" type="parTrans" cxnId="{1A031AD5-DAD3-4F23-90CD-B42C9A71A3F9}">
      <dgm:prSet/>
      <dgm:spPr/>
      <dgm:t>
        <a:bodyPr/>
        <a:lstStyle/>
        <a:p>
          <a:endParaRPr kumimoji="1" lang="ja-JP" altLang="en-US"/>
        </a:p>
      </dgm:t>
    </dgm:pt>
    <dgm:pt modelId="{33376D8F-AD4E-4E85-A1BA-C1933827D801}" type="sibTrans" cxnId="{1A031AD5-DAD3-4F23-90CD-B42C9A71A3F9}">
      <dgm:prSet/>
      <dgm:spPr/>
      <dgm:t>
        <a:bodyPr/>
        <a:lstStyle/>
        <a:p>
          <a:endParaRPr kumimoji="1" lang="ja-JP" altLang="en-US"/>
        </a:p>
      </dgm:t>
    </dgm:pt>
    <dgm:pt modelId="{7261AB2C-4FA3-4E39-91AD-9EBE3C8B1192}">
      <dgm:prSet/>
      <dgm:spPr/>
      <dgm:t>
        <a:bodyPr/>
        <a:lstStyle/>
        <a:p>
          <a:pPr rtl="0"/>
          <a:r>
            <a:rPr kumimoji="1" lang="ja-JP" dirty="0" smtClean="0"/>
            <a:t>理由が明記されていないと、審査会委員は、調査員の判断が妥当かどうか確認することができない。</a:t>
          </a:r>
          <a:r>
            <a:rPr kumimoji="1" lang="ja-JP" altLang="en-US" dirty="0" smtClean="0"/>
            <a:t>（理由の有無は、特記事項チェックの最大のポイントの一つ）</a:t>
          </a:r>
          <a:r>
            <a:rPr kumimoji="1" lang="en-US" altLang="ja-JP" dirty="0" smtClean="0"/>
            <a:t/>
          </a:r>
          <a:br>
            <a:rPr kumimoji="1" lang="en-US" altLang="ja-JP" dirty="0" smtClean="0"/>
          </a:br>
          <a:endParaRPr lang="ja-JP" dirty="0"/>
        </a:p>
      </dgm:t>
    </dgm:pt>
    <dgm:pt modelId="{43239810-B0A6-44AC-9701-378E9FF6ED17}" type="parTrans" cxnId="{5710B520-575B-4AA3-B22B-9C56DDDD1FBD}">
      <dgm:prSet/>
      <dgm:spPr/>
      <dgm:t>
        <a:bodyPr/>
        <a:lstStyle/>
        <a:p>
          <a:endParaRPr kumimoji="1" lang="ja-JP" altLang="en-US"/>
        </a:p>
      </dgm:t>
    </dgm:pt>
    <dgm:pt modelId="{BAD4EDAD-0AEA-4B01-BCD3-F95D17A7688E}" type="sibTrans" cxnId="{5710B520-575B-4AA3-B22B-9C56DDDD1FBD}">
      <dgm:prSet/>
      <dgm:spPr/>
      <dgm:t>
        <a:bodyPr/>
        <a:lstStyle/>
        <a:p>
          <a:endParaRPr kumimoji="1" lang="ja-JP" altLang="en-US"/>
        </a:p>
      </dgm:t>
    </dgm:pt>
    <dgm:pt modelId="{69931EDF-0999-4DCA-971B-1DB0AA000552}">
      <dgm:prSet>
        <dgm:style>
          <a:lnRef idx="0">
            <a:schemeClr val="accent2"/>
          </a:lnRef>
          <a:fillRef idx="3">
            <a:schemeClr val="accent2"/>
          </a:fillRef>
          <a:effectRef idx="3">
            <a:schemeClr val="accent2"/>
          </a:effectRef>
          <a:fontRef idx="minor">
            <a:schemeClr val="lt1"/>
          </a:fontRef>
        </dgm:style>
      </dgm:prSet>
      <dgm:spPr>
        <a:solidFill>
          <a:srgbClr val="CCECFF"/>
        </a:solidFill>
      </dgm:spPr>
      <dgm:t>
        <a:bodyPr/>
        <a:lstStyle/>
        <a:p>
          <a:pPr rtl="0"/>
          <a:r>
            <a:rPr kumimoji="1" lang="ja-JP" dirty="0" smtClean="0">
              <a:solidFill>
                <a:srgbClr val="002060"/>
              </a:solidFill>
            </a:rPr>
            <a:t>介助の適切性は総合的に判断する</a:t>
          </a:r>
          <a:endParaRPr lang="ja-JP" dirty="0">
            <a:solidFill>
              <a:srgbClr val="002060"/>
            </a:solidFill>
          </a:endParaRPr>
        </a:p>
      </dgm:t>
    </dgm:pt>
    <dgm:pt modelId="{C8B2C534-A624-4A73-BCFD-86E9CD5E8FE4}" type="parTrans" cxnId="{6F7AEB20-0302-4A3F-B00B-85711F23DA01}">
      <dgm:prSet/>
      <dgm:spPr/>
      <dgm:t>
        <a:bodyPr/>
        <a:lstStyle/>
        <a:p>
          <a:endParaRPr kumimoji="1" lang="ja-JP" altLang="en-US"/>
        </a:p>
      </dgm:t>
    </dgm:pt>
    <dgm:pt modelId="{12FF3C8C-5C96-4DD5-B8CC-5EBC58B17FCA}" type="sibTrans" cxnId="{6F7AEB20-0302-4A3F-B00B-85711F23DA01}">
      <dgm:prSet/>
      <dgm:spPr/>
      <dgm:t>
        <a:bodyPr/>
        <a:lstStyle/>
        <a:p>
          <a:endParaRPr kumimoji="1" lang="ja-JP" altLang="en-US"/>
        </a:p>
      </dgm:t>
    </dgm:pt>
    <dgm:pt modelId="{6E9FE6F8-C1F3-46BD-ACB0-4417220C0ECC}">
      <dgm:prSet/>
      <dgm:spPr/>
      <dgm:t>
        <a:bodyPr/>
        <a:lstStyle/>
        <a:p>
          <a:pPr rtl="0"/>
          <a:r>
            <a:rPr kumimoji="1" lang="ja-JP" altLang="en-US" sz="2000" dirty="0" smtClean="0"/>
            <a:t>独居、老々介護のみを理由に判断するものではない。</a:t>
          </a:r>
          <a:endParaRPr lang="ja-JP" altLang="en-US" sz="2000" dirty="0"/>
        </a:p>
      </dgm:t>
    </dgm:pt>
    <dgm:pt modelId="{16F7A5CD-3B53-47AB-B03B-6ABDDD749A8B}" type="parTrans" cxnId="{1F38E2C2-1531-4ABD-A8F2-4A9163BC25E7}">
      <dgm:prSet/>
      <dgm:spPr/>
      <dgm:t>
        <a:bodyPr/>
        <a:lstStyle/>
        <a:p>
          <a:endParaRPr kumimoji="1" lang="ja-JP" altLang="en-US"/>
        </a:p>
      </dgm:t>
    </dgm:pt>
    <dgm:pt modelId="{FAFA5BB1-ABE3-4D3C-B628-E1B5BB8D1828}" type="sibTrans" cxnId="{1F38E2C2-1531-4ABD-A8F2-4A9163BC25E7}">
      <dgm:prSet/>
      <dgm:spPr/>
      <dgm:t>
        <a:bodyPr/>
        <a:lstStyle/>
        <a:p>
          <a:endParaRPr kumimoji="1" lang="ja-JP" altLang="en-US"/>
        </a:p>
      </dgm:t>
    </dgm:pt>
    <dgm:pt modelId="{50E783E6-81B5-44A5-9D5A-EE6253B3BB3E}">
      <dgm:prSet/>
      <dgm:spPr/>
      <dgm:t>
        <a:bodyPr/>
        <a:lstStyle/>
        <a:p>
          <a:pPr rtl="0"/>
          <a:r>
            <a:rPr kumimoji="1" lang="ja-JP" sz="2000" dirty="0" smtClean="0"/>
            <a:t>単に「できる</a:t>
          </a:r>
          <a:r>
            <a:rPr kumimoji="1" lang="en-US" sz="2000" dirty="0" smtClean="0"/>
            <a:t>-</a:t>
          </a:r>
          <a:r>
            <a:rPr kumimoji="1" lang="ja-JP" sz="2000" dirty="0" smtClean="0"/>
            <a:t>できない」といった個々の行為の能力のみで評価せず、生活環境や本人の置かれている状態なども含めて、</a:t>
          </a:r>
          <a:r>
            <a:rPr kumimoji="1" lang="ja-JP" sz="2000" u="sng" dirty="0" smtClean="0"/>
            <a:t>総合的に判断</a:t>
          </a:r>
          <a:r>
            <a:rPr kumimoji="1" lang="ja-JP" sz="2000" dirty="0" smtClean="0"/>
            <a:t>する。</a:t>
          </a:r>
          <a:endParaRPr lang="ja-JP" sz="2000" dirty="0"/>
        </a:p>
      </dgm:t>
    </dgm:pt>
    <dgm:pt modelId="{0C8117E1-E2C8-4C05-B5FD-459DC4B8F70B}" type="parTrans" cxnId="{6D08ABC2-2E2B-435F-8587-F30DE7E9E84E}">
      <dgm:prSet/>
      <dgm:spPr/>
      <dgm:t>
        <a:bodyPr/>
        <a:lstStyle/>
        <a:p>
          <a:endParaRPr kumimoji="1" lang="ja-JP" altLang="en-US"/>
        </a:p>
      </dgm:t>
    </dgm:pt>
    <dgm:pt modelId="{1951ABE9-334C-4B8F-A9DA-B1C83894FD34}" type="sibTrans" cxnId="{6D08ABC2-2E2B-435F-8587-F30DE7E9E84E}">
      <dgm:prSet/>
      <dgm:spPr/>
      <dgm:t>
        <a:bodyPr/>
        <a:lstStyle/>
        <a:p>
          <a:endParaRPr kumimoji="1" lang="ja-JP" altLang="en-US"/>
        </a:p>
      </dgm:t>
    </dgm:pt>
    <dgm:pt modelId="{FE94461A-EDBB-4FF6-B50A-FCF1B7DE476B}">
      <dgm:prSet/>
      <dgm:spPr/>
      <dgm:t>
        <a:bodyPr/>
        <a:lstStyle/>
        <a:p>
          <a:pPr rtl="0"/>
          <a:r>
            <a:rPr kumimoji="1" lang="ja-JP" altLang="en-US" sz="2000" dirty="0" smtClean="0"/>
            <a:t>生活の中で行われる介助は、本人の生活習慣などにも影響を受ける。</a:t>
          </a:r>
          <a:endParaRPr lang="ja-JP" altLang="en-US" sz="2000" dirty="0"/>
        </a:p>
      </dgm:t>
    </dgm:pt>
    <dgm:pt modelId="{B5CCDEFA-32A5-4D2C-A0F8-3CF7A307D273}" type="parTrans" cxnId="{AFA91C90-A61B-42EA-9275-754ED93586C6}">
      <dgm:prSet/>
      <dgm:spPr/>
      <dgm:t>
        <a:bodyPr/>
        <a:lstStyle/>
        <a:p>
          <a:endParaRPr kumimoji="1" lang="ja-JP" altLang="en-US"/>
        </a:p>
      </dgm:t>
    </dgm:pt>
    <dgm:pt modelId="{434ABB4E-5C31-437E-A27D-D159B5F99FE1}" type="sibTrans" cxnId="{AFA91C90-A61B-42EA-9275-754ED93586C6}">
      <dgm:prSet/>
      <dgm:spPr/>
      <dgm:t>
        <a:bodyPr/>
        <a:lstStyle/>
        <a:p>
          <a:endParaRPr kumimoji="1" lang="ja-JP" altLang="en-US"/>
        </a:p>
      </dgm:t>
    </dgm:pt>
    <dgm:pt modelId="{0B106F38-53B4-4EB2-980A-66E3F587CA57}">
      <dgm:prSet custT="1"/>
      <dgm:spPr/>
      <dgm:t>
        <a:bodyPr/>
        <a:lstStyle/>
        <a:p>
          <a:pPr rtl="0"/>
          <a:r>
            <a:rPr kumimoji="1" lang="en-US" altLang="ja-JP" sz="2000" dirty="0" smtClean="0"/>
            <a:t>【</a:t>
          </a:r>
          <a:r>
            <a:rPr kumimoji="1" lang="ja-JP" altLang="en-US" sz="2000" dirty="0" smtClean="0"/>
            <a:t>参考</a:t>
          </a:r>
          <a:r>
            <a:rPr kumimoji="1" lang="en-US" altLang="ja-JP" sz="2000" dirty="0" smtClean="0"/>
            <a:t>】</a:t>
          </a:r>
          <a:r>
            <a:rPr kumimoji="1" lang="ja-JP" altLang="en-US" sz="1400" dirty="0" smtClean="0"/>
            <a:t>（前略）</a:t>
          </a:r>
          <a:r>
            <a:rPr kumimoji="1" lang="ja-JP" altLang="en-US" sz="1800" i="1" dirty="0" smtClean="0"/>
            <a:t>これらの者が</a:t>
          </a:r>
          <a:r>
            <a:rPr kumimoji="1" lang="ja-JP" altLang="en-US" sz="1800" i="1" u="sng" dirty="0" smtClean="0"/>
            <a:t>尊厳を保持し</a:t>
          </a:r>
          <a:r>
            <a:rPr kumimoji="1" lang="ja-JP" altLang="en-US" sz="1800" i="1" dirty="0" smtClean="0"/>
            <a:t>、その有する</a:t>
          </a:r>
          <a:r>
            <a:rPr kumimoji="1" lang="ja-JP" altLang="en-US" sz="1800" i="1" u="sng" dirty="0" smtClean="0"/>
            <a:t>能力に応じ自立した日常生活を営むことができる</a:t>
          </a:r>
          <a:r>
            <a:rPr kumimoji="1" lang="ja-JP" altLang="en-US" sz="1800" i="1" dirty="0" smtClean="0"/>
            <a:t>よう、必要な保健医療サービス及び福祉サービスに係る給付を行う</a:t>
          </a:r>
          <a:r>
            <a:rPr kumimoji="1" lang="ja-JP" altLang="en-US" sz="1200" i="0" dirty="0" smtClean="0"/>
            <a:t>（後略）</a:t>
          </a:r>
          <a:r>
            <a:rPr kumimoji="1" lang="ja-JP" altLang="en-US" sz="1800" i="1" dirty="0" smtClean="0"/>
            <a:t>（介護保険法第１条）</a:t>
          </a:r>
          <a:endParaRPr lang="ja-JP" sz="1800" i="1" dirty="0"/>
        </a:p>
      </dgm:t>
    </dgm:pt>
    <dgm:pt modelId="{586ECBDE-6A33-41D4-BF01-F25A7CED6BF0}" type="parTrans" cxnId="{3F50F56C-350E-43B3-9EDD-30FF1EF6E396}">
      <dgm:prSet/>
      <dgm:spPr/>
      <dgm:t>
        <a:bodyPr/>
        <a:lstStyle/>
        <a:p>
          <a:endParaRPr kumimoji="1" lang="ja-JP" altLang="en-US"/>
        </a:p>
      </dgm:t>
    </dgm:pt>
    <dgm:pt modelId="{471D635C-D7A8-43E6-ACD8-6640C09ED95E}" type="sibTrans" cxnId="{3F50F56C-350E-43B3-9EDD-30FF1EF6E396}">
      <dgm:prSet/>
      <dgm:spPr/>
      <dgm:t>
        <a:bodyPr/>
        <a:lstStyle/>
        <a:p>
          <a:endParaRPr kumimoji="1" lang="ja-JP" altLang="en-US"/>
        </a:p>
      </dgm:t>
    </dgm:pt>
    <dgm:pt modelId="{0CBA74CD-2B8F-4F5E-9DD1-C5D484982F57}" type="pres">
      <dgm:prSet presAssocID="{891BE456-5C6E-489C-9C9D-874BD005D073}" presName="linear" presStyleCnt="0">
        <dgm:presLayoutVars>
          <dgm:animLvl val="lvl"/>
          <dgm:resizeHandles val="exact"/>
        </dgm:presLayoutVars>
      </dgm:prSet>
      <dgm:spPr/>
      <dgm:t>
        <a:bodyPr/>
        <a:lstStyle/>
        <a:p>
          <a:endParaRPr kumimoji="1" lang="ja-JP" altLang="en-US"/>
        </a:p>
      </dgm:t>
    </dgm:pt>
    <dgm:pt modelId="{42E42BE2-8B95-4DEA-B37F-B41A3FF93D05}" type="pres">
      <dgm:prSet presAssocID="{53682B0C-AE00-4AFD-A794-0E139831F06E}" presName="parentText" presStyleLbl="node1" presStyleIdx="0" presStyleCnt="2">
        <dgm:presLayoutVars>
          <dgm:chMax val="0"/>
          <dgm:bulletEnabled val="1"/>
        </dgm:presLayoutVars>
      </dgm:prSet>
      <dgm:spPr/>
      <dgm:t>
        <a:bodyPr/>
        <a:lstStyle/>
        <a:p>
          <a:endParaRPr kumimoji="1" lang="ja-JP" altLang="en-US"/>
        </a:p>
      </dgm:t>
    </dgm:pt>
    <dgm:pt modelId="{A396C8FC-0D96-4EB5-B32A-F4E4ADADF52C}" type="pres">
      <dgm:prSet presAssocID="{53682B0C-AE00-4AFD-A794-0E139831F06E}" presName="childText" presStyleLbl="revTx" presStyleIdx="0" presStyleCnt="2">
        <dgm:presLayoutVars>
          <dgm:bulletEnabled val="1"/>
        </dgm:presLayoutVars>
      </dgm:prSet>
      <dgm:spPr/>
      <dgm:t>
        <a:bodyPr/>
        <a:lstStyle/>
        <a:p>
          <a:endParaRPr kumimoji="1" lang="ja-JP" altLang="en-US"/>
        </a:p>
      </dgm:t>
    </dgm:pt>
    <dgm:pt modelId="{28179555-031E-4EF9-B4D5-509D0919BA26}" type="pres">
      <dgm:prSet presAssocID="{69931EDF-0999-4DCA-971B-1DB0AA000552}" presName="parentText" presStyleLbl="node1" presStyleIdx="1" presStyleCnt="2">
        <dgm:presLayoutVars>
          <dgm:chMax val="0"/>
          <dgm:bulletEnabled val="1"/>
        </dgm:presLayoutVars>
      </dgm:prSet>
      <dgm:spPr/>
      <dgm:t>
        <a:bodyPr/>
        <a:lstStyle/>
        <a:p>
          <a:endParaRPr kumimoji="1" lang="ja-JP" altLang="en-US"/>
        </a:p>
      </dgm:t>
    </dgm:pt>
    <dgm:pt modelId="{372B6A2A-BDB0-4699-8F90-88BE3A42C229}" type="pres">
      <dgm:prSet presAssocID="{69931EDF-0999-4DCA-971B-1DB0AA000552}" presName="childText" presStyleLbl="revTx" presStyleIdx="1" presStyleCnt="2" custScaleY="116734">
        <dgm:presLayoutVars>
          <dgm:bulletEnabled val="1"/>
        </dgm:presLayoutVars>
      </dgm:prSet>
      <dgm:spPr/>
      <dgm:t>
        <a:bodyPr/>
        <a:lstStyle/>
        <a:p>
          <a:endParaRPr kumimoji="1" lang="ja-JP" altLang="en-US"/>
        </a:p>
      </dgm:t>
    </dgm:pt>
  </dgm:ptLst>
  <dgm:cxnLst>
    <dgm:cxn modelId="{6F7AEB20-0302-4A3F-B00B-85711F23DA01}" srcId="{891BE456-5C6E-489C-9C9D-874BD005D073}" destId="{69931EDF-0999-4DCA-971B-1DB0AA000552}" srcOrd="1" destOrd="0" parTransId="{C8B2C534-A624-4A73-BCFD-86E9CD5E8FE4}" sibTransId="{12FF3C8C-5C96-4DD5-B8CC-5EBC58B17FCA}"/>
    <dgm:cxn modelId="{1F38E2C2-1531-4ABD-A8F2-4A9163BC25E7}" srcId="{69931EDF-0999-4DCA-971B-1DB0AA000552}" destId="{6E9FE6F8-C1F3-46BD-ACB0-4417220C0ECC}" srcOrd="0" destOrd="0" parTransId="{16F7A5CD-3B53-47AB-B03B-6ABDDD749A8B}" sibTransId="{FAFA5BB1-ABE3-4D3C-B628-E1B5BB8D1828}"/>
    <dgm:cxn modelId="{1D7EDCEB-C013-43C1-9DE6-2BAFD4F50F03}" type="presOf" srcId="{891BE456-5C6E-489C-9C9D-874BD005D073}" destId="{0CBA74CD-2B8F-4F5E-9DD1-C5D484982F57}" srcOrd="0" destOrd="0" presId="urn:microsoft.com/office/officeart/2005/8/layout/vList2"/>
    <dgm:cxn modelId="{1A031AD5-DAD3-4F23-90CD-B42C9A71A3F9}" srcId="{891BE456-5C6E-489C-9C9D-874BD005D073}" destId="{53682B0C-AE00-4AFD-A794-0E139831F06E}" srcOrd="0" destOrd="0" parTransId="{D540E450-F3E7-4AAF-A3AC-E7383F840C96}" sibTransId="{33376D8F-AD4E-4E85-A1BA-C1933827D801}"/>
    <dgm:cxn modelId="{A97FF3AF-A7F9-41CD-9FB0-76CD7F1D304C}" type="presOf" srcId="{6E9FE6F8-C1F3-46BD-ACB0-4417220C0ECC}" destId="{372B6A2A-BDB0-4699-8F90-88BE3A42C229}" srcOrd="0" destOrd="0" presId="urn:microsoft.com/office/officeart/2005/8/layout/vList2"/>
    <dgm:cxn modelId="{5710B520-575B-4AA3-B22B-9C56DDDD1FBD}" srcId="{53682B0C-AE00-4AFD-A794-0E139831F06E}" destId="{7261AB2C-4FA3-4E39-91AD-9EBE3C8B1192}" srcOrd="0" destOrd="0" parTransId="{43239810-B0A6-44AC-9701-378E9FF6ED17}" sibTransId="{BAD4EDAD-0AEA-4B01-BCD3-F95D17A7688E}"/>
    <dgm:cxn modelId="{AFA91C90-A61B-42EA-9275-754ED93586C6}" srcId="{69931EDF-0999-4DCA-971B-1DB0AA000552}" destId="{FE94461A-EDBB-4FF6-B50A-FCF1B7DE476B}" srcOrd="2" destOrd="0" parTransId="{B5CCDEFA-32A5-4D2C-A0F8-3CF7A307D273}" sibTransId="{434ABB4E-5C31-437E-A27D-D159B5F99FE1}"/>
    <dgm:cxn modelId="{AA92704A-69FE-4612-8B90-7D4532BAF60C}" type="presOf" srcId="{53682B0C-AE00-4AFD-A794-0E139831F06E}" destId="{42E42BE2-8B95-4DEA-B37F-B41A3FF93D05}" srcOrd="0" destOrd="0" presId="urn:microsoft.com/office/officeart/2005/8/layout/vList2"/>
    <dgm:cxn modelId="{01777216-AC14-4662-B30D-6263F9D2282E}" type="presOf" srcId="{0B106F38-53B4-4EB2-980A-66E3F587CA57}" destId="{372B6A2A-BDB0-4699-8F90-88BE3A42C229}" srcOrd="0" destOrd="3" presId="urn:microsoft.com/office/officeart/2005/8/layout/vList2"/>
    <dgm:cxn modelId="{9727D606-21B7-4F16-9387-3D9B0C53CD13}" type="presOf" srcId="{69931EDF-0999-4DCA-971B-1DB0AA000552}" destId="{28179555-031E-4EF9-B4D5-509D0919BA26}" srcOrd="0" destOrd="0" presId="urn:microsoft.com/office/officeart/2005/8/layout/vList2"/>
    <dgm:cxn modelId="{6D08ABC2-2E2B-435F-8587-F30DE7E9E84E}" srcId="{69931EDF-0999-4DCA-971B-1DB0AA000552}" destId="{50E783E6-81B5-44A5-9D5A-EE6253B3BB3E}" srcOrd="1" destOrd="0" parTransId="{0C8117E1-E2C8-4C05-B5FD-459DC4B8F70B}" sibTransId="{1951ABE9-334C-4B8F-A9DA-B1C83894FD34}"/>
    <dgm:cxn modelId="{E98B32DA-D3B2-4F9D-8CD6-18D2ADF006F0}" type="presOf" srcId="{50E783E6-81B5-44A5-9D5A-EE6253B3BB3E}" destId="{372B6A2A-BDB0-4699-8F90-88BE3A42C229}" srcOrd="0" destOrd="1" presId="urn:microsoft.com/office/officeart/2005/8/layout/vList2"/>
    <dgm:cxn modelId="{3F50F56C-350E-43B3-9EDD-30FF1EF6E396}" srcId="{69931EDF-0999-4DCA-971B-1DB0AA000552}" destId="{0B106F38-53B4-4EB2-980A-66E3F587CA57}" srcOrd="3" destOrd="0" parTransId="{586ECBDE-6A33-41D4-BF01-F25A7CED6BF0}" sibTransId="{471D635C-D7A8-43E6-ACD8-6640C09ED95E}"/>
    <dgm:cxn modelId="{3262B254-D489-41E1-B77F-BC6F65C5AED4}" type="presOf" srcId="{FE94461A-EDBB-4FF6-B50A-FCF1B7DE476B}" destId="{372B6A2A-BDB0-4699-8F90-88BE3A42C229}" srcOrd="0" destOrd="2" presId="urn:microsoft.com/office/officeart/2005/8/layout/vList2"/>
    <dgm:cxn modelId="{667FA48D-C1A9-434F-A548-A284AFED1927}" type="presOf" srcId="{7261AB2C-4FA3-4E39-91AD-9EBE3C8B1192}" destId="{A396C8FC-0D96-4EB5-B32A-F4E4ADADF52C}" srcOrd="0" destOrd="0" presId="urn:microsoft.com/office/officeart/2005/8/layout/vList2"/>
    <dgm:cxn modelId="{2E18F572-6393-45C5-A543-07118FE7224F}" type="presParOf" srcId="{0CBA74CD-2B8F-4F5E-9DD1-C5D484982F57}" destId="{42E42BE2-8B95-4DEA-B37F-B41A3FF93D05}" srcOrd="0" destOrd="0" presId="urn:microsoft.com/office/officeart/2005/8/layout/vList2"/>
    <dgm:cxn modelId="{1CB9E248-CC9C-4CFF-A7D0-46C54B9BD4FD}" type="presParOf" srcId="{0CBA74CD-2B8F-4F5E-9DD1-C5D484982F57}" destId="{A396C8FC-0D96-4EB5-B32A-F4E4ADADF52C}" srcOrd="1" destOrd="0" presId="urn:microsoft.com/office/officeart/2005/8/layout/vList2"/>
    <dgm:cxn modelId="{6E214495-3BE1-4D0A-B23C-EFE73BDDFC53}" type="presParOf" srcId="{0CBA74CD-2B8F-4F5E-9DD1-C5D484982F57}" destId="{28179555-031E-4EF9-B4D5-509D0919BA26}" srcOrd="2" destOrd="0" presId="urn:microsoft.com/office/officeart/2005/8/layout/vList2"/>
    <dgm:cxn modelId="{844CE66D-3390-48C3-9303-BEB702644B4B}" type="presParOf" srcId="{0CBA74CD-2B8F-4F5E-9DD1-C5D484982F57}" destId="{372B6A2A-BDB0-4699-8F90-88BE3A42C229}"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E42BE2-8B95-4DEA-B37F-B41A3FF93D05}">
      <dsp:nvSpPr>
        <dsp:cNvPr id="0" name=""/>
        <dsp:cNvSpPr/>
      </dsp:nvSpPr>
      <dsp:spPr>
        <a:xfrm>
          <a:off x="0" y="19730"/>
          <a:ext cx="8280400" cy="704339"/>
        </a:xfrm>
        <a:prstGeom prst="roundRect">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ja-JP" sz="2800" kern="1200" dirty="0" smtClean="0">
              <a:solidFill>
                <a:srgbClr val="002060"/>
              </a:solidFill>
            </a:rPr>
            <a:t>「不適切」と考える理由は特記事項に記載する。</a:t>
          </a:r>
          <a:endParaRPr lang="ja-JP" sz="2800" kern="1200" dirty="0">
            <a:solidFill>
              <a:srgbClr val="002060"/>
            </a:solidFill>
          </a:endParaRPr>
        </a:p>
      </dsp:txBody>
      <dsp:txXfrm>
        <a:off x="0" y="19730"/>
        <a:ext cx="8280400" cy="704339"/>
      </dsp:txXfrm>
    </dsp:sp>
    <dsp:sp modelId="{A396C8FC-0D96-4EB5-B32A-F4E4ADADF52C}">
      <dsp:nvSpPr>
        <dsp:cNvPr id="0" name=""/>
        <dsp:cNvSpPr/>
      </dsp:nvSpPr>
      <dsp:spPr>
        <a:xfrm>
          <a:off x="0" y="724070"/>
          <a:ext cx="8280400" cy="136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03"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kumimoji="1" lang="ja-JP" sz="2200" kern="1200" dirty="0" smtClean="0"/>
            <a:t>理由が明記されていないと、審査会委員は、調査員の判断が妥当かどうか確認することができない。</a:t>
          </a:r>
          <a:r>
            <a:rPr kumimoji="1" lang="ja-JP" altLang="en-US" sz="2200" kern="1200" dirty="0" smtClean="0"/>
            <a:t>（理由の有無は、特記事項チェックの最大のポイントの一つ）</a:t>
          </a:r>
          <a:r>
            <a:rPr kumimoji="1" lang="en-US" altLang="ja-JP" sz="2200" kern="1200" dirty="0" smtClean="0"/>
            <a:t/>
          </a:r>
          <a:br>
            <a:rPr kumimoji="1" lang="en-US" altLang="ja-JP" sz="2200" kern="1200" dirty="0" smtClean="0"/>
          </a:br>
          <a:endParaRPr lang="ja-JP" sz="2200" kern="1200" dirty="0"/>
        </a:p>
      </dsp:txBody>
      <dsp:txXfrm>
        <a:off x="0" y="724070"/>
        <a:ext cx="8280400" cy="1362060"/>
      </dsp:txXfrm>
    </dsp:sp>
    <dsp:sp modelId="{28179555-031E-4EF9-B4D5-509D0919BA26}">
      <dsp:nvSpPr>
        <dsp:cNvPr id="0" name=""/>
        <dsp:cNvSpPr/>
      </dsp:nvSpPr>
      <dsp:spPr>
        <a:xfrm>
          <a:off x="0" y="2086130"/>
          <a:ext cx="8280400" cy="704339"/>
        </a:xfrm>
        <a:prstGeom prst="roundRect">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ja-JP" sz="2800" kern="1200" dirty="0" smtClean="0">
              <a:solidFill>
                <a:srgbClr val="002060"/>
              </a:solidFill>
            </a:rPr>
            <a:t>介助の適切性は総合的に判断する</a:t>
          </a:r>
          <a:endParaRPr lang="ja-JP" sz="2800" kern="1200" dirty="0">
            <a:solidFill>
              <a:srgbClr val="002060"/>
            </a:solidFill>
          </a:endParaRPr>
        </a:p>
      </dsp:txBody>
      <dsp:txXfrm>
        <a:off x="0" y="2086130"/>
        <a:ext cx="8280400" cy="704339"/>
      </dsp:txXfrm>
    </dsp:sp>
    <dsp:sp modelId="{372B6A2A-BDB0-4699-8F90-88BE3A42C229}">
      <dsp:nvSpPr>
        <dsp:cNvPr id="0" name=""/>
        <dsp:cNvSpPr/>
      </dsp:nvSpPr>
      <dsp:spPr>
        <a:xfrm>
          <a:off x="0" y="2790470"/>
          <a:ext cx="8280400" cy="2706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03"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kumimoji="1" lang="ja-JP" altLang="en-US" sz="2000" kern="1200" dirty="0" smtClean="0"/>
            <a:t>独居、老々介護のみを理由に判断するものではない。</a:t>
          </a:r>
          <a:endParaRPr lang="ja-JP" altLang="en-US" sz="2000" kern="1200" dirty="0"/>
        </a:p>
        <a:p>
          <a:pPr marL="228600" lvl="1" indent="-228600" algn="l" defTabSz="889000" rtl="0">
            <a:lnSpc>
              <a:spcPct val="90000"/>
            </a:lnSpc>
            <a:spcBef>
              <a:spcPct val="0"/>
            </a:spcBef>
            <a:spcAft>
              <a:spcPct val="20000"/>
            </a:spcAft>
            <a:buChar char="••"/>
          </a:pPr>
          <a:r>
            <a:rPr kumimoji="1" lang="ja-JP" sz="2000" kern="1200" dirty="0" smtClean="0"/>
            <a:t>単に「できる</a:t>
          </a:r>
          <a:r>
            <a:rPr kumimoji="1" lang="en-US" sz="2000" kern="1200" dirty="0" smtClean="0"/>
            <a:t>-</a:t>
          </a:r>
          <a:r>
            <a:rPr kumimoji="1" lang="ja-JP" sz="2000" kern="1200" dirty="0" smtClean="0"/>
            <a:t>できない」といった個々の行為の能力のみで評価せず、生活環境や本人の置かれている状態なども含めて、</a:t>
          </a:r>
          <a:r>
            <a:rPr kumimoji="1" lang="ja-JP" sz="2000" u="sng" kern="1200" dirty="0" smtClean="0"/>
            <a:t>総合的に判断</a:t>
          </a:r>
          <a:r>
            <a:rPr kumimoji="1" lang="ja-JP" sz="2000" kern="1200" dirty="0" smtClean="0"/>
            <a:t>する。</a:t>
          </a:r>
          <a:endParaRPr lang="ja-JP" sz="2000" kern="1200" dirty="0"/>
        </a:p>
        <a:p>
          <a:pPr marL="228600" lvl="1" indent="-228600" algn="l" defTabSz="889000" rtl="0">
            <a:lnSpc>
              <a:spcPct val="90000"/>
            </a:lnSpc>
            <a:spcBef>
              <a:spcPct val="0"/>
            </a:spcBef>
            <a:spcAft>
              <a:spcPct val="20000"/>
            </a:spcAft>
            <a:buChar char="••"/>
          </a:pPr>
          <a:r>
            <a:rPr kumimoji="1" lang="ja-JP" altLang="en-US" sz="2000" kern="1200" dirty="0" smtClean="0"/>
            <a:t>生活の中で行われる介助は、本人の生活習慣などにも影響を受ける。</a:t>
          </a:r>
          <a:endParaRPr lang="ja-JP" altLang="en-US" sz="2000" kern="1200" dirty="0"/>
        </a:p>
        <a:p>
          <a:pPr marL="228600" lvl="1" indent="-228600" algn="l" defTabSz="889000" rtl="0">
            <a:lnSpc>
              <a:spcPct val="90000"/>
            </a:lnSpc>
            <a:spcBef>
              <a:spcPct val="0"/>
            </a:spcBef>
            <a:spcAft>
              <a:spcPct val="20000"/>
            </a:spcAft>
            <a:buChar char="••"/>
          </a:pPr>
          <a:r>
            <a:rPr kumimoji="1" lang="en-US" altLang="ja-JP" sz="2000" kern="1200" dirty="0" smtClean="0"/>
            <a:t>【</a:t>
          </a:r>
          <a:r>
            <a:rPr kumimoji="1" lang="ja-JP" altLang="en-US" sz="2000" kern="1200" dirty="0" smtClean="0"/>
            <a:t>参考</a:t>
          </a:r>
          <a:r>
            <a:rPr kumimoji="1" lang="en-US" altLang="ja-JP" sz="2000" kern="1200" dirty="0" smtClean="0"/>
            <a:t>】</a:t>
          </a:r>
          <a:r>
            <a:rPr kumimoji="1" lang="ja-JP" altLang="en-US" sz="1400" kern="1200" dirty="0" smtClean="0"/>
            <a:t>（前略）</a:t>
          </a:r>
          <a:r>
            <a:rPr kumimoji="1" lang="ja-JP" altLang="en-US" sz="1800" i="1" kern="1200" dirty="0" smtClean="0"/>
            <a:t>これらの者が</a:t>
          </a:r>
          <a:r>
            <a:rPr kumimoji="1" lang="ja-JP" altLang="en-US" sz="1800" i="1" u="sng" kern="1200" dirty="0" smtClean="0"/>
            <a:t>尊厳を保持し</a:t>
          </a:r>
          <a:r>
            <a:rPr kumimoji="1" lang="ja-JP" altLang="en-US" sz="1800" i="1" kern="1200" dirty="0" smtClean="0"/>
            <a:t>、その有する</a:t>
          </a:r>
          <a:r>
            <a:rPr kumimoji="1" lang="ja-JP" altLang="en-US" sz="1800" i="1" u="sng" kern="1200" dirty="0" smtClean="0"/>
            <a:t>能力に応じ自立した日常生活を営むことができる</a:t>
          </a:r>
          <a:r>
            <a:rPr kumimoji="1" lang="ja-JP" altLang="en-US" sz="1800" i="1" kern="1200" dirty="0" smtClean="0"/>
            <a:t>よう、必要な保健医療サービス及び福祉サービスに係る給付を行う</a:t>
          </a:r>
          <a:r>
            <a:rPr kumimoji="1" lang="ja-JP" altLang="en-US" sz="1200" i="0" kern="1200" dirty="0" smtClean="0"/>
            <a:t>（後略）</a:t>
          </a:r>
          <a:r>
            <a:rPr kumimoji="1" lang="ja-JP" altLang="en-US" sz="1800" i="1" kern="1200" dirty="0" smtClean="0"/>
            <a:t>（介護保険法第１条）</a:t>
          </a:r>
          <a:endParaRPr lang="ja-JP" sz="1800" i="1" kern="1200" dirty="0"/>
        </a:p>
      </dsp:txBody>
      <dsp:txXfrm>
        <a:off x="0" y="2790470"/>
        <a:ext cx="8280400" cy="27063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&lt;#&gt;</a:t>
            </a:fld>
            <a:endParaRPr lang="ja-JP" altLang="en-US"/>
          </a:p>
        </p:txBody>
      </p:sp>
    </p:spTree>
    <p:extLst>
      <p:ext uri="{BB962C8B-B14F-4D97-AF65-F5344CB8AC3E}">
        <p14:creationId xmlns:p14="http://schemas.microsoft.com/office/powerpoint/2010/main" xmlns=""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&lt;#&gt;</a:t>
            </a:fld>
            <a:endParaRPr lang="ja-JP" altLang="en-US"/>
          </a:p>
        </p:txBody>
      </p:sp>
    </p:spTree>
    <p:extLst>
      <p:ext uri="{BB962C8B-B14F-4D97-AF65-F5344CB8AC3E}">
        <p14:creationId xmlns:p14="http://schemas.microsoft.com/office/powerpoint/2010/main" xmlns=""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20750" y="746125"/>
            <a:ext cx="4967288" cy="3725863"/>
          </a:xfrm>
          <a:ln/>
        </p:spPr>
      </p:sp>
      <p:sp>
        <p:nvSpPr>
          <p:cNvPr id="5325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8AD5422C-BBC3-436A-A8B7-EC547EA6FCBF}" type="slidenum">
              <a:rPr kumimoji="0" lang="ja-JP" altLang="en-US" sz="1200">
                <a:solidFill>
                  <a:prstClr val="black"/>
                </a:solidFill>
                <a:latin typeface="ＭＳ Ｐ明朝" pitchFamily="18" charset="-128"/>
                <a:ea typeface="ＭＳ Ｐ明朝" pitchFamily="18" charset="-128"/>
              </a:rPr>
              <a:pPr algn="r"/>
              <a:t>17</a:t>
            </a:fld>
            <a:endParaRPr kumimoji="0" lang="en-US" altLang="ja-JP" sz="1200">
              <a:solidFill>
                <a:prstClr val="black"/>
              </a:solidFill>
              <a:latin typeface="ＭＳ Ｐ明朝" pitchFamily="18" charset="-128"/>
              <a:ea typeface="ＭＳ Ｐ明朝" pitchFamily="18" charset="-128"/>
            </a:endParaRPr>
          </a:p>
        </p:txBody>
      </p:sp>
      <p:sp>
        <p:nvSpPr>
          <p:cNvPr id="51203" name="Rectangle 2"/>
          <p:cNvSpPr>
            <a:spLocks noGrp="1" noRot="1" noChangeAspect="1" noChangeArrowheads="1" noTextEdit="1"/>
          </p:cNvSpPr>
          <p:nvPr>
            <p:ph type="sldImg"/>
          </p:nvPr>
        </p:nvSpPr>
        <p:spPr>
          <a:xfrm>
            <a:off x="920750" y="746125"/>
            <a:ext cx="4968875" cy="3725863"/>
          </a:xfrm>
          <a:ln/>
        </p:spPr>
      </p:sp>
      <p:sp>
        <p:nvSpPr>
          <p:cNvPr id="51204"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xfrm>
            <a:off x="920750" y="746125"/>
            <a:ext cx="4967288" cy="3725863"/>
          </a:xfrm>
          <a:ln/>
        </p:spPr>
      </p:sp>
      <p:sp>
        <p:nvSpPr>
          <p:cNvPr id="522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920750" y="746125"/>
            <a:ext cx="4967288" cy="3725863"/>
          </a:xfrm>
          <a:ln/>
        </p:spPr>
      </p:sp>
      <p:sp>
        <p:nvSpPr>
          <p:cNvPr id="6144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302F78C7-0510-4FBD-9637-50F1F463C82F}" type="slidenum">
              <a:rPr kumimoji="0" lang="en-US" altLang="ja-JP" sz="1200">
                <a:solidFill>
                  <a:prstClr val="black"/>
                </a:solidFill>
                <a:latin typeface="ＭＳ Ｐ明朝" pitchFamily="18" charset="-128"/>
                <a:ea typeface="ＭＳ Ｐ明朝" pitchFamily="18" charset="-128"/>
              </a:rPr>
              <a:pPr algn="r"/>
              <a:t>24</a:t>
            </a:fld>
            <a:endParaRPr kumimoji="0" lang="en-US" altLang="ja-JP" sz="1200">
              <a:solidFill>
                <a:prstClr val="black"/>
              </a:solidFill>
              <a:latin typeface="ＭＳ Ｐ明朝" pitchFamily="18" charset="-128"/>
              <a:ea typeface="ＭＳ Ｐ明朝" pitchFamily="18" charset="-128"/>
            </a:endParaRPr>
          </a:p>
        </p:txBody>
      </p:sp>
      <p:sp>
        <p:nvSpPr>
          <p:cNvPr id="63492" name="Rectangle 2"/>
          <p:cNvSpPr>
            <a:spLocks noGrp="1" noRot="1" noChangeAspect="1" noChangeArrowheads="1" noTextEdit="1"/>
          </p:cNvSpPr>
          <p:nvPr>
            <p:ph type="sldImg"/>
          </p:nvPr>
        </p:nvSpPr>
        <p:spPr>
          <a:xfrm>
            <a:off x="920750" y="746125"/>
            <a:ext cx="4968875" cy="3725863"/>
          </a:xfrm>
          <a:ln/>
        </p:spPr>
      </p:sp>
      <p:sp>
        <p:nvSpPr>
          <p:cNvPr id="63493"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7"/>
          <p:cNvSpPr txBox="1">
            <a:spLocks noGrp="1" noChangeArrowheads="1"/>
          </p:cNvSpPr>
          <p:nvPr/>
        </p:nvSpPr>
        <p:spPr bwMode="auto">
          <a:xfrm>
            <a:off x="3855838" y="9440647"/>
            <a:ext cx="2949787" cy="496967"/>
          </a:xfrm>
          <a:prstGeom prst="rect">
            <a:avLst/>
          </a:prstGeom>
          <a:noFill/>
          <a:ln w="9525">
            <a:noFill/>
            <a:miter lim="800000"/>
            <a:headEnd/>
            <a:tailEnd/>
          </a:ln>
        </p:spPr>
        <p:txBody>
          <a:bodyPr lIns="91432" tIns="45716" rIns="91432" bIns="45716" anchor="b"/>
          <a:lstStyle/>
          <a:p>
            <a:pPr algn="r"/>
            <a:fld id="{EFCE8EB6-7099-4B56-9389-3E4533CB2476}" type="slidenum">
              <a:rPr kumimoji="0" lang="en-US" altLang="ja-JP" sz="1200">
                <a:solidFill>
                  <a:prstClr val="black"/>
                </a:solidFill>
                <a:latin typeface="ＭＳ Ｐ明朝" pitchFamily="18" charset="-128"/>
                <a:ea typeface="ＭＳ Ｐ明朝" pitchFamily="18" charset="-128"/>
              </a:rPr>
              <a:pPr algn="r"/>
              <a:t>25</a:t>
            </a:fld>
            <a:endParaRPr kumimoji="0" lang="en-US" altLang="ja-JP" sz="1200" dirty="0">
              <a:solidFill>
                <a:prstClr val="black"/>
              </a:solidFill>
              <a:latin typeface="ＭＳ Ｐ明朝" pitchFamily="18" charset="-128"/>
              <a:ea typeface="ＭＳ Ｐ明朝" pitchFamily="18" charset="-128"/>
            </a:endParaRPr>
          </a:p>
        </p:txBody>
      </p:sp>
      <p:sp>
        <p:nvSpPr>
          <p:cNvPr id="64516" name="Rectangle 2"/>
          <p:cNvSpPr>
            <a:spLocks noGrp="1" noRot="1" noChangeAspect="1" noChangeArrowheads="1" noTextEdit="1"/>
          </p:cNvSpPr>
          <p:nvPr>
            <p:ph type="sldImg"/>
          </p:nvPr>
        </p:nvSpPr>
        <p:spPr>
          <a:xfrm>
            <a:off x="922338" y="746125"/>
            <a:ext cx="4965700" cy="3725863"/>
          </a:xfrm>
          <a:ln/>
        </p:spPr>
      </p:sp>
      <p:sp>
        <p:nvSpPr>
          <p:cNvPr id="64517"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xfrm>
            <a:off x="920750" y="746125"/>
            <a:ext cx="4967288" cy="3725863"/>
          </a:xfrm>
          <a:ln/>
        </p:spPr>
      </p:sp>
      <p:sp>
        <p:nvSpPr>
          <p:cNvPr id="7373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20750" y="746125"/>
            <a:ext cx="4967288" cy="3725863"/>
          </a:xfrm>
          <a:ln/>
        </p:spPr>
      </p:sp>
      <p:sp>
        <p:nvSpPr>
          <p:cNvPr id="45059"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E992A1C0-A366-4642-9C5D-92457570235C}" type="slidenum">
              <a:rPr lang="en-US" altLang="ja-JP" smtClean="0">
                <a:ea typeface="ＭＳ Ｐゴシック" charset="-128"/>
              </a:rPr>
              <a:pPr/>
              <a:t>7</a:t>
            </a:fld>
            <a:endParaRPr lang="en-US" altLang="ja-JP" smtClean="0">
              <a:ea typeface="ＭＳ Ｐゴシック" charset="-128"/>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93886E-51AB-4DB4-8248-195547A2648F}"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44110-15DB-4A53-B3B4-B474FBC63DC1}"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&lt;#&gt;</a:t>
            </a:fld>
            <a:endParaRPr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F333B3-7ADB-47C7-AD59-CC7F8924CA3E}"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&lt;#&gt;</a:t>
            </a:fld>
            <a:endParaRPr lang="ja-JP"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58"/>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706A58-D59F-4E31-862D-9D61BB93CE2D}" type="datetime1">
              <a:rPr lang="ja-JP" altLang="en-US" smtClean="0"/>
              <a:pPr>
                <a:defRPr/>
              </a:pPr>
              <a:t>2017/5/1</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7F9CB779-ED51-4DC9-A5EB-7BE7E440DB44}" type="datetime1">
              <a:rPr lang="ja-JP" altLang="en-US" smtClean="0">
                <a:solidFill>
                  <a:srgbClr val="000000"/>
                </a:solidFill>
              </a:rPr>
              <a:pPr>
                <a:defRPr/>
              </a:pPr>
              <a:t>2017/5/1</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E9FFAE70-67DF-4966-B6A1-BDC388E8FF11}"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B615A629-B4C7-4054-AEB6-97113AF3431E}"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035F4E6C-6826-4854-B166-0E835AF0B960}"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88B22D87-BBE0-4BCF-9698-196F0CF8BE0C}" type="datetime1">
              <a:rPr lang="ja-JP" altLang="en-US" smtClean="0">
                <a:solidFill>
                  <a:srgbClr val="000000"/>
                </a:solidFill>
              </a:rPr>
              <a:pPr>
                <a:defRPr/>
              </a:pPr>
              <a:t>2017/5/1</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1FBDFE2E-E63B-4386-A68F-A30D618E4C9A}" type="datetime1">
              <a:rPr lang="ja-JP" altLang="en-US" smtClean="0">
                <a:solidFill>
                  <a:srgbClr val="000000"/>
                </a:solidFill>
              </a:rPr>
              <a:pPr>
                <a:defRPr/>
              </a:pPr>
              <a:t>2017/5/1</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39749212-2D97-4990-8F93-21B371C7967C}" type="datetime1">
              <a:rPr lang="ja-JP" altLang="en-US" smtClean="0">
                <a:solidFill>
                  <a:srgbClr val="000000"/>
                </a:solidFill>
              </a:rPr>
              <a:pPr>
                <a:defRPr/>
              </a:pPr>
              <a:t>2017/5/1</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1055E0-B5CA-4262-89C0-E8429D353326}"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&lt;#&gt;</a:t>
            </a:fld>
            <a:endParaRPr lang="ja-JP" altLang="en-US"/>
          </a:p>
        </p:txBody>
      </p:sp>
      <p:sp>
        <p:nvSpPr>
          <p:cNvPr id="7" name="AutoShape 4"/>
          <p:cNvSpPr>
            <a:spLocks noChangeArrowheads="1"/>
          </p:cNvSpPr>
          <p:nvPr userDrawn="1"/>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C0A5A22E-73D3-4E2F-82DE-AC70504492E8}"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4D613EDF-2266-4926-A3D7-18D23F7FD512}"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14057147-EA57-4FB4-B3B4-0DE33A5AB0F8}"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52778F6F-F8BB-4F37-AFDC-57C021625BDB}"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04F05AB6-2E4D-4C71-866E-7EFC3D3E0AA2}"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E28629FD-B1CB-4B7F-B382-F40BD49BFA28}" type="datetime1">
              <a:rPr lang="ja-JP" altLang="en-US" smtClean="0">
                <a:solidFill>
                  <a:srgbClr val="000000"/>
                </a:solidFill>
              </a:rPr>
              <a:pPr>
                <a:defRPr/>
              </a:pPr>
              <a:t>2017/5/1</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2EB82080-1A17-4BAF-A525-31DB1C5C4C93}" type="datetime1">
              <a:rPr lang="ja-JP" altLang="en-US" smtClean="0">
                <a:solidFill>
                  <a:srgbClr val="000000"/>
                </a:solidFill>
              </a:rPr>
              <a:pPr>
                <a:defRPr/>
              </a:pPr>
              <a:t>2017/5/1</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012CC5EA-2FD7-4B1E-BD47-56A4DAC8F637}"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406D18A0-DB1D-4CE2-8686-F5D26F9109FB}"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B8D165F6-7757-4B01-9936-88228EC1A3E6}"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34D924-406F-4E30-977A-00439B5B7329}"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&lt;#&gt;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4BE36858-3F43-49C8-AF20-F8CA1646BDA8}" type="datetime1">
              <a:rPr lang="ja-JP" altLang="en-US" smtClean="0">
                <a:solidFill>
                  <a:srgbClr val="000000"/>
                </a:solidFill>
              </a:rPr>
              <a:pPr>
                <a:defRPr/>
              </a:pPr>
              <a:t>2017/5/1</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66A74C8F-BF97-4F59-9D2B-37B302A295FE}" type="datetime1">
              <a:rPr lang="ja-JP" altLang="en-US" smtClean="0">
                <a:solidFill>
                  <a:srgbClr val="000000"/>
                </a:solidFill>
              </a:rPr>
              <a:pPr>
                <a:defRPr/>
              </a:pPr>
              <a:t>2017/5/1</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8907A5FE-3EFD-491C-8206-8BF8A96EC2A1}" type="datetime1">
              <a:rPr lang="ja-JP" altLang="en-US" smtClean="0">
                <a:solidFill>
                  <a:srgbClr val="000000"/>
                </a:solidFill>
              </a:rPr>
              <a:pPr>
                <a:defRPr/>
              </a:pPr>
              <a:t>2017/5/1</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D6DCCB4C-C199-4CDC-81EE-570B8E2D1AA6}"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248C38A8-5187-40F6-A9AE-652B2A5AB912}"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DEF14FE8-B7A9-48F8-8781-91755BC8F585}"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C7C793EB-B12F-4542-9440-06AF8E92241B}"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DD52BAAE-718E-43B7-BC18-17C41CF89A1F}"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02199DED-DEED-4A1C-BB51-5905D9225A7E}" type="datetime1">
              <a:rPr lang="ja-JP" altLang="en-US" smtClean="0">
                <a:solidFill>
                  <a:srgbClr val="000000"/>
                </a:solidFill>
              </a:rPr>
              <a:pPr>
                <a:defRPr/>
              </a:pPr>
              <a:t>2017/5/1</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5814583-3F8C-4E26-B287-38D55C872C0D}" type="datetime1">
              <a:rPr lang="ja-JP" altLang="en-US" smtClean="0"/>
              <a:pPr>
                <a:defRPr/>
              </a:pPr>
              <a:t>2017/5/1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&lt;#&gt;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6B0ED8D-7C64-4666-ACBD-6B62F8346E77}" type="datetime1">
              <a:rPr lang="ja-JP" altLang="en-US" smtClean="0"/>
              <a:pPr>
                <a:defRPr/>
              </a:pPr>
              <a:t>2017/5/1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&lt;#&gt;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288B427-3CBB-4FFD-8DA9-026D038C00D7}" type="datetime1">
              <a:rPr lang="ja-JP" altLang="en-US" smtClean="0"/>
              <a:pPr>
                <a:defRPr/>
              </a:pPr>
              <a:t>2017/5/1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&lt;#&gt;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07A5620-36BF-4177-AA31-3806B8075409}" type="datetime1">
              <a:rPr lang="ja-JP" altLang="en-US" smtClean="0"/>
              <a:pPr>
                <a:defRPr/>
              </a:pPr>
              <a:t>2017/5/1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&lt;#&gt;</a:t>
            </a:fld>
            <a:endParaRPr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E760EE-849D-4AF1-8FF6-8F9D7505940D}" type="datetime1">
              <a:rPr lang="ja-JP" altLang="en-US" smtClean="0"/>
              <a:pPr>
                <a:defRPr/>
              </a:pPr>
              <a:t>2017/5/1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&lt;#&gt;</a:t>
            </a:fld>
            <a:endParaRPr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A2F1B3-956D-4FE1-91BE-44C587B65ACA}" type="datetime1">
              <a:rPr lang="ja-JP" altLang="en-US" smtClean="0"/>
              <a:pPr>
                <a:defRPr/>
              </a:pPr>
              <a:t>2017/5/1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&lt;#&gt;</a:t>
            </a:fld>
            <a:endParaRPr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5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6BA2245A-6A99-49D3-87F2-3AAF9ACF3D8D}" type="datetime1">
              <a:rPr lang="ja-JP" altLang="en-US" smtClean="0"/>
              <a:pPr>
                <a:defRPr/>
              </a:pPr>
              <a:t>2017/5/1</a:t>
            </a:fld>
            <a:endParaRPr lang="ja-JP" altLang="en-US"/>
          </a:p>
        </p:txBody>
      </p:sp>
      <p:sp>
        <p:nvSpPr>
          <p:cNvPr id="5" name="フッター プレースホルダ 4"/>
          <p:cNvSpPr>
            <a:spLocks noGrp="1"/>
          </p:cNvSpPr>
          <p:nvPr>
            <p:ph type="ftr" sz="quarter" idx="3"/>
          </p:nvPr>
        </p:nvSpPr>
        <p:spPr>
          <a:xfrm>
            <a:off x="3124237" y="635675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5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17AE60DF-E3DD-4AEA-8A5F-03234D9EAB98}" type="datetime1">
              <a:rPr lang="ja-JP" altLang="en-US" smtClean="0">
                <a:solidFill>
                  <a:srgbClr val="000000"/>
                </a:solidFill>
                <a:latin typeface="Verdana" pitchFamily="34" charset="0"/>
              </a:rPr>
              <a:pPr>
                <a:defRPr/>
              </a:pPr>
              <a:t>2017/5/1</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70EAF3FD-9FB6-4885-9B16-35EEE299102A}" type="datetime1">
              <a:rPr lang="ja-JP" altLang="en-US" smtClean="0">
                <a:solidFill>
                  <a:srgbClr val="000000"/>
                </a:solidFill>
                <a:latin typeface="Verdana" pitchFamily="34" charset="0"/>
              </a:rPr>
              <a:pPr>
                <a:defRPr/>
              </a:pPr>
              <a:t>2017/5/1</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7.wmf"/><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9.wmf"/><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9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8"/>
            <a:ext cx="9144000" cy="1569660"/>
          </a:xfrm>
          <a:prstGeom prst="rect">
            <a:avLst/>
          </a:prstGeom>
          <a:noFill/>
          <a:ln w="9525">
            <a:noFill/>
            <a:miter lim="800000"/>
            <a:headEnd/>
            <a:tailEnd/>
          </a:ln>
        </p:spPr>
        <p:txBody>
          <a:bodyPr>
            <a:spAutoFit/>
          </a:bodyPr>
          <a:lstStyle/>
          <a:p>
            <a:pPr algn="ctr"/>
            <a:r>
              <a:rPr lang="en-US" altLang="ja-JP" sz="4800" dirty="0" smtClean="0">
                <a:solidFill>
                  <a:srgbClr val="000000"/>
                </a:solidFill>
                <a:latin typeface="Calibri" pitchFamily="34" charset="0"/>
              </a:rPr>
              <a:t>3-1</a:t>
            </a:r>
            <a:r>
              <a:rPr lang="ja-JP" altLang="en-US" sz="4800" dirty="0" err="1" smtClean="0">
                <a:solidFill>
                  <a:srgbClr val="000000"/>
                </a:solidFill>
                <a:latin typeface="Calibri" pitchFamily="34" charset="0"/>
              </a:rPr>
              <a:t>．</a:t>
            </a:r>
            <a:r>
              <a:rPr lang="ja-JP" altLang="en-US" sz="4800" dirty="0" smtClean="0">
                <a:solidFill>
                  <a:srgbClr val="000000"/>
                </a:solidFill>
                <a:latin typeface="Calibri" pitchFamily="34" charset="0"/>
              </a:rPr>
              <a:t>要介護認定の仕組みと考え方</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（要介護度の考え方）</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5003986" y="3460766"/>
            <a:ext cx="3529013" cy="2263775"/>
          </a:xfrm>
          <a:prstGeom prst="roundRect">
            <a:avLst>
              <a:gd name="adj" fmla="val 5329"/>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600" dirty="0">
              <a:solidFill>
                <a:srgbClr val="000000"/>
              </a:solidFill>
            </a:endParaRPr>
          </a:p>
        </p:txBody>
      </p:sp>
      <p:sp>
        <p:nvSpPr>
          <p:cNvPr id="45" name="角丸四角形 44"/>
          <p:cNvSpPr/>
          <p:nvPr/>
        </p:nvSpPr>
        <p:spPr>
          <a:xfrm>
            <a:off x="684227" y="3448072"/>
            <a:ext cx="3527425" cy="2263775"/>
          </a:xfrm>
          <a:prstGeom prst="roundRect">
            <a:avLst>
              <a:gd name="adj" fmla="val 5329"/>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rgbClr val="000000"/>
              </a:solidFill>
            </a:endParaRPr>
          </a:p>
        </p:txBody>
      </p:sp>
      <p:sp>
        <p:nvSpPr>
          <p:cNvPr id="52227" name="Rectangle 2"/>
          <p:cNvSpPr>
            <a:spLocks noGrp="1" noChangeArrowheads="1"/>
          </p:cNvSpPr>
          <p:nvPr>
            <p:ph type="title"/>
          </p:nvPr>
        </p:nvSpPr>
        <p:spPr>
          <a:xfrm>
            <a:off x="574740" y="264627"/>
            <a:ext cx="8283575" cy="747713"/>
          </a:xfrm>
        </p:spPr>
        <p:txBody>
          <a:bodyPr/>
          <a:lstStyle/>
          <a:p>
            <a:pPr eaLnBrk="1" hangingPunct="1"/>
            <a:r>
              <a:rPr lang="en-US" altLang="ja-JP" sz="3200" dirty="0" smtClean="0"/>
              <a:t/>
            </a:r>
            <a:br>
              <a:rPr lang="en-US" altLang="ja-JP" sz="3200" dirty="0" smtClean="0"/>
            </a:br>
            <a:r>
              <a:rPr lang="ja-JP" altLang="en-US" sz="3200" dirty="0" smtClean="0"/>
              <a:t>一次判定ソフトの設計に用いられたデータ</a:t>
            </a:r>
          </a:p>
        </p:txBody>
      </p:sp>
      <p:sp>
        <p:nvSpPr>
          <p:cNvPr id="140" name="AutoShape 6"/>
          <p:cNvSpPr>
            <a:spLocks noChangeArrowheads="1"/>
          </p:cNvSpPr>
          <p:nvPr/>
        </p:nvSpPr>
        <p:spPr bwMode="auto">
          <a:xfrm>
            <a:off x="5003986" y="2873757"/>
            <a:ext cx="3529013" cy="474663"/>
          </a:xfrm>
          <a:prstGeom prst="roundRect">
            <a:avLst>
              <a:gd name="adj" fmla="val 22060"/>
            </a:avLst>
          </a:prstGeom>
          <a:solidFill>
            <a:schemeClr val="bg1"/>
          </a:solidFill>
          <a:ln w="28575" cap="sq" cmpd="sng">
            <a:solidFill>
              <a:srgbClr val="C00000"/>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C00000"/>
                </a:solidFill>
                <a:effectLst>
                  <a:outerShdw blurRad="38100" dist="38100" dir="2700000" algn="tl">
                    <a:srgbClr val="C0C0C0"/>
                  </a:outerShdw>
                </a:effectLst>
                <a:latin typeface="Verdana" pitchFamily="34" charset="0"/>
              </a:rPr>
              <a:t>介護の時間：「要介護認定等基準時間」</a:t>
            </a:r>
          </a:p>
        </p:txBody>
      </p:sp>
      <p:sp>
        <p:nvSpPr>
          <p:cNvPr id="42" name="AutoShape 6"/>
          <p:cNvSpPr>
            <a:spLocks noChangeArrowheads="1"/>
          </p:cNvSpPr>
          <p:nvPr/>
        </p:nvSpPr>
        <p:spPr bwMode="auto">
          <a:xfrm>
            <a:off x="684227" y="2844800"/>
            <a:ext cx="3527425" cy="503238"/>
          </a:xfrm>
          <a:prstGeom prst="roundRect">
            <a:avLst>
              <a:gd name="adj" fmla="val 22060"/>
            </a:avLst>
          </a:prstGeom>
          <a:solidFill>
            <a:schemeClr val="bg1"/>
          </a:solidFill>
          <a:ln w="28575" cap="sq" cmpd="sng">
            <a:solidFill>
              <a:srgbClr val="0000FF"/>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000099"/>
                </a:solidFill>
                <a:effectLst>
                  <a:outerShdw blurRad="38100" dist="38100" dir="2700000" algn="tl">
                    <a:srgbClr val="C0C0C0"/>
                  </a:outerShdw>
                </a:effectLst>
                <a:latin typeface="Verdana" pitchFamily="34" charset="0"/>
              </a:rPr>
              <a:t>心身の状態：「状態像」</a:t>
            </a:r>
          </a:p>
        </p:txBody>
      </p:sp>
      <p:sp>
        <p:nvSpPr>
          <p:cNvPr id="52230" name="テキスト ボックス 12"/>
          <p:cNvSpPr txBox="1">
            <a:spLocks noChangeArrowheads="1"/>
          </p:cNvSpPr>
          <p:nvPr/>
        </p:nvSpPr>
        <p:spPr bwMode="auto">
          <a:xfrm>
            <a:off x="5364163" y="3563939"/>
            <a:ext cx="2747868" cy="338554"/>
          </a:xfrm>
          <a:prstGeom prst="rect">
            <a:avLst/>
          </a:prstGeom>
          <a:noFill/>
          <a:ln w="9525">
            <a:noFill/>
            <a:miter lim="800000"/>
            <a:headEnd/>
            <a:tailEnd/>
          </a:ln>
        </p:spPr>
        <p:txBody>
          <a:bodyPr wrap="none">
            <a:spAutoFit/>
          </a:bodyPr>
          <a:lstStyle/>
          <a:p>
            <a:r>
              <a:rPr lang="ja-JP" altLang="en-US" sz="1600">
                <a:solidFill>
                  <a:srgbClr val="000000"/>
                </a:solidFill>
                <a:latin typeface="Verdana" pitchFamily="34" charset="0"/>
                <a:ea typeface="ＭＳ Ｐゴシック" charset="-128"/>
              </a:rPr>
              <a:t>～</a:t>
            </a:r>
            <a:r>
              <a:rPr lang="en-US" altLang="ja-JP" sz="1600">
                <a:solidFill>
                  <a:srgbClr val="000000"/>
                </a:solidFill>
                <a:latin typeface="Verdana" pitchFamily="34" charset="0"/>
                <a:ea typeface="ＭＳ Ｐゴシック" charset="-128"/>
              </a:rPr>
              <a:t>1</a:t>
            </a:r>
            <a:r>
              <a:rPr lang="ja-JP" altLang="en-US" sz="1600">
                <a:solidFill>
                  <a:srgbClr val="000000"/>
                </a:solidFill>
                <a:latin typeface="Verdana" pitchFamily="34" charset="0"/>
                <a:ea typeface="ＭＳ Ｐゴシック" charset="-128"/>
              </a:rPr>
              <a:t>分間タイムスタディ調査～</a:t>
            </a:r>
          </a:p>
        </p:txBody>
      </p:sp>
      <p:sp>
        <p:nvSpPr>
          <p:cNvPr id="52231" name="テキスト ボックス 13"/>
          <p:cNvSpPr txBox="1">
            <a:spLocks noChangeArrowheads="1"/>
          </p:cNvSpPr>
          <p:nvPr/>
        </p:nvSpPr>
        <p:spPr bwMode="auto">
          <a:xfrm>
            <a:off x="971554" y="3563939"/>
            <a:ext cx="2852063" cy="338554"/>
          </a:xfrm>
          <a:prstGeom prst="rect">
            <a:avLst/>
          </a:prstGeom>
          <a:noFill/>
          <a:ln w="9525">
            <a:noFill/>
            <a:miter lim="800000"/>
            <a:headEnd/>
            <a:tailEnd/>
          </a:ln>
        </p:spPr>
        <p:txBody>
          <a:bodyPr wrap="none">
            <a:spAutoFit/>
          </a:bodyPr>
          <a:lstStyle/>
          <a:p>
            <a:r>
              <a:rPr lang="ja-JP" altLang="en-US" sz="1600">
                <a:solidFill>
                  <a:srgbClr val="000000"/>
                </a:solidFill>
                <a:latin typeface="Verdana" pitchFamily="34" charset="0"/>
                <a:ea typeface="ＭＳ Ｐゴシック" charset="-128"/>
              </a:rPr>
              <a:t>～高齢者の心身の状態調査～</a:t>
            </a:r>
          </a:p>
        </p:txBody>
      </p:sp>
      <p:sp>
        <p:nvSpPr>
          <p:cNvPr id="52232" name="Rectangle 6"/>
          <p:cNvSpPr>
            <a:spLocks noChangeArrowheads="1"/>
          </p:cNvSpPr>
          <p:nvPr/>
        </p:nvSpPr>
        <p:spPr bwMode="auto">
          <a:xfrm>
            <a:off x="519113" y="1557338"/>
            <a:ext cx="8229600" cy="1079500"/>
          </a:xfrm>
          <a:prstGeom prst="rect">
            <a:avLst/>
          </a:prstGeom>
          <a:noFill/>
          <a:ln w="9525">
            <a:noFill/>
            <a:miter lim="800000"/>
            <a:headEnd/>
            <a:tailEnd/>
          </a:ln>
        </p:spPr>
        <p:txBody>
          <a:bodyPr/>
          <a:lstStyle/>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平成</a:t>
            </a:r>
            <a:r>
              <a:rPr lang="en-US" altLang="ja-JP" sz="2000">
                <a:solidFill>
                  <a:srgbClr val="000000"/>
                </a:solidFill>
                <a:latin typeface="Verdana" pitchFamily="34" charset="0"/>
                <a:ea typeface="ＭＳ Ｐゴシック" charset="-128"/>
              </a:rPr>
              <a:t>21</a:t>
            </a:r>
            <a:r>
              <a:rPr lang="ja-JP" altLang="en-US" sz="2000">
                <a:solidFill>
                  <a:srgbClr val="000000"/>
                </a:solidFill>
                <a:latin typeface="Verdana" pitchFamily="34" charset="0"/>
                <a:ea typeface="ＭＳ Ｐゴシック" charset="-128"/>
              </a:rPr>
              <a:t>年度から使用されている要介護認定等基準時間の作成にあたっては、平成</a:t>
            </a:r>
            <a:r>
              <a:rPr lang="en-US" altLang="ja-JP" sz="2000">
                <a:solidFill>
                  <a:srgbClr val="000000"/>
                </a:solidFill>
                <a:latin typeface="Verdana" pitchFamily="34" charset="0"/>
                <a:ea typeface="ＭＳ Ｐゴシック" charset="-128"/>
              </a:rPr>
              <a:t>19</a:t>
            </a:r>
            <a:r>
              <a:rPr lang="ja-JP" altLang="en-US" sz="2000">
                <a:solidFill>
                  <a:srgbClr val="000000"/>
                </a:solidFill>
                <a:latin typeface="Verdana" pitchFamily="34" charset="0"/>
                <a:ea typeface="ＭＳ Ｐゴシック" charset="-128"/>
              </a:rPr>
              <a:t>年に特養・老健等の施設に入所している高齢者約</a:t>
            </a:r>
            <a:r>
              <a:rPr lang="en-US" altLang="ja-JP" sz="2000">
                <a:solidFill>
                  <a:srgbClr val="000000"/>
                </a:solidFill>
                <a:latin typeface="Verdana" pitchFamily="34" charset="0"/>
                <a:ea typeface="ＭＳ Ｐゴシック" charset="-128"/>
              </a:rPr>
              <a:t>3,500</a:t>
            </a:r>
            <a:r>
              <a:rPr lang="ja-JP" altLang="en-US" sz="2000">
                <a:solidFill>
                  <a:srgbClr val="000000"/>
                </a:solidFill>
                <a:latin typeface="Verdana" pitchFamily="34" charset="0"/>
                <a:ea typeface="ＭＳ Ｐゴシック" charset="-128"/>
              </a:rPr>
              <a:t>人を対象に調査を実施。</a:t>
            </a:r>
            <a:endParaRPr lang="en-US" altLang="ja-JP" sz="2000">
              <a:solidFill>
                <a:srgbClr val="000000"/>
              </a:solidFill>
              <a:latin typeface="Verdana" pitchFamily="34" charset="0"/>
              <a:ea typeface="ＭＳ Ｐゴシック" charset="-128"/>
            </a:endParaRPr>
          </a:p>
        </p:txBody>
      </p:sp>
      <p:sp>
        <p:nvSpPr>
          <p:cNvPr id="17" name="左右矢印 16"/>
          <p:cNvSpPr/>
          <p:nvPr/>
        </p:nvSpPr>
        <p:spPr>
          <a:xfrm>
            <a:off x="3851281" y="5293107"/>
            <a:ext cx="1441450" cy="576263"/>
          </a:xfrm>
          <a:prstGeom prst="lef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rgbClr val="FFFFFF"/>
              </a:solidFill>
            </a:endParaRPr>
          </a:p>
        </p:txBody>
      </p:sp>
      <p:sp>
        <p:nvSpPr>
          <p:cNvPr id="52234" name="テキスト ボックス 17"/>
          <p:cNvSpPr txBox="1">
            <a:spLocks noChangeArrowheads="1"/>
          </p:cNvSpPr>
          <p:nvPr/>
        </p:nvSpPr>
        <p:spPr bwMode="auto">
          <a:xfrm>
            <a:off x="3603877" y="5869369"/>
            <a:ext cx="1936749" cy="584775"/>
          </a:xfrm>
          <a:prstGeom prst="rect">
            <a:avLst/>
          </a:prstGeom>
          <a:noFill/>
          <a:ln w="9525">
            <a:noFill/>
            <a:miter lim="800000"/>
            <a:headEnd/>
            <a:tailEnd/>
          </a:ln>
        </p:spPr>
        <p:txBody>
          <a:bodyPr wrap="none">
            <a:spAutoFit/>
          </a:bodyPr>
          <a:lstStyle/>
          <a:p>
            <a:pPr algn="ctr"/>
            <a:r>
              <a:rPr lang="ja-JP" altLang="en-US" sz="1600">
                <a:solidFill>
                  <a:srgbClr val="000000"/>
                </a:solidFill>
                <a:latin typeface="Verdana" pitchFamily="34" charset="0"/>
                <a:ea typeface="ＭＳ Ｐゴシック" charset="-128"/>
              </a:rPr>
              <a:t>「樹形モデル」による</a:t>
            </a:r>
            <a:endParaRPr lang="en-US" altLang="ja-JP" sz="1600">
              <a:solidFill>
                <a:srgbClr val="000000"/>
              </a:solidFill>
              <a:latin typeface="Verdana" pitchFamily="34" charset="0"/>
              <a:ea typeface="ＭＳ Ｐゴシック" charset="-128"/>
            </a:endParaRPr>
          </a:p>
          <a:p>
            <a:pPr algn="ctr"/>
            <a:r>
              <a:rPr lang="ja-JP" altLang="en-US" sz="1600">
                <a:solidFill>
                  <a:srgbClr val="000000"/>
                </a:solidFill>
                <a:latin typeface="Verdana" pitchFamily="34" charset="0"/>
                <a:ea typeface="ＭＳ Ｐゴシック" charset="-128"/>
              </a:rPr>
              <a:t>関係性の分析</a:t>
            </a:r>
          </a:p>
        </p:txBody>
      </p:sp>
      <p:sp>
        <p:nvSpPr>
          <p:cNvPr id="52235" name="テキスト ボックス 18"/>
          <p:cNvSpPr txBox="1">
            <a:spLocks noChangeArrowheads="1"/>
          </p:cNvSpPr>
          <p:nvPr/>
        </p:nvSpPr>
        <p:spPr bwMode="auto">
          <a:xfrm>
            <a:off x="5148297" y="3995755"/>
            <a:ext cx="3311525" cy="1600438"/>
          </a:xfrm>
          <a:prstGeom prst="rect">
            <a:avLst/>
          </a:prstGeom>
          <a:noFill/>
          <a:ln w="9525">
            <a:noFill/>
            <a:miter lim="800000"/>
            <a:headEnd/>
            <a:tailEnd/>
          </a:ln>
        </p:spPr>
        <p:txBody>
          <a:bodyPr>
            <a:spAutoFit/>
          </a:bodyPr>
          <a:lstStyle/>
          <a:p>
            <a:pPr marL="179388" indent="-179388">
              <a:buFontTx/>
              <a:buBlip>
                <a:blip r:embed="rId3"/>
              </a:buBlip>
            </a:pPr>
            <a:r>
              <a:rPr lang="ja-JP" altLang="en-US" sz="1400">
                <a:solidFill>
                  <a:srgbClr val="000000"/>
                </a:solidFill>
                <a:latin typeface="Verdana" pitchFamily="34" charset="0"/>
                <a:ea typeface="ＭＳ Ｐゴシック" charset="-128"/>
              </a:rPr>
              <a:t>調査対象の高齢者に対するサービスを</a:t>
            </a:r>
            <a:r>
              <a:rPr lang="en-US" altLang="ja-JP" sz="1400">
                <a:solidFill>
                  <a:srgbClr val="000000"/>
                </a:solidFill>
                <a:latin typeface="Verdana" pitchFamily="34" charset="0"/>
                <a:ea typeface="ＭＳ Ｐゴシック" charset="-128"/>
              </a:rPr>
              <a:t>48</a:t>
            </a:r>
            <a:r>
              <a:rPr lang="ja-JP" altLang="en-US" sz="1400">
                <a:solidFill>
                  <a:srgbClr val="000000"/>
                </a:solidFill>
                <a:latin typeface="Verdana" pitchFamily="34" charset="0"/>
                <a:ea typeface="ＭＳ Ｐゴシック" charset="-128"/>
              </a:rPr>
              <a:t>時間記録</a:t>
            </a:r>
            <a:endParaRPr lang="en-US" altLang="ja-JP" sz="1400">
              <a:solidFill>
                <a:srgbClr val="000000"/>
              </a:solidFill>
              <a:latin typeface="Verdana" pitchFamily="34" charset="0"/>
              <a:ea typeface="ＭＳ Ｐゴシック" charset="-128"/>
            </a:endParaRPr>
          </a:p>
          <a:p>
            <a:pPr marL="179388" indent="-179388"/>
            <a:endParaRPr lang="en-US" altLang="ja-JP" sz="1400">
              <a:solidFill>
                <a:srgbClr val="000000"/>
              </a:solidFill>
              <a:latin typeface="Verdana" pitchFamily="34" charset="0"/>
              <a:ea typeface="ＭＳ Ｐゴシック" charset="-128"/>
            </a:endParaRPr>
          </a:p>
          <a:p>
            <a:pPr marL="179388" indent="-179388">
              <a:buFontTx/>
              <a:buBlip>
                <a:blip r:embed="rId3"/>
              </a:buBlip>
            </a:pPr>
            <a:r>
              <a:rPr lang="ja-JP" altLang="en-US" sz="1400">
                <a:solidFill>
                  <a:srgbClr val="000000"/>
                </a:solidFill>
                <a:latin typeface="Verdana" pitchFamily="34" charset="0"/>
                <a:ea typeface="ＭＳ Ｐゴシック" charset="-128"/>
              </a:rPr>
              <a:t>調査対象高齢者にサービスを提供する職員全員に一人ずつ調査員がつき、職員が行うサービスの内容を</a:t>
            </a:r>
            <a:r>
              <a:rPr lang="en-US" altLang="ja-JP" sz="1400">
                <a:solidFill>
                  <a:srgbClr val="000000"/>
                </a:solidFill>
                <a:latin typeface="Verdana" pitchFamily="34" charset="0"/>
                <a:ea typeface="ＭＳ Ｐゴシック" charset="-128"/>
              </a:rPr>
              <a:t>1</a:t>
            </a:r>
            <a:r>
              <a:rPr lang="ja-JP" altLang="en-US" sz="1400">
                <a:solidFill>
                  <a:srgbClr val="000000"/>
                </a:solidFill>
                <a:latin typeface="Verdana" pitchFamily="34" charset="0"/>
                <a:ea typeface="ＭＳ Ｐゴシック" charset="-128"/>
              </a:rPr>
              <a:t>分毎に記録</a:t>
            </a:r>
            <a:endParaRPr lang="en-US" altLang="ja-JP" sz="1400">
              <a:solidFill>
                <a:srgbClr val="000000"/>
              </a:solidFill>
              <a:latin typeface="Verdana" pitchFamily="34" charset="0"/>
              <a:ea typeface="ＭＳ Ｐゴシック" charset="-128"/>
            </a:endParaRPr>
          </a:p>
        </p:txBody>
      </p:sp>
      <p:sp>
        <p:nvSpPr>
          <p:cNvPr id="52236" name="テキスト ボックス 19"/>
          <p:cNvSpPr txBox="1">
            <a:spLocks noChangeArrowheads="1"/>
          </p:cNvSpPr>
          <p:nvPr/>
        </p:nvSpPr>
        <p:spPr bwMode="auto">
          <a:xfrm>
            <a:off x="755673" y="4068763"/>
            <a:ext cx="3311525" cy="1384300"/>
          </a:xfrm>
          <a:prstGeom prst="rect">
            <a:avLst/>
          </a:prstGeom>
          <a:noFill/>
          <a:ln w="9525">
            <a:noFill/>
            <a:miter lim="800000"/>
            <a:headEnd/>
            <a:tailEnd/>
          </a:ln>
        </p:spPr>
        <p:txBody>
          <a:bodyPr>
            <a:spAutoFit/>
          </a:bodyPr>
          <a:lstStyle/>
          <a:p>
            <a:pPr marL="179388" indent="-179388">
              <a:buFontTx/>
              <a:buBlip>
                <a:blip r:embed="rId4"/>
              </a:buBlip>
            </a:pPr>
            <a:r>
              <a:rPr lang="ja-JP" altLang="en-US" sz="1400">
                <a:solidFill>
                  <a:srgbClr val="000000"/>
                </a:solidFill>
                <a:latin typeface="Verdana" pitchFamily="34" charset="0"/>
                <a:ea typeface="ＭＳ Ｐゴシック" charset="-128"/>
              </a:rPr>
              <a:t>調査対象高齢者全員に対し、要介護認定調査を基礎として作成した調査票による調査を実施</a:t>
            </a:r>
            <a:endParaRPr lang="en-US" altLang="ja-JP" sz="1400">
              <a:solidFill>
                <a:srgbClr val="000000"/>
              </a:solidFill>
              <a:latin typeface="Verdana" pitchFamily="34" charset="0"/>
              <a:ea typeface="ＭＳ Ｐゴシック" charset="-128"/>
            </a:endParaRPr>
          </a:p>
          <a:p>
            <a:pPr marL="179388" indent="-179388"/>
            <a:endParaRPr lang="en-US" altLang="ja-JP" sz="1400">
              <a:solidFill>
                <a:srgbClr val="000000"/>
              </a:solidFill>
              <a:latin typeface="Verdana" pitchFamily="34" charset="0"/>
              <a:ea typeface="ＭＳ Ｐゴシック" charset="-128"/>
            </a:endParaRPr>
          </a:p>
          <a:p>
            <a:pPr marL="179388" indent="-179388">
              <a:buFontTx/>
              <a:buBlip>
                <a:blip r:embed="rId4"/>
              </a:buBlip>
            </a:pPr>
            <a:r>
              <a:rPr lang="en-US" altLang="ja-JP" sz="1400">
                <a:solidFill>
                  <a:srgbClr val="000000"/>
                </a:solidFill>
                <a:latin typeface="Verdana" pitchFamily="34" charset="0"/>
                <a:ea typeface="ＭＳ Ｐゴシック" charset="-128"/>
              </a:rPr>
              <a:t>1</a:t>
            </a:r>
            <a:r>
              <a:rPr lang="ja-JP" altLang="en-US" sz="1400">
                <a:solidFill>
                  <a:srgbClr val="000000"/>
                </a:solidFill>
                <a:latin typeface="Verdana" pitchFamily="34" charset="0"/>
                <a:ea typeface="ＭＳ Ｐゴシック" charset="-128"/>
              </a:rPr>
              <a:t>分間タイムスタディ調査が行われていない日程で、各施設の職員が実施</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8"/>
            <a:ext cx="9144000" cy="1569660"/>
          </a:xfrm>
          <a:prstGeom prst="rect">
            <a:avLst/>
          </a:prstGeom>
          <a:noFill/>
          <a:ln w="9525">
            <a:noFill/>
            <a:miter lim="800000"/>
            <a:headEnd/>
            <a:tailEnd/>
          </a:ln>
        </p:spPr>
        <p:txBody>
          <a:bodyPr>
            <a:spAutoFit/>
          </a:bodyPr>
          <a:lstStyle/>
          <a:p>
            <a:pPr algn="ctr"/>
            <a:r>
              <a:rPr lang="en-US" altLang="ja-JP" sz="4800" dirty="0" smtClean="0">
                <a:solidFill>
                  <a:srgbClr val="000000"/>
                </a:solidFill>
                <a:latin typeface="Calibri" pitchFamily="34" charset="0"/>
              </a:rPr>
              <a:t>3-2.</a:t>
            </a:r>
            <a:r>
              <a:rPr lang="ja-JP" altLang="en-US" sz="4800" dirty="0" smtClean="0">
                <a:solidFill>
                  <a:srgbClr val="000000"/>
                </a:solidFill>
                <a:latin typeface="Calibri" pitchFamily="34" charset="0"/>
              </a:rPr>
              <a:t>要介護認定の仕組みと考え方</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（評価軸の考え方）</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雲形吹き出し 48"/>
          <p:cNvSpPr/>
          <p:nvPr/>
        </p:nvSpPr>
        <p:spPr>
          <a:xfrm>
            <a:off x="467549" y="4077072"/>
            <a:ext cx="2664296" cy="1872208"/>
          </a:xfrm>
          <a:prstGeom prst="cloudCallout">
            <a:avLst>
              <a:gd name="adj1" fmla="val 64820"/>
              <a:gd name="adj2" fmla="val -45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4" name="雲形吹き出し 23"/>
          <p:cNvSpPr/>
          <p:nvPr/>
        </p:nvSpPr>
        <p:spPr>
          <a:xfrm>
            <a:off x="5364088" y="1268760"/>
            <a:ext cx="3312368" cy="2232248"/>
          </a:xfrm>
          <a:prstGeom prst="cloudCallout">
            <a:avLst>
              <a:gd name="adj1" fmla="val -71322"/>
              <a:gd name="adj2" fmla="val 125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なぜ認定調査は難しく感じられるのか？</a:t>
            </a:r>
            <a:endParaRPr lang="ja-JP" altLang="en-US" dirty="0" smtClean="0"/>
          </a:p>
        </p:txBody>
      </p:sp>
      <p:sp>
        <p:nvSpPr>
          <p:cNvPr id="33" name="テキスト ボックス 32"/>
          <p:cNvSpPr txBox="1"/>
          <p:nvPr/>
        </p:nvSpPr>
        <p:spPr>
          <a:xfrm>
            <a:off x="5868144" y="1556792"/>
            <a:ext cx="2160240"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特記事項に記載すべき内容を</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項目毎に</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理解？</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1027" name="Picture 3" descr="C:\Documents and Settings\iwana\Local Settings\Temporary Internet Files\Content.IE5\MT0JYLY5\MC900390992[1].wmf"/>
          <p:cNvPicPr>
            <a:picLocks noChangeAspect="1" noChangeArrowheads="1"/>
          </p:cNvPicPr>
          <p:nvPr/>
        </p:nvPicPr>
        <p:blipFill>
          <a:blip r:embed="rId3" cstate="print"/>
          <a:srcRect/>
          <a:stretch>
            <a:fillRect/>
          </a:stretch>
        </p:blipFill>
        <p:spPr bwMode="auto">
          <a:xfrm>
            <a:off x="3492071" y="2636912"/>
            <a:ext cx="2020971" cy="3534862"/>
          </a:xfrm>
          <a:prstGeom prst="rect">
            <a:avLst/>
          </a:prstGeom>
          <a:noFill/>
        </p:spPr>
      </p:pic>
      <p:sp>
        <p:nvSpPr>
          <p:cNvPr id="25" name="雲形吹き出し 24"/>
          <p:cNvSpPr/>
          <p:nvPr/>
        </p:nvSpPr>
        <p:spPr>
          <a:xfrm>
            <a:off x="467546" y="1340768"/>
            <a:ext cx="3312368" cy="2232248"/>
          </a:xfrm>
          <a:prstGeom prst="cloudCallout">
            <a:avLst>
              <a:gd name="adj1" fmla="val 41279"/>
              <a:gd name="adj2" fmla="val 63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6" name="円/楕円 25"/>
          <p:cNvSpPr/>
          <p:nvPr/>
        </p:nvSpPr>
        <p:spPr>
          <a:xfrm>
            <a:off x="1547665" y="1988840"/>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7" name="円/楕円 26"/>
          <p:cNvSpPr/>
          <p:nvPr/>
        </p:nvSpPr>
        <p:spPr>
          <a:xfrm>
            <a:off x="1700074" y="227687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8" name="円/楕円 27"/>
          <p:cNvSpPr/>
          <p:nvPr/>
        </p:nvSpPr>
        <p:spPr>
          <a:xfrm>
            <a:off x="1259638" y="177281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rgbClr val="FFFFFF"/>
                </a:solidFill>
              </a:rPr>
              <a:t>買い物</a:t>
            </a:r>
            <a:endParaRPr lang="ja-JP" altLang="en-US" sz="1000" dirty="0">
              <a:solidFill>
                <a:srgbClr val="FFFFFF"/>
              </a:solidFill>
            </a:endParaRPr>
          </a:p>
        </p:txBody>
      </p:sp>
      <p:sp>
        <p:nvSpPr>
          <p:cNvPr id="39" name="円/楕円 38"/>
          <p:cNvSpPr/>
          <p:nvPr/>
        </p:nvSpPr>
        <p:spPr>
          <a:xfrm>
            <a:off x="1187626" y="2348880"/>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0" name="円/楕円 39"/>
          <p:cNvSpPr/>
          <p:nvPr/>
        </p:nvSpPr>
        <p:spPr>
          <a:xfrm>
            <a:off x="2267749" y="1844824"/>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1" name="円/楕円 40"/>
          <p:cNvSpPr/>
          <p:nvPr/>
        </p:nvSpPr>
        <p:spPr>
          <a:xfrm>
            <a:off x="2267749" y="2420888"/>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2" name="円/楕円 41"/>
          <p:cNvSpPr/>
          <p:nvPr/>
        </p:nvSpPr>
        <p:spPr>
          <a:xfrm>
            <a:off x="1547665" y="2564904"/>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3" name="円/楕円 42"/>
          <p:cNvSpPr/>
          <p:nvPr/>
        </p:nvSpPr>
        <p:spPr>
          <a:xfrm>
            <a:off x="827590" y="263691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FFFFFF"/>
                </a:solidFill>
              </a:rPr>
              <a:t>排尿</a:t>
            </a:r>
            <a:endParaRPr lang="ja-JP" altLang="en-US" sz="1400" dirty="0">
              <a:solidFill>
                <a:srgbClr val="FFFFFF"/>
              </a:solidFill>
            </a:endParaRPr>
          </a:p>
        </p:txBody>
      </p:sp>
      <p:sp>
        <p:nvSpPr>
          <p:cNvPr id="44" name="円/楕円 43"/>
          <p:cNvSpPr/>
          <p:nvPr/>
        </p:nvSpPr>
        <p:spPr>
          <a:xfrm>
            <a:off x="1835701" y="263691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5" name="円/楕円 44"/>
          <p:cNvSpPr/>
          <p:nvPr/>
        </p:nvSpPr>
        <p:spPr>
          <a:xfrm>
            <a:off x="1259638" y="285293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rgbClr val="FFFFFF"/>
                </a:solidFill>
              </a:rPr>
              <a:t>短期記憶</a:t>
            </a:r>
            <a:endParaRPr lang="ja-JP" altLang="en-US" sz="1000" dirty="0">
              <a:solidFill>
                <a:srgbClr val="FFFFFF"/>
              </a:solidFill>
            </a:endParaRPr>
          </a:p>
        </p:txBody>
      </p:sp>
      <p:sp>
        <p:nvSpPr>
          <p:cNvPr id="46" name="円/楕円 45"/>
          <p:cNvSpPr/>
          <p:nvPr/>
        </p:nvSpPr>
        <p:spPr>
          <a:xfrm>
            <a:off x="2483770" y="2780928"/>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FFFFFF"/>
                </a:solidFill>
              </a:rPr>
              <a:t>移動</a:t>
            </a:r>
            <a:endParaRPr lang="ja-JP" altLang="en-US" sz="1200" dirty="0">
              <a:solidFill>
                <a:srgbClr val="FFFFFF"/>
              </a:solidFill>
            </a:endParaRPr>
          </a:p>
        </p:txBody>
      </p:sp>
      <p:sp>
        <p:nvSpPr>
          <p:cNvPr id="47" name="円/楕円 46"/>
          <p:cNvSpPr/>
          <p:nvPr/>
        </p:nvSpPr>
        <p:spPr>
          <a:xfrm>
            <a:off x="2555782" y="213285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rgbClr val="FFFFFF"/>
                </a:solidFill>
              </a:rPr>
              <a:t>寝返り</a:t>
            </a:r>
            <a:endParaRPr lang="ja-JP" altLang="en-US" sz="1050" dirty="0">
              <a:solidFill>
                <a:srgbClr val="FFFFFF"/>
              </a:solidFill>
            </a:endParaRPr>
          </a:p>
        </p:txBody>
      </p:sp>
      <p:sp>
        <p:nvSpPr>
          <p:cNvPr id="48" name="テキスト ボックス 47"/>
          <p:cNvSpPr txBox="1"/>
          <p:nvPr/>
        </p:nvSpPr>
        <p:spPr>
          <a:xfrm>
            <a:off x="1403648" y="1916850"/>
            <a:ext cx="1728192"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ja-JP" sz="2400" dirty="0" smtClean="0">
                <a:solidFill>
                  <a:srgbClr val="000000"/>
                </a:solidFill>
                <a:latin typeface="HGP創英角ｺﾞｼｯｸUB" pitchFamily="50" charset="-128"/>
                <a:ea typeface="HGP創英角ｺﾞｼｯｸUB" pitchFamily="50" charset="-128"/>
              </a:rPr>
              <a:t>74</a:t>
            </a:r>
            <a:r>
              <a:rPr lang="ja-JP" altLang="en-US" sz="2400" dirty="0" smtClean="0">
                <a:solidFill>
                  <a:srgbClr val="000000"/>
                </a:solidFill>
                <a:latin typeface="HGP創英角ｺﾞｼｯｸUB" pitchFamily="50" charset="-128"/>
                <a:ea typeface="HGP創英角ｺﾞｼｯｸUB" pitchFamily="50" charset="-128"/>
              </a:rPr>
              <a:t>の基本調査項目毎の定義</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1029" name="Picture 5" descr="C:\Documents and Settings\iwana\Local Settings\Temporary Internet Files\Content.IE5\45EBWPQJ\MC900304637[1].wmf"/>
          <p:cNvPicPr>
            <a:picLocks noChangeAspect="1" noChangeArrowheads="1"/>
          </p:cNvPicPr>
          <p:nvPr/>
        </p:nvPicPr>
        <p:blipFill>
          <a:blip r:embed="rId4" cstate="print"/>
          <a:srcRect/>
          <a:stretch>
            <a:fillRect/>
          </a:stretch>
        </p:blipFill>
        <p:spPr bwMode="auto">
          <a:xfrm>
            <a:off x="2051720" y="4941168"/>
            <a:ext cx="1087154" cy="864096"/>
          </a:xfrm>
          <a:prstGeom prst="rect">
            <a:avLst/>
          </a:prstGeom>
          <a:noFill/>
        </p:spPr>
      </p:pic>
      <p:sp>
        <p:nvSpPr>
          <p:cNvPr id="50" name="テキスト ボックス 49"/>
          <p:cNvSpPr txBox="1"/>
          <p:nvPr/>
        </p:nvSpPr>
        <p:spPr>
          <a:xfrm>
            <a:off x="611560" y="4581510"/>
            <a:ext cx="1728192"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テキストを</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丸暗記？</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1" name="テキスト ボックス 50"/>
          <p:cNvSpPr txBox="1"/>
          <p:nvPr/>
        </p:nvSpPr>
        <p:spPr>
          <a:xfrm>
            <a:off x="5652130" y="3905784"/>
            <a:ext cx="3168352" cy="1323439"/>
          </a:xfrm>
          <a:prstGeom prst="rect">
            <a:avLst/>
          </a:prstGeom>
          <a:noFill/>
        </p:spPr>
        <p:txBody>
          <a:bodyPr wrap="square" rtlCol="0">
            <a:spAutoFit/>
          </a:bodyPr>
          <a:lstStyle/>
          <a:p>
            <a:r>
              <a:rPr lang="ja-JP" altLang="en-US" sz="1600" dirty="0" smtClean="0">
                <a:solidFill>
                  <a:srgbClr val="000000"/>
                </a:solidFill>
                <a:latin typeface="Verdana" pitchFamily="34" charset="0"/>
              </a:rPr>
              <a:t>百数十ページに及ぶ</a:t>
            </a:r>
            <a:r>
              <a:rPr lang="ja-JP" altLang="en-US" sz="1600" dirty="0" smtClean="0">
                <a:solidFill>
                  <a:srgbClr val="000000"/>
                </a:solidFill>
                <a:latin typeface="HGP創英角ｺﾞｼｯｸUB" pitchFamily="50" charset="-128"/>
                <a:ea typeface="HGP創英角ｺﾞｼｯｸUB" pitchFamily="50" charset="-128"/>
              </a:rPr>
              <a:t>「認定調査員テキスト」</a:t>
            </a:r>
            <a:r>
              <a:rPr lang="ja-JP" altLang="en-US" sz="1600" dirty="0" smtClean="0">
                <a:solidFill>
                  <a:srgbClr val="000000"/>
                </a:solidFill>
                <a:latin typeface="Verdana" pitchFamily="34" charset="0"/>
              </a:rPr>
              <a:t>を丸暗記しないと認定調査を理解できないと考える調査員には、認定調査が非常に難しいものに感じられてしまう。</a:t>
            </a:r>
            <a:endParaRPr lang="ja-JP" altLang="en-US" sz="1600" dirty="0">
              <a:solidFill>
                <a:srgbClr val="000000"/>
              </a:solidFill>
              <a:latin typeface="Verdana" pitchFamily="34" charset="0"/>
            </a:endParaRPr>
          </a:p>
        </p:txBody>
      </p:sp>
      <p:pic>
        <p:nvPicPr>
          <p:cNvPr id="52" name="Picture 2" descr="C:\Documents and Settings\iwana\Local Settings\Temporary Internet Files\Content.IE5\ODAFK9E7\MC900390786[1].wmf"/>
          <p:cNvPicPr>
            <a:picLocks noChangeAspect="1" noChangeArrowheads="1"/>
          </p:cNvPicPr>
          <p:nvPr/>
        </p:nvPicPr>
        <p:blipFill>
          <a:blip r:embed="rId5" cstate="print"/>
          <a:srcRect/>
          <a:stretch>
            <a:fillRect/>
          </a:stretch>
        </p:blipFill>
        <p:spPr bwMode="auto">
          <a:xfrm>
            <a:off x="7524328" y="2348880"/>
            <a:ext cx="1211922" cy="11521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雲形吹き出し 48"/>
          <p:cNvSpPr/>
          <p:nvPr/>
        </p:nvSpPr>
        <p:spPr>
          <a:xfrm>
            <a:off x="467549" y="4077072"/>
            <a:ext cx="2664296" cy="1872208"/>
          </a:xfrm>
          <a:prstGeom prst="cloudCallout">
            <a:avLst>
              <a:gd name="adj1" fmla="val 64820"/>
              <a:gd name="adj2" fmla="val -45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4" name="雲形吹き出し 23"/>
          <p:cNvSpPr/>
          <p:nvPr/>
        </p:nvSpPr>
        <p:spPr>
          <a:xfrm>
            <a:off x="5364088" y="1124744"/>
            <a:ext cx="3312368" cy="2376264"/>
          </a:xfrm>
          <a:prstGeom prst="cloudCallout">
            <a:avLst>
              <a:gd name="adj1" fmla="val -71322"/>
              <a:gd name="adj2" fmla="val 125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認定調査の基本原則や目的を理解する</a:t>
            </a:r>
          </a:p>
        </p:txBody>
      </p:sp>
      <p:sp>
        <p:nvSpPr>
          <p:cNvPr id="25" name="雲形吹き出し 24"/>
          <p:cNvSpPr/>
          <p:nvPr/>
        </p:nvSpPr>
        <p:spPr>
          <a:xfrm>
            <a:off x="467546" y="1340768"/>
            <a:ext cx="3312368" cy="2232248"/>
          </a:xfrm>
          <a:prstGeom prst="cloudCallout">
            <a:avLst>
              <a:gd name="adj1" fmla="val 41279"/>
              <a:gd name="adj2" fmla="val 63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pic>
        <p:nvPicPr>
          <p:cNvPr id="1029" name="Picture 5" descr="C:\Documents and Settings\iwana\Local Settings\Temporary Internet Files\Content.IE5\45EBWPQJ\MC900304637[1].wmf"/>
          <p:cNvPicPr>
            <a:picLocks noChangeAspect="1" noChangeArrowheads="1"/>
          </p:cNvPicPr>
          <p:nvPr/>
        </p:nvPicPr>
        <p:blipFill>
          <a:blip r:embed="rId3" cstate="print"/>
          <a:srcRect/>
          <a:stretch>
            <a:fillRect/>
          </a:stretch>
        </p:blipFill>
        <p:spPr bwMode="auto">
          <a:xfrm>
            <a:off x="2051720" y="4941168"/>
            <a:ext cx="1087154" cy="864096"/>
          </a:xfrm>
          <a:prstGeom prst="rect">
            <a:avLst/>
          </a:prstGeom>
          <a:noFill/>
        </p:spPr>
      </p:pic>
      <p:sp>
        <p:nvSpPr>
          <p:cNvPr id="50" name="テキスト ボックス 49"/>
          <p:cNvSpPr txBox="1"/>
          <p:nvPr/>
        </p:nvSpPr>
        <p:spPr>
          <a:xfrm>
            <a:off x="755576" y="4221279"/>
            <a:ext cx="1728192"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テキストは細かな定義の参照で</a:t>
            </a:r>
            <a:r>
              <a:rPr lang="en-US" altLang="ja-JP" sz="2400" dirty="0" smtClean="0">
                <a:solidFill>
                  <a:srgbClr val="000000"/>
                </a:solidFill>
                <a:latin typeface="HGP創英角ｺﾞｼｯｸUB" pitchFamily="50" charset="-128"/>
                <a:ea typeface="HGP創英角ｺﾞｼｯｸUB" pitchFamily="50" charset="-128"/>
              </a:rPr>
              <a:t>OK</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1" name="テキスト ボックス 50"/>
          <p:cNvSpPr txBox="1"/>
          <p:nvPr/>
        </p:nvSpPr>
        <p:spPr>
          <a:xfrm>
            <a:off x="5652130" y="3905784"/>
            <a:ext cx="3168352" cy="2062103"/>
          </a:xfrm>
          <a:prstGeom prst="rect">
            <a:avLst/>
          </a:prstGeom>
          <a:noFill/>
        </p:spPr>
        <p:txBody>
          <a:bodyPr wrap="square" rtlCol="0">
            <a:spAutoFit/>
          </a:bodyPr>
          <a:lstStyle/>
          <a:p>
            <a:r>
              <a:rPr lang="ja-JP" altLang="en-US" sz="1600" dirty="0" smtClean="0">
                <a:solidFill>
                  <a:srgbClr val="000000"/>
                </a:solidFill>
                <a:latin typeface="Verdana" pitchFamily="34" charset="0"/>
              </a:rPr>
              <a:t>初めから細かな定義を暗記するのではなく、</a:t>
            </a:r>
            <a:r>
              <a:rPr lang="ja-JP" altLang="en-US" sz="1600" dirty="0" smtClean="0">
                <a:solidFill>
                  <a:srgbClr val="000000"/>
                </a:solidFill>
                <a:latin typeface="HGP創英角ｺﾞｼｯｸUB" pitchFamily="50" charset="-128"/>
                <a:ea typeface="HGP創英角ｺﾞｼｯｸUB" pitchFamily="50" charset="-128"/>
              </a:rPr>
              <a:t>共通する基本原則を理解する</a:t>
            </a:r>
            <a:r>
              <a:rPr lang="ja-JP" altLang="en-US" sz="1600" dirty="0" smtClean="0">
                <a:solidFill>
                  <a:srgbClr val="000000"/>
                </a:solidFill>
                <a:latin typeface="Verdana" pitchFamily="34" charset="0"/>
              </a:rPr>
              <a:t>ことで、調査員の学習負担は大幅に抑えられる。</a:t>
            </a:r>
            <a:endParaRPr lang="en-US" altLang="ja-JP" sz="1600" dirty="0" smtClean="0">
              <a:solidFill>
                <a:srgbClr val="000000"/>
              </a:solidFill>
              <a:latin typeface="Verdana" pitchFamily="34" charset="0"/>
            </a:endParaRPr>
          </a:p>
          <a:p>
            <a:r>
              <a:rPr lang="ja-JP" altLang="en-US" sz="1600" dirty="0" smtClean="0">
                <a:solidFill>
                  <a:srgbClr val="000000"/>
                </a:solidFill>
                <a:latin typeface="Verdana" pitchFamily="34" charset="0"/>
              </a:rPr>
              <a:t>介護認定審査会での特記事項の活用のされ方を体験すれば、何を書くべきかについては、自然に理解できるようになる。</a:t>
            </a:r>
            <a:endParaRPr lang="ja-JP" altLang="en-US" sz="1600" dirty="0">
              <a:solidFill>
                <a:srgbClr val="000000"/>
              </a:solidFill>
              <a:latin typeface="Verdana" pitchFamily="34" charset="0"/>
            </a:endParaRPr>
          </a:p>
        </p:txBody>
      </p:sp>
      <p:pic>
        <p:nvPicPr>
          <p:cNvPr id="2051" name="Picture 3" descr="C:\Documents and Settings\iwana\Local Settings\Temporary Internet Files\Content.IE5\CHAJ0DQ3\MC900304309[1].wmf"/>
          <p:cNvPicPr>
            <a:picLocks noChangeAspect="1" noChangeArrowheads="1"/>
          </p:cNvPicPr>
          <p:nvPr/>
        </p:nvPicPr>
        <p:blipFill>
          <a:blip r:embed="rId4" cstate="print"/>
          <a:srcRect/>
          <a:stretch>
            <a:fillRect/>
          </a:stretch>
        </p:blipFill>
        <p:spPr bwMode="auto">
          <a:xfrm>
            <a:off x="3491880" y="2420905"/>
            <a:ext cx="2093446" cy="3646589"/>
          </a:xfrm>
          <a:prstGeom prst="rect">
            <a:avLst/>
          </a:prstGeom>
          <a:noFill/>
        </p:spPr>
      </p:pic>
      <p:sp>
        <p:nvSpPr>
          <p:cNvPr id="52" name="テキスト ボックス 51"/>
          <p:cNvSpPr txBox="1"/>
          <p:nvPr/>
        </p:nvSpPr>
        <p:spPr>
          <a:xfrm>
            <a:off x="5724128" y="1412776"/>
            <a:ext cx="2376264"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審査会での活用のされ方を体感することで書くべき内容を理解</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3" name="角丸四角形 52"/>
          <p:cNvSpPr/>
          <p:nvPr/>
        </p:nvSpPr>
        <p:spPr>
          <a:xfrm>
            <a:off x="1043614" y="1700808"/>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能力の項目</a:t>
            </a:r>
            <a:endParaRPr lang="ja-JP" altLang="en-US" sz="1600" dirty="0">
              <a:solidFill>
                <a:srgbClr val="FFFFFF"/>
              </a:solidFill>
            </a:endParaRPr>
          </a:p>
        </p:txBody>
      </p:sp>
      <p:sp>
        <p:nvSpPr>
          <p:cNvPr id="54" name="角丸四角形 53"/>
          <p:cNvSpPr/>
          <p:nvPr/>
        </p:nvSpPr>
        <p:spPr>
          <a:xfrm>
            <a:off x="1043614" y="2204864"/>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介助の方法の項目</a:t>
            </a:r>
            <a:endParaRPr lang="ja-JP" altLang="en-US" sz="1600" dirty="0">
              <a:solidFill>
                <a:srgbClr val="FFFFFF"/>
              </a:solidFill>
            </a:endParaRPr>
          </a:p>
        </p:txBody>
      </p:sp>
      <p:sp>
        <p:nvSpPr>
          <p:cNvPr id="55" name="角丸四角形 54"/>
          <p:cNvSpPr/>
          <p:nvPr/>
        </p:nvSpPr>
        <p:spPr>
          <a:xfrm>
            <a:off x="1043614" y="2708920"/>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有無の項目</a:t>
            </a:r>
            <a:endParaRPr lang="ja-JP" altLang="en-US" sz="1600" dirty="0">
              <a:solidFill>
                <a:srgbClr val="FFFFFF"/>
              </a:solidFill>
            </a:endParaRPr>
          </a:p>
        </p:txBody>
      </p:sp>
      <p:sp>
        <p:nvSpPr>
          <p:cNvPr id="56" name="テキスト ボックス 55"/>
          <p:cNvSpPr txBox="1"/>
          <p:nvPr/>
        </p:nvSpPr>
        <p:spPr>
          <a:xfrm>
            <a:off x="827584" y="1772836"/>
            <a:ext cx="2448272"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評価軸毎の基本原則を理解することから始める</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2052" name="Picture 4" descr="C:\Documents and Settings\iwana\Local Settings\Temporary Internet Files\Content.IE5\XRRN1L8E\MC900446006[1].wmf"/>
          <p:cNvPicPr>
            <a:picLocks noChangeAspect="1" noChangeArrowheads="1"/>
          </p:cNvPicPr>
          <p:nvPr/>
        </p:nvPicPr>
        <p:blipFill>
          <a:blip r:embed="rId5" cstate="print"/>
          <a:srcRect/>
          <a:stretch>
            <a:fillRect/>
          </a:stretch>
        </p:blipFill>
        <p:spPr bwMode="auto">
          <a:xfrm>
            <a:off x="7164289" y="2636912"/>
            <a:ext cx="1778508" cy="12115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ja-JP" dirty="0" smtClean="0"/>
              <a:t>3</a:t>
            </a:r>
            <a:r>
              <a:rPr lang="ja-JP" altLang="en-US" dirty="0" err="1" smtClean="0"/>
              <a:t>つの</a:t>
            </a:r>
            <a:r>
              <a:rPr lang="ja-JP" altLang="en-US" dirty="0" smtClean="0"/>
              <a:t>評価軸の特徴</a:t>
            </a:r>
          </a:p>
        </p:txBody>
      </p:sp>
      <p:graphicFrame>
        <p:nvGraphicFramePr>
          <p:cNvPr id="206890" name="Group 42"/>
          <p:cNvGraphicFramePr>
            <a:graphicFrameLocks noGrp="1"/>
          </p:cNvGraphicFramePr>
          <p:nvPr/>
        </p:nvGraphicFramePr>
        <p:xfrm>
          <a:off x="107950" y="1268413"/>
          <a:ext cx="8856663" cy="5156391"/>
        </p:xfrm>
        <a:graphic>
          <a:graphicData uri="http://schemas.openxmlformats.org/drawingml/2006/table">
            <a:tbl>
              <a:tblPr>
                <a:tableStyleId>{ED083AE6-46FA-4A59-8FB0-9F97EB10719F}</a:tableStyleId>
              </a:tblPr>
              <a:tblGrid>
                <a:gridCol w="1463675"/>
                <a:gridCol w="2155825"/>
                <a:gridCol w="2788766"/>
                <a:gridCol w="2448397"/>
              </a:tblGrid>
              <a:tr h="438150">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endParaRPr kumimoji="0" lang="ja-JP" altLang="ja-JP"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能 力</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介助の方法</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有 無</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horzOverflow="overflow"/>
                </a:tc>
              </a:tr>
              <a:tr h="12350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主な</a:t>
                      </a:r>
                      <a:br>
                        <a:rPr kumimoji="0" lang="ja-JP" altLang="en-US" sz="2200" u="none" strike="noStrike" cap="none" normalizeH="0" baseline="0" dirty="0" smtClean="0">
                          <a:ln>
                            <a:noFill/>
                          </a:ln>
                          <a:effectLst/>
                        </a:rPr>
                      </a:br>
                      <a:r>
                        <a:rPr kumimoji="0" lang="ja-JP" altLang="en-US" sz="2200" u="none" strike="noStrike" cap="none" normalizeH="0" baseline="0" dirty="0" smtClean="0">
                          <a:ln>
                            <a:noFill/>
                          </a:ln>
                          <a:effectLst/>
                        </a:rPr>
                        <a:t>調査項目</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身体の能力</a:t>
                      </a:r>
                      <a:br>
                        <a:rPr kumimoji="0" lang="ja-JP" altLang="en-US" sz="2200" u="none" strike="noStrike" cap="none" normalizeH="0" baseline="0" dirty="0" smtClean="0">
                          <a:ln>
                            <a:noFill/>
                          </a:ln>
                          <a:solidFill>
                            <a:schemeClr val="tx1"/>
                          </a:solidFill>
                          <a:effectLst/>
                        </a:rPr>
                      </a:br>
                      <a:r>
                        <a:rPr kumimoji="0" lang="ja-JP" altLang="en-US" sz="1300" u="none" strike="noStrike" cap="none" normalizeH="0" baseline="0" dirty="0" smtClean="0">
                          <a:ln>
                            <a:noFill/>
                          </a:ln>
                          <a:solidFill>
                            <a:schemeClr val="tx1"/>
                          </a:solidFill>
                          <a:effectLst/>
                        </a:rPr>
                        <a:t>（第</a:t>
                      </a:r>
                      <a:r>
                        <a:rPr kumimoji="0" lang="en-US" altLang="ja-JP" sz="1300" u="none" strike="noStrike" cap="none" normalizeH="0" baseline="0" dirty="0" smtClean="0">
                          <a:ln>
                            <a:noFill/>
                          </a:ln>
                          <a:solidFill>
                            <a:schemeClr val="tx1"/>
                          </a:solidFill>
                          <a:effectLst/>
                        </a:rPr>
                        <a:t>1</a:t>
                      </a:r>
                      <a:r>
                        <a:rPr kumimoji="0" lang="ja-JP" altLang="en-US" sz="1300" u="none" strike="noStrike" cap="none" normalizeH="0" baseline="0" dirty="0" smtClean="0">
                          <a:ln>
                            <a:noFill/>
                          </a:ln>
                          <a:solidFill>
                            <a:schemeClr val="tx1"/>
                          </a:solidFill>
                          <a:effectLst/>
                        </a:rPr>
                        <a:t>群を中心に</a:t>
                      </a:r>
                      <a:r>
                        <a:rPr kumimoji="0" lang="en-US" altLang="ja-JP" sz="1300" u="none" strike="noStrike" cap="none" normalizeH="0" baseline="0" dirty="0" smtClean="0">
                          <a:ln>
                            <a:noFill/>
                          </a:ln>
                          <a:solidFill>
                            <a:schemeClr val="tx1"/>
                          </a:solidFill>
                          <a:effectLst/>
                        </a:rPr>
                        <a:t>10</a:t>
                      </a:r>
                      <a:r>
                        <a:rPr kumimoji="0" lang="ja-JP" altLang="en-US" sz="1300" u="none" strike="noStrike" cap="none" normalizeH="0" baseline="0" dirty="0" smtClean="0">
                          <a:ln>
                            <a:noFill/>
                          </a:ln>
                          <a:solidFill>
                            <a:schemeClr val="tx1"/>
                          </a:solidFill>
                          <a:effectLst/>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認知の能力</a:t>
                      </a:r>
                      <a:br>
                        <a:rPr kumimoji="0" lang="ja-JP" altLang="en-US" sz="2200" u="none" strike="noStrike" cap="none" normalizeH="0" baseline="0" dirty="0" smtClean="0">
                          <a:ln>
                            <a:noFill/>
                          </a:ln>
                          <a:solidFill>
                            <a:schemeClr val="tx1"/>
                          </a:solidFill>
                          <a:effectLst/>
                        </a:rPr>
                      </a:br>
                      <a:r>
                        <a:rPr kumimoji="0" lang="ja-JP" altLang="en-US" sz="1300" u="none" strike="noStrike" cap="none" normalizeH="0" baseline="0" dirty="0" smtClean="0">
                          <a:ln>
                            <a:noFill/>
                          </a:ln>
                          <a:solidFill>
                            <a:schemeClr val="tx1"/>
                          </a:solidFill>
                          <a:effectLst/>
                        </a:rPr>
                        <a:t>（第</a:t>
                      </a:r>
                      <a:r>
                        <a:rPr kumimoji="0" lang="en-US" altLang="ja-JP" sz="1300" u="none" strike="noStrike" cap="none" normalizeH="0" baseline="0" dirty="0" smtClean="0">
                          <a:ln>
                            <a:noFill/>
                          </a:ln>
                          <a:solidFill>
                            <a:schemeClr val="tx1"/>
                          </a:solidFill>
                          <a:effectLst/>
                        </a:rPr>
                        <a:t>3</a:t>
                      </a:r>
                      <a:r>
                        <a:rPr kumimoji="0" lang="ja-JP" altLang="en-US" sz="1300" u="none" strike="noStrike" cap="none" normalizeH="0" baseline="0" dirty="0" smtClean="0">
                          <a:ln>
                            <a:noFill/>
                          </a:ln>
                          <a:solidFill>
                            <a:schemeClr val="tx1"/>
                          </a:solidFill>
                          <a:effectLst/>
                        </a:rPr>
                        <a:t>群を中心に</a:t>
                      </a:r>
                      <a:r>
                        <a:rPr kumimoji="0" lang="en-US" altLang="ja-JP" sz="1300" u="none" strike="noStrike" cap="none" normalizeH="0" baseline="0" dirty="0" smtClean="0">
                          <a:ln>
                            <a:noFill/>
                          </a:ln>
                          <a:solidFill>
                            <a:schemeClr val="tx1"/>
                          </a:solidFill>
                          <a:effectLst/>
                        </a:rPr>
                        <a:t>8</a:t>
                      </a:r>
                      <a:r>
                        <a:rPr kumimoji="0" lang="ja-JP" altLang="en-US" sz="1300" u="none" strike="noStrike" cap="none" normalizeH="0" baseline="0" dirty="0" smtClean="0">
                          <a:ln>
                            <a:noFill/>
                          </a:ln>
                          <a:solidFill>
                            <a:schemeClr val="tx1"/>
                          </a:solidFill>
                          <a:effectLst/>
                        </a:rPr>
                        <a:t>項目）</a:t>
                      </a:r>
                      <a:endParaRPr kumimoji="0" lang="ja-JP" altLang="en-US" sz="13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生活機能</a:t>
                      </a:r>
                      <a:br>
                        <a:rPr kumimoji="0" lang="ja-JP" altLang="en-US" sz="2200" u="none" strike="noStrike" cap="none" normalizeH="0" baseline="0" dirty="0" smtClean="0">
                          <a:ln>
                            <a:noFill/>
                          </a:ln>
                          <a:solidFill>
                            <a:schemeClr val="tx1"/>
                          </a:solidFill>
                          <a:effectLst/>
                        </a:rPr>
                      </a:br>
                      <a:r>
                        <a:rPr kumimoji="0" lang="ja-JP" altLang="en-US" sz="1500" u="none" strike="noStrike" cap="none" normalizeH="0" baseline="0" dirty="0" smtClean="0">
                          <a:ln>
                            <a:noFill/>
                          </a:ln>
                          <a:solidFill>
                            <a:schemeClr val="tx1"/>
                          </a:solidFill>
                          <a:effectLst/>
                        </a:rPr>
                        <a:t>（第</a:t>
                      </a:r>
                      <a:r>
                        <a:rPr kumimoji="0" lang="en-US" altLang="ja-JP" sz="1500" u="none" strike="noStrike" cap="none" normalizeH="0" baseline="0" dirty="0" smtClean="0">
                          <a:ln>
                            <a:noFill/>
                          </a:ln>
                          <a:solidFill>
                            <a:schemeClr val="tx1"/>
                          </a:solidFill>
                          <a:effectLst/>
                        </a:rPr>
                        <a:t>2</a:t>
                      </a:r>
                      <a:r>
                        <a:rPr kumimoji="0" lang="ja-JP" altLang="en-US" sz="1500" u="none" strike="noStrike" cap="none" normalizeH="0" baseline="0" dirty="0" smtClean="0">
                          <a:ln>
                            <a:noFill/>
                          </a:ln>
                          <a:solidFill>
                            <a:schemeClr val="tx1"/>
                          </a:solidFill>
                          <a:effectLst/>
                        </a:rPr>
                        <a:t>群を中心に</a:t>
                      </a:r>
                      <a:r>
                        <a:rPr kumimoji="0" lang="en-US" altLang="ja-JP" sz="1500" u="none" strike="noStrike" cap="none" normalizeH="0" baseline="0" dirty="0" smtClean="0">
                          <a:ln>
                            <a:noFill/>
                          </a:ln>
                          <a:solidFill>
                            <a:schemeClr val="tx1"/>
                          </a:solidFill>
                          <a:effectLst/>
                        </a:rPr>
                        <a:t>12</a:t>
                      </a:r>
                      <a:r>
                        <a:rPr kumimoji="0" lang="ja-JP" altLang="en-US" sz="1500" u="none" strike="noStrike" cap="none" normalizeH="0" baseline="0" dirty="0" smtClean="0">
                          <a:ln>
                            <a:noFill/>
                          </a:ln>
                          <a:solidFill>
                            <a:schemeClr val="tx1"/>
                          </a:solidFill>
                          <a:effectLst/>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社会生活への適応</a:t>
                      </a:r>
                      <a:br>
                        <a:rPr kumimoji="0" lang="ja-JP" altLang="en-US" sz="2200" u="none" strike="noStrike" cap="none" normalizeH="0" baseline="0" dirty="0" smtClean="0">
                          <a:ln>
                            <a:noFill/>
                          </a:ln>
                          <a:solidFill>
                            <a:schemeClr val="tx1"/>
                          </a:solidFill>
                          <a:effectLst/>
                        </a:rPr>
                      </a:br>
                      <a:r>
                        <a:rPr kumimoji="0" lang="ja-JP" altLang="en-US" sz="1500" u="none" strike="noStrike" cap="none" normalizeH="0" baseline="0" dirty="0" smtClean="0">
                          <a:ln>
                            <a:noFill/>
                          </a:ln>
                          <a:solidFill>
                            <a:schemeClr val="tx1"/>
                          </a:solidFill>
                          <a:effectLst/>
                        </a:rPr>
                        <a:t>（第</a:t>
                      </a:r>
                      <a:r>
                        <a:rPr kumimoji="0" lang="en-US" altLang="ja-JP" sz="1500" u="none" strike="noStrike" cap="none" normalizeH="0" baseline="0" dirty="0" smtClean="0">
                          <a:ln>
                            <a:noFill/>
                          </a:ln>
                          <a:solidFill>
                            <a:schemeClr val="tx1"/>
                          </a:solidFill>
                          <a:effectLst/>
                        </a:rPr>
                        <a:t>5</a:t>
                      </a:r>
                      <a:r>
                        <a:rPr kumimoji="0" lang="ja-JP" altLang="en-US" sz="1500" u="none" strike="noStrike" cap="none" normalizeH="0" baseline="0" dirty="0" smtClean="0">
                          <a:ln>
                            <a:noFill/>
                          </a:ln>
                          <a:solidFill>
                            <a:schemeClr val="tx1"/>
                          </a:solidFill>
                          <a:effectLst/>
                        </a:rPr>
                        <a:t>群を中心に</a:t>
                      </a:r>
                      <a:r>
                        <a:rPr kumimoji="0" lang="en-US" altLang="ja-JP" sz="1500" u="none" strike="noStrike" cap="none" normalizeH="0" baseline="0" dirty="0" smtClean="0">
                          <a:ln>
                            <a:noFill/>
                          </a:ln>
                          <a:solidFill>
                            <a:schemeClr val="tx1"/>
                          </a:solidFill>
                          <a:effectLst/>
                        </a:rPr>
                        <a:t>4</a:t>
                      </a:r>
                      <a:r>
                        <a:rPr kumimoji="0" lang="ja-JP" altLang="en-US" sz="1500" u="none" strike="noStrike" cap="none" normalizeH="0" baseline="0" dirty="0" smtClean="0">
                          <a:ln>
                            <a:noFill/>
                          </a:ln>
                          <a:solidFill>
                            <a:schemeClr val="tx1"/>
                          </a:solidFill>
                          <a:effectLst/>
                        </a:rPr>
                        <a:t>項目）</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麻痺等・拘縮</a:t>
                      </a:r>
                      <a:r>
                        <a:rPr kumimoji="0" lang="en-US" altLang="ja-JP" sz="2200" u="none" strike="noStrike" cap="none" normalizeH="0" baseline="0" dirty="0" smtClean="0">
                          <a:ln>
                            <a:noFill/>
                          </a:ln>
                          <a:solidFill>
                            <a:schemeClr val="tx1"/>
                          </a:solidFill>
                          <a:effectLst/>
                        </a:rPr>
                        <a:t/>
                      </a:r>
                      <a:br>
                        <a:rPr kumimoji="0" lang="en-US" altLang="ja-JP" sz="2200" u="none" strike="noStrike" cap="none" normalizeH="0" baseline="0" dirty="0" smtClean="0">
                          <a:ln>
                            <a:noFill/>
                          </a:ln>
                          <a:solidFill>
                            <a:schemeClr val="tx1"/>
                          </a:solidFill>
                          <a:effectLst/>
                        </a:rPr>
                      </a:br>
                      <a:r>
                        <a:rPr kumimoji="0" lang="ja-JP" altLang="en-US" sz="1200" u="none" strike="noStrike" cap="none" normalizeH="0" baseline="0" dirty="0" smtClean="0">
                          <a:ln>
                            <a:noFill/>
                          </a:ln>
                          <a:solidFill>
                            <a:schemeClr val="tx1"/>
                          </a:solidFill>
                          <a:effectLst/>
                        </a:rPr>
                        <a:t>（第</a:t>
                      </a:r>
                      <a:r>
                        <a:rPr kumimoji="0" lang="en-US" altLang="ja-JP" sz="1200" u="none" strike="noStrike" cap="none" normalizeH="0" baseline="0" dirty="0" smtClean="0">
                          <a:ln>
                            <a:noFill/>
                          </a:ln>
                          <a:solidFill>
                            <a:schemeClr val="tx1"/>
                          </a:solidFill>
                          <a:effectLst/>
                        </a:rPr>
                        <a:t>1</a:t>
                      </a:r>
                      <a:r>
                        <a:rPr kumimoji="0" lang="ja-JP" altLang="en-US" sz="1200" u="none" strike="noStrike" cap="none" normalizeH="0" baseline="0" dirty="0" smtClean="0">
                          <a:ln>
                            <a:noFill/>
                          </a:ln>
                          <a:solidFill>
                            <a:schemeClr val="tx1"/>
                          </a:solidFill>
                          <a:effectLst/>
                        </a:rPr>
                        <a:t>群の</a:t>
                      </a:r>
                      <a:r>
                        <a:rPr kumimoji="0" lang="en-US" altLang="ja-JP" sz="1200" u="none" strike="noStrike" cap="none" normalizeH="0" baseline="0" dirty="0" smtClean="0">
                          <a:ln>
                            <a:noFill/>
                          </a:ln>
                          <a:solidFill>
                            <a:schemeClr val="tx1"/>
                          </a:solidFill>
                          <a:effectLst/>
                        </a:rPr>
                        <a:t>9</a:t>
                      </a:r>
                      <a:r>
                        <a:rPr kumimoji="0" lang="ja-JP" altLang="en-US" sz="1200" u="none" strike="noStrike" cap="none" normalizeH="0" baseline="0" dirty="0" smtClean="0">
                          <a:ln>
                            <a:noFill/>
                          </a:ln>
                          <a:solidFill>
                            <a:schemeClr val="tx1"/>
                          </a:solidFill>
                          <a:effectLst/>
                        </a:rPr>
                        <a:t>部位）</a:t>
                      </a:r>
                      <a:r>
                        <a:rPr kumimoji="0" lang="ja-JP" altLang="en-US" sz="1700" u="none" strike="noStrike" cap="none" normalizeH="0" baseline="0" dirty="0" smtClean="0">
                          <a:ln>
                            <a:noFill/>
                          </a:ln>
                          <a:solidFill>
                            <a:schemeClr val="tx1"/>
                          </a:solidFill>
                          <a:effectLst/>
                        </a:rPr>
                        <a:t/>
                      </a:r>
                      <a:br>
                        <a:rPr kumimoji="0" lang="ja-JP" altLang="en-US" sz="1700" u="none" strike="noStrike" cap="none" normalizeH="0" baseline="0" dirty="0" smtClean="0">
                          <a:ln>
                            <a:noFill/>
                          </a:ln>
                          <a:solidFill>
                            <a:schemeClr val="tx1"/>
                          </a:solidFill>
                          <a:effectLst/>
                        </a:rPr>
                      </a:br>
                      <a:r>
                        <a:rPr kumimoji="0" lang="en-US" altLang="ja-JP" sz="2200" u="none" strike="noStrike" cap="none" normalizeH="0" baseline="0" dirty="0" smtClean="0">
                          <a:ln>
                            <a:noFill/>
                          </a:ln>
                          <a:solidFill>
                            <a:schemeClr val="tx1"/>
                          </a:solidFill>
                          <a:effectLst/>
                        </a:rPr>
                        <a:t>BPSD</a:t>
                      </a:r>
                      <a:r>
                        <a:rPr kumimoji="0" lang="ja-JP" altLang="en-US" sz="2200" u="none" strike="noStrike" cap="none" normalizeH="0" baseline="0" dirty="0" smtClean="0">
                          <a:ln>
                            <a:noFill/>
                          </a:ln>
                          <a:solidFill>
                            <a:schemeClr val="tx1"/>
                          </a:solidFill>
                          <a:effectLst/>
                        </a:rPr>
                        <a:t>関連</a:t>
                      </a:r>
                      <a:br>
                        <a:rPr kumimoji="0" lang="ja-JP" altLang="en-US" sz="2200" u="none" strike="noStrike" cap="none" normalizeH="0" baseline="0" dirty="0" smtClean="0">
                          <a:ln>
                            <a:noFill/>
                          </a:ln>
                          <a:solidFill>
                            <a:schemeClr val="tx1"/>
                          </a:solidFill>
                          <a:effectLst/>
                        </a:rPr>
                      </a:br>
                      <a:r>
                        <a:rPr kumimoji="0" lang="ja-JP" altLang="en-US" sz="1400" u="none" strike="noStrike" cap="none" normalizeH="0" baseline="0" dirty="0" smtClean="0">
                          <a:ln>
                            <a:noFill/>
                          </a:ln>
                          <a:solidFill>
                            <a:schemeClr val="tx1"/>
                          </a:solidFill>
                          <a:effectLst/>
                        </a:rPr>
                        <a:t>（</a:t>
                      </a:r>
                      <a:r>
                        <a:rPr kumimoji="0" lang="ja-JP" altLang="en-US" sz="1100" u="none" strike="noStrike" cap="none" normalizeH="0" baseline="0" dirty="0" smtClean="0">
                          <a:ln>
                            <a:noFill/>
                          </a:ln>
                          <a:solidFill>
                            <a:schemeClr val="tx1"/>
                          </a:solidFill>
                          <a:effectLst/>
                        </a:rPr>
                        <a:t>第</a:t>
                      </a:r>
                      <a:r>
                        <a:rPr kumimoji="0" lang="en-US" altLang="ja-JP" sz="1400" u="none" strike="noStrike" cap="none" normalizeH="0" baseline="0" dirty="0" smtClean="0">
                          <a:ln>
                            <a:noFill/>
                          </a:ln>
                          <a:solidFill>
                            <a:schemeClr val="tx1"/>
                          </a:solidFill>
                          <a:effectLst/>
                        </a:rPr>
                        <a:t>4</a:t>
                      </a:r>
                      <a:r>
                        <a:rPr kumimoji="0" lang="ja-JP" altLang="en-US" sz="1000" u="none" strike="noStrike" cap="none" normalizeH="0" baseline="0" dirty="0" smtClean="0">
                          <a:ln>
                            <a:noFill/>
                          </a:ln>
                          <a:solidFill>
                            <a:schemeClr val="tx1"/>
                          </a:solidFill>
                          <a:effectLst/>
                        </a:rPr>
                        <a:t>群を中心に</a:t>
                      </a:r>
                      <a:r>
                        <a:rPr kumimoji="0" lang="en-US" altLang="ja-JP" sz="1400" u="none" strike="noStrike" cap="none" normalizeH="0" baseline="0" dirty="0" smtClean="0">
                          <a:ln>
                            <a:noFill/>
                          </a:ln>
                          <a:solidFill>
                            <a:schemeClr val="tx1"/>
                          </a:solidFill>
                          <a:effectLst/>
                        </a:rPr>
                        <a:t>18</a:t>
                      </a:r>
                      <a:r>
                        <a:rPr kumimoji="0" lang="ja-JP" altLang="en-US" sz="1000" u="none" strike="noStrike" cap="none" normalizeH="0" baseline="0" dirty="0" smtClean="0">
                          <a:ln>
                            <a:noFill/>
                          </a:ln>
                          <a:solidFill>
                            <a:schemeClr val="tx1"/>
                          </a:solidFill>
                          <a:effectLst/>
                        </a:rPr>
                        <a:t>項目</a:t>
                      </a:r>
                      <a:r>
                        <a:rPr kumimoji="0" lang="ja-JP" altLang="en-US" sz="1400" u="none" strike="noStrike" cap="none" normalizeH="0" baseline="0" dirty="0" smtClean="0">
                          <a:ln>
                            <a:noFill/>
                          </a:ln>
                          <a:solidFill>
                            <a:schemeClr val="tx1"/>
                          </a:solidFill>
                          <a:effectLst/>
                        </a:rPr>
                        <a:t>）</a:t>
                      </a:r>
                      <a:endParaRPr kumimoji="0" lang="ja-JP" altLang="en-US"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選択肢の特徴</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solidFill>
                            <a:schemeClr val="tx1"/>
                          </a:solidFill>
                          <a:effectLst/>
                        </a:rPr>
                        <a:t>「できる」「できない」の表現が含まれる</a:t>
                      </a:r>
                      <a:endParaRPr kumimoji="0" lang="ja-JP" altLang="en-US" sz="17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u="none" strike="noStrike" cap="none" normalizeH="0" baseline="0" dirty="0" smtClean="0">
                          <a:ln>
                            <a:noFill/>
                          </a:ln>
                          <a:solidFill>
                            <a:schemeClr val="tx1"/>
                          </a:solidFill>
                          <a:effectLst/>
                        </a:rPr>
                        <a:t>「介助」の</a:t>
                      </a:r>
                      <a:r>
                        <a:rPr kumimoji="0" lang="en-US" altLang="ja-JP" sz="1800" u="none" strike="noStrike" cap="none" normalizeH="0" baseline="0" dirty="0" smtClean="0">
                          <a:ln>
                            <a:noFill/>
                          </a:ln>
                          <a:solidFill>
                            <a:schemeClr val="tx1"/>
                          </a:solidFill>
                          <a:effectLst/>
                        </a:rPr>
                        <a:t/>
                      </a:r>
                      <a:br>
                        <a:rPr kumimoji="0" lang="en-US" altLang="ja-JP" sz="1800" u="none" strike="noStrike" cap="none" normalizeH="0" baseline="0" dirty="0" smtClean="0">
                          <a:ln>
                            <a:noFill/>
                          </a:ln>
                          <a:solidFill>
                            <a:schemeClr val="tx1"/>
                          </a:solidFill>
                          <a:effectLst/>
                        </a:rPr>
                      </a:br>
                      <a:r>
                        <a:rPr kumimoji="0" lang="ja-JP" altLang="en-US" sz="1800" u="none" strike="noStrike" cap="none" normalizeH="0" baseline="0" dirty="0" smtClean="0">
                          <a:ln>
                            <a:noFill/>
                          </a:ln>
                          <a:solidFill>
                            <a:schemeClr val="tx1"/>
                          </a:solidFill>
                          <a:effectLst/>
                        </a:rPr>
                        <a:t>表現が含まれる</a:t>
                      </a:r>
                      <a:endPar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solidFill>
                            <a:schemeClr val="tx1"/>
                          </a:solidFill>
                          <a:effectLst/>
                        </a:rPr>
                        <a:t>「ない」「ある」</a:t>
                      </a:r>
                      <a:endParaRPr kumimoji="0" lang="en-US" altLang="ja-JP" sz="17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solidFill>
                            <a:schemeClr val="tx1"/>
                          </a:solidFill>
                          <a:effectLst/>
                        </a:rPr>
                        <a:t>の表現が含まれる</a:t>
                      </a:r>
                      <a:endParaRPr kumimoji="0" lang="ja-JP" altLang="en-US" sz="17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u="none" strike="noStrike" cap="none" normalizeH="0" baseline="0" dirty="0" smtClean="0">
                          <a:ln>
                            <a:noFill/>
                          </a:ln>
                          <a:effectLst/>
                        </a:rPr>
                        <a:t>基本調査の選択基準</a:t>
                      </a:r>
                      <a:endPar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試行による</a:t>
                      </a:r>
                      <a:r>
                        <a:rPr kumimoji="0" lang="en-US" altLang="ja-JP" sz="1500" u="none" strike="noStrike" cap="none" normalizeH="0" baseline="0" dirty="0" smtClean="0">
                          <a:ln>
                            <a:noFill/>
                          </a:ln>
                          <a:solidFill>
                            <a:schemeClr val="tx1"/>
                          </a:solidFill>
                          <a:effectLst/>
                        </a:rPr>
                        <a:t/>
                      </a:r>
                      <a:br>
                        <a:rPr kumimoji="0" lang="en-US" altLang="ja-JP" sz="1500" u="none" strike="noStrike" cap="none" normalizeH="0" baseline="0" dirty="0" smtClean="0">
                          <a:ln>
                            <a:noFill/>
                          </a:ln>
                          <a:solidFill>
                            <a:schemeClr val="tx1"/>
                          </a:solidFill>
                          <a:effectLst/>
                        </a:rPr>
                      </a:br>
                      <a:r>
                        <a:rPr kumimoji="0" lang="ja-JP" altLang="en-US" sz="1500" u="none" strike="noStrike" cap="none" normalizeH="0" baseline="0" dirty="0" smtClean="0">
                          <a:ln>
                            <a:noFill/>
                          </a:ln>
                          <a:solidFill>
                            <a:schemeClr val="tx1"/>
                          </a:solidFill>
                          <a:effectLst/>
                        </a:rPr>
                        <a:t>本人の能力の評価</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介護者の介助状況</a:t>
                      </a:r>
                      <a:endParaRPr kumimoji="0" lang="en-US" altLang="ja-JP" sz="15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（適切な介助）</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行動の発生</a:t>
                      </a:r>
                      <a:r>
                        <a:rPr kumimoji="0" lang="ja-JP" altLang="en-US" sz="1500" u="none" strike="noStrike" kern="1200" cap="none" normalizeH="0" baseline="0" dirty="0" smtClean="0">
                          <a:ln>
                            <a:noFill/>
                          </a:ln>
                          <a:solidFill>
                            <a:schemeClr val="tx1"/>
                          </a:solidFill>
                          <a:effectLst/>
                        </a:rPr>
                        <a:t>頻度</a:t>
                      </a:r>
                      <a:r>
                        <a:rPr kumimoji="0" lang="en-US" altLang="ja-JP" sz="1500" u="none" strike="noStrike" kern="1200" cap="none" normalizeH="0" baseline="0" dirty="0" smtClean="0">
                          <a:ln>
                            <a:noFill/>
                          </a:ln>
                          <a:solidFill>
                            <a:schemeClr val="tx1"/>
                          </a:solidFill>
                          <a:effectLst/>
                        </a:rPr>
                        <a:t/>
                      </a:r>
                      <a:br>
                        <a:rPr kumimoji="0" lang="en-US" altLang="ja-JP" sz="1500" u="none" strike="noStrike" kern="1200" cap="none" normalizeH="0" baseline="0" dirty="0" smtClean="0">
                          <a:ln>
                            <a:noFill/>
                          </a:ln>
                          <a:solidFill>
                            <a:schemeClr val="tx1"/>
                          </a:solidFill>
                          <a:effectLst/>
                        </a:rPr>
                      </a:br>
                      <a:r>
                        <a:rPr kumimoji="0" lang="ja-JP" altLang="en-US" sz="1400" u="none" strike="noStrike" kern="1200" cap="none" normalizeH="0" baseline="0" dirty="0" smtClean="0">
                          <a:ln>
                            <a:noFill/>
                          </a:ln>
                          <a:solidFill>
                            <a:schemeClr val="tx1"/>
                          </a:solidFill>
                          <a:effectLst/>
                        </a:rPr>
                        <a:t>に</a:t>
                      </a:r>
                      <a:r>
                        <a:rPr kumimoji="0" lang="ja-JP" altLang="en-US" sz="1400" u="none" strike="noStrike" cap="none" normalizeH="0" baseline="0" dirty="0" smtClean="0">
                          <a:ln>
                            <a:noFill/>
                          </a:ln>
                          <a:solidFill>
                            <a:schemeClr val="tx1"/>
                          </a:solidFill>
                          <a:effectLst/>
                        </a:rPr>
                        <a:t>基づき選択</a:t>
                      </a:r>
                      <a:r>
                        <a:rPr kumimoji="0" lang="en-US" altLang="ja-JP" sz="800" u="none" strike="noStrike" cap="none" normalizeH="0" baseline="0" dirty="0" smtClean="0">
                          <a:ln>
                            <a:noFill/>
                          </a:ln>
                          <a:solidFill>
                            <a:schemeClr val="tx1"/>
                          </a:solidFill>
                          <a:effectLst/>
                        </a:rPr>
                        <a:t>(BPSD)※</a:t>
                      </a:r>
                      <a:endParaRPr kumimoji="0" lang="en-US" altLang="ja-JP"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735013">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特記事項</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日頃の状況</a:t>
                      </a:r>
                      <a:br>
                        <a:rPr kumimoji="0" lang="ja-JP" altLang="en-US" sz="1500" u="none" strike="noStrike" cap="none" normalizeH="0" baseline="0" dirty="0" smtClean="0">
                          <a:ln>
                            <a:noFill/>
                          </a:ln>
                          <a:solidFill>
                            <a:schemeClr val="tx1"/>
                          </a:solidFill>
                          <a:effectLst/>
                        </a:rPr>
                      </a:br>
                      <a:r>
                        <a:rPr kumimoji="0" lang="ja-JP" altLang="en-US" sz="1500" u="none" strike="noStrike" cap="none" normalizeH="0" baseline="0" dirty="0" smtClean="0">
                          <a:ln>
                            <a:noFill/>
                          </a:ln>
                          <a:solidFill>
                            <a:schemeClr val="tx1"/>
                          </a:solidFill>
                          <a:effectLst/>
                        </a:rPr>
                        <a:t>選択根拠・試行結果</a:t>
                      </a:r>
                      <a:r>
                        <a:rPr kumimoji="0" lang="en-US" altLang="ja-JP" sz="1500" u="none" strike="noStrike" cap="none" normalizeH="0" baseline="0" dirty="0" smtClean="0">
                          <a:ln>
                            <a:noFill/>
                          </a:ln>
                          <a:solidFill>
                            <a:schemeClr val="tx1"/>
                          </a:solidFill>
                          <a:effectLst/>
                        </a:rPr>
                        <a:t/>
                      </a:r>
                      <a:br>
                        <a:rPr kumimoji="0" lang="en-US" altLang="ja-JP" sz="1500" u="none" strike="noStrike" cap="none" normalizeH="0" baseline="0" dirty="0" smtClean="0">
                          <a:ln>
                            <a:noFill/>
                          </a:ln>
                          <a:solidFill>
                            <a:schemeClr val="tx1"/>
                          </a:solidFill>
                          <a:effectLst/>
                        </a:rPr>
                      </a:br>
                      <a:r>
                        <a:rPr kumimoji="0" lang="ja-JP" altLang="en-US" sz="1200" u="none" strike="noStrike" cap="none" normalizeH="0" baseline="0" dirty="0" smtClean="0">
                          <a:ln>
                            <a:noFill/>
                          </a:ln>
                          <a:solidFill>
                            <a:schemeClr val="tx1"/>
                          </a:solidFill>
                          <a:effectLst/>
                        </a:rPr>
                        <a:t>（特に判断に迷う場合）</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介護の手間と頻度</a:t>
                      </a:r>
                      <a:r>
                        <a:rPr kumimoji="0" lang="en-US" altLang="ja-JP" sz="1500" u="none" strike="noStrike" cap="none" normalizeH="0" baseline="0" dirty="0" smtClean="0">
                          <a:ln>
                            <a:noFill/>
                          </a:ln>
                          <a:solidFill>
                            <a:schemeClr val="tx1"/>
                          </a:solidFill>
                          <a:effectLst/>
                        </a:rPr>
                        <a:t/>
                      </a:r>
                      <a:br>
                        <a:rPr kumimoji="0" lang="en-US" altLang="ja-JP" sz="1500" u="none" strike="noStrike" cap="none" normalizeH="0" baseline="0" dirty="0" smtClean="0">
                          <a:ln>
                            <a:noFill/>
                          </a:ln>
                          <a:solidFill>
                            <a:schemeClr val="tx1"/>
                          </a:solidFill>
                          <a:effectLst/>
                        </a:rPr>
                      </a:br>
                      <a:r>
                        <a:rPr kumimoji="0" lang="ja-JP" altLang="en-US" sz="1400" u="none" strike="noStrike" cap="none" normalizeH="0" baseline="0" dirty="0" smtClean="0">
                          <a:ln>
                            <a:noFill/>
                          </a:ln>
                          <a:solidFill>
                            <a:schemeClr val="tx1"/>
                          </a:solidFill>
                          <a:effectLst/>
                        </a:rPr>
                        <a:t>（介助の量を把握できる記述）</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介護の手間と頻度</a:t>
                      </a:r>
                      <a:endParaRPr kumimoji="0" lang="en-US" sz="15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en-US" altLang="ja-JP" sz="900" u="none" strike="noStrike" cap="none" normalizeH="0" baseline="0" dirty="0" smtClean="0">
                          <a:ln>
                            <a:noFill/>
                          </a:ln>
                          <a:solidFill>
                            <a:schemeClr val="tx1"/>
                          </a:solidFill>
                          <a:effectLst/>
                        </a:rPr>
                        <a:t>(BPSD)※</a:t>
                      </a:r>
                      <a:endParaRPr kumimoji="0" lang="en-US" altLang="ja-JP" sz="9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留意点</a:t>
                      </a:r>
                      <a:endParaRPr kumimoji="0" lang="en-US" altLang="ja-JP"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200" b="1" u="none" strike="noStrike" cap="none" normalizeH="0" baseline="0" dirty="0" smtClean="0">
                          <a:ln>
                            <a:noFill/>
                          </a:ln>
                          <a:solidFill>
                            <a:schemeClr val="tx1"/>
                          </a:solidFill>
                          <a:effectLst/>
                        </a:rPr>
                        <a:t>実際に行ってもらった状況と日頃の状況が異なる場合</a:t>
                      </a:r>
                      <a:endParaRPr kumimoji="0" lang="en-US" altLang="ja-JP" sz="1200" b="1"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050" b="1" u="none" strike="noStrike" cap="none" normalizeH="0" baseline="0" dirty="0" smtClean="0">
                          <a:ln>
                            <a:noFill/>
                          </a:ln>
                          <a:solidFill>
                            <a:schemeClr val="tx1"/>
                          </a:solidFill>
                          <a:effectLst/>
                        </a:rPr>
                        <a:t>「日頃の状況」の意味にも留意する</a:t>
                      </a:r>
                      <a:endParaRPr kumimoji="0" lang="ja-JP" altLang="en-US" sz="1050" b="1"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b="1" u="none" strike="noStrike" cap="none" normalizeH="0" baseline="0" dirty="0" smtClean="0">
                          <a:ln>
                            <a:noFill/>
                          </a:ln>
                          <a:solidFill>
                            <a:schemeClr val="tx1"/>
                          </a:solidFill>
                          <a:effectLst/>
                        </a:rPr>
                        <a:t>「実際に行われている介助が不適切な場合」</a:t>
                      </a:r>
                      <a:endParaRPr kumimoji="0" lang="ja-JP" altLang="en-US" sz="1400" b="1"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b="1" u="none" strike="noStrike" cap="none" normalizeH="0" baseline="0" dirty="0" smtClean="0">
                          <a:ln>
                            <a:noFill/>
                          </a:ln>
                          <a:solidFill>
                            <a:schemeClr val="tx1"/>
                          </a:solidFill>
                          <a:effectLst/>
                        </a:rPr>
                        <a:t>選択と特記事項の基準が異なる点に留意</a:t>
                      </a:r>
                      <a:endParaRPr kumimoji="0" lang="en-US" altLang="ja-JP" sz="1400" b="1"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b="1" u="none" strike="noStrike" cap="none" normalizeH="0" baseline="0" dirty="0" smtClean="0">
                          <a:ln>
                            <a:noFill/>
                          </a:ln>
                          <a:solidFill>
                            <a:schemeClr val="tx1"/>
                          </a:solidFill>
                          <a:effectLst/>
                        </a:rPr>
                        <a:t>定義以外で手間のかかる類似の行動等がある場合</a:t>
                      </a:r>
                      <a:r>
                        <a:rPr kumimoji="0" lang="en-US" altLang="ja-JP" sz="1050" b="1" u="none" strike="noStrike" cap="none" normalizeH="0" baseline="0" dirty="0" smtClean="0">
                          <a:ln>
                            <a:noFill/>
                          </a:ln>
                          <a:solidFill>
                            <a:schemeClr val="tx1"/>
                          </a:solidFill>
                          <a:effectLst/>
                        </a:rPr>
                        <a:t>(BPSD)※</a:t>
                      </a:r>
                      <a:endParaRPr kumimoji="0" lang="en-US" altLang="ja-JP" sz="1400" b="1"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bl>
          </a:graphicData>
        </a:graphic>
      </p:graphicFrame>
      <p:sp>
        <p:nvSpPr>
          <p:cNvPr id="7208" name="テキスト ボックス 41"/>
          <p:cNvSpPr txBox="1">
            <a:spLocks noChangeArrowheads="1"/>
          </p:cNvSpPr>
          <p:nvPr/>
        </p:nvSpPr>
        <p:spPr bwMode="auto">
          <a:xfrm>
            <a:off x="6732588" y="6525344"/>
            <a:ext cx="2168525" cy="274637"/>
          </a:xfrm>
          <a:prstGeom prst="rect">
            <a:avLst/>
          </a:prstGeom>
          <a:noFill/>
          <a:ln w="9525">
            <a:noFill/>
            <a:miter lim="800000"/>
            <a:headEnd/>
            <a:tailEnd/>
          </a:ln>
        </p:spPr>
        <p:txBody>
          <a:bodyPr>
            <a:spAutoFit/>
          </a:bodyPr>
          <a:lstStyle/>
          <a:p>
            <a:r>
              <a:rPr lang="en-US" altLang="ja-JP" sz="1200" dirty="0">
                <a:latin typeface="Calibri" pitchFamily="34" charset="0"/>
              </a:rPr>
              <a:t>※</a:t>
            </a:r>
            <a:r>
              <a:rPr lang="ja-JP" altLang="en-US" sz="1200" dirty="0">
                <a:latin typeface="Calibri" pitchFamily="34" charset="0"/>
              </a:rPr>
              <a:t>麻痺等・拘縮は能力と同じ</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能力の項目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dirty="0" smtClean="0"/>
              <a:t>能力の項目の特徴</a:t>
            </a:r>
          </a:p>
        </p:txBody>
      </p:sp>
      <p:sp>
        <p:nvSpPr>
          <p:cNvPr id="10243" name="Rectangle 3"/>
          <p:cNvSpPr>
            <a:spLocks noGrp="1" noChangeArrowheads="1"/>
          </p:cNvSpPr>
          <p:nvPr>
            <p:ph type="body" idx="1"/>
          </p:nvPr>
        </p:nvSpPr>
        <p:spPr>
          <a:xfrm>
            <a:off x="566738" y="1341438"/>
            <a:ext cx="8001000" cy="1871662"/>
          </a:xfrm>
        </p:spPr>
        <p:txBody>
          <a:bodyPr/>
          <a:lstStyle/>
          <a:p>
            <a:pPr eaLnBrk="1" hangingPunct="1">
              <a:lnSpc>
                <a:spcPct val="80000"/>
              </a:lnSpc>
            </a:pPr>
            <a:r>
              <a:rPr lang="ja-JP" altLang="en-US" sz="1800" dirty="0" smtClean="0"/>
              <a:t>「身体」「認知」能力の項目で構成される。</a:t>
            </a:r>
          </a:p>
          <a:p>
            <a:pPr eaLnBrk="1" hangingPunct="1">
              <a:lnSpc>
                <a:spcPct val="80000"/>
              </a:lnSpc>
            </a:pPr>
            <a:r>
              <a:rPr lang="ja-JP" altLang="en-US" sz="1800" dirty="0" smtClean="0"/>
              <a:t>「できる」「できない」の軸で評価する（実際に介助があるかどうかは関係ない）。</a:t>
            </a:r>
          </a:p>
          <a:p>
            <a:pPr eaLnBrk="1" hangingPunct="1">
              <a:lnSpc>
                <a:spcPct val="80000"/>
              </a:lnSpc>
            </a:pPr>
            <a:r>
              <a:rPr lang="ja-JP" altLang="en-US" sz="1800" dirty="0" smtClean="0"/>
              <a:t>「試行」＜「日頃の状態」（調査時の状況と日頃の状況が異なる場合は具体</a:t>
            </a:r>
            <a:endParaRPr lang="en-US" altLang="ja-JP" sz="1800" dirty="0" smtClean="0"/>
          </a:p>
          <a:p>
            <a:pPr eaLnBrk="1" hangingPunct="1">
              <a:lnSpc>
                <a:spcPct val="80000"/>
              </a:lnSpc>
              <a:buFont typeface="Wingdings" pitchFamily="2" charset="2"/>
              <a:buNone/>
            </a:pPr>
            <a:r>
              <a:rPr lang="ja-JP" altLang="en-US" sz="1800" dirty="0" smtClean="0"/>
              <a:t>　　　的な内容を特記事項へ記入する。）</a:t>
            </a:r>
          </a:p>
        </p:txBody>
      </p:sp>
      <p:sp>
        <p:nvSpPr>
          <p:cNvPr id="10244" name="AutoShape 4"/>
          <p:cNvSpPr>
            <a:spLocks noChangeArrowheads="1"/>
          </p:cNvSpPr>
          <p:nvPr/>
        </p:nvSpPr>
        <p:spPr bwMode="auto">
          <a:xfrm>
            <a:off x="395288" y="2636912"/>
            <a:ext cx="8280400" cy="3671813"/>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dirty="0">
                <a:solidFill>
                  <a:srgbClr val="000000"/>
                </a:solidFill>
                <a:latin typeface="Verdana" pitchFamily="34" charset="0"/>
              </a:rPr>
              <a:t>【</a:t>
            </a:r>
            <a:r>
              <a:rPr lang="ja-JP" altLang="en-US" dirty="0">
                <a:solidFill>
                  <a:srgbClr val="000000"/>
                </a:solidFill>
                <a:latin typeface="Verdana" pitchFamily="34" charset="0"/>
              </a:rPr>
              <a:t>身体の能力に関する項目</a:t>
            </a:r>
            <a:r>
              <a:rPr lang="en-US" altLang="ja-JP" dirty="0">
                <a:solidFill>
                  <a:srgbClr val="000000"/>
                </a:solidFill>
                <a:latin typeface="Verdana" pitchFamily="34" charset="0"/>
              </a:rPr>
              <a:t>】</a:t>
            </a:r>
            <a:r>
              <a:rPr lang="ja-JP" altLang="en-US" dirty="0">
                <a:solidFill>
                  <a:srgbClr val="000000"/>
                </a:solidFill>
                <a:latin typeface="Verdana" pitchFamily="34" charset="0"/>
              </a:rPr>
              <a:t>（</a:t>
            </a:r>
            <a:r>
              <a:rPr lang="en-US" altLang="ja-JP" dirty="0">
                <a:solidFill>
                  <a:srgbClr val="000000"/>
                </a:solidFill>
                <a:latin typeface="Verdana" pitchFamily="34" charset="0"/>
              </a:rPr>
              <a:t>10</a:t>
            </a:r>
            <a:r>
              <a:rPr lang="ja-JP" altLang="en-US" dirty="0">
                <a:solidFill>
                  <a:srgbClr val="000000"/>
                </a:solidFill>
                <a:latin typeface="Verdana" pitchFamily="34" charset="0"/>
              </a:rPr>
              <a:t>項目）</a:t>
            </a:r>
          </a:p>
          <a:p>
            <a:r>
              <a:rPr lang="en-US" altLang="ja-JP" dirty="0">
                <a:solidFill>
                  <a:srgbClr val="000000"/>
                </a:solidFill>
                <a:latin typeface="Verdana" pitchFamily="34" charset="0"/>
              </a:rPr>
              <a:t>1-3</a:t>
            </a:r>
            <a:r>
              <a:rPr lang="ja-JP" altLang="en-US" dirty="0">
                <a:solidFill>
                  <a:srgbClr val="000000"/>
                </a:solidFill>
                <a:latin typeface="Verdana" pitchFamily="34" charset="0"/>
              </a:rPr>
              <a:t>寝返り　　</a:t>
            </a:r>
            <a:r>
              <a:rPr lang="en-US" altLang="ja-JP" dirty="0">
                <a:solidFill>
                  <a:srgbClr val="000000"/>
                </a:solidFill>
                <a:latin typeface="Verdana" pitchFamily="34" charset="0"/>
              </a:rPr>
              <a:t>1-4</a:t>
            </a:r>
            <a:r>
              <a:rPr lang="ja-JP" altLang="en-US" dirty="0">
                <a:solidFill>
                  <a:srgbClr val="000000"/>
                </a:solidFill>
                <a:latin typeface="Verdana" pitchFamily="34" charset="0"/>
              </a:rPr>
              <a:t>起き上がり　　</a:t>
            </a:r>
            <a:r>
              <a:rPr lang="en-US" altLang="ja-JP" dirty="0">
                <a:solidFill>
                  <a:srgbClr val="000000"/>
                </a:solidFill>
                <a:latin typeface="Verdana" pitchFamily="34" charset="0"/>
              </a:rPr>
              <a:t>1-5</a:t>
            </a:r>
            <a:r>
              <a:rPr lang="ja-JP" altLang="en-US" dirty="0">
                <a:solidFill>
                  <a:srgbClr val="000000"/>
                </a:solidFill>
                <a:latin typeface="Verdana" pitchFamily="34" charset="0"/>
              </a:rPr>
              <a:t>座位保持　　</a:t>
            </a:r>
            <a:r>
              <a:rPr lang="en-US" altLang="ja-JP" dirty="0">
                <a:solidFill>
                  <a:srgbClr val="000000"/>
                </a:solidFill>
                <a:latin typeface="Verdana" pitchFamily="34" charset="0"/>
              </a:rPr>
              <a:t>1-6</a:t>
            </a:r>
            <a:r>
              <a:rPr lang="ja-JP" altLang="en-US" dirty="0">
                <a:solidFill>
                  <a:srgbClr val="000000"/>
                </a:solidFill>
                <a:latin typeface="Verdana" pitchFamily="34" charset="0"/>
              </a:rPr>
              <a:t>両足での立位保持　　</a:t>
            </a:r>
            <a:br>
              <a:rPr lang="ja-JP" altLang="en-US" dirty="0">
                <a:solidFill>
                  <a:srgbClr val="000000"/>
                </a:solidFill>
                <a:latin typeface="Verdana" pitchFamily="34" charset="0"/>
              </a:rPr>
            </a:br>
            <a:r>
              <a:rPr lang="en-US" altLang="ja-JP" dirty="0">
                <a:solidFill>
                  <a:srgbClr val="000000"/>
                </a:solidFill>
                <a:latin typeface="Verdana" pitchFamily="34" charset="0"/>
              </a:rPr>
              <a:t>1-7</a:t>
            </a:r>
            <a:r>
              <a:rPr lang="ja-JP" altLang="en-US" dirty="0">
                <a:solidFill>
                  <a:srgbClr val="000000"/>
                </a:solidFill>
                <a:latin typeface="Verdana" pitchFamily="34" charset="0"/>
              </a:rPr>
              <a:t>歩行　　　</a:t>
            </a:r>
            <a:r>
              <a:rPr lang="en-US" altLang="ja-JP" dirty="0">
                <a:solidFill>
                  <a:srgbClr val="000000"/>
                </a:solidFill>
                <a:latin typeface="Verdana" pitchFamily="34" charset="0"/>
              </a:rPr>
              <a:t>1-8</a:t>
            </a:r>
            <a:r>
              <a:rPr lang="ja-JP" altLang="en-US" dirty="0">
                <a:solidFill>
                  <a:srgbClr val="000000"/>
                </a:solidFill>
                <a:latin typeface="Verdana" pitchFamily="34" charset="0"/>
              </a:rPr>
              <a:t>立ち上がり　　</a:t>
            </a:r>
            <a:r>
              <a:rPr lang="en-US" altLang="ja-JP" dirty="0">
                <a:solidFill>
                  <a:srgbClr val="000000"/>
                </a:solidFill>
                <a:latin typeface="Verdana" pitchFamily="34" charset="0"/>
              </a:rPr>
              <a:t>1-9</a:t>
            </a:r>
            <a:r>
              <a:rPr lang="ja-JP" altLang="en-US" dirty="0">
                <a:solidFill>
                  <a:srgbClr val="000000"/>
                </a:solidFill>
                <a:latin typeface="Verdana" pitchFamily="34" charset="0"/>
              </a:rPr>
              <a:t>片足での立位　　</a:t>
            </a:r>
            <a:r>
              <a:rPr lang="en-US" altLang="ja-JP" dirty="0">
                <a:solidFill>
                  <a:srgbClr val="000000"/>
                </a:solidFill>
                <a:latin typeface="Verdana" pitchFamily="34" charset="0"/>
              </a:rPr>
              <a:t>1-12</a:t>
            </a:r>
            <a:r>
              <a:rPr lang="ja-JP" altLang="en-US" dirty="0">
                <a:solidFill>
                  <a:srgbClr val="000000"/>
                </a:solidFill>
                <a:latin typeface="Verdana" pitchFamily="34" charset="0"/>
              </a:rPr>
              <a:t>視力　　</a:t>
            </a:r>
            <a:r>
              <a:rPr lang="en-US" altLang="ja-JP" dirty="0">
                <a:solidFill>
                  <a:srgbClr val="000000"/>
                </a:solidFill>
                <a:latin typeface="Verdana" pitchFamily="34" charset="0"/>
              </a:rPr>
              <a:t>1-13</a:t>
            </a:r>
            <a:r>
              <a:rPr lang="ja-JP" altLang="en-US" dirty="0">
                <a:solidFill>
                  <a:srgbClr val="000000"/>
                </a:solidFill>
                <a:latin typeface="Verdana" pitchFamily="34" charset="0"/>
              </a:rPr>
              <a:t>聴力</a:t>
            </a:r>
          </a:p>
          <a:p>
            <a:r>
              <a:rPr lang="en-US" altLang="ja-JP" dirty="0">
                <a:solidFill>
                  <a:srgbClr val="000000"/>
                </a:solidFill>
                <a:latin typeface="Verdana" pitchFamily="34" charset="0"/>
              </a:rPr>
              <a:t>2-3</a:t>
            </a:r>
            <a:r>
              <a:rPr lang="ja-JP" altLang="en-US" dirty="0">
                <a:solidFill>
                  <a:srgbClr val="000000"/>
                </a:solidFill>
                <a:latin typeface="Verdana" pitchFamily="34" charset="0"/>
              </a:rPr>
              <a:t>えん下</a:t>
            </a:r>
          </a:p>
          <a:p>
            <a:endParaRPr lang="ja-JP" altLang="en-US" dirty="0">
              <a:solidFill>
                <a:srgbClr val="000000"/>
              </a:solidFill>
              <a:latin typeface="Verdana" pitchFamily="34" charset="0"/>
            </a:endParaRPr>
          </a:p>
          <a:p>
            <a:r>
              <a:rPr lang="en-US" altLang="ja-JP" dirty="0">
                <a:solidFill>
                  <a:srgbClr val="000000"/>
                </a:solidFill>
                <a:latin typeface="Verdana" pitchFamily="34" charset="0"/>
              </a:rPr>
              <a:t>【</a:t>
            </a:r>
            <a:r>
              <a:rPr lang="ja-JP" altLang="en-US" dirty="0">
                <a:solidFill>
                  <a:srgbClr val="000000"/>
                </a:solidFill>
                <a:latin typeface="Verdana" pitchFamily="34" charset="0"/>
              </a:rPr>
              <a:t>認知の能力に関する項目</a:t>
            </a:r>
            <a:r>
              <a:rPr lang="en-US" altLang="ja-JP" dirty="0">
                <a:solidFill>
                  <a:srgbClr val="000000"/>
                </a:solidFill>
                <a:latin typeface="Verdana" pitchFamily="34" charset="0"/>
              </a:rPr>
              <a:t>】</a:t>
            </a:r>
            <a:r>
              <a:rPr lang="ja-JP" altLang="en-US" dirty="0" smtClean="0">
                <a:solidFill>
                  <a:srgbClr val="000000"/>
                </a:solidFill>
                <a:latin typeface="Verdana" pitchFamily="34" charset="0"/>
              </a:rPr>
              <a:t>（</a:t>
            </a:r>
            <a:r>
              <a:rPr lang="en-US" altLang="ja-JP" dirty="0" smtClean="0">
                <a:solidFill>
                  <a:srgbClr val="000000"/>
                </a:solidFill>
                <a:latin typeface="Verdana" pitchFamily="34" charset="0"/>
              </a:rPr>
              <a:t>8</a:t>
            </a:r>
            <a:r>
              <a:rPr lang="ja-JP" altLang="en-US" dirty="0" smtClean="0">
                <a:solidFill>
                  <a:srgbClr val="000000"/>
                </a:solidFill>
                <a:latin typeface="Verdana" pitchFamily="34" charset="0"/>
              </a:rPr>
              <a:t>項目</a:t>
            </a:r>
            <a:r>
              <a:rPr lang="ja-JP" altLang="en-US" dirty="0">
                <a:solidFill>
                  <a:srgbClr val="000000"/>
                </a:solidFill>
                <a:latin typeface="Verdana" pitchFamily="34" charset="0"/>
              </a:rPr>
              <a:t>）</a:t>
            </a:r>
          </a:p>
          <a:p>
            <a:r>
              <a:rPr lang="en-US" altLang="ja-JP" dirty="0" smtClean="0">
                <a:solidFill>
                  <a:srgbClr val="000000"/>
                </a:solidFill>
                <a:latin typeface="Verdana" pitchFamily="34" charset="0"/>
              </a:rPr>
              <a:t>3-1</a:t>
            </a:r>
            <a:r>
              <a:rPr lang="ja-JP" altLang="en-US" dirty="0" smtClean="0">
                <a:solidFill>
                  <a:srgbClr val="000000"/>
                </a:solidFill>
                <a:latin typeface="Verdana" pitchFamily="34" charset="0"/>
              </a:rPr>
              <a:t>意思の伝達　　</a:t>
            </a:r>
            <a:r>
              <a:rPr lang="en-US" altLang="ja-JP" dirty="0" smtClean="0">
                <a:solidFill>
                  <a:srgbClr val="000000"/>
                </a:solidFill>
                <a:latin typeface="Verdana" pitchFamily="34" charset="0"/>
              </a:rPr>
              <a:t>3-2</a:t>
            </a:r>
            <a:r>
              <a:rPr lang="ja-JP" altLang="en-US" dirty="0">
                <a:solidFill>
                  <a:srgbClr val="000000"/>
                </a:solidFill>
                <a:latin typeface="Verdana" pitchFamily="34" charset="0"/>
              </a:rPr>
              <a:t>毎日の日課を理解　　</a:t>
            </a:r>
            <a:r>
              <a:rPr lang="en-US" altLang="ja-JP" dirty="0">
                <a:solidFill>
                  <a:srgbClr val="000000"/>
                </a:solidFill>
                <a:latin typeface="Verdana" pitchFamily="34" charset="0"/>
              </a:rPr>
              <a:t>3-3</a:t>
            </a:r>
            <a:r>
              <a:rPr lang="ja-JP" altLang="en-US" dirty="0">
                <a:solidFill>
                  <a:srgbClr val="000000"/>
                </a:solidFill>
                <a:latin typeface="Verdana" pitchFamily="34" charset="0"/>
              </a:rPr>
              <a:t>生年月日を</a:t>
            </a:r>
            <a:r>
              <a:rPr lang="ja-JP" altLang="en-US" dirty="0" smtClean="0">
                <a:solidFill>
                  <a:srgbClr val="000000"/>
                </a:solidFill>
                <a:latin typeface="Verdana" pitchFamily="34" charset="0"/>
              </a:rPr>
              <a:t>いう</a:t>
            </a:r>
            <a:endParaRPr lang="en-US" altLang="ja-JP" dirty="0" smtClean="0">
              <a:solidFill>
                <a:srgbClr val="000000"/>
              </a:solidFill>
              <a:latin typeface="Verdana" pitchFamily="34" charset="0"/>
            </a:endParaRPr>
          </a:p>
          <a:p>
            <a:r>
              <a:rPr lang="en-US" altLang="ja-JP" dirty="0" smtClean="0">
                <a:solidFill>
                  <a:srgbClr val="000000"/>
                </a:solidFill>
                <a:latin typeface="Verdana" pitchFamily="34" charset="0"/>
              </a:rPr>
              <a:t>3-4</a:t>
            </a:r>
            <a:r>
              <a:rPr lang="ja-JP" altLang="en-US" dirty="0">
                <a:solidFill>
                  <a:srgbClr val="000000"/>
                </a:solidFill>
                <a:latin typeface="Verdana" pitchFamily="34" charset="0"/>
              </a:rPr>
              <a:t>短期</a:t>
            </a:r>
            <a:r>
              <a:rPr lang="ja-JP" altLang="en-US" dirty="0" smtClean="0">
                <a:solidFill>
                  <a:srgbClr val="000000"/>
                </a:solidFill>
                <a:latin typeface="Verdana" pitchFamily="34" charset="0"/>
              </a:rPr>
              <a:t>記憶　　　 </a:t>
            </a:r>
            <a:r>
              <a:rPr lang="en-US" altLang="ja-JP" dirty="0" smtClean="0">
                <a:solidFill>
                  <a:srgbClr val="000000"/>
                </a:solidFill>
                <a:latin typeface="Verdana" pitchFamily="34" charset="0"/>
              </a:rPr>
              <a:t>3-5</a:t>
            </a:r>
            <a:r>
              <a:rPr lang="ja-JP" altLang="en-US" dirty="0">
                <a:solidFill>
                  <a:srgbClr val="000000"/>
                </a:solidFill>
                <a:latin typeface="Verdana" pitchFamily="34" charset="0"/>
              </a:rPr>
              <a:t>自分の名前をいう　   </a:t>
            </a:r>
            <a:r>
              <a:rPr lang="en-US" altLang="ja-JP" dirty="0">
                <a:solidFill>
                  <a:srgbClr val="000000"/>
                </a:solidFill>
                <a:latin typeface="Verdana" pitchFamily="34" charset="0"/>
              </a:rPr>
              <a:t>3-6</a:t>
            </a:r>
            <a:r>
              <a:rPr lang="ja-JP" altLang="en-US" dirty="0">
                <a:solidFill>
                  <a:srgbClr val="000000"/>
                </a:solidFill>
                <a:latin typeface="Verdana" pitchFamily="34" charset="0"/>
              </a:rPr>
              <a:t>今の季節を</a:t>
            </a:r>
            <a:r>
              <a:rPr lang="ja-JP" altLang="en-US" dirty="0" smtClean="0">
                <a:solidFill>
                  <a:srgbClr val="000000"/>
                </a:solidFill>
                <a:latin typeface="Verdana" pitchFamily="34" charset="0"/>
              </a:rPr>
              <a:t>理解</a:t>
            </a:r>
            <a:endParaRPr lang="en-US" altLang="ja-JP" dirty="0" smtClean="0">
              <a:solidFill>
                <a:srgbClr val="000000"/>
              </a:solidFill>
              <a:latin typeface="Verdana" pitchFamily="34" charset="0"/>
            </a:endParaRPr>
          </a:p>
          <a:p>
            <a:r>
              <a:rPr lang="en-US" altLang="ja-JP" dirty="0" smtClean="0">
                <a:solidFill>
                  <a:srgbClr val="000000"/>
                </a:solidFill>
                <a:latin typeface="Verdana" pitchFamily="34" charset="0"/>
              </a:rPr>
              <a:t>3-7</a:t>
            </a:r>
            <a:r>
              <a:rPr lang="ja-JP" altLang="en-US" dirty="0">
                <a:solidFill>
                  <a:srgbClr val="000000"/>
                </a:solidFill>
                <a:latin typeface="Verdana" pitchFamily="34" charset="0"/>
              </a:rPr>
              <a:t>場所の</a:t>
            </a:r>
            <a:r>
              <a:rPr lang="ja-JP" altLang="en-US" dirty="0" smtClean="0">
                <a:solidFill>
                  <a:srgbClr val="000000"/>
                </a:solidFill>
                <a:latin typeface="Verdana" pitchFamily="34" charset="0"/>
              </a:rPr>
              <a:t>理解    </a:t>
            </a:r>
            <a:r>
              <a:rPr lang="en-US" altLang="ja-JP" dirty="0" smtClean="0">
                <a:solidFill>
                  <a:srgbClr val="000000"/>
                </a:solidFill>
                <a:latin typeface="Verdana" pitchFamily="34" charset="0"/>
              </a:rPr>
              <a:t>5-3</a:t>
            </a:r>
            <a:r>
              <a:rPr lang="ja-JP" altLang="en-US" dirty="0">
                <a:solidFill>
                  <a:srgbClr val="000000"/>
                </a:solidFill>
                <a:latin typeface="Verdana" pitchFamily="34" charset="0"/>
              </a:rPr>
              <a:t>日常の意思決定</a:t>
            </a:r>
          </a:p>
          <a:p>
            <a:endParaRPr lang="ja-JP" altLang="en-US" sz="1200" dirty="0">
              <a:solidFill>
                <a:srgbClr val="000000"/>
              </a:solidFill>
              <a:latin typeface="Verdana" pitchFamily="34" charset="0"/>
            </a:endParaRPr>
          </a:p>
          <a:p>
            <a:r>
              <a:rPr lang="en-US" altLang="ja-JP" sz="1200" dirty="0">
                <a:solidFill>
                  <a:srgbClr val="000000"/>
                </a:solidFill>
                <a:latin typeface="Verdana" pitchFamily="34" charset="0"/>
              </a:rPr>
              <a:t>※【</a:t>
            </a:r>
            <a:r>
              <a:rPr lang="ja-JP" altLang="en-US" sz="1200" dirty="0">
                <a:solidFill>
                  <a:srgbClr val="000000"/>
                </a:solidFill>
                <a:latin typeface="Verdana" pitchFamily="34" charset="0"/>
              </a:rPr>
              <a:t>「有無」の項目に属するが、調査方法は「能力」の項目と同様の考え方のため、このセクションで取り扱う</a:t>
            </a:r>
            <a:r>
              <a:rPr lang="en-US" altLang="ja-JP" sz="1200" dirty="0">
                <a:solidFill>
                  <a:srgbClr val="000000"/>
                </a:solidFill>
                <a:latin typeface="Verdana" pitchFamily="34" charset="0"/>
              </a:rPr>
              <a:t>】</a:t>
            </a:r>
          </a:p>
          <a:p>
            <a:r>
              <a:rPr lang="en-US" altLang="ja-JP" sz="1400" dirty="0">
                <a:solidFill>
                  <a:srgbClr val="000000"/>
                </a:solidFill>
                <a:latin typeface="Verdana" pitchFamily="34" charset="0"/>
              </a:rPr>
              <a:t>1-1</a:t>
            </a:r>
            <a:r>
              <a:rPr lang="ja-JP" altLang="en-US" sz="1400" dirty="0">
                <a:solidFill>
                  <a:srgbClr val="000000"/>
                </a:solidFill>
                <a:latin typeface="Verdana" pitchFamily="34" charset="0"/>
              </a:rPr>
              <a:t>麻痺　　　</a:t>
            </a:r>
            <a:r>
              <a:rPr lang="en-US" altLang="ja-JP" sz="1400" dirty="0">
                <a:solidFill>
                  <a:srgbClr val="000000"/>
                </a:solidFill>
                <a:latin typeface="Verdana" pitchFamily="34" charset="0"/>
              </a:rPr>
              <a:t>1-2</a:t>
            </a:r>
            <a:r>
              <a:rPr lang="ja-JP" altLang="en-US" sz="1400" dirty="0">
                <a:solidFill>
                  <a:srgbClr val="000000"/>
                </a:solidFill>
                <a:latin typeface="Verdana" pitchFamily="34" charset="0"/>
              </a:rPr>
              <a:t>拘縮</a:t>
            </a:r>
          </a:p>
        </p:txBody>
      </p:sp>
      <p:sp>
        <p:nvSpPr>
          <p:cNvPr id="5" name="円/楕円 4"/>
          <p:cNvSpPr/>
          <p:nvPr/>
        </p:nvSpPr>
        <p:spPr>
          <a:xfrm>
            <a:off x="4788024" y="2204864"/>
            <a:ext cx="4248472" cy="100811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rgbClr val="FFFFFF"/>
                </a:solidFill>
              </a:rPr>
              <a:t>【</a:t>
            </a:r>
            <a:r>
              <a:rPr lang="ja-JP" altLang="en-US" sz="1600" dirty="0" smtClean="0">
                <a:solidFill>
                  <a:srgbClr val="FFFFFF"/>
                </a:solidFill>
              </a:rPr>
              <a:t>見分け方</a:t>
            </a:r>
            <a:r>
              <a:rPr lang="en-US" altLang="ja-JP" sz="1600" dirty="0" smtClean="0">
                <a:solidFill>
                  <a:srgbClr val="FFFFFF"/>
                </a:solidFill>
              </a:rPr>
              <a:t>】</a:t>
            </a:r>
          </a:p>
          <a:p>
            <a:pPr algn="ctr"/>
            <a:r>
              <a:rPr lang="ja-JP" altLang="en-US" sz="1600" dirty="0" smtClean="0">
                <a:solidFill>
                  <a:srgbClr val="FFFFFF"/>
                </a:solidFill>
              </a:rPr>
              <a:t>選択肢に「できる」という表現が含まれている（例外：視力、聴力）</a:t>
            </a:r>
            <a:endParaRPr lang="ja-JP" altLang="en-US" sz="1600" dirty="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p:txBody>
          <a:bodyPr/>
          <a:lstStyle/>
          <a:p>
            <a:pPr eaLnBrk="1" hangingPunct="1"/>
            <a:r>
              <a:rPr lang="ja-JP" altLang="en-US" sz="3400" dirty="0" smtClean="0"/>
              <a:t>調査の基本的な方法</a:t>
            </a:r>
          </a:p>
        </p:txBody>
      </p:sp>
      <p:pic>
        <p:nvPicPr>
          <p:cNvPr id="12292" name="Picture 4"/>
          <p:cNvPicPr>
            <a:picLocks noChangeAspect="1" noChangeArrowheads="1"/>
          </p:cNvPicPr>
          <p:nvPr/>
        </p:nvPicPr>
        <p:blipFill>
          <a:blip r:embed="rId3" cstate="print"/>
          <a:srcRect/>
          <a:stretch>
            <a:fillRect/>
          </a:stretch>
        </p:blipFill>
        <p:spPr bwMode="auto">
          <a:xfrm>
            <a:off x="698500" y="1382716"/>
            <a:ext cx="7848600" cy="4795837"/>
          </a:xfrm>
          <a:prstGeom prst="rect">
            <a:avLst/>
          </a:prstGeom>
          <a:noFill/>
          <a:ln w="9525">
            <a:noFill/>
            <a:miter lim="800000"/>
            <a:headEnd/>
            <a:tailEnd/>
          </a:ln>
        </p:spPr>
      </p:pic>
      <p:sp>
        <p:nvSpPr>
          <p:cNvPr id="261125" name="Rectangle 5"/>
          <p:cNvSpPr>
            <a:spLocks noChangeArrowheads="1"/>
          </p:cNvSpPr>
          <p:nvPr/>
        </p:nvSpPr>
        <p:spPr bwMode="auto">
          <a:xfrm>
            <a:off x="1979613" y="2924557"/>
            <a:ext cx="6337300" cy="792163"/>
          </a:xfrm>
          <a:prstGeom prst="rect">
            <a:avLst/>
          </a:prstGeom>
          <a:noFill/>
          <a:ln w="57150">
            <a:solidFill>
              <a:srgbClr val="FF6600"/>
            </a:solidFill>
            <a:miter lim="800000"/>
            <a:headEnd/>
            <a:tailEnd/>
          </a:ln>
          <a:effectLst>
            <a:outerShdw dist="152928" dir="2901988" algn="ctr" rotWithShape="0">
              <a:srgbClr val="586D82">
                <a:alpha val="50000"/>
              </a:srgbClr>
            </a:outerShdw>
          </a:effectLst>
        </p:spPr>
        <p:txBody>
          <a:bodyPr wrap="none" anchor="ctr"/>
          <a:lstStyle/>
          <a:p>
            <a:pPr>
              <a:defRPr/>
            </a:pPr>
            <a:endParaRPr lang="ja-JP" altLang="en-US">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dirty="0" smtClean="0"/>
              <a:t>特記事項の役割（審査会での活用）</a:t>
            </a:r>
          </a:p>
        </p:txBody>
      </p:sp>
      <p:sp>
        <p:nvSpPr>
          <p:cNvPr id="13315" name="Rectangle 3"/>
          <p:cNvSpPr>
            <a:spLocks noGrp="1" noChangeArrowheads="1"/>
          </p:cNvSpPr>
          <p:nvPr>
            <p:ph type="body" idx="1"/>
          </p:nvPr>
        </p:nvSpPr>
        <p:spPr/>
        <p:txBody>
          <a:bodyPr/>
          <a:lstStyle/>
          <a:p>
            <a:pPr eaLnBrk="1" hangingPunct="1">
              <a:lnSpc>
                <a:spcPct val="80000"/>
              </a:lnSpc>
            </a:pPr>
            <a:r>
              <a:rPr lang="ja-JP" altLang="en-US" sz="2600" smtClean="0"/>
              <a:t>身体機能</a:t>
            </a:r>
          </a:p>
          <a:p>
            <a:pPr lvl="1" eaLnBrk="1" hangingPunct="1">
              <a:lnSpc>
                <a:spcPct val="80000"/>
              </a:lnSpc>
            </a:pPr>
            <a:r>
              <a:rPr lang="en-US" altLang="ja-JP" sz="2200" smtClean="0"/>
              <a:t>【</a:t>
            </a:r>
            <a:r>
              <a:rPr lang="ja-JP" altLang="en-US" sz="2200" smtClean="0"/>
              <a:t>試行の結果</a:t>
            </a:r>
            <a:r>
              <a:rPr lang="en-US" altLang="ja-JP" sz="2200" smtClean="0"/>
              <a:t>】</a:t>
            </a:r>
            <a:r>
              <a:rPr lang="ja-JP" altLang="en-US" sz="2200" smtClean="0"/>
              <a:t>：日頃の状況の能力水準を理解する上でも重要。</a:t>
            </a:r>
            <a:r>
              <a:rPr lang="ja-JP" altLang="en-US" sz="2000" smtClean="0"/>
              <a:t>（「つかまれば可」のレベルにも幅がある）</a:t>
            </a:r>
          </a:p>
          <a:p>
            <a:pPr lvl="1" eaLnBrk="1" hangingPunct="1">
              <a:lnSpc>
                <a:spcPct val="80000"/>
              </a:lnSpc>
            </a:pPr>
            <a:r>
              <a:rPr lang="en-US" altLang="ja-JP" sz="2200" smtClean="0"/>
              <a:t>【</a:t>
            </a:r>
            <a:r>
              <a:rPr lang="ja-JP" altLang="en-US" sz="2200" smtClean="0"/>
              <a:t>日頃の状況</a:t>
            </a:r>
            <a:r>
              <a:rPr lang="en-US" altLang="ja-JP" sz="2200" smtClean="0"/>
              <a:t>】</a:t>
            </a:r>
            <a:r>
              <a:rPr lang="ja-JP" altLang="en-US" sz="2200" smtClean="0"/>
              <a:t>：介助の方法で「適切な介助」を検討する場合に参照することがある。</a:t>
            </a:r>
          </a:p>
          <a:p>
            <a:pPr lvl="1" eaLnBrk="1" hangingPunct="1">
              <a:lnSpc>
                <a:spcPct val="80000"/>
              </a:lnSpc>
            </a:pPr>
            <a:endParaRPr lang="ja-JP" altLang="en-US" sz="2200" smtClean="0"/>
          </a:p>
          <a:p>
            <a:pPr eaLnBrk="1" hangingPunct="1">
              <a:lnSpc>
                <a:spcPct val="80000"/>
              </a:lnSpc>
            </a:pPr>
            <a:r>
              <a:rPr lang="ja-JP" altLang="en-US" sz="2600" smtClean="0"/>
              <a:t>認知機能</a:t>
            </a:r>
          </a:p>
          <a:p>
            <a:pPr lvl="1" eaLnBrk="1" hangingPunct="1">
              <a:lnSpc>
                <a:spcPct val="80000"/>
              </a:lnSpc>
            </a:pPr>
            <a:r>
              <a:rPr lang="ja-JP" altLang="en-US" sz="2200" smtClean="0"/>
              <a:t>認知症高齢者の日常生活自立度の確定作業</a:t>
            </a:r>
          </a:p>
          <a:p>
            <a:pPr lvl="2" eaLnBrk="1" hangingPunct="1">
              <a:lnSpc>
                <a:spcPct val="80000"/>
              </a:lnSpc>
            </a:pPr>
            <a:r>
              <a:rPr lang="ja-JP" altLang="en-US" smtClean="0"/>
              <a:t>特に主治医意見書と認定調査員で判断が異なる場合の重要な情報。</a:t>
            </a:r>
          </a:p>
          <a:p>
            <a:pPr lvl="2" eaLnBrk="1" hangingPunct="1">
              <a:lnSpc>
                <a:spcPct val="80000"/>
              </a:lnSpc>
            </a:pPr>
            <a:r>
              <a:rPr lang="ja-JP" altLang="en-US" smtClean="0"/>
              <a:t>「介助の方法」や「</a:t>
            </a:r>
            <a:r>
              <a:rPr lang="en-US" altLang="ja-JP" smtClean="0"/>
              <a:t>BPSD</a:t>
            </a:r>
            <a:r>
              <a:rPr lang="ja-JP" altLang="en-US" smtClean="0"/>
              <a:t>関連」に記載されている「介護の手間」との関係性について立体的に理解するための情報。</a:t>
            </a:r>
          </a:p>
          <a:p>
            <a:pPr lvl="1" eaLnBrk="1" hangingPunct="1">
              <a:lnSpc>
                <a:spcPct val="80000"/>
              </a:lnSpc>
            </a:pPr>
            <a:endParaRPr lang="en-US" altLang="ja-JP" sz="22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dirty="0" smtClean="0"/>
              <a:t>能力の項目の留意点</a:t>
            </a:r>
          </a:p>
        </p:txBody>
      </p:sp>
      <p:sp>
        <p:nvSpPr>
          <p:cNvPr id="14339" name="Rectangle 3"/>
          <p:cNvSpPr>
            <a:spLocks noGrp="1" noChangeArrowheads="1"/>
          </p:cNvSpPr>
          <p:nvPr>
            <p:ph type="body" idx="1"/>
          </p:nvPr>
        </p:nvSpPr>
        <p:spPr>
          <a:xfrm>
            <a:off x="566738" y="1341438"/>
            <a:ext cx="8001000" cy="5039890"/>
          </a:xfrm>
        </p:spPr>
        <p:txBody>
          <a:bodyPr>
            <a:normAutofit fontScale="92500"/>
          </a:bodyPr>
          <a:lstStyle/>
          <a:p>
            <a:pPr lvl="0" eaLnBrk="1" hangingPunct="1">
              <a:lnSpc>
                <a:spcPct val="90000"/>
              </a:lnSpc>
            </a:pPr>
            <a:r>
              <a:rPr lang="ja-JP" altLang="en-US" dirty="0" smtClean="0"/>
              <a:t>選択の基本は「試行」</a:t>
            </a:r>
          </a:p>
          <a:p>
            <a:pPr lvl="1" eaLnBrk="1" hangingPunct="1">
              <a:lnSpc>
                <a:spcPct val="90000"/>
              </a:lnSpc>
            </a:pPr>
            <a:r>
              <a:rPr lang="ja-JP" altLang="en-US" dirty="0" smtClean="0"/>
              <a:t>可能な限りテキストの規定する環境や方法で試行しているか再度確認</a:t>
            </a:r>
            <a:r>
              <a:rPr lang="ja-JP" altLang="en-US" sz="1900" dirty="0" smtClean="0"/>
              <a:t>（安全確保を第一にすること）</a:t>
            </a:r>
            <a:r>
              <a:rPr lang="ja-JP" altLang="en-US" dirty="0" smtClean="0"/>
              <a:t>。</a:t>
            </a:r>
            <a:endParaRPr lang="en-US" altLang="ja-JP" dirty="0" smtClean="0"/>
          </a:p>
          <a:p>
            <a:pPr lvl="2" eaLnBrk="1" hangingPunct="1">
              <a:lnSpc>
                <a:spcPct val="90000"/>
              </a:lnSpc>
            </a:pPr>
            <a:r>
              <a:rPr lang="ja-JP" altLang="en-US" dirty="0" smtClean="0"/>
              <a:t>「歩行」を足場の悪い場所で試行していないか。</a:t>
            </a:r>
            <a:endParaRPr lang="en-US" altLang="ja-JP" dirty="0" smtClean="0"/>
          </a:p>
          <a:p>
            <a:pPr lvl="2" eaLnBrk="1" hangingPunct="1">
              <a:lnSpc>
                <a:spcPct val="90000"/>
              </a:lnSpc>
            </a:pPr>
            <a:r>
              <a:rPr lang="ja-JP" altLang="en-US" dirty="0" smtClean="0"/>
              <a:t>「寝返り」を「つかむもの」がない場所で試行していないか。</a:t>
            </a:r>
            <a:endParaRPr lang="en-US" altLang="ja-JP" dirty="0" smtClean="0"/>
          </a:p>
          <a:p>
            <a:pPr lvl="2" eaLnBrk="1" hangingPunct="1">
              <a:lnSpc>
                <a:spcPct val="90000"/>
              </a:lnSpc>
            </a:pPr>
            <a:r>
              <a:rPr lang="ja-JP" altLang="en-US" dirty="0" smtClean="0"/>
              <a:t>「立ち上がり」を下肢が完全に机の下に入っている状態で試行していないか。</a:t>
            </a:r>
            <a:endParaRPr lang="en-US" altLang="ja-JP" dirty="0" smtClean="0"/>
          </a:p>
          <a:p>
            <a:pPr lvl="1" eaLnBrk="1" hangingPunct="1">
              <a:lnSpc>
                <a:spcPct val="90000"/>
              </a:lnSpc>
            </a:pPr>
            <a:r>
              <a:rPr lang="ja-JP" altLang="en-US" dirty="0" smtClean="0"/>
              <a:t>選択の判断に迷う場合は、迷わずに特記事項へ</a:t>
            </a:r>
            <a:endParaRPr lang="en-US" altLang="ja-JP" dirty="0" smtClean="0"/>
          </a:p>
          <a:p>
            <a:pPr lvl="1" eaLnBrk="1" hangingPunct="1">
              <a:lnSpc>
                <a:spcPct val="90000"/>
              </a:lnSpc>
            </a:pPr>
            <a:endParaRPr lang="ja-JP" altLang="en-US" dirty="0" smtClean="0"/>
          </a:p>
          <a:p>
            <a:pPr eaLnBrk="1" hangingPunct="1">
              <a:lnSpc>
                <a:spcPct val="90000"/>
              </a:lnSpc>
            </a:pPr>
            <a:r>
              <a:rPr lang="ja-JP" altLang="en-US" dirty="0" smtClean="0"/>
              <a:t>特記事項のポイントは「日頃の状況」の聞き取り</a:t>
            </a:r>
          </a:p>
          <a:p>
            <a:pPr lvl="1" eaLnBrk="1" hangingPunct="1">
              <a:lnSpc>
                <a:spcPct val="90000"/>
              </a:lnSpc>
            </a:pPr>
            <a:r>
              <a:rPr lang="ja-JP" altLang="en-US" dirty="0" smtClean="0"/>
              <a:t>日頃の状況≠日頃の生活の様子</a:t>
            </a:r>
            <a:endParaRPr lang="en-US" altLang="ja-JP" dirty="0" smtClean="0"/>
          </a:p>
          <a:p>
            <a:pPr lvl="1" eaLnBrk="1" hangingPunct="1">
              <a:lnSpc>
                <a:spcPct val="90000"/>
              </a:lnSpc>
            </a:pPr>
            <a:r>
              <a:rPr lang="ja-JP" altLang="en-US" dirty="0" smtClean="0"/>
              <a:t>日頃の状況＝日頃の「確認動作」の可否（その判断において日頃の生活の様子が参照されることはある。）</a:t>
            </a:r>
            <a:endParaRPr lang="en-US" altLang="ja-JP" dirty="0" smtClean="0"/>
          </a:p>
          <a:p>
            <a:pPr lvl="1" eaLnBrk="1" hangingPunct="1">
              <a:lnSpc>
                <a:spcPct val="90000"/>
              </a:lnSpc>
            </a:pPr>
            <a:endParaRPr lang="en-US" altLang="ja-JP" dirty="0" smtClean="0"/>
          </a:p>
          <a:p>
            <a:pPr lvl="1" eaLnBrk="1" hangingPunct="1">
              <a:lnSpc>
                <a:spcPct val="90000"/>
              </a:lnSpc>
              <a:buNone/>
            </a:pPr>
            <a:endParaRPr lang="en-US" altLang="ja-JP" dirty="0" smtClean="0"/>
          </a:p>
          <a:p>
            <a:pPr lvl="1" eaLnBrk="1" hangingPunct="1">
              <a:lnSpc>
                <a:spcPct val="90000"/>
              </a:lnSpc>
              <a:buNone/>
            </a:pPr>
            <a:endParaRPr lang="en-US" altLang="ja-JP" dirty="0" smtClean="0"/>
          </a:p>
          <a:p>
            <a:pPr lvl="2" eaLnBrk="1" hangingPunct="1">
              <a:lnSpc>
                <a:spcPct val="90000"/>
              </a:lnSpc>
              <a:buNone/>
            </a:pPr>
            <a:endParaRPr lang="ja-JP"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425" y="33486"/>
            <a:ext cx="8686575" cy="1143000"/>
          </a:xfrm>
        </p:spPr>
        <p:txBody>
          <a:bodyPr/>
          <a:lstStyle/>
          <a:p>
            <a:pPr eaLnBrk="1" hangingPunct="1"/>
            <a:r>
              <a:rPr lang="en-US" altLang="ja-JP" sz="3200" dirty="0" smtClean="0"/>
              <a:t/>
            </a:r>
            <a:br>
              <a:rPr lang="en-US" altLang="ja-JP" sz="3200" dirty="0" smtClean="0"/>
            </a:br>
            <a:r>
              <a:rPr lang="ja-JP" altLang="en-US" sz="3200" dirty="0" smtClean="0"/>
              <a:t>要介護度は、「要介護認定等基準時間」で決まる</a:t>
            </a:r>
          </a:p>
        </p:txBody>
      </p:sp>
      <p:sp>
        <p:nvSpPr>
          <p:cNvPr id="41986" name="テキスト ボックス 19"/>
          <p:cNvSpPr txBox="1">
            <a:spLocks noChangeArrowheads="1"/>
          </p:cNvSpPr>
          <p:nvPr/>
        </p:nvSpPr>
        <p:spPr bwMode="auto">
          <a:xfrm>
            <a:off x="571594" y="1428768"/>
            <a:ext cx="8143875" cy="1477963"/>
          </a:xfrm>
          <a:prstGeom prst="rect">
            <a:avLst/>
          </a:prstGeom>
          <a:noFill/>
          <a:ln w="9525">
            <a:noFill/>
            <a:miter lim="800000"/>
            <a:headEnd/>
            <a:tailEnd/>
          </a:ln>
        </p:spPr>
        <p:txBody>
          <a:bodyPr>
            <a:spAutoFit/>
          </a:bodyPr>
          <a:lstStyle/>
          <a:p>
            <a:r>
              <a:rPr lang="ja-JP" altLang="en-US" dirty="0">
                <a:solidFill>
                  <a:srgbClr val="000000"/>
                </a:solidFill>
                <a:latin typeface="Verdana" pitchFamily="34" charset="0"/>
                <a:ea typeface="ＭＳ Ｐゴシック" charset="-128"/>
              </a:rPr>
              <a:t>■「介護の時間」＝「要介護認定等基準時間」</a:t>
            </a:r>
            <a:endParaRPr lang="en-US" altLang="ja-JP" dirty="0">
              <a:solidFill>
                <a:srgbClr val="000000"/>
              </a:solidFill>
              <a:latin typeface="Verdana" pitchFamily="34" charset="0"/>
              <a:ea typeface="ＭＳ Ｐゴシック" charset="-128"/>
            </a:endParaRPr>
          </a:p>
          <a:p>
            <a:r>
              <a:rPr lang="ja-JP" altLang="en-US" dirty="0">
                <a:solidFill>
                  <a:srgbClr val="000000"/>
                </a:solidFill>
                <a:latin typeface="Verdana" pitchFamily="34" charset="0"/>
                <a:ea typeface="ＭＳ Ｐゴシック" charset="-128"/>
              </a:rPr>
              <a:t>■「要介護認定等基準時間」を基準時間に基づき６段階に分類した</a:t>
            </a:r>
            <a:r>
              <a:rPr lang="ja-JP" altLang="en-US" dirty="0" smtClean="0">
                <a:solidFill>
                  <a:srgbClr val="000000"/>
                </a:solidFill>
                <a:latin typeface="Verdana" pitchFamily="34" charset="0"/>
                <a:ea typeface="ＭＳ Ｐゴシック" charset="-128"/>
              </a:rPr>
              <a:t>ものが要介護度</a:t>
            </a:r>
            <a:r>
              <a:rPr lang="ja-JP" altLang="en-US" dirty="0">
                <a:solidFill>
                  <a:srgbClr val="000000"/>
                </a:solidFill>
                <a:latin typeface="Verdana" pitchFamily="34" charset="0"/>
                <a:ea typeface="ＭＳ Ｐゴシック" charset="-128"/>
              </a:rPr>
              <a:t>（要支援</a:t>
            </a:r>
            <a:r>
              <a:rPr lang="en-US" altLang="ja-JP" dirty="0">
                <a:solidFill>
                  <a:srgbClr val="000000"/>
                </a:solidFill>
                <a:latin typeface="Verdana" pitchFamily="34" charset="0"/>
                <a:ea typeface="ＭＳ Ｐゴシック" charset="-128"/>
              </a:rPr>
              <a:t>2</a:t>
            </a:r>
            <a:r>
              <a:rPr lang="ja-JP" altLang="en-US" dirty="0">
                <a:solidFill>
                  <a:srgbClr val="000000"/>
                </a:solidFill>
                <a:latin typeface="Verdana" pitchFamily="34" charset="0"/>
                <a:ea typeface="ＭＳ Ｐゴシック" charset="-128"/>
              </a:rPr>
              <a:t>は状態像で分類）</a:t>
            </a:r>
            <a:endParaRPr lang="en-US" altLang="ja-JP" dirty="0">
              <a:solidFill>
                <a:srgbClr val="000000"/>
              </a:solidFill>
              <a:latin typeface="Verdana" pitchFamily="34" charset="0"/>
              <a:ea typeface="ＭＳ Ｐゴシック" charset="-128"/>
            </a:endParaRPr>
          </a:p>
          <a:p>
            <a:r>
              <a:rPr lang="ja-JP" altLang="en-US" dirty="0">
                <a:solidFill>
                  <a:srgbClr val="000000"/>
                </a:solidFill>
                <a:latin typeface="Verdana" pitchFamily="34" charset="0"/>
                <a:ea typeface="ＭＳ Ｐゴシック" charset="-128"/>
              </a:rPr>
              <a:t>■厳密には、要介護度の定義は「要介護認定等基準時間」のみであり、</a:t>
            </a:r>
            <a:r>
              <a:rPr lang="ja-JP" altLang="en-US" u="sng" dirty="0">
                <a:solidFill>
                  <a:srgbClr val="000000"/>
                </a:solidFill>
                <a:latin typeface="Verdana" pitchFamily="34" charset="0"/>
                <a:ea typeface="ＭＳ Ｐゴシック" charset="-128"/>
              </a:rPr>
              <a:t>定性的な定義は存在しない</a:t>
            </a:r>
            <a:r>
              <a:rPr lang="ja-JP" altLang="en-US" dirty="0">
                <a:solidFill>
                  <a:srgbClr val="000000"/>
                </a:solidFill>
                <a:latin typeface="Verdana" pitchFamily="34" charset="0"/>
                <a:ea typeface="ＭＳ Ｐゴシック" charset="-128"/>
              </a:rPr>
              <a:t>。</a:t>
            </a:r>
          </a:p>
        </p:txBody>
      </p:sp>
      <p:graphicFrame>
        <p:nvGraphicFramePr>
          <p:cNvPr id="21" name="表 20"/>
          <p:cNvGraphicFramePr>
            <a:graphicFrameLocks noGrp="1"/>
          </p:cNvGraphicFramePr>
          <p:nvPr/>
        </p:nvGraphicFramePr>
        <p:xfrm>
          <a:off x="785818" y="3071813"/>
          <a:ext cx="7429552" cy="3169920"/>
        </p:xfrm>
        <a:graphic>
          <a:graphicData uri="http://schemas.openxmlformats.org/drawingml/2006/table">
            <a:tbl>
              <a:tblPr firstRow="1" bandRow="1">
                <a:tableStyleId>{5C22544A-7EE6-4342-B048-85BDC9FD1C3A}</a:tableStyleId>
              </a:tblPr>
              <a:tblGrid>
                <a:gridCol w="3714776"/>
                <a:gridCol w="3714776"/>
              </a:tblGrid>
              <a:tr h="370840">
                <a:tc>
                  <a:txBody>
                    <a:bodyPr/>
                    <a:lstStyle/>
                    <a:p>
                      <a:pPr algn="ctr"/>
                      <a:r>
                        <a:rPr kumimoji="1" lang="ja-JP" altLang="en-US" sz="2000" dirty="0" smtClean="0"/>
                        <a:t>要介護認定等基準時間</a:t>
                      </a:r>
                      <a:endParaRPr kumimoji="1" lang="ja-JP" altLang="en-US" sz="2000" dirty="0"/>
                    </a:p>
                  </a:txBody>
                  <a:tcPr/>
                </a:tc>
                <a:tc>
                  <a:txBody>
                    <a:bodyPr/>
                    <a:lstStyle/>
                    <a:p>
                      <a:pPr algn="ctr"/>
                      <a:r>
                        <a:rPr kumimoji="1" lang="ja-JP" altLang="en-US" sz="2000" dirty="0" smtClean="0"/>
                        <a:t>要介護度</a:t>
                      </a:r>
                      <a:endParaRPr kumimoji="1" lang="ja-JP" altLang="en-US" sz="2000" dirty="0"/>
                    </a:p>
                  </a:txBody>
                  <a:tcPr/>
                </a:tc>
              </a:tr>
              <a:tr h="370840">
                <a:tc>
                  <a:txBody>
                    <a:bodyPr/>
                    <a:lstStyle/>
                    <a:p>
                      <a:r>
                        <a:rPr kumimoji="1" lang="en-US" altLang="ja-JP" sz="2000" dirty="0" smtClean="0"/>
                        <a:t>25</a:t>
                      </a:r>
                      <a:r>
                        <a:rPr kumimoji="1" lang="ja-JP" altLang="en-US" sz="2000" dirty="0" smtClean="0"/>
                        <a:t>分未満</a:t>
                      </a:r>
                      <a:endParaRPr kumimoji="1" lang="ja-JP" altLang="en-US" sz="2000" dirty="0"/>
                    </a:p>
                  </a:txBody>
                  <a:tcPr/>
                </a:tc>
                <a:tc>
                  <a:txBody>
                    <a:bodyPr/>
                    <a:lstStyle/>
                    <a:p>
                      <a:pPr algn="ctr"/>
                      <a:r>
                        <a:rPr kumimoji="1" lang="ja-JP" altLang="en-US" sz="2000" dirty="0" smtClean="0"/>
                        <a:t>非該当</a:t>
                      </a:r>
                      <a:endParaRPr kumimoji="1" lang="ja-JP" altLang="en-US" sz="2000" dirty="0"/>
                    </a:p>
                  </a:txBody>
                  <a:tcPr/>
                </a:tc>
              </a:tr>
              <a:tr h="370840">
                <a:tc>
                  <a:txBody>
                    <a:bodyPr/>
                    <a:lstStyle/>
                    <a:p>
                      <a:r>
                        <a:rPr kumimoji="1" lang="en-US" altLang="ja-JP" sz="2000" dirty="0" smtClean="0"/>
                        <a:t>25</a:t>
                      </a:r>
                      <a:r>
                        <a:rPr kumimoji="1" lang="ja-JP" altLang="en-US" sz="2000" dirty="0" smtClean="0"/>
                        <a:t>分以上</a:t>
                      </a:r>
                      <a:r>
                        <a:rPr kumimoji="1" lang="en-US" altLang="ja-JP" sz="2000" dirty="0" smtClean="0"/>
                        <a:t>32</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要支援１</a:t>
                      </a:r>
                      <a:endParaRPr kumimoji="1" lang="ja-JP" altLang="en-US" sz="2000" dirty="0"/>
                    </a:p>
                  </a:txBody>
                  <a:tcPr/>
                </a:tc>
              </a:tr>
              <a:tr h="370840">
                <a:tc>
                  <a:txBody>
                    <a:bodyPr/>
                    <a:lstStyle/>
                    <a:p>
                      <a:r>
                        <a:rPr kumimoji="1" lang="en-US" altLang="ja-JP" sz="2000" dirty="0" smtClean="0"/>
                        <a:t>32</a:t>
                      </a:r>
                      <a:r>
                        <a:rPr kumimoji="1" lang="ja-JP" altLang="en-US" sz="2000" dirty="0" smtClean="0"/>
                        <a:t>分以上</a:t>
                      </a:r>
                      <a:r>
                        <a:rPr kumimoji="1" lang="en-US" altLang="ja-JP" sz="2000" dirty="0" smtClean="0"/>
                        <a:t>50</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要支援２／要介護１</a:t>
                      </a:r>
                      <a:endParaRPr kumimoji="1" lang="ja-JP" altLang="en-US" sz="2000" dirty="0"/>
                    </a:p>
                  </a:txBody>
                  <a:tcPr/>
                </a:tc>
              </a:tr>
              <a:tr h="370840">
                <a:tc>
                  <a:txBody>
                    <a:bodyPr/>
                    <a:lstStyle/>
                    <a:p>
                      <a:r>
                        <a:rPr kumimoji="1" lang="en-US" altLang="ja-JP" sz="2000" dirty="0" smtClean="0"/>
                        <a:t>50</a:t>
                      </a:r>
                      <a:r>
                        <a:rPr kumimoji="1" lang="ja-JP" altLang="en-US" sz="2000" dirty="0" smtClean="0"/>
                        <a:t>分以上</a:t>
                      </a:r>
                      <a:r>
                        <a:rPr kumimoji="1" lang="en-US" altLang="ja-JP" sz="2000" dirty="0" smtClean="0"/>
                        <a:t>70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要介護２</a:t>
                      </a:r>
                      <a:endParaRPr kumimoji="1" lang="ja-JP" altLang="en-US" sz="2000" dirty="0"/>
                    </a:p>
                  </a:txBody>
                  <a:tcPr/>
                </a:tc>
              </a:tr>
              <a:tr h="370840">
                <a:tc>
                  <a:txBody>
                    <a:bodyPr/>
                    <a:lstStyle/>
                    <a:p>
                      <a:r>
                        <a:rPr kumimoji="1" lang="en-US" altLang="ja-JP" sz="2000" dirty="0" smtClean="0"/>
                        <a:t>70</a:t>
                      </a:r>
                      <a:r>
                        <a:rPr kumimoji="1" lang="ja-JP" altLang="en-US" sz="2000" dirty="0" smtClean="0"/>
                        <a:t>分以上</a:t>
                      </a:r>
                      <a:r>
                        <a:rPr kumimoji="1" lang="en-US" altLang="ja-JP" sz="2000" dirty="0" smtClean="0"/>
                        <a:t>90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要介護３</a:t>
                      </a:r>
                      <a:endParaRPr kumimoji="1" lang="ja-JP" altLang="en-US" sz="2000" dirty="0"/>
                    </a:p>
                  </a:txBody>
                  <a:tcPr/>
                </a:tc>
              </a:tr>
              <a:tr h="370840">
                <a:tc>
                  <a:txBody>
                    <a:bodyPr/>
                    <a:lstStyle/>
                    <a:p>
                      <a:r>
                        <a:rPr kumimoji="1" lang="en-US" altLang="ja-JP" sz="2000" dirty="0" smtClean="0"/>
                        <a:t>90</a:t>
                      </a:r>
                      <a:r>
                        <a:rPr kumimoji="1" lang="ja-JP" altLang="en-US" sz="2000" dirty="0" smtClean="0"/>
                        <a:t>分以上</a:t>
                      </a:r>
                      <a:r>
                        <a:rPr kumimoji="1" lang="en-US" altLang="ja-JP" sz="2000" dirty="0" smtClean="0"/>
                        <a:t>110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要介護４</a:t>
                      </a:r>
                      <a:endParaRPr kumimoji="1" lang="ja-JP" altLang="en-US" sz="2000" dirty="0"/>
                    </a:p>
                  </a:txBody>
                  <a:tcPr/>
                </a:tc>
              </a:tr>
              <a:tr h="370840">
                <a:tc>
                  <a:txBody>
                    <a:bodyPr/>
                    <a:lstStyle/>
                    <a:p>
                      <a:r>
                        <a:rPr kumimoji="1" lang="en-US" altLang="ja-JP" sz="2000" dirty="0" smtClean="0"/>
                        <a:t>110</a:t>
                      </a:r>
                      <a:r>
                        <a:rPr kumimoji="1" lang="ja-JP" altLang="en-US" sz="2000" dirty="0" smtClean="0"/>
                        <a:t>分以上</a:t>
                      </a:r>
                      <a:endParaRPr kumimoji="1" lang="ja-JP" altLang="en-US" sz="2000" dirty="0"/>
                    </a:p>
                  </a:txBody>
                  <a:tcPr/>
                </a:tc>
                <a:tc>
                  <a:txBody>
                    <a:bodyPr/>
                    <a:lstStyle/>
                    <a:p>
                      <a:pPr algn="ctr"/>
                      <a:r>
                        <a:rPr kumimoji="1" lang="ja-JP" altLang="en-US" sz="2000" dirty="0" smtClean="0"/>
                        <a:t>要介護５</a:t>
                      </a:r>
                      <a:endParaRPr kumimoji="1" lang="ja-JP" altLang="en-US" sz="2000"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介助の方法の項目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ja-JP" altLang="en-US" dirty="0" smtClean="0"/>
              <a:t>介助の方法の項目の特徴</a:t>
            </a:r>
          </a:p>
        </p:txBody>
      </p:sp>
      <p:sp>
        <p:nvSpPr>
          <p:cNvPr id="20484" name="Rectangle 3"/>
          <p:cNvSpPr>
            <a:spLocks noGrp="1" noChangeArrowheads="1"/>
          </p:cNvSpPr>
          <p:nvPr>
            <p:ph type="body" idx="1"/>
          </p:nvPr>
        </p:nvSpPr>
        <p:spPr>
          <a:xfrm>
            <a:off x="566738" y="1341438"/>
            <a:ext cx="8001000" cy="1511300"/>
          </a:xfrm>
        </p:spPr>
        <p:txBody>
          <a:bodyPr/>
          <a:lstStyle/>
          <a:p>
            <a:pPr eaLnBrk="1" hangingPunct="1">
              <a:lnSpc>
                <a:spcPct val="95000"/>
              </a:lnSpc>
            </a:pPr>
            <a:r>
              <a:rPr lang="ja-JP" altLang="en-US" sz="1600" dirty="0" smtClean="0"/>
              <a:t>「第</a:t>
            </a:r>
            <a:r>
              <a:rPr lang="en-US" altLang="ja-JP" sz="1600" dirty="0" smtClean="0"/>
              <a:t>2</a:t>
            </a:r>
            <a:r>
              <a:rPr lang="ja-JP" altLang="en-US" sz="1600" dirty="0" smtClean="0"/>
              <a:t>群」「第</a:t>
            </a:r>
            <a:r>
              <a:rPr lang="en-US" altLang="ja-JP" sz="1600" dirty="0" smtClean="0"/>
              <a:t>5</a:t>
            </a:r>
            <a:r>
              <a:rPr lang="ja-JP" altLang="en-US" sz="1600" dirty="0" smtClean="0"/>
              <a:t>群」を中心に、生活上の具体的な行為について、「実際に行われている介助」、または「適切な介助」を評価する。</a:t>
            </a:r>
          </a:p>
          <a:p>
            <a:pPr eaLnBrk="1" hangingPunct="1">
              <a:lnSpc>
                <a:spcPct val="95000"/>
              </a:lnSpc>
            </a:pPr>
            <a:r>
              <a:rPr lang="ja-JP" altLang="en-US" sz="1600" dirty="0" smtClean="0"/>
              <a:t>「介助されていない（必要ない）」「介助がされている（必要である）」の軸で評価する。</a:t>
            </a:r>
          </a:p>
          <a:p>
            <a:pPr eaLnBrk="1" hangingPunct="1">
              <a:lnSpc>
                <a:spcPct val="95000"/>
              </a:lnSpc>
            </a:pPr>
            <a:r>
              <a:rPr lang="ja-JP" altLang="en-US" sz="1600" dirty="0" smtClean="0"/>
              <a:t>「実際の介助の状況」＜「適切な介助」</a:t>
            </a:r>
            <a:r>
              <a:rPr lang="ja-JP" altLang="en-US" sz="1400" dirty="0" smtClean="0"/>
              <a:t>（差分は特記事項へ）</a:t>
            </a:r>
          </a:p>
          <a:p>
            <a:pPr eaLnBrk="1" hangingPunct="1">
              <a:lnSpc>
                <a:spcPct val="95000"/>
              </a:lnSpc>
            </a:pPr>
            <a:r>
              <a:rPr lang="ja-JP" altLang="en-US" sz="1600" dirty="0" smtClean="0"/>
              <a:t>特記事項において「介護の手間」「頻度」を直接表現する。</a:t>
            </a:r>
          </a:p>
        </p:txBody>
      </p:sp>
      <p:sp>
        <p:nvSpPr>
          <p:cNvPr id="20485" name="AutoShape 4"/>
          <p:cNvSpPr>
            <a:spLocks noChangeArrowheads="1"/>
          </p:cNvSpPr>
          <p:nvPr/>
        </p:nvSpPr>
        <p:spPr bwMode="auto">
          <a:xfrm>
            <a:off x="395288" y="2995613"/>
            <a:ext cx="8280400" cy="3386137"/>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dirty="0">
                <a:solidFill>
                  <a:srgbClr val="000000"/>
                </a:solidFill>
                <a:latin typeface="Verdana" pitchFamily="34" charset="0"/>
              </a:rPr>
              <a:t>【</a:t>
            </a:r>
            <a:r>
              <a:rPr lang="ja-JP" altLang="en-US" dirty="0">
                <a:solidFill>
                  <a:srgbClr val="000000"/>
                </a:solidFill>
                <a:latin typeface="Verdana" pitchFamily="34" charset="0"/>
              </a:rPr>
              <a:t>第</a:t>
            </a:r>
            <a:r>
              <a:rPr lang="en-US" altLang="ja-JP" dirty="0">
                <a:solidFill>
                  <a:srgbClr val="000000"/>
                </a:solidFill>
                <a:latin typeface="Verdana" pitchFamily="34" charset="0"/>
              </a:rPr>
              <a:t>1</a:t>
            </a:r>
            <a:r>
              <a:rPr lang="ja-JP" altLang="en-US" dirty="0">
                <a:solidFill>
                  <a:srgbClr val="000000"/>
                </a:solidFill>
                <a:latin typeface="Verdana" pitchFamily="34" charset="0"/>
              </a:rPr>
              <a:t>群</a:t>
            </a:r>
            <a:r>
              <a:rPr lang="en-US" altLang="ja-JP" dirty="0">
                <a:solidFill>
                  <a:srgbClr val="000000"/>
                </a:solidFill>
                <a:latin typeface="Verdana" pitchFamily="34" charset="0"/>
              </a:rPr>
              <a:t>】</a:t>
            </a:r>
          </a:p>
          <a:p>
            <a:r>
              <a:rPr lang="en-US" altLang="ja-JP" dirty="0">
                <a:solidFill>
                  <a:srgbClr val="000000"/>
                </a:solidFill>
                <a:latin typeface="Verdana" pitchFamily="34" charset="0"/>
              </a:rPr>
              <a:t>1-10</a:t>
            </a:r>
            <a:r>
              <a:rPr lang="ja-JP" altLang="en-US" dirty="0">
                <a:solidFill>
                  <a:srgbClr val="000000"/>
                </a:solidFill>
                <a:latin typeface="Verdana" pitchFamily="34" charset="0"/>
              </a:rPr>
              <a:t>洗身　　</a:t>
            </a:r>
            <a:r>
              <a:rPr lang="en-US" altLang="ja-JP" dirty="0">
                <a:solidFill>
                  <a:srgbClr val="000000"/>
                </a:solidFill>
                <a:latin typeface="Verdana" pitchFamily="34" charset="0"/>
              </a:rPr>
              <a:t>1-11</a:t>
            </a:r>
            <a:r>
              <a:rPr lang="ja-JP" altLang="en-US" dirty="0">
                <a:solidFill>
                  <a:srgbClr val="000000"/>
                </a:solidFill>
                <a:latin typeface="Verdana" pitchFamily="34" charset="0"/>
              </a:rPr>
              <a:t>つめ切り</a:t>
            </a:r>
          </a:p>
          <a:p>
            <a:endParaRPr lang="ja-JP" altLang="en-US" dirty="0">
              <a:solidFill>
                <a:srgbClr val="000000"/>
              </a:solidFill>
              <a:latin typeface="Verdana" pitchFamily="34" charset="0"/>
            </a:endParaRPr>
          </a:p>
          <a:p>
            <a:r>
              <a:rPr lang="en-US" altLang="ja-JP" dirty="0">
                <a:solidFill>
                  <a:srgbClr val="000000"/>
                </a:solidFill>
                <a:latin typeface="Verdana" pitchFamily="34" charset="0"/>
              </a:rPr>
              <a:t>【</a:t>
            </a:r>
            <a:r>
              <a:rPr lang="ja-JP" altLang="en-US" dirty="0">
                <a:solidFill>
                  <a:srgbClr val="000000"/>
                </a:solidFill>
                <a:latin typeface="Verdana" pitchFamily="34" charset="0"/>
              </a:rPr>
              <a:t>第</a:t>
            </a:r>
            <a:r>
              <a:rPr lang="en-US" altLang="ja-JP" dirty="0">
                <a:solidFill>
                  <a:srgbClr val="000000"/>
                </a:solidFill>
                <a:latin typeface="Verdana" pitchFamily="34" charset="0"/>
              </a:rPr>
              <a:t>2</a:t>
            </a:r>
            <a:r>
              <a:rPr lang="ja-JP" altLang="en-US" dirty="0">
                <a:solidFill>
                  <a:srgbClr val="000000"/>
                </a:solidFill>
                <a:latin typeface="Verdana" pitchFamily="34" charset="0"/>
              </a:rPr>
              <a:t>群</a:t>
            </a:r>
            <a:r>
              <a:rPr lang="en-US" altLang="ja-JP" dirty="0">
                <a:solidFill>
                  <a:srgbClr val="000000"/>
                </a:solidFill>
                <a:latin typeface="Verdana" pitchFamily="34" charset="0"/>
              </a:rPr>
              <a:t>】</a:t>
            </a:r>
          </a:p>
          <a:p>
            <a:r>
              <a:rPr lang="en-US" altLang="ja-JP" dirty="0">
                <a:solidFill>
                  <a:srgbClr val="000000"/>
                </a:solidFill>
                <a:latin typeface="Verdana" pitchFamily="34" charset="0"/>
              </a:rPr>
              <a:t>2-1</a:t>
            </a:r>
            <a:r>
              <a:rPr lang="ja-JP" altLang="en-US" dirty="0">
                <a:solidFill>
                  <a:srgbClr val="000000"/>
                </a:solidFill>
                <a:latin typeface="Verdana" pitchFamily="34" charset="0"/>
              </a:rPr>
              <a:t>移乗　　</a:t>
            </a:r>
            <a:r>
              <a:rPr lang="en-US" altLang="ja-JP" dirty="0" smtClean="0">
                <a:solidFill>
                  <a:srgbClr val="000000"/>
                </a:solidFill>
                <a:latin typeface="Verdana" pitchFamily="34" charset="0"/>
              </a:rPr>
              <a:t>2-2</a:t>
            </a:r>
            <a:r>
              <a:rPr lang="ja-JP" altLang="en-US" dirty="0" smtClean="0">
                <a:solidFill>
                  <a:srgbClr val="000000"/>
                </a:solidFill>
                <a:latin typeface="Verdana" pitchFamily="34" charset="0"/>
              </a:rPr>
              <a:t>移動</a:t>
            </a:r>
            <a:r>
              <a:rPr lang="ja-JP" altLang="en-US" dirty="0">
                <a:solidFill>
                  <a:srgbClr val="000000"/>
                </a:solidFill>
                <a:latin typeface="Verdana" pitchFamily="34" charset="0"/>
              </a:rPr>
              <a:t>　　</a:t>
            </a:r>
          </a:p>
          <a:p>
            <a:r>
              <a:rPr lang="en-US" altLang="ja-JP" dirty="0">
                <a:solidFill>
                  <a:srgbClr val="000000"/>
                </a:solidFill>
                <a:latin typeface="Verdana" pitchFamily="34" charset="0"/>
              </a:rPr>
              <a:t>2-4</a:t>
            </a:r>
            <a:r>
              <a:rPr lang="ja-JP" altLang="en-US" dirty="0">
                <a:solidFill>
                  <a:srgbClr val="000000"/>
                </a:solidFill>
                <a:latin typeface="Verdana" pitchFamily="34" charset="0"/>
              </a:rPr>
              <a:t>食事摂取　　</a:t>
            </a:r>
          </a:p>
          <a:p>
            <a:r>
              <a:rPr lang="en-US" altLang="ja-JP" dirty="0">
                <a:solidFill>
                  <a:srgbClr val="000000"/>
                </a:solidFill>
                <a:latin typeface="Verdana" pitchFamily="34" charset="0"/>
              </a:rPr>
              <a:t>2-5</a:t>
            </a:r>
            <a:r>
              <a:rPr lang="ja-JP" altLang="en-US" dirty="0">
                <a:solidFill>
                  <a:srgbClr val="000000"/>
                </a:solidFill>
                <a:latin typeface="Verdana" pitchFamily="34" charset="0"/>
              </a:rPr>
              <a:t>排尿　　</a:t>
            </a:r>
            <a:r>
              <a:rPr lang="en-US" altLang="ja-JP" dirty="0">
                <a:solidFill>
                  <a:srgbClr val="000000"/>
                </a:solidFill>
                <a:latin typeface="Verdana" pitchFamily="34" charset="0"/>
              </a:rPr>
              <a:t>2-6</a:t>
            </a:r>
            <a:r>
              <a:rPr lang="ja-JP" altLang="en-US" dirty="0">
                <a:solidFill>
                  <a:srgbClr val="000000"/>
                </a:solidFill>
                <a:latin typeface="Verdana" pitchFamily="34" charset="0"/>
              </a:rPr>
              <a:t>排便　　</a:t>
            </a:r>
          </a:p>
          <a:p>
            <a:r>
              <a:rPr lang="en-US" altLang="ja-JP" dirty="0">
                <a:solidFill>
                  <a:srgbClr val="000000"/>
                </a:solidFill>
                <a:latin typeface="Verdana" pitchFamily="34" charset="0"/>
              </a:rPr>
              <a:t>2-7</a:t>
            </a:r>
            <a:r>
              <a:rPr lang="ja-JP" altLang="en-US" dirty="0">
                <a:solidFill>
                  <a:srgbClr val="000000"/>
                </a:solidFill>
                <a:latin typeface="Verdana" pitchFamily="34" charset="0"/>
              </a:rPr>
              <a:t>口腔清潔　　</a:t>
            </a:r>
            <a:r>
              <a:rPr lang="en-US" altLang="ja-JP" dirty="0">
                <a:solidFill>
                  <a:srgbClr val="000000"/>
                </a:solidFill>
                <a:latin typeface="Verdana" pitchFamily="34" charset="0"/>
              </a:rPr>
              <a:t>2-8</a:t>
            </a:r>
            <a:r>
              <a:rPr lang="ja-JP" altLang="en-US" dirty="0">
                <a:solidFill>
                  <a:srgbClr val="000000"/>
                </a:solidFill>
                <a:latin typeface="Verdana" pitchFamily="34" charset="0"/>
              </a:rPr>
              <a:t>洗顔　　</a:t>
            </a:r>
            <a:r>
              <a:rPr lang="en-US" altLang="ja-JP" dirty="0">
                <a:solidFill>
                  <a:srgbClr val="000000"/>
                </a:solidFill>
                <a:latin typeface="Verdana" pitchFamily="34" charset="0"/>
              </a:rPr>
              <a:t>2-9</a:t>
            </a:r>
            <a:r>
              <a:rPr lang="ja-JP" altLang="en-US" dirty="0">
                <a:solidFill>
                  <a:srgbClr val="000000"/>
                </a:solidFill>
                <a:latin typeface="Verdana" pitchFamily="34" charset="0"/>
              </a:rPr>
              <a:t>整髪　　</a:t>
            </a:r>
            <a:r>
              <a:rPr lang="en-US" altLang="ja-JP" dirty="0">
                <a:solidFill>
                  <a:srgbClr val="000000"/>
                </a:solidFill>
                <a:latin typeface="Verdana" pitchFamily="34" charset="0"/>
              </a:rPr>
              <a:t>2-10</a:t>
            </a:r>
            <a:r>
              <a:rPr lang="ja-JP" altLang="en-US" dirty="0">
                <a:solidFill>
                  <a:srgbClr val="000000"/>
                </a:solidFill>
                <a:latin typeface="Verdana" pitchFamily="34" charset="0"/>
              </a:rPr>
              <a:t>上衣の着脱　　</a:t>
            </a:r>
            <a:r>
              <a:rPr lang="en-US" altLang="ja-JP" dirty="0">
                <a:solidFill>
                  <a:srgbClr val="000000"/>
                </a:solidFill>
                <a:latin typeface="Verdana" pitchFamily="34" charset="0"/>
              </a:rPr>
              <a:t>2-11</a:t>
            </a:r>
            <a:r>
              <a:rPr lang="ja-JP" altLang="en-US" dirty="0">
                <a:solidFill>
                  <a:srgbClr val="000000"/>
                </a:solidFill>
                <a:latin typeface="Verdana" pitchFamily="34" charset="0"/>
              </a:rPr>
              <a:t>ズボン等の着脱</a:t>
            </a:r>
          </a:p>
          <a:p>
            <a:endParaRPr lang="ja-JP" altLang="en-US" dirty="0">
              <a:solidFill>
                <a:srgbClr val="000000"/>
              </a:solidFill>
              <a:latin typeface="Verdana" pitchFamily="34" charset="0"/>
            </a:endParaRPr>
          </a:p>
          <a:p>
            <a:r>
              <a:rPr lang="en-US" altLang="ja-JP" dirty="0">
                <a:solidFill>
                  <a:srgbClr val="000000"/>
                </a:solidFill>
                <a:latin typeface="Verdana" pitchFamily="34" charset="0"/>
              </a:rPr>
              <a:t>【</a:t>
            </a:r>
            <a:r>
              <a:rPr lang="ja-JP" altLang="en-US" dirty="0">
                <a:solidFill>
                  <a:srgbClr val="000000"/>
                </a:solidFill>
                <a:latin typeface="Verdana" pitchFamily="34" charset="0"/>
              </a:rPr>
              <a:t>第</a:t>
            </a:r>
            <a:r>
              <a:rPr lang="en-US" altLang="ja-JP" dirty="0">
                <a:solidFill>
                  <a:srgbClr val="000000"/>
                </a:solidFill>
                <a:latin typeface="Verdana" pitchFamily="34" charset="0"/>
              </a:rPr>
              <a:t>5</a:t>
            </a:r>
            <a:r>
              <a:rPr lang="ja-JP" altLang="en-US" dirty="0">
                <a:solidFill>
                  <a:srgbClr val="000000"/>
                </a:solidFill>
                <a:latin typeface="Verdana" pitchFamily="34" charset="0"/>
              </a:rPr>
              <a:t>群</a:t>
            </a:r>
            <a:r>
              <a:rPr lang="en-US" altLang="ja-JP" dirty="0">
                <a:solidFill>
                  <a:srgbClr val="000000"/>
                </a:solidFill>
                <a:latin typeface="Verdana" pitchFamily="34" charset="0"/>
              </a:rPr>
              <a:t>】</a:t>
            </a:r>
          </a:p>
          <a:p>
            <a:r>
              <a:rPr lang="en-US" altLang="ja-JP" dirty="0">
                <a:solidFill>
                  <a:srgbClr val="000000"/>
                </a:solidFill>
                <a:latin typeface="Verdana" pitchFamily="34" charset="0"/>
              </a:rPr>
              <a:t>5-1</a:t>
            </a:r>
            <a:r>
              <a:rPr lang="ja-JP" altLang="en-US" dirty="0">
                <a:solidFill>
                  <a:srgbClr val="000000"/>
                </a:solidFill>
                <a:latin typeface="Verdana" pitchFamily="34" charset="0"/>
              </a:rPr>
              <a:t>薬の内服　　</a:t>
            </a:r>
            <a:r>
              <a:rPr lang="en-US" altLang="ja-JP" dirty="0">
                <a:solidFill>
                  <a:srgbClr val="000000"/>
                </a:solidFill>
                <a:latin typeface="Verdana" pitchFamily="34" charset="0"/>
              </a:rPr>
              <a:t>5-2</a:t>
            </a:r>
            <a:r>
              <a:rPr lang="ja-JP" altLang="en-US" dirty="0">
                <a:solidFill>
                  <a:srgbClr val="000000"/>
                </a:solidFill>
                <a:latin typeface="Verdana" pitchFamily="34" charset="0"/>
              </a:rPr>
              <a:t>金銭の管理　　</a:t>
            </a:r>
            <a:r>
              <a:rPr lang="en-US" altLang="ja-JP" dirty="0">
                <a:solidFill>
                  <a:srgbClr val="000000"/>
                </a:solidFill>
                <a:latin typeface="Verdana" pitchFamily="34" charset="0"/>
              </a:rPr>
              <a:t>5-5</a:t>
            </a:r>
            <a:r>
              <a:rPr lang="ja-JP" altLang="en-US" dirty="0">
                <a:solidFill>
                  <a:srgbClr val="000000"/>
                </a:solidFill>
                <a:latin typeface="Verdana" pitchFamily="34" charset="0"/>
              </a:rPr>
              <a:t>買い物　　</a:t>
            </a:r>
            <a:r>
              <a:rPr lang="en-US" altLang="ja-JP" dirty="0">
                <a:solidFill>
                  <a:srgbClr val="000000"/>
                </a:solidFill>
                <a:latin typeface="Verdana" pitchFamily="34" charset="0"/>
              </a:rPr>
              <a:t>5-6</a:t>
            </a:r>
            <a:r>
              <a:rPr lang="ja-JP" altLang="en-US" dirty="0">
                <a:solidFill>
                  <a:srgbClr val="000000"/>
                </a:solidFill>
                <a:latin typeface="Verdana" pitchFamily="34" charset="0"/>
              </a:rPr>
              <a:t>簡単な調理</a:t>
            </a:r>
          </a:p>
        </p:txBody>
      </p:sp>
      <p:sp>
        <p:nvSpPr>
          <p:cNvPr id="5" name="円/楕円 4"/>
          <p:cNvSpPr/>
          <p:nvPr/>
        </p:nvSpPr>
        <p:spPr>
          <a:xfrm>
            <a:off x="4211960" y="3429000"/>
            <a:ext cx="4176464" cy="100811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rgbClr val="FFFFFF"/>
                </a:solidFill>
              </a:rPr>
              <a:t>【</a:t>
            </a:r>
            <a:r>
              <a:rPr lang="ja-JP" altLang="en-US" sz="1600" dirty="0" smtClean="0">
                <a:solidFill>
                  <a:srgbClr val="FFFFFF"/>
                </a:solidFill>
              </a:rPr>
              <a:t>見分け方</a:t>
            </a:r>
            <a:r>
              <a:rPr lang="en-US" altLang="ja-JP" sz="1600" dirty="0" smtClean="0">
                <a:solidFill>
                  <a:srgbClr val="FFFFFF"/>
                </a:solidFill>
              </a:rPr>
              <a:t>】</a:t>
            </a:r>
          </a:p>
          <a:p>
            <a:pPr algn="ctr"/>
            <a:r>
              <a:rPr lang="ja-JP" altLang="en-US" sz="1600" dirty="0" smtClean="0">
                <a:solidFill>
                  <a:srgbClr val="FFFFFF"/>
                </a:solidFill>
              </a:rPr>
              <a:t>選択肢に「介助」という表現が</a:t>
            </a:r>
            <a:r>
              <a:rPr lang="en-US" altLang="ja-JP" sz="1600" dirty="0" smtClean="0">
                <a:solidFill>
                  <a:srgbClr val="FFFFFF"/>
                </a:solidFill>
              </a:rPr>
              <a:t/>
            </a:r>
            <a:br>
              <a:rPr lang="en-US" altLang="ja-JP" sz="1600" dirty="0" smtClean="0">
                <a:solidFill>
                  <a:srgbClr val="FFFFFF"/>
                </a:solidFill>
              </a:rPr>
            </a:br>
            <a:r>
              <a:rPr lang="ja-JP" altLang="en-US" sz="1600" dirty="0" smtClean="0">
                <a:solidFill>
                  <a:srgbClr val="FFFFFF"/>
                </a:solidFill>
              </a:rPr>
              <a:t>含まれている（例外なし）</a:t>
            </a:r>
            <a:endParaRPr lang="ja-JP" altLang="en-US" sz="1600"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22531" name="Picture 4"/>
          <p:cNvPicPr>
            <a:picLocks noChangeAspect="1" noChangeArrowheads="1"/>
          </p:cNvPicPr>
          <p:nvPr/>
        </p:nvPicPr>
        <p:blipFill>
          <a:blip r:embed="rId3" cstate="print"/>
          <a:srcRect/>
          <a:stretch>
            <a:fillRect/>
          </a:stretch>
        </p:blipFill>
        <p:spPr bwMode="auto">
          <a:xfrm>
            <a:off x="827096" y="1274766"/>
            <a:ext cx="7921625" cy="4891087"/>
          </a:xfrm>
          <a:prstGeom prst="rect">
            <a:avLst/>
          </a:prstGeom>
          <a:noFill/>
          <a:ln w="9525">
            <a:noFill/>
            <a:miter lim="800000"/>
            <a:headEnd/>
            <a:tailEnd/>
          </a:ln>
        </p:spPr>
      </p:pic>
      <p:sp>
        <p:nvSpPr>
          <p:cNvPr id="260101" name="Rectangle 5"/>
          <p:cNvSpPr>
            <a:spLocks noChangeArrowheads="1"/>
          </p:cNvSpPr>
          <p:nvPr/>
        </p:nvSpPr>
        <p:spPr bwMode="auto">
          <a:xfrm>
            <a:off x="1547813" y="2997200"/>
            <a:ext cx="7345362" cy="1584325"/>
          </a:xfrm>
          <a:prstGeom prst="rect">
            <a:avLst/>
          </a:prstGeom>
          <a:no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defRPr/>
            </a:pPr>
            <a:endParaRPr lang="ja-JP" altLang="en-US">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23555" name="Picture 4"/>
          <p:cNvPicPr>
            <a:picLocks noChangeAspect="1" noChangeArrowheads="1"/>
          </p:cNvPicPr>
          <p:nvPr/>
        </p:nvPicPr>
        <p:blipFill>
          <a:blip r:embed="rId3" cstate="print">
            <a:lum bright="54000" contrast="-14000"/>
          </a:blip>
          <a:srcRect/>
          <a:stretch>
            <a:fillRect/>
          </a:stretch>
        </p:blipFill>
        <p:spPr bwMode="auto">
          <a:xfrm>
            <a:off x="251520" y="1346225"/>
            <a:ext cx="7921625" cy="4891087"/>
          </a:xfrm>
          <a:prstGeom prst="rect">
            <a:avLst/>
          </a:prstGeom>
          <a:noFill/>
          <a:ln w="9525">
            <a:noFill/>
            <a:miter lim="800000"/>
            <a:headEnd/>
            <a:tailEnd/>
          </a:ln>
        </p:spPr>
      </p:pic>
      <p:sp>
        <p:nvSpPr>
          <p:cNvPr id="260101" name="Rectangle 5"/>
          <p:cNvSpPr>
            <a:spLocks noChangeArrowheads="1"/>
          </p:cNvSpPr>
          <p:nvPr/>
        </p:nvSpPr>
        <p:spPr bwMode="auto">
          <a:xfrm>
            <a:off x="972245" y="3068662"/>
            <a:ext cx="7345362" cy="1584325"/>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dirty="0">
                <a:solidFill>
                  <a:srgbClr val="FF3300"/>
                </a:solidFill>
                <a:effectLst>
                  <a:outerShdw blurRad="38100" dist="38100" dir="2700000" algn="tl">
                    <a:srgbClr val="000000"/>
                  </a:outerShdw>
                </a:effectLst>
                <a:ea typeface="HGP創英角ｺﾞｼｯｸUB" pitchFamily="50" charset="-128"/>
              </a:rPr>
              <a:t>適切な</a:t>
            </a:r>
            <a:r>
              <a:rPr lang="ja-JP" altLang="en-US" sz="3200" dirty="0" smtClean="0">
                <a:solidFill>
                  <a:srgbClr val="FF3300"/>
                </a:solidFill>
                <a:effectLst>
                  <a:outerShdw blurRad="38100" dist="38100" dir="2700000" algn="tl">
                    <a:srgbClr val="000000"/>
                  </a:outerShdw>
                </a:effectLst>
                <a:ea typeface="HGP創英角ｺﾞｼｯｸUB" pitchFamily="50" charset="-128"/>
              </a:rPr>
              <a:t>介助</a:t>
            </a:r>
            <a:r>
              <a:rPr lang="en-US" altLang="ja-JP" sz="3200" dirty="0" smtClean="0">
                <a:solidFill>
                  <a:srgbClr val="FF3300"/>
                </a:solidFill>
                <a:effectLst>
                  <a:outerShdw blurRad="38100" dist="38100" dir="2700000" algn="tl">
                    <a:srgbClr val="000000"/>
                  </a:outerShdw>
                </a:effectLst>
                <a:ea typeface="HGP創英角ｺﾞｼｯｸUB" pitchFamily="50" charset="-128"/>
              </a:rPr>
              <a:t/>
            </a:r>
            <a:br>
              <a:rPr lang="en-US" altLang="ja-JP" sz="3200" dirty="0" smtClean="0">
                <a:solidFill>
                  <a:srgbClr val="FF3300"/>
                </a:solidFill>
                <a:effectLst>
                  <a:outerShdw blurRad="38100" dist="38100" dir="2700000" algn="tl">
                    <a:srgbClr val="000000"/>
                  </a:outerShdw>
                </a:effectLst>
                <a:ea typeface="HGP創英角ｺﾞｼｯｸUB" pitchFamily="50" charset="-128"/>
              </a:rPr>
            </a:br>
            <a:r>
              <a:rPr lang="ja-JP" altLang="en-US" sz="2000" dirty="0" smtClean="0">
                <a:solidFill>
                  <a:srgbClr val="FF3300"/>
                </a:solidFill>
                <a:effectLst>
                  <a:outerShdw blurRad="38100" dist="38100" dir="2700000" algn="tl">
                    <a:srgbClr val="000000"/>
                  </a:outerShdw>
                </a:effectLst>
                <a:ea typeface="HGP創英角ｺﾞｼｯｸUB" pitchFamily="50" charset="-128"/>
              </a:rPr>
              <a:t>（対象者にとって不適切であると判断する場合）</a:t>
            </a:r>
            <a:endParaRPr lang="ja-JP" altLang="en-US" sz="2800" dirty="0">
              <a:solidFill>
                <a:srgbClr val="FF3300"/>
              </a:solidFill>
              <a:effectLst>
                <a:outerShdw blurRad="38100" dist="38100" dir="2700000" algn="tl">
                  <a:srgbClr val="000000"/>
                </a:outerShdw>
              </a:effectLst>
              <a:ea typeface="HGP創英角ｺﾞｼｯｸUB" pitchFamily="50" charset="-128"/>
            </a:endParaRPr>
          </a:p>
        </p:txBody>
      </p:sp>
      <p:sp>
        <p:nvSpPr>
          <p:cNvPr id="2" name="Rectangle 5"/>
          <p:cNvSpPr>
            <a:spLocks noChangeArrowheads="1"/>
          </p:cNvSpPr>
          <p:nvPr/>
        </p:nvSpPr>
        <p:spPr bwMode="auto">
          <a:xfrm>
            <a:off x="1764407" y="1268437"/>
            <a:ext cx="5976938" cy="1584325"/>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dirty="0">
                <a:solidFill>
                  <a:srgbClr val="FF3300"/>
                </a:solidFill>
                <a:effectLst>
                  <a:outerShdw blurRad="38100" dist="38100" dir="2700000" algn="tl">
                    <a:srgbClr val="000000"/>
                  </a:outerShdw>
                </a:effectLst>
                <a:ea typeface="HGP創英角ｺﾞｼｯｸUB" pitchFamily="50" charset="-128"/>
              </a:rPr>
              <a:t>実際の</a:t>
            </a:r>
            <a:r>
              <a:rPr lang="ja-JP" altLang="en-US" sz="3200" dirty="0" smtClean="0">
                <a:solidFill>
                  <a:srgbClr val="FF3300"/>
                </a:solidFill>
                <a:effectLst>
                  <a:outerShdw blurRad="38100" dist="38100" dir="2700000" algn="tl">
                    <a:srgbClr val="000000"/>
                  </a:outerShdw>
                </a:effectLst>
                <a:ea typeface="HGP創英角ｺﾞｼｯｸUB" pitchFamily="50" charset="-128"/>
              </a:rPr>
              <a:t>介助</a:t>
            </a:r>
            <a:r>
              <a:rPr lang="en-US" altLang="ja-JP" sz="3200" dirty="0" smtClean="0">
                <a:solidFill>
                  <a:srgbClr val="FF3300"/>
                </a:solidFill>
                <a:effectLst>
                  <a:outerShdw blurRad="38100" dist="38100" dir="2700000" algn="tl">
                    <a:srgbClr val="000000"/>
                  </a:outerShdw>
                </a:effectLst>
                <a:ea typeface="HGP創英角ｺﾞｼｯｸUB" pitchFamily="50" charset="-128"/>
              </a:rPr>
              <a:t/>
            </a:r>
            <a:br>
              <a:rPr lang="en-US" altLang="ja-JP" sz="3200" dirty="0" smtClean="0">
                <a:solidFill>
                  <a:srgbClr val="FF3300"/>
                </a:solidFill>
                <a:effectLst>
                  <a:outerShdw blurRad="38100" dist="38100" dir="2700000" algn="tl">
                    <a:srgbClr val="000000"/>
                  </a:outerShdw>
                </a:effectLst>
                <a:ea typeface="HGP創英角ｺﾞｼｯｸUB" pitchFamily="50" charset="-128"/>
              </a:rPr>
            </a:br>
            <a:r>
              <a:rPr lang="ja-JP" altLang="en-US" sz="2000" dirty="0" smtClean="0">
                <a:solidFill>
                  <a:srgbClr val="FF3300"/>
                </a:solidFill>
                <a:effectLst>
                  <a:outerShdw blurRad="38100" dist="38100" dir="2700000" algn="tl">
                    <a:srgbClr val="000000"/>
                  </a:outerShdw>
                </a:effectLst>
                <a:ea typeface="HGP創英角ｺﾞｼｯｸUB" pitchFamily="50" charset="-128"/>
              </a:rPr>
              <a:t>（</a:t>
            </a:r>
            <a:r>
              <a:rPr lang="ja-JP" altLang="en-US" sz="2000" dirty="0">
                <a:solidFill>
                  <a:srgbClr val="FF3300"/>
                </a:solidFill>
                <a:effectLst>
                  <a:outerShdw blurRad="38100" dist="38100" dir="2700000" algn="tl">
                    <a:srgbClr val="000000"/>
                  </a:outerShdw>
                </a:effectLst>
                <a:ea typeface="HGP創英角ｺﾞｼｯｸUB" pitchFamily="50" charset="-128"/>
              </a:rPr>
              <a:t>より頻回な</a:t>
            </a:r>
            <a:r>
              <a:rPr lang="ja-JP" altLang="en-US" sz="2000" dirty="0" smtClean="0">
                <a:solidFill>
                  <a:srgbClr val="FF3300"/>
                </a:solidFill>
                <a:effectLst>
                  <a:outerShdw blurRad="38100" dist="38100" dir="2700000" algn="tl">
                    <a:srgbClr val="000000"/>
                  </a:outerShdw>
                </a:effectLst>
                <a:ea typeface="HGP創英角ｺﾞｼｯｸUB" pitchFamily="50" charset="-128"/>
              </a:rPr>
              <a:t>状況で選択している場合）</a:t>
            </a:r>
            <a:endParaRPr lang="ja-JP" altLang="en-US" sz="2000" dirty="0">
              <a:solidFill>
                <a:srgbClr val="FF3300"/>
              </a:solidFill>
              <a:effectLst>
                <a:outerShdw blurRad="38100" dist="38100" dir="2700000" algn="tl">
                  <a:srgbClr val="000000"/>
                </a:outerShdw>
              </a:effectLst>
              <a:ea typeface="HGP創英角ｺﾞｼｯｸUB" pitchFamily="50" charset="-128"/>
            </a:endParaRPr>
          </a:p>
        </p:txBody>
      </p:sp>
      <p:sp>
        <p:nvSpPr>
          <p:cNvPr id="3" name="Rectangle 5"/>
          <p:cNvSpPr>
            <a:spLocks noChangeArrowheads="1"/>
          </p:cNvSpPr>
          <p:nvPr/>
        </p:nvSpPr>
        <p:spPr bwMode="auto">
          <a:xfrm>
            <a:off x="972245" y="5011762"/>
            <a:ext cx="7345362" cy="1225550"/>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dirty="0">
                <a:solidFill>
                  <a:srgbClr val="FF3300"/>
                </a:solidFill>
                <a:effectLst>
                  <a:outerShdw blurRad="38100" dist="38100" dir="2700000" algn="tl">
                    <a:srgbClr val="000000"/>
                  </a:outerShdw>
                </a:effectLst>
                <a:ea typeface="HGP創英角ｺﾞｼｯｸUB" pitchFamily="50" charset="-128"/>
              </a:rPr>
              <a:t>特記</a:t>
            </a:r>
            <a:r>
              <a:rPr lang="ja-JP" altLang="en-US" sz="3200" dirty="0" smtClean="0">
                <a:solidFill>
                  <a:srgbClr val="FF3300"/>
                </a:solidFill>
                <a:effectLst>
                  <a:outerShdw blurRad="38100" dist="38100" dir="2700000" algn="tl">
                    <a:srgbClr val="000000"/>
                  </a:outerShdw>
                </a:effectLst>
                <a:ea typeface="HGP創英角ｺﾞｼｯｸUB" pitchFamily="50" charset="-128"/>
              </a:rPr>
              <a:t>事項　</a:t>
            </a:r>
            <a:r>
              <a:rPr lang="en-US" altLang="ja-JP" sz="3200" dirty="0" smtClean="0">
                <a:solidFill>
                  <a:srgbClr val="FF3300"/>
                </a:solidFill>
                <a:effectLst>
                  <a:outerShdw blurRad="38100" dist="38100" dir="2700000" algn="tl">
                    <a:srgbClr val="000000"/>
                  </a:outerShdw>
                </a:effectLst>
                <a:ea typeface="HGP創英角ｺﾞｼｯｸUB" pitchFamily="50" charset="-128"/>
              </a:rPr>
              <a:t/>
            </a:r>
            <a:br>
              <a:rPr lang="en-US" altLang="ja-JP" sz="3200" dirty="0" smtClean="0">
                <a:solidFill>
                  <a:srgbClr val="FF3300"/>
                </a:solidFill>
                <a:effectLst>
                  <a:outerShdw blurRad="38100" dist="38100" dir="2700000" algn="tl">
                    <a:srgbClr val="000000"/>
                  </a:outerShdw>
                </a:effectLst>
                <a:ea typeface="HGP創英角ｺﾞｼｯｸUB" pitchFamily="50" charset="-128"/>
              </a:rPr>
            </a:br>
            <a:r>
              <a:rPr lang="ja-JP" altLang="en-US" sz="2400" dirty="0" smtClean="0">
                <a:solidFill>
                  <a:srgbClr val="FF3300"/>
                </a:solidFill>
                <a:effectLst>
                  <a:outerShdw blurRad="38100" dist="38100" dir="2700000" algn="tl">
                    <a:srgbClr val="000000"/>
                  </a:outerShdw>
                </a:effectLst>
                <a:ea typeface="HGP創英角ｺﾞｼｯｸUB" pitchFamily="50" charset="-128"/>
              </a:rPr>
              <a:t>（</a:t>
            </a:r>
            <a:r>
              <a:rPr lang="ja-JP" altLang="en-US" sz="2400" dirty="0">
                <a:solidFill>
                  <a:srgbClr val="FF3300"/>
                </a:solidFill>
                <a:effectLst>
                  <a:outerShdw blurRad="38100" dist="38100" dir="2700000" algn="tl">
                    <a:srgbClr val="000000"/>
                  </a:outerShdw>
                </a:effectLst>
                <a:ea typeface="HGP創英角ｺﾞｼｯｸUB" pitchFamily="50" charset="-128"/>
              </a:rPr>
              <a:t>状況・</a:t>
            </a:r>
            <a:r>
              <a:rPr lang="ja-JP" altLang="en-US" sz="2400" dirty="0" smtClean="0">
                <a:solidFill>
                  <a:srgbClr val="FF3300"/>
                </a:solidFill>
                <a:effectLst>
                  <a:outerShdw blurRad="38100" dist="38100" dir="2700000" algn="tl">
                    <a:srgbClr val="000000"/>
                  </a:outerShdw>
                </a:effectLst>
                <a:ea typeface="HGP創英角ｺﾞｼｯｸUB" pitchFamily="50" charset="-128"/>
              </a:rPr>
              <a:t>理由・固有の介護の手間</a:t>
            </a:r>
            <a:r>
              <a:rPr lang="ja-JP" altLang="en-US" sz="1800" dirty="0" smtClean="0">
                <a:solidFill>
                  <a:srgbClr val="FF3300"/>
                </a:solidFill>
                <a:effectLst>
                  <a:outerShdw blurRad="38100" dist="38100" dir="2700000" algn="tl">
                    <a:srgbClr val="000000"/>
                  </a:outerShdw>
                </a:effectLst>
                <a:ea typeface="HGP創英角ｺﾞｼｯｸUB" pitchFamily="50" charset="-128"/>
              </a:rPr>
              <a:t>等</a:t>
            </a:r>
            <a:r>
              <a:rPr lang="ja-JP" altLang="en-US" sz="2400" dirty="0" smtClean="0">
                <a:solidFill>
                  <a:srgbClr val="FF3300"/>
                </a:solidFill>
                <a:effectLst>
                  <a:outerShdw blurRad="38100" dist="38100" dir="2700000" algn="tl">
                    <a:srgbClr val="000000"/>
                  </a:outerShdw>
                </a:effectLst>
                <a:ea typeface="HGP創英角ｺﾞｼｯｸUB" pitchFamily="50" charset="-128"/>
              </a:rPr>
              <a:t>）　</a:t>
            </a:r>
            <a:endParaRPr lang="ja-JP" altLang="en-US" sz="3200" dirty="0">
              <a:solidFill>
                <a:srgbClr val="FF3300"/>
              </a:solidFill>
              <a:effectLst>
                <a:outerShdw blurRad="38100" dist="38100" dir="2700000" algn="tl">
                  <a:srgbClr val="000000"/>
                </a:outerShdw>
              </a:effectLst>
              <a:ea typeface="HGP創英角ｺﾞｼｯｸUB" pitchFamily="50" charset="-128"/>
            </a:endParaRPr>
          </a:p>
        </p:txBody>
      </p:sp>
      <p:sp>
        <p:nvSpPr>
          <p:cNvPr id="23559" name="AutoShape 8"/>
          <p:cNvSpPr>
            <a:spLocks noChangeArrowheads="1"/>
          </p:cNvSpPr>
          <p:nvPr/>
        </p:nvSpPr>
        <p:spPr bwMode="auto">
          <a:xfrm>
            <a:off x="4283770" y="2636862"/>
            <a:ext cx="576262" cy="792163"/>
          </a:xfrm>
          <a:prstGeom prst="downArrow">
            <a:avLst>
              <a:gd name="adj1" fmla="val 50000"/>
              <a:gd name="adj2" fmla="val 34366"/>
            </a:avLst>
          </a:prstGeom>
          <a:solidFill>
            <a:srgbClr val="0000FF"/>
          </a:solidFill>
          <a:ln w="34925">
            <a:solidFill>
              <a:schemeClr val="bg1"/>
            </a:solidFill>
            <a:miter lim="800000"/>
            <a:headEnd/>
            <a:tailEnd/>
          </a:ln>
        </p:spPr>
        <p:txBody>
          <a:bodyPr vert="eaVert" wrap="none" anchor="ctr"/>
          <a:lstStyle/>
          <a:p>
            <a:endParaRPr lang="ja-JP" altLang="en-US"/>
          </a:p>
        </p:txBody>
      </p:sp>
      <p:sp>
        <p:nvSpPr>
          <p:cNvPr id="23560" name="AutoShape 9"/>
          <p:cNvSpPr>
            <a:spLocks noChangeArrowheads="1"/>
          </p:cNvSpPr>
          <p:nvPr/>
        </p:nvSpPr>
        <p:spPr bwMode="auto">
          <a:xfrm>
            <a:off x="4283770" y="4437087"/>
            <a:ext cx="576262" cy="792163"/>
          </a:xfrm>
          <a:prstGeom prst="downArrow">
            <a:avLst>
              <a:gd name="adj1" fmla="val 50000"/>
              <a:gd name="adj2" fmla="val 34366"/>
            </a:avLst>
          </a:prstGeom>
          <a:solidFill>
            <a:srgbClr val="0000FF"/>
          </a:solidFill>
          <a:ln w="34925">
            <a:solidFill>
              <a:schemeClr val="bg1"/>
            </a:solidFill>
            <a:miter lim="800000"/>
            <a:headEnd/>
            <a:tailEnd/>
          </a:ln>
        </p:spPr>
        <p:txBody>
          <a:bodyPr vert="eaVert" wrap="none" anchor="ctr"/>
          <a:lstStyle/>
          <a:p>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ja-JP" altLang="en-US" sz="2800" dirty="0" smtClean="0"/>
              <a:t>「実際の介助の方法」が不適切な場合の考え方</a:t>
            </a:r>
          </a:p>
        </p:txBody>
      </p:sp>
      <p:sp>
        <p:nvSpPr>
          <p:cNvPr id="272387" name="Rectangle 3"/>
          <p:cNvSpPr>
            <a:spLocks noGrp="1" noChangeArrowheads="1"/>
          </p:cNvSpPr>
          <p:nvPr>
            <p:ph type="body" idx="4294967295"/>
          </p:nvPr>
        </p:nvSpPr>
        <p:spPr>
          <a:xfrm>
            <a:off x="468313" y="1316038"/>
            <a:ext cx="8280400" cy="5327650"/>
          </a:xfrm>
        </p:spPr>
        <p:txBody>
          <a:bodyPr/>
          <a:lstStyle/>
          <a:p>
            <a:pPr eaLnBrk="1" hangingPunct="1">
              <a:defRPr/>
            </a:pPr>
            <a:r>
              <a:rPr lang="ja-JP" altLang="en-US" dirty="0" smtClean="0"/>
              <a:t>「実際の介助の方法」が不適切な場合</a:t>
            </a:r>
          </a:p>
          <a:p>
            <a:pPr lvl="1" eaLnBrk="1" hangingPunct="1">
              <a:defRPr/>
            </a:pPr>
            <a:r>
              <a:rPr lang="ja-JP" altLang="en-US" dirty="0" smtClean="0"/>
              <a:t>独居や日中独居等による介護者不在のために適切な介助が提供されていない場合。</a:t>
            </a:r>
          </a:p>
          <a:p>
            <a:pPr lvl="1" eaLnBrk="1" hangingPunct="1">
              <a:defRPr/>
            </a:pPr>
            <a:r>
              <a:rPr lang="ja-JP" altLang="en-US" dirty="0" smtClean="0"/>
              <a:t>介護放棄、介護抵抗のために適切な介助が提供されていない場合。 </a:t>
            </a:r>
          </a:p>
          <a:p>
            <a:pPr lvl="1" eaLnBrk="1" hangingPunct="1">
              <a:defRPr/>
            </a:pPr>
            <a:r>
              <a:rPr lang="ja-JP" altLang="en-US" dirty="0" smtClean="0"/>
              <a:t>介護者の心身の状態から介助が提供できない場合。</a:t>
            </a:r>
          </a:p>
          <a:p>
            <a:pPr lvl="1" eaLnBrk="1" hangingPunct="1">
              <a:defRPr/>
            </a:pPr>
            <a:r>
              <a:rPr lang="ja-JP" altLang="en-US" dirty="0" smtClean="0"/>
              <a:t>介護者による介助が、むしろ本人の自立を阻害しているような場合。</a:t>
            </a:r>
          </a:p>
          <a:p>
            <a:pPr eaLnBrk="1" hangingPunct="1">
              <a:defRPr/>
            </a:pPr>
            <a:r>
              <a:rPr lang="ja-JP" altLang="en-US" i="1" u="sng" dirty="0" smtClean="0">
                <a:solidFill>
                  <a:srgbClr val="0033CC"/>
                </a:solidFill>
                <a:effectLst>
                  <a:outerShdw blurRad="38100" dist="38100" dir="2700000" algn="tl">
                    <a:srgbClr val="C0C0C0"/>
                  </a:outerShdw>
                </a:effectLst>
              </a:rPr>
              <a:t>など</a:t>
            </a:r>
            <a:r>
              <a:rPr lang="ja-JP" altLang="en-US" dirty="0" smtClean="0">
                <a:solidFill>
                  <a:srgbClr val="0033CC"/>
                </a:solidFill>
              </a:rPr>
              <a:t>対象者が不適切な状況に置かれていると</a:t>
            </a:r>
            <a:r>
              <a:rPr lang="ja-JP" altLang="en-US" i="1" u="sng" dirty="0" smtClean="0">
                <a:solidFill>
                  <a:srgbClr val="0033CC"/>
                </a:solidFill>
                <a:effectLst>
                  <a:outerShdw blurRad="38100" dist="38100" dir="2700000" algn="tl">
                    <a:srgbClr val="C0C0C0"/>
                  </a:outerShdw>
                </a:effectLst>
              </a:rPr>
              <a:t>認定調査員が判断する様々な状況</a:t>
            </a:r>
            <a:r>
              <a:rPr lang="ja-JP" altLang="en-US" dirty="0" smtClean="0">
                <a:solidFill>
                  <a:srgbClr val="0033CC"/>
                </a:solidFill>
              </a:rPr>
              <a:t>が想定される。</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ja-JP" altLang="en-US" sz="2800" dirty="0" smtClean="0"/>
              <a:t>「実際の介助の方法」が不適切な場合のポイント</a:t>
            </a:r>
          </a:p>
        </p:txBody>
      </p:sp>
      <p:graphicFrame>
        <p:nvGraphicFramePr>
          <p:cNvPr id="6" name="図表 5"/>
          <p:cNvGraphicFramePr/>
          <p:nvPr/>
        </p:nvGraphicFramePr>
        <p:xfrm>
          <a:off x="468313" y="1341438"/>
          <a:ext cx="8280400" cy="551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ja-JP" altLang="en-US" dirty="0" smtClean="0"/>
              <a:t>特記事項の役割（審査会での活用）</a:t>
            </a:r>
          </a:p>
        </p:txBody>
      </p:sp>
      <p:sp>
        <p:nvSpPr>
          <p:cNvPr id="26627" name="Rectangle 3"/>
          <p:cNvSpPr>
            <a:spLocks noGrp="1" noChangeArrowheads="1"/>
          </p:cNvSpPr>
          <p:nvPr>
            <p:ph type="body" idx="1"/>
          </p:nvPr>
        </p:nvSpPr>
        <p:spPr>
          <a:xfrm>
            <a:off x="566738" y="1341438"/>
            <a:ext cx="8001000" cy="5040312"/>
          </a:xfrm>
        </p:spPr>
        <p:txBody>
          <a:bodyPr>
            <a:normAutofit fontScale="92500"/>
          </a:bodyPr>
          <a:lstStyle/>
          <a:p>
            <a:pPr eaLnBrk="1" hangingPunct="1">
              <a:lnSpc>
                <a:spcPct val="90000"/>
              </a:lnSpc>
            </a:pPr>
            <a:r>
              <a:rPr lang="ja-JP" altLang="en-US" dirty="0" smtClean="0"/>
              <a:t>具体的な介助の量の評価</a:t>
            </a:r>
          </a:p>
          <a:p>
            <a:pPr lvl="1" eaLnBrk="1" hangingPunct="1">
              <a:lnSpc>
                <a:spcPct val="90000"/>
              </a:lnSpc>
            </a:pPr>
            <a:r>
              <a:rPr lang="ja-JP" altLang="en-US" dirty="0" smtClean="0"/>
              <a:t>より介護の手間が「かかる」か「かからない」かの評価</a:t>
            </a:r>
          </a:p>
          <a:p>
            <a:pPr lvl="2" eaLnBrk="1" hangingPunct="1">
              <a:lnSpc>
                <a:spcPct val="90000"/>
              </a:lnSpc>
            </a:pPr>
            <a:r>
              <a:rPr lang="ja-JP" altLang="en-US" dirty="0" smtClean="0"/>
              <a:t>特記事項に記載された「実際の介助量」に関する記述を</a:t>
            </a:r>
            <a:r>
              <a:rPr lang="ja-JP" altLang="en-US" u="sng" dirty="0" smtClean="0"/>
              <a:t>具体的な「介護の手間」「頻度」</a:t>
            </a:r>
            <a:r>
              <a:rPr lang="ja-JP" altLang="en-US" dirty="0" smtClean="0"/>
              <a:t>などから、判断を行う。</a:t>
            </a:r>
          </a:p>
          <a:p>
            <a:pPr lvl="2" eaLnBrk="1" hangingPunct="1">
              <a:lnSpc>
                <a:spcPct val="90000"/>
              </a:lnSpc>
            </a:pPr>
            <a:r>
              <a:rPr lang="ja-JP" altLang="en-US" dirty="0" smtClean="0"/>
              <a:t>特記事項の記述をもとに、二次判定（介護の手間にかかる審査判定）を行う。</a:t>
            </a:r>
            <a:endParaRPr lang="en-US" altLang="ja-JP" dirty="0" smtClean="0"/>
          </a:p>
          <a:p>
            <a:pPr eaLnBrk="1" hangingPunct="1">
              <a:lnSpc>
                <a:spcPct val="90000"/>
              </a:lnSpc>
            </a:pPr>
            <a:r>
              <a:rPr lang="ja-JP" altLang="en-US" dirty="0" smtClean="0"/>
              <a:t>特記事項に隠れた介助</a:t>
            </a:r>
            <a:endParaRPr lang="en-US" altLang="ja-JP" dirty="0" smtClean="0"/>
          </a:p>
          <a:p>
            <a:pPr lvl="1" eaLnBrk="1" hangingPunct="1">
              <a:lnSpc>
                <a:spcPct val="90000"/>
              </a:lnSpc>
            </a:pPr>
            <a:r>
              <a:rPr lang="ja-JP" altLang="en-US" dirty="0" smtClean="0"/>
              <a:t>基本調査は選択されていないが、「介助」は存在する場合の特記事項</a:t>
            </a:r>
          </a:p>
          <a:p>
            <a:pPr eaLnBrk="1" hangingPunct="1">
              <a:lnSpc>
                <a:spcPct val="90000"/>
              </a:lnSpc>
            </a:pPr>
            <a:r>
              <a:rPr lang="ja-JP" altLang="en-US" dirty="0" smtClean="0"/>
              <a:t>適切な介助の評価</a:t>
            </a:r>
          </a:p>
          <a:p>
            <a:pPr lvl="1" eaLnBrk="1" hangingPunct="1">
              <a:lnSpc>
                <a:spcPct val="90000"/>
              </a:lnSpc>
            </a:pPr>
            <a:r>
              <a:rPr lang="ja-JP" altLang="en-US" dirty="0" smtClean="0"/>
              <a:t>認定調査員の「適切な介助」に関する判断について、特記事項をもとに確認・検討。</a:t>
            </a:r>
          </a:p>
          <a:p>
            <a:pPr lvl="1" eaLnBrk="1" hangingPunct="1">
              <a:lnSpc>
                <a:spcPct val="90000"/>
              </a:lnSpc>
            </a:pPr>
            <a:r>
              <a:rPr lang="ja-JP" altLang="en-US" dirty="0" smtClean="0"/>
              <a:t>必要が認められる場合は、一次判定修正を行う。</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有無の項目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ja-JP" altLang="en-US" dirty="0" smtClean="0"/>
              <a:t>有無の項目の特徴</a:t>
            </a:r>
          </a:p>
        </p:txBody>
      </p:sp>
      <p:sp>
        <p:nvSpPr>
          <p:cNvPr id="33795" name="Rectangle 3"/>
          <p:cNvSpPr>
            <a:spLocks noGrp="1" noChangeArrowheads="1"/>
          </p:cNvSpPr>
          <p:nvPr>
            <p:ph type="body" idx="1"/>
          </p:nvPr>
        </p:nvSpPr>
        <p:spPr>
          <a:xfrm>
            <a:off x="566738" y="1341439"/>
            <a:ext cx="8001000" cy="1007442"/>
          </a:xfrm>
        </p:spPr>
        <p:txBody>
          <a:bodyPr/>
          <a:lstStyle/>
          <a:p>
            <a:pPr eaLnBrk="1" hangingPunct="1">
              <a:lnSpc>
                <a:spcPct val="90000"/>
              </a:lnSpc>
            </a:pPr>
            <a:r>
              <a:rPr lang="ja-JP" altLang="en-US" sz="2000" dirty="0" smtClean="0"/>
              <a:t>有無は「麻痺・拘縮」と「</a:t>
            </a:r>
            <a:r>
              <a:rPr lang="en-US" altLang="ja-JP" sz="2000" dirty="0" smtClean="0"/>
              <a:t>BPSD</a:t>
            </a:r>
            <a:r>
              <a:rPr lang="ja-JP" altLang="en-US" sz="2000" dirty="0" smtClean="0"/>
              <a:t>関連」の</a:t>
            </a:r>
            <a:r>
              <a:rPr lang="en-US" altLang="ja-JP" sz="2000" dirty="0" smtClean="0"/>
              <a:t>2</a:t>
            </a:r>
            <a:r>
              <a:rPr lang="ja-JP" altLang="en-US" sz="2000" dirty="0" smtClean="0"/>
              <a:t>種類に分類される。</a:t>
            </a:r>
          </a:p>
          <a:p>
            <a:pPr lvl="1" eaLnBrk="1" hangingPunct="1">
              <a:lnSpc>
                <a:spcPct val="90000"/>
              </a:lnSpc>
            </a:pPr>
            <a:r>
              <a:rPr lang="ja-JP" altLang="en-US" sz="1800" dirty="0" smtClean="0"/>
              <a:t>麻痺・拘縮については、調査方法や基本原則について、「能力」に同じであるため、ここでは、以下、</a:t>
            </a:r>
            <a:r>
              <a:rPr lang="en-US" altLang="ja-JP" sz="1800" dirty="0" smtClean="0"/>
              <a:t>BPSD</a:t>
            </a:r>
            <a:r>
              <a:rPr lang="ja-JP" altLang="en-US" sz="1800" dirty="0" smtClean="0"/>
              <a:t>関連の有無に絞っている。</a:t>
            </a:r>
          </a:p>
        </p:txBody>
      </p:sp>
      <p:sp>
        <p:nvSpPr>
          <p:cNvPr id="33796" name="AutoShape 4"/>
          <p:cNvSpPr>
            <a:spLocks noChangeArrowheads="1"/>
          </p:cNvSpPr>
          <p:nvPr/>
        </p:nvSpPr>
        <p:spPr bwMode="auto">
          <a:xfrm>
            <a:off x="179512" y="2420888"/>
            <a:ext cx="8785225" cy="4176464"/>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sz="2000" dirty="0" smtClean="0">
                <a:solidFill>
                  <a:srgbClr val="000000"/>
                </a:solidFill>
                <a:latin typeface="Verdana" pitchFamily="34" charset="0"/>
              </a:rPr>
              <a:t>【</a:t>
            </a:r>
            <a:r>
              <a:rPr lang="ja-JP" altLang="en-US" sz="2000" dirty="0" smtClean="0">
                <a:solidFill>
                  <a:srgbClr val="000000"/>
                </a:solidFill>
                <a:latin typeface="Verdana" pitchFamily="34" charset="0"/>
              </a:rPr>
              <a:t>第</a:t>
            </a:r>
            <a:r>
              <a:rPr lang="en-US" altLang="ja-JP" sz="2000" dirty="0" smtClean="0">
                <a:solidFill>
                  <a:srgbClr val="000000"/>
                </a:solidFill>
                <a:latin typeface="Verdana" pitchFamily="34" charset="0"/>
              </a:rPr>
              <a:t>1</a:t>
            </a:r>
            <a:r>
              <a:rPr lang="ja-JP" altLang="en-US" sz="2000" dirty="0">
                <a:solidFill>
                  <a:srgbClr val="000000"/>
                </a:solidFill>
                <a:latin typeface="Verdana" pitchFamily="34" charset="0"/>
              </a:rPr>
              <a:t>群</a:t>
            </a:r>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　</a:t>
            </a:r>
            <a:r>
              <a:rPr lang="en-US" altLang="ja-JP" dirty="0">
                <a:solidFill>
                  <a:srgbClr val="000000"/>
                </a:solidFill>
                <a:latin typeface="Verdana" pitchFamily="34" charset="0"/>
              </a:rPr>
              <a:t>1-1</a:t>
            </a:r>
            <a:r>
              <a:rPr lang="ja-JP" altLang="en-US" dirty="0">
                <a:solidFill>
                  <a:srgbClr val="000000"/>
                </a:solidFill>
                <a:latin typeface="Verdana" pitchFamily="34" charset="0"/>
              </a:rPr>
              <a:t>麻痺　　</a:t>
            </a:r>
            <a:r>
              <a:rPr lang="en-US" altLang="ja-JP" dirty="0">
                <a:solidFill>
                  <a:srgbClr val="000000"/>
                </a:solidFill>
                <a:latin typeface="Verdana" pitchFamily="34" charset="0"/>
              </a:rPr>
              <a:t>1-2</a:t>
            </a:r>
            <a:r>
              <a:rPr lang="ja-JP" altLang="en-US" dirty="0">
                <a:solidFill>
                  <a:srgbClr val="000000"/>
                </a:solidFill>
                <a:latin typeface="Verdana" pitchFamily="34" charset="0"/>
              </a:rPr>
              <a:t>拘縮</a:t>
            </a:r>
            <a:r>
              <a:rPr lang="ja-JP" altLang="en-US" sz="2800" dirty="0">
                <a:solidFill>
                  <a:srgbClr val="000000"/>
                </a:solidFill>
                <a:latin typeface="Verdana" pitchFamily="34" charset="0"/>
              </a:rPr>
              <a:t>　</a:t>
            </a:r>
            <a:r>
              <a:rPr lang="ja-JP" altLang="en-US" sz="1100" dirty="0">
                <a:solidFill>
                  <a:srgbClr val="000000"/>
                </a:solidFill>
                <a:latin typeface="Verdana" pitchFamily="34" charset="0"/>
              </a:rPr>
              <a:t>（以上、調査方法の原則は「能力」に準じる</a:t>
            </a:r>
            <a:r>
              <a:rPr lang="ja-JP" altLang="en-US" sz="1100" dirty="0" smtClean="0">
                <a:solidFill>
                  <a:srgbClr val="000000"/>
                </a:solidFill>
                <a:latin typeface="Verdana" pitchFamily="34" charset="0"/>
              </a:rPr>
              <a:t>）</a:t>
            </a:r>
            <a:endParaRPr lang="en-US" altLang="ja-JP" sz="1100" dirty="0" smtClean="0">
              <a:solidFill>
                <a:srgbClr val="000000"/>
              </a:solidFill>
              <a:latin typeface="Verdana" pitchFamily="34" charset="0"/>
            </a:endParaRPr>
          </a:p>
          <a:p>
            <a:endParaRPr lang="ja-JP" altLang="en-US" sz="1000" dirty="0">
              <a:solidFill>
                <a:srgbClr val="000000"/>
              </a:solidFill>
              <a:latin typeface="Verdana" pitchFamily="34" charset="0"/>
            </a:endParaRPr>
          </a:p>
          <a:p>
            <a:r>
              <a:rPr lang="en-US" altLang="ja-JP" sz="2000" dirty="0" smtClean="0">
                <a:solidFill>
                  <a:srgbClr val="000000"/>
                </a:solidFill>
                <a:latin typeface="Verdana" pitchFamily="34" charset="0"/>
              </a:rPr>
              <a:t>【</a:t>
            </a:r>
            <a:r>
              <a:rPr lang="ja-JP" altLang="en-US" sz="2000" dirty="0" smtClean="0">
                <a:solidFill>
                  <a:srgbClr val="000000"/>
                </a:solidFill>
                <a:latin typeface="Verdana" pitchFamily="34" charset="0"/>
              </a:rPr>
              <a:t>第</a:t>
            </a:r>
            <a:r>
              <a:rPr lang="en-US" altLang="ja-JP" sz="2000" dirty="0" smtClean="0">
                <a:solidFill>
                  <a:srgbClr val="000000"/>
                </a:solidFill>
                <a:latin typeface="Verdana" pitchFamily="34" charset="0"/>
              </a:rPr>
              <a:t>2</a:t>
            </a:r>
            <a:r>
              <a:rPr lang="ja-JP" altLang="en-US" sz="2000" dirty="0" smtClean="0">
                <a:solidFill>
                  <a:srgbClr val="000000"/>
                </a:solidFill>
                <a:latin typeface="Verdana" pitchFamily="34" charset="0"/>
              </a:rPr>
              <a:t>群</a:t>
            </a:r>
            <a:r>
              <a:rPr lang="en-US" altLang="ja-JP" sz="2000" dirty="0" smtClean="0">
                <a:solidFill>
                  <a:srgbClr val="000000"/>
                </a:solidFill>
                <a:latin typeface="Verdana" pitchFamily="34" charset="0"/>
              </a:rPr>
              <a:t>】</a:t>
            </a:r>
            <a:r>
              <a:rPr lang="ja-JP" altLang="en-US" sz="2800" dirty="0" smtClean="0">
                <a:solidFill>
                  <a:srgbClr val="000000"/>
                </a:solidFill>
                <a:latin typeface="Verdana" pitchFamily="34" charset="0"/>
              </a:rPr>
              <a:t>　</a:t>
            </a:r>
            <a:r>
              <a:rPr lang="en-US" altLang="ja-JP" dirty="0" smtClean="0">
                <a:solidFill>
                  <a:srgbClr val="000000"/>
                </a:solidFill>
                <a:latin typeface="Verdana" pitchFamily="34" charset="0"/>
              </a:rPr>
              <a:t>2-12</a:t>
            </a:r>
            <a:r>
              <a:rPr lang="ja-JP" altLang="en-US" dirty="0" smtClean="0">
                <a:solidFill>
                  <a:srgbClr val="000000"/>
                </a:solidFill>
                <a:latin typeface="Verdana" pitchFamily="34" charset="0"/>
              </a:rPr>
              <a:t>外出頻度</a:t>
            </a:r>
          </a:p>
          <a:p>
            <a:endParaRPr lang="ja-JP" altLang="en-US" sz="1000" dirty="0" smtClean="0">
              <a:solidFill>
                <a:srgbClr val="000000"/>
              </a:solidFill>
              <a:latin typeface="Verdana" pitchFamily="34" charset="0"/>
            </a:endParaRPr>
          </a:p>
          <a:p>
            <a:r>
              <a:rPr lang="en-US" altLang="ja-JP" sz="2000" dirty="0" smtClean="0">
                <a:solidFill>
                  <a:srgbClr val="000000"/>
                </a:solidFill>
                <a:latin typeface="Verdana" pitchFamily="34" charset="0"/>
              </a:rPr>
              <a:t>【</a:t>
            </a:r>
            <a:r>
              <a:rPr lang="ja-JP" altLang="en-US" sz="2000" dirty="0">
                <a:solidFill>
                  <a:srgbClr val="000000"/>
                </a:solidFill>
                <a:latin typeface="Verdana" pitchFamily="34" charset="0"/>
              </a:rPr>
              <a:t>第</a:t>
            </a:r>
            <a:r>
              <a:rPr lang="en-US" altLang="ja-JP" sz="2000" dirty="0">
                <a:solidFill>
                  <a:srgbClr val="000000"/>
                </a:solidFill>
                <a:latin typeface="Verdana" pitchFamily="34" charset="0"/>
              </a:rPr>
              <a:t>3</a:t>
            </a:r>
            <a:r>
              <a:rPr lang="ja-JP" altLang="en-US" sz="2000" dirty="0">
                <a:solidFill>
                  <a:srgbClr val="000000"/>
                </a:solidFill>
                <a:latin typeface="Verdana" pitchFamily="34" charset="0"/>
              </a:rPr>
              <a:t>群</a:t>
            </a:r>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　</a:t>
            </a:r>
            <a:r>
              <a:rPr lang="en-US" altLang="ja-JP" dirty="0">
                <a:solidFill>
                  <a:srgbClr val="000000"/>
                </a:solidFill>
                <a:latin typeface="Verdana" pitchFamily="34" charset="0"/>
              </a:rPr>
              <a:t>3-8</a:t>
            </a:r>
            <a:r>
              <a:rPr lang="ja-JP" altLang="en-US" dirty="0">
                <a:solidFill>
                  <a:srgbClr val="000000"/>
                </a:solidFill>
                <a:latin typeface="Verdana" pitchFamily="34" charset="0"/>
              </a:rPr>
              <a:t>徘徊　　</a:t>
            </a:r>
            <a:r>
              <a:rPr lang="en-US" altLang="ja-JP" dirty="0">
                <a:solidFill>
                  <a:srgbClr val="000000"/>
                </a:solidFill>
                <a:latin typeface="Verdana" pitchFamily="34" charset="0"/>
              </a:rPr>
              <a:t>3-9</a:t>
            </a:r>
            <a:r>
              <a:rPr lang="ja-JP" altLang="en-US" dirty="0">
                <a:solidFill>
                  <a:srgbClr val="000000"/>
                </a:solidFill>
                <a:latin typeface="Verdana" pitchFamily="34" charset="0"/>
              </a:rPr>
              <a:t>外出して戻れない　　</a:t>
            </a:r>
          </a:p>
          <a:p>
            <a:endParaRPr lang="ja-JP" altLang="en-US" sz="1000" dirty="0">
              <a:solidFill>
                <a:srgbClr val="000000"/>
              </a:solidFill>
              <a:latin typeface="Verdana" pitchFamily="34" charset="0"/>
            </a:endParaRPr>
          </a:p>
          <a:p>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第</a:t>
            </a:r>
            <a:r>
              <a:rPr lang="en-US" altLang="ja-JP" sz="2000" dirty="0">
                <a:solidFill>
                  <a:srgbClr val="000000"/>
                </a:solidFill>
                <a:latin typeface="Verdana" pitchFamily="34" charset="0"/>
              </a:rPr>
              <a:t>4</a:t>
            </a:r>
            <a:r>
              <a:rPr lang="ja-JP" altLang="en-US" sz="2000" dirty="0">
                <a:solidFill>
                  <a:srgbClr val="000000"/>
                </a:solidFill>
                <a:latin typeface="Verdana" pitchFamily="34" charset="0"/>
              </a:rPr>
              <a:t>群</a:t>
            </a:r>
            <a:r>
              <a:rPr lang="en-US" altLang="ja-JP" sz="2000" dirty="0">
                <a:solidFill>
                  <a:srgbClr val="000000"/>
                </a:solidFill>
                <a:latin typeface="Verdana" pitchFamily="34" charset="0"/>
              </a:rPr>
              <a:t>】</a:t>
            </a:r>
          </a:p>
          <a:p>
            <a:r>
              <a:rPr lang="en-US" altLang="ja-JP" dirty="0">
                <a:solidFill>
                  <a:srgbClr val="000000"/>
                </a:solidFill>
                <a:latin typeface="Verdana" pitchFamily="34" charset="0"/>
              </a:rPr>
              <a:t>4-1</a:t>
            </a:r>
            <a:r>
              <a:rPr lang="ja-JP" altLang="en-US" dirty="0">
                <a:solidFill>
                  <a:srgbClr val="000000"/>
                </a:solidFill>
                <a:latin typeface="Verdana" pitchFamily="34" charset="0"/>
              </a:rPr>
              <a:t>被害的　　</a:t>
            </a:r>
            <a:r>
              <a:rPr lang="en-US" altLang="ja-JP" dirty="0">
                <a:solidFill>
                  <a:srgbClr val="000000"/>
                </a:solidFill>
                <a:latin typeface="Verdana" pitchFamily="34" charset="0"/>
              </a:rPr>
              <a:t>4-2</a:t>
            </a:r>
            <a:r>
              <a:rPr lang="ja-JP" altLang="en-US" dirty="0">
                <a:solidFill>
                  <a:srgbClr val="000000"/>
                </a:solidFill>
                <a:latin typeface="Verdana" pitchFamily="34" charset="0"/>
              </a:rPr>
              <a:t>作話　　 </a:t>
            </a:r>
            <a:r>
              <a:rPr lang="en-US" altLang="ja-JP" dirty="0">
                <a:solidFill>
                  <a:srgbClr val="000000"/>
                </a:solidFill>
                <a:latin typeface="Verdana" pitchFamily="34" charset="0"/>
              </a:rPr>
              <a:t>4-3</a:t>
            </a:r>
            <a:r>
              <a:rPr lang="ja-JP" altLang="en-US" dirty="0">
                <a:solidFill>
                  <a:srgbClr val="000000"/>
                </a:solidFill>
                <a:latin typeface="Verdana" pitchFamily="34" charset="0"/>
              </a:rPr>
              <a:t>感情が不安定　　　</a:t>
            </a:r>
            <a:r>
              <a:rPr lang="en-US" altLang="ja-JP" dirty="0">
                <a:solidFill>
                  <a:srgbClr val="000000"/>
                </a:solidFill>
                <a:latin typeface="Verdana" pitchFamily="34" charset="0"/>
              </a:rPr>
              <a:t>4-4</a:t>
            </a:r>
            <a:r>
              <a:rPr lang="ja-JP" altLang="en-US" dirty="0">
                <a:solidFill>
                  <a:srgbClr val="000000"/>
                </a:solidFill>
                <a:latin typeface="Verdana" pitchFamily="34" charset="0"/>
              </a:rPr>
              <a:t>昼夜逆転　　　　 </a:t>
            </a:r>
            <a:r>
              <a:rPr lang="en-US" altLang="ja-JP" dirty="0">
                <a:solidFill>
                  <a:srgbClr val="000000"/>
                </a:solidFill>
                <a:latin typeface="Verdana" pitchFamily="34" charset="0"/>
              </a:rPr>
              <a:t>4-5</a:t>
            </a:r>
            <a:r>
              <a:rPr lang="ja-JP" altLang="en-US" dirty="0">
                <a:solidFill>
                  <a:srgbClr val="000000"/>
                </a:solidFill>
                <a:latin typeface="Verdana" pitchFamily="34" charset="0"/>
              </a:rPr>
              <a:t>同じ話を</a:t>
            </a:r>
            <a:r>
              <a:rPr lang="ja-JP" altLang="en-US" dirty="0" smtClean="0">
                <a:solidFill>
                  <a:srgbClr val="000000"/>
                </a:solidFill>
                <a:latin typeface="Verdana" pitchFamily="34" charset="0"/>
              </a:rPr>
              <a:t>する</a:t>
            </a:r>
            <a:endParaRPr lang="en-US" altLang="ja-JP" dirty="0" smtClean="0">
              <a:solidFill>
                <a:srgbClr val="000000"/>
              </a:solidFill>
              <a:latin typeface="Verdana" pitchFamily="34" charset="0"/>
            </a:endParaRPr>
          </a:p>
          <a:p>
            <a:r>
              <a:rPr lang="en-US" altLang="ja-JP" dirty="0" smtClean="0">
                <a:solidFill>
                  <a:srgbClr val="000000"/>
                </a:solidFill>
                <a:latin typeface="Verdana" pitchFamily="34" charset="0"/>
              </a:rPr>
              <a:t>4-6</a:t>
            </a:r>
            <a:r>
              <a:rPr lang="ja-JP" altLang="en-US" dirty="0">
                <a:solidFill>
                  <a:srgbClr val="000000"/>
                </a:solidFill>
                <a:latin typeface="Verdana" pitchFamily="34" charset="0"/>
              </a:rPr>
              <a:t>大声を</a:t>
            </a:r>
            <a:r>
              <a:rPr lang="ja-JP" altLang="en-US" dirty="0" smtClean="0">
                <a:solidFill>
                  <a:srgbClr val="000000"/>
                </a:solidFill>
                <a:latin typeface="Verdana" pitchFamily="34" charset="0"/>
              </a:rPr>
              <a:t>出す　　</a:t>
            </a:r>
            <a:r>
              <a:rPr lang="en-US" altLang="ja-JP" dirty="0" smtClean="0">
                <a:solidFill>
                  <a:srgbClr val="000000"/>
                </a:solidFill>
                <a:latin typeface="Verdana" pitchFamily="34" charset="0"/>
              </a:rPr>
              <a:t>4-7</a:t>
            </a:r>
            <a:r>
              <a:rPr lang="ja-JP" altLang="en-US" dirty="0">
                <a:solidFill>
                  <a:srgbClr val="000000"/>
                </a:solidFill>
                <a:latin typeface="Verdana" pitchFamily="34" charset="0"/>
              </a:rPr>
              <a:t>介護に抵抗　　　</a:t>
            </a:r>
            <a:r>
              <a:rPr lang="en-US" altLang="ja-JP" dirty="0" smtClean="0">
                <a:solidFill>
                  <a:srgbClr val="000000"/>
                </a:solidFill>
                <a:latin typeface="Verdana" pitchFamily="34" charset="0"/>
              </a:rPr>
              <a:t>4-8</a:t>
            </a:r>
            <a:r>
              <a:rPr lang="ja-JP" altLang="en-US" dirty="0">
                <a:solidFill>
                  <a:srgbClr val="000000"/>
                </a:solidFill>
                <a:latin typeface="Verdana" pitchFamily="34" charset="0"/>
              </a:rPr>
              <a:t>落ち着きなし　　</a:t>
            </a:r>
            <a:r>
              <a:rPr lang="ja-JP" altLang="en-US" dirty="0" smtClean="0">
                <a:solidFill>
                  <a:srgbClr val="000000"/>
                </a:solidFill>
                <a:latin typeface="Verdana" pitchFamily="34" charset="0"/>
              </a:rPr>
              <a:t>  </a:t>
            </a:r>
            <a:r>
              <a:rPr lang="en-US" altLang="ja-JP" dirty="0">
                <a:solidFill>
                  <a:srgbClr val="000000"/>
                </a:solidFill>
                <a:latin typeface="Verdana" pitchFamily="34" charset="0"/>
              </a:rPr>
              <a:t>4-9</a:t>
            </a:r>
            <a:r>
              <a:rPr lang="ja-JP" altLang="en-US" dirty="0">
                <a:solidFill>
                  <a:srgbClr val="000000"/>
                </a:solidFill>
                <a:latin typeface="Verdana" pitchFamily="34" charset="0"/>
              </a:rPr>
              <a:t>一人で</a:t>
            </a:r>
            <a:r>
              <a:rPr lang="ja-JP" altLang="en-US" dirty="0" smtClean="0">
                <a:solidFill>
                  <a:srgbClr val="000000"/>
                </a:solidFill>
                <a:latin typeface="Verdana" pitchFamily="34" charset="0"/>
              </a:rPr>
              <a:t>出たがる</a:t>
            </a:r>
            <a:r>
              <a:rPr lang="en-US" altLang="ja-JP" dirty="0" smtClean="0">
                <a:solidFill>
                  <a:srgbClr val="000000"/>
                </a:solidFill>
                <a:latin typeface="Verdana" pitchFamily="34" charset="0"/>
              </a:rPr>
              <a:t/>
            </a:r>
            <a:br>
              <a:rPr lang="en-US" altLang="ja-JP" dirty="0" smtClean="0">
                <a:solidFill>
                  <a:srgbClr val="000000"/>
                </a:solidFill>
                <a:latin typeface="Verdana" pitchFamily="34" charset="0"/>
              </a:rPr>
            </a:br>
            <a:r>
              <a:rPr lang="en-US" altLang="ja-JP" dirty="0" smtClean="0">
                <a:solidFill>
                  <a:srgbClr val="000000"/>
                </a:solidFill>
                <a:latin typeface="Verdana" pitchFamily="34" charset="0"/>
              </a:rPr>
              <a:t>4-10</a:t>
            </a:r>
            <a:r>
              <a:rPr lang="ja-JP" altLang="en-US" dirty="0">
                <a:solidFill>
                  <a:srgbClr val="000000"/>
                </a:solidFill>
                <a:latin typeface="Verdana" pitchFamily="34" charset="0"/>
              </a:rPr>
              <a:t>収集癖　　    </a:t>
            </a:r>
            <a:r>
              <a:rPr lang="en-US" altLang="ja-JP" dirty="0" smtClean="0">
                <a:solidFill>
                  <a:srgbClr val="000000"/>
                </a:solidFill>
                <a:latin typeface="Verdana" pitchFamily="34" charset="0"/>
              </a:rPr>
              <a:t>4-11</a:t>
            </a:r>
            <a:r>
              <a:rPr lang="ja-JP" altLang="en-US" dirty="0">
                <a:solidFill>
                  <a:srgbClr val="000000"/>
                </a:solidFill>
                <a:latin typeface="Verdana" pitchFamily="34" charset="0"/>
              </a:rPr>
              <a:t>物や衣類を壊す　</a:t>
            </a:r>
            <a:r>
              <a:rPr lang="ja-JP" altLang="en-US" dirty="0" smtClean="0">
                <a:solidFill>
                  <a:srgbClr val="000000"/>
                </a:solidFill>
                <a:latin typeface="Verdana" pitchFamily="34" charset="0"/>
              </a:rPr>
              <a:t>　</a:t>
            </a:r>
            <a:r>
              <a:rPr lang="en-US" altLang="ja-JP" dirty="0" smtClean="0">
                <a:solidFill>
                  <a:srgbClr val="000000"/>
                </a:solidFill>
                <a:latin typeface="Verdana" pitchFamily="34" charset="0"/>
              </a:rPr>
              <a:t>4-12</a:t>
            </a:r>
            <a:r>
              <a:rPr lang="ja-JP" altLang="en-US" dirty="0">
                <a:solidFill>
                  <a:srgbClr val="000000"/>
                </a:solidFill>
                <a:latin typeface="Verdana" pitchFamily="34" charset="0"/>
              </a:rPr>
              <a:t>ひどい物忘れ   </a:t>
            </a:r>
            <a:r>
              <a:rPr lang="en-US" altLang="ja-JP" dirty="0" smtClean="0">
                <a:solidFill>
                  <a:srgbClr val="000000"/>
                </a:solidFill>
                <a:latin typeface="Verdana" pitchFamily="34" charset="0"/>
              </a:rPr>
              <a:t>4-13</a:t>
            </a:r>
            <a:r>
              <a:rPr lang="ja-JP" altLang="en-US" dirty="0">
                <a:solidFill>
                  <a:srgbClr val="000000"/>
                </a:solidFill>
                <a:latin typeface="Verdana" pitchFamily="34" charset="0"/>
              </a:rPr>
              <a:t>独り言・独り</a:t>
            </a:r>
            <a:r>
              <a:rPr lang="ja-JP" altLang="en-US" dirty="0" smtClean="0">
                <a:solidFill>
                  <a:srgbClr val="000000"/>
                </a:solidFill>
                <a:latin typeface="Verdana" pitchFamily="34" charset="0"/>
              </a:rPr>
              <a:t>笑い</a:t>
            </a:r>
            <a:r>
              <a:rPr lang="en-US" altLang="ja-JP" dirty="0" smtClean="0">
                <a:solidFill>
                  <a:srgbClr val="000000"/>
                </a:solidFill>
                <a:latin typeface="Verdana" pitchFamily="34" charset="0"/>
              </a:rPr>
              <a:t/>
            </a:r>
            <a:br>
              <a:rPr lang="en-US" altLang="ja-JP" dirty="0" smtClean="0">
                <a:solidFill>
                  <a:srgbClr val="000000"/>
                </a:solidFill>
                <a:latin typeface="Verdana" pitchFamily="34" charset="0"/>
              </a:rPr>
            </a:br>
            <a:r>
              <a:rPr lang="en-US" altLang="ja-JP" dirty="0" smtClean="0">
                <a:solidFill>
                  <a:srgbClr val="000000"/>
                </a:solidFill>
                <a:latin typeface="Verdana" pitchFamily="34" charset="0"/>
              </a:rPr>
              <a:t>4-14</a:t>
            </a:r>
            <a:r>
              <a:rPr lang="ja-JP" altLang="en-US" dirty="0">
                <a:solidFill>
                  <a:srgbClr val="000000"/>
                </a:solidFill>
                <a:latin typeface="Verdana" pitchFamily="34" charset="0"/>
              </a:rPr>
              <a:t>自分勝手に行動する   </a:t>
            </a:r>
            <a:r>
              <a:rPr lang="en-US" altLang="ja-JP" dirty="0" smtClean="0">
                <a:solidFill>
                  <a:srgbClr val="000000"/>
                </a:solidFill>
                <a:latin typeface="Verdana" pitchFamily="34" charset="0"/>
              </a:rPr>
              <a:t>4-15</a:t>
            </a:r>
            <a:r>
              <a:rPr lang="ja-JP" altLang="en-US" dirty="0">
                <a:solidFill>
                  <a:srgbClr val="000000"/>
                </a:solidFill>
                <a:latin typeface="Verdana" pitchFamily="34" charset="0"/>
              </a:rPr>
              <a:t>話がまとまらない</a:t>
            </a:r>
          </a:p>
          <a:p>
            <a:endParaRPr lang="ja-JP" altLang="en-US" sz="1000" dirty="0">
              <a:solidFill>
                <a:srgbClr val="000000"/>
              </a:solidFill>
              <a:latin typeface="Verdana" pitchFamily="34" charset="0"/>
            </a:endParaRPr>
          </a:p>
          <a:p>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第</a:t>
            </a:r>
            <a:r>
              <a:rPr lang="en-US" altLang="ja-JP" sz="2000" dirty="0">
                <a:solidFill>
                  <a:srgbClr val="000000"/>
                </a:solidFill>
                <a:latin typeface="Verdana" pitchFamily="34" charset="0"/>
              </a:rPr>
              <a:t>5</a:t>
            </a:r>
            <a:r>
              <a:rPr lang="ja-JP" altLang="en-US" sz="2000" dirty="0">
                <a:solidFill>
                  <a:srgbClr val="000000"/>
                </a:solidFill>
                <a:latin typeface="Verdana" pitchFamily="34" charset="0"/>
              </a:rPr>
              <a:t>群</a:t>
            </a:r>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　</a:t>
            </a:r>
            <a:r>
              <a:rPr lang="en-US" altLang="ja-JP" dirty="0">
                <a:solidFill>
                  <a:srgbClr val="000000"/>
                </a:solidFill>
                <a:latin typeface="Verdana" pitchFamily="34" charset="0"/>
              </a:rPr>
              <a:t>5-4</a:t>
            </a:r>
            <a:r>
              <a:rPr lang="ja-JP" altLang="en-US" dirty="0">
                <a:solidFill>
                  <a:srgbClr val="000000"/>
                </a:solidFill>
                <a:latin typeface="Verdana" pitchFamily="34" charset="0"/>
              </a:rPr>
              <a:t>集団への不適応</a:t>
            </a:r>
          </a:p>
          <a:p>
            <a:endParaRPr lang="ja-JP" altLang="en-US" sz="1000" dirty="0">
              <a:solidFill>
                <a:srgbClr val="000000"/>
              </a:solidFill>
              <a:latin typeface="Verdana" pitchFamily="34" charset="0"/>
            </a:endParaRPr>
          </a:p>
          <a:p>
            <a:r>
              <a:rPr lang="en-US" altLang="ja-JP" dirty="0">
                <a:solidFill>
                  <a:srgbClr val="000000"/>
                </a:solidFill>
                <a:latin typeface="Verdana" pitchFamily="34" charset="0"/>
              </a:rPr>
              <a:t>【</a:t>
            </a:r>
            <a:r>
              <a:rPr lang="ja-JP" altLang="en-US" dirty="0">
                <a:solidFill>
                  <a:srgbClr val="000000"/>
                </a:solidFill>
                <a:latin typeface="Verdana" pitchFamily="34" charset="0"/>
              </a:rPr>
              <a:t>特別な医療</a:t>
            </a:r>
            <a:r>
              <a:rPr lang="en-US" altLang="ja-JP" dirty="0">
                <a:solidFill>
                  <a:srgbClr val="000000"/>
                </a:solidFill>
                <a:latin typeface="Verdana" pitchFamily="34" charset="0"/>
              </a:rPr>
              <a:t>】</a:t>
            </a:r>
          </a:p>
        </p:txBody>
      </p:sp>
      <p:sp>
        <p:nvSpPr>
          <p:cNvPr id="5" name="円/楕円 4"/>
          <p:cNvSpPr/>
          <p:nvPr/>
        </p:nvSpPr>
        <p:spPr>
          <a:xfrm>
            <a:off x="4499992" y="2996952"/>
            <a:ext cx="4283968" cy="100811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rgbClr val="FFFFFF"/>
                </a:solidFill>
              </a:rPr>
              <a:t>【</a:t>
            </a:r>
            <a:r>
              <a:rPr lang="ja-JP" altLang="en-US" sz="1600" dirty="0" smtClean="0">
                <a:solidFill>
                  <a:srgbClr val="FFFFFF"/>
                </a:solidFill>
              </a:rPr>
              <a:t>見分け方</a:t>
            </a:r>
            <a:r>
              <a:rPr lang="en-US" altLang="ja-JP" sz="1600" dirty="0" smtClean="0">
                <a:solidFill>
                  <a:srgbClr val="FFFFFF"/>
                </a:solidFill>
              </a:rPr>
              <a:t>】</a:t>
            </a:r>
          </a:p>
          <a:p>
            <a:pPr algn="ctr"/>
            <a:r>
              <a:rPr lang="ja-JP" altLang="en-US" sz="1600" dirty="0" smtClean="0">
                <a:solidFill>
                  <a:srgbClr val="FFFFFF"/>
                </a:solidFill>
              </a:rPr>
              <a:t>選択肢に「ある・ない」という表現が含まれている</a:t>
            </a:r>
            <a:r>
              <a:rPr lang="ja-JP" altLang="en-US" sz="1400" dirty="0" smtClean="0">
                <a:solidFill>
                  <a:srgbClr val="FFFFFF"/>
                </a:solidFill>
              </a:rPr>
              <a:t>（例外：外出頻度）</a:t>
            </a:r>
            <a:endParaRPr lang="ja-JP" altLang="en-US" sz="1600" dirty="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34819" name="Picture 6"/>
          <p:cNvPicPr>
            <a:picLocks noChangeAspect="1" noChangeArrowheads="1"/>
          </p:cNvPicPr>
          <p:nvPr/>
        </p:nvPicPr>
        <p:blipFill>
          <a:blip r:embed="rId3" cstate="print"/>
          <a:srcRect/>
          <a:stretch>
            <a:fillRect/>
          </a:stretch>
        </p:blipFill>
        <p:spPr bwMode="auto">
          <a:xfrm>
            <a:off x="666755" y="1341443"/>
            <a:ext cx="7920038"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8146" y="3342"/>
            <a:ext cx="8229160" cy="1143000"/>
          </a:xfrm>
        </p:spPr>
        <p:txBody>
          <a:bodyPr/>
          <a:lstStyle/>
          <a:p>
            <a:pPr algn="l" eaLnBrk="1" hangingPunct="1"/>
            <a:r>
              <a:rPr lang="en-US" altLang="ja-JP" sz="3200" dirty="0" smtClean="0"/>
              <a:t/>
            </a:r>
            <a:br>
              <a:rPr lang="en-US" altLang="ja-JP" sz="3200" dirty="0" smtClean="0"/>
            </a:br>
            <a:r>
              <a:rPr lang="ja-JP" altLang="en-US" sz="3200" dirty="0" smtClean="0"/>
              <a:t>要介護認定とは。</a:t>
            </a:r>
          </a:p>
        </p:txBody>
      </p:sp>
      <p:sp>
        <p:nvSpPr>
          <p:cNvPr id="4" name="角丸四角形 3"/>
          <p:cNvSpPr/>
          <p:nvPr/>
        </p:nvSpPr>
        <p:spPr>
          <a:xfrm>
            <a:off x="500034" y="1653824"/>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36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「要介護認定」</a:t>
            </a:r>
            <a:endParaRPr lang="ja-JP" altLang="en-US" sz="16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5" name="角丸四角形 4"/>
          <p:cNvSpPr/>
          <p:nvPr/>
        </p:nvSpPr>
        <p:spPr>
          <a:xfrm>
            <a:off x="500034" y="3154022"/>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「介護の手間」の多い・少ない</a:t>
            </a:r>
            <a:endParaRPr lang="ja-JP" altLang="en-US" sz="16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6" name="角丸四角形 5"/>
          <p:cNvSpPr/>
          <p:nvPr/>
        </p:nvSpPr>
        <p:spPr>
          <a:xfrm>
            <a:off x="500034" y="4797096"/>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必要な介護を提供するのに必要な時間</a:t>
            </a:r>
            <a:r>
              <a:rPr lang="en-US" altLang="ja-JP"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
            </a:r>
            <a:br>
              <a:rPr lang="en-US" altLang="ja-JP"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br>
            <a:r>
              <a:rPr lang="ja-JP" altLang="en-US" sz="28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「介護の時間」</a:t>
            </a:r>
            <a:endParaRPr lang="ja-JP" altLang="en-US" sz="20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cxnSp>
        <p:nvCxnSpPr>
          <p:cNvPr id="8" name="直線コネクタ 7"/>
          <p:cNvCxnSpPr/>
          <p:nvPr/>
        </p:nvCxnSpPr>
        <p:spPr>
          <a:xfrm rot="5400000">
            <a:off x="3286116" y="3868402"/>
            <a:ext cx="442915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609008" y="2582518"/>
            <a:ext cx="677108" cy="500066"/>
          </a:xfrm>
          <a:prstGeom prst="rect">
            <a:avLst/>
          </a:prstGeom>
          <a:noFill/>
        </p:spPr>
        <p:txBody>
          <a:bodyPr vert="eaVert" wrap="square" rtlCol="0">
            <a:spAutoFit/>
          </a:bodyPr>
          <a:lstStyle/>
          <a:p>
            <a:r>
              <a:rPr lang="ja-JP" altLang="en-US" sz="3200" dirty="0" smtClean="0">
                <a:solidFill>
                  <a:srgbClr val="000000"/>
                </a:solidFill>
                <a:latin typeface="Verdana" pitchFamily="34" charset="0"/>
              </a:rPr>
              <a:t>＝</a:t>
            </a:r>
            <a:endParaRPr lang="ja-JP" altLang="en-US" sz="3200" dirty="0">
              <a:solidFill>
                <a:srgbClr val="000000"/>
              </a:solidFill>
              <a:latin typeface="Verdana" pitchFamily="34" charset="0"/>
            </a:endParaRPr>
          </a:p>
        </p:txBody>
      </p:sp>
      <p:sp>
        <p:nvSpPr>
          <p:cNvPr id="11" name="テキスト ボックス 10"/>
          <p:cNvSpPr txBox="1"/>
          <p:nvPr/>
        </p:nvSpPr>
        <p:spPr>
          <a:xfrm>
            <a:off x="2609008" y="4082716"/>
            <a:ext cx="677108" cy="500066"/>
          </a:xfrm>
          <a:prstGeom prst="rect">
            <a:avLst/>
          </a:prstGeom>
          <a:noFill/>
        </p:spPr>
        <p:txBody>
          <a:bodyPr vert="eaVert" wrap="square" rtlCol="0">
            <a:spAutoFit/>
          </a:bodyPr>
          <a:lstStyle/>
          <a:p>
            <a:r>
              <a:rPr lang="ja-JP" altLang="en-US" sz="3200" dirty="0" smtClean="0">
                <a:solidFill>
                  <a:srgbClr val="000000"/>
                </a:solidFill>
                <a:latin typeface="Verdana" pitchFamily="34" charset="0"/>
              </a:rPr>
              <a:t>＝</a:t>
            </a:r>
            <a:endParaRPr lang="ja-JP" altLang="en-US" sz="3200" dirty="0">
              <a:solidFill>
                <a:srgbClr val="000000"/>
              </a:solidFill>
              <a:latin typeface="Verdana" pitchFamily="34" charset="0"/>
            </a:endParaRPr>
          </a:p>
        </p:txBody>
      </p:sp>
      <p:sp>
        <p:nvSpPr>
          <p:cNvPr id="12" name="テキスト ボックス 11"/>
          <p:cNvSpPr txBox="1"/>
          <p:nvPr/>
        </p:nvSpPr>
        <p:spPr>
          <a:xfrm>
            <a:off x="5572132" y="1796702"/>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3" name="テキスト ボックス 12"/>
          <p:cNvSpPr txBox="1"/>
          <p:nvPr/>
        </p:nvSpPr>
        <p:spPr>
          <a:xfrm>
            <a:off x="6072198" y="1927434"/>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疾病や心身の重篤さ</a:t>
            </a:r>
            <a:endParaRPr lang="ja-JP" altLang="en-US" dirty="0">
              <a:solidFill>
                <a:srgbClr val="000000"/>
              </a:solidFill>
              <a:latin typeface="Verdana" pitchFamily="34" charset="0"/>
            </a:endParaRPr>
          </a:p>
        </p:txBody>
      </p:sp>
      <p:sp>
        <p:nvSpPr>
          <p:cNvPr id="14" name="テキスト ボックス 13"/>
          <p:cNvSpPr txBox="1"/>
          <p:nvPr/>
        </p:nvSpPr>
        <p:spPr>
          <a:xfrm>
            <a:off x="5572132" y="2508073"/>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5" name="テキスト ボックス 14"/>
          <p:cNvSpPr txBox="1"/>
          <p:nvPr/>
        </p:nvSpPr>
        <p:spPr>
          <a:xfrm>
            <a:off x="6072198" y="2638425"/>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身体の能力の低下</a:t>
            </a:r>
            <a:endParaRPr lang="ja-JP" altLang="en-US" dirty="0">
              <a:solidFill>
                <a:srgbClr val="000000"/>
              </a:solidFill>
              <a:latin typeface="Verdana" pitchFamily="34" charset="0"/>
            </a:endParaRPr>
          </a:p>
        </p:txBody>
      </p:sp>
      <p:sp>
        <p:nvSpPr>
          <p:cNvPr id="16" name="テキスト ボックス 15"/>
          <p:cNvSpPr txBox="1"/>
          <p:nvPr/>
        </p:nvSpPr>
        <p:spPr>
          <a:xfrm>
            <a:off x="5572132" y="3297280"/>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7" name="テキスト ボックス 16"/>
          <p:cNvSpPr txBox="1"/>
          <p:nvPr/>
        </p:nvSpPr>
        <p:spPr>
          <a:xfrm>
            <a:off x="6072198" y="3427632"/>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認知症の進行の程度</a:t>
            </a:r>
            <a:endParaRPr lang="ja-JP" altLang="en-US" dirty="0">
              <a:solidFill>
                <a:srgbClr val="000000"/>
              </a:solidFill>
              <a:latin typeface="Verdana" pitchFamily="34" charset="0"/>
            </a:endParaRPr>
          </a:p>
        </p:txBody>
      </p:sp>
      <p:sp>
        <p:nvSpPr>
          <p:cNvPr id="18" name="テキスト ボックス 17"/>
          <p:cNvSpPr txBox="1"/>
          <p:nvPr/>
        </p:nvSpPr>
        <p:spPr>
          <a:xfrm>
            <a:off x="5572132" y="4007889"/>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9" name="テキスト ボックス 18"/>
          <p:cNvSpPr txBox="1"/>
          <p:nvPr/>
        </p:nvSpPr>
        <p:spPr>
          <a:xfrm>
            <a:off x="6072198" y="4138644"/>
            <a:ext cx="2786082" cy="646331"/>
          </a:xfrm>
          <a:prstGeom prst="rect">
            <a:avLst/>
          </a:prstGeom>
          <a:noFill/>
        </p:spPr>
        <p:txBody>
          <a:bodyPr wrap="square" rtlCol="0">
            <a:spAutoFit/>
          </a:bodyPr>
          <a:lstStyle/>
          <a:p>
            <a:r>
              <a:rPr lang="ja-JP" altLang="en-US" dirty="0" smtClean="0">
                <a:solidFill>
                  <a:srgbClr val="000000"/>
                </a:solidFill>
                <a:latin typeface="Verdana" pitchFamily="34" charset="0"/>
              </a:rPr>
              <a:t>生活の中でできないことの多さ</a:t>
            </a:r>
            <a:endParaRPr lang="ja-JP" altLang="en-US" dirty="0">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ja-JP" dirty="0" smtClean="0"/>
              <a:t>BPSD</a:t>
            </a:r>
            <a:r>
              <a:rPr lang="ja-JP" altLang="en-US" dirty="0" smtClean="0"/>
              <a:t>関連で注意すべき点</a:t>
            </a:r>
          </a:p>
        </p:txBody>
      </p:sp>
      <p:sp>
        <p:nvSpPr>
          <p:cNvPr id="37891" name="Rectangle 3"/>
          <p:cNvSpPr>
            <a:spLocks noGrp="1" noChangeArrowheads="1"/>
          </p:cNvSpPr>
          <p:nvPr>
            <p:ph type="body" idx="1"/>
          </p:nvPr>
        </p:nvSpPr>
        <p:spPr>
          <a:xfrm>
            <a:off x="566738" y="1341438"/>
            <a:ext cx="8001000" cy="5327922"/>
          </a:xfrm>
        </p:spPr>
        <p:txBody>
          <a:bodyPr>
            <a:normAutofit/>
          </a:bodyPr>
          <a:lstStyle/>
          <a:p>
            <a:pPr eaLnBrk="1" hangingPunct="1">
              <a:lnSpc>
                <a:spcPct val="120000"/>
              </a:lnSpc>
            </a:pPr>
            <a:r>
              <a:rPr lang="ja-JP" altLang="en-US" sz="2400" dirty="0" smtClean="0"/>
              <a:t>「選択基準」と「特記事項」の視点は異なる</a:t>
            </a:r>
            <a:endParaRPr lang="en-US" altLang="ja-JP" sz="2400" dirty="0" smtClean="0"/>
          </a:p>
          <a:p>
            <a:pPr lvl="1" eaLnBrk="1" hangingPunct="1">
              <a:lnSpc>
                <a:spcPct val="120000"/>
              </a:lnSpc>
            </a:pPr>
            <a:r>
              <a:rPr lang="ja-JP" altLang="en-US" sz="1600" dirty="0" smtClean="0"/>
              <a:t>選択基準＝「行動の有無」とその「頻度（ある・ときどきある）」</a:t>
            </a:r>
            <a:endParaRPr lang="en-US" altLang="ja-JP" sz="1600" dirty="0" smtClean="0"/>
          </a:p>
          <a:p>
            <a:pPr lvl="1" eaLnBrk="1" hangingPunct="1">
              <a:lnSpc>
                <a:spcPct val="120000"/>
              </a:lnSpc>
            </a:pPr>
            <a:r>
              <a:rPr lang="ja-JP" altLang="en-US" sz="1600" dirty="0" smtClean="0"/>
              <a:t>特記事項＝「介護の手間」の具体的な「内容」とその「頻度」</a:t>
            </a:r>
            <a:endParaRPr lang="en-US" altLang="ja-JP" sz="1600" dirty="0" smtClean="0"/>
          </a:p>
          <a:p>
            <a:pPr lvl="1" eaLnBrk="1" hangingPunct="1">
              <a:lnSpc>
                <a:spcPct val="120000"/>
              </a:lnSpc>
              <a:buNone/>
            </a:pPr>
            <a:endParaRPr lang="en-US" altLang="ja-JP" dirty="0" smtClean="0"/>
          </a:p>
        </p:txBody>
      </p:sp>
      <p:sp>
        <p:nvSpPr>
          <p:cNvPr id="4" name="角丸四角形 3"/>
          <p:cNvSpPr/>
          <p:nvPr/>
        </p:nvSpPr>
        <p:spPr>
          <a:xfrm>
            <a:off x="1043608" y="2708920"/>
            <a:ext cx="2448272" cy="360040"/>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dirty="0" smtClean="0">
                <a:solidFill>
                  <a:srgbClr val="FFFFFF"/>
                </a:solidFill>
              </a:rPr>
              <a:t>行動の有無（選択基準）</a:t>
            </a:r>
            <a:endParaRPr lang="ja-JP" altLang="en-US" sz="1600" dirty="0">
              <a:solidFill>
                <a:srgbClr val="FFFFFF"/>
              </a:solidFill>
            </a:endParaRPr>
          </a:p>
        </p:txBody>
      </p:sp>
      <p:sp>
        <p:nvSpPr>
          <p:cNvPr id="5" name="角丸四角形 4"/>
          <p:cNvSpPr/>
          <p:nvPr/>
        </p:nvSpPr>
        <p:spPr>
          <a:xfrm>
            <a:off x="5148064" y="2708920"/>
            <a:ext cx="2448272" cy="360040"/>
          </a:xfrm>
          <a:prstGeom prst="round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dirty="0" smtClean="0">
                <a:solidFill>
                  <a:srgbClr val="FFFFFF"/>
                </a:solidFill>
              </a:rPr>
              <a:t>介護の手間（特記事項）</a:t>
            </a:r>
            <a:endParaRPr lang="ja-JP" altLang="en-US" sz="1600" dirty="0">
              <a:solidFill>
                <a:srgbClr val="FFFFFF"/>
              </a:solidFill>
            </a:endParaRPr>
          </a:p>
        </p:txBody>
      </p:sp>
      <p:sp>
        <p:nvSpPr>
          <p:cNvPr id="6" name="正方形/長方形 5"/>
          <p:cNvSpPr/>
          <p:nvPr/>
        </p:nvSpPr>
        <p:spPr>
          <a:xfrm>
            <a:off x="1043608" y="3573016"/>
            <a:ext cx="2448272" cy="864096"/>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rgbClr val="FFFFFF"/>
                </a:solidFill>
              </a:rPr>
              <a:t>定義に規定された行動</a:t>
            </a:r>
            <a:endParaRPr lang="en-US" altLang="ja-JP" sz="1600" b="1" dirty="0" smtClean="0">
              <a:solidFill>
                <a:srgbClr val="FFFFFF"/>
              </a:solidFill>
            </a:endParaRPr>
          </a:p>
          <a:p>
            <a:pPr algn="ctr"/>
            <a:r>
              <a:rPr lang="ja-JP" altLang="en-US" sz="1600" dirty="0" smtClean="0">
                <a:solidFill>
                  <a:srgbClr val="CC0000"/>
                </a:solidFill>
              </a:rPr>
              <a:t>＜ある・ときどきある＞</a:t>
            </a:r>
            <a:endParaRPr lang="ja-JP" altLang="en-US" sz="1600" dirty="0">
              <a:solidFill>
                <a:srgbClr val="CC0000"/>
              </a:solidFill>
            </a:endParaRPr>
          </a:p>
        </p:txBody>
      </p:sp>
      <p:sp>
        <p:nvSpPr>
          <p:cNvPr id="7" name="正方形/長方形 6"/>
          <p:cNvSpPr/>
          <p:nvPr/>
        </p:nvSpPr>
        <p:spPr>
          <a:xfrm>
            <a:off x="1043608" y="5013176"/>
            <a:ext cx="2448272" cy="864096"/>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rgbClr val="FFFFFF"/>
                </a:solidFill>
              </a:rPr>
              <a:t>定義に規定された行動</a:t>
            </a:r>
          </a:p>
          <a:p>
            <a:pPr algn="ctr"/>
            <a:r>
              <a:rPr lang="ja-JP" altLang="en-US" sz="1600" dirty="0" smtClean="0">
                <a:solidFill>
                  <a:srgbClr val="0070C0"/>
                </a:solidFill>
              </a:rPr>
              <a:t>＜ない＞</a:t>
            </a:r>
          </a:p>
        </p:txBody>
      </p:sp>
      <p:sp>
        <p:nvSpPr>
          <p:cNvPr id="8" name="正方形/長方形 7"/>
          <p:cNvSpPr/>
          <p:nvPr/>
        </p:nvSpPr>
        <p:spPr>
          <a:xfrm>
            <a:off x="4572000" y="3356992"/>
            <a:ext cx="3672408" cy="576064"/>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chemeClr val="bg1"/>
                </a:solidFill>
              </a:rPr>
              <a:t>介護の手間が</a:t>
            </a:r>
            <a:r>
              <a:rPr lang="ja-JP" altLang="en-US" sz="1600" b="1" dirty="0" smtClean="0">
                <a:solidFill>
                  <a:srgbClr val="C00000"/>
                </a:solidFill>
              </a:rPr>
              <a:t>ある</a:t>
            </a:r>
            <a:endParaRPr lang="en-US" altLang="ja-JP" sz="1600" b="1" dirty="0" smtClean="0">
              <a:solidFill>
                <a:srgbClr val="C00000"/>
              </a:solidFill>
            </a:endParaRPr>
          </a:p>
          <a:p>
            <a:pPr algn="ctr"/>
            <a:r>
              <a:rPr lang="ja-JP" altLang="en-US" sz="1400" dirty="0" smtClean="0">
                <a:solidFill>
                  <a:schemeClr val="bg1"/>
                </a:solidFill>
              </a:rPr>
              <a:t>＜具体的な対応や頻度等＞</a:t>
            </a:r>
            <a:endParaRPr lang="en-US" altLang="ja-JP" sz="1400" dirty="0" smtClean="0">
              <a:solidFill>
                <a:schemeClr val="bg1"/>
              </a:solidFill>
            </a:endParaRPr>
          </a:p>
        </p:txBody>
      </p:sp>
      <p:sp>
        <p:nvSpPr>
          <p:cNvPr id="9" name="正方形/長方形 8"/>
          <p:cNvSpPr/>
          <p:nvPr/>
        </p:nvSpPr>
        <p:spPr>
          <a:xfrm>
            <a:off x="4572000" y="4005064"/>
            <a:ext cx="3672408" cy="576064"/>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chemeClr val="bg1"/>
                </a:solidFill>
              </a:rPr>
              <a:t>介護の手間がない</a:t>
            </a:r>
            <a:endParaRPr lang="en-US" altLang="ja-JP" sz="1600" b="1" dirty="0" smtClean="0">
              <a:solidFill>
                <a:schemeClr val="bg1"/>
              </a:solidFill>
            </a:endParaRPr>
          </a:p>
          <a:p>
            <a:pPr algn="ctr"/>
            <a:r>
              <a:rPr lang="ja-JP" altLang="en-US" sz="1200" spc="-150" dirty="0" smtClean="0">
                <a:solidFill>
                  <a:schemeClr val="bg1"/>
                </a:solidFill>
              </a:rPr>
              <a:t>＜何も介護の手間がない場合はそのことを記載＞ </a:t>
            </a:r>
            <a:r>
              <a:rPr lang="en-US" altLang="ja-JP" sz="1000" spc="-150" dirty="0" smtClean="0">
                <a:solidFill>
                  <a:schemeClr val="bg1"/>
                </a:solidFill>
              </a:rPr>
              <a:t>※</a:t>
            </a:r>
            <a:r>
              <a:rPr lang="ja-JP" altLang="en-US" sz="1000" spc="-150" dirty="0" smtClean="0">
                <a:solidFill>
                  <a:schemeClr val="bg1"/>
                </a:solidFill>
              </a:rPr>
              <a:t>独り言など</a:t>
            </a:r>
            <a:endParaRPr lang="ja-JP" altLang="en-US" sz="1200" spc="-150" dirty="0" smtClean="0">
              <a:solidFill>
                <a:schemeClr val="bg1"/>
              </a:solidFill>
            </a:endParaRPr>
          </a:p>
        </p:txBody>
      </p:sp>
      <p:cxnSp>
        <p:nvCxnSpPr>
          <p:cNvPr id="11" name="直線矢印コネクタ 10"/>
          <p:cNvCxnSpPr>
            <a:stCxn id="6" idx="3"/>
            <a:endCxn id="8" idx="1"/>
          </p:cNvCxnSpPr>
          <p:nvPr/>
        </p:nvCxnSpPr>
        <p:spPr>
          <a:xfrm flipV="1">
            <a:off x="3491880" y="3645024"/>
            <a:ext cx="108012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6" idx="3"/>
            <a:endCxn id="9" idx="1"/>
          </p:cNvCxnSpPr>
          <p:nvPr/>
        </p:nvCxnSpPr>
        <p:spPr>
          <a:xfrm>
            <a:off x="3491880" y="4005064"/>
            <a:ext cx="108012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572000" y="4725144"/>
            <a:ext cx="3672408" cy="792088"/>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chemeClr val="bg1"/>
                </a:solidFill>
              </a:rPr>
              <a:t>介護の手間が</a:t>
            </a:r>
            <a:r>
              <a:rPr lang="ja-JP" altLang="en-US" sz="1600" b="1" dirty="0" smtClean="0">
                <a:solidFill>
                  <a:srgbClr val="C00000"/>
                </a:solidFill>
              </a:rPr>
              <a:t>ある</a:t>
            </a:r>
            <a:endParaRPr lang="en-US" altLang="ja-JP" sz="1600" b="1" dirty="0" smtClean="0">
              <a:solidFill>
                <a:srgbClr val="C00000"/>
              </a:solidFill>
            </a:endParaRPr>
          </a:p>
          <a:p>
            <a:pPr algn="ctr"/>
            <a:r>
              <a:rPr lang="ja-JP" altLang="en-US" sz="1200" dirty="0" smtClean="0">
                <a:solidFill>
                  <a:schemeClr val="bg1"/>
                </a:solidFill>
              </a:rPr>
              <a:t>＜本人の性格に起因しているものなども含め、項目にはないが介護の手間になっていることなどは記載＞</a:t>
            </a:r>
            <a:endParaRPr lang="en-US" altLang="ja-JP" sz="1200" dirty="0" smtClean="0">
              <a:solidFill>
                <a:schemeClr val="bg1"/>
              </a:solidFill>
            </a:endParaRPr>
          </a:p>
        </p:txBody>
      </p:sp>
      <p:sp>
        <p:nvSpPr>
          <p:cNvPr id="15" name="正方形/長方形 14"/>
          <p:cNvSpPr/>
          <p:nvPr/>
        </p:nvSpPr>
        <p:spPr>
          <a:xfrm>
            <a:off x="4572000" y="5589240"/>
            <a:ext cx="3672408" cy="648072"/>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chemeClr val="bg1"/>
                </a:solidFill>
              </a:rPr>
              <a:t>介護の手間がない</a:t>
            </a:r>
            <a:endParaRPr lang="en-US" altLang="ja-JP" sz="1600" b="1" dirty="0" smtClean="0">
              <a:solidFill>
                <a:schemeClr val="bg1"/>
              </a:solidFill>
            </a:endParaRPr>
          </a:p>
          <a:p>
            <a:pPr algn="ctr"/>
            <a:r>
              <a:rPr lang="ja-JP" altLang="en-US" sz="1200" dirty="0" smtClean="0">
                <a:solidFill>
                  <a:schemeClr val="bg1"/>
                </a:solidFill>
              </a:rPr>
              <a:t>＜何も介護の手間がない場合はそのことを記載＞</a:t>
            </a:r>
            <a:endParaRPr lang="en-US" altLang="ja-JP" sz="1200" dirty="0" smtClean="0">
              <a:solidFill>
                <a:schemeClr val="bg1"/>
              </a:solidFill>
            </a:endParaRPr>
          </a:p>
        </p:txBody>
      </p:sp>
      <p:cxnSp>
        <p:nvCxnSpPr>
          <p:cNvPr id="16" name="直線矢印コネクタ 15"/>
          <p:cNvCxnSpPr>
            <a:stCxn id="7" idx="3"/>
            <a:endCxn id="14" idx="1"/>
          </p:cNvCxnSpPr>
          <p:nvPr/>
        </p:nvCxnSpPr>
        <p:spPr>
          <a:xfrm flipV="1">
            <a:off x="3491880" y="5121188"/>
            <a:ext cx="1080120"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 idx="3"/>
            <a:endCxn id="15" idx="1"/>
          </p:cNvCxnSpPr>
          <p:nvPr/>
        </p:nvCxnSpPr>
        <p:spPr>
          <a:xfrm>
            <a:off x="3491880" y="5445224"/>
            <a:ext cx="1080120" cy="46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ja-JP" altLang="en-US" sz="4200" dirty="0" smtClean="0"/>
              <a:t>特別な医療</a:t>
            </a:r>
          </a:p>
        </p:txBody>
      </p:sp>
      <p:sp>
        <p:nvSpPr>
          <p:cNvPr id="38915" name="Rectangle 3"/>
          <p:cNvSpPr>
            <a:spLocks noGrp="1" noChangeArrowheads="1"/>
          </p:cNvSpPr>
          <p:nvPr>
            <p:ph type="body" idx="1"/>
          </p:nvPr>
        </p:nvSpPr>
        <p:spPr>
          <a:xfrm>
            <a:off x="566738" y="1341438"/>
            <a:ext cx="8001000" cy="5327922"/>
          </a:xfrm>
        </p:spPr>
        <p:txBody>
          <a:bodyPr>
            <a:normAutofit fontScale="70000" lnSpcReduction="20000"/>
          </a:bodyPr>
          <a:lstStyle/>
          <a:p>
            <a:pPr eaLnBrk="1" hangingPunct="1">
              <a:lnSpc>
                <a:spcPct val="120000"/>
              </a:lnSpc>
            </a:pPr>
            <a:r>
              <a:rPr lang="ja-JP" altLang="en-US" sz="2900" dirty="0" smtClean="0"/>
              <a:t>「特別な医療」における選択の三原則</a:t>
            </a:r>
          </a:p>
          <a:p>
            <a:pPr lvl="1" eaLnBrk="1" hangingPunct="1">
              <a:lnSpc>
                <a:spcPct val="120000"/>
              </a:lnSpc>
            </a:pPr>
            <a:r>
              <a:rPr lang="ja-JP" altLang="en-US" dirty="0" smtClean="0"/>
              <a:t>医師、または医師の指示に基づき看護師等によって実施される医療行為に限定される（家族等は含まない）</a:t>
            </a:r>
            <a:endParaRPr lang="en-US" altLang="ja-JP" dirty="0" smtClean="0"/>
          </a:p>
          <a:p>
            <a:pPr lvl="2" eaLnBrk="1" hangingPunct="1">
              <a:lnSpc>
                <a:spcPct val="120000"/>
              </a:lnSpc>
            </a:pPr>
            <a:r>
              <a:rPr lang="ja-JP" altLang="en-US" sz="1600" dirty="0" smtClean="0"/>
              <a:t>家族、介護職種の行う類似の行為は含まないが、「７．気管切開の処置」における開口部からの喀痰吸引（気管カニューレ内部の喀痰吸引に限る）及び「９．経管栄養」については、必要な研修を修了した介護職種が医師の指示の下に行う行為も含まれる。</a:t>
            </a:r>
            <a:endParaRPr lang="en-US" altLang="ja-JP" sz="1600" dirty="0" smtClean="0"/>
          </a:p>
          <a:p>
            <a:pPr lvl="1" eaLnBrk="1" hangingPunct="1">
              <a:lnSpc>
                <a:spcPct val="120000"/>
              </a:lnSpc>
            </a:pPr>
            <a:endParaRPr lang="ja-JP" altLang="en-US" sz="2200" dirty="0" smtClean="0"/>
          </a:p>
          <a:p>
            <a:pPr lvl="1" eaLnBrk="1" hangingPunct="1">
              <a:lnSpc>
                <a:spcPct val="120000"/>
              </a:lnSpc>
            </a:pPr>
            <a:r>
              <a:rPr lang="en-US" altLang="ja-JP" dirty="0" smtClean="0"/>
              <a:t>14</a:t>
            </a:r>
            <a:r>
              <a:rPr lang="ja-JP" altLang="en-US" dirty="0" smtClean="0"/>
              <a:t>日以内に実施されたものであること</a:t>
            </a:r>
            <a:endParaRPr lang="en-US" altLang="ja-JP" dirty="0" smtClean="0"/>
          </a:p>
          <a:p>
            <a:pPr lvl="2" eaLnBrk="1" hangingPunct="1">
              <a:lnSpc>
                <a:spcPct val="120000"/>
              </a:lnSpc>
            </a:pPr>
            <a:r>
              <a:rPr lang="ja-JP" altLang="en-US" sz="1900" dirty="0" smtClean="0"/>
              <a:t>「</a:t>
            </a:r>
            <a:r>
              <a:rPr lang="en-US" altLang="ja-JP" sz="1900" dirty="0" smtClean="0"/>
              <a:t>15</a:t>
            </a:r>
            <a:r>
              <a:rPr lang="ja-JP" altLang="en-US" sz="1900" dirty="0" smtClean="0"/>
              <a:t>日前の実施」をどう考えるか？</a:t>
            </a:r>
            <a:endParaRPr lang="en-US" altLang="ja-JP" sz="1900" dirty="0" smtClean="0"/>
          </a:p>
          <a:p>
            <a:pPr lvl="2" eaLnBrk="1" hangingPunct="1">
              <a:lnSpc>
                <a:spcPct val="120000"/>
              </a:lnSpc>
            </a:pPr>
            <a:endParaRPr lang="ja-JP" altLang="en-US" sz="1900" dirty="0" smtClean="0"/>
          </a:p>
          <a:p>
            <a:pPr lvl="1" eaLnBrk="1" hangingPunct="1">
              <a:lnSpc>
                <a:spcPct val="120000"/>
              </a:lnSpc>
            </a:pPr>
            <a:r>
              <a:rPr lang="ja-JP" altLang="en-US" sz="2300" b="1" dirty="0" smtClean="0"/>
              <a:t>急性期対応でないこと（継続的に行われているもの）</a:t>
            </a:r>
            <a:endParaRPr lang="en-US" altLang="ja-JP" sz="2300" b="1" dirty="0" smtClean="0"/>
          </a:p>
          <a:p>
            <a:pPr lvl="2" eaLnBrk="1" hangingPunct="1">
              <a:lnSpc>
                <a:spcPct val="120000"/>
              </a:lnSpc>
            </a:pPr>
            <a:r>
              <a:rPr lang="ja-JP" altLang="en-US" sz="1900" dirty="0" smtClean="0"/>
              <a:t>急性期対応かどうかの判断ができない場合：開始時期や終了予定時期なども含め可能な限り客観的な情報を聞き取りで把握（医学的判断はしない）。</a:t>
            </a:r>
          </a:p>
          <a:p>
            <a:pPr lvl="1" eaLnBrk="1" hangingPunct="1">
              <a:lnSpc>
                <a:spcPct val="120000"/>
              </a:lnSpc>
            </a:pPr>
            <a:endParaRPr lang="ja-JP" altLang="en-US" sz="2200" dirty="0" smtClean="0"/>
          </a:p>
          <a:p>
            <a:pPr eaLnBrk="1" hangingPunct="1">
              <a:lnSpc>
                <a:spcPct val="120000"/>
              </a:lnSpc>
            </a:pPr>
            <a:r>
              <a:rPr lang="ja-JP" altLang="en-US" sz="2600" dirty="0" smtClean="0"/>
              <a:t>誤った選択は、「要介護認定等基準時間」に大きな影響を与える。</a:t>
            </a:r>
          </a:p>
          <a:p>
            <a:pPr lvl="1" eaLnBrk="1" hangingPunct="1">
              <a:lnSpc>
                <a:spcPct val="120000"/>
              </a:lnSpc>
            </a:pPr>
            <a:r>
              <a:rPr lang="ja-JP" altLang="en-US" sz="2200" dirty="0" smtClean="0"/>
              <a:t>特別な医療は加算方式のため、「選択」をするだけで一次判定の要介護度が大幅に変化することがある。</a:t>
            </a:r>
          </a:p>
          <a:p>
            <a:pPr lvl="1" eaLnBrk="1" hangingPunct="1">
              <a:lnSpc>
                <a:spcPct val="120000"/>
              </a:lnSpc>
            </a:pPr>
            <a:r>
              <a:rPr lang="ja-JP" altLang="en-US" sz="2200" dirty="0" smtClean="0"/>
              <a:t>判断に迷うものは、介護認定審査会の「一次判定の修正・確定」の手順において判断される。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なぜ「心身の重篤さ」≠「介護の手間」なのか</a:t>
            </a:r>
            <a:endParaRPr kumimoji="1" lang="ja-JP" altLang="en-US" sz="3200" dirty="0"/>
          </a:p>
        </p:txBody>
      </p:sp>
      <p:cxnSp>
        <p:nvCxnSpPr>
          <p:cNvPr id="6" name="直線コネクタ 5"/>
          <p:cNvCxnSpPr/>
          <p:nvPr/>
        </p:nvCxnSpPr>
        <p:spPr>
          <a:xfrm rot="5400000">
            <a:off x="-1098003" y="4045541"/>
            <a:ext cx="36247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10800000">
            <a:off x="428596" y="5500702"/>
            <a:ext cx="37147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右矢印 8"/>
          <p:cNvSpPr/>
          <p:nvPr/>
        </p:nvSpPr>
        <p:spPr>
          <a:xfrm>
            <a:off x="3500430" y="5305024"/>
            <a:ext cx="78581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10" name="テキスト ボックス 9"/>
          <p:cNvSpPr txBox="1"/>
          <p:nvPr/>
        </p:nvSpPr>
        <p:spPr>
          <a:xfrm>
            <a:off x="1571604" y="5805090"/>
            <a:ext cx="3000396" cy="338554"/>
          </a:xfrm>
          <a:prstGeom prst="rect">
            <a:avLst/>
          </a:prstGeom>
          <a:noFill/>
        </p:spPr>
        <p:txBody>
          <a:bodyPr wrap="square" rtlCol="0">
            <a:spAutoFit/>
          </a:bodyPr>
          <a:lstStyle/>
          <a:p>
            <a:r>
              <a:rPr lang="ja-JP" altLang="en-US" sz="1600" dirty="0" smtClean="0">
                <a:solidFill>
                  <a:srgbClr val="000000"/>
                </a:solidFill>
                <a:latin typeface="Verdana" pitchFamily="34" charset="0"/>
              </a:rPr>
              <a:t>疾病や身体能力低下の重篤さ</a:t>
            </a:r>
            <a:endParaRPr lang="ja-JP" altLang="en-US" sz="1600" dirty="0">
              <a:solidFill>
                <a:srgbClr val="000000"/>
              </a:solidFill>
              <a:latin typeface="Verdana" pitchFamily="34" charset="0"/>
            </a:endParaRPr>
          </a:p>
        </p:txBody>
      </p:sp>
      <p:sp>
        <p:nvSpPr>
          <p:cNvPr id="11" name="上矢印 10"/>
          <p:cNvSpPr/>
          <p:nvPr/>
        </p:nvSpPr>
        <p:spPr>
          <a:xfrm>
            <a:off x="500040" y="2161752"/>
            <a:ext cx="428628" cy="7143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12" name="テキスト ボックス 11"/>
          <p:cNvSpPr txBox="1"/>
          <p:nvPr/>
        </p:nvSpPr>
        <p:spPr>
          <a:xfrm>
            <a:off x="142858" y="2661818"/>
            <a:ext cx="430887" cy="1214446"/>
          </a:xfrm>
          <a:prstGeom prst="rect">
            <a:avLst/>
          </a:prstGeom>
          <a:noFill/>
        </p:spPr>
        <p:txBody>
          <a:bodyPr vert="eaVert" wrap="square" rtlCol="0">
            <a:spAutoFit/>
          </a:bodyPr>
          <a:lstStyle/>
          <a:p>
            <a:r>
              <a:rPr lang="ja-JP" altLang="en-US" sz="1600" dirty="0">
                <a:solidFill>
                  <a:srgbClr val="000000"/>
                </a:solidFill>
                <a:latin typeface="Verdana" pitchFamily="34" charset="0"/>
              </a:rPr>
              <a:t>介護</a:t>
            </a:r>
            <a:r>
              <a:rPr lang="ja-JP" altLang="en-US" sz="1600" dirty="0" smtClean="0">
                <a:solidFill>
                  <a:srgbClr val="000000"/>
                </a:solidFill>
                <a:latin typeface="Verdana" pitchFamily="34" charset="0"/>
              </a:rPr>
              <a:t>の手間</a:t>
            </a:r>
            <a:endParaRPr lang="ja-JP" altLang="en-US" sz="1600" dirty="0">
              <a:solidFill>
                <a:srgbClr val="000000"/>
              </a:solidFill>
              <a:latin typeface="Verdana" pitchFamily="34" charset="0"/>
            </a:endParaRPr>
          </a:p>
        </p:txBody>
      </p:sp>
      <p:sp>
        <p:nvSpPr>
          <p:cNvPr id="13" name="角丸四角形 12"/>
          <p:cNvSpPr/>
          <p:nvPr/>
        </p:nvSpPr>
        <p:spPr>
          <a:xfrm>
            <a:off x="857224" y="1714488"/>
            <a:ext cx="3571900" cy="500066"/>
          </a:xfrm>
          <a:prstGeom prst="round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spc="50" dirty="0" smtClean="0">
                <a:ln w="11430"/>
                <a:solidFill>
                  <a:srgbClr val="00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誤った考え方のイメージ</a:t>
            </a:r>
            <a:endParaRPr lang="ja-JP" altLang="en-US" sz="2400" b="1" spc="50" dirty="0">
              <a:ln w="11430"/>
              <a:solidFill>
                <a:srgbClr val="00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cxnSp>
        <p:nvCxnSpPr>
          <p:cNvPr id="15" name="直線矢印コネクタ 14"/>
          <p:cNvCxnSpPr/>
          <p:nvPr/>
        </p:nvCxnSpPr>
        <p:spPr>
          <a:xfrm flipV="1">
            <a:off x="1000100" y="2714620"/>
            <a:ext cx="3286148" cy="25717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714876" y="1643050"/>
            <a:ext cx="4214842" cy="1631216"/>
          </a:xfrm>
          <a:prstGeom prst="rect">
            <a:avLst/>
          </a:prstGeom>
          <a:noFill/>
          <a:ln>
            <a:solidFill>
              <a:schemeClr val="tx1"/>
            </a:solidFill>
            <a:prstDash val="lgDash"/>
          </a:ln>
        </p:spPr>
        <p:txBody>
          <a:bodyPr wrap="square" rtlCol="0">
            <a:spAutoFit/>
          </a:bodyPr>
          <a:lstStyle/>
          <a:p>
            <a:pPr>
              <a:buFont typeface="Wingdings" pitchFamily="2" charset="2"/>
              <a:buChar char="u"/>
            </a:pPr>
            <a:r>
              <a:rPr lang="ja-JP" altLang="en-US" dirty="0" smtClean="0">
                <a:solidFill>
                  <a:srgbClr val="000000"/>
                </a:solidFill>
                <a:latin typeface="Verdana" pitchFamily="34" charset="0"/>
              </a:rPr>
              <a:t>どちらの「介護の手間」が大きいか？　</a:t>
            </a:r>
            <a:endParaRPr lang="en-US" altLang="ja-JP" dirty="0" smtClean="0">
              <a:solidFill>
                <a:srgbClr val="000000"/>
              </a:solidFill>
              <a:latin typeface="Verdana" pitchFamily="34" charset="0"/>
            </a:endParaRPr>
          </a:p>
          <a:p>
            <a:pPr lvl="1" indent="-457200">
              <a:spcBef>
                <a:spcPts val="600"/>
              </a:spcBef>
              <a:buFont typeface="Wingdings" pitchFamily="2" charset="2"/>
              <a:buChar char="p"/>
            </a:pPr>
            <a:r>
              <a:rPr lang="ja-JP" altLang="en-US" dirty="0" smtClean="0">
                <a:solidFill>
                  <a:srgbClr val="000000"/>
                </a:solidFill>
                <a:latin typeface="Verdana" pitchFamily="34" charset="0"/>
              </a:rPr>
              <a:t>疾病が重篤で、経管栄養でしか栄養の摂取ができない対象者</a:t>
            </a:r>
            <a:endParaRPr lang="en-US" altLang="ja-JP" dirty="0" smtClean="0">
              <a:solidFill>
                <a:srgbClr val="000000"/>
              </a:solidFill>
              <a:latin typeface="Verdana" pitchFamily="34" charset="0"/>
            </a:endParaRPr>
          </a:p>
          <a:p>
            <a:pPr lvl="1" indent="-457200">
              <a:spcBef>
                <a:spcPts val="600"/>
              </a:spcBef>
              <a:buFont typeface="Wingdings" pitchFamily="2" charset="2"/>
              <a:buChar char="p"/>
            </a:pPr>
            <a:r>
              <a:rPr lang="ja-JP" altLang="en-US" dirty="0" smtClean="0">
                <a:solidFill>
                  <a:srgbClr val="000000"/>
                </a:solidFill>
                <a:latin typeface="Verdana" pitchFamily="34" charset="0"/>
              </a:rPr>
              <a:t>疾病は重篤であるが、まだ経口摂取が可能な対象者</a:t>
            </a:r>
            <a:endParaRPr lang="ja-JP" altLang="en-US" dirty="0">
              <a:solidFill>
                <a:srgbClr val="000000"/>
              </a:solidFill>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527762" y="13390"/>
            <a:ext cx="8229160" cy="1143000"/>
          </a:xfrm>
        </p:spPr>
        <p:txBody>
          <a:bodyPr/>
          <a:lstStyle/>
          <a:p>
            <a:pPr algn="l" eaLnBrk="1" hangingPunct="1"/>
            <a:r>
              <a:rPr lang="en-US" altLang="ja-JP" sz="3200" dirty="0" smtClean="0"/>
              <a:t/>
            </a:r>
            <a:br>
              <a:rPr lang="en-US" altLang="ja-JP" sz="3200" dirty="0" smtClean="0"/>
            </a:br>
            <a:r>
              <a:rPr lang="ja-JP" altLang="en-US" sz="3200" dirty="0" smtClean="0"/>
              <a:t>「介護の時間」をどのように測るか？</a:t>
            </a:r>
          </a:p>
        </p:txBody>
      </p:sp>
      <p:sp>
        <p:nvSpPr>
          <p:cNvPr id="44034" name="Rectangle 6"/>
          <p:cNvSpPr>
            <a:spLocks noChangeArrowheads="1"/>
          </p:cNvSpPr>
          <p:nvPr/>
        </p:nvSpPr>
        <p:spPr bwMode="auto">
          <a:xfrm>
            <a:off x="468313" y="1412875"/>
            <a:ext cx="8229600" cy="1079500"/>
          </a:xfrm>
          <a:prstGeom prst="rect">
            <a:avLst/>
          </a:prstGeom>
          <a:noFill/>
          <a:ln w="9525">
            <a:noFill/>
            <a:miter lim="800000"/>
            <a:headEnd/>
            <a:tailEnd/>
          </a:ln>
        </p:spPr>
        <p:txBody>
          <a:bodyPr/>
          <a:lstStyle/>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個々の申請者の「介護の時間」を実際に測定することは難しい。</a:t>
            </a:r>
            <a:endParaRPr lang="en-US" altLang="ja-JP" sz="2000">
              <a:solidFill>
                <a:srgbClr val="000000"/>
              </a:solidFill>
              <a:latin typeface="Verdana" pitchFamily="34" charset="0"/>
              <a:ea typeface="ＭＳ Ｐゴシック" charset="-128"/>
            </a:endParaRPr>
          </a:p>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申請者の「心身の状態」や「介助の方法」などは、観察や聞き取りで客観的に把握することができる。</a:t>
            </a:r>
            <a:endParaRPr lang="en-US" altLang="ja-JP" sz="2000">
              <a:solidFill>
                <a:srgbClr val="000000"/>
              </a:solidFill>
              <a:latin typeface="Verdana" pitchFamily="34" charset="0"/>
              <a:ea typeface="ＭＳ Ｐゴシック" charset="-128"/>
            </a:endParaRPr>
          </a:p>
        </p:txBody>
      </p:sp>
      <p:sp>
        <p:nvSpPr>
          <p:cNvPr id="44035" name="Rectangle 6"/>
          <p:cNvSpPr>
            <a:spLocks noChangeArrowheads="1"/>
          </p:cNvSpPr>
          <p:nvPr/>
        </p:nvSpPr>
        <p:spPr bwMode="auto">
          <a:xfrm>
            <a:off x="611200" y="3213100"/>
            <a:ext cx="7921625" cy="1295400"/>
          </a:xfrm>
          <a:prstGeom prst="rect">
            <a:avLst/>
          </a:prstGeom>
          <a:noFill/>
          <a:ln w="9525">
            <a:noFill/>
            <a:miter lim="800000"/>
            <a:headEnd/>
            <a:tailEnd/>
          </a:ln>
        </p:spPr>
        <p:txBody>
          <a:bodyPr/>
          <a:lstStyle/>
          <a:p>
            <a:pPr>
              <a:spcBef>
                <a:spcPct val="20000"/>
              </a:spcBef>
              <a:buClr>
                <a:srgbClr val="0066FF"/>
              </a:buClr>
            </a:pPr>
            <a:r>
              <a:rPr lang="ja-JP" altLang="en-US" sz="2400">
                <a:solidFill>
                  <a:srgbClr val="000000"/>
                </a:solidFill>
                <a:latin typeface="Verdana" pitchFamily="34" charset="0"/>
                <a:ea typeface="ＭＳ Ｐゴシック" charset="-128"/>
              </a:rPr>
              <a:t>「心身の状態」や「介助の方法」と「介護の時間」の関係を明らかにすれば、観察や聞き取りによる調査で「介護の時間」を推計することができる。</a:t>
            </a:r>
            <a:endParaRPr lang="en-US" altLang="ja-JP" sz="2400">
              <a:solidFill>
                <a:srgbClr val="000000"/>
              </a:solidFill>
              <a:latin typeface="Verdana" pitchFamily="34" charset="0"/>
              <a:ea typeface="ＭＳ Ｐゴシック" charset="-128"/>
            </a:endParaRPr>
          </a:p>
        </p:txBody>
      </p:sp>
      <p:sp>
        <p:nvSpPr>
          <p:cNvPr id="20" name="下矢印 19"/>
          <p:cNvSpPr/>
          <p:nvPr/>
        </p:nvSpPr>
        <p:spPr>
          <a:xfrm>
            <a:off x="3419475" y="2565400"/>
            <a:ext cx="208915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21" name="Rectangle 6"/>
          <p:cNvSpPr>
            <a:spLocks noChangeArrowheads="1"/>
          </p:cNvSpPr>
          <p:nvPr/>
        </p:nvSpPr>
        <p:spPr bwMode="auto">
          <a:xfrm>
            <a:off x="611566" y="4581128"/>
            <a:ext cx="7920880" cy="1800200"/>
          </a:xfrm>
          <a:prstGeom prst="roundRect">
            <a:avLst/>
          </a:prstGeom>
          <a:solidFill>
            <a:srgbClr val="FF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buClr>
                <a:srgbClr val="0066FF"/>
              </a:buClr>
              <a:defRPr/>
            </a:pPr>
            <a:r>
              <a:rPr lang="ja-JP" altLang="en-US" sz="2400" dirty="0">
                <a:solidFill>
                  <a:srgbClr val="FF6600"/>
                </a:solidFill>
                <a:latin typeface="Verdana" pitchFamily="34" charset="0"/>
              </a:rPr>
              <a:t>「心身の状態」や「介助の方法」から</a:t>
            </a:r>
            <a:r>
              <a:rPr lang="en-US" altLang="ja-JP" sz="2400" dirty="0">
                <a:solidFill>
                  <a:srgbClr val="FF6600"/>
                </a:solidFill>
                <a:latin typeface="Verdana" pitchFamily="34" charset="0"/>
              </a:rPr>
              <a:t/>
            </a:r>
            <a:br>
              <a:rPr lang="en-US" altLang="ja-JP" sz="2400" dirty="0">
                <a:solidFill>
                  <a:srgbClr val="FF6600"/>
                </a:solidFill>
                <a:latin typeface="Verdana" pitchFamily="34" charset="0"/>
              </a:rPr>
            </a:br>
            <a:r>
              <a:rPr lang="ja-JP" altLang="en-US" sz="2400" dirty="0">
                <a:solidFill>
                  <a:srgbClr val="FF6600"/>
                </a:solidFill>
                <a:latin typeface="Verdana" pitchFamily="34" charset="0"/>
              </a:rPr>
              <a:t>「介護の時間」を推計するソフト</a:t>
            </a:r>
            <a:r>
              <a:rPr lang="en-US" altLang="ja-JP" sz="2400" dirty="0">
                <a:solidFill>
                  <a:srgbClr val="FF6600"/>
                </a:solidFill>
                <a:latin typeface="Verdana" pitchFamily="34" charset="0"/>
              </a:rPr>
              <a:t/>
            </a:r>
            <a:br>
              <a:rPr lang="en-US" altLang="ja-JP" sz="2400" dirty="0">
                <a:solidFill>
                  <a:srgbClr val="FF6600"/>
                </a:solidFill>
                <a:latin typeface="Verdana" pitchFamily="34" charset="0"/>
              </a:rPr>
            </a:br>
            <a:endParaRPr lang="en-US" altLang="ja-JP" sz="2400" dirty="0">
              <a:solidFill>
                <a:srgbClr val="FF6600"/>
              </a:solidFill>
              <a:latin typeface="Verdana" pitchFamily="34" charset="0"/>
            </a:endParaRPr>
          </a:p>
          <a:p>
            <a:pPr algn="ctr">
              <a:spcBef>
                <a:spcPct val="20000"/>
              </a:spcBef>
              <a:spcAft>
                <a:spcPts val="300"/>
              </a:spcAft>
              <a:buClr>
                <a:srgbClr val="0066FF"/>
              </a:buClr>
              <a:defRPr/>
            </a:pPr>
            <a:r>
              <a:rPr lang="ja-JP" altLang="en-US" sz="2800" dirty="0">
                <a:solidFill>
                  <a:srgbClr val="663300"/>
                </a:solidFill>
                <a:latin typeface="Verdana" pitchFamily="34" charset="0"/>
              </a:rPr>
              <a:t>一次判定ソフト</a:t>
            </a:r>
            <a:endParaRPr lang="en-US" altLang="ja-JP" sz="2800" dirty="0">
              <a:solidFill>
                <a:srgbClr val="663300"/>
              </a:solidFill>
              <a:latin typeface="Verdana" pitchFamily="34" charset="0"/>
            </a:endParaRPr>
          </a:p>
        </p:txBody>
      </p:sp>
      <p:sp>
        <p:nvSpPr>
          <p:cNvPr id="44040" name="テキスト ボックス 9"/>
          <p:cNvSpPr txBox="1">
            <a:spLocks noChangeArrowheads="1"/>
          </p:cNvSpPr>
          <p:nvPr/>
        </p:nvSpPr>
        <p:spPr bwMode="auto">
          <a:xfrm>
            <a:off x="4305340" y="5445507"/>
            <a:ext cx="553998" cy="500063"/>
          </a:xfrm>
          <a:prstGeom prst="rect">
            <a:avLst/>
          </a:prstGeom>
          <a:noFill/>
          <a:ln w="9525">
            <a:noFill/>
            <a:miter lim="800000"/>
            <a:headEnd/>
            <a:tailEnd/>
          </a:ln>
        </p:spPr>
        <p:txBody>
          <a:bodyPr vert="eaVert">
            <a:spAutoFit/>
          </a:bodyPr>
          <a:lstStyle/>
          <a:p>
            <a:r>
              <a:rPr lang="ja-JP" altLang="en-US" sz="2400">
                <a:solidFill>
                  <a:srgbClr val="000000"/>
                </a:solidFill>
                <a:latin typeface="Verdana" pitchFamily="34" charset="0"/>
                <a:ea typeface="ＭＳ Ｐゴシック" charset="-128"/>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「ものさし」は「介護の手間」</a:t>
            </a:r>
          </a:p>
        </p:txBody>
      </p:sp>
      <p:sp>
        <p:nvSpPr>
          <p:cNvPr id="20" name="AutoShape 44"/>
          <p:cNvSpPr>
            <a:spLocks noChangeArrowheads="1"/>
          </p:cNvSpPr>
          <p:nvPr/>
        </p:nvSpPr>
        <p:spPr bwMode="auto">
          <a:xfrm>
            <a:off x="1165225" y="3591768"/>
            <a:ext cx="2527300" cy="21050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9900"/>
          </a:solidFill>
          <a:ln w="28575" algn="ctr">
            <a:noFill/>
            <a:miter lim="800000"/>
            <a:headEnd/>
            <a:tailEnd/>
          </a:ln>
        </p:spPr>
        <p:txBody>
          <a:bodyPr wrap="none" anchor="ctr"/>
          <a:lstStyle/>
          <a:p>
            <a:endParaRPr lang="ja-JP" altLang="en-US" sz="1600">
              <a:solidFill>
                <a:srgbClr val="000000"/>
              </a:solidFill>
              <a:latin typeface="Verdana" pitchFamily="34" charset="0"/>
            </a:endParaRPr>
          </a:p>
        </p:txBody>
      </p:sp>
      <p:sp>
        <p:nvSpPr>
          <p:cNvPr id="24" name="AutoShape 45"/>
          <p:cNvSpPr>
            <a:spLocks noChangeArrowheads="1"/>
          </p:cNvSpPr>
          <p:nvPr/>
        </p:nvSpPr>
        <p:spPr bwMode="auto">
          <a:xfrm flipH="1" flipV="1">
            <a:off x="1236663" y="4144218"/>
            <a:ext cx="2527300" cy="21050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CC00"/>
          </a:solidFill>
          <a:ln w="28575" algn="ctr">
            <a:noFill/>
            <a:miter lim="800000"/>
            <a:headEnd/>
            <a:tailEnd/>
          </a:ln>
        </p:spPr>
        <p:txBody>
          <a:bodyPr wrap="none" anchor="ctr"/>
          <a:lstStyle/>
          <a:p>
            <a:endParaRPr lang="ja-JP" altLang="en-US" sz="1600">
              <a:solidFill>
                <a:srgbClr val="000000"/>
              </a:solidFill>
              <a:latin typeface="Verdana" pitchFamily="34" charset="0"/>
            </a:endParaRPr>
          </a:p>
        </p:txBody>
      </p:sp>
      <p:grpSp>
        <p:nvGrpSpPr>
          <p:cNvPr id="2" name="Group 46"/>
          <p:cNvGrpSpPr>
            <a:grpSpLocks/>
          </p:cNvGrpSpPr>
          <p:nvPr/>
        </p:nvGrpSpPr>
        <p:grpSpPr bwMode="auto">
          <a:xfrm>
            <a:off x="1408113" y="4347418"/>
            <a:ext cx="3343275" cy="1638300"/>
            <a:chOff x="901" y="2781"/>
            <a:chExt cx="2106" cy="1032"/>
          </a:xfrm>
        </p:grpSpPr>
        <p:sp>
          <p:nvSpPr>
            <p:cNvPr id="27" name="Oval 47"/>
            <p:cNvSpPr>
              <a:spLocks noChangeArrowheads="1"/>
            </p:cNvSpPr>
            <p:nvPr/>
          </p:nvSpPr>
          <p:spPr bwMode="auto">
            <a:xfrm>
              <a:off x="2015" y="2820"/>
              <a:ext cx="757" cy="394"/>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介助の</a:t>
              </a:r>
              <a:br>
                <a:rPr lang="ja-JP" altLang="en-US">
                  <a:solidFill>
                    <a:srgbClr val="000000"/>
                  </a:solidFill>
                  <a:latin typeface="Arial" charset="0"/>
                  <a:ea typeface="HG創英角ｺﾞｼｯｸUB" pitchFamily="49" charset="-128"/>
                </a:rPr>
              </a:br>
              <a:r>
                <a:rPr lang="ja-JP" altLang="en-US">
                  <a:solidFill>
                    <a:srgbClr val="000000"/>
                  </a:solidFill>
                  <a:latin typeface="Arial" charset="0"/>
                  <a:ea typeface="HG創英角ｺﾞｼｯｸUB" pitchFamily="49" charset="-128"/>
                </a:rPr>
                <a:t>方法</a:t>
              </a:r>
            </a:p>
          </p:txBody>
        </p:sp>
        <p:sp>
          <p:nvSpPr>
            <p:cNvPr id="33" name="Oval 48"/>
            <p:cNvSpPr>
              <a:spLocks noChangeArrowheads="1"/>
            </p:cNvSpPr>
            <p:nvPr/>
          </p:nvSpPr>
          <p:spPr bwMode="auto">
            <a:xfrm>
              <a:off x="901" y="2781"/>
              <a:ext cx="819" cy="394"/>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身体能力</a:t>
              </a:r>
              <a:br>
                <a:rPr lang="ja-JP" altLang="en-US">
                  <a:solidFill>
                    <a:srgbClr val="000000"/>
                  </a:solidFill>
                  <a:latin typeface="Arial" charset="0"/>
                  <a:ea typeface="HG創英角ｺﾞｼｯｸUB" pitchFamily="49" charset="-128"/>
                </a:rPr>
              </a:br>
              <a:r>
                <a:rPr lang="ja-JP" altLang="en-US">
                  <a:solidFill>
                    <a:srgbClr val="000000"/>
                  </a:solidFill>
                  <a:latin typeface="Arial" charset="0"/>
                  <a:ea typeface="HG創英角ｺﾞｼｯｸUB" pitchFamily="49" charset="-128"/>
                </a:rPr>
                <a:t>の低下</a:t>
              </a:r>
            </a:p>
          </p:txBody>
        </p:sp>
        <p:sp>
          <p:nvSpPr>
            <p:cNvPr id="41" name="Oval 49"/>
            <p:cNvSpPr>
              <a:spLocks noChangeArrowheads="1"/>
            </p:cNvSpPr>
            <p:nvPr/>
          </p:nvSpPr>
          <p:spPr bwMode="auto">
            <a:xfrm>
              <a:off x="909" y="3387"/>
              <a:ext cx="819" cy="394"/>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認知能力</a:t>
              </a:r>
              <a:br>
                <a:rPr lang="ja-JP" altLang="en-US">
                  <a:solidFill>
                    <a:srgbClr val="000000"/>
                  </a:solidFill>
                  <a:latin typeface="Arial" charset="0"/>
                  <a:ea typeface="HG創英角ｺﾞｼｯｸUB" pitchFamily="49" charset="-128"/>
                </a:rPr>
              </a:br>
              <a:r>
                <a:rPr lang="ja-JP" altLang="en-US">
                  <a:solidFill>
                    <a:srgbClr val="000000"/>
                  </a:solidFill>
                  <a:latin typeface="Arial" charset="0"/>
                  <a:ea typeface="HG創英角ｺﾞｼｯｸUB" pitchFamily="49" charset="-128"/>
                </a:rPr>
                <a:t>の低下</a:t>
              </a:r>
            </a:p>
          </p:txBody>
        </p:sp>
        <p:sp>
          <p:nvSpPr>
            <p:cNvPr id="42" name="Oval 50"/>
            <p:cNvSpPr>
              <a:spLocks noChangeArrowheads="1"/>
            </p:cNvSpPr>
            <p:nvPr/>
          </p:nvSpPr>
          <p:spPr bwMode="auto">
            <a:xfrm>
              <a:off x="2250" y="3419"/>
              <a:ext cx="757" cy="394"/>
            </a:xfrm>
            <a:prstGeom prst="ellipse">
              <a:avLst/>
            </a:prstGeom>
            <a:solidFill>
              <a:schemeClr val="accent1"/>
            </a:solidFill>
            <a:ln w="28575" algn="ctr">
              <a:solidFill>
                <a:schemeClr val="tx1"/>
              </a:solidFill>
              <a:round/>
              <a:headEnd/>
              <a:tailEnd/>
            </a:ln>
          </p:spPr>
          <p:txBody>
            <a:bodyPr wrap="none" anchor="ctr"/>
            <a:lstStyle/>
            <a:p>
              <a:pPr algn="ctr"/>
              <a:r>
                <a:rPr lang="en-US" altLang="ja-JP" b="1">
                  <a:solidFill>
                    <a:srgbClr val="000000"/>
                  </a:solidFill>
                  <a:latin typeface="Arial" charset="0"/>
                  <a:ea typeface="HG創英角ｺﾞｼｯｸUB" pitchFamily="49" charset="-128"/>
                </a:rPr>
                <a:t>BPSD</a:t>
              </a:r>
            </a:p>
          </p:txBody>
        </p:sp>
      </p:grpSp>
      <p:sp>
        <p:nvSpPr>
          <p:cNvPr id="43" name="Oval 51"/>
          <p:cNvSpPr>
            <a:spLocks noChangeArrowheads="1"/>
          </p:cNvSpPr>
          <p:nvPr/>
        </p:nvSpPr>
        <p:spPr bwMode="auto">
          <a:xfrm>
            <a:off x="2609850" y="3298080"/>
            <a:ext cx="117792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居住環境</a:t>
            </a:r>
          </a:p>
        </p:txBody>
      </p:sp>
      <p:sp>
        <p:nvSpPr>
          <p:cNvPr id="44" name="Oval 52"/>
          <p:cNvSpPr>
            <a:spLocks noChangeArrowheads="1"/>
          </p:cNvSpPr>
          <p:nvPr/>
        </p:nvSpPr>
        <p:spPr bwMode="auto">
          <a:xfrm>
            <a:off x="2011363" y="6115893"/>
            <a:ext cx="1106487"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意欲</a:t>
            </a:r>
          </a:p>
        </p:txBody>
      </p:sp>
      <p:sp>
        <p:nvSpPr>
          <p:cNvPr id="45" name="Line 53"/>
          <p:cNvSpPr>
            <a:spLocks noChangeShapeType="1"/>
          </p:cNvSpPr>
          <p:nvPr/>
        </p:nvSpPr>
        <p:spPr bwMode="auto">
          <a:xfrm flipV="1">
            <a:off x="1117600" y="4704605"/>
            <a:ext cx="312738" cy="71438"/>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6" name="Line 54"/>
          <p:cNvSpPr>
            <a:spLocks noChangeShapeType="1"/>
          </p:cNvSpPr>
          <p:nvPr/>
        </p:nvSpPr>
        <p:spPr bwMode="auto">
          <a:xfrm>
            <a:off x="1141413" y="4944318"/>
            <a:ext cx="382587" cy="458787"/>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7" name="Line 55"/>
          <p:cNvSpPr>
            <a:spLocks noChangeShapeType="1"/>
          </p:cNvSpPr>
          <p:nvPr/>
        </p:nvSpPr>
        <p:spPr bwMode="auto">
          <a:xfrm>
            <a:off x="2055813" y="5968255"/>
            <a:ext cx="204787" cy="192088"/>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48" name="Oval 56"/>
          <p:cNvSpPr>
            <a:spLocks noChangeArrowheads="1"/>
          </p:cNvSpPr>
          <p:nvPr/>
        </p:nvSpPr>
        <p:spPr bwMode="auto">
          <a:xfrm>
            <a:off x="1393825" y="3464768"/>
            <a:ext cx="84137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性別</a:t>
            </a:r>
          </a:p>
        </p:txBody>
      </p:sp>
      <p:sp>
        <p:nvSpPr>
          <p:cNvPr id="49" name="Line 57"/>
          <p:cNvSpPr>
            <a:spLocks noChangeShapeType="1"/>
          </p:cNvSpPr>
          <p:nvPr/>
        </p:nvSpPr>
        <p:spPr bwMode="auto">
          <a:xfrm>
            <a:off x="2224088" y="3775918"/>
            <a:ext cx="1395412" cy="685800"/>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50" name="Line 58"/>
          <p:cNvSpPr>
            <a:spLocks noChangeShapeType="1"/>
          </p:cNvSpPr>
          <p:nvPr/>
        </p:nvSpPr>
        <p:spPr bwMode="auto">
          <a:xfrm flipV="1">
            <a:off x="2670175" y="4896693"/>
            <a:ext cx="601663" cy="565150"/>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51" name="Line 59"/>
          <p:cNvSpPr>
            <a:spLocks noChangeShapeType="1"/>
          </p:cNvSpPr>
          <p:nvPr/>
        </p:nvSpPr>
        <p:spPr bwMode="auto">
          <a:xfrm flipV="1">
            <a:off x="2959100" y="5028455"/>
            <a:ext cx="541338" cy="1143000"/>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52" name="Line 60"/>
          <p:cNvSpPr>
            <a:spLocks noChangeShapeType="1"/>
          </p:cNvSpPr>
          <p:nvPr/>
        </p:nvSpPr>
        <p:spPr bwMode="auto">
          <a:xfrm flipH="1">
            <a:off x="2513013" y="4860180"/>
            <a:ext cx="49212" cy="1239838"/>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53" name="Line 61"/>
          <p:cNvSpPr>
            <a:spLocks noChangeShapeType="1"/>
          </p:cNvSpPr>
          <p:nvPr/>
        </p:nvSpPr>
        <p:spPr bwMode="auto">
          <a:xfrm>
            <a:off x="3548063" y="3872755"/>
            <a:ext cx="157162" cy="517525"/>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54" name="Line 62"/>
          <p:cNvSpPr>
            <a:spLocks noChangeShapeType="1"/>
          </p:cNvSpPr>
          <p:nvPr/>
        </p:nvSpPr>
        <p:spPr bwMode="auto">
          <a:xfrm>
            <a:off x="2730500" y="5625355"/>
            <a:ext cx="830263" cy="95250"/>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55" name="Line 63"/>
          <p:cNvSpPr>
            <a:spLocks noChangeShapeType="1"/>
          </p:cNvSpPr>
          <p:nvPr/>
        </p:nvSpPr>
        <p:spPr bwMode="auto">
          <a:xfrm flipH="1" flipV="1">
            <a:off x="3944938" y="5071318"/>
            <a:ext cx="73025" cy="325437"/>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56" name="Line 64"/>
          <p:cNvSpPr>
            <a:spLocks noChangeShapeType="1"/>
          </p:cNvSpPr>
          <p:nvPr/>
        </p:nvSpPr>
        <p:spPr bwMode="auto">
          <a:xfrm flipH="1">
            <a:off x="3079750" y="5084018"/>
            <a:ext cx="541338" cy="1166812"/>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57" name="Oval 65"/>
          <p:cNvSpPr>
            <a:spLocks noChangeArrowheads="1"/>
          </p:cNvSpPr>
          <p:nvPr/>
        </p:nvSpPr>
        <p:spPr bwMode="auto">
          <a:xfrm>
            <a:off x="311150" y="3752105"/>
            <a:ext cx="84137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疾患</a:t>
            </a:r>
          </a:p>
        </p:txBody>
      </p:sp>
      <p:sp>
        <p:nvSpPr>
          <p:cNvPr id="58" name="Line 66"/>
          <p:cNvSpPr>
            <a:spLocks noChangeShapeType="1"/>
          </p:cNvSpPr>
          <p:nvPr/>
        </p:nvSpPr>
        <p:spPr bwMode="auto">
          <a:xfrm>
            <a:off x="1117600" y="3952130"/>
            <a:ext cx="469900" cy="541338"/>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59" name="Line 67"/>
          <p:cNvSpPr>
            <a:spLocks noChangeShapeType="1"/>
          </p:cNvSpPr>
          <p:nvPr/>
        </p:nvSpPr>
        <p:spPr bwMode="auto">
          <a:xfrm>
            <a:off x="973138" y="4349005"/>
            <a:ext cx="769937" cy="1035050"/>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60" name="Freeform 68"/>
          <p:cNvSpPr>
            <a:spLocks/>
          </p:cNvSpPr>
          <p:nvPr/>
        </p:nvSpPr>
        <p:spPr bwMode="auto">
          <a:xfrm>
            <a:off x="588963" y="4361705"/>
            <a:ext cx="1431925" cy="2203450"/>
          </a:xfrm>
          <a:custGeom>
            <a:avLst/>
            <a:gdLst>
              <a:gd name="T0" fmla="*/ 0 w 902"/>
              <a:gd name="T1" fmla="*/ 0 h 1388"/>
              <a:gd name="T2" fmla="*/ 2147483647 w 902"/>
              <a:gd name="T3" fmla="*/ 2147483647 h 1388"/>
              <a:gd name="T4" fmla="*/ 2147483647 w 902"/>
              <a:gd name="T5" fmla="*/ 2147483647 h 1388"/>
              <a:gd name="T6" fmla="*/ 0 60000 65536"/>
              <a:gd name="T7" fmla="*/ 0 60000 65536"/>
              <a:gd name="T8" fmla="*/ 0 60000 65536"/>
              <a:gd name="T9" fmla="*/ 0 w 902"/>
              <a:gd name="T10" fmla="*/ 0 h 1388"/>
              <a:gd name="T11" fmla="*/ 902 w 902"/>
              <a:gd name="T12" fmla="*/ 1388 h 1388"/>
            </a:gdLst>
            <a:ahLst/>
            <a:cxnLst>
              <a:cxn ang="T6">
                <a:pos x="T0" y="T1"/>
              </a:cxn>
              <a:cxn ang="T7">
                <a:pos x="T2" y="T3"/>
              </a:cxn>
              <a:cxn ang="T8">
                <a:pos x="T4" y="T5"/>
              </a:cxn>
            </a:cxnLst>
            <a:rect l="T9" t="T10" r="T11" b="T12"/>
            <a:pathLst>
              <a:path w="902" h="1388">
                <a:moveTo>
                  <a:pt x="0" y="0"/>
                </a:moveTo>
                <a:cubicBezTo>
                  <a:pt x="19" y="465"/>
                  <a:pt x="39" y="930"/>
                  <a:pt x="189" y="1159"/>
                </a:cubicBezTo>
                <a:cubicBezTo>
                  <a:pt x="339" y="1388"/>
                  <a:pt x="780" y="1335"/>
                  <a:pt x="902" y="1372"/>
                </a:cubicBezTo>
              </a:path>
            </a:pathLst>
          </a:cu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61" name="Oval 69"/>
          <p:cNvSpPr>
            <a:spLocks noChangeArrowheads="1"/>
          </p:cNvSpPr>
          <p:nvPr/>
        </p:nvSpPr>
        <p:spPr bwMode="auto">
          <a:xfrm>
            <a:off x="300038" y="4571255"/>
            <a:ext cx="84137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a:solidFill>
                  <a:srgbClr val="000000"/>
                </a:solidFill>
                <a:latin typeface="Arial" charset="0"/>
                <a:ea typeface="HG創英角ｺﾞｼｯｸUB" pitchFamily="49" charset="-128"/>
              </a:rPr>
              <a:t>年齢</a:t>
            </a:r>
          </a:p>
        </p:txBody>
      </p:sp>
      <p:sp>
        <p:nvSpPr>
          <p:cNvPr id="62" name="AutoShape 70"/>
          <p:cNvSpPr>
            <a:spLocks noChangeArrowheads="1"/>
          </p:cNvSpPr>
          <p:nvPr/>
        </p:nvSpPr>
        <p:spPr bwMode="auto">
          <a:xfrm>
            <a:off x="4559300" y="4349005"/>
            <a:ext cx="1177925" cy="974725"/>
          </a:xfrm>
          <a:prstGeom prst="rightArrow">
            <a:avLst>
              <a:gd name="adj1" fmla="val 50000"/>
              <a:gd name="adj2" fmla="val 30212"/>
            </a:avLst>
          </a:prstGeom>
          <a:solidFill>
            <a:srgbClr val="FF6600"/>
          </a:solidFill>
          <a:ln w="28575" algn="ctr">
            <a:noFill/>
            <a:miter lim="800000"/>
            <a:headEnd/>
            <a:tailEnd/>
          </a:ln>
        </p:spPr>
        <p:txBody>
          <a:bodyPr wrap="none" anchor="ctr"/>
          <a:lstStyle/>
          <a:p>
            <a:endParaRPr lang="ja-JP" altLang="en-US" sz="1600">
              <a:solidFill>
                <a:srgbClr val="000000"/>
              </a:solidFill>
              <a:latin typeface="Verdana" pitchFamily="34" charset="0"/>
            </a:endParaRPr>
          </a:p>
        </p:txBody>
      </p:sp>
      <p:sp>
        <p:nvSpPr>
          <p:cNvPr id="63" name="Text Box 71"/>
          <p:cNvSpPr txBox="1">
            <a:spLocks noChangeArrowheads="1"/>
          </p:cNvSpPr>
          <p:nvPr/>
        </p:nvSpPr>
        <p:spPr bwMode="auto">
          <a:xfrm>
            <a:off x="5786438" y="4385518"/>
            <a:ext cx="3117850" cy="879475"/>
          </a:xfrm>
          <a:prstGeom prst="rect">
            <a:avLst/>
          </a:prstGeom>
          <a:solidFill>
            <a:srgbClr val="FFCC99"/>
          </a:solidFill>
          <a:ln w="57150" cmpd="thinThick" algn="ctr">
            <a:solidFill>
              <a:srgbClr val="FF0000"/>
            </a:solidFill>
            <a:miter lim="800000"/>
            <a:headEnd/>
            <a:tailEnd/>
          </a:ln>
        </p:spPr>
        <p:txBody>
          <a:bodyPr>
            <a:spAutoFit/>
          </a:bodyPr>
          <a:lstStyle/>
          <a:p>
            <a:pPr algn="ctr">
              <a:spcBef>
                <a:spcPct val="50000"/>
              </a:spcBef>
            </a:pPr>
            <a:r>
              <a:rPr lang="ja-JP" altLang="en-US" sz="2400">
                <a:solidFill>
                  <a:srgbClr val="000000"/>
                </a:solidFill>
                <a:latin typeface="Arial" charset="0"/>
                <a:ea typeface="HG創英角ｺﾞｼｯｸUB" pitchFamily="49" charset="-128"/>
              </a:rPr>
              <a:t>結果的に生じている</a:t>
            </a:r>
            <a:br>
              <a:rPr lang="ja-JP" altLang="en-US" sz="2400">
                <a:solidFill>
                  <a:srgbClr val="000000"/>
                </a:solidFill>
                <a:latin typeface="Arial" charset="0"/>
                <a:ea typeface="HG創英角ｺﾞｼｯｸUB" pitchFamily="49" charset="-128"/>
              </a:rPr>
            </a:br>
            <a:r>
              <a:rPr lang="ja-JP" altLang="en-US" sz="2400">
                <a:solidFill>
                  <a:srgbClr val="000000"/>
                </a:solidFill>
                <a:latin typeface="Arial" charset="0"/>
                <a:ea typeface="HG創英角ｺﾞｼｯｸUB" pitchFamily="49" charset="-128"/>
              </a:rPr>
              <a:t>「介護の手間」</a:t>
            </a:r>
          </a:p>
        </p:txBody>
      </p:sp>
      <p:sp>
        <p:nvSpPr>
          <p:cNvPr id="64" name="Line 72"/>
          <p:cNvSpPr>
            <a:spLocks noChangeShapeType="1"/>
          </p:cNvSpPr>
          <p:nvPr/>
        </p:nvSpPr>
        <p:spPr bwMode="auto">
          <a:xfrm>
            <a:off x="2730500" y="4679205"/>
            <a:ext cx="457200" cy="60325"/>
          </a:xfrm>
          <a:prstGeom prst="line">
            <a:avLst/>
          </a:prstGeom>
          <a:noFill/>
          <a:ln w="28575">
            <a:solidFill>
              <a:schemeClr val="tx1"/>
            </a:solidFill>
            <a:round/>
            <a:headEnd/>
            <a:tailEnd type="triangle" w="med" len="med"/>
          </a:ln>
        </p:spPr>
        <p:txBody>
          <a:bodyPr/>
          <a:lstStyle/>
          <a:p>
            <a:endParaRPr lang="ja-JP" altLang="en-US" sz="1600">
              <a:solidFill>
                <a:srgbClr val="000000"/>
              </a:solidFill>
              <a:latin typeface="Verdana" pitchFamily="34" charset="0"/>
            </a:endParaRPr>
          </a:p>
        </p:txBody>
      </p:sp>
      <p:sp>
        <p:nvSpPr>
          <p:cNvPr id="70" name="Rectangle 6"/>
          <p:cNvSpPr>
            <a:spLocks noChangeArrowheads="1"/>
          </p:cNvSpPr>
          <p:nvPr/>
        </p:nvSpPr>
        <p:spPr bwMode="auto">
          <a:xfrm>
            <a:off x="558800" y="1331913"/>
            <a:ext cx="8229600" cy="2312987"/>
          </a:xfrm>
          <a:prstGeom prst="rect">
            <a:avLst/>
          </a:prstGeom>
          <a:noFill/>
          <a:ln w="9525">
            <a:noFill/>
            <a:miter lim="800000"/>
            <a:headEnd/>
            <a:tailEnd/>
          </a:ln>
          <a:effectLst/>
        </p:spPr>
        <p:txBody>
          <a:bodyPr/>
          <a:lstStyle/>
          <a:p>
            <a:pPr marL="432000" indent="-469900">
              <a:spcBef>
                <a:spcPct val="20000"/>
              </a:spcBef>
              <a:buClr>
                <a:srgbClr val="0066FF"/>
              </a:buClr>
              <a:buFont typeface="Wingdings" pitchFamily="2" charset="2"/>
              <a:buChar char="o"/>
              <a:defRPr/>
            </a:pPr>
            <a:r>
              <a:rPr lang="ja-JP" altLang="en-US" sz="1600" dirty="0" smtClean="0">
                <a:solidFill>
                  <a:srgbClr val="000000"/>
                </a:solidFill>
                <a:latin typeface="Verdana" pitchFamily="34" charset="0"/>
              </a:rPr>
              <a:t>要介護認定は、「心身の重篤さ」や「能力」ではなく、「介護の手間（時間）」を</a:t>
            </a:r>
            <a:r>
              <a:rPr lang="ja-JP" altLang="en-US" sz="1600" b="1" dirty="0" smtClean="0">
                <a:solidFill>
                  <a:srgbClr val="000000"/>
                </a:solidFill>
                <a:latin typeface="Verdana" pitchFamily="34" charset="0"/>
              </a:rPr>
              <a:t>ものさし</a:t>
            </a:r>
            <a:r>
              <a:rPr lang="ja-JP" altLang="en-US" sz="1600" dirty="0" smtClean="0">
                <a:solidFill>
                  <a:srgbClr val="000000"/>
                </a:solidFill>
                <a:latin typeface="Verdana" pitchFamily="34" charset="0"/>
              </a:rPr>
              <a:t>とした評価指標。</a:t>
            </a:r>
            <a:endParaRPr lang="en-US" altLang="ja-JP" sz="1600" dirty="0" smtClean="0">
              <a:solidFill>
                <a:srgbClr val="000000"/>
              </a:solidFill>
              <a:latin typeface="Verdana" pitchFamily="34" charset="0"/>
            </a:endParaRPr>
          </a:p>
          <a:p>
            <a:pPr marL="432000" indent="-469900">
              <a:spcBef>
                <a:spcPct val="20000"/>
              </a:spcBef>
              <a:buClr>
                <a:srgbClr val="0066FF"/>
              </a:buClr>
              <a:buFont typeface="Wingdings" pitchFamily="2" charset="2"/>
              <a:buChar char="o"/>
              <a:defRPr/>
            </a:pPr>
            <a:r>
              <a:rPr lang="ja-JP" altLang="en-US" sz="1600" dirty="0" smtClean="0">
                <a:solidFill>
                  <a:srgbClr val="000000"/>
                </a:solidFill>
                <a:latin typeface="Verdana" pitchFamily="34" charset="0"/>
              </a:rPr>
              <a:t>「</a:t>
            </a:r>
            <a:r>
              <a:rPr lang="ja-JP" altLang="en-US" sz="1600" dirty="0">
                <a:solidFill>
                  <a:srgbClr val="000000"/>
                </a:solidFill>
                <a:latin typeface="Verdana" pitchFamily="34" charset="0"/>
              </a:rPr>
              <a:t>介護の手間」は様々な心身及び生活上の影響因子（環境なども含む）の組み合わせから、結果的に生じているもの。</a:t>
            </a:r>
          </a:p>
          <a:p>
            <a:pPr marL="432000" indent="-469900">
              <a:spcBef>
                <a:spcPct val="20000"/>
              </a:spcBef>
              <a:buClr>
                <a:srgbClr val="0066FF"/>
              </a:buClr>
              <a:buFont typeface="Wingdings" pitchFamily="2" charset="2"/>
              <a:buChar char="o"/>
              <a:defRPr/>
            </a:pPr>
            <a:r>
              <a:rPr lang="ja-JP" altLang="en-US" sz="1600" dirty="0">
                <a:solidFill>
                  <a:srgbClr val="000000"/>
                </a:solidFill>
                <a:latin typeface="Verdana" pitchFamily="34" charset="0"/>
              </a:rPr>
              <a:t>介護の手間に与える因子は数多くあることから、それらすべてを網羅し、その組み合わせを人間の目だけで評価することは困難</a:t>
            </a:r>
            <a:r>
              <a:rPr lang="ja-JP" altLang="en-US" sz="1600" dirty="0" smtClean="0">
                <a:solidFill>
                  <a:srgbClr val="000000"/>
                </a:solidFill>
                <a:latin typeface="Verdana" pitchFamily="34" charset="0"/>
              </a:rPr>
              <a:t>。様々な要因のうち、介護の手間（時間）に強い影響のある項目を抽出したのが「基本調査項目（</a:t>
            </a:r>
            <a:r>
              <a:rPr lang="en-US" altLang="ja-JP" sz="1600" dirty="0" smtClean="0">
                <a:solidFill>
                  <a:srgbClr val="000000"/>
                </a:solidFill>
                <a:latin typeface="Verdana" pitchFamily="34" charset="0"/>
              </a:rPr>
              <a:t>74</a:t>
            </a:r>
            <a:r>
              <a:rPr lang="ja-JP" altLang="en-US" sz="1600" dirty="0" smtClean="0">
                <a:solidFill>
                  <a:srgbClr val="000000"/>
                </a:solidFill>
                <a:latin typeface="Verdana" pitchFamily="34" charset="0"/>
              </a:rPr>
              <a:t>項目）。</a:t>
            </a:r>
            <a:endParaRPr lang="ja-JP" altLang="en-US" sz="1600" dirty="0">
              <a:solidFill>
                <a:srgbClr val="000000"/>
              </a:solidFill>
              <a:latin typeface="Verdana" pitchFamily="34" charset="0"/>
            </a:endParaRPr>
          </a:p>
        </p:txBody>
      </p:sp>
      <p:sp>
        <p:nvSpPr>
          <p:cNvPr id="71" name="テキスト ボックス 70"/>
          <p:cNvSpPr txBox="1"/>
          <p:nvPr/>
        </p:nvSpPr>
        <p:spPr>
          <a:xfrm>
            <a:off x="3491880" y="6093296"/>
            <a:ext cx="5256584" cy="430887"/>
          </a:xfrm>
          <a:prstGeom prst="rect">
            <a:avLst/>
          </a:prstGeom>
          <a:noFill/>
        </p:spPr>
        <p:txBody>
          <a:bodyPr wrap="square" rtlCol="0">
            <a:spAutoFit/>
          </a:bodyPr>
          <a:lstStyle/>
          <a:p>
            <a:pPr marL="176213" indent="-176213"/>
            <a:r>
              <a:rPr lang="ja-JP" altLang="en-US" sz="1050" dirty="0" smtClean="0">
                <a:solidFill>
                  <a:srgbClr val="000000"/>
                </a:solidFill>
                <a:latin typeface="Verdana" pitchFamily="34" charset="0"/>
              </a:rPr>
              <a:t>注：上図は、要介護認定の介護の手間の要因が複合的であることを示すためのイメージであり、一次判定ソフトの構造を正確に示すものではない。</a:t>
            </a:r>
            <a:endParaRPr lang="ja-JP" altLang="en-US" sz="1050" dirty="0">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250825" y="1771997"/>
            <a:ext cx="4033838" cy="3888581"/>
          </a:xfrm>
          <a:prstGeom prst="roundRect">
            <a:avLst>
              <a:gd name="adj" fmla="val 5329"/>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正方形/長方形 37"/>
          <p:cNvSpPr/>
          <p:nvPr/>
        </p:nvSpPr>
        <p:spPr>
          <a:xfrm>
            <a:off x="654125" y="3644354"/>
            <a:ext cx="3240360" cy="1944216"/>
          </a:xfrm>
          <a:prstGeom prst="rect">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5435600" y="1771997"/>
            <a:ext cx="3529013" cy="3888581"/>
          </a:xfrm>
          <a:prstGeom prst="roundRect">
            <a:avLst>
              <a:gd name="adj" fmla="val 5329"/>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9" name="Text Box 5"/>
          <p:cNvSpPr txBox="1">
            <a:spLocks noChangeArrowheads="1"/>
          </p:cNvSpPr>
          <p:nvPr/>
        </p:nvSpPr>
        <p:spPr bwMode="auto">
          <a:xfrm>
            <a:off x="4151313" y="4108797"/>
            <a:ext cx="1573212" cy="1201738"/>
          </a:xfrm>
          <a:prstGeom prst="rect">
            <a:avLst/>
          </a:prstGeom>
          <a:noFill/>
          <a:ln w="9525">
            <a:noFill/>
            <a:miter lim="800000"/>
            <a:headEnd/>
            <a:tailEnd/>
          </a:ln>
        </p:spPr>
        <p:txBody>
          <a:bodyPr>
            <a:spAutoFit/>
          </a:bodyPr>
          <a:lstStyle/>
          <a:p>
            <a:pPr algn="ctr">
              <a:spcBef>
                <a:spcPct val="50000"/>
              </a:spcBef>
              <a:defRPr/>
            </a:pPr>
            <a:r>
              <a:rPr lang="ja-JP" altLang="en-US" sz="2400" b="1" dirty="0">
                <a:solidFill>
                  <a:schemeClr val="tx1">
                    <a:lumMod val="65000"/>
                    <a:lumOff val="35000"/>
                  </a:schemeClr>
                </a:solidFill>
                <a:effectLst>
                  <a:outerShdw blurRad="38100" dist="38100" dir="2700000" algn="tl">
                    <a:srgbClr val="C0C0C0"/>
                  </a:outerShdw>
                </a:effectLst>
                <a:ea typeface="ＭＳ Ｐゴシック" pitchFamily="50" charset="-128"/>
              </a:rPr>
              <a:t>一次判定</a:t>
            </a:r>
            <a:br>
              <a:rPr lang="ja-JP" altLang="en-US" sz="2400" b="1" dirty="0">
                <a:solidFill>
                  <a:schemeClr val="tx1">
                    <a:lumMod val="65000"/>
                    <a:lumOff val="35000"/>
                  </a:schemeClr>
                </a:solidFill>
                <a:effectLst>
                  <a:outerShdw blurRad="38100" dist="38100" dir="2700000" algn="tl">
                    <a:srgbClr val="C0C0C0"/>
                  </a:outerShdw>
                </a:effectLst>
                <a:ea typeface="ＭＳ Ｐゴシック" pitchFamily="50" charset="-128"/>
              </a:rPr>
            </a:br>
            <a:r>
              <a:rPr lang="ja-JP" altLang="en-US" sz="2400" b="1" dirty="0">
                <a:solidFill>
                  <a:schemeClr val="tx1">
                    <a:lumMod val="65000"/>
                    <a:lumOff val="35000"/>
                  </a:schemeClr>
                </a:solidFill>
                <a:effectLst>
                  <a:outerShdw blurRad="38100" dist="38100" dir="2700000" algn="tl">
                    <a:srgbClr val="C0C0C0"/>
                  </a:outerShdw>
                </a:effectLst>
                <a:ea typeface="ＭＳ Ｐゴシック" pitchFamily="50" charset="-128"/>
              </a:rPr>
              <a:t>ソフト</a:t>
            </a:r>
            <a:endParaRPr lang="en-US" altLang="ja-JP" sz="2400" b="1" dirty="0">
              <a:solidFill>
                <a:schemeClr val="tx1">
                  <a:lumMod val="65000"/>
                  <a:lumOff val="35000"/>
                </a:schemeClr>
              </a:solidFill>
              <a:effectLst>
                <a:outerShdw blurRad="38100" dist="38100" dir="2700000" algn="tl">
                  <a:srgbClr val="C0C0C0"/>
                </a:outerShdw>
              </a:effectLst>
              <a:ea typeface="ＭＳ Ｐゴシック" pitchFamily="50" charset="-128"/>
            </a:endParaRPr>
          </a:p>
          <a:p>
            <a:pPr algn="ctr">
              <a:spcBef>
                <a:spcPct val="50000"/>
              </a:spcBef>
              <a:defRPr/>
            </a:pPr>
            <a:r>
              <a:rPr lang="ja-JP" altLang="en-US" b="1" dirty="0">
                <a:solidFill>
                  <a:schemeClr val="tx1">
                    <a:lumMod val="65000"/>
                    <a:lumOff val="35000"/>
                  </a:schemeClr>
                </a:solidFill>
                <a:effectLst>
                  <a:outerShdw blurRad="38100" dist="38100" dir="2700000" algn="tl">
                    <a:srgbClr val="C0C0C0"/>
                  </a:outerShdw>
                </a:effectLst>
                <a:ea typeface="ＭＳ Ｐゴシック" pitchFamily="50" charset="-128"/>
              </a:rPr>
              <a:t>による推計</a:t>
            </a:r>
          </a:p>
        </p:txBody>
      </p:sp>
      <p:sp>
        <p:nvSpPr>
          <p:cNvPr id="140" name="AutoShape 6"/>
          <p:cNvSpPr>
            <a:spLocks noChangeArrowheads="1"/>
          </p:cNvSpPr>
          <p:nvPr/>
        </p:nvSpPr>
        <p:spPr bwMode="auto">
          <a:xfrm>
            <a:off x="5435600" y="1268760"/>
            <a:ext cx="3529013" cy="431800"/>
          </a:xfrm>
          <a:prstGeom prst="roundRect">
            <a:avLst>
              <a:gd name="adj" fmla="val 22060"/>
            </a:avLst>
          </a:prstGeom>
          <a:solidFill>
            <a:schemeClr val="bg1"/>
          </a:solidFill>
          <a:ln w="28575" cap="sq" cmpd="sng">
            <a:solidFill>
              <a:srgbClr val="C00000"/>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C00000"/>
                </a:solidFill>
                <a:effectLst>
                  <a:outerShdw blurRad="38100" dist="38100" dir="2700000" algn="tl">
                    <a:srgbClr val="C0C0C0"/>
                  </a:outerShdw>
                </a:effectLst>
                <a:ea typeface="ＭＳ Ｐゴシック" pitchFamily="50" charset="-128"/>
              </a:rPr>
              <a:t>介護の時間：「要介護認定等基準時間」</a:t>
            </a:r>
          </a:p>
        </p:txBody>
      </p:sp>
      <p:sp>
        <p:nvSpPr>
          <p:cNvPr id="50188" name="AutoShape 8"/>
          <p:cNvSpPr>
            <a:spLocks noChangeArrowheads="1"/>
          </p:cNvSpPr>
          <p:nvPr/>
        </p:nvSpPr>
        <p:spPr bwMode="auto">
          <a:xfrm>
            <a:off x="5868144" y="2564879"/>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t>食事の介助時間</a:t>
            </a:r>
          </a:p>
        </p:txBody>
      </p:sp>
      <p:sp>
        <p:nvSpPr>
          <p:cNvPr id="50189" name="AutoShape 9"/>
          <p:cNvSpPr>
            <a:spLocks noChangeArrowheads="1"/>
          </p:cNvSpPr>
          <p:nvPr/>
        </p:nvSpPr>
        <p:spPr bwMode="auto">
          <a:xfrm>
            <a:off x="5868144" y="2935251"/>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t>移動の介助時間</a:t>
            </a:r>
          </a:p>
        </p:txBody>
      </p:sp>
      <p:sp>
        <p:nvSpPr>
          <p:cNvPr id="50190" name="AutoShape 10"/>
          <p:cNvSpPr>
            <a:spLocks noChangeArrowheads="1"/>
          </p:cNvSpPr>
          <p:nvPr/>
        </p:nvSpPr>
        <p:spPr bwMode="auto">
          <a:xfrm>
            <a:off x="5868144" y="3305624"/>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t>排泄の介助時間</a:t>
            </a:r>
          </a:p>
        </p:txBody>
      </p:sp>
      <p:sp>
        <p:nvSpPr>
          <p:cNvPr id="50191" name="AutoShape 11"/>
          <p:cNvSpPr>
            <a:spLocks noChangeArrowheads="1"/>
          </p:cNvSpPr>
          <p:nvPr/>
        </p:nvSpPr>
        <p:spPr bwMode="auto">
          <a:xfrm>
            <a:off x="5868144" y="3675996"/>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t>清潔保持の介助時間</a:t>
            </a:r>
          </a:p>
        </p:txBody>
      </p:sp>
      <p:sp>
        <p:nvSpPr>
          <p:cNvPr id="50192" name="AutoShape 12"/>
          <p:cNvSpPr>
            <a:spLocks noChangeArrowheads="1"/>
          </p:cNvSpPr>
          <p:nvPr/>
        </p:nvSpPr>
        <p:spPr bwMode="auto">
          <a:xfrm>
            <a:off x="5868144" y="4046368"/>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t>間接の介助時間</a:t>
            </a:r>
          </a:p>
        </p:txBody>
      </p:sp>
      <p:sp>
        <p:nvSpPr>
          <p:cNvPr id="50193" name="AutoShape 13"/>
          <p:cNvSpPr>
            <a:spLocks noChangeArrowheads="1"/>
          </p:cNvSpPr>
          <p:nvPr/>
        </p:nvSpPr>
        <p:spPr bwMode="auto">
          <a:xfrm>
            <a:off x="5868144" y="4416741"/>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en-US" altLang="ja-JP" sz="1600" dirty="0"/>
              <a:t>BPSD</a:t>
            </a:r>
            <a:r>
              <a:rPr lang="ja-JP" altLang="en-US" sz="1600" dirty="0"/>
              <a:t>の介助時間</a:t>
            </a:r>
          </a:p>
        </p:txBody>
      </p:sp>
      <p:sp>
        <p:nvSpPr>
          <p:cNvPr id="50194" name="AutoShape 14"/>
          <p:cNvSpPr>
            <a:spLocks noChangeArrowheads="1"/>
          </p:cNvSpPr>
          <p:nvPr/>
        </p:nvSpPr>
        <p:spPr bwMode="auto">
          <a:xfrm>
            <a:off x="5868144" y="4787113"/>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t>機能訓練の介助時間</a:t>
            </a:r>
          </a:p>
        </p:txBody>
      </p:sp>
      <p:sp>
        <p:nvSpPr>
          <p:cNvPr id="50195" name="Text Box 16"/>
          <p:cNvSpPr txBox="1">
            <a:spLocks noChangeArrowheads="1"/>
          </p:cNvSpPr>
          <p:nvPr/>
        </p:nvSpPr>
        <p:spPr bwMode="auto">
          <a:xfrm>
            <a:off x="6011863" y="1844154"/>
            <a:ext cx="2530475" cy="584775"/>
          </a:xfrm>
          <a:prstGeom prst="rect">
            <a:avLst/>
          </a:prstGeom>
          <a:noFill/>
          <a:ln w="9525">
            <a:noFill/>
            <a:miter lim="800000"/>
            <a:headEnd/>
            <a:tailEnd/>
          </a:ln>
        </p:spPr>
        <p:txBody>
          <a:bodyPr>
            <a:spAutoFit/>
          </a:bodyPr>
          <a:lstStyle/>
          <a:p>
            <a:pPr algn="ctr">
              <a:spcBef>
                <a:spcPct val="50000"/>
              </a:spcBef>
            </a:pPr>
            <a:r>
              <a:rPr lang="en-US" altLang="ja-JP" sz="1600" dirty="0"/>
              <a:t>8</a:t>
            </a:r>
            <a:r>
              <a:rPr lang="ja-JP" altLang="en-US" sz="1600" dirty="0" err="1"/>
              <a:t>つの</a:t>
            </a:r>
            <a:r>
              <a:rPr lang="ja-JP" altLang="en-US" sz="1600" dirty="0"/>
              <a:t>生活場面毎の</a:t>
            </a:r>
            <a:endParaRPr lang="en-US" altLang="ja-JP" sz="1600" dirty="0"/>
          </a:p>
          <a:p>
            <a:pPr algn="ctr"/>
            <a:r>
              <a:rPr lang="ja-JP" altLang="en-US" sz="1600" dirty="0"/>
              <a:t>介助時間の推計値の合計</a:t>
            </a:r>
          </a:p>
        </p:txBody>
      </p:sp>
      <p:sp>
        <p:nvSpPr>
          <p:cNvPr id="25622" name="Oval 17"/>
          <p:cNvSpPr>
            <a:spLocks noChangeArrowheads="1"/>
          </p:cNvSpPr>
          <p:nvPr/>
        </p:nvSpPr>
        <p:spPr bwMode="auto">
          <a:xfrm>
            <a:off x="611560" y="1844824"/>
            <a:ext cx="1482725" cy="649212"/>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a:t>能力</a:t>
            </a:r>
            <a:br>
              <a:rPr lang="ja-JP" altLang="en-US" dirty="0"/>
            </a:br>
            <a:r>
              <a:rPr lang="ja-JP" altLang="en-US" sz="1050" dirty="0"/>
              <a:t>（身体能力）</a:t>
            </a:r>
          </a:p>
          <a:p>
            <a:pPr algn="ctr">
              <a:defRPr/>
            </a:pPr>
            <a:r>
              <a:rPr lang="ja-JP" altLang="en-US" sz="1050" dirty="0"/>
              <a:t>（認知能力）</a:t>
            </a:r>
          </a:p>
        </p:txBody>
      </p:sp>
      <p:sp>
        <p:nvSpPr>
          <p:cNvPr id="25623" name="Oval 18"/>
          <p:cNvSpPr>
            <a:spLocks noChangeArrowheads="1"/>
          </p:cNvSpPr>
          <p:nvPr/>
        </p:nvSpPr>
        <p:spPr bwMode="auto">
          <a:xfrm>
            <a:off x="1547664" y="2707780"/>
            <a:ext cx="1481137" cy="649212"/>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a:t>有無</a:t>
            </a:r>
          </a:p>
        </p:txBody>
      </p:sp>
      <p:sp>
        <p:nvSpPr>
          <p:cNvPr id="25624" name="Oval 19"/>
          <p:cNvSpPr>
            <a:spLocks noChangeArrowheads="1"/>
          </p:cNvSpPr>
          <p:nvPr/>
        </p:nvSpPr>
        <p:spPr bwMode="auto">
          <a:xfrm>
            <a:off x="2451249" y="1844824"/>
            <a:ext cx="1481138" cy="649212"/>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a:t>介助の方法</a:t>
            </a:r>
          </a:p>
        </p:txBody>
      </p:sp>
      <p:sp>
        <p:nvSpPr>
          <p:cNvPr id="50202" name="AutoShape 26"/>
          <p:cNvSpPr>
            <a:spLocks noChangeArrowheads="1"/>
          </p:cNvSpPr>
          <p:nvPr/>
        </p:nvSpPr>
        <p:spPr bwMode="auto">
          <a:xfrm>
            <a:off x="1475656" y="2419078"/>
            <a:ext cx="1656184" cy="412594"/>
          </a:xfrm>
          <a:prstGeom prst="roundRect">
            <a:avLst>
              <a:gd name="adj" fmla="val 50000"/>
            </a:avLst>
          </a:prstGeom>
          <a:solidFill>
            <a:srgbClr val="000099"/>
          </a:solidFill>
          <a:ln w="12700" cap="sq">
            <a:noFill/>
            <a:round/>
            <a:headEnd/>
            <a:tailEnd/>
          </a:ln>
        </p:spPr>
        <p:txBody>
          <a:bodyPr wrap="none" anchor="ctr"/>
          <a:lstStyle/>
          <a:p>
            <a:pPr algn="ctr"/>
            <a:r>
              <a:rPr lang="en-US" altLang="ja-JP" dirty="0" smtClean="0">
                <a:solidFill>
                  <a:schemeClr val="bg1"/>
                </a:solidFill>
              </a:rPr>
              <a:t>3</a:t>
            </a:r>
            <a:r>
              <a:rPr lang="ja-JP" altLang="en-US" dirty="0" err="1" smtClean="0">
                <a:solidFill>
                  <a:schemeClr val="bg1"/>
                </a:solidFill>
              </a:rPr>
              <a:t>つの</a:t>
            </a:r>
            <a:r>
              <a:rPr lang="ja-JP" altLang="en-US" dirty="0" smtClean="0">
                <a:solidFill>
                  <a:schemeClr val="bg1"/>
                </a:solidFill>
              </a:rPr>
              <a:t>評価軸</a:t>
            </a:r>
            <a:endParaRPr lang="en-US" altLang="ja-JP" dirty="0" smtClean="0">
              <a:solidFill>
                <a:schemeClr val="bg1"/>
              </a:solidFill>
            </a:endParaRPr>
          </a:p>
          <a:p>
            <a:pPr algn="ctr"/>
            <a:r>
              <a:rPr lang="ja-JP" altLang="en-US" sz="1100" dirty="0" smtClean="0">
                <a:solidFill>
                  <a:schemeClr val="bg1"/>
                </a:solidFill>
              </a:rPr>
              <a:t>基本調査：</a:t>
            </a:r>
            <a:r>
              <a:rPr lang="en-US" altLang="ja-JP" sz="1100" dirty="0" smtClean="0">
                <a:solidFill>
                  <a:schemeClr val="bg1"/>
                </a:solidFill>
              </a:rPr>
              <a:t>74</a:t>
            </a:r>
            <a:r>
              <a:rPr lang="ja-JP" altLang="en-US" sz="1100" dirty="0">
                <a:solidFill>
                  <a:schemeClr val="bg1"/>
                </a:solidFill>
              </a:rPr>
              <a:t>項目</a:t>
            </a:r>
          </a:p>
        </p:txBody>
      </p:sp>
      <p:sp>
        <p:nvSpPr>
          <p:cNvPr id="42" name="AutoShape 6"/>
          <p:cNvSpPr>
            <a:spLocks noChangeArrowheads="1"/>
          </p:cNvSpPr>
          <p:nvPr/>
        </p:nvSpPr>
        <p:spPr bwMode="auto">
          <a:xfrm>
            <a:off x="250825" y="1268760"/>
            <a:ext cx="4033838" cy="430212"/>
          </a:xfrm>
          <a:prstGeom prst="roundRect">
            <a:avLst>
              <a:gd name="adj" fmla="val 22060"/>
            </a:avLst>
          </a:prstGeom>
          <a:solidFill>
            <a:schemeClr val="bg1"/>
          </a:solidFill>
          <a:ln w="28575" cap="sq" cmpd="sng">
            <a:solidFill>
              <a:srgbClr val="0000FF"/>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000099"/>
                </a:solidFill>
                <a:effectLst>
                  <a:outerShdw blurRad="38100" dist="38100" dir="2700000" algn="tl">
                    <a:srgbClr val="C0C0C0"/>
                  </a:outerShdw>
                </a:effectLst>
                <a:ea typeface="ＭＳ Ｐゴシック" pitchFamily="50" charset="-128"/>
              </a:rPr>
              <a:t>心身の状態：「状態像」</a:t>
            </a:r>
          </a:p>
        </p:txBody>
      </p:sp>
      <p:sp>
        <p:nvSpPr>
          <p:cNvPr id="44" name="右矢印 43"/>
          <p:cNvSpPr/>
          <p:nvPr/>
        </p:nvSpPr>
        <p:spPr>
          <a:xfrm>
            <a:off x="4140200" y="3427760"/>
            <a:ext cx="1511300" cy="57626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AutoShape 14"/>
          <p:cNvSpPr>
            <a:spLocks noChangeArrowheads="1"/>
          </p:cNvSpPr>
          <p:nvPr/>
        </p:nvSpPr>
        <p:spPr bwMode="auto">
          <a:xfrm>
            <a:off x="5868144" y="5157489"/>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400" dirty="0"/>
              <a:t>医療関連の介助時間</a:t>
            </a:r>
          </a:p>
        </p:txBody>
      </p:sp>
      <p:sp>
        <p:nvSpPr>
          <p:cNvPr id="32" name="AutoShape 8"/>
          <p:cNvSpPr>
            <a:spLocks noChangeArrowheads="1"/>
          </p:cNvSpPr>
          <p:nvPr/>
        </p:nvSpPr>
        <p:spPr bwMode="auto">
          <a:xfrm>
            <a:off x="1547664" y="3716362"/>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t>1</a:t>
            </a:r>
            <a:r>
              <a:rPr lang="ja-JP" altLang="en-US" sz="1600" dirty="0" smtClean="0"/>
              <a:t>群：身体機能・起居動作</a:t>
            </a:r>
            <a:endParaRPr lang="ja-JP" altLang="en-US" sz="1600" dirty="0"/>
          </a:p>
        </p:txBody>
      </p:sp>
      <p:sp>
        <p:nvSpPr>
          <p:cNvPr id="33" name="AutoShape 9"/>
          <p:cNvSpPr>
            <a:spLocks noChangeArrowheads="1"/>
          </p:cNvSpPr>
          <p:nvPr/>
        </p:nvSpPr>
        <p:spPr bwMode="auto">
          <a:xfrm>
            <a:off x="1547664" y="4086734"/>
            <a:ext cx="2280047" cy="287338"/>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t>2</a:t>
            </a:r>
            <a:r>
              <a:rPr lang="ja-JP" altLang="en-US" sz="1600" dirty="0" smtClean="0"/>
              <a:t>群：生活機能</a:t>
            </a:r>
            <a:endParaRPr lang="ja-JP" altLang="en-US" sz="1600" dirty="0"/>
          </a:p>
        </p:txBody>
      </p:sp>
      <p:sp>
        <p:nvSpPr>
          <p:cNvPr id="34" name="AutoShape 10"/>
          <p:cNvSpPr>
            <a:spLocks noChangeArrowheads="1"/>
          </p:cNvSpPr>
          <p:nvPr/>
        </p:nvSpPr>
        <p:spPr bwMode="auto">
          <a:xfrm>
            <a:off x="1547664" y="4457107"/>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t>3</a:t>
            </a:r>
            <a:r>
              <a:rPr lang="ja-JP" altLang="en-US" sz="1600" dirty="0" smtClean="0"/>
              <a:t>群：認知機能</a:t>
            </a:r>
            <a:endParaRPr lang="ja-JP" altLang="en-US" sz="1600" dirty="0"/>
          </a:p>
        </p:txBody>
      </p:sp>
      <p:sp>
        <p:nvSpPr>
          <p:cNvPr id="35" name="AutoShape 11"/>
          <p:cNvSpPr>
            <a:spLocks noChangeArrowheads="1"/>
          </p:cNvSpPr>
          <p:nvPr/>
        </p:nvSpPr>
        <p:spPr bwMode="auto">
          <a:xfrm>
            <a:off x="1547664" y="4827479"/>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t>4</a:t>
            </a:r>
            <a:r>
              <a:rPr lang="ja-JP" altLang="en-US" sz="1600" dirty="0" smtClean="0"/>
              <a:t>群：精神・行動障害</a:t>
            </a:r>
            <a:endParaRPr lang="ja-JP" altLang="en-US" sz="1600" dirty="0"/>
          </a:p>
        </p:txBody>
      </p:sp>
      <p:sp>
        <p:nvSpPr>
          <p:cNvPr id="36" name="AutoShape 12"/>
          <p:cNvSpPr>
            <a:spLocks noChangeArrowheads="1"/>
          </p:cNvSpPr>
          <p:nvPr/>
        </p:nvSpPr>
        <p:spPr bwMode="auto">
          <a:xfrm>
            <a:off x="1547664" y="5197851"/>
            <a:ext cx="2280047" cy="287338"/>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t>5</a:t>
            </a:r>
            <a:r>
              <a:rPr lang="ja-JP" altLang="en-US" sz="1600" dirty="0" smtClean="0"/>
              <a:t>群：社会生活への適応</a:t>
            </a:r>
            <a:endParaRPr lang="ja-JP" altLang="en-US" sz="1600" dirty="0"/>
          </a:p>
        </p:txBody>
      </p:sp>
      <p:sp>
        <p:nvSpPr>
          <p:cNvPr id="37" name="二等辺三角形 36"/>
          <p:cNvSpPr/>
          <p:nvPr/>
        </p:nvSpPr>
        <p:spPr>
          <a:xfrm flipV="1">
            <a:off x="1302197" y="3429000"/>
            <a:ext cx="2088232"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11560" y="4292426"/>
            <a:ext cx="1008112" cy="584775"/>
          </a:xfrm>
          <a:prstGeom prst="rect">
            <a:avLst/>
          </a:prstGeom>
          <a:noFill/>
        </p:spPr>
        <p:txBody>
          <a:bodyPr wrap="square" rtlCol="0">
            <a:spAutoFit/>
          </a:bodyPr>
          <a:lstStyle/>
          <a:p>
            <a:r>
              <a:rPr kumimoji="1" lang="ja-JP" altLang="en-US" sz="1600" dirty="0" smtClean="0"/>
              <a:t>中間評価項目得点</a:t>
            </a:r>
            <a:endParaRPr kumimoji="1" lang="ja-JP" altLang="en-US" sz="1600" dirty="0"/>
          </a:p>
        </p:txBody>
      </p:sp>
      <p:sp>
        <p:nvSpPr>
          <p:cNvPr id="47" name="AutoShape 58"/>
          <p:cNvSpPr>
            <a:spLocks noChangeArrowheads="1"/>
          </p:cNvSpPr>
          <p:nvPr/>
        </p:nvSpPr>
        <p:spPr bwMode="auto">
          <a:xfrm>
            <a:off x="1241698" y="5732586"/>
            <a:ext cx="6570662" cy="1051818"/>
          </a:xfrm>
          <a:prstGeom prst="roundRect">
            <a:avLst>
              <a:gd name="adj" fmla="val 16667"/>
            </a:avLst>
          </a:prstGeom>
          <a:solidFill>
            <a:srgbClr val="CCFFCC"/>
          </a:solidFill>
          <a:ln w="9525">
            <a:noFill/>
            <a:round/>
            <a:headEnd/>
            <a:tailEnd/>
          </a:ln>
        </p:spPr>
        <p:txBody>
          <a:bodyPr wrap="none" anchor="ctr"/>
          <a:lstStyle/>
          <a:p>
            <a:endParaRPr lang="ja-JP" altLang="en-US"/>
          </a:p>
        </p:txBody>
      </p:sp>
      <p:pic>
        <p:nvPicPr>
          <p:cNvPr id="48" name="Picture 51"/>
          <p:cNvPicPr>
            <a:picLocks noChangeAspect="1" noChangeArrowheads="1"/>
          </p:cNvPicPr>
          <p:nvPr/>
        </p:nvPicPr>
        <p:blipFill>
          <a:blip r:embed="rId3" cstate="print"/>
          <a:srcRect/>
          <a:stretch>
            <a:fillRect/>
          </a:stretch>
        </p:blipFill>
        <p:spPr bwMode="auto">
          <a:xfrm>
            <a:off x="1170260" y="5853236"/>
            <a:ext cx="6611938" cy="847725"/>
          </a:xfrm>
          <a:prstGeom prst="rect">
            <a:avLst/>
          </a:prstGeom>
          <a:noFill/>
          <a:ln w="9525">
            <a:noFill/>
            <a:miter lim="800000"/>
            <a:headEnd/>
            <a:tailEnd/>
          </a:ln>
        </p:spPr>
      </p:pic>
      <p:sp>
        <p:nvSpPr>
          <p:cNvPr id="49" name="Text Box 59"/>
          <p:cNvSpPr txBox="1">
            <a:spLocks noChangeArrowheads="1"/>
          </p:cNvSpPr>
          <p:nvPr/>
        </p:nvSpPr>
        <p:spPr bwMode="auto">
          <a:xfrm>
            <a:off x="7668344" y="6020618"/>
            <a:ext cx="1368152" cy="307777"/>
          </a:xfrm>
          <a:prstGeom prst="rect">
            <a:avLst/>
          </a:prstGeom>
          <a:noFill/>
          <a:ln w="9525">
            <a:noFill/>
            <a:miter lim="800000"/>
            <a:headEnd/>
            <a:tailEnd/>
          </a:ln>
        </p:spPr>
        <p:txBody>
          <a:bodyPr wrap="square">
            <a:spAutoFit/>
          </a:bodyPr>
          <a:lstStyle/>
          <a:p>
            <a:pPr algn="ctr">
              <a:spcBef>
                <a:spcPct val="50000"/>
              </a:spcBef>
            </a:pPr>
            <a:r>
              <a:rPr lang="ja-JP" altLang="en-US" sz="1400" dirty="0" smtClean="0">
                <a:solidFill>
                  <a:srgbClr val="006600"/>
                </a:solidFill>
                <a:ea typeface="HG創英角ｺﾞｼｯｸUB" pitchFamily="49" charset="-128"/>
              </a:rPr>
              <a:t>一次判定結果</a:t>
            </a:r>
            <a:endParaRPr lang="ja-JP" altLang="en-US" sz="1400" dirty="0">
              <a:solidFill>
                <a:srgbClr val="006600"/>
              </a:solidFill>
              <a:ea typeface="HG創英角ｺﾞｼｯｸUB" pitchFamily="49" charset="-128"/>
            </a:endParaRPr>
          </a:p>
        </p:txBody>
      </p:sp>
      <p:sp>
        <p:nvSpPr>
          <p:cNvPr id="51" name="右中かっこ 50"/>
          <p:cNvSpPr/>
          <p:nvPr/>
        </p:nvSpPr>
        <p:spPr>
          <a:xfrm>
            <a:off x="7889602" y="2564234"/>
            <a:ext cx="144016" cy="2880320"/>
          </a:xfrm>
          <a:prstGeom prst="rightBrace">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テキスト ボックス 51"/>
          <p:cNvSpPr txBox="1"/>
          <p:nvPr/>
        </p:nvSpPr>
        <p:spPr>
          <a:xfrm>
            <a:off x="8100392" y="2708250"/>
            <a:ext cx="430887" cy="2520280"/>
          </a:xfrm>
          <a:prstGeom prst="rect">
            <a:avLst/>
          </a:prstGeom>
          <a:noFill/>
        </p:spPr>
        <p:txBody>
          <a:bodyPr vert="eaVert" wrap="square" rtlCol="0">
            <a:spAutoFit/>
          </a:bodyPr>
          <a:lstStyle/>
          <a:p>
            <a:pPr algn="ctr"/>
            <a:r>
              <a:rPr kumimoji="1" lang="ja-JP" altLang="en-US" dirty="0" smtClean="0"/>
              <a:t>要介護認定等基準時間</a:t>
            </a:r>
            <a:endParaRPr kumimoji="1" lang="ja-JP" altLang="en-US" dirty="0"/>
          </a:p>
        </p:txBody>
      </p:sp>
      <p:sp>
        <p:nvSpPr>
          <p:cNvPr id="53" name="下矢印 52"/>
          <p:cNvSpPr/>
          <p:nvPr/>
        </p:nvSpPr>
        <p:spPr>
          <a:xfrm>
            <a:off x="8244408" y="5084514"/>
            <a:ext cx="144016" cy="864096"/>
          </a:xfrm>
          <a:prstGeom prst="downArrow">
            <a:avLst/>
          </a:prstGeom>
          <a:solidFill>
            <a:schemeClr val="accent2">
              <a:lumMod val="40000"/>
              <a:lumOff val="60000"/>
            </a:schemeClr>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Rectangle 2"/>
          <p:cNvSpPr txBox="1">
            <a:spLocks noChangeArrowheads="1"/>
          </p:cNvSpPr>
          <p:nvPr/>
        </p:nvSpPr>
        <p:spPr>
          <a:xfrm>
            <a:off x="574740" y="-237773"/>
            <a:ext cx="8283575" cy="7477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b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一次判定ソフト</a:t>
            </a: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b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　＝「心身の状態」から「介護の時間」を推計</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特記事項と審査会</a:t>
            </a:r>
          </a:p>
        </p:txBody>
      </p:sp>
      <p:sp>
        <p:nvSpPr>
          <p:cNvPr id="48" name="Rectangle 2"/>
          <p:cNvSpPr>
            <a:spLocks noChangeArrowheads="1"/>
          </p:cNvSpPr>
          <p:nvPr/>
        </p:nvSpPr>
        <p:spPr bwMode="auto">
          <a:xfrm>
            <a:off x="1116385" y="2276475"/>
            <a:ext cx="3024187" cy="1223963"/>
          </a:xfrm>
          <a:prstGeom prst="rect">
            <a:avLst/>
          </a:prstGeom>
          <a:solidFill>
            <a:srgbClr val="FF6600"/>
          </a:solidFill>
          <a:ln w="9525">
            <a:noFill/>
            <a:miter lim="800000"/>
            <a:headEnd/>
            <a:tailEnd/>
          </a:ln>
          <a:effectLst/>
        </p:spPr>
        <p:txBody>
          <a:bodyPr wrap="none" anchor="ctr"/>
          <a:lstStyle/>
          <a:p>
            <a:pPr algn="ctr">
              <a:defRPr/>
            </a:pPr>
            <a:endParaRPr lang="en-US" altLang="ja-JP" dirty="0">
              <a:solidFill>
                <a:srgbClr val="000000"/>
              </a:solidFill>
              <a:latin typeface="Verdana" pitchFamily="34" charset="0"/>
            </a:endParaRPr>
          </a:p>
          <a:p>
            <a:pPr algn="ctr">
              <a:defRPr/>
            </a:pPr>
            <a:r>
              <a:rPr lang="ja-JP" altLang="en-US" b="1" dirty="0">
                <a:solidFill>
                  <a:srgbClr val="FFFFFF"/>
                </a:solidFill>
                <a:effectLst>
                  <a:outerShdw blurRad="38100" dist="38100" dir="2700000" sx="1000" sy="1000" algn="tl">
                    <a:srgbClr val="000000"/>
                  </a:outerShdw>
                </a:effectLst>
                <a:latin typeface="Verdana" pitchFamily="34" charset="0"/>
              </a:rPr>
              <a:t>標準化された「選択」</a:t>
            </a:r>
          </a:p>
          <a:p>
            <a:pPr algn="ctr">
              <a:defRPr/>
            </a:pPr>
            <a:r>
              <a:rPr lang="ja-JP" altLang="en-US" sz="1200" b="1" dirty="0" smtClean="0">
                <a:solidFill>
                  <a:srgbClr val="FFFFFF"/>
                </a:solidFill>
                <a:effectLst>
                  <a:outerShdw blurRad="38100" dist="38100" dir="2700000" sx="1000" sy="1000" algn="tl">
                    <a:srgbClr val="000000"/>
                  </a:outerShdw>
                </a:effectLst>
                <a:latin typeface="Verdana" pitchFamily="34" charset="0"/>
              </a:rPr>
              <a:t>＜特殊要因をすべて取り込むことは困難＞</a:t>
            </a:r>
            <a:endParaRPr lang="ja-JP" altLang="en-US" sz="1200" b="1" dirty="0">
              <a:solidFill>
                <a:srgbClr val="FFFFFF"/>
              </a:solidFill>
              <a:effectLst>
                <a:outerShdw blurRad="38100" dist="38100" dir="2700000" sx="1000" sy="1000" algn="tl">
                  <a:srgbClr val="000000"/>
                </a:outerShdw>
              </a:effectLst>
              <a:latin typeface="Verdana" pitchFamily="34" charset="0"/>
            </a:endParaRPr>
          </a:p>
        </p:txBody>
      </p:sp>
      <p:sp>
        <p:nvSpPr>
          <p:cNvPr id="49" name="AutoShape 4"/>
          <p:cNvSpPr>
            <a:spLocks noChangeArrowheads="1"/>
          </p:cNvSpPr>
          <p:nvPr/>
        </p:nvSpPr>
        <p:spPr bwMode="auto">
          <a:xfrm>
            <a:off x="1619622" y="1700213"/>
            <a:ext cx="2089150" cy="864691"/>
          </a:xfrm>
          <a:prstGeom prst="roundRect">
            <a:avLst>
              <a:gd name="adj" fmla="val 16667"/>
            </a:avLst>
          </a:prstGeom>
          <a:solidFill>
            <a:srgbClr val="FFCC00"/>
          </a:solidFill>
          <a:ln w="9525">
            <a:noFill/>
            <a:round/>
            <a:headEnd/>
            <a:tailEnd/>
          </a:ln>
        </p:spPr>
        <p:txBody>
          <a:bodyPr wrap="none" anchor="ctr"/>
          <a:lstStyle/>
          <a:p>
            <a:pPr algn="ctr"/>
            <a:r>
              <a:rPr lang="ja-JP" altLang="en-US" sz="2400">
                <a:solidFill>
                  <a:srgbClr val="FF0000"/>
                </a:solidFill>
                <a:latin typeface="Verdana" pitchFamily="34" charset="0"/>
                <a:ea typeface="HG創英角ｺﾞｼｯｸUB" pitchFamily="49" charset="-128"/>
              </a:rPr>
              <a:t>基本調査</a:t>
            </a:r>
          </a:p>
        </p:txBody>
      </p:sp>
      <p:sp>
        <p:nvSpPr>
          <p:cNvPr id="50" name="Rectangle 5"/>
          <p:cNvSpPr>
            <a:spLocks noChangeArrowheads="1"/>
          </p:cNvSpPr>
          <p:nvPr/>
        </p:nvSpPr>
        <p:spPr bwMode="auto">
          <a:xfrm>
            <a:off x="1116385" y="4076700"/>
            <a:ext cx="3024187" cy="1223963"/>
          </a:xfrm>
          <a:prstGeom prst="rect">
            <a:avLst/>
          </a:prstGeom>
          <a:solidFill>
            <a:srgbClr val="FF6600"/>
          </a:solidFill>
          <a:ln w="9525">
            <a:noFill/>
            <a:miter lim="800000"/>
            <a:headEnd/>
            <a:tailEnd/>
          </a:ln>
          <a:effectLst/>
        </p:spPr>
        <p:txBody>
          <a:bodyPr wrap="none" anchor="ctr"/>
          <a:lstStyle/>
          <a:p>
            <a:pPr algn="ctr">
              <a:defRPr/>
            </a:pPr>
            <a:r>
              <a:rPr lang="ja-JP" altLang="en-US" b="1" dirty="0">
                <a:solidFill>
                  <a:srgbClr val="FFFFFF"/>
                </a:solidFill>
                <a:effectLst>
                  <a:outerShdw blurRad="38100" dist="38100" dir="2700000" sx="1000" sy="1000" algn="tl">
                    <a:srgbClr val="000000"/>
                  </a:outerShdw>
                </a:effectLst>
                <a:latin typeface="Verdana" pitchFamily="34" charset="0"/>
              </a:rPr>
              <a:t>実態に沿った具体的記述</a:t>
            </a:r>
          </a:p>
          <a:p>
            <a:pPr algn="ctr">
              <a:defRPr/>
            </a:pPr>
            <a:r>
              <a:rPr lang="ja-JP" altLang="en-US" sz="1600" b="1" dirty="0">
                <a:solidFill>
                  <a:srgbClr val="FFFFFF"/>
                </a:solidFill>
                <a:effectLst>
                  <a:outerShdw blurRad="38100" dist="38100" dir="2700000" sx="1000" sy="1000" algn="tl">
                    <a:srgbClr val="000000"/>
                  </a:outerShdw>
                </a:effectLst>
                <a:latin typeface="Verdana" pitchFamily="34" charset="0"/>
              </a:rPr>
              <a:t>＜個別性のある自由な記述＞</a:t>
            </a:r>
          </a:p>
          <a:p>
            <a:pPr algn="ctr">
              <a:defRPr/>
            </a:pPr>
            <a:endParaRPr lang="en-US" altLang="ja-JP" b="1" dirty="0">
              <a:solidFill>
                <a:srgbClr val="FFFFFF"/>
              </a:solidFill>
              <a:effectLst>
                <a:outerShdw blurRad="38100" dist="38100" dir="2700000" sx="1000" sy="1000" algn="tl">
                  <a:srgbClr val="000000"/>
                </a:outerShdw>
              </a:effectLst>
              <a:latin typeface="Verdana" pitchFamily="34" charset="0"/>
            </a:endParaRPr>
          </a:p>
        </p:txBody>
      </p:sp>
      <p:sp>
        <p:nvSpPr>
          <p:cNvPr id="51" name="AutoShape 6"/>
          <p:cNvSpPr>
            <a:spLocks noChangeArrowheads="1"/>
          </p:cNvSpPr>
          <p:nvPr/>
        </p:nvSpPr>
        <p:spPr bwMode="auto">
          <a:xfrm>
            <a:off x="1692647" y="5085183"/>
            <a:ext cx="2089150" cy="791741"/>
          </a:xfrm>
          <a:prstGeom prst="roundRect">
            <a:avLst>
              <a:gd name="adj" fmla="val 16667"/>
            </a:avLst>
          </a:prstGeom>
          <a:solidFill>
            <a:srgbClr val="FFCC00"/>
          </a:solidFill>
          <a:ln w="9525">
            <a:noFill/>
            <a:round/>
            <a:headEnd/>
            <a:tailEnd/>
          </a:ln>
        </p:spPr>
        <p:txBody>
          <a:bodyPr wrap="none" anchor="ctr"/>
          <a:lstStyle/>
          <a:p>
            <a:pPr algn="ctr"/>
            <a:r>
              <a:rPr lang="ja-JP" altLang="en-US" sz="2400">
                <a:solidFill>
                  <a:srgbClr val="FF0000"/>
                </a:solidFill>
                <a:latin typeface="Verdana" pitchFamily="34" charset="0"/>
                <a:ea typeface="HG創英角ｺﾞｼｯｸUB" pitchFamily="49" charset="-128"/>
              </a:rPr>
              <a:t>特記事項</a:t>
            </a:r>
          </a:p>
        </p:txBody>
      </p:sp>
      <p:sp>
        <p:nvSpPr>
          <p:cNvPr id="57" name="Rectangle 13"/>
          <p:cNvSpPr>
            <a:spLocks noChangeArrowheads="1"/>
          </p:cNvSpPr>
          <p:nvPr/>
        </p:nvSpPr>
        <p:spPr bwMode="auto">
          <a:xfrm>
            <a:off x="4788669" y="2924250"/>
            <a:ext cx="3455739" cy="1728886"/>
          </a:xfrm>
          <a:prstGeom prst="rect">
            <a:avLst/>
          </a:prstGeom>
          <a:solidFill>
            <a:srgbClr val="FF6600"/>
          </a:solidFill>
          <a:ln w="9525">
            <a:noFill/>
            <a:miter lim="800000"/>
            <a:headEnd/>
            <a:tailEnd/>
          </a:ln>
          <a:effectLst/>
        </p:spPr>
        <p:txBody>
          <a:bodyPr wrap="none" anchor="ctr"/>
          <a:lstStyle/>
          <a:p>
            <a:pPr algn="ctr">
              <a:defRPr/>
            </a:pPr>
            <a:r>
              <a:rPr lang="ja-JP" altLang="en-US" sz="1200" b="1" dirty="0" smtClean="0">
                <a:solidFill>
                  <a:srgbClr val="FFFFFF"/>
                </a:solidFill>
                <a:effectLst>
                  <a:outerShdw blurRad="38100" dist="38100" dir="2700000" algn="tl">
                    <a:srgbClr val="000000"/>
                  </a:outerShdw>
                </a:effectLst>
                <a:latin typeface="Verdana" pitchFamily="34" charset="0"/>
              </a:rPr>
              <a:t>申請者固</a:t>
            </a:r>
            <a:endParaRPr lang="en-US" altLang="ja-JP" sz="1200" b="1" dirty="0" smtClean="0">
              <a:solidFill>
                <a:srgbClr val="FFFFFF"/>
              </a:solidFill>
              <a:effectLst>
                <a:outerShdw blurRad="38100" dist="38100" dir="2700000" algn="tl">
                  <a:srgbClr val="000000"/>
                </a:outerShdw>
              </a:effectLst>
              <a:latin typeface="Verdana" pitchFamily="34" charset="0"/>
            </a:endParaRPr>
          </a:p>
          <a:p>
            <a:pPr algn="ctr">
              <a:defRPr/>
            </a:pPr>
            <a:endParaRPr lang="en-US" altLang="ja-JP" sz="1200" b="1" dirty="0" smtClean="0">
              <a:solidFill>
                <a:srgbClr val="FFFFFF"/>
              </a:solidFill>
              <a:effectLst>
                <a:outerShdw blurRad="38100" dist="38100" dir="2700000" algn="tl">
                  <a:srgbClr val="000000"/>
                </a:outerShdw>
              </a:effectLst>
              <a:latin typeface="Verdana" pitchFamily="34" charset="0"/>
            </a:endParaRPr>
          </a:p>
          <a:p>
            <a:pPr algn="ctr">
              <a:defRPr/>
            </a:pPr>
            <a:endParaRPr lang="en-US" altLang="ja-JP" sz="1200" b="1" dirty="0" smtClean="0">
              <a:solidFill>
                <a:srgbClr val="FFFFFF"/>
              </a:solidFill>
              <a:effectLst>
                <a:outerShdw blurRad="38100" dist="38100" dir="2700000" algn="tl">
                  <a:srgbClr val="000000"/>
                </a:outerShdw>
              </a:effectLst>
              <a:latin typeface="Verdana" pitchFamily="34" charset="0"/>
            </a:endParaRPr>
          </a:p>
          <a:p>
            <a:pPr algn="ctr">
              <a:defRPr/>
            </a:pPr>
            <a:r>
              <a:rPr lang="ja-JP" altLang="en-US" sz="1600" b="1" dirty="0" smtClean="0">
                <a:solidFill>
                  <a:srgbClr val="FFFFFF"/>
                </a:solidFill>
                <a:effectLst>
                  <a:outerShdw blurRad="38100" dist="38100" dir="2700000" sx="1000" sy="1000" algn="tl">
                    <a:srgbClr val="FFFFFF"/>
                  </a:outerShdw>
                </a:effectLst>
                <a:latin typeface="Verdana" pitchFamily="34" charset="0"/>
              </a:rPr>
              <a:t>申請者固有の「介護の手間」も含め</a:t>
            </a:r>
            <a:r>
              <a:rPr lang="en-US" altLang="ja-JP" sz="1600" b="1" dirty="0" smtClean="0">
                <a:solidFill>
                  <a:srgbClr val="FFFFFF"/>
                </a:solidFill>
                <a:effectLst>
                  <a:outerShdw blurRad="38100" dist="38100" dir="2700000" sx="1000" sy="1000" algn="tl">
                    <a:srgbClr val="FFFFFF"/>
                  </a:outerShdw>
                </a:effectLst>
                <a:latin typeface="Verdana" pitchFamily="34" charset="0"/>
              </a:rPr>
              <a:t/>
            </a:r>
            <a:br>
              <a:rPr lang="en-US" altLang="ja-JP" sz="1600" b="1" dirty="0" smtClean="0">
                <a:solidFill>
                  <a:srgbClr val="FFFFFF"/>
                </a:solidFill>
                <a:effectLst>
                  <a:outerShdw blurRad="38100" dist="38100" dir="2700000" sx="1000" sy="1000" algn="tl">
                    <a:srgbClr val="FFFFFF"/>
                  </a:outerShdw>
                </a:effectLst>
                <a:latin typeface="Verdana" pitchFamily="34" charset="0"/>
              </a:rPr>
            </a:br>
            <a:r>
              <a:rPr lang="ja-JP" altLang="en-US" sz="1600" b="1" dirty="0" smtClean="0">
                <a:solidFill>
                  <a:srgbClr val="FFFFFF"/>
                </a:solidFill>
                <a:effectLst>
                  <a:outerShdw blurRad="38100" dist="38100" dir="2700000" sx="1000" sy="1000" algn="tl">
                    <a:srgbClr val="FFFFFF"/>
                  </a:outerShdw>
                </a:effectLst>
                <a:latin typeface="Verdana" pitchFamily="34" charset="0"/>
              </a:rPr>
              <a:t>て最終評価することが審査会の目的。</a:t>
            </a:r>
            <a:r>
              <a:rPr lang="en-US" altLang="ja-JP" sz="1600" b="1" dirty="0" smtClean="0">
                <a:solidFill>
                  <a:srgbClr val="FFFFFF"/>
                </a:solidFill>
                <a:effectLst>
                  <a:outerShdw blurRad="38100" dist="38100" dir="2700000" sx="1000" sy="1000" algn="tl">
                    <a:srgbClr val="FFFFFF"/>
                  </a:outerShdw>
                </a:effectLst>
                <a:latin typeface="Verdana" pitchFamily="34" charset="0"/>
              </a:rPr>
              <a:t/>
            </a:r>
            <a:br>
              <a:rPr lang="en-US" altLang="ja-JP" sz="1600" b="1" dirty="0" smtClean="0">
                <a:solidFill>
                  <a:srgbClr val="FFFFFF"/>
                </a:solidFill>
                <a:effectLst>
                  <a:outerShdw blurRad="38100" dist="38100" dir="2700000" sx="1000" sy="1000" algn="tl">
                    <a:srgbClr val="FFFFFF"/>
                  </a:outerShdw>
                </a:effectLst>
                <a:latin typeface="Verdana" pitchFamily="34" charset="0"/>
              </a:rPr>
            </a:br>
            <a:r>
              <a:rPr lang="ja-JP" altLang="en-US" sz="1600" b="1" dirty="0" smtClean="0">
                <a:solidFill>
                  <a:srgbClr val="FFFFFF"/>
                </a:solidFill>
                <a:effectLst>
                  <a:outerShdw blurRad="38100" dist="38100" dir="2700000" sx="1000" sy="1000" algn="tl">
                    <a:srgbClr val="FFFFFF"/>
                  </a:outerShdw>
                </a:effectLst>
                <a:latin typeface="Verdana" pitchFamily="34" charset="0"/>
              </a:rPr>
              <a:t>統計的な推計値（一次判定）を</a:t>
            </a:r>
            <a:r>
              <a:rPr lang="en-US" altLang="ja-JP" sz="1600" b="1" dirty="0" smtClean="0">
                <a:solidFill>
                  <a:srgbClr val="FFFFFF"/>
                </a:solidFill>
                <a:effectLst>
                  <a:outerShdw blurRad="38100" dist="38100" dir="2700000" sx="1000" sy="1000" algn="tl">
                    <a:srgbClr val="FFFFFF"/>
                  </a:outerShdw>
                </a:effectLst>
                <a:latin typeface="Verdana" pitchFamily="34" charset="0"/>
              </a:rPr>
              <a:t/>
            </a:r>
            <a:br>
              <a:rPr lang="en-US" altLang="ja-JP" sz="1600" b="1" dirty="0" smtClean="0">
                <a:solidFill>
                  <a:srgbClr val="FFFFFF"/>
                </a:solidFill>
                <a:effectLst>
                  <a:outerShdw blurRad="38100" dist="38100" dir="2700000" sx="1000" sy="1000" algn="tl">
                    <a:srgbClr val="FFFFFF"/>
                  </a:outerShdw>
                </a:effectLst>
                <a:latin typeface="Verdana" pitchFamily="34" charset="0"/>
              </a:rPr>
            </a:br>
            <a:r>
              <a:rPr lang="ja-JP" altLang="en-US" sz="1600" b="1" dirty="0" smtClean="0">
                <a:solidFill>
                  <a:srgbClr val="FFFFFF"/>
                </a:solidFill>
                <a:effectLst>
                  <a:outerShdw blurRad="38100" dist="38100" dir="2700000" sx="1000" sy="1000" algn="tl">
                    <a:srgbClr val="FFFFFF"/>
                  </a:outerShdw>
                </a:effectLst>
                <a:latin typeface="Verdana" pitchFamily="34" charset="0"/>
              </a:rPr>
              <a:t>「特記事項」で補うのが</a:t>
            </a:r>
            <a:r>
              <a:rPr lang="en-US" altLang="ja-JP" sz="1600" b="1" dirty="0" smtClean="0">
                <a:solidFill>
                  <a:srgbClr val="FFFFFF"/>
                </a:solidFill>
                <a:effectLst>
                  <a:outerShdw blurRad="38100" dist="38100" dir="2700000" sx="1000" sy="1000" algn="tl">
                    <a:srgbClr val="FFFFFF"/>
                  </a:outerShdw>
                </a:effectLst>
                <a:latin typeface="Verdana" pitchFamily="34" charset="0"/>
              </a:rPr>
              <a:t/>
            </a:r>
            <a:br>
              <a:rPr lang="en-US" altLang="ja-JP" sz="1600" b="1" dirty="0" smtClean="0">
                <a:solidFill>
                  <a:srgbClr val="FFFFFF"/>
                </a:solidFill>
                <a:effectLst>
                  <a:outerShdw blurRad="38100" dist="38100" dir="2700000" sx="1000" sy="1000" algn="tl">
                    <a:srgbClr val="FFFFFF"/>
                  </a:outerShdw>
                </a:effectLst>
                <a:latin typeface="Verdana" pitchFamily="34" charset="0"/>
              </a:rPr>
            </a:br>
            <a:r>
              <a:rPr lang="ja-JP" altLang="en-US" sz="1600" b="1" dirty="0" smtClean="0">
                <a:solidFill>
                  <a:srgbClr val="FFFFFF"/>
                </a:solidFill>
                <a:effectLst>
                  <a:outerShdw blurRad="38100" dist="38100" dir="2700000" sx="1000" sy="1000" algn="tl">
                    <a:srgbClr val="FFFFFF"/>
                  </a:outerShdw>
                </a:effectLst>
                <a:latin typeface="Verdana" pitchFamily="34" charset="0"/>
              </a:rPr>
              <a:t>審査会の役割。</a:t>
            </a:r>
          </a:p>
          <a:p>
            <a:pPr algn="ctr">
              <a:defRPr/>
            </a:pPr>
            <a:endParaRPr lang="ja-JP" altLang="en-US" b="1" dirty="0">
              <a:solidFill>
                <a:srgbClr val="FFFFFF"/>
              </a:solidFill>
              <a:effectLst>
                <a:outerShdw blurRad="38100" dist="38100" dir="2700000" algn="tl">
                  <a:srgbClr val="000000"/>
                </a:outerShdw>
              </a:effectLst>
              <a:latin typeface="Verdana" pitchFamily="34" charset="0"/>
            </a:endParaRPr>
          </a:p>
        </p:txBody>
      </p:sp>
      <p:sp>
        <p:nvSpPr>
          <p:cNvPr id="58" name="AutoShape 14"/>
          <p:cNvSpPr>
            <a:spLocks noChangeArrowheads="1"/>
          </p:cNvSpPr>
          <p:nvPr/>
        </p:nvSpPr>
        <p:spPr bwMode="auto">
          <a:xfrm rot="16200000">
            <a:off x="3563864" y="3428330"/>
            <a:ext cx="1728886" cy="720725"/>
          </a:xfrm>
          <a:prstGeom prst="triangle">
            <a:avLst>
              <a:gd name="adj" fmla="val 50000"/>
            </a:avLst>
          </a:prstGeom>
          <a:solidFill>
            <a:schemeClr val="accent2"/>
          </a:solidFill>
          <a:ln w="9525">
            <a:noFill/>
            <a:miter lim="800000"/>
            <a:headEnd/>
            <a:tailEnd/>
          </a:ln>
        </p:spPr>
        <p:txBody>
          <a:bodyPr wrap="none" anchor="ctr"/>
          <a:lstStyle/>
          <a:p>
            <a:endParaRPr lang="ja-JP" altLang="en-US" sz="1600">
              <a:solidFill>
                <a:srgbClr val="000000"/>
              </a:solidFill>
              <a:latin typeface="Verdana" pitchFamily="34" charset="0"/>
            </a:endParaRPr>
          </a:p>
        </p:txBody>
      </p:sp>
      <p:sp>
        <p:nvSpPr>
          <p:cNvPr id="59" name="AutoShape 15"/>
          <p:cNvSpPr>
            <a:spLocks noChangeArrowheads="1"/>
          </p:cNvSpPr>
          <p:nvPr/>
        </p:nvSpPr>
        <p:spPr bwMode="auto">
          <a:xfrm>
            <a:off x="5292080" y="2636912"/>
            <a:ext cx="2305050" cy="620713"/>
          </a:xfrm>
          <a:prstGeom prst="roundRect">
            <a:avLst>
              <a:gd name="adj" fmla="val 16667"/>
            </a:avLst>
          </a:prstGeom>
          <a:solidFill>
            <a:srgbClr val="FFCC00"/>
          </a:solidFill>
          <a:ln w="9525">
            <a:noFill/>
            <a:round/>
            <a:headEnd/>
            <a:tailEnd/>
          </a:ln>
        </p:spPr>
        <p:txBody>
          <a:bodyPr wrap="none" anchor="ctr"/>
          <a:lstStyle/>
          <a:p>
            <a:pPr algn="ctr"/>
            <a:r>
              <a:rPr lang="ja-JP" altLang="en-US" sz="2400">
                <a:solidFill>
                  <a:srgbClr val="FF0000"/>
                </a:solidFill>
                <a:latin typeface="Verdana" pitchFamily="34" charset="0"/>
                <a:ea typeface="HG創英角ｺﾞｼｯｸUB" pitchFamily="49" charset="-128"/>
              </a:rPr>
              <a:t>介護認定審査会</a:t>
            </a:r>
          </a:p>
        </p:txBody>
      </p:sp>
      <p:sp>
        <p:nvSpPr>
          <p:cNvPr id="60" name="上矢印 59"/>
          <p:cNvSpPr/>
          <p:nvPr/>
        </p:nvSpPr>
        <p:spPr>
          <a:xfrm>
            <a:off x="3563888" y="3284984"/>
            <a:ext cx="216024" cy="864096"/>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61" name="テキスト ボックス 60"/>
          <p:cNvSpPr txBox="1"/>
          <p:nvPr/>
        </p:nvSpPr>
        <p:spPr>
          <a:xfrm>
            <a:off x="1331640" y="3501008"/>
            <a:ext cx="2232248" cy="461665"/>
          </a:xfrm>
          <a:prstGeom prst="rect">
            <a:avLst/>
          </a:prstGeom>
          <a:noFill/>
        </p:spPr>
        <p:txBody>
          <a:bodyPr wrap="square" rtlCol="0">
            <a:spAutoFit/>
          </a:bodyPr>
          <a:lstStyle/>
          <a:p>
            <a:r>
              <a:rPr lang="ja-JP" altLang="en-US" sz="1200" dirty="0" smtClean="0">
                <a:solidFill>
                  <a:srgbClr val="000000"/>
                </a:solidFill>
                <a:latin typeface="Verdana" pitchFamily="34" charset="0"/>
              </a:rPr>
              <a:t>統計で表現しきれない</a:t>
            </a:r>
            <a:r>
              <a:rPr lang="en-US" altLang="ja-JP" sz="1200" dirty="0" smtClean="0">
                <a:solidFill>
                  <a:srgbClr val="000000"/>
                </a:solidFill>
                <a:latin typeface="Verdana" pitchFamily="34" charset="0"/>
              </a:rPr>
              <a:t/>
            </a:r>
            <a:br>
              <a:rPr lang="en-US" altLang="ja-JP" sz="1200" dirty="0" smtClean="0">
                <a:solidFill>
                  <a:srgbClr val="000000"/>
                </a:solidFill>
                <a:latin typeface="Verdana" pitchFamily="34" charset="0"/>
              </a:rPr>
            </a:br>
            <a:r>
              <a:rPr lang="ja-JP" altLang="en-US" sz="1200" dirty="0" smtClean="0">
                <a:solidFill>
                  <a:srgbClr val="000000"/>
                </a:solidFill>
                <a:latin typeface="Verdana" pitchFamily="34" charset="0"/>
              </a:rPr>
              <a:t>介護の手間を特記事項で補う。</a:t>
            </a:r>
            <a:endParaRPr lang="ja-JP" altLang="en-US" sz="1200" dirty="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20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2000"/>
                                        <p:tgtEl>
                                          <p:spTgt spid="4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介護認定審査会資料</a:t>
            </a:r>
            <a:endParaRPr kumimoji="1" lang="ja-JP" altLang="en-US" sz="3200" dirty="0"/>
          </a:p>
        </p:txBody>
      </p:sp>
      <p:pic>
        <p:nvPicPr>
          <p:cNvPr id="93186" name="Picture 2"/>
          <p:cNvPicPr>
            <a:picLocks noChangeAspect="1" noChangeArrowheads="1"/>
          </p:cNvPicPr>
          <p:nvPr/>
        </p:nvPicPr>
        <p:blipFill>
          <a:blip r:embed="rId3" cstate="print"/>
          <a:srcRect/>
          <a:stretch>
            <a:fillRect/>
          </a:stretch>
        </p:blipFill>
        <p:spPr bwMode="auto">
          <a:xfrm>
            <a:off x="2643365" y="1285860"/>
            <a:ext cx="3694155" cy="5429288"/>
          </a:xfrm>
          <a:prstGeom prst="rect">
            <a:avLst/>
          </a:prstGeom>
          <a:noFill/>
          <a:ln w="9525">
            <a:solidFill>
              <a:schemeClr val="accent1"/>
            </a:solidFill>
            <a:miter lim="800000"/>
            <a:headEnd/>
            <a:tailEnd/>
          </a:ln>
          <a:effectLst/>
        </p:spPr>
      </p:pic>
      <p:sp>
        <p:nvSpPr>
          <p:cNvPr id="6" name="角丸四角形 5"/>
          <p:cNvSpPr/>
          <p:nvPr/>
        </p:nvSpPr>
        <p:spPr>
          <a:xfrm>
            <a:off x="4572001" y="1928802"/>
            <a:ext cx="1643074" cy="4214842"/>
          </a:xfrm>
          <a:prstGeom prst="roundRect">
            <a:avLst>
              <a:gd name="adj" fmla="val 10901"/>
            </a:avLst>
          </a:prstGeom>
          <a:solidFill>
            <a:srgbClr val="66FFFF">
              <a:alpha val="25882"/>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7" name="角丸四角形 6"/>
          <p:cNvSpPr/>
          <p:nvPr/>
        </p:nvSpPr>
        <p:spPr>
          <a:xfrm>
            <a:off x="2643179" y="3929066"/>
            <a:ext cx="1785950" cy="500066"/>
          </a:xfrm>
          <a:prstGeom prst="roundRect">
            <a:avLst>
              <a:gd name="adj" fmla="val 10901"/>
            </a:avLst>
          </a:prstGeom>
          <a:solidFill>
            <a:srgbClr val="6699FF">
              <a:alpha val="38039"/>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8" name="角丸四角形 7"/>
          <p:cNvSpPr/>
          <p:nvPr/>
        </p:nvSpPr>
        <p:spPr>
          <a:xfrm>
            <a:off x="2643174" y="2357430"/>
            <a:ext cx="1857388" cy="1214446"/>
          </a:xfrm>
          <a:prstGeom prst="roundRect">
            <a:avLst>
              <a:gd name="adj" fmla="val 10901"/>
            </a:avLst>
          </a:prstGeom>
          <a:solidFill>
            <a:srgbClr val="FFC2C2">
              <a:alpha val="34902"/>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00">
              <a:solidFill>
                <a:srgbClr val="FFFFFF"/>
              </a:solidFill>
            </a:endParaRPr>
          </a:p>
        </p:txBody>
      </p:sp>
      <p:sp>
        <p:nvSpPr>
          <p:cNvPr id="9" name="角丸四角形 8"/>
          <p:cNvSpPr/>
          <p:nvPr/>
        </p:nvSpPr>
        <p:spPr>
          <a:xfrm>
            <a:off x="2643174" y="1928802"/>
            <a:ext cx="1857388" cy="357190"/>
          </a:xfrm>
          <a:prstGeom prst="roundRect">
            <a:avLst>
              <a:gd name="adj" fmla="val 10901"/>
            </a:avLst>
          </a:prstGeom>
          <a:solidFill>
            <a:srgbClr val="FF8585">
              <a:alpha val="52157"/>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00">
              <a:solidFill>
                <a:srgbClr val="FFFFFF"/>
              </a:solidFill>
            </a:endParaRPr>
          </a:p>
        </p:txBody>
      </p:sp>
      <p:sp>
        <p:nvSpPr>
          <p:cNvPr id="10" name="テキスト ボックス 9"/>
          <p:cNvSpPr txBox="1"/>
          <p:nvPr/>
        </p:nvSpPr>
        <p:spPr>
          <a:xfrm>
            <a:off x="7000860" y="2928934"/>
            <a:ext cx="1928858" cy="338554"/>
          </a:xfrm>
          <a:prstGeom prst="rect">
            <a:avLst/>
          </a:prstGeom>
          <a:noFill/>
        </p:spPr>
        <p:txBody>
          <a:bodyPr wrap="square" rtlCol="0">
            <a:spAutoFit/>
          </a:bodyPr>
          <a:lstStyle/>
          <a:p>
            <a:r>
              <a:rPr lang="ja-JP" altLang="en-US" sz="1600" dirty="0" smtClean="0">
                <a:solidFill>
                  <a:srgbClr val="000000"/>
                </a:solidFill>
                <a:latin typeface="Verdana" pitchFamily="34" charset="0"/>
              </a:rPr>
              <a:t>基本調査の選択</a:t>
            </a:r>
            <a:endParaRPr lang="ja-JP" altLang="en-US" sz="1600" dirty="0">
              <a:solidFill>
                <a:srgbClr val="000000"/>
              </a:solidFill>
              <a:latin typeface="Verdana" pitchFamily="34" charset="0"/>
            </a:endParaRPr>
          </a:p>
        </p:txBody>
      </p:sp>
      <p:sp>
        <p:nvSpPr>
          <p:cNvPr id="12" name="テキスト ボックス 11"/>
          <p:cNvSpPr txBox="1"/>
          <p:nvPr/>
        </p:nvSpPr>
        <p:spPr>
          <a:xfrm>
            <a:off x="750071" y="3857629"/>
            <a:ext cx="1035851" cy="584775"/>
          </a:xfrm>
          <a:prstGeom prst="rect">
            <a:avLst/>
          </a:prstGeom>
          <a:noFill/>
        </p:spPr>
        <p:txBody>
          <a:bodyPr wrap="square" rtlCol="0">
            <a:spAutoFit/>
          </a:bodyPr>
          <a:lstStyle/>
          <a:p>
            <a:r>
              <a:rPr lang="ja-JP" altLang="en-US" sz="1600" dirty="0" smtClean="0">
                <a:solidFill>
                  <a:srgbClr val="000000"/>
                </a:solidFill>
                <a:latin typeface="Verdana" pitchFamily="34" charset="0"/>
              </a:rPr>
              <a:t>中間評価</a:t>
            </a:r>
            <a:r>
              <a:rPr lang="en-US" altLang="ja-JP" sz="1600" dirty="0" smtClean="0">
                <a:solidFill>
                  <a:srgbClr val="000000"/>
                </a:solidFill>
                <a:latin typeface="Verdana" pitchFamily="34" charset="0"/>
              </a:rPr>
              <a:t/>
            </a:r>
            <a:br>
              <a:rPr lang="en-US" altLang="ja-JP" sz="1600" dirty="0" smtClean="0">
                <a:solidFill>
                  <a:srgbClr val="000000"/>
                </a:solidFill>
                <a:latin typeface="Verdana" pitchFamily="34" charset="0"/>
              </a:rPr>
            </a:br>
            <a:r>
              <a:rPr lang="ja-JP" altLang="en-US" sz="1600" dirty="0" smtClean="0">
                <a:solidFill>
                  <a:srgbClr val="000000"/>
                </a:solidFill>
                <a:latin typeface="Verdana" pitchFamily="34" charset="0"/>
              </a:rPr>
              <a:t>項目</a:t>
            </a:r>
            <a:r>
              <a:rPr lang="ja-JP" altLang="en-US" sz="1600" dirty="0">
                <a:solidFill>
                  <a:srgbClr val="000000"/>
                </a:solidFill>
                <a:latin typeface="Verdana" pitchFamily="34" charset="0"/>
              </a:rPr>
              <a:t>得点</a:t>
            </a:r>
          </a:p>
        </p:txBody>
      </p:sp>
      <p:sp>
        <p:nvSpPr>
          <p:cNvPr id="14" name="テキスト ボックス 13"/>
          <p:cNvSpPr txBox="1"/>
          <p:nvPr/>
        </p:nvSpPr>
        <p:spPr>
          <a:xfrm>
            <a:off x="857224" y="2631120"/>
            <a:ext cx="1071570" cy="584775"/>
          </a:xfrm>
          <a:prstGeom prst="rect">
            <a:avLst/>
          </a:prstGeom>
          <a:noFill/>
        </p:spPr>
        <p:txBody>
          <a:bodyPr wrap="square" rtlCol="0">
            <a:spAutoFit/>
          </a:bodyPr>
          <a:lstStyle/>
          <a:p>
            <a:r>
              <a:rPr lang="ja-JP" altLang="en-US" sz="1600" dirty="0" smtClean="0">
                <a:solidFill>
                  <a:srgbClr val="000000"/>
                </a:solidFill>
                <a:latin typeface="Verdana" pitchFamily="34" charset="0"/>
              </a:rPr>
              <a:t>行為区分毎の時間</a:t>
            </a:r>
            <a:endParaRPr lang="ja-JP" altLang="en-US" sz="1600" dirty="0">
              <a:solidFill>
                <a:srgbClr val="000000"/>
              </a:solidFill>
              <a:latin typeface="Verdana" pitchFamily="34" charset="0"/>
            </a:endParaRPr>
          </a:p>
        </p:txBody>
      </p:sp>
      <p:sp>
        <p:nvSpPr>
          <p:cNvPr id="16" name="テキスト ボックス 15"/>
          <p:cNvSpPr txBox="1"/>
          <p:nvPr/>
        </p:nvSpPr>
        <p:spPr>
          <a:xfrm>
            <a:off x="471948" y="1571614"/>
            <a:ext cx="1742604" cy="830997"/>
          </a:xfrm>
          <a:prstGeom prst="rect">
            <a:avLst/>
          </a:prstGeom>
          <a:noFill/>
        </p:spPr>
        <p:txBody>
          <a:bodyPr wrap="square" rtlCol="0">
            <a:spAutoFit/>
          </a:bodyPr>
          <a:lstStyle/>
          <a:p>
            <a:r>
              <a:rPr lang="ja-JP" altLang="en-US" sz="1600" dirty="0" smtClean="0">
                <a:solidFill>
                  <a:srgbClr val="000000"/>
                </a:solidFill>
                <a:latin typeface="Verdana" pitchFamily="34" charset="0"/>
              </a:rPr>
              <a:t>要介護認定等基準時間及び一次判定結果</a:t>
            </a:r>
            <a:endParaRPr lang="ja-JP" altLang="en-US" sz="1600" dirty="0">
              <a:solidFill>
                <a:srgbClr val="000000"/>
              </a:solidFill>
              <a:latin typeface="Verdana" pitchFamily="34" charset="0"/>
            </a:endParaRPr>
          </a:p>
        </p:txBody>
      </p:sp>
      <p:sp>
        <p:nvSpPr>
          <p:cNvPr id="18" name="左矢印 17"/>
          <p:cNvSpPr/>
          <p:nvPr/>
        </p:nvSpPr>
        <p:spPr>
          <a:xfrm>
            <a:off x="4286248" y="4071942"/>
            <a:ext cx="357190" cy="285752"/>
          </a:xfrm>
          <a:prstGeom prst="leftArrow">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
        <p:nvSpPr>
          <p:cNvPr id="19" name="上矢印 18"/>
          <p:cNvSpPr/>
          <p:nvPr/>
        </p:nvSpPr>
        <p:spPr>
          <a:xfrm>
            <a:off x="3571868" y="3429000"/>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
        <p:nvSpPr>
          <p:cNvPr id="20" name="上矢印 19"/>
          <p:cNvSpPr/>
          <p:nvPr/>
        </p:nvSpPr>
        <p:spPr>
          <a:xfrm rot="16200000">
            <a:off x="4464843" y="2750522"/>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cxnSp>
        <p:nvCxnSpPr>
          <p:cNvPr id="22" name="直線矢印コネクタ 21"/>
          <p:cNvCxnSpPr>
            <a:stCxn id="12" idx="3"/>
            <a:endCxn id="7" idx="1"/>
          </p:cNvCxnSpPr>
          <p:nvPr/>
        </p:nvCxnSpPr>
        <p:spPr>
          <a:xfrm>
            <a:off x="1785918" y="4150018"/>
            <a:ext cx="857256" cy="29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4" idx="3"/>
            <a:endCxn id="8" idx="1"/>
          </p:cNvCxnSpPr>
          <p:nvPr/>
        </p:nvCxnSpPr>
        <p:spPr>
          <a:xfrm>
            <a:off x="1928794" y="2923508"/>
            <a:ext cx="714380" cy="41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0" idx="1"/>
            <a:endCxn id="6" idx="3"/>
          </p:cNvCxnSpPr>
          <p:nvPr/>
        </p:nvCxnSpPr>
        <p:spPr>
          <a:xfrm rot="10800000" flipV="1">
            <a:off x="6215074" y="3098211"/>
            <a:ext cx="785786" cy="938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6" idx="3"/>
            <a:endCxn id="9" idx="1"/>
          </p:cNvCxnSpPr>
          <p:nvPr/>
        </p:nvCxnSpPr>
        <p:spPr>
          <a:xfrm>
            <a:off x="2214552" y="1987113"/>
            <a:ext cx="428622" cy="120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上矢印 40"/>
          <p:cNvSpPr/>
          <p:nvPr/>
        </p:nvSpPr>
        <p:spPr>
          <a:xfrm>
            <a:off x="3571868" y="2214554"/>
            <a:ext cx="214314" cy="357190"/>
          </a:xfrm>
          <a:prstGeom prst="up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Tree>
  </p:cSld>
  <p:clrMapOvr>
    <a:masterClrMapping/>
  </p:clrMapOvr>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08353055-47E5-4B29-BE40-B448AB33681D}">
  <ds:schemaRefs>
    <ds:schemaRef ds:uri="http://schemas.openxmlformats.org/package/2006/metadata/core-properties"/>
    <ds:schemaRef ds:uri="http://purl.org/dc/dcmitype/"/>
    <ds:schemaRef ds:uri="fb02c745-2821-438e-a9f3-36f365a5b5fa"/>
    <ds:schemaRef ds:uri="8B97BE19-CDDD-400E-817A-CFDD13F7EC12"/>
    <ds:schemaRef ds:uri="http://schemas.microsoft.com/office/2006/documentManagement/types"/>
    <ds:schemaRef ds:uri="http://purl.org/dc/term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Origin</Template>
  <TotalTime>8434</TotalTime>
  <Words>2766</Words>
  <Application>Microsoft Office PowerPoint</Application>
  <PresentationFormat>画面に合わせる (4:3)</PresentationFormat>
  <Paragraphs>327</Paragraphs>
  <Slides>31</Slides>
  <Notes>31</Notes>
  <HiddenSlides>0</HiddenSlides>
  <MMClips>0</MMClips>
  <ScaleCrop>false</ScaleCrop>
  <HeadingPairs>
    <vt:vector size="6" baseType="variant">
      <vt:variant>
        <vt:lpstr>使用されているフォント</vt:lpstr>
      </vt:variant>
      <vt:variant>
        <vt:i4>9</vt:i4>
      </vt:variant>
      <vt:variant>
        <vt:lpstr>テーマ</vt:lpstr>
      </vt:variant>
      <vt:variant>
        <vt:i4>9</vt:i4>
      </vt:variant>
      <vt:variant>
        <vt:lpstr>スライド タイトル</vt:lpstr>
      </vt:variant>
      <vt:variant>
        <vt:i4>31</vt:i4>
      </vt:variant>
    </vt:vector>
  </HeadingPairs>
  <TitlesOfParts>
    <vt:vector size="49" baseType="lpstr">
      <vt:lpstr>Arial</vt:lpstr>
      <vt:lpstr>ＭＳ Ｐゴシック</vt:lpstr>
      <vt:lpstr>Calibri</vt:lpstr>
      <vt:lpstr>Verdana</vt:lpstr>
      <vt:lpstr>HGP創英角ｺﾞｼｯｸUB</vt:lpstr>
      <vt:lpstr>Wingdings</vt:lpstr>
      <vt:lpstr>HG創英角ｺﾞｼｯｸUB</vt:lpstr>
      <vt:lpstr>ＭＳ Ｐ明朝</vt:lpstr>
      <vt:lpstr>Times New Roman</vt:lpstr>
      <vt:lpstr>5_Office テーマ</vt:lpstr>
      <vt:lpstr>Profile</vt:lpstr>
      <vt:lpstr>1_Profile</vt:lpstr>
      <vt:lpstr>2_Profile</vt:lpstr>
      <vt:lpstr>3_Profile</vt:lpstr>
      <vt:lpstr>4_Profile</vt:lpstr>
      <vt:lpstr>5_Profile</vt:lpstr>
      <vt:lpstr>6_Profile</vt:lpstr>
      <vt:lpstr>7_Profile</vt:lpstr>
      <vt:lpstr>スライド 1</vt:lpstr>
      <vt:lpstr> 要介護度は、「要介護認定等基準時間」で決まる</vt:lpstr>
      <vt:lpstr> 要介護認定とは。</vt:lpstr>
      <vt:lpstr>なぜ「心身の重篤さ」≠「介護の手間」なのか</vt:lpstr>
      <vt:lpstr> 「介護の時間」をどのように測るか？</vt:lpstr>
      <vt:lpstr> 「ものさし」は「介護の手間」</vt:lpstr>
      <vt:lpstr>スライド 7</vt:lpstr>
      <vt:lpstr> 特記事項と審査会</vt:lpstr>
      <vt:lpstr>介護認定審査会資料</vt:lpstr>
      <vt:lpstr> 一次判定ソフトの設計に用いられたデータ</vt:lpstr>
      <vt:lpstr>スライド 11</vt:lpstr>
      <vt:lpstr> なぜ認定調査は難しく感じられるのか？</vt:lpstr>
      <vt:lpstr> 認定調査の基本原則や目的を理解する</vt:lpstr>
      <vt:lpstr>3つの評価軸の特徴</vt:lpstr>
      <vt:lpstr>スライド 15</vt:lpstr>
      <vt:lpstr>能力の項目の特徴</vt:lpstr>
      <vt:lpstr>調査の基本的な方法</vt:lpstr>
      <vt:lpstr>特記事項の役割（審査会での活用）</vt:lpstr>
      <vt:lpstr>能力の項目の留意点</vt:lpstr>
      <vt:lpstr>スライド 20</vt:lpstr>
      <vt:lpstr>介助の方法の項目の特徴</vt:lpstr>
      <vt:lpstr>調査の基本的な方法</vt:lpstr>
      <vt:lpstr>調査の基本的な方法</vt:lpstr>
      <vt:lpstr>「実際の介助の方法」が不適切な場合の考え方</vt:lpstr>
      <vt:lpstr>「実際の介助の方法」が不適切な場合のポイント</vt:lpstr>
      <vt:lpstr>特記事項の役割（審査会での活用）</vt:lpstr>
      <vt:lpstr>スライド 27</vt:lpstr>
      <vt:lpstr>有無の項目の特徴</vt:lpstr>
      <vt:lpstr>調査の基本的な方法</vt:lpstr>
      <vt:lpstr>BPSD関連で注意すべき点</vt:lpstr>
      <vt:lpstr>特別な医療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iwana</cp:lastModifiedBy>
  <cp:revision>570</cp:revision>
  <cp:lastPrinted>2013-05-28T07:56:05Z</cp:lastPrinted>
  <dcterms:created xsi:type="dcterms:W3CDTF">2010-10-16T08:07:39Z</dcterms:created>
  <dcterms:modified xsi:type="dcterms:W3CDTF">2017-05-01T05:41:32Z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