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0" r:id="rId4"/>
    <p:sldMasterId id="2147483858" r:id="rId5"/>
    <p:sldMasterId id="2147483950" r:id="rId6"/>
    <p:sldMasterId id="2147484013" r:id="rId7"/>
    <p:sldMasterId id="2147484026" r:id="rId8"/>
    <p:sldMasterId id="2147484039" r:id="rId9"/>
    <p:sldMasterId id="2147484051" r:id="rId10"/>
    <p:sldMasterId id="2147484063" r:id="rId11"/>
    <p:sldMasterId id="2147484089" r:id="rId12"/>
  </p:sldMasterIdLst>
  <p:notesMasterIdLst>
    <p:notesMasterId r:id="rId52"/>
  </p:notesMasterIdLst>
  <p:handoutMasterIdLst>
    <p:handoutMasterId r:id="rId53"/>
  </p:handoutMasterIdLst>
  <p:sldIdLst>
    <p:sldId id="327" r:id="rId13"/>
    <p:sldId id="536" r:id="rId14"/>
    <p:sldId id="328" r:id="rId15"/>
    <p:sldId id="522" r:id="rId16"/>
    <p:sldId id="523" r:id="rId17"/>
    <p:sldId id="524" r:id="rId18"/>
    <p:sldId id="559" r:id="rId19"/>
    <p:sldId id="332" r:id="rId20"/>
    <p:sldId id="521" r:id="rId21"/>
    <p:sldId id="528" r:id="rId22"/>
    <p:sldId id="416" r:id="rId23"/>
    <p:sldId id="417" r:id="rId24"/>
    <p:sldId id="483" r:id="rId25"/>
    <p:sldId id="482" r:id="rId26"/>
    <p:sldId id="548" r:id="rId27"/>
    <p:sldId id="537" r:id="rId28"/>
    <p:sldId id="539" r:id="rId29"/>
    <p:sldId id="538" r:id="rId30"/>
    <p:sldId id="549" r:id="rId31"/>
    <p:sldId id="348" r:id="rId32"/>
    <p:sldId id="553" r:id="rId33"/>
    <p:sldId id="554" r:id="rId34"/>
    <p:sldId id="555" r:id="rId35"/>
    <p:sldId id="556" r:id="rId36"/>
    <p:sldId id="557" r:id="rId37"/>
    <p:sldId id="540" r:id="rId38"/>
    <p:sldId id="558" r:id="rId39"/>
    <p:sldId id="541" r:id="rId40"/>
    <p:sldId id="560" r:id="rId41"/>
    <p:sldId id="547" r:id="rId42"/>
    <p:sldId id="354" r:id="rId43"/>
    <p:sldId id="529" r:id="rId44"/>
    <p:sldId id="530" r:id="rId45"/>
    <p:sldId id="531" r:id="rId46"/>
    <p:sldId id="532" r:id="rId47"/>
    <p:sldId id="533" r:id="rId48"/>
    <p:sldId id="534" r:id="rId49"/>
    <p:sldId id="535" r:id="rId50"/>
    <p:sldId id="552" r:id="rId51"/>
  </p:sldIdLst>
  <p:sldSz cx="9144000" cy="6858000" type="screen4x3"/>
  <p:notesSz cx="6807200" cy="9939338"/>
  <p:embeddedFontLst>
    <p:embeddedFont>
      <p:font typeface="Calibri" pitchFamily="34" charset="0"/>
      <p:regular r:id="rId54"/>
      <p:bold r:id="rId55"/>
      <p:italic r:id="rId56"/>
      <p:boldItalic r:id="rId57"/>
    </p:embeddedFont>
    <p:embeddedFont>
      <p:font typeface="HGPｺﾞｼｯｸM" pitchFamily="50" charset="-128"/>
      <p:regular r:id="rId58"/>
    </p:embeddedFont>
    <p:embeddedFont>
      <p:font typeface="HG丸ｺﾞｼｯｸM-PRO" pitchFamily="50" charset="-128"/>
      <p:regular r:id="rId59"/>
    </p:embeddedFont>
    <p:embeddedFont>
      <p:font typeface="Verdana" pitchFamily="34" charset="0"/>
      <p:regular r:id="rId60"/>
      <p:bold r:id="rId61"/>
      <p:italic r:id="rId62"/>
      <p:boldItalic r:id="rId63"/>
    </p:embeddedFont>
    <p:embeddedFont>
      <p:font typeface="ＤＦ平成ゴシック体W5" pitchFamily="1" charset="-128"/>
      <p:regular r:id="rId64"/>
    </p:embeddedFont>
    <p:embeddedFont>
      <p:font typeface="Century" pitchFamily="18" charset="0"/>
      <p:regular r:id="rId65"/>
    </p:embeddedFont>
    <p:embeddedFont>
      <p:font typeface="HGP創英角ｺﾞｼｯｸUB" pitchFamily="50" charset="-128"/>
      <p:regular r:id="rId66"/>
    </p:embeddedFont>
    <p:embeddedFont>
      <p:font typeface="Berlin Sans FB Demi" pitchFamily="34" charset="0"/>
      <p:bold r:id="rId67"/>
    </p:embeddedFont>
    <p:embeddedFont>
      <p:font typeface="HGS創英角ｺﾞｼｯｸUB" pitchFamily="50" charset="-128"/>
      <p:regular r:id="rId68"/>
    </p:embeddedFont>
    <p:embeddedFont>
      <p:font typeface="Bookman Old Style" pitchFamily="18" charset="0"/>
      <p:regular r:id="rId69"/>
      <p:bold r:id="rId70"/>
      <p:italic r:id="rId71"/>
      <p:boldItalic r:id="rId72"/>
    </p:embeddedFont>
    <p:embeddedFont>
      <p:font typeface="SimSun" pitchFamily="2" charset="-122"/>
      <p:regular r:id="rId73"/>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66FFFF"/>
    <a:srgbClr val="1DCAE1"/>
    <a:srgbClr val="FF9900"/>
    <a:srgbClr val="816105"/>
    <a:srgbClr val="FFCCCC"/>
    <a:srgbClr val="70A67A"/>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autoAdjust="0"/>
    <p:restoredTop sz="98998" autoAdjust="0"/>
  </p:normalViewPr>
  <p:slideViewPr>
    <p:cSldViewPr snapToGrid="0">
      <p:cViewPr>
        <p:scale>
          <a:sx n="75" d="100"/>
          <a:sy n="75" d="100"/>
        </p:scale>
        <p:origin x="-83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44"/>
    </p:cViewPr>
  </p:sorterViewPr>
  <p:notesViewPr>
    <p:cSldViewPr snapToGrid="0">
      <p:cViewPr varScale="1">
        <p:scale>
          <a:sx n="102" d="100"/>
          <a:sy n="102" d="100"/>
        </p:scale>
        <p:origin x="-3888"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TLGW\AppData\Local\Microsoft\Windows\Temporary%20Internet%20Files\Content.Outlook\NNZ2IXAD\&#39640;&#40802;&#32773;&#20154;&#21475;&#12392;&#35201;&#20171;&#35703;&#35469;&#23450;&#2957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a:pPr>
            <a:r>
              <a:rPr lang="ja-JP" altLang="en-US" sz="1600" b="0" dirty="0"/>
              <a:t>年齢階層別に認定率をみると、</a:t>
            </a:r>
            <a:r>
              <a:rPr lang="en-US" altLang="ja-JP" sz="1600" b="0" dirty="0"/>
              <a:t>80</a:t>
            </a:r>
            <a:r>
              <a:rPr lang="ja-JP" altLang="en-US" sz="1600" b="0" dirty="0"/>
              <a:t>歳以上から認定率約３割と急上昇する</a:t>
            </a:r>
          </a:p>
        </c:rich>
      </c:tx>
      <c:layout>
        <c:manualLayout>
          <c:xMode val="edge"/>
          <c:yMode val="edge"/>
          <c:x val="0.24485183012991221"/>
          <c:y val="4.7395670896005618E-2"/>
        </c:manualLayout>
      </c:layout>
    </c:title>
    <c:plotArea>
      <c:layout>
        <c:manualLayout>
          <c:layoutTarget val="inner"/>
          <c:xMode val="edge"/>
          <c:yMode val="edge"/>
          <c:x val="5.8070622892876934E-2"/>
          <c:y val="0.10131302904756755"/>
          <c:w val="0.88385875421424664"/>
          <c:h val="0.75956014824420559"/>
        </c:manualLayout>
      </c:layout>
      <c:barChart>
        <c:barDir val="col"/>
        <c:grouping val="clustered"/>
        <c:ser>
          <c:idx val="0"/>
          <c:order val="0"/>
          <c:tx>
            <c:v>人口</c:v>
          </c:tx>
          <c:dLbls>
            <c:txPr>
              <a:bodyPr/>
              <a:lstStyle/>
              <a:p>
                <a:pPr>
                  <a:defRPr sz="1400"/>
                </a:pPr>
                <a:endParaRPr lang="ja-JP"/>
              </a:p>
            </c:txPr>
            <c:showVal val="1"/>
          </c:dLbls>
          <c:cat>
            <c:strRef>
              <c:f>'Sheet1 (2)'!$A$3:$F$3</c:f>
              <c:strCache>
                <c:ptCount val="6"/>
                <c:pt idx="0">
                  <c:v>65～69歳</c:v>
                </c:pt>
                <c:pt idx="1">
                  <c:v>70～74歳</c:v>
                </c:pt>
                <c:pt idx="2">
                  <c:v>75～79歳</c:v>
                </c:pt>
                <c:pt idx="3">
                  <c:v>80～84歳</c:v>
                </c:pt>
                <c:pt idx="4">
                  <c:v>85～89歳</c:v>
                </c:pt>
                <c:pt idx="5">
                  <c:v>90歳以上</c:v>
                </c:pt>
              </c:strCache>
            </c:strRef>
          </c:cat>
          <c:val>
            <c:numRef>
              <c:f>'Sheet1 (2)'!$A$1:$F$1</c:f>
              <c:numCache>
                <c:formatCode>0_ </c:formatCode>
                <c:ptCount val="6"/>
                <c:pt idx="0">
                  <c:v>838.5</c:v>
                </c:pt>
                <c:pt idx="1">
                  <c:v>690</c:v>
                </c:pt>
                <c:pt idx="2">
                  <c:v>581</c:v>
                </c:pt>
                <c:pt idx="3">
                  <c:v>424</c:v>
                </c:pt>
                <c:pt idx="4">
                  <c:v>233</c:v>
                </c:pt>
                <c:pt idx="5">
                  <c:v>133</c:v>
                </c:pt>
              </c:numCache>
            </c:numRef>
          </c:val>
        </c:ser>
        <c:ser>
          <c:idx val="1"/>
          <c:order val="1"/>
          <c:tx>
            <c:v>認定者数</c:v>
          </c:tx>
          <c:dLbls>
            <c:txPr>
              <a:bodyPr/>
              <a:lstStyle/>
              <a:p>
                <a:pPr>
                  <a:defRPr sz="1400"/>
                </a:pPr>
                <a:endParaRPr lang="ja-JP"/>
              </a:p>
            </c:txPr>
            <c:showVal val="1"/>
          </c:dLbls>
          <c:cat>
            <c:strRef>
              <c:f>'Sheet1 (2)'!$A$3:$F$3</c:f>
              <c:strCache>
                <c:ptCount val="6"/>
                <c:pt idx="0">
                  <c:v>65～69歳</c:v>
                </c:pt>
                <c:pt idx="1">
                  <c:v>70～74歳</c:v>
                </c:pt>
                <c:pt idx="2">
                  <c:v>75～79歳</c:v>
                </c:pt>
                <c:pt idx="3">
                  <c:v>80～84歳</c:v>
                </c:pt>
                <c:pt idx="4">
                  <c:v>85～89歳</c:v>
                </c:pt>
                <c:pt idx="5">
                  <c:v>90歳以上</c:v>
                </c:pt>
              </c:strCache>
            </c:strRef>
          </c:cat>
          <c:val>
            <c:numRef>
              <c:f>'Sheet1 (2)'!$A$2:$F$2</c:f>
              <c:numCache>
                <c:formatCode>0_ </c:formatCode>
                <c:ptCount val="6"/>
                <c:pt idx="0">
                  <c:v>22</c:v>
                </c:pt>
                <c:pt idx="1">
                  <c:v>44</c:v>
                </c:pt>
                <c:pt idx="2">
                  <c:v>80.040000000000006</c:v>
                </c:pt>
                <c:pt idx="3">
                  <c:v>114</c:v>
                </c:pt>
                <c:pt idx="4">
                  <c:v>107</c:v>
                </c:pt>
                <c:pt idx="5">
                  <c:v>90</c:v>
                </c:pt>
              </c:numCache>
            </c:numRef>
          </c:val>
        </c:ser>
        <c:dLbls>
          <c:showVal val="1"/>
        </c:dLbls>
        <c:axId val="77052160"/>
        <c:axId val="79695872"/>
      </c:barChart>
      <c:lineChart>
        <c:grouping val="standard"/>
        <c:ser>
          <c:idx val="2"/>
          <c:order val="2"/>
          <c:tx>
            <c:v>認定率（右軸）</c:v>
          </c:tx>
          <c:dLbls>
            <c:txPr>
              <a:bodyPr/>
              <a:lstStyle/>
              <a:p>
                <a:pPr>
                  <a:defRPr sz="1400"/>
                </a:pPr>
                <a:endParaRPr lang="ja-JP"/>
              </a:p>
            </c:txPr>
            <c:dLblPos val="t"/>
            <c:showVal val="1"/>
          </c:dLbls>
          <c:val>
            <c:numRef>
              <c:f>'Sheet1 (2)'!$A$4:$F$4</c:f>
              <c:numCache>
                <c:formatCode>0.0_ </c:formatCode>
                <c:ptCount val="6"/>
                <c:pt idx="0">
                  <c:v>2.6237328562910296</c:v>
                </c:pt>
                <c:pt idx="1">
                  <c:v>6.3768115942028984</c:v>
                </c:pt>
                <c:pt idx="2">
                  <c:v>13.776247848537007</c:v>
                </c:pt>
                <c:pt idx="3">
                  <c:v>26.886792452830189</c:v>
                </c:pt>
                <c:pt idx="4">
                  <c:v>45.922746781115883</c:v>
                </c:pt>
                <c:pt idx="5">
                  <c:v>67.669172932330056</c:v>
                </c:pt>
              </c:numCache>
            </c:numRef>
          </c:val>
        </c:ser>
        <c:marker val="1"/>
        <c:axId val="79698944"/>
        <c:axId val="79697408"/>
      </c:lineChart>
      <c:catAx>
        <c:axId val="77052160"/>
        <c:scaling>
          <c:orientation val="minMax"/>
        </c:scaling>
        <c:axPos val="b"/>
        <c:majorTickMark val="none"/>
        <c:tickLblPos val="nextTo"/>
        <c:txPr>
          <a:bodyPr/>
          <a:lstStyle/>
          <a:p>
            <a:pPr>
              <a:defRPr sz="1400"/>
            </a:pPr>
            <a:endParaRPr lang="ja-JP"/>
          </a:p>
        </c:txPr>
        <c:crossAx val="79695872"/>
        <c:crosses val="autoZero"/>
        <c:auto val="1"/>
        <c:lblAlgn val="ctr"/>
        <c:lblOffset val="100"/>
        <c:tickLblSkip val="1"/>
      </c:catAx>
      <c:valAx>
        <c:axId val="79695872"/>
        <c:scaling>
          <c:orientation val="minMax"/>
          <c:max val="900"/>
        </c:scaling>
        <c:axPos val="l"/>
        <c:majorGridlines/>
        <c:numFmt formatCode="#,##0;[Red]\-#,##0" sourceLinked="0"/>
        <c:minorTickMark val="out"/>
        <c:tickLblPos val="nextTo"/>
        <c:txPr>
          <a:bodyPr/>
          <a:lstStyle/>
          <a:p>
            <a:pPr>
              <a:defRPr sz="1400"/>
            </a:pPr>
            <a:endParaRPr lang="ja-JP"/>
          </a:p>
        </c:txPr>
        <c:crossAx val="77052160"/>
        <c:crosses val="autoZero"/>
        <c:crossBetween val="between"/>
        <c:minorUnit val="100"/>
      </c:valAx>
      <c:valAx>
        <c:axId val="79697408"/>
        <c:scaling>
          <c:orientation val="minMax"/>
          <c:max val="100"/>
          <c:min val="0"/>
        </c:scaling>
        <c:axPos val="r"/>
        <c:numFmt formatCode="General" sourceLinked="0"/>
        <c:tickLblPos val="nextTo"/>
        <c:txPr>
          <a:bodyPr/>
          <a:lstStyle/>
          <a:p>
            <a:pPr>
              <a:defRPr sz="1400"/>
            </a:pPr>
            <a:endParaRPr lang="ja-JP"/>
          </a:p>
        </c:txPr>
        <c:crossAx val="79698944"/>
        <c:crosses val="max"/>
        <c:crossBetween val="between"/>
        <c:majorUnit val="10"/>
        <c:minorUnit val="2"/>
      </c:valAx>
      <c:catAx>
        <c:axId val="79698944"/>
        <c:scaling>
          <c:orientation val="minMax"/>
        </c:scaling>
        <c:delete val="1"/>
        <c:axPos val="b"/>
        <c:tickLblPos val="none"/>
        <c:crossAx val="79697408"/>
        <c:crosses val="autoZero"/>
        <c:auto val="1"/>
        <c:lblAlgn val="ctr"/>
        <c:lblOffset val="100"/>
      </c:catAx>
    </c:plotArea>
    <c:legend>
      <c:legendPos val="b"/>
      <c:layout>
        <c:manualLayout>
          <c:xMode val="edge"/>
          <c:yMode val="edge"/>
          <c:x val="0.46737241737450519"/>
          <c:y val="0.93784776925723057"/>
          <c:w val="0.50385795520194465"/>
          <c:h val="5.7181094755293836E-2"/>
        </c:manualLayout>
      </c:layout>
      <c:txPr>
        <a:bodyPr/>
        <a:lstStyle/>
        <a:p>
          <a:pPr>
            <a:defRPr sz="1600"/>
          </a:pPr>
          <a:endParaRPr lang="ja-JP"/>
        </a:p>
      </c:txPr>
    </c:legend>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1"/>
          <c:order val="0"/>
          <c:tx>
            <c:strRef>
              <c:f>Sheet1!$E$4</c:f>
              <c:strCache>
                <c:ptCount val="1"/>
                <c:pt idx="0">
                  <c:v>日常生活自立度Ⅱ以上</c:v>
                </c:pt>
              </c:strCache>
            </c:strRef>
          </c:tx>
          <c:spPr>
            <a:solidFill>
              <a:srgbClr val="BBDFE1"/>
            </a:solidFill>
          </c:spPr>
          <c:dLbls>
            <c:dLbl>
              <c:idx val="0"/>
              <c:layout/>
              <c:tx>
                <c:rich>
                  <a:bodyPr/>
                  <a:lstStyle/>
                  <a:p>
                    <a:r>
                      <a:rPr lang="en-US" altLang="en-US" sz="900"/>
                      <a:t>149</a:t>
                    </a:r>
                    <a:r>
                      <a:rPr lang="ja-JP" altLang="en-US" sz="900"/>
                      <a:t>万人</a:t>
                    </a:r>
                    <a:endParaRPr lang="en-US" altLang="ja-JP" sz="900"/>
                  </a:p>
                  <a:p>
                    <a:r>
                      <a:rPr lang="ja-JP" altLang="en-US" sz="900"/>
                      <a:t>（</a:t>
                    </a:r>
                    <a:r>
                      <a:rPr lang="en-US" altLang="ja-JP" sz="900"/>
                      <a:t>6.3</a:t>
                    </a:r>
                    <a:r>
                      <a:rPr lang="ja-JP" altLang="en-US" sz="900"/>
                      <a:t>％）</a:t>
                    </a:r>
                    <a:endParaRPr lang="en-US" altLang="en-US" sz="900"/>
                  </a:p>
                </c:rich>
              </c:tx>
              <c:dLblPos val="inEnd"/>
              <c:showVal val="1"/>
            </c:dLbl>
            <c:dLbl>
              <c:idx val="1"/>
              <c:layout/>
              <c:tx>
                <c:rich>
                  <a:bodyPr/>
                  <a:lstStyle/>
                  <a:p>
                    <a:r>
                      <a:rPr lang="en-US" altLang="en-US" sz="900"/>
                      <a:t>250</a:t>
                    </a:r>
                    <a:r>
                      <a:rPr lang="ja-JP" altLang="en-US" sz="900"/>
                      <a:t>万人</a:t>
                    </a:r>
                    <a:endParaRPr lang="en-US" altLang="ja-JP" sz="900"/>
                  </a:p>
                  <a:p>
                    <a:r>
                      <a:rPr lang="ja-JP" altLang="en-US" sz="900"/>
                      <a:t>（</a:t>
                    </a:r>
                    <a:r>
                      <a:rPr lang="en-US" altLang="ja-JP" sz="900"/>
                      <a:t>7.6</a:t>
                    </a:r>
                    <a:r>
                      <a:rPr lang="ja-JP" altLang="en-US" sz="900"/>
                      <a:t>％）</a:t>
                    </a:r>
                    <a:endParaRPr lang="en-US" altLang="en-US" sz="900"/>
                  </a:p>
                </c:rich>
              </c:tx>
              <c:dLblPos val="inEnd"/>
              <c:showVal val="1"/>
            </c:dLbl>
            <c:dLbl>
              <c:idx val="2"/>
              <c:layout/>
              <c:tx>
                <c:rich>
                  <a:bodyPr/>
                  <a:lstStyle/>
                  <a:p>
                    <a:r>
                      <a:rPr lang="en-US" altLang="en-US" sz="900"/>
                      <a:t>323</a:t>
                    </a:r>
                    <a:r>
                      <a:rPr lang="ja-JP" altLang="en-US" sz="900"/>
                      <a:t>万人</a:t>
                    </a:r>
                    <a:endParaRPr lang="en-US" altLang="en-US" sz="900"/>
                  </a:p>
                  <a:p>
                    <a:r>
                      <a:rPr lang="ja-JP" altLang="en-US" sz="900"/>
                      <a:t>（</a:t>
                    </a:r>
                    <a:r>
                      <a:rPr lang="en-US" altLang="ja-JP" sz="900"/>
                      <a:t>9.3</a:t>
                    </a:r>
                    <a:r>
                      <a:rPr lang="ja-JP" altLang="en-US" sz="900"/>
                      <a:t>％）</a:t>
                    </a:r>
                    <a:endParaRPr lang="en-US" altLang="en-US" sz="900"/>
                  </a:p>
                </c:rich>
              </c:tx>
              <c:dLblPos val="inEnd"/>
              <c:showVal val="1"/>
            </c:dLbl>
            <c:dLbl>
              <c:idx val="3"/>
              <c:layout/>
              <c:tx>
                <c:rich>
                  <a:bodyPr/>
                  <a:lstStyle/>
                  <a:p>
                    <a:r>
                      <a:rPr lang="en-US" altLang="en-US" sz="900"/>
                      <a:t>378</a:t>
                    </a:r>
                    <a:r>
                      <a:rPr lang="ja-JP" altLang="en-US" sz="900"/>
                      <a:t>万人</a:t>
                    </a:r>
                    <a:endParaRPr lang="en-US" altLang="en-US" sz="900"/>
                  </a:p>
                  <a:p>
                    <a:r>
                      <a:rPr lang="ja-JP" altLang="en-US" sz="900"/>
                      <a:t>（</a:t>
                    </a:r>
                    <a:r>
                      <a:rPr lang="en-US" altLang="ja-JP" sz="900"/>
                      <a:t>10.4</a:t>
                    </a:r>
                    <a:r>
                      <a:rPr lang="ja-JP" altLang="en-US" sz="900"/>
                      <a:t>％）</a:t>
                    </a:r>
                    <a:endParaRPr lang="en-US" altLang="en-US" sz="900"/>
                  </a:p>
                </c:rich>
              </c:tx>
              <c:dLblPos val="inEnd"/>
              <c:showVal val="1"/>
            </c:dLbl>
            <c:txPr>
              <a:bodyPr/>
              <a:lstStyle/>
              <a:p>
                <a:pPr>
                  <a:defRPr sz="900"/>
                </a:pPr>
                <a:endParaRPr lang="ja-JP"/>
              </a:p>
            </c:txPr>
            <c:dLblPos val="inEnd"/>
            <c:showVal val="1"/>
          </c:dLbls>
          <c:val>
            <c:numRef>
              <c:f>Sheet1!$E$5:$E$8</c:f>
              <c:numCache>
                <c:formatCode>General</c:formatCode>
                <c:ptCount val="4"/>
                <c:pt idx="0">
                  <c:v>149</c:v>
                </c:pt>
                <c:pt idx="1">
                  <c:v>250</c:v>
                </c:pt>
                <c:pt idx="2">
                  <c:v>323</c:v>
                </c:pt>
                <c:pt idx="3">
                  <c:v>378</c:v>
                </c:pt>
              </c:numCache>
            </c:numRef>
          </c:val>
        </c:ser>
        <c:ser>
          <c:idx val="0"/>
          <c:order val="1"/>
          <c:tx>
            <c:strRef>
              <c:f>Sheet1!$C$4</c:f>
              <c:strCache>
                <c:ptCount val="1"/>
                <c:pt idx="0">
                  <c:v>日常生活自立度Ⅲ以上</c:v>
                </c:pt>
              </c:strCache>
            </c:strRef>
          </c:tx>
          <c:spPr>
            <a:solidFill>
              <a:schemeClr val="accent6">
                <a:lumMod val="60000"/>
                <a:lumOff val="40000"/>
              </a:schemeClr>
            </a:solidFill>
          </c:spPr>
          <c:dLbls>
            <c:dLbl>
              <c:idx val="0"/>
              <c:layout/>
              <c:tx>
                <c:rich>
                  <a:bodyPr/>
                  <a:lstStyle/>
                  <a:p>
                    <a:r>
                      <a:rPr lang="en-US" altLang="en-US" sz="900"/>
                      <a:t>79</a:t>
                    </a:r>
                    <a:r>
                      <a:rPr lang="ja-JP" altLang="en-US" sz="900"/>
                      <a:t>万人</a:t>
                    </a:r>
                    <a:endParaRPr lang="en-US" altLang="ja-JP" sz="900"/>
                  </a:p>
                  <a:p>
                    <a:r>
                      <a:rPr lang="ja-JP" altLang="en-US" sz="900"/>
                      <a:t>（</a:t>
                    </a:r>
                    <a:r>
                      <a:rPr lang="en-US" altLang="ja-JP" sz="900"/>
                      <a:t>3.4</a:t>
                    </a:r>
                    <a:r>
                      <a:rPr lang="ja-JP" altLang="en-US" sz="900"/>
                      <a:t>％）</a:t>
                    </a:r>
                    <a:endParaRPr lang="en-US" altLang="en-US" sz="900"/>
                  </a:p>
                </c:rich>
              </c:tx>
              <c:dLblPos val="inEnd"/>
              <c:showVal val="1"/>
            </c:dLbl>
            <c:dLbl>
              <c:idx val="1"/>
              <c:layout/>
              <c:tx>
                <c:rich>
                  <a:bodyPr/>
                  <a:lstStyle/>
                  <a:p>
                    <a:r>
                      <a:rPr lang="en-US" altLang="en-US" sz="900"/>
                      <a:t>135</a:t>
                    </a:r>
                    <a:r>
                      <a:rPr lang="ja-JP" altLang="en-US" sz="900"/>
                      <a:t>万人</a:t>
                    </a:r>
                    <a:endParaRPr lang="en-US" altLang="ja-JP" sz="900"/>
                  </a:p>
                  <a:p>
                    <a:r>
                      <a:rPr lang="ja-JP" altLang="en-US" sz="900"/>
                      <a:t>（</a:t>
                    </a:r>
                    <a:r>
                      <a:rPr lang="en-US" altLang="ja-JP" sz="900"/>
                      <a:t>4.1</a:t>
                    </a:r>
                    <a:r>
                      <a:rPr lang="ja-JP" altLang="en-US" sz="900"/>
                      <a:t>％）</a:t>
                    </a:r>
                    <a:endParaRPr lang="en-US" altLang="en-US" sz="900"/>
                  </a:p>
                </c:rich>
              </c:tx>
              <c:dLblPos val="inEnd"/>
              <c:showVal val="1"/>
            </c:dLbl>
            <c:dLbl>
              <c:idx val="2"/>
              <c:layout/>
              <c:tx>
                <c:rich>
                  <a:bodyPr/>
                  <a:lstStyle/>
                  <a:p>
                    <a:r>
                      <a:rPr lang="en-US" altLang="en-US" sz="900"/>
                      <a:t>176</a:t>
                    </a:r>
                    <a:r>
                      <a:rPr lang="ja-JP" altLang="en-US" sz="900"/>
                      <a:t>万人</a:t>
                    </a:r>
                    <a:endParaRPr lang="en-US" altLang="ja-JP" sz="900"/>
                  </a:p>
                  <a:p>
                    <a:r>
                      <a:rPr lang="ja-JP" altLang="en-US" sz="900"/>
                      <a:t>（</a:t>
                    </a:r>
                    <a:r>
                      <a:rPr lang="en-US" altLang="ja-JP" sz="900"/>
                      <a:t>5.1</a:t>
                    </a:r>
                    <a:r>
                      <a:rPr lang="ja-JP" altLang="en-US" sz="900"/>
                      <a:t>％）</a:t>
                    </a:r>
                    <a:endParaRPr lang="en-US" altLang="en-US" sz="900"/>
                  </a:p>
                </c:rich>
              </c:tx>
              <c:dLblPos val="inEnd"/>
              <c:showVal val="1"/>
            </c:dLbl>
            <c:dLbl>
              <c:idx val="3"/>
              <c:layout/>
              <c:tx>
                <c:rich>
                  <a:bodyPr/>
                  <a:lstStyle/>
                  <a:p>
                    <a:r>
                      <a:rPr lang="en-US" altLang="en-US" sz="900"/>
                      <a:t>208</a:t>
                    </a:r>
                    <a:r>
                      <a:rPr lang="ja-JP" altLang="en-US" sz="900"/>
                      <a:t>万人</a:t>
                    </a:r>
                    <a:endParaRPr lang="en-US" altLang="ja-JP" sz="900"/>
                  </a:p>
                  <a:p>
                    <a:r>
                      <a:rPr lang="ja-JP" altLang="en-US" sz="900"/>
                      <a:t>（</a:t>
                    </a:r>
                    <a:r>
                      <a:rPr lang="en-US" altLang="ja-JP" sz="900"/>
                      <a:t>5.7</a:t>
                    </a:r>
                    <a:r>
                      <a:rPr lang="ja-JP" altLang="en-US" sz="900"/>
                      <a:t>％）</a:t>
                    </a:r>
                    <a:endParaRPr lang="en-US" altLang="en-US" sz="900"/>
                  </a:p>
                </c:rich>
              </c:tx>
              <c:dLblPos val="inEnd"/>
              <c:showVal val="1"/>
            </c:dLbl>
            <c:txPr>
              <a:bodyPr/>
              <a:lstStyle/>
              <a:p>
                <a:pPr>
                  <a:defRPr sz="900"/>
                </a:pPr>
                <a:endParaRPr lang="ja-JP"/>
              </a:p>
            </c:txPr>
            <c:dLblPos val="inEnd"/>
            <c:showVal val="1"/>
          </c:dLbls>
          <c:cat>
            <c:strRef>
              <c:f>Sheet1!$B$5:$B$8</c:f>
              <c:strCache>
                <c:ptCount val="4"/>
                <c:pt idx="0">
                  <c:v>2002年</c:v>
                </c:pt>
                <c:pt idx="1">
                  <c:v>2015年</c:v>
                </c:pt>
                <c:pt idx="2">
                  <c:v>2025年</c:v>
                </c:pt>
                <c:pt idx="3">
                  <c:v>2045年</c:v>
                </c:pt>
              </c:strCache>
            </c:strRef>
          </c:cat>
          <c:val>
            <c:numRef>
              <c:f>Sheet1!$C$5:$C$8</c:f>
              <c:numCache>
                <c:formatCode>General</c:formatCode>
                <c:ptCount val="4"/>
                <c:pt idx="0">
                  <c:v>79</c:v>
                </c:pt>
                <c:pt idx="1">
                  <c:v>135</c:v>
                </c:pt>
                <c:pt idx="2">
                  <c:v>176</c:v>
                </c:pt>
                <c:pt idx="3">
                  <c:v>208</c:v>
                </c:pt>
              </c:numCache>
            </c:numRef>
          </c:val>
        </c:ser>
        <c:gapWidth val="35"/>
        <c:overlap val="100"/>
        <c:axId val="79751808"/>
        <c:axId val="82190720"/>
      </c:barChart>
      <c:catAx>
        <c:axId val="79751808"/>
        <c:scaling>
          <c:orientation val="minMax"/>
        </c:scaling>
        <c:axPos val="b"/>
        <c:tickLblPos val="nextTo"/>
        <c:crossAx val="82190720"/>
        <c:crosses val="autoZero"/>
        <c:auto val="1"/>
        <c:lblAlgn val="ctr"/>
        <c:lblOffset val="100"/>
      </c:catAx>
      <c:valAx>
        <c:axId val="82190720"/>
        <c:scaling>
          <c:orientation val="minMax"/>
        </c:scaling>
        <c:axPos val="l"/>
        <c:majorGridlines/>
        <c:numFmt formatCode="General" sourceLinked="1"/>
        <c:tickLblPos val="nextTo"/>
        <c:crossAx val="79751808"/>
        <c:crosses val="autoZero"/>
        <c:crossBetween val="between"/>
      </c:valAx>
      <c:spPr>
        <a:ln>
          <a:noFill/>
        </a:ln>
      </c:spPr>
    </c:plotArea>
    <c:legend>
      <c:legendPos val="b"/>
      <c:layout>
        <c:manualLayout>
          <c:xMode val="edge"/>
          <c:yMode val="edge"/>
          <c:x val="0.12727384076990375"/>
          <c:y val="0.83757910469524643"/>
          <c:w val="0.7398965441819777"/>
          <c:h val="8.3717191601050067E-2"/>
        </c:manualLayout>
      </c:layout>
    </c:legend>
    <c:plotVisOnly val="1"/>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Sheet1!$K$4</c:f>
              <c:strCache>
                <c:ptCount val="1"/>
                <c:pt idx="0">
                  <c:v>世帯主が65歳以上</c:v>
                </c:pt>
              </c:strCache>
            </c:strRef>
          </c:tx>
          <c:spPr>
            <a:solidFill>
              <a:srgbClr val="BBDFE1"/>
            </a:solidFill>
          </c:spPr>
          <c:dLbls>
            <c:dLbl>
              <c:idx val="0"/>
              <c:layout/>
              <c:tx>
                <c:rich>
                  <a:bodyPr/>
                  <a:lstStyle/>
                  <a:p>
                    <a:r>
                      <a:rPr lang="en-US" altLang="en-US" sz="900"/>
                      <a:t>1355</a:t>
                    </a:r>
                    <a:r>
                      <a:rPr lang="ja-JP" altLang="en-US" sz="900"/>
                      <a:t>万</a:t>
                    </a:r>
                    <a:endParaRPr lang="en-US" altLang="en-US" sz="900"/>
                  </a:p>
                </c:rich>
              </c:tx>
              <c:dLblPos val="inEnd"/>
              <c:showVal val="1"/>
            </c:dLbl>
            <c:dLbl>
              <c:idx val="1"/>
              <c:layout/>
              <c:tx>
                <c:rich>
                  <a:bodyPr/>
                  <a:lstStyle/>
                  <a:p>
                    <a:r>
                      <a:rPr lang="en-US" altLang="en-US" sz="900"/>
                      <a:t>1803</a:t>
                    </a:r>
                    <a:r>
                      <a:rPr lang="ja-JP" altLang="en-US" sz="900"/>
                      <a:t>万</a:t>
                    </a:r>
                    <a:endParaRPr lang="en-US" altLang="en-US" sz="900"/>
                  </a:p>
                </c:rich>
              </c:tx>
              <c:dLblPos val="inEnd"/>
              <c:showVal val="1"/>
            </c:dLbl>
            <c:dLbl>
              <c:idx val="2"/>
              <c:layout/>
              <c:tx>
                <c:rich>
                  <a:bodyPr/>
                  <a:lstStyle/>
                  <a:p>
                    <a:r>
                      <a:rPr lang="en-US" altLang="en-US" sz="900"/>
                      <a:t>1901</a:t>
                    </a:r>
                    <a:r>
                      <a:rPr lang="ja-JP" altLang="en-US" sz="900"/>
                      <a:t>万</a:t>
                    </a:r>
                    <a:endParaRPr lang="en-US" altLang="en-US" sz="900"/>
                  </a:p>
                </c:rich>
              </c:tx>
              <c:dLblPos val="inEnd"/>
              <c:showVal val="1"/>
            </c:dLbl>
            <c:txPr>
              <a:bodyPr/>
              <a:lstStyle/>
              <a:p>
                <a:pPr>
                  <a:defRPr sz="900"/>
                </a:pPr>
                <a:endParaRPr lang="ja-JP"/>
              </a:p>
            </c:txPr>
            <c:dLblPos val="inEnd"/>
            <c:showVal val="1"/>
          </c:dLbls>
          <c:cat>
            <c:strRef>
              <c:f>Sheet1!$J$5:$J$7</c:f>
              <c:strCache>
                <c:ptCount val="3"/>
                <c:pt idx="0">
                  <c:v>2005年</c:v>
                </c:pt>
                <c:pt idx="1">
                  <c:v>2015年</c:v>
                </c:pt>
                <c:pt idx="2">
                  <c:v>2025年</c:v>
                </c:pt>
              </c:strCache>
            </c:strRef>
          </c:cat>
          <c:val>
            <c:numRef>
              <c:f>Sheet1!$K$5:$K$7</c:f>
              <c:numCache>
                <c:formatCode>General</c:formatCode>
                <c:ptCount val="3"/>
                <c:pt idx="0">
                  <c:v>1355</c:v>
                </c:pt>
                <c:pt idx="1">
                  <c:v>1803</c:v>
                </c:pt>
                <c:pt idx="2">
                  <c:v>1901</c:v>
                </c:pt>
              </c:numCache>
            </c:numRef>
          </c:val>
        </c:ser>
        <c:ser>
          <c:idx val="1"/>
          <c:order val="1"/>
          <c:tx>
            <c:strRef>
              <c:f>Sheet1!$P$4</c:f>
              <c:strCache>
                <c:ptCount val="1"/>
                <c:pt idx="0">
                  <c:v>単独世帯及び夫婦のみ世帯</c:v>
                </c:pt>
              </c:strCache>
            </c:strRef>
          </c:tx>
          <c:spPr>
            <a:solidFill>
              <a:schemeClr val="accent6">
                <a:lumMod val="60000"/>
                <a:lumOff val="40000"/>
              </a:schemeClr>
            </a:solidFill>
          </c:spPr>
          <c:dLbls>
            <c:dLbl>
              <c:idx val="0"/>
              <c:layout/>
              <c:tx>
                <c:rich>
                  <a:bodyPr/>
                  <a:lstStyle/>
                  <a:p>
                    <a:r>
                      <a:rPr lang="en-US" altLang="en-US" sz="900"/>
                      <a:t>851</a:t>
                    </a:r>
                    <a:r>
                      <a:rPr lang="ja-JP" altLang="en-US" sz="900"/>
                      <a:t>万</a:t>
                    </a:r>
                    <a:endParaRPr lang="en-US" altLang="ja-JP" sz="900"/>
                  </a:p>
                  <a:p>
                    <a:r>
                      <a:rPr lang="ja-JP" altLang="en-US" sz="900"/>
                      <a:t>（</a:t>
                    </a:r>
                    <a:r>
                      <a:rPr lang="en-US" altLang="ja-JP" sz="900"/>
                      <a:t>62.8</a:t>
                    </a:r>
                    <a:r>
                      <a:rPr lang="ja-JP" altLang="en-US" sz="900"/>
                      <a:t>％）</a:t>
                    </a:r>
                    <a:endParaRPr lang="en-US" altLang="en-US" sz="900"/>
                  </a:p>
                </c:rich>
              </c:tx>
              <c:dLblPos val="inEnd"/>
              <c:showVal val="1"/>
            </c:dLbl>
            <c:dLbl>
              <c:idx val="1"/>
              <c:layout/>
              <c:tx>
                <c:rich>
                  <a:bodyPr/>
                  <a:lstStyle/>
                  <a:p>
                    <a:r>
                      <a:rPr lang="en-US" altLang="en-US" sz="900"/>
                      <a:t>1161</a:t>
                    </a:r>
                    <a:r>
                      <a:rPr lang="ja-JP" altLang="en-US" sz="900"/>
                      <a:t>万</a:t>
                    </a:r>
                    <a:endParaRPr lang="en-US" altLang="ja-JP" sz="900"/>
                  </a:p>
                  <a:p>
                    <a:r>
                      <a:rPr lang="ja-JP" altLang="en-US" sz="900"/>
                      <a:t>（</a:t>
                    </a:r>
                    <a:r>
                      <a:rPr lang="en-US" altLang="ja-JP" sz="900"/>
                      <a:t>64.4</a:t>
                    </a:r>
                    <a:r>
                      <a:rPr lang="ja-JP" altLang="en-US" sz="900"/>
                      <a:t>％）</a:t>
                    </a:r>
                    <a:endParaRPr lang="en-US" altLang="en-US" sz="900"/>
                  </a:p>
                </c:rich>
              </c:tx>
              <c:dLblPos val="inEnd"/>
              <c:showVal val="1"/>
            </c:dLbl>
            <c:dLbl>
              <c:idx val="2"/>
              <c:layout/>
              <c:tx>
                <c:rich>
                  <a:bodyPr/>
                  <a:lstStyle/>
                  <a:p>
                    <a:r>
                      <a:rPr lang="en-US" altLang="en-US" sz="900"/>
                      <a:t>1267</a:t>
                    </a:r>
                    <a:r>
                      <a:rPr lang="ja-JP" altLang="en-US" sz="900"/>
                      <a:t>万</a:t>
                    </a:r>
                    <a:endParaRPr lang="en-US" altLang="ja-JP" sz="900"/>
                  </a:p>
                  <a:p>
                    <a:r>
                      <a:rPr lang="ja-JP" altLang="en-US" sz="900"/>
                      <a:t>（</a:t>
                    </a:r>
                    <a:r>
                      <a:rPr lang="en-US" altLang="ja-JP" sz="900"/>
                      <a:t>66.6</a:t>
                    </a:r>
                    <a:r>
                      <a:rPr lang="ja-JP" altLang="en-US" sz="900"/>
                      <a:t>％）</a:t>
                    </a:r>
                    <a:endParaRPr lang="en-US" altLang="ja-JP" sz="900"/>
                  </a:p>
                </c:rich>
              </c:tx>
              <c:dLblPos val="inEnd"/>
              <c:showVal val="1"/>
            </c:dLbl>
            <c:txPr>
              <a:bodyPr/>
              <a:lstStyle/>
              <a:p>
                <a:pPr>
                  <a:defRPr sz="900"/>
                </a:pPr>
                <a:endParaRPr lang="ja-JP"/>
              </a:p>
            </c:txPr>
            <c:dLblPos val="inEnd"/>
            <c:showVal val="1"/>
          </c:dLbls>
          <c:val>
            <c:numRef>
              <c:f>Sheet1!$P$5:$P$7</c:f>
              <c:numCache>
                <c:formatCode>General</c:formatCode>
                <c:ptCount val="3"/>
                <c:pt idx="0">
                  <c:v>851</c:v>
                </c:pt>
                <c:pt idx="1">
                  <c:v>1161</c:v>
                </c:pt>
                <c:pt idx="2">
                  <c:v>1267</c:v>
                </c:pt>
              </c:numCache>
            </c:numRef>
          </c:val>
        </c:ser>
        <c:gapWidth val="70"/>
        <c:overlap val="100"/>
        <c:axId val="82232448"/>
        <c:axId val="82233984"/>
      </c:barChart>
      <c:catAx>
        <c:axId val="82232448"/>
        <c:scaling>
          <c:orientation val="minMax"/>
        </c:scaling>
        <c:axPos val="b"/>
        <c:tickLblPos val="nextTo"/>
        <c:crossAx val="82233984"/>
        <c:crosses val="autoZero"/>
        <c:auto val="1"/>
        <c:lblAlgn val="ctr"/>
        <c:lblOffset val="100"/>
      </c:catAx>
      <c:valAx>
        <c:axId val="82233984"/>
        <c:scaling>
          <c:orientation val="minMax"/>
        </c:scaling>
        <c:axPos val="l"/>
        <c:majorGridlines/>
        <c:numFmt formatCode="General" sourceLinked="1"/>
        <c:tickLblPos val="nextTo"/>
        <c:crossAx val="82232448"/>
        <c:crosses val="autoZero"/>
        <c:crossBetween val="between"/>
      </c:valAx>
    </c:plotArea>
    <c:legend>
      <c:legendPos val="b"/>
      <c:layout>
        <c:manualLayout>
          <c:xMode val="edge"/>
          <c:yMode val="edge"/>
          <c:x val="0.13618930084070621"/>
          <c:y val="0.83757910469524643"/>
          <c:w val="0.78311333599856259"/>
          <c:h val="8.3717191601050026E-2"/>
        </c:manualLayout>
      </c:layout>
    </c:legend>
    <c:plotVisOnly val="1"/>
  </c:chart>
  <c:spPr>
    <a:noFill/>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213BC-6B00-4D65-BB05-4430CD97DE1A}" type="doc">
      <dgm:prSet loTypeId="urn:microsoft.com/office/officeart/2005/8/layout/cycle7" loCatId="cycle" qsTypeId="urn:microsoft.com/office/officeart/2005/8/quickstyle/simple5" qsCatId="simple" csTypeId="urn:microsoft.com/office/officeart/2005/8/colors/accent1_2#6" csCatId="accent1" phldr="1"/>
      <dgm:spPr/>
      <dgm:t>
        <a:bodyPr/>
        <a:lstStyle/>
        <a:p>
          <a:endParaRPr kumimoji="1" lang="ja-JP" altLang="en-US"/>
        </a:p>
      </dgm:t>
    </dgm:pt>
    <dgm:pt modelId="{3AC0D43E-DE87-4F1B-AE6D-CBE02A54C441}">
      <dgm:prSet phldrT="[テキスト]"/>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dgm:spPr>
      <dgm:t>
        <a:bodyPr/>
        <a:lstStyle/>
        <a:p>
          <a:r>
            <a:rPr lang="ja-JP" altLang="en-US" dirty="0" smtClean="0"/>
            <a:t>技術的</a:t>
          </a:r>
          <a:r>
            <a:rPr lang="en-US" altLang="ja-JP" dirty="0" smtClean="0"/>
            <a:t/>
          </a:r>
          <a:br>
            <a:rPr lang="en-US" altLang="ja-JP" dirty="0" smtClean="0"/>
          </a:br>
          <a:r>
            <a:rPr lang="ja-JP" altLang="en-US" dirty="0" smtClean="0"/>
            <a:t>助言事業</a:t>
          </a:r>
          <a:endParaRPr lang="ja-JP" altLang="en-US" dirty="0"/>
        </a:p>
      </dgm:t>
    </dgm:pt>
    <dgm:pt modelId="{BC77D5DA-677A-4489-BC6C-6A0D8CEB5228}" type="parTrans" cxnId="{7788D6E1-5DDC-4AE2-B04A-030C7068A360}">
      <dgm:prSet/>
      <dgm:spPr/>
      <dgm:t>
        <a:bodyPr/>
        <a:lstStyle/>
        <a:p>
          <a:endParaRPr kumimoji="1" lang="ja-JP" altLang="en-US"/>
        </a:p>
      </dgm:t>
    </dgm:pt>
    <dgm:pt modelId="{ABA019BD-0EBD-41BA-976B-E3FFCBCEACC1}" type="sibTrans" cxnId="{7788D6E1-5DDC-4AE2-B04A-030C7068A360}">
      <dgm:prSet/>
      <dgm:spPr/>
      <dgm:t>
        <a:bodyPr/>
        <a:lstStyle/>
        <a:p>
          <a:endParaRPr kumimoji="1" lang="ja-JP" altLang="en-US"/>
        </a:p>
      </dgm:t>
    </dgm:pt>
    <dgm:pt modelId="{F6E587DA-E970-4C1A-9C91-292476797B31}">
      <dgm:prSet phldrT="[テキスト]"/>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dgm:spPr>
      <dgm:t>
        <a:bodyPr/>
        <a:lstStyle/>
        <a:p>
          <a:r>
            <a:rPr lang="ja-JP" altLang="en-US" dirty="0" smtClean="0"/>
            <a:t>業務分析</a:t>
          </a:r>
          <a:r>
            <a:rPr lang="en-US" altLang="ja-JP" dirty="0" smtClean="0"/>
            <a:t/>
          </a:r>
          <a:br>
            <a:rPr lang="en-US" altLang="ja-JP" dirty="0" smtClean="0"/>
          </a:br>
          <a:r>
            <a:rPr lang="ja-JP" altLang="en-US" dirty="0" smtClean="0"/>
            <a:t>データ</a:t>
          </a:r>
          <a:endParaRPr lang="ja-JP" altLang="en-US" dirty="0"/>
        </a:p>
      </dgm:t>
    </dgm:pt>
    <dgm:pt modelId="{02AD4AE4-4C13-4E7A-A542-5138471A6724}" type="parTrans" cxnId="{346ADFDF-C81A-445F-BE74-2A0037D4B0D9}">
      <dgm:prSet>
        <dgm:style>
          <a:lnRef idx="2">
            <a:schemeClr val="accent3"/>
          </a:lnRef>
          <a:fillRef idx="1">
            <a:schemeClr val="lt1"/>
          </a:fillRef>
          <a:effectRef idx="0">
            <a:schemeClr val="accent3"/>
          </a:effectRef>
          <a:fontRef idx="minor">
            <a:schemeClr val="dk1"/>
          </a:fontRef>
        </dgm:style>
      </dgm:prSet>
      <dgm:spPr/>
      <dgm:t>
        <a:bodyPr/>
        <a:lstStyle/>
        <a:p>
          <a:endParaRPr kumimoji="1" lang="ja-JP" altLang="en-US"/>
        </a:p>
      </dgm:t>
    </dgm:pt>
    <dgm:pt modelId="{6570953B-1678-456B-85E8-4F83A32D493B}" type="sibTrans" cxnId="{346ADFDF-C81A-445F-BE74-2A0037D4B0D9}">
      <dgm:prSet/>
      <dgm:spPr/>
      <dgm:t>
        <a:bodyPr/>
        <a:lstStyle/>
        <a:p>
          <a:endParaRPr kumimoji="1" lang="ja-JP" altLang="en-US"/>
        </a:p>
      </dgm:t>
    </dgm:pt>
    <dgm:pt modelId="{B47DF805-76C0-4754-9A8E-5FC61B060E10}">
      <dgm:prSet phldrT="[テキスト]"/>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dgm:spPr>
      <dgm:t>
        <a:bodyPr/>
        <a:lstStyle/>
        <a:p>
          <a:r>
            <a:rPr kumimoji="1" lang="ja-JP" altLang="en-US" dirty="0" smtClean="0"/>
            <a:t>認定調査員</a:t>
          </a:r>
          <a:r>
            <a:rPr kumimoji="1" lang="en-US" altLang="ja-JP" dirty="0" smtClean="0"/>
            <a:t/>
          </a:r>
          <a:br>
            <a:rPr kumimoji="1" lang="en-US" altLang="ja-JP" dirty="0" smtClean="0"/>
          </a:br>
          <a:r>
            <a:rPr kumimoji="1" lang="ja-JP" altLang="en-US" dirty="0" smtClean="0"/>
            <a:t>研修</a:t>
          </a:r>
          <a:endParaRPr kumimoji="1" lang="ja-JP" altLang="en-US" dirty="0"/>
        </a:p>
      </dgm:t>
    </dgm:pt>
    <dgm:pt modelId="{0598F50E-66D7-4A83-8D3D-93D12C9626F6}" type="parTrans" cxnId="{98E33099-B7FD-4E3F-BF8B-95683AC2D07A}">
      <dgm:prSet>
        <dgm:style>
          <a:lnRef idx="2">
            <a:schemeClr val="accent3"/>
          </a:lnRef>
          <a:fillRef idx="1">
            <a:schemeClr val="lt1"/>
          </a:fillRef>
          <a:effectRef idx="0">
            <a:schemeClr val="accent3"/>
          </a:effectRef>
          <a:fontRef idx="minor">
            <a:schemeClr val="dk1"/>
          </a:fontRef>
        </dgm:style>
      </dgm:prSet>
      <dgm:spPr/>
      <dgm:t>
        <a:bodyPr/>
        <a:lstStyle/>
        <a:p>
          <a:endParaRPr kumimoji="1" lang="ja-JP" altLang="en-US"/>
        </a:p>
      </dgm:t>
    </dgm:pt>
    <dgm:pt modelId="{C6D3BEF6-8494-4828-9DF8-F321E93B018B}" type="sibTrans" cxnId="{98E33099-B7FD-4E3F-BF8B-95683AC2D07A}">
      <dgm:prSet/>
      <dgm:spPr/>
      <dgm:t>
        <a:bodyPr/>
        <a:lstStyle/>
        <a:p>
          <a:endParaRPr kumimoji="1" lang="ja-JP" altLang="en-US"/>
        </a:p>
      </dgm:t>
    </dgm:pt>
    <dgm:pt modelId="{B0490261-8F1F-495C-A1D3-245A2453AC89}">
      <dgm:prSet phldrT="[テキスト]"/>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dgm:spPr>
      <dgm:t>
        <a:bodyPr/>
        <a:lstStyle/>
        <a:p>
          <a:r>
            <a:rPr lang="en-US" altLang="ja-JP" dirty="0" smtClean="0"/>
            <a:t>e-</a:t>
          </a:r>
          <a:r>
            <a:rPr lang="ja-JP" altLang="en-US" dirty="0" smtClean="0"/>
            <a:t>ラーニング</a:t>
          </a:r>
          <a:r>
            <a:rPr lang="en-US" altLang="ja-JP" dirty="0" smtClean="0"/>
            <a:t/>
          </a:r>
          <a:br>
            <a:rPr lang="en-US" altLang="ja-JP" dirty="0" smtClean="0"/>
          </a:br>
          <a:r>
            <a:rPr lang="ja-JP" altLang="en-US" dirty="0" smtClean="0"/>
            <a:t>システム</a:t>
          </a:r>
          <a:endParaRPr lang="ja-JP" altLang="en-US" dirty="0"/>
        </a:p>
      </dgm:t>
    </dgm:pt>
    <dgm:pt modelId="{E83E4420-ED7D-465E-84F6-B0D08320C733}" type="parTrans" cxnId="{798628AE-C0C1-44F8-958F-5047257307F5}">
      <dgm:prSet/>
      <dgm:spPr/>
      <dgm:t>
        <a:bodyPr/>
        <a:lstStyle/>
        <a:p>
          <a:endParaRPr kumimoji="1" lang="ja-JP" altLang="en-US"/>
        </a:p>
      </dgm:t>
    </dgm:pt>
    <dgm:pt modelId="{EBB4D5D2-5D91-4202-B240-9D04C3917AA8}" type="sibTrans" cxnId="{798628AE-C0C1-44F8-958F-5047257307F5}">
      <dgm:prSet/>
      <dgm:spPr/>
      <dgm:t>
        <a:bodyPr/>
        <a:lstStyle/>
        <a:p>
          <a:endParaRPr kumimoji="1" lang="ja-JP" altLang="en-US"/>
        </a:p>
      </dgm:t>
    </dgm:pt>
    <dgm:pt modelId="{D8B85321-DF9F-4EB4-8672-3E9E9B9EB04E}" type="pres">
      <dgm:prSet presAssocID="{053213BC-6B00-4D65-BB05-4430CD97DE1A}" presName="Name0" presStyleCnt="0">
        <dgm:presLayoutVars>
          <dgm:dir/>
          <dgm:resizeHandles val="exact"/>
        </dgm:presLayoutVars>
      </dgm:prSet>
      <dgm:spPr/>
      <dgm:t>
        <a:bodyPr/>
        <a:lstStyle/>
        <a:p>
          <a:endParaRPr kumimoji="1" lang="ja-JP" altLang="en-US"/>
        </a:p>
      </dgm:t>
    </dgm:pt>
    <dgm:pt modelId="{7DB3B012-628F-4DD8-B2D5-4B43284D048C}" type="pres">
      <dgm:prSet presAssocID="{3AC0D43E-DE87-4F1B-AE6D-CBE02A54C441}" presName="node" presStyleLbl="node1" presStyleIdx="0" presStyleCnt="4">
        <dgm:presLayoutVars>
          <dgm:bulletEnabled val="1"/>
        </dgm:presLayoutVars>
      </dgm:prSet>
      <dgm:spPr/>
      <dgm:t>
        <a:bodyPr/>
        <a:lstStyle/>
        <a:p>
          <a:endParaRPr kumimoji="1" lang="ja-JP" altLang="en-US"/>
        </a:p>
      </dgm:t>
    </dgm:pt>
    <dgm:pt modelId="{821901FF-2F5C-416A-9DFB-43A89A2C9173}" type="pres">
      <dgm:prSet presAssocID="{ABA019BD-0EBD-41BA-976B-E3FFCBCEACC1}" presName="sibTrans" presStyleLbl="sibTrans2D1" presStyleIdx="0" presStyleCnt="4"/>
      <dgm:spPr/>
      <dgm:t>
        <a:bodyPr/>
        <a:lstStyle/>
        <a:p>
          <a:endParaRPr kumimoji="1" lang="ja-JP" altLang="en-US"/>
        </a:p>
      </dgm:t>
    </dgm:pt>
    <dgm:pt modelId="{1024943D-EE26-48D4-AB4E-5F95153313FA}" type="pres">
      <dgm:prSet presAssocID="{ABA019BD-0EBD-41BA-976B-E3FFCBCEACC1}" presName="connectorText" presStyleLbl="sibTrans2D1" presStyleIdx="0" presStyleCnt="4"/>
      <dgm:spPr/>
      <dgm:t>
        <a:bodyPr/>
        <a:lstStyle/>
        <a:p>
          <a:endParaRPr kumimoji="1" lang="ja-JP" altLang="en-US"/>
        </a:p>
      </dgm:t>
    </dgm:pt>
    <dgm:pt modelId="{75C3110E-A52D-4839-989D-124B4195BCC9}" type="pres">
      <dgm:prSet presAssocID="{B0490261-8F1F-495C-A1D3-245A2453AC89}" presName="node" presStyleLbl="node1" presStyleIdx="1" presStyleCnt="4" custRadScaleRad="314633">
        <dgm:presLayoutVars>
          <dgm:bulletEnabled val="1"/>
        </dgm:presLayoutVars>
      </dgm:prSet>
      <dgm:spPr/>
      <dgm:t>
        <a:bodyPr/>
        <a:lstStyle/>
        <a:p>
          <a:endParaRPr kumimoji="1" lang="ja-JP" altLang="en-US"/>
        </a:p>
      </dgm:t>
    </dgm:pt>
    <dgm:pt modelId="{34AF48B8-6CC0-4B01-BAAA-C10238D1554C}" type="pres">
      <dgm:prSet presAssocID="{EBB4D5D2-5D91-4202-B240-9D04C3917AA8}" presName="sibTrans" presStyleLbl="sibTrans2D1" presStyleIdx="1" presStyleCnt="4"/>
      <dgm:spPr/>
      <dgm:t>
        <a:bodyPr/>
        <a:lstStyle/>
        <a:p>
          <a:endParaRPr kumimoji="1" lang="ja-JP" altLang="en-US"/>
        </a:p>
      </dgm:t>
    </dgm:pt>
    <dgm:pt modelId="{2A46BEA3-B665-49F3-98CE-1A3F778B820C}" type="pres">
      <dgm:prSet presAssocID="{EBB4D5D2-5D91-4202-B240-9D04C3917AA8}" presName="connectorText" presStyleLbl="sibTrans2D1" presStyleIdx="1" presStyleCnt="4"/>
      <dgm:spPr/>
      <dgm:t>
        <a:bodyPr/>
        <a:lstStyle/>
        <a:p>
          <a:endParaRPr kumimoji="1" lang="ja-JP" altLang="en-US"/>
        </a:p>
      </dgm:t>
    </dgm:pt>
    <dgm:pt modelId="{AE429503-E5BB-4AB1-A285-37A8FB21C4DB}" type="pres">
      <dgm:prSet presAssocID="{F6E587DA-E970-4C1A-9C91-292476797B31}" presName="node" presStyleLbl="node1" presStyleIdx="2" presStyleCnt="4">
        <dgm:presLayoutVars>
          <dgm:bulletEnabled val="1"/>
        </dgm:presLayoutVars>
      </dgm:prSet>
      <dgm:spPr/>
      <dgm:t>
        <a:bodyPr/>
        <a:lstStyle/>
        <a:p>
          <a:endParaRPr kumimoji="1" lang="ja-JP" altLang="en-US"/>
        </a:p>
      </dgm:t>
    </dgm:pt>
    <dgm:pt modelId="{E148B8B2-8E13-4D76-ADA3-B4976BD47C5B}" type="pres">
      <dgm:prSet presAssocID="{6570953B-1678-456B-85E8-4F83A32D493B}" presName="sibTrans" presStyleLbl="sibTrans2D1" presStyleIdx="2" presStyleCnt="4"/>
      <dgm:spPr/>
      <dgm:t>
        <a:bodyPr/>
        <a:lstStyle/>
        <a:p>
          <a:endParaRPr kumimoji="1" lang="ja-JP" altLang="en-US"/>
        </a:p>
      </dgm:t>
    </dgm:pt>
    <dgm:pt modelId="{C6A018F2-C31F-4CFE-872B-875AC21412AB}" type="pres">
      <dgm:prSet presAssocID="{6570953B-1678-456B-85E8-4F83A32D493B}" presName="connectorText" presStyleLbl="sibTrans2D1" presStyleIdx="2" presStyleCnt="4"/>
      <dgm:spPr/>
      <dgm:t>
        <a:bodyPr/>
        <a:lstStyle/>
        <a:p>
          <a:endParaRPr kumimoji="1" lang="ja-JP" altLang="en-US"/>
        </a:p>
      </dgm:t>
    </dgm:pt>
    <dgm:pt modelId="{1396C3A5-731E-4439-8042-785CFD6205F7}" type="pres">
      <dgm:prSet presAssocID="{B47DF805-76C0-4754-9A8E-5FC61B060E10}" presName="node" presStyleLbl="node1" presStyleIdx="3" presStyleCnt="4" custRadScaleRad="305535">
        <dgm:presLayoutVars>
          <dgm:bulletEnabled val="1"/>
        </dgm:presLayoutVars>
      </dgm:prSet>
      <dgm:spPr/>
      <dgm:t>
        <a:bodyPr/>
        <a:lstStyle/>
        <a:p>
          <a:endParaRPr kumimoji="1" lang="ja-JP" altLang="en-US"/>
        </a:p>
      </dgm:t>
    </dgm:pt>
    <dgm:pt modelId="{C480D8B0-9A5B-4A49-8C0B-D427E183BC24}" type="pres">
      <dgm:prSet presAssocID="{C6D3BEF6-8494-4828-9DF8-F321E93B018B}" presName="sibTrans" presStyleLbl="sibTrans2D1" presStyleIdx="3" presStyleCnt="4"/>
      <dgm:spPr/>
      <dgm:t>
        <a:bodyPr/>
        <a:lstStyle/>
        <a:p>
          <a:endParaRPr kumimoji="1" lang="ja-JP" altLang="en-US"/>
        </a:p>
      </dgm:t>
    </dgm:pt>
    <dgm:pt modelId="{EAC586E5-213D-4C03-9079-E4902A81E321}" type="pres">
      <dgm:prSet presAssocID="{C6D3BEF6-8494-4828-9DF8-F321E93B018B}" presName="connectorText" presStyleLbl="sibTrans2D1" presStyleIdx="3" presStyleCnt="4"/>
      <dgm:spPr/>
      <dgm:t>
        <a:bodyPr/>
        <a:lstStyle/>
        <a:p>
          <a:endParaRPr kumimoji="1" lang="ja-JP" altLang="en-US"/>
        </a:p>
      </dgm:t>
    </dgm:pt>
  </dgm:ptLst>
  <dgm:cxnLst>
    <dgm:cxn modelId="{BDC2BF3D-7DF3-4A53-A8F1-9DA3240FF911}" type="presOf" srcId="{C6D3BEF6-8494-4828-9DF8-F321E93B018B}" destId="{EAC586E5-213D-4C03-9079-E4902A81E321}" srcOrd="1" destOrd="0" presId="urn:microsoft.com/office/officeart/2005/8/layout/cycle7"/>
    <dgm:cxn modelId="{6F2C08B5-5FB6-4386-A4A9-B89403770ACB}" type="presOf" srcId="{C6D3BEF6-8494-4828-9DF8-F321E93B018B}" destId="{C480D8B0-9A5B-4A49-8C0B-D427E183BC24}" srcOrd="0" destOrd="0" presId="urn:microsoft.com/office/officeart/2005/8/layout/cycle7"/>
    <dgm:cxn modelId="{798628AE-C0C1-44F8-958F-5047257307F5}" srcId="{053213BC-6B00-4D65-BB05-4430CD97DE1A}" destId="{B0490261-8F1F-495C-A1D3-245A2453AC89}" srcOrd="1" destOrd="0" parTransId="{E83E4420-ED7D-465E-84F6-B0D08320C733}" sibTransId="{EBB4D5D2-5D91-4202-B240-9D04C3917AA8}"/>
    <dgm:cxn modelId="{353EB3E2-6A9D-4ADF-AFA6-A97B25B5A620}" type="presOf" srcId="{6570953B-1678-456B-85E8-4F83A32D493B}" destId="{C6A018F2-C31F-4CFE-872B-875AC21412AB}" srcOrd="1" destOrd="0" presId="urn:microsoft.com/office/officeart/2005/8/layout/cycle7"/>
    <dgm:cxn modelId="{739A71FB-EEC3-445F-A4F1-168076E41C4C}" type="presOf" srcId="{ABA019BD-0EBD-41BA-976B-E3FFCBCEACC1}" destId="{821901FF-2F5C-416A-9DFB-43A89A2C9173}" srcOrd="0" destOrd="0" presId="urn:microsoft.com/office/officeart/2005/8/layout/cycle7"/>
    <dgm:cxn modelId="{1EDDD8F2-D1D1-413F-9F5C-6A0C2BDF3F79}" type="presOf" srcId="{EBB4D5D2-5D91-4202-B240-9D04C3917AA8}" destId="{2A46BEA3-B665-49F3-98CE-1A3F778B820C}" srcOrd="1" destOrd="0" presId="urn:microsoft.com/office/officeart/2005/8/layout/cycle7"/>
    <dgm:cxn modelId="{16BC5FCE-4362-498F-81BB-622C4F2D5C3A}" type="presOf" srcId="{F6E587DA-E970-4C1A-9C91-292476797B31}" destId="{AE429503-E5BB-4AB1-A285-37A8FB21C4DB}" srcOrd="0" destOrd="0" presId="urn:microsoft.com/office/officeart/2005/8/layout/cycle7"/>
    <dgm:cxn modelId="{98E33099-B7FD-4E3F-BF8B-95683AC2D07A}" srcId="{053213BC-6B00-4D65-BB05-4430CD97DE1A}" destId="{B47DF805-76C0-4754-9A8E-5FC61B060E10}" srcOrd="3" destOrd="0" parTransId="{0598F50E-66D7-4A83-8D3D-93D12C9626F6}" sibTransId="{C6D3BEF6-8494-4828-9DF8-F321E93B018B}"/>
    <dgm:cxn modelId="{15EB5D39-328A-475D-9B6F-39C50CA6A401}" type="presOf" srcId="{EBB4D5D2-5D91-4202-B240-9D04C3917AA8}" destId="{34AF48B8-6CC0-4B01-BAAA-C10238D1554C}" srcOrd="0" destOrd="0" presId="urn:microsoft.com/office/officeart/2005/8/layout/cycle7"/>
    <dgm:cxn modelId="{D434C404-EBCF-43E6-9FDC-2524B8DFE54F}" type="presOf" srcId="{6570953B-1678-456B-85E8-4F83A32D493B}" destId="{E148B8B2-8E13-4D76-ADA3-B4976BD47C5B}" srcOrd="0" destOrd="0" presId="urn:microsoft.com/office/officeart/2005/8/layout/cycle7"/>
    <dgm:cxn modelId="{65DFC83A-062D-404B-AF93-D2252A45B3CC}" type="presOf" srcId="{053213BC-6B00-4D65-BB05-4430CD97DE1A}" destId="{D8B85321-DF9F-4EB4-8672-3E9E9B9EB04E}" srcOrd="0" destOrd="0" presId="urn:microsoft.com/office/officeart/2005/8/layout/cycle7"/>
    <dgm:cxn modelId="{4DA560BF-1340-4A3B-850D-DED4DB7ECA38}" type="presOf" srcId="{3AC0D43E-DE87-4F1B-AE6D-CBE02A54C441}" destId="{7DB3B012-628F-4DD8-B2D5-4B43284D048C}" srcOrd="0" destOrd="0" presId="urn:microsoft.com/office/officeart/2005/8/layout/cycle7"/>
    <dgm:cxn modelId="{346ADFDF-C81A-445F-BE74-2A0037D4B0D9}" srcId="{053213BC-6B00-4D65-BB05-4430CD97DE1A}" destId="{F6E587DA-E970-4C1A-9C91-292476797B31}" srcOrd="2" destOrd="0" parTransId="{02AD4AE4-4C13-4E7A-A542-5138471A6724}" sibTransId="{6570953B-1678-456B-85E8-4F83A32D493B}"/>
    <dgm:cxn modelId="{4875DCE6-5EAE-448C-A1A6-8397A15A0813}" type="presOf" srcId="{B0490261-8F1F-495C-A1D3-245A2453AC89}" destId="{75C3110E-A52D-4839-989D-124B4195BCC9}" srcOrd="0" destOrd="0" presId="urn:microsoft.com/office/officeart/2005/8/layout/cycle7"/>
    <dgm:cxn modelId="{85E815CA-9694-4F20-BB92-FF7A2BB045C0}" type="presOf" srcId="{ABA019BD-0EBD-41BA-976B-E3FFCBCEACC1}" destId="{1024943D-EE26-48D4-AB4E-5F95153313FA}" srcOrd="1" destOrd="0" presId="urn:microsoft.com/office/officeart/2005/8/layout/cycle7"/>
    <dgm:cxn modelId="{7788D6E1-5DDC-4AE2-B04A-030C7068A360}" srcId="{053213BC-6B00-4D65-BB05-4430CD97DE1A}" destId="{3AC0D43E-DE87-4F1B-AE6D-CBE02A54C441}" srcOrd="0" destOrd="0" parTransId="{BC77D5DA-677A-4489-BC6C-6A0D8CEB5228}" sibTransId="{ABA019BD-0EBD-41BA-976B-E3FFCBCEACC1}"/>
    <dgm:cxn modelId="{0297497A-2106-49E3-B15B-24F6BD7FDC65}" type="presOf" srcId="{B47DF805-76C0-4754-9A8E-5FC61B060E10}" destId="{1396C3A5-731E-4439-8042-785CFD6205F7}" srcOrd="0" destOrd="0" presId="urn:microsoft.com/office/officeart/2005/8/layout/cycle7"/>
    <dgm:cxn modelId="{7A9B6889-82BB-47DC-8EEB-C2529B99B2E6}" type="presParOf" srcId="{D8B85321-DF9F-4EB4-8672-3E9E9B9EB04E}" destId="{7DB3B012-628F-4DD8-B2D5-4B43284D048C}" srcOrd="0" destOrd="0" presId="urn:microsoft.com/office/officeart/2005/8/layout/cycle7"/>
    <dgm:cxn modelId="{772AEA3B-BD22-4443-BCD1-D81F6849B90A}" type="presParOf" srcId="{D8B85321-DF9F-4EB4-8672-3E9E9B9EB04E}" destId="{821901FF-2F5C-416A-9DFB-43A89A2C9173}" srcOrd="1" destOrd="0" presId="urn:microsoft.com/office/officeart/2005/8/layout/cycle7"/>
    <dgm:cxn modelId="{2CB1A699-1F10-4E2A-A9D8-A3E3228F77AA}" type="presParOf" srcId="{821901FF-2F5C-416A-9DFB-43A89A2C9173}" destId="{1024943D-EE26-48D4-AB4E-5F95153313FA}" srcOrd="0" destOrd="0" presId="urn:microsoft.com/office/officeart/2005/8/layout/cycle7"/>
    <dgm:cxn modelId="{2F51A29F-4589-48AD-AF93-F994EEFD8D22}" type="presParOf" srcId="{D8B85321-DF9F-4EB4-8672-3E9E9B9EB04E}" destId="{75C3110E-A52D-4839-989D-124B4195BCC9}" srcOrd="2" destOrd="0" presId="urn:microsoft.com/office/officeart/2005/8/layout/cycle7"/>
    <dgm:cxn modelId="{82D654C9-29CA-4363-9425-FB8048F1C03D}" type="presParOf" srcId="{D8B85321-DF9F-4EB4-8672-3E9E9B9EB04E}" destId="{34AF48B8-6CC0-4B01-BAAA-C10238D1554C}" srcOrd="3" destOrd="0" presId="urn:microsoft.com/office/officeart/2005/8/layout/cycle7"/>
    <dgm:cxn modelId="{BF322D73-FBDA-4820-B175-524BBAFFD415}" type="presParOf" srcId="{34AF48B8-6CC0-4B01-BAAA-C10238D1554C}" destId="{2A46BEA3-B665-49F3-98CE-1A3F778B820C}" srcOrd="0" destOrd="0" presId="urn:microsoft.com/office/officeart/2005/8/layout/cycle7"/>
    <dgm:cxn modelId="{E2415F2E-2389-4A46-B7F1-09D5FE970975}" type="presParOf" srcId="{D8B85321-DF9F-4EB4-8672-3E9E9B9EB04E}" destId="{AE429503-E5BB-4AB1-A285-37A8FB21C4DB}" srcOrd="4" destOrd="0" presId="urn:microsoft.com/office/officeart/2005/8/layout/cycle7"/>
    <dgm:cxn modelId="{1E094F27-EEF2-47F3-9B82-D7DEC692495D}" type="presParOf" srcId="{D8B85321-DF9F-4EB4-8672-3E9E9B9EB04E}" destId="{E148B8B2-8E13-4D76-ADA3-B4976BD47C5B}" srcOrd="5" destOrd="0" presId="urn:microsoft.com/office/officeart/2005/8/layout/cycle7"/>
    <dgm:cxn modelId="{C634D135-7D2A-4E9D-8D3F-92E86350747F}" type="presParOf" srcId="{E148B8B2-8E13-4D76-ADA3-B4976BD47C5B}" destId="{C6A018F2-C31F-4CFE-872B-875AC21412AB}" srcOrd="0" destOrd="0" presId="urn:microsoft.com/office/officeart/2005/8/layout/cycle7"/>
    <dgm:cxn modelId="{D1C496D6-BBFA-40A2-8C82-245B6E43AB36}" type="presParOf" srcId="{D8B85321-DF9F-4EB4-8672-3E9E9B9EB04E}" destId="{1396C3A5-731E-4439-8042-785CFD6205F7}" srcOrd="6" destOrd="0" presId="urn:microsoft.com/office/officeart/2005/8/layout/cycle7"/>
    <dgm:cxn modelId="{71366F89-21FE-4889-9B9A-AEC32E70F619}" type="presParOf" srcId="{D8B85321-DF9F-4EB4-8672-3E9E9B9EB04E}" destId="{C480D8B0-9A5B-4A49-8C0B-D427E183BC24}" srcOrd="7" destOrd="0" presId="urn:microsoft.com/office/officeart/2005/8/layout/cycle7"/>
    <dgm:cxn modelId="{629704A6-F4FC-45F2-856B-BE281BB4EEB0}" type="presParOf" srcId="{C480D8B0-9A5B-4A49-8C0B-D427E183BC24}" destId="{EAC586E5-213D-4C03-9079-E4902A81E321}"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B3B012-628F-4DD8-B2D5-4B43284D048C}">
      <dsp:nvSpPr>
        <dsp:cNvPr id="0" name=""/>
        <dsp:cNvSpPr/>
      </dsp:nvSpPr>
      <dsp:spPr>
        <a:xfrm>
          <a:off x="3771413" y="599"/>
          <a:ext cx="1264305" cy="632152"/>
        </a:xfrm>
        <a:prstGeom prst="roundRect">
          <a:avLst>
            <a:gd name="adj" fmla="val 10000"/>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ja-JP" altLang="en-US" sz="1400" kern="1200" dirty="0" smtClean="0"/>
            <a:t>技術的</a:t>
          </a:r>
          <a:r>
            <a:rPr lang="en-US" altLang="ja-JP" sz="1400" kern="1200" dirty="0" smtClean="0"/>
            <a:t/>
          </a:r>
          <a:br>
            <a:rPr lang="en-US" altLang="ja-JP" sz="1400" kern="1200" dirty="0" smtClean="0"/>
          </a:br>
          <a:r>
            <a:rPr lang="ja-JP" altLang="en-US" sz="1400" kern="1200" dirty="0" smtClean="0"/>
            <a:t>助言事業</a:t>
          </a:r>
          <a:endParaRPr lang="ja-JP" altLang="en-US" sz="1400" kern="1200" dirty="0"/>
        </a:p>
      </dsp:txBody>
      <dsp:txXfrm>
        <a:off x="3771413" y="599"/>
        <a:ext cx="1264305" cy="632152"/>
      </dsp:txXfrm>
    </dsp:sp>
    <dsp:sp modelId="{821901FF-2F5C-416A-9DFB-43A89A2C9173}">
      <dsp:nvSpPr>
        <dsp:cNvPr id="0" name=""/>
        <dsp:cNvSpPr/>
      </dsp:nvSpPr>
      <dsp:spPr>
        <a:xfrm rot="1070170">
          <a:off x="5260918" y="812796"/>
          <a:ext cx="2056707" cy="221253"/>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rot="1070170">
        <a:off x="5260918" y="812796"/>
        <a:ext cx="2056707" cy="221253"/>
      </dsp:txXfrm>
    </dsp:sp>
    <dsp:sp modelId="{75C3110E-A52D-4839-989D-124B4195BCC9}">
      <dsp:nvSpPr>
        <dsp:cNvPr id="0" name=""/>
        <dsp:cNvSpPr/>
      </dsp:nvSpPr>
      <dsp:spPr>
        <a:xfrm>
          <a:off x="7542826" y="1214093"/>
          <a:ext cx="1264305" cy="632152"/>
        </a:xfrm>
        <a:prstGeom prst="roundRect">
          <a:avLst>
            <a:gd name="adj" fmla="val 10000"/>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ja-JP" sz="1400" kern="1200" dirty="0" smtClean="0"/>
            <a:t>e-</a:t>
          </a:r>
          <a:r>
            <a:rPr lang="ja-JP" altLang="en-US" sz="1400" kern="1200" dirty="0" smtClean="0"/>
            <a:t>ラーニング</a:t>
          </a:r>
          <a:r>
            <a:rPr lang="en-US" altLang="ja-JP" sz="1400" kern="1200" dirty="0" smtClean="0"/>
            <a:t/>
          </a:r>
          <a:br>
            <a:rPr lang="en-US" altLang="ja-JP" sz="1400" kern="1200" dirty="0" smtClean="0"/>
          </a:br>
          <a:r>
            <a:rPr lang="ja-JP" altLang="en-US" sz="1400" kern="1200" dirty="0" smtClean="0"/>
            <a:t>システム</a:t>
          </a:r>
          <a:endParaRPr lang="ja-JP" altLang="en-US" sz="1400" kern="1200" dirty="0"/>
        </a:p>
      </dsp:txBody>
      <dsp:txXfrm>
        <a:off x="7542826" y="1214093"/>
        <a:ext cx="1264305" cy="632152"/>
      </dsp:txXfrm>
    </dsp:sp>
    <dsp:sp modelId="{34AF48B8-6CC0-4B01-BAAA-C10238D1554C}">
      <dsp:nvSpPr>
        <dsp:cNvPr id="0" name=""/>
        <dsp:cNvSpPr/>
      </dsp:nvSpPr>
      <dsp:spPr>
        <a:xfrm rot="9729830">
          <a:off x="5260918" y="2026290"/>
          <a:ext cx="2056707" cy="221253"/>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rot="9729830">
        <a:off x="5260918" y="2026290"/>
        <a:ext cx="2056707" cy="221253"/>
      </dsp:txXfrm>
    </dsp:sp>
    <dsp:sp modelId="{AE429503-E5BB-4AB1-A285-37A8FB21C4DB}">
      <dsp:nvSpPr>
        <dsp:cNvPr id="0" name=""/>
        <dsp:cNvSpPr/>
      </dsp:nvSpPr>
      <dsp:spPr>
        <a:xfrm>
          <a:off x="3771413" y="2427588"/>
          <a:ext cx="1264305" cy="632152"/>
        </a:xfrm>
        <a:prstGeom prst="roundRect">
          <a:avLst>
            <a:gd name="adj" fmla="val 10000"/>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ja-JP" altLang="en-US" sz="1400" kern="1200" dirty="0" smtClean="0"/>
            <a:t>業務分析</a:t>
          </a:r>
          <a:r>
            <a:rPr lang="en-US" altLang="ja-JP" sz="1400" kern="1200" dirty="0" smtClean="0"/>
            <a:t/>
          </a:r>
          <a:br>
            <a:rPr lang="en-US" altLang="ja-JP" sz="1400" kern="1200" dirty="0" smtClean="0"/>
          </a:br>
          <a:r>
            <a:rPr lang="ja-JP" altLang="en-US" sz="1400" kern="1200" dirty="0" smtClean="0"/>
            <a:t>データ</a:t>
          </a:r>
          <a:endParaRPr lang="ja-JP" altLang="en-US" sz="1400" kern="1200" dirty="0"/>
        </a:p>
      </dsp:txBody>
      <dsp:txXfrm>
        <a:off x="3771413" y="2427588"/>
        <a:ext cx="1264305" cy="632152"/>
      </dsp:txXfrm>
    </dsp:sp>
    <dsp:sp modelId="{E148B8B2-8E13-4D76-ADA3-B4976BD47C5B}">
      <dsp:nvSpPr>
        <dsp:cNvPr id="0" name=""/>
        <dsp:cNvSpPr/>
      </dsp:nvSpPr>
      <dsp:spPr>
        <a:xfrm rot="11887380">
          <a:off x="1521387" y="2026290"/>
          <a:ext cx="2056707" cy="221253"/>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rot="11887380">
        <a:off x="1521387" y="2026290"/>
        <a:ext cx="2056707" cy="221253"/>
      </dsp:txXfrm>
    </dsp:sp>
    <dsp:sp modelId="{1396C3A5-731E-4439-8042-785CFD6205F7}">
      <dsp:nvSpPr>
        <dsp:cNvPr id="0" name=""/>
        <dsp:cNvSpPr/>
      </dsp:nvSpPr>
      <dsp:spPr>
        <a:xfrm>
          <a:off x="63763" y="1214093"/>
          <a:ext cx="1264305" cy="632152"/>
        </a:xfrm>
        <a:prstGeom prst="roundRect">
          <a:avLst>
            <a:gd name="adj" fmla="val 10000"/>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kern="1200" dirty="0" smtClean="0"/>
            <a:t>認定調査員</a:t>
          </a:r>
          <a:r>
            <a:rPr kumimoji="1" lang="en-US" altLang="ja-JP" sz="1400" kern="1200" dirty="0" smtClean="0"/>
            <a:t/>
          </a:r>
          <a:br>
            <a:rPr kumimoji="1" lang="en-US" altLang="ja-JP" sz="1400" kern="1200" dirty="0" smtClean="0"/>
          </a:br>
          <a:r>
            <a:rPr kumimoji="1" lang="ja-JP" altLang="en-US" sz="1400" kern="1200" dirty="0" smtClean="0"/>
            <a:t>研修</a:t>
          </a:r>
          <a:endParaRPr kumimoji="1" lang="ja-JP" altLang="en-US" sz="1400" kern="1200" dirty="0"/>
        </a:p>
      </dsp:txBody>
      <dsp:txXfrm>
        <a:off x="63763" y="1214093"/>
        <a:ext cx="1264305" cy="632152"/>
      </dsp:txXfrm>
    </dsp:sp>
    <dsp:sp modelId="{C480D8B0-9A5B-4A49-8C0B-D427E183BC24}">
      <dsp:nvSpPr>
        <dsp:cNvPr id="0" name=""/>
        <dsp:cNvSpPr/>
      </dsp:nvSpPr>
      <dsp:spPr>
        <a:xfrm rot="20512620">
          <a:off x="1521387" y="812796"/>
          <a:ext cx="2056707" cy="221253"/>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rot="20512620">
        <a:off x="1521387" y="812796"/>
        <a:ext cx="2056707" cy="22125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cdr:x>
      <cdr:y>0.0241</cdr:y>
    </cdr:from>
    <cdr:to>
      <cdr:x>0.08333</cdr:x>
      <cdr:y>0.08193</cdr:y>
    </cdr:to>
    <cdr:sp macro="" textlink="">
      <cdr:nvSpPr>
        <cdr:cNvPr id="2" name="テキスト ボックス 1"/>
        <cdr:cNvSpPr txBox="1"/>
      </cdr:nvSpPr>
      <cdr:spPr>
        <a:xfrm xmlns:a="http://schemas.openxmlformats.org/drawingml/2006/main">
          <a:off x="-198091" y="144016"/>
          <a:ext cx="792088" cy="3456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b="1" dirty="0" smtClean="0"/>
            <a:t>万人</a:t>
          </a:r>
          <a:endParaRPr lang="ja-JP" altLang="en-US" sz="1600" b="1" dirty="0"/>
        </a:p>
      </cdr:txBody>
    </cdr:sp>
  </cdr:relSizeAnchor>
  <cdr:relSizeAnchor xmlns:cdr="http://schemas.openxmlformats.org/drawingml/2006/chartDrawing">
    <cdr:from>
      <cdr:x>0</cdr:x>
      <cdr:y>0</cdr:y>
    </cdr:from>
    <cdr:to>
      <cdr:x>0.00427</cdr:x>
      <cdr:y>0.00637</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0.94697</cdr:x>
      <cdr:y>0.0241</cdr:y>
    </cdr:from>
    <cdr:to>
      <cdr:x>0.98561</cdr:x>
      <cdr:y>0.08873</cdr:y>
    </cdr:to>
    <cdr:sp macro="" textlink="">
      <cdr:nvSpPr>
        <cdr:cNvPr id="4" name="テキスト ボックス 1"/>
        <cdr:cNvSpPr txBox="1"/>
      </cdr:nvSpPr>
      <cdr:spPr>
        <a:xfrm xmlns:a="http://schemas.openxmlformats.org/drawingml/2006/main">
          <a:off x="9001000" y="144016"/>
          <a:ext cx="367301" cy="3862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600" b="1" dirty="0"/>
            <a:t>％</a:t>
          </a:r>
        </a:p>
      </cdr:txBody>
    </cdr:sp>
  </cdr:relSizeAnchor>
  <cdr:relSizeAnchor xmlns:cdr="http://schemas.openxmlformats.org/drawingml/2006/chartDrawing">
    <cdr:from>
      <cdr:x>0</cdr:x>
      <cdr:y>0</cdr:y>
    </cdr:from>
    <cdr:to>
      <cdr:x>0.00427</cdr:x>
      <cdr:y>0.00637</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3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3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919163" y="746125"/>
            <a:ext cx="4968875" cy="3725863"/>
          </a:xfrm>
          <a:ln/>
        </p:spPr>
      </p:sp>
      <p:sp>
        <p:nvSpPr>
          <p:cNvPr id="39938" name="Rectangle 3"/>
          <p:cNvSpPr>
            <a:spLocks noGrp="1" noChangeArrowheads="1"/>
          </p:cNvSpPr>
          <p:nvPr>
            <p:ph type="body" idx="1"/>
          </p:nvPr>
        </p:nvSpPr>
        <p:spPr>
          <a:noFill/>
          <a:ln/>
        </p:spPr>
        <p:txBody>
          <a:bodyPr/>
          <a:lstStyle/>
          <a:p>
            <a:pPr eaLnBrk="1" hangingPunct="1"/>
            <a:endParaRPr lang="ja-JP" altLang="en-US" smtClean="0">
              <a:ea typeface="ＭＳ Ｐ明朝" pitchFamily="1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712788" y="746125"/>
            <a:ext cx="5381625" cy="3725863"/>
          </a:xfrm>
          <a:ln/>
        </p:spPr>
      </p:sp>
      <p:sp>
        <p:nvSpPr>
          <p:cNvPr id="50178" name="Rectangle 3"/>
          <p:cNvSpPr>
            <a:spLocks noGrp="1" noChangeArrowheads="1"/>
          </p:cNvSpPr>
          <p:nvPr>
            <p:ph type="body" idx="1"/>
          </p:nvPr>
        </p:nvSpPr>
        <p:spPr>
          <a:noFill/>
          <a:ln/>
        </p:spPr>
        <p:txBody>
          <a:bodyPr/>
          <a:lstStyle/>
          <a:p>
            <a:pPr eaLnBrk="1" hangingPunct="1"/>
            <a:r>
              <a:rPr lang="ja-JP" altLang="en-US" smtClean="0">
                <a:ea typeface="ＭＳ Ｐ明朝" pitchFamily="18" charset="-128"/>
              </a:rPr>
              <a:t>岩室さんの案により</a:t>
            </a:r>
            <a:endParaRPr lang="en-US" altLang="ja-JP" smtClean="0">
              <a:ea typeface="ＭＳ Ｐ明朝" pitchFamily="18" charset="-128"/>
            </a:endParaRPr>
          </a:p>
          <a:p>
            <a:pPr eaLnBrk="1" hangingPunct="1"/>
            <a:r>
              <a:rPr lang="ja-JP" altLang="en-US" smtClean="0">
                <a:ea typeface="ＭＳ Ｐ明朝" pitchFamily="18" charset="-128"/>
              </a:rPr>
              <a:t>課題を記載の通りの３つに分類しましたが、具体的な改善案との平仄があわないと思います（メリットが見えないと利用者が少ないは因果関係があるので）。具体的な改善点にあわせた案を次のスライドで作成しました。</a:t>
            </a:r>
            <a:endParaRPr lang="en-US" altLang="ja-JP" smtClean="0">
              <a:ea typeface="ＭＳ Ｐ明朝" pitchFamily="1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712788" y="746125"/>
            <a:ext cx="5381625" cy="3725863"/>
          </a:xfrm>
          <a:ln/>
        </p:spPr>
      </p:sp>
      <p:sp>
        <p:nvSpPr>
          <p:cNvPr id="50178" name="Rectangle 3"/>
          <p:cNvSpPr>
            <a:spLocks noGrp="1" noChangeArrowheads="1"/>
          </p:cNvSpPr>
          <p:nvPr>
            <p:ph type="body" idx="1"/>
          </p:nvPr>
        </p:nvSpPr>
        <p:spPr>
          <a:noFill/>
          <a:ln/>
        </p:spPr>
        <p:txBody>
          <a:bodyPr/>
          <a:lstStyle/>
          <a:p>
            <a:pPr eaLnBrk="1" hangingPunct="1"/>
            <a:r>
              <a:rPr lang="ja-JP" altLang="en-US" smtClean="0">
                <a:ea typeface="ＭＳ Ｐ明朝" pitchFamily="18" charset="-128"/>
              </a:rPr>
              <a:t>岩室さんの案により</a:t>
            </a:r>
            <a:endParaRPr lang="en-US" altLang="ja-JP" smtClean="0">
              <a:ea typeface="ＭＳ Ｐ明朝" pitchFamily="18" charset="-128"/>
            </a:endParaRPr>
          </a:p>
          <a:p>
            <a:pPr eaLnBrk="1" hangingPunct="1"/>
            <a:r>
              <a:rPr lang="ja-JP" altLang="en-US" smtClean="0">
                <a:ea typeface="ＭＳ Ｐ明朝" pitchFamily="18" charset="-128"/>
              </a:rPr>
              <a:t>課題を記載の通りの３つに分類しましたが、具体的な改善案との平仄があわないと思います（メリットが見えないと利用者が少ないは因果関係があるので）。具体的な改善点にあわせた案を次のスライドで作成しました。</a:t>
            </a:r>
            <a:endParaRPr lang="en-US" altLang="ja-JP" smtClean="0">
              <a:ea typeface="ＭＳ Ｐ明朝"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712788" y="746125"/>
            <a:ext cx="5381625" cy="3725863"/>
          </a:xfrm>
          <a:ln/>
        </p:spPr>
      </p:sp>
      <p:sp>
        <p:nvSpPr>
          <p:cNvPr id="50178" name="Rectangle 3"/>
          <p:cNvSpPr>
            <a:spLocks noGrp="1" noChangeArrowheads="1"/>
          </p:cNvSpPr>
          <p:nvPr>
            <p:ph type="body" idx="1"/>
          </p:nvPr>
        </p:nvSpPr>
        <p:spPr>
          <a:noFill/>
          <a:ln/>
        </p:spPr>
        <p:txBody>
          <a:bodyPr/>
          <a:lstStyle/>
          <a:p>
            <a:pPr eaLnBrk="1" hangingPunct="1"/>
            <a:r>
              <a:rPr lang="ja-JP" altLang="en-US" smtClean="0">
                <a:ea typeface="ＭＳ Ｐ明朝" pitchFamily="18" charset="-128"/>
              </a:rPr>
              <a:t>岩室さんの案により</a:t>
            </a:r>
            <a:endParaRPr lang="en-US" altLang="ja-JP" smtClean="0">
              <a:ea typeface="ＭＳ Ｐ明朝" pitchFamily="18" charset="-128"/>
            </a:endParaRPr>
          </a:p>
          <a:p>
            <a:pPr eaLnBrk="1" hangingPunct="1"/>
            <a:r>
              <a:rPr lang="ja-JP" altLang="en-US" smtClean="0">
                <a:ea typeface="ＭＳ Ｐ明朝" pitchFamily="18" charset="-128"/>
              </a:rPr>
              <a:t>課題を記載の通りの３つに分類しましたが、具体的な改善案との平仄があわないと思います（メリットが見えないと利用者が少ないは因果関係があるので）。具体的な改善点にあわせた案を次のスライドで作成しました。</a:t>
            </a:r>
            <a:endParaRPr lang="en-US" altLang="ja-JP" smtClean="0">
              <a:ea typeface="ＭＳ Ｐ明朝"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919163" y="746125"/>
            <a:ext cx="4968875" cy="3725863"/>
          </a:xfrm>
          <a:ln/>
        </p:spPr>
      </p:sp>
      <p:sp>
        <p:nvSpPr>
          <p:cNvPr id="50178" name="Rectangle 3"/>
          <p:cNvSpPr>
            <a:spLocks noGrp="1" noChangeArrowheads="1"/>
          </p:cNvSpPr>
          <p:nvPr>
            <p:ph type="body" idx="1"/>
          </p:nvPr>
        </p:nvSpPr>
        <p:spPr>
          <a:noFill/>
          <a:ln/>
        </p:spPr>
        <p:txBody>
          <a:bodyPr/>
          <a:lstStyle/>
          <a:p>
            <a:pPr eaLnBrk="1" hangingPunct="1"/>
            <a:r>
              <a:rPr lang="ja-JP" altLang="en-US" smtClean="0">
                <a:ea typeface="ＭＳ Ｐ明朝" pitchFamily="18" charset="-128"/>
              </a:rPr>
              <a:t>岩室さんの案により</a:t>
            </a:r>
            <a:endParaRPr lang="en-US" altLang="ja-JP" smtClean="0">
              <a:ea typeface="ＭＳ Ｐ明朝" pitchFamily="18" charset="-128"/>
            </a:endParaRPr>
          </a:p>
          <a:p>
            <a:pPr eaLnBrk="1" hangingPunct="1"/>
            <a:r>
              <a:rPr lang="ja-JP" altLang="en-US" smtClean="0">
                <a:ea typeface="ＭＳ Ｐ明朝" pitchFamily="18" charset="-128"/>
              </a:rPr>
              <a:t>課題を記載の通りの３つに分類しましたが、具体的な改善案との平仄があわないと思います（メリットが見えないと利用者が少ないは因果関係があるので）。具体的な改善点にあわせた案を次のスライドで作成しました。</a:t>
            </a:r>
            <a:endParaRPr lang="en-US" altLang="ja-JP" smtClean="0">
              <a:ea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8196" name="Rectangle 3"/>
          <p:cNvSpPr>
            <a:spLocks noGrp="1" noChangeArrowheads="1"/>
          </p:cNvSpPr>
          <p:nvPr>
            <p:ph type="body" idx="1"/>
          </p:nvPr>
        </p:nvSpPr>
        <p:spPr bwMode="auto">
          <a:xfrm>
            <a:off x="906677" y="4721226"/>
            <a:ext cx="4993850" cy="4471988"/>
          </a:xfrm>
          <a:noFill/>
        </p:spPr>
        <p:txBody>
          <a:bodyPr wrap="square" numCol="1" anchor="t" anchorCtr="0" compatLnSpc="1">
            <a:prstTxWarp prst="textNoShape">
              <a:avLst/>
            </a:prstTxWarp>
          </a:bodyPr>
          <a:lstStyle/>
          <a:p>
            <a:endParaRPr lang="ja-JP" altLang="ja-JP"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xfrm>
            <a:off x="920750" y="746125"/>
            <a:ext cx="4968875" cy="3725863"/>
          </a:xfrm>
          <a:ln/>
        </p:spPr>
      </p:sp>
      <p:sp>
        <p:nvSpPr>
          <p:cNvPr id="4100" name="Rectangle 3"/>
          <p:cNvSpPr>
            <a:spLocks noGrp="1" noChangeArrowheads="1"/>
          </p:cNvSpPr>
          <p:nvPr>
            <p:ph type="body" idx="1"/>
          </p:nvPr>
        </p:nvSpPr>
        <p:spPr>
          <a:xfrm>
            <a:off x="908051" y="4721225"/>
            <a:ext cx="4991100" cy="4471988"/>
          </a:xfrm>
          <a:noFill/>
          <a:ln/>
        </p:spPr>
        <p:txBody>
          <a:bodyPr/>
          <a:lstStyle/>
          <a:p>
            <a:pPr eaLnBrk="1" hangingPunct="1"/>
            <a:endParaRPr lang="ja-JP" altLang="ja-JP"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28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9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8483DE5-0320-4AAC-B4BA-8BEC755BEC9E}"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8F9D494-2032-44DA-900F-EC3758AC2223}"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&lt;#&gt;</a:t>
            </a:fld>
            <a:endParaRPr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99385" y="55564"/>
            <a:ext cx="2230315" cy="61817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05508" y="55564"/>
            <a:ext cx="6553200" cy="61817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39969" y="55563"/>
            <a:ext cx="8669215" cy="6731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105508" y="955676"/>
            <a:ext cx="8924192" cy="5281613"/>
          </a:xfrm>
        </p:spPr>
        <p:txBody>
          <a:bodyPr/>
          <a:lstStyle/>
          <a:p>
            <a:pPr lvl="0"/>
            <a:endParaRPr lang="ja-JP" altLang="en-US" noProof="0"/>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9969" y="55563"/>
            <a:ext cx="8669215" cy="6731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05508" y="955676"/>
            <a:ext cx="4391758" cy="52816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37943" y="955676"/>
            <a:ext cx="4391757" cy="25638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37943" y="3671888"/>
            <a:ext cx="4391757" cy="2565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2F8CBAD-8FFA-40E4-85A7-797C35EB83F0}"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8" y="2130435"/>
            <a:ext cx="7772400" cy="1470026"/>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8" y="3886200"/>
            <a:ext cx="6400800" cy="1752600"/>
          </a:xfrm>
        </p:spPr>
        <p:txBody>
          <a:bodyPr/>
          <a:lstStyle>
            <a:lvl1pPr marL="0" indent="0" algn="ctr">
              <a:buNone/>
              <a:defRPr>
                <a:solidFill>
                  <a:schemeClr val="tx1">
                    <a:tint val="75000"/>
                  </a:schemeClr>
                </a:solidFill>
              </a:defRPr>
            </a:lvl1pPr>
            <a:lvl2pPr marL="456320" indent="0" algn="ctr">
              <a:buNone/>
              <a:defRPr>
                <a:solidFill>
                  <a:schemeClr val="tx1">
                    <a:tint val="75000"/>
                  </a:schemeClr>
                </a:solidFill>
              </a:defRPr>
            </a:lvl2pPr>
            <a:lvl3pPr marL="912641" indent="0" algn="ctr">
              <a:buNone/>
              <a:defRPr>
                <a:solidFill>
                  <a:schemeClr val="tx1">
                    <a:tint val="75000"/>
                  </a:schemeClr>
                </a:solidFill>
              </a:defRPr>
            </a:lvl3pPr>
            <a:lvl4pPr marL="1368955" indent="0" algn="ctr">
              <a:buNone/>
              <a:defRPr>
                <a:solidFill>
                  <a:schemeClr val="tx1">
                    <a:tint val="75000"/>
                  </a:schemeClr>
                </a:solidFill>
              </a:defRPr>
            </a:lvl4pPr>
            <a:lvl5pPr marL="1825275" indent="0" algn="ctr">
              <a:buNone/>
              <a:defRPr>
                <a:solidFill>
                  <a:schemeClr val="tx1">
                    <a:tint val="75000"/>
                  </a:schemeClr>
                </a:solidFill>
              </a:defRPr>
            </a:lvl5pPr>
            <a:lvl6pPr marL="2281594" indent="0" algn="ctr">
              <a:buNone/>
              <a:defRPr>
                <a:solidFill>
                  <a:schemeClr val="tx1">
                    <a:tint val="75000"/>
                  </a:schemeClr>
                </a:solidFill>
              </a:defRPr>
            </a:lvl6pPr>
            <a:lvl7pPr marL="2737911" indent="0" algn="ctr">
              <a:buNone/>
              <a:defRPr>
                <a:solidFill>
                  <a:schemeClr val="tx1">
                    <a:tint val="75000"/>
                  </a:schemeClr>
                </a:solidFill>
              </a:defRPr>
            </a:lvl7pPr>
            <a:lvl8pPr marL="3194226" indent="0" algn="ctr">
              <a:buNone/>
              <a:defRPr>
                <a:solidFill>
                  <a:schemeClr val="tx1">
                    <a:tint val="75000"/>
                  </a:schemeClr>
                </a:solidFill>
              </a:defRPr>
            </a:lvl8pPr>
            <a:lvl9pPr marL="365055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5F9A917-B8CE-4892-B829-1D28D866434B}"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008047A-BE5D-492F-966B-318BBD98F1CC}"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09"/>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41"/>
            <a:ext cx="7772400" cy="1500187"/>
          </a:xfrm>
        </p:spPr>
        <p:txBody>
          <a:bodyPr anchor="b"/>
          <a:lstStyle>
            <a:lvl1pPr marL="0" indent="0">
              <a:buNone/>
              <a:defRPr sz="2000">
                <a:solidFill>
                  <a:schemeClr val="tx1">
                    <a:tint val="75000"/>
                  </a:schemeClr>
                </a:solidFill>
              </a:defRPr>
            </a:lvl1pPr>
            <a:lvl2pPr marL="456320" indent="0">
              <a:buNone/>
              <a:defRPr sz="1800">
                <a:solidFill>
                  <a:schemeClr val="tx1">
                    <a:tint val="75000"/>
                  </a:schemeClr>
                </a:solidFill>
              </a:defRPr>
            </a:lvl2pPr>
            <a:lvl3pPr marL="912641" indent="0">
              <a:buNone/>
              <a:defRPr sz="1600">
                <a:solidFill>
                  <a:schemeClr val="tx1">
                    <a:tint val="75000"/>
                  </a:schemeClr>
                </a:solidFill>
              </a:defRPr>
            </a:lvl3pPr>
            <a:lvl4pPr marL="1368955" indent="0">
              <a:buNone/>
              <a:defRPr sz="1400">
                <a:solidFill>
                  <a:schemeClr val="tx1">
                    <a:tint val="75000"/>
                  </a:schemeClr>
                </a:solidFill>
              </a:defRPr>
            </a:lvl4pPr>
            <a:lvl5pPr marL="1825275" indent="0">
              <a:buNone/>
              <a:defRPr sz="1400">
                <a:solidFill>
                  <a:schemeClr val="tx1">
                    <a:tint val="75000"/>
                  </a:schemeClr>
                </a:solidFill>
              </a:defRPr>
            </a:lvl5pPr>
            <a:lvl6pPr marL="2281594" indent="0">
              <a:buNone/>
              <a:defRPr sz="1400">
                <a:solidFill>
                  <a:schemeClr val="tx1">
                    <a:tint val="75000"/>
                  </a:schemeClr>
                </a:solidFill>
              </a:defRPr>
            </a:lvl6pPr>
            <a:lvl7pPr marL="2737911" indent="0">
              <a:buNone/>
              <a:defRPr sz="1400">
                <a:solidFill>
                  <a:schemeClr val="tx1">
                    <a:tint val="75000"/>
                  </a:schemeClr>
                </a:solidFill>
              </a:defRPr>
            </a:lvl7pPr>
            <a:lvl8pPr marL="3194226" indent="0">
              <a:buNone/>
              <a:defRPr sz="1400">
                <a:solidFill>
                  <a:schemeClr val="tx1">
                    <a:tint val="75000"/>
                  </a:schemeClr>
                </a:solidFill>
              </a:defRPr>
            </a:lvl8pPr>
            <a:lvl9pPr marL="365055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1596938-8E4C-4FC8-9DCA-5B7C4029D1E2}"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7"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5267BE7-375E-429B-BE4E-25ADD448A9F2}"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4" y="1535113"/>
            <a:ext cx="4040188" cy="639762"/>
          </a:xfrm>
        </p:spPr>
        <p:txBody>
          <a:bodyPr anchor="b"/>
          <a:lstStyle>
            <a:lvl1pPr marL="0" indent="0">
              <a:buNone/>
              <a:defRPr sz="2400" b="1"/>
            </a:lvl1pPr>
            <a:lvl2pPr marL="456320" indent="0">
              <a:buNone/>
              <a:defRPr sz="2000" b="1"/>
            </a:lvl2pPr>
            <a:lvl3pPr marL="912641" indent="0">
              <a:buNone/>
              <a:defRPr sz="1800" b="1"/>
            </a:lvl3pPr>
            <a:lvl4pPr marL="1368955" indent="0">
              <a:buNone/>
              <a:defRPr sz="1600" b="1"/>
            </a:lvl4pPr>
            <a:lvl5pPr marL="1825275" indent="0">
              <a:buNone/>
              <a:defRPr sz="1600" b="1"/>
            </a:lvl5pPr>
            <a:lvl6pPr marL="2281594" indent="0">
              <a:buNone/>
              <a:defRPr sz="1600" b="1"/>
            </a:lvl6pPr>
            <a:lvl7pPr marL="2737911" indent="0">
              <a:buNone/>
              <a:defRPr sz="1600" b="1"/>
            </a:lvl7pPr>
            <a:lvl8pPr marL="3194226" indent="0">
              <a:buNone/>
              <a:defRPr sz="1600" b="1"/>
            </a:lvl8pPr>
            <a:lvl9pPr marL="365055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4"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44" y="1535113"/>
            <a:ext cx="4041775" cy="639762"/>
          </a:xfrm>
        </p:spPr>
        <p:txBody>
          <a:bodyPr anchor="b"/>
          <a:lstStyle>
            <a:lvl1pPr marL="0" indent="0">
              <a:buNone/>
              <a:defRPr sz="2400" b="1"/>
            </a:lvl1pPr>
            <a:lvl2pPr marL="456320" indent="0">
              <a:buNone/>
              <a:defRPr sz="2000" b="1"/>
            </a:lvl2pPr>
            <a:lvl3pPr marL="912641" indent="0">
              <a:buNone/>
              <a:defRPr sz="1800" b="1"/>
            </a:lvl3pPr>
            <a:lvl4pPr marL="1368955" indent="0">
              <a:buNone/>
              <a:defRPr sz="1600" b="1"/>
            </a:lvl4pPr>
            <a:lvl5pPr marL="1825275" indent="0">
              <a:buNone/>
              <a:defRPr sz="1600" b="1"/>
            </a:lvl5pPr>
            <a:lvl6pPr marL="2281594" indent="0">
              <a:buNone/>
              <a:defRPr sz="1600" b="1"/>
            </a:lvl6pPr>
            <a:lvl7pPr marL="2737911" indent="0">
              <a:buNone/>
              <a:defRPr sz="1600" b="1"/>
            </a:lvl7pPr>
            <a:lvl8pPr marL="3194226" indent="0">
              <a:buNone/>
              <a:defRPr sz="1600" b="1"/>
            </a:lvl8pPr>
            <a:lvl9pPr marL="365055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44"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50EBB06-8803-4151-883F-72FEC4C383F6}"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24278B9-0C0C-4413-B29D-939620B1096B}"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BBAE13C-995A-4316-A6F8-AE6D63D4C8FF}"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2"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22" y="1435113"/>
            <a:ext cx="3008313" cy="4691063"/>
          </a:xfrm>
        </p:spPr>
        <p:txBody>
          <a:bodyPr/>
          <a:lstStyle>
            <a:lvl1pPr marL="0" indent="0">
              <a:buNone/>
              <a:defRPr sz="1400"/>
            </a:lvl1pPr>
            <a:lvl2pPr marL="456320" indent="0">
              <a:buNone/>
              <a:defRPr sz="1200"/>
            </a:lvl2pPr>
            <a:lvl3pPr marL="912641" indent="0">
              <a:buNone/>
              <a:defRPr sz="1000"/>
            </a:lvl3pPr>
            <a:lvl4pPr marL="1368955" indent="0">
              <a:buNone/>
              <a:defRPr sz="900"/>
            </a:lvl4pPr>
            <a:lvl5pPr marL="1825275" indent="0">
              <a:buNone/>
              <a:defRPr sz="900"/>
            </a:lvl5pPr>
            <a:lvl6pPr marL="2281594" indent="0">
              <a:buNone/>
              <a:defRPr sz="900"/>
            </a:lvl6pPr>
            <a:lvl7pPr marL="2737911" indent="0">
              <a:buNone/>
              <a:defRPr sz="900"/>
            </a:lvl7pPr>
            <a:lvl8pPr marL="3194226" indent="0">
              <a:buNone/>
              <a:defRPr sz="900"/>
            </a:lvl8pPr>
            <a:lvl9pPr marL="365055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456F32-D7CD-41F1-BE84-9E660BC23C4D}"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0C9666E-8906-4B62-8BC3-43D578664EAF}"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&lt;#&gt;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3"/>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0" y="612778"/>
            <a:ext cx="5486400" cy="4114800"/>
          </a:xfrm>
        </p:spPr>
        <p:txBody>
          <a:bodyPr/>
          <a:lstStyle>
            <a:lvl1pPr marL="0" indent="0">
              <a:buNone/>
              <a:defRPr sz="3200"/>
            </a:lvl1pPr>
            <a:lvl2pPr marL="456320" indent="0">
              <a:buNone/>
              <a:defRPr sz="2800"/>
            </a:lvl2pPr>
            <a:lvl3pPr marL="912641" indent="0">
              <a:buNone/>
              <a:defRPr sz="2400"/>
            </a:lvl3pPr>
            <a:lvl4pPr marL="1368955" indent="0">
              <a:buNone/>
              <a:defRPr sz="2000"/>
            </a:lvl4pPr>
            <a:lvl5pPr marL="1825275" indent="0">
              <a:buNone/>
              <a:defRPr sz="2000"/>
            </a:lvl5pPr>
            <a:lvl6pPr marL="2281594" indent="0">
              <a:buNone/>
              <a:defRPr sz="2000"/>
            </a:lvl6pPr>
            <a:lvl7pPr marL="2737911" indent="0">
              <a:buNone/>
              <a:defRPr sz="2000"/>
            </a:lvl7pPr>
            <a:lvl8pPr marL="3194226" indent="0">
              <a:buNone/>
              <a:defRPr sz="2000"/>
            </a:lvl8pPr>
            <a:lvl9pPr marL="3650552" indent="0">
              <a:buNone/>
              <a:defRPr sz="2000"/>
            </a:lvl9pPr>
          </a:lstStyle>
          <a:p>
            <a:endParaRPr kumimoji="1" lang="ja-JP" altLang="en-US"/>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6320" indent="0">
              <a:buNone/>
              <a:defRPr sz="1200"/>
            </a:lvl2pPr>
            <a:lvl3pPr marL="912641" indent="0">
              <a:buNone/>
              <a:defRPr sz="1000"/>
            </a:lvl3pPr>
            <a:lvl4pPr marL="1368955" indent="0">
              <a:buNone/>
              <a:defRPr sz="900"/>
            </a:lvl4pPr>
            <a:lvl5pPr marL="1825275" indent="0">
              <a:buNone/>
              <a:defRPr sz="900"/>
            </a:lvl5pPr>
            <a:lvl6pPr marL="2281594" indent="0">
              <a:buNone/>
              <a:defRPr sz="900"/>
            </a:lvl6pPr>
            <a:lvl7pPr marL="2737911" indent="0">
              <a:buNone/>
              <a:defRPr sz="900"/>
            </a:lvl7pPr>
            <a:lvl8pPr marL="3194226" indent="0">
              <a:buNone/>
              <a:defRPr sz="900"/>
            </a:lvl8pPr>
            <a:lvl9pPr marL="365055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91DA6D-3BD1-4FA0-A623-B7E7B8BA2FDF}"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2D0B7C-70E2-4F2A-A48D-7F74C63E04AF}"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5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3" y="27465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97024A-EC5B-4CD8-A9AF-CBB40161027E}" type="datetime1">
              <a:rPr lang="ja-JP" altLang="en-US" smtClean="0">
                <a:solidFill>
                  <a:prstClr val="black">
                    <a:tint val="75000"/>
                  </a:prstClr>
                </a:solidFill>
              </a: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39"/>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BD52465-9D67-4156-96DA-CC9F182ECFE3}" type="datetime1">
              <a:rPr lang="ja-JP" altLang="en-US" smtClean="0">
                <a:solidFill>
                  <a:prstClr val="black">
                    <a:tint val="75000"/>
                  </a:prstClr>
                </a:solidFill>
              </a:rPr>
              <a:pPr>
                <a:defRPr/>
              </a:pPr>
              <a:t>2012/6/5</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3"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21FDBF10-2442-4C1F-8F94-A3273D61D4B7}"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6BCD91-1E41-4A83-87C4-4954804B5DD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DB4BF7B-470E-494B-8CB0-2653C9A8703C}"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C02592-8D8A-4DB3-AEB7-60AE891AF78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069F9EC-D58E-4C77-B00D-3C93702CBC9D}"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3A793C-8492-4421-AF83-2E10FD10E0E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CEE1C8A4-90D0-4B9F-B9FF-1475E5655EFD}" type="datetime1">
              <a:rPr lang="ja-JP" altLang="en-US" smtClean="0">
                <a:solidFill>
                  <a:srgbClr val="000000"/>
                </a:solidFill>
              </a:rPr>
              <a:pPr>
                <a:defRPr/>
              </a:pPr>
              <a:t>2012/6/5</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000E4-75C9-411F-BA9E-2E6BD01CE2E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41F01C14-EF4F-4DE6-8DEB-42C0423B58B6}" type="datetime1">
              <a:rPr lang="ja-JP" altLang="en-US" smtClean="0">
                <a:solidFill>
                  <a:srgbClr val="000000"/>
                </a:solidFill>
              </a:rPr>
              <a:pPr>
                <a:defRPr/>
              </a:pPr>
              <a:t>2012/6/5</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0EEC26-55EC-42C5-8703-45E0336CD40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D426D01-F747-43B9-A92F-5406121FCB95}" type="datetime1">
              <a:rPr lang="ja-JP" altLang="en-US" smtClean="0">
                <a:solidFill>
                  <a:srgbClr val="000000"/>
                </a:solidFill>
              </a:rPr>
              <a:pPr>
                <a:defRPr/>
              </a:pPr>
              <a:t>2012/6/5</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CF434E-1816-4496-94FF-6936622B25A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6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7EE9F7C-EE26-4AC6-B913-B2A87698DA79}"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&lt;#&gt;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CC91E05-05FD-4F44-847B-A0454B1D4BA3}" type="datetime1">
              <a:rPr lang="ja-JP" altLang="en-US" smtClean="0">
                <a:solidFill>
                  <a:srgbClr val="000000"/>
                </a:solidFill>
              </a:rPr>
              <a:pPr>
                <a:defRPr/>
              </a:pPr>
              <a:t>2012/6/5</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39A76-F452-4F2C-BABB-39178A9019A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31667E4-17F1-41B3-8DAD-33E5B7DB7046}" type="datetime1">
              <a:rPr lang="ja-JP" altLang="en-US" smtClean="0">
                <a:solidFill>
                  <a:srgbClr val="000000"/>
                </a:solidFill>
              </a:rPr>
              <a:pPr>
                <a:defRPr/>
              </a:pPr>
              <a:t>2012/6/5</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91EF83-FD2D-4B46-BD22-988C10732E3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5EC8ADC-746D-4753-A8D9-7FCDA94A134B}" type="datetime1">
              <a:rPr lang="ja-JP" altLang="en-US" smtClean="0">
                <a:solidFill>
                  <a:srgbClr val="000000"/>
                </a:solidFill>
              </a:rPr>
              <a:pPr>
                <a:defRPr/>
              </a:pPr>
              <a:t>2012/6/5</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F3D01B-C630-4BA0-8F01-EB70A700518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E9640521-3901-48A0-AAA2-DC3388C93EC7}"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542640-21E0-40CD-BC46-07826EEC888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BA28F0C-DADA-415D-BA1D-B2E4A8DBBA16}"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D629E-FA86-4A18-A202-D6099895FD8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8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A5FE0A2-CAAF-4976-BFE2-FE4B564B5749}"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&lt;#&gt;</a:t>
            </a:fld>
            <a:endParaRPr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5BB2B63-84DA-4394-8081-201944D21ED4}"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&lt;#&gt;</a:t>
            </a:fld>
            <a:endParaRPr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6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410EE67-6BA8-46CE-9610-8B0AB444F868}"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&lt;#&gt;</a:t>
            </a:fld>
            <a:endParaRPr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E450388-118C-46EE-95DF-DD5E6E4B1D1C}" type="datetime1">
              <a:rPr lang="ja-JP" altLang="en-US" smtClean="0"/>
              <a:pPr>
                <a:defRPr/>
              </a:pPr>
              <a:t>2012/6/5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&lt;#&gt;</a:t>
            </a:fld>
            <a:endParaRPr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B936691-AC54-415B-9B6C-024F65A6AE39}" type="datetime1">
              <a:rPr lang="ja-JP" altLang="en-US" smtClean="0"/>
              <a:pPr>
                <a:defRPr/>
              </a:pPr>
              <a:t>2012/6/5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44276F0-B034-49DC-9F3A-7CF473FBB5F8}" type="datetime1">
              <a:rPr lang="ja-JP" altLang="en-US" smtClean="0"/>
              <a:pPr>
                <a:defRPr/>
              </a:pPr>
              <a:t>2012/6/5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&lt;#&gt;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2FAA24A-1E84-47C3-9BD9-0B457BC8CC2F}" type="datetime1">
              <a:rPr lang="ja-JP" altLang="en-US" smtClean="0"/>
              <a:pPr>
                <a:defRPr/>
              </a:pPr>
              <a:t>2012/6/5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&lt;#&gt;</a:t>
            </a:fld>
            <a:endParaRPr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0867E34-631F-48EB-BBB9-80F0A1A69E91}" type="datetime1">
              <a:rPr lang="ja-JP" altLang="en-US" smtClean="0"/>
              <a:pPr>
                <a:defRPr/>
              </a:pPr>
              <a:t>2012/6/5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&lt;#&gt;</a:t>
            </a:fld>
            <a:endParaRPr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6"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6"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27FFA8-D08B-4E19-B927-6638858977BC}" type="datetime1">
              <a:rPr lang="ja-JP" altLang="en-US" smtClean="0"/>
              <a:pPr>
                <a:defRPr/>
              </a:pPr>
              <a:t>2012/6/5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&lt;#&gt;</a:t>
            </a:fld>
            <a:endParaRPr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C27311-5C95-4D3F-B06C-A982E88F7B4A}" type="datetime1">
              <a:rPr lang="ja-JP" altLang="en-US" smtClean="0"/>
              <a:pPr>
                <a:defRPr/>
              </a:pPr>
              <a:t>2012/6/5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&lt;#&gt;</a:t>
            </a:fld>
            <a:endParaRPr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8FEC271-CC74-41F6-B9BC-2955D26E1D95}"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&lt;#&gt;</a:t>
            </a:fld>
            <a:endParaRPr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12C067D-7958-4F23-BD28-EC66DCC971C1}"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&lt;#&gt;</a:t>
            </a:fld>
            <a:endParaRPr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5" y="274639"/>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B8DA456-EE3A-4780-B7DA-F30234B6E500}" type="datetime1">
              <a:rPr lang="ja-JP" altLang="en-US" smtClean="0"/>
              <a:pPr>
                <a:defRPr/>
              </a:pPr>
              <a:t>2012/6/5</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&lt;#&gt;</a:t>
            </a:fld>
            <a:endParaRPr lang="en-US" altLang="ja-JP"/>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8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B00CD35-D0EB-4017-8464-DAEF645905F1}"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&lt;#&gt;</a:t>
            </a:fld>
            <a:endParaRPr lang="ja-JP"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548CA2B-547A-4110-837F-69FF03DD5B12}"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&lt;#&gt;</a:t>
            </a:fld>
            <a:endParaRPr lang="ja-JP"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5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0772567-2048-41F5-A603-088ECDBCF6CA}"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B14B01C-C8A6-4738-BA32-A5BB34FC65B5}" type="datetime1">
              <a:rPr lang="ja-JP" altLang="en-US" smtClean="0"/>
              <a:pPr>
                <a:defRPr/>
              </a:pPr>
              <a:t>2012/6/5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&lt;#&gt;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1A5FACB-B9C4-467A-B672-3341E01F400F}" type="datetime1">
              <a:rPr lang="ja-JP" altLang="en-US" smtClean="0"/>
              <a:pPr>
                <a:defRPr/>
              </a:pPr>
              <a:t>2012/6/5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&lt;#&gt;</a:t>
            </a:fld>
            <a:endParaRPr lang="ja-JP"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3EFD06C-9FCD-4D70-B410-3665CD953B12}" type="datetime1">
              <a:rPr lang="ja-JP" altLang="en-US" smtClean="0"/>
              <a:pPr>
                <a:defRPr/>
              </a:pPr>
              <a:t>2012/6/5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&lt;#&gt;</a:t>
            </a:fld>
            <a:endParaRPr lang="ja-JP"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17DDAF31-E877-4A64-8BA6-DD9DB626F344}" type="datetime1">
              <a:rPr lang="ja-JP" altLang="en-US" smtClean="0"/>
              <a:pPr>
                <a:defRPr/>
              </a:pPr>
              <a:t>2012/6/5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&lt;#&gt;</a:t>
            </a:fld>
            <a:endParaRPr lang="ja-JP"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ACD42AD-08EC-4352-9F8D-7D54B06A32DE}" type="datetime1">
              <a:rPr lang="ja-JP" altLang="en-US" smtClean="0"/>
              <a:pPr>
                <a:defRPr/>
              </a:pPr>
              <a:t>2012/6/5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&lt;#&gt;</a:t>
            </a:fld>
            <a:endParaRPr lang="ja-JP"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4"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367F450-8D62-46E7-A2AA-430D92855A52}" type="datetime1">
              <a:rPr lang="ja-JP" altLang="en-US" smtClean="0"/>
              <a:pPr>
                <a:defRPr/>
              </a:pPr>
              <a:t>2012/6/5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&lt;#&gt;</a:t>
            </a:fld>
            <a:endParaRPr lang="ja-JP"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74FC55E-9E53-4CBF-817A-AE40D5535C90}" type="datetime1">
              <a:rPr lang="ja-JP" altLang="en-US" smtClean="0"/>
              <a:pPr>
                <a:defRPr/>
              </a:pPr>
              <a:t>2012/6/5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&lt;#&gt;</a:t>
            </a:fld>
            <a:endParaRPr lang="ja-JP"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EC41EC2-17E2-444B-9474-C69603BBFA15}"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&lt;#&gt;</a:t>
            </a:fld>
            <a:endParaRPr lang="ja-JP"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5307C24-4DB5-4D57-9A22-7DA2706BEACF}" type="datetime1">
              <a:rPr lang="ja-JP" altLang="en-US" smtClean="0"/>
              <a:pPr>
                <a:defRPr/>
              </a:pPr>
              <a:t>2012/6/5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&lt;#&gt;</a:t>
            </a:fld>
            <a:endParaRPr lang="ja-JP"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5" y="274639"/>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7B61200-4D36-4937-BA8F-397A2086BCF3}" type="datetime1">
              <a:rPr lang="ja-JP" altLang="en-US" smtClean="0"/>
              <a:pPr>
                <a:defRPr/>
              </a:pPr>
              <a:t>2012/6/5</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&lt;#&gt;</a:t>
            </a:fld>
            <a:endParaRPr lang="en-US" altLang="ja-JP"/>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7114DED-4DFE-4A67-8542-B1499A4E3E86}"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6BCD91-1E41-4A83-87C4-4954804B5DD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2F921EF-52A0-47F1-A139-CB0128BDB9C9}" type="datetime1">
              <a:rPr lang="ja-JP" altLang="en-US" smtClean="0"/>
              <a:pPr>
                <a:defRPr/>
              </a:pPr>
              <a:t>2012/6/5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&lt;#&gt;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AF42260-2B87-4021-A0E4-7CCD32EF55C7}"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C02592-8D8A-4DB3-AEB7-60AE891AF78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F0C2DE36-C7A2-43D9-8D10-CEC4BAB0733A}"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3A793C-8492-4421-AF83-2E10FD10E0E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63859554-608D-4565-89F7-B47763FEB354}" type="datetime1">
              <a:rPr lang="ja-JP" altLang="en-US" smtClean="0">
                <a:solidFill>
                  <a:srgbClr val="000000"/>
                </a:solidFill>
              </a:rPr>
              <a:pPr>
                <a:defRPr/>
              </a:pPr>
              <a:t>2012/6/5</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000E4-75C9-411F-BA9E-2E6BD01CE2E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52D497DD-6268-4131-B8A9-4254E0FBC57F}" type="datetime1">
              <a:rPr lang="ja-JP" altLang="en-US" smtClean="0">
                <a:solidFill>
                  <a:srgbClr val="000000"/>
                </a:solidFill>
              </a:rPr>
              <a:pPr>
                <a:defRPr/>
              </a:pPr>
              <a:t>2012/6/5</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0EEC26-55EC-42C5-8703-45E0336CD40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74C79B9F-7388-47BF-A5DF-3D7542F7B0E0}" type="datetime1">
              <a:rPr lang="ja-JP" altLang="en-US" smtClean="0">
                <a:solidFill>
                  <a:srgbClr val="000000"/>
                </a:solidFill>
              </a:rPr>
              <a:pPr>
                <a:defRPr/>
              </a:pPr>
              <a:t>2012/6/5</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CF434E-1816-4496-94FF-6936622B25A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29836F4-B36A-464C-B02D-098F43456C6C}" type="datetime1">
              <a:rPr lang="ja-JP" altLang="en-US" smtClean="0">
                <a:solidFill>
                  <a:srgbClr val="000000"/>
                </a:solidFill>
              </a:rPr>
              <a:pPr>
                <a:defRPr/>
              </a:pPr>
              <a:t>2012/6/5</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39A76-F452-4F2C-BABB-39178A9019A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23EA6B0-F346-44CA-BA73-D73CC78B79B4}" type="datetime1">
              <a:rPr lang="ja-JP" altLang="en-US" smtClean="0">
                <a:solidFill>
                  <a:srgbClr val="000000"/>
                </a:solidFill>
              </a:rPr>
              <a:pPr>
                <a:defRPr/>
              </a:pPr>
              <a:t>2012/6/5</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91EF83-FD2D-4B46-BD22-988C10732E3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6465FB2-6FAD-429C-8978-137D504B668E}" type="datetime1">
              <a:rPr lang="ja-JP" altLang="en-US" smtClean="0">
                <a:solidFill>
                  <a:srgbClr val="000000"/>
                </a:solidFill>
              </a:rPr>
              <a:pPr>
                <a:defRPr/>
              </a:pPr>
              <a:t>2012/6/5</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F3D01B-C630-4BA0-8F01-EB70A700518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18CC59A3-8492-4E09-A49F-B34FBE4D6233}"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542640-21E0-40CD-BC46-07826EEC888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9BAB0AC-610F-4604-A70A-21098B67266A}"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D629E-FA86-4A18-A202-D6099895FD8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E4095B0-FD2B-4505-B590-AA8E5B086B91}" type="datetime1">
              <a:rPr lang="ja-JP" altLang="en-US" smtClean="0"/>
              <a:pPr>
                <a:defRPr/>
              </a:pPr>
              <a:t>2012/6/5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&lt;#&gt;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1A42033B-A211-4EA1-A7E9-4322E5C88663}"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6BCD91-1E41-4A83-87C4-4954804B5DD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B9A4060-F567-41F4-AD23-CCBA4AAFCCFA}"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C02592-8D8A-4DB3-AEB7-60AE891AF78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0DD3458-DBE7-4881-8D87-E60B616E58E7}"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3A793C-8492-4421-AF83-2E10FD10E0E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ADCC7EEE-C840-4B75-B797-1ACC5CF36AE6}" type="datetime1">
              <a:rPr lang="ja-JP" altLang="en-US" smtClean="0">
                <a:solidFill>
                  <a:srgbClr val="000000"/>
                </a:solidFill>
              </a:rPr>
              <a:pPr>
                <a:defRPr/>
              </a:pPr>
              <a:t>2012/6/5</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000E4-75C9-411F-BA9E-2E6BD01CE2E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C1E7F2BD-CD7F-4DF7-BD42-44A670FD26CD}" type="datetime1">
              <a:rPr lang="ja-JP" altLang="en-US" smtClean="0">
                <a:solidFill>
                  <a:srgbClr val="000000"/>
                </a:solidFill>
              </a:rPr>
              <a:pPr>
                <a:defRPr/>
              </a:pPr>
              <a:t>2012/6/5</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0EEC26-55EC-42C5-8703-45E0336CD40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E3A641CD-7A9E-4843-8ED6-B1F5E8BB5518}" type="datetime1">
              <a:rPr lang="ja-JP" altLang="en-US" smtClean="0">
                <a:solidFill>
                  <a:srgbClr val="000000"/>
                </a:solidFill>
              </a:rPr>
              <a:pPr>
                <a:defRPr/>
              </a:pPr>
              <a:t>2012/6/5</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CF434E-1816-4496-94FF-6936622B25A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2E75563-890B-44CC-A236-FB1430BF4878}" type="datetime1">
              <a:rPr lang="ja-JP" altLang="en-US" smtClean="0">
                <a:solidFill>
                  <a:srgbClr val="000000"/>
                </a:solidFill>
              </a:rPr>
              <a:pPr>
                <a:defRPr/>
              </a:pPr>
              <a:t>2012/6/5</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39A76-F452-4F2C-BABB-39178A9019A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DC7384E-87F8-4483-B65C-86BB70B74A79}" type="datetime1">
              <a:rPr lang="ja-JP" altLang="en-US" smtClean="0">
                <a:solidFill>
                  <a:srgbClr val="000000"/>
                </a:solidFill>
              </a:rPr>
              <a:pPr>
                <a:defRPr/>
              </a:pPr>
              <a:t>2012/6/5</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91EF83-FD2D-4B46-BD22-988C10732E3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D8FD68B3-C582-410C-9950-F9B0B77B0B13}" type="datetime1">
              <a:rPr lang="ja-JP" altLang="en-US" smtClean="0">
                <a:solidFill>
                  <a:srgbClr val="000000"/>
                </a:solidFill>
              </a:rPr>
              <a:pPr>
                <a:defRPr/>
              </a:pPr>
              <a:t>2012/6/5</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F3D01B-C630-4BA0-8F01-EB70A700518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77A116C8-14E0-4007-A5C7-71DB4CC23994}"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542640-21E0-40CD-BC46-07826EEC888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7"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7"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1A4873B-F4D5-4EF8-AEAA-E5F9CA435A78}" type="datetime1">
              <a:rPr lang="ja-JP" altLang="en-US" smtClean="0"/>
              <a:pPr>
                <a:defRPr/>
              </a:pPr>
              <a:t>2012/6/5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&lt;#&gt;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D9D548A2-9056-4DE2-89FD-57D587D4274D}" type="datetime1">
              <a:rPr lang="ja-JP" altLang="en-US" smtClean="0">
                <a:solidFill>
                  <a:srgbClr val="000000"/>
                </a:solidFill>
              </a:rPr>
              <a:pPr>
                <a:defRPr/>
              </a:pPr>
              <a:t>2012/6/5</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D629E-FA86-4A18-A202-D6099895FD8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54810C7-C668-42F5-BAE8-511C57B583E5}"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C68D1D-395E-49CF-8428-4A0CFD7219AE}"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C63FB26-E62F-4B43-B72A-FEF76A6DC225}"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20DFFF8-AD39-41B1-BAFF-1FB6FAD24519}"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036AC9F-F7E4-43B6-970A-1A63DCDE5307}"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59ADF58-1617-4800-88BA-350E772189FA}"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9F89B8A-6E18-4580-872D-1E2E415BDD1B}"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120DBFB-F90E-4ADD-8B53-313BFDCAFCE1}"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801D68B-C574-41A9-9ED0-53A7A62B011F}"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BCFD31ED-14B5-43CC-A865-8AA0A8E28A28}"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563BDDD1-65D7-401D-BA24-42530B7F315D}"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284E076-AB8A-49FD-994B-409E30092EA2}"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771EC20-AFDD-45F0-BE85-B1346E0BBE35}"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6DE204F-D2FD-44F0-B85C-F821BFE3D133}"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EB9F965-081F-45DB-906C-CC17E8B64CB8}"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28A07D0-FA62-4918-81F8-D437E38CA47C}"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33AE69A-61B4-452C-A217-B7EBDCAD5667}"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14D8DB-F7FE-4D74-826F-E1E0CC2E030B}"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9D9BFFB-8A96-477D-8946-97B474F22700}" type="datetime1">
              <a:rPr lang="ja-JP" altLang="en-US" smtClean="0"/>
              <a:pPr>
                <a:defRPr/>
              </a:pPr>
              <a:t>2012/6/5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&lt;#&gt;</a:t>
            </a:fld>
            <a:endParaRPr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2F1DFF2-A715-4495-8ABC-B6CD7447C01A}"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05B606E-D288-4AE3-ABFB-1C3A3AF81FDC}"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EE4EDF6-6562-4D3C-87C2-BF6CD60C4624}"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EB22DD1-7352-4992-831E-6EBA8E375DE8}"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1"/>
          <p:cNvSpPr>
            <a:spLocks noChangeArrowheads="1"/>
          </p:cNvSpPr>
          <p:nvPr userDrawn="1"/>
        </p:nvSpPr>
        <p:spPr bwMode="auto">
          <a:xfrm>
            <a:off x="8316059" y="6451600"/>
            <a:ext cx="775188" cy="406400"/>
          </a:xfrm>
          <a:prstGeom prst="rect">
            <a:avLst/>
          </a:prstGeom>
          <a:noFill/>
          <a:ln w="6350" algn="ctr">
            <a:noFill/>
            <a:miter lim="800000"/>
            <a:headEnd/>
            <a:tailEnd type="none" w="lg" len="lg"/>
          </a:ln>
          <a:effectLst/>
        </p:spPr>
        <p:txBody>
          <a:bodyPr wrap="none" lIns="90000" tIns="46800" rIns="90000" bIns="46800" anchor="ctr"/>
          <a:lstStyle/>
          <a:p>
            <a:pPr algn="ctr">
              <a:spcBef>
                <a:spcPct val="50000"/>
              </a:spcBef>
              <a:buFont typeface="Wingdings" pitchFamily="2" charset="2"/>
              <a:buNone/>
              <a:defRPr/>
            </a:pPr>
            <a:fld id="{1EE3FC85-37C4-46C3-94FF-820589E136E8}" type="slidenum">
              <a:rPr kumimoji="0" lang="ja-JP" altLang="en-US" sz="1600">
                <a:solidFill>
                  <a:srgbClr val="000000"/>
                </a:solidFill>
                <a:latin typeface="Bookman Old Style" pitchFamily="18" charset="0"/>
                <a:ea typeface="HG丸ｺﾞｼｯｸM-PRO" pitchFamily="50" charset="-128"/>
              </a:rPr>
              <a:pPr algn="ctr">
                <a:spcBef>
                  <a:spcPct val="50000"/>
                </a:spcBef>
                <a:buFont typeface="Wingdings" pitchFamily="2" charset="2"/>
                <a:buNone/>
                <a:defRPr/>
              </a:pPr>
              <a:t>&lt;#&gt;</a:t>
            </a:fld>
            <a:endParaRPr kumimoji="0" lang="en-US" altLang="ja-JP" sz="1600" dirty="0">
              <a:solidFill>
                <a:srgbClr val="000000"/>
              </a:solidFill>
              <a:latin typeface="Bookman Old Style" pitchFamily="18" charset="0"/>
              <a:ea typeface="HG丸ｺﾞｼｯｸM-PRO" pitchFamily="50" charset="-128"/>
            </a:endParaRPr>
          </a:p>
        </p:txBody>
      </p:sp>
      <p:sp>
        <p:nvSpPr>
          <p:cNvPr id="5218306" name="Rectangle 2"/>
          <p:cNvSpPr>
            <a:spLocks noGrp="1" noChangeArrowheads="1"/>
          </p:cNvSpPr>
          <p:nvPr>
            <p:ph type="ctrTitle"/>
          </p:nvPr>
        </p:nvSpPr>
        <p:spPr>
          <a:xfrm>
            <a:off x="685800" y="1978026"/>
            <a:ext cx="7772400" cy="1470025"/>
          </a:xfrm>
        </p:spPr>
        <p:txBody>
          <a:bodyPr/>
          <a:lstStyle>
            <a:lvl1pPr algn="ctr">
              <a:defRPr sz="2800"/>
            </a:lvl1pPr>
          </a:lstStyle>
          <a:p>
            <a:r>
              <a:rPr lang="ja-JP" altLang="en-US"/>
              <a:t>平成</a:t>
            </a:r>
            <a:r>
              <a:rPr lang="en-US" altLang="ja-JP"/>
              <a:t>22</a:t>
            </a:r>
            <a:r>
              <a:rPr lang="ja-JP" altLang="en-US"/>
              <a:t>年度要介護認定適正化事業</a:t>
            </a:r>
            <a:br>
              <a:rPr lang="ja-JP" altLang="en-US"/>
            </a:br>
            <a:r>
              <a:rPr lang="ja-JP" altLang="en-US"/>
              <a:t>企画提案書</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05508" y="955676"/>
            <a:ext cx="4391758" cy="5281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37943" y="955676"/>
            <a:ext cx="4391757" cy="5281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362"/>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3A06F36F-0F6C-47BA-BA99-B90FB45BFD81}" type="datetime1">
              <a:rPr lang="ja-JP" altLang="en-US" smtClean="0"/>
              <a:pPr>
                <a:defRPr/>
              </a:pPr>
              <a:t>2012/6/5</a:t>
            </a:fld>
            <a:endParaRPr lang="ja-JP" altLang="en-US"/>
          </a:p>
        </p:txBody>
      </p:sp>
      <p:sp>
        <p:nvSpPr>
          <p:cNvPr id="5" name="フッター プレースホルダ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6" y="274640"/>
            <a:ext cx="8229600" cy="1143000"/>
          </a:xfrm>
          <a:prstGeom prst="rect">
            <a:avLst/>
          </a:prstGeom>
        </p:spPr>
        <p:txBody>
          <a:bodyPr vert="horz" lIns="91264" tIns="45633" rIns="91264" bIns="45633"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6" y="1600215"/>
            <a:ext cx="8229600" cy="4525963"/>
          </a:xfrm>
          <a:prstGeom prst="rect">
            <a:avLst/>
          </a:prstGeom>
        </p:spPr>
        <p:txBody>
          <a:bodyPr vert="horz" lIns="91264" tIns="45633" rIns="91264" bIns="4563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2" y="6356556"/>
            <a:ext cx="2133600" cy="365125"/>
          </a:xfrm>
          <a:prstGeom prst="rect">
            <a:avLst/>
          </a:prstGeom>
        </p:spPr>
        <p:txBody>
          <a:bodyPr vert="horz" lIns="91264" tIns="45633" rIns="91264" bIns="45633" rtlCol="0" anchor="ctr"/>
          <a:lstStyle>
            <a:lvl1pPr algn="l">
              <a:defRPr sz="1200">
                <a:solidFill>
                  <a:schemeClr val="tx1">
                    <a:tint val="75000"/>
                  </a:schemeClr>
                </a:solidFill>
              </a:defRPr>
            </a:lvl1pPr>
          </a:lstStyle>
          <a:p>
            <a:pPr defTabSz="912641" fontAlgn="auto">
              <a:spcBef>
                <a:spcPts val="0"/>
              </a:spcBef>
              <a:spcAft>
                <a:spcPts val="0"/>
              </a:spcAft>
            </a:pPr>
            <a:fld id="{2F8B7331-046D-4502-B01E-B8D897CF5911}" type="datetime1">
              <a:rPr lang="ja-JP" altLang="en-US" smtClean="0">
                <a:solidFill>
                  <a:prstClr val="black">
                    <a:tint val="75000"/>
                  </a:prstClr>
                </a:solidFill>
                <a:latin typeface="Calibri"/>
                <a:ea typeface="ＭＳ Ｐゴシック"/>
              </a:rPr>
              <a:pPr defTabSz="912641" fontAlgn="auto">
                <a:spcBef>
                  <a:spcPts val="0"/>
                </a:spcBef>
                <a:spcAft>
                  <a:spcPts val="0"/>
                </a:spcAft>
              </a:pPr>
              <a:t>2012/6/5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4" y="6356556"/>
            <a:ext cx="2895600" cy="365125"/>
          </a:xfrm>
          <a:prstGeom prst="rect">
            <a:avLst/>
          </a:prstGeom>
        </p:spPr>
        <p:txBody>
          <a:bodyPr vert="horz" lIns="91264" tIns="45633" rIns="91264" bIns="45633" rtlCol="0" anchor="ctr"/>
          <a:lstStyle>
            <a:lvl1pPr algn="ctr">
              <a:defRPr sz="1200">
                <a:solidFill>
                  <a:schemeClr val="tx1">
                    <a:tint val="75000"/>
                  </a:schemeClr>
                </a:solidFill>
              </a:defRPr>
            </a:lvl1pPr>
          </a:lstStyle>
          <a:p>
            <a:pPr defTabSz="912641"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556"/>
            <a:ext cx="2133600" cy="365125"/>
          </a:xfrm>
          <a:prstGeom prst="rect">
            <a:avLst/>
          </a:prstGeom>
        </p:spPr>
        <p:txBody>
          <a:bodyPr vert="horz" lIns="91264" tIns="45633" rIns="91264" bIns="45633" rtlCol="0" anchor="ctr"/>
          <a:lstStyle>
            <a:lvl1pPr algn="r">
              <a:defRPr sz="1200">
                <a:solidFill>
                  <a:schemeClr val="tx1">
                    <a:tint val="75000"/>
                  </a:schemeClr>
                </a:solidFill>
              </a:defRPr>
            </a:lvl1pPr>
          </a:lstStyle>
          <a:p>
            <a:pPr defTabSz="912641"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defTabSz="912641"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sldNum="0" hdr="0" ftr="0" dt="0"/>
  <p:txStyles>
    <p:titleStyle>
      <a:lvl1pPr algn="ctr" defTabSz="912641" rtl="0" eaLnBrk="1" latinLnBrk="0" hangingPunct="1">
        <a:spcBef>
          <a:spcPct val="0"/>
        </a:spcBef>
        <a:buNone/>
        <a:defRPr kumimoji="1" sz="4400" kern="1200">
          <a:solidFill>
            <a:schemeClr val="tx1"/>
          </a:solidFill>
          <a:latin typeface="+mj-lt"/>
          <a:ea typeface="+mj-ea"/>
          <a:cs typeface="+mj-cs"/>
        </a:defRPr>
      </a:lvl1pPr>
    </p:titleStyle>
    <p:bodyStyle>
      <a:lvl1pPr marL="342236" indent="-342236" algn="l" defTabSz="912641"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1517" indent="-285199" algn="l" defTabSz="91264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0798" indent="-228160" algn="l" defTabSz="91264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7118"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3435"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09760"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073"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391"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10"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41" rtl="0" eaLnBrk="1" latinLnBrk="0" hangingPunct="1">
        <a:defRPr kumimoji="1" sz="1800" kern="1200">
          <a:solidFill>
            <a:schemeClr val="tx1"/>
          </a:solidFill>
          <a:latin typeface="+mn-lt"/>
          <a:ea typeface="+mn-ea"/>
          <a:cs typeface="+mn-cs"/>
        </a:defRPr>
      </a:lvl1pPr>
      <a:lvl2pPr marL="456320" algn="l" defTabSz="912641" rtl="0" eaLnBrk="1" latinLnBrk="0" hangingPunct="1">
        <a:defRPr kumimoji="1" sz="1800" kern="1200">
          <a:solidFill>
            <a:schemeClr val="tx1"/>
          </a:solidFill>
          <a:latin typeface="+mn-lt"/>
          <a:ea typeface="+mn-ea"/>
          <a:cs typeface="+mn-cs"/>
        </a:defRPr>
      </a:lvl2pPr>
      <a:lvl3pPr marL="912641" algn="l" defTabSz="912641" rtl="0" eaLnBrk="1" latinLnBrk="0" hangingPunct="1">
        <a:defRPr kumimoji="1" sz="1800" kern="1200">
          <a:solidFill>
            <a:schemeClr val="tx1"/>
          </a:solidFill>
          <a:latin typeface="+mn-lt"/>
          <a:ea typeface="+mn-ea"/>
          <a:cs typeface="+mn-cs"/>
        </a:defRPr>
      </a:lvl3pPr>
      <a:lvl4pPr marL="1368955" algn="l" defTabSz="912641" rtl="0" eaLnBrk="1" latinLnBrk="0" hangingPunct="1">
        <a:defRPr kumimoji="1" sz="1800" kern="1200">
          <a:solidFill>
            <a:schemeClr val="tx1"/>
          </a:solidFill>
          <a:latin typeface="+mn-lt"/>
          <a:ea typeface="+mn-ea"/>
          <a:cs typeface="+mn-cs"/>
        </a:defRPr>
      </a:lvl4pPr>
      <a:lvl5pPr marL="1825275" algn="l" defTabSz="912641" rtl="0" eaLnBrk="1" latinLnBrk="0" hangingPunct="1">
        <a:defRPr kumimoji="1" sz="1800" kern="1200">
          <a:solidFill>
            <a:schemeClr val="tx1"/>
          </a:solidFill>
          <a:latin typeface="+mn-lt"/>
          <a:ea typeface="+mn-ea"/>
          <a:cs typeface="+mn-cs"/>
        </a:defRPr>
      </a:lvl5pPr>
      <a:lvl6pPr marL="2281594" algn="l" defTabSz="912641" rtl="0" eaLnBrk="1" latinLnBrk="0" hangingPunct="1">
        <a:defRPr kumimoji="1" sz="1800" kern="1200">
          <a:solidFill>
            <a:schemeClr val="tx1"/>
          </a:solidFill>
          <a:latin typeface="+mn-lt"/>
          <a:ea typeface="+mn-ea"/>
          <a:cs typeface="+mn-cs"/>
        </a:defRPr>
      </a:lvl6pPr>
      <a:lvl7pPr marL="2737911" algn="l" defTabSz="912641" rtl="0" eaLnBrk="1" latinLnBrk="0" hangingPunct="1">
        <a:defRPr kumimoji="1" sz="1800" kern="1200">
          <a:solidFill>
            <a:schemeClr val="tx1"/>
          </a:solidFill>
          <a:latin typeface="+mn-lt"/>
          <a:ea typeface="+mn-ea"/>
          <a:cs typeface="+mn-cs"/>
        </a:defRPr>
      </a:lvl7pPr>
      <a:lvl8pPr marL="3194226" algn="l" defTabSz="912641" rtl="0" eaLnBrk="1" latinLnBrk="0" hangingPunct="1">
        <a:defRPr kumimoji="1" sz="1800" kern="1200">
          <a:solidFill>
            <a:schemeClr val="tx1"/>
          </a:solidFill>
          <a:latin typeface="+mn-lt"/>
          <a:ea typeface="+mn-ea"/>
          <a:cs typeface="+mn-cs"/>
        </a:defRPr>
      </a:lvl8pPr>
      <a:lvl9pPr marL="3650552" algn="l" defTabSz="912641"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2"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fld id="{76F49A46-3570-4C3B-8FD5-146253BC2FEA}" type="datetime1">
              <a:rPr lang="ja-JP" altLang="en-US" smtClean="0">
                <a:solidFill>
                  <a:srgbClr val="000000"/>
                </a:solidFill>
              </a:rPr>
              <a:pPr>
                <a:defRPr/>
              </a:pPr>
              <a:t>2012/6/5</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AB96BC55-8F89-4EDF-9A51-6AEC67B0EA81}" type="slidenum">
              <a:rPr lang="en-US" altLang="ja-JP">
                <a:solidFill>
                  <a:srgbClr val="000000"/>
                </a:solidFill>
              </a:rPr>
              <a:pPr>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3"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3" y="1600204"/>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36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4EA5053E-B849-4F84-B689-2EDD0796961E}" type="datetime1">
              <a:rPr lang="ja-JP" altLang="en-US" smtClean="0"/>
              <a:pPr>
                <a:defRPr/>
              </a:pPr>
              <a:t>2012/6/5</a:t>
            </a:fld>
            <a:endParaRPr lang="ja-JP" altLang="en-US"/>
          </a:p>
        </p:txBody>
      </p:sp>
      <p:sp>
        <p:nvSpPr>
          <p:cNvPr id="5" name="フッター プレースホルダ 4"/>
          <p:cNvSpPr>
            <a:spLocks noGrp="1"/>
          </p:cNvSpPr>
          <p:nvPr>
            <p:ph type="ftr" sz="quarter" idx="3"/>
          </p:nvPr>
        </p:nvSpPr>
        <p:spPr>
          <a:xfrm>
            <a:off x="3124237" y="635636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2" y="635636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3"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3" y="1600204"/>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357"/>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971E31C2-7C3D-4654-92D9-13BA44B9A404}" type="datetime1">
              <a:rPr lang="ja-JP" altLang="en-US" smtClean="0"/>
              <a:pPr>
                <a:defRPr/>
              </a:pPr>
              <a:t>2012/6/5</a:t>
            </a:fld>
            <a:endParaRPr lang="ja-JP" altLang="en-US"/>
          </a:p>
        </p:txBody>
      </p:sp>
      <p:sp>
        <p:nvSpPr>
          <p:cNvPr id="5" name="フッター プレースホルダ 4"/>
          <p:cNvSpPr>
            <a:spLocks noGrp="1"/>
          </p:cNvSpPr>
          <p:nvPr>
            <p:ph type="ftr" sz="quarter" idx="3"/>
          </p:nvPr>
        </p:nvSpPr>
        <p:spPr>
          <a:xfrm>
            <a:off x="3124237" y="6356357"/>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0" y="6356357"/>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fld id="{239D231D-BDD9-44DD-9AEC-9A8700AD0394}" type="datetime1">
              <a:rPr lang="ja-JP" altLang="en-US" smtClean="0">
                <a:solidFill>
                  <a:srgbClr val="000000"/>
                </a:solidFill>
              </a:rPr>
              <a:pPr>
                <a:defRPr/>
              </a:pPr>
              <a:t>2012/6/5</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AB96BC55-8F89-4EDF-9A51-6AEC67B0EA81}" type="slidenum">
              <a:rPr lang="en-US" altLang="ja-JP">
                <a:solidFill>
                  <a:srgbClr val="000000"/>
                </a:solidFill>
              </a:rPr>
              <a:pPr>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fld id="{9BF3B51F-AF3D-4368-A4F3-FE221217A7BA}" type="datetime1">
              <a:rPr lang="ja-JP" altLang="en-US" smtClean="0">
                <a:solidFill>
                  <a:srgbClr val="000000"/>
                </a:solidFill>
              </a:rPr>
              <a:pPr>
                <a:defRPr/>
              </a:pPr>
              <a:t>2012/6/5</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AB96BC55-8F89-4EDF-9A51-6AEC67B0EA81}" type="slidenum">
              <a:rPr lang="en-US" altLang="ja-JP">
                <a:solidFill>
                  <a:srgbClr val="000000"/>
                </a:solidFill>
              </a:rPr>
              <a:pPr>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C68EB9A-FA6D-479B-AEED-267BBF8FBF59}" type="datetime1">
              <a:rPr lang="ja-JP" altLang="en-US" smtClean="0">
                <a:solidFill>
                  <a:prstClr val="black">
                    <a:tint val="75000"/>
                  </a:prstClr>
                </a:solidFill>
              </a:rPr>
              <a:pPr>
                <a:defRPr/>
              </a:pPr>
              <a:t>2012/6/5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36C54DC-2E25-430D-9A38-7E3BFF0660C2}"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5652" name="Rectangle 4"/>
          <p:cNvSpPr>
            <a:spLocks noGrp="1" noChangeArrowheads="1"/>
          </p:cNvSpPr>
          <p:nvPr>
            <p:ph type="title"/>
          </p:nvPr>
        </p:nvSpPr>
        <p:spPr bwMode="auto">
          <a:xfrm>
            <a:off x="339969" y="55563"/>
            <a:ext cx="8669215" cy="673100"/>
          </a:xfrm>
          <a:prstGeom prst="rect">
            <a:avLst/>
          </a:prstGeom>
          <a:noFill/>
          <a:ln w="9525">
            <a:noFill/>
            <a:miter lim="800000"/>
            <a:headEnd/>
            <a:tailEnd/>
          </a:ln>
          <a:effectLst/>
        </p:spPr>
        <p:txBody>
          <a:bodyPr vert="horz" wrap="square" lIns="0" tIns="45720" rIns="0" bIns="0" numCol="1" anchor="b" anchorCtr="0" compatLnSpc="1">
            <a:prstTxWarp prst="textNoShape">
              <a:avLst/>
            </a:prstTxWarp>
          </a:bodyPr>
          <a:lstStyle/>
          <a:p>
            <a:pPr lvl="0"/>
            <a:r>
              <a:rPr lang="en-US" altLang="ja-JP" smtClean="0"/>
              <a:t>Header text</a:t>
            </a:r>
          </a:p>
        </p:txBody>
      </p:sp>
      <p:sp>
        <p:nvSpPr>
          <p:cNvPr id="1027" name="Rectangle 5"/>
          <p:cNvSpPr>
            <a:spLocks noGrp="1" noChangeArrowheads="1"/>
          </p:cNvSpPr>
          <p:nvPr>
            <p:ph type="body" idx="1"/>
          </p:nvPr>
        </p:nvSpPr>
        <p:spPr bwMode="auto">
          <a:xfrm>
            <a:off x="105508" y="955676"/>
            <a:ext cx="8924192" cy="528161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altLang="ja-JP" smtClean="0"/>
              <a:t>Level One Text</a:t>
            </a:r>
          </a:p>
          <a:p>
            <a:pPr lvl="1"/>
            <a:r>
              <a:rPr lang="en-US" altLang="ja-JP" smtClean="0"/>
              <a:t>Level Two Text</a:t>
            </a:r>
          </a:p>
          <a:p>
            <a:pPr lvl="2"/>
            <a:r>
              <a:rPr lang="ja-JP" altLang="en-US" smtClean="0"/>
              <a:t>レベル</a:t>
            </a:r>
            <a:endParaRPr lang="en-US" altLang="ja-JP" smtClean="0"/>
          </a:p>
          <a:p>
            <a:pPr lvl="3"/>
            <a:r>
              <a:rPr lang="en-US" altLang="ja-JP" smtClean="0"/>
              <a:t>Level Four Text</a:t>
            </a:r>
          </a:p>
        </p:txBody>
      </p:sp>
      <p:sp>
        <p:nvSpPr>
          <p:cNvPr id="1435669" name="Rectangle 21"/>
          <p:cNvSpPr>
            <a:spLocks noChangeArrowheads="1"/>
          </p:cNvSpPr>
          <p:nvPr/>
        </p:nvSpPr>
        <p:spPr bwMode="auto">
          <a:xfrm>
            <a:off x="8316059" y="6451600"/>
            <a:ext cx="775188" cy="406400"/>
          </a:xfrm>
          <a:prstGeom prst="rect">
            <a:avLst/>
          </a:prstGeom>
          <a:noFill/>
          <a:ln w="6350" algn="ctr">
            <a:noFill/>
            <a:miter lim="800000"/>
            <a:headEnd/>
            <a:tailEnd type="none" w="lg" len="lg"/>
          </a:ln>
          <a:effectLst/>
        </p:spPr>
        <p:txBody>
          <a:bodyPr wrap="none" lIns="90000" tIns="46800" rIns="90000" bIns="46800" anchor="ctr"/>
          <a:lstStyle/>
          <a:p>
            <a:pPr algn="ctr">
              <a:spcBef>
                <a:spcPct val="50000"/>
              </a:spcBef>
              <a:buFont typeface="Wingdings" pitchFamily="2" charset="2"/>
              <a:buNone/>
              <a:defRPr/>
            </a:pPr>
            <a:fld id="{2400DD7D-5655-4723-9520-5FD1CA87E98C}" type="slidenum">
              <a:rPr kumimoji="0" lang="ja-JP" altLang="en-US" sz="1600">
                <a:solidFill>
                  <a:srgbClr val="000000"/>
                </a:solidFill>
                <a:latin typeface="Bookman Old Style" pitchFamily="18" charset="0"/>
                <a:ea typeface="HG丸ｺﾞｼｯｸM-PRO" pitchFamily="50" charset="-128"/>
              </a:rPr>
              <a:pPr algn="ctr">
                <a:spcBef>
                  <a:spcPct val="50000"/>
                </a:spcBef>
                <a:buFont typeface="Wingdings" pitchFamily="2" charset="2"/>
                <a:buNone/>
                <a:defRPr/>
              </a:pPr>
              <a:t>&lt;#&gt;</a:t>
            </a:fld>
            <a:endParaRPr kumimoji="0" lang="en-US" altLang="ja-JP" sz="1600" dirty="0">
              <a:solidFill>
                <a:srgbClr val="000000"/>
              </a:solidFill>
              <a:latin typeface="Bookman Old Style" pitchFamily="18" charset="0"/>
              <a:ea typeface="HG丸ｺﾞｼｯｸM-PRO" pitchFamily="50" charset="-128"/>
            </a:endParaRPr>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kumimoji="1" sz="2000">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0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cs typeface="Arial" charset="0"/>
        </a:defRPr>
      </a:lvl2pPr>
      <a:lvl3pPr algn="l" rtl="0" eaLnBrk="0" fontAlgn="base" hangingPunct="0">
        <a:spcBef>
          <a:spcPct val="0"/>
        </a:spcBef>
        <a:spcAft>
          <a:spcPct val="0"/>
        </a:spcAft>
        <a:defRPr kumimoji="1" sz="20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cs typeface="Arial" charset="0"/>
        </a:defRPr>
      </a:lvl3pPr>
      <a:lvl4pPr algn="l" rtl="0" eaLnBrk="0" fontAlgn="base" hangingPunct="0">
        <a:spcBef>
          <a:spcPct val="0"/>
        </a:spcBef>
        <a:spcAft>
          <a:spcPct val="0"/>
        </a:spcAft>
        <a:defRPr kumimoji="1" sz="20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cs typeface="Arial" charset="0"/>
        </a:defRPr>
      </a:lvl4pPr>
      <a:lvl5pPr algn="l" rtl="0" eaLnBrk="0" fontAlgn="base" hangingPunct="0">
        <a:spcBef>
          <a:spcPct val="0"/>
        </a:spcBef>
        <a:spcAft>
          <a:spcPct val="0"/>
        </a:spcAft>
        <a:defRPr kumimoji="1" sz="20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cs typeface="Arial" charset="0"/>
        </a:defRPr>
      </a:lvl5pPr>
      <a:lvl6pPr marL="457200" algn="l" rtl="0" fontAlgn="base">
        <a:spcBef>
          <a:spcPct val="0"/>
        </a:spcBef>
        <a:spcAft>
          <a:spcPct val="0"/>
        </a:spcAft>
        <a:defRPr kumimoji="1" sz="20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cs typeface="Arial" charset="0"/>
        </a:defRPr>
      </a:lvl6pPr>
      <a:lvl7pPr marL="914400" algn="l" rtl="0" fontAlgn="base">
        <a:spcBef>
          <a:spcPct val="0"/>
        </a:spcBef>
        <a:spcAft>
          <a:spcPct val="0"/>
        </a:spcAft>
        <a:defRPr kumimoji="1" sz="20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cs typeface="Arial" charset="0"/>
        </a:defRPr>
      </a:lvl7pPr>
      <a:lvl8pPr marL="1371600" algn="l" rtl="0" fontAlgn="base">
        <a:spcBef>
          <a:spcPct val="0"/>
        </a:spcBef>
        <a:spcAft>
          <a:spcPct val="0"/>
        </a:spcAft>
        <a:defRPr kumimoji="1" sz="20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cs typeface="Arial" charset="0"/>
        </a:defRPr>
      </a:lvl8pPr>
      <a:lvl9pPr marL="1828800" algn="l" rtl="0" fontAlgn="base">
        <a:spcBef>
          <a:spcPct val="0"/>
        </a:spcBef>
        <a:spcAft>
          <a:spcPct val="0"/>
        </a:spcAft>
        <a:defRPr kumimoji="1" sz="20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cs typeface="Arial" charset="0"/>
        </a:defRPr>
      </a:lvl9pPr>
    </p:titleStyle>
    <p:bodyStyle>
      <a:lvl1pPr marL="192088" indent="-192088" algn="l" rtl="0" eaLnBrk="0" fontAlgn="base" hangingPunct="0">
        <a:lnSpc>
          <a:spcPct val="104000"/>
        </a:lnSpc>
        <a:spcBef>
          <a:spcPct val="20000"/>
        </a:spcBef>
        <a:spcAft>
          <a:spcPct val="0"/>
        </a:spcAft>
        <a:buClr>
          <a:srgbClr val="FF0000"/>
        </a:buClr>
        <a:buFont typeface="Wingdings" pitchFamily="2" charset="2"/>
        <a:buChar char="§"/>
        <a:defRPr kumimoji="1" sz="1600">
          <a:solidFill>
            <a:schemeClr val="tx1"/>
          </a:solidFill>
          <a:latin typeface="+mn-lt"/>
          <a:ea typeface="+mn-ea"/>
          <a:cs typeface="+mn-cs"/>
        </a:defRPr>
      </a:lvl1pPr>
      <a:lvl2pPr marL="463550" indent="-185738" algn="l" rtl="0" eaLnBrk="0" fontAlgn="base" hangingPunct="0">
        <a:lnSpc>
          <a:spcPct val="104000"/>
        </a:lnSpc>
        <a:spcBef>
          <a:spcPct val="20000"/>
        </a:spcBef>
        <a:spcAft>
          <a:spcPct val="0"/>
        </a:spcAft>
        <a:buClr>
          <a:srgbClr val="FF0000"/>
        </a:buClr>
        <a:buSzPct val="70000"/>
        <a:buFont typeface="Wingdings" pitchFamily="2" charset="2"/>
        <a:buChar char="Ø"/>
        <a:defRPr kumimoji="1" sz="1400">
          <a:solidFill>
            <a:schemeClr val="tx1"/>
          </a:solidFill>
          <a:latin typeface="+mn-lt"/>
          <a:ea typeface="+mn-ea"/>
          <a:cs typeface="+mn-cs"/>
        </a:defRPr>
      </a:lvl2pPr>
      <a:lvl3pPr marL="768350" indent="-193675" algn="l" rtl="0" eaLnBrk="0" fontAlgn="base" hangingPunct="0">
        <a:lnSpc>
          <a:spcPct val="104000"/>
        </a:lnSpc>
        <a:spcBef>
          <a:spcPct val="20000"/>
        </a:spcBef>
        <a:spcAft>
          <a:spcPct val="0"/>
        </a:spcAft>
        <a:buClr>
          <a:srgbClr val="FF0000"/>
        </a:buClr>
        <a:buFont typeface="Wingdings" pitchFamily="2" charset="2"/>
        <a:buChar char="ü"/>
        <a:defRPr kumimoji="1" sz="1200">
          <a:solidFill>
            <a:schemeClr val="tx1"/>
          </a:solidFill>
          <a:latin typeface="Bookman Old Style" pitchFamily="18" charset="0"/>
          <a:ea typeface="ＭＳ Ｐゴシック" charset="-128"/>
          <a:cs typeface="+mn-cs"/>
        </a:defRPr>
      </a:lvl3pPr>
      <a:lvl4pPr marL="1052513" indent="-180975" algn="l" rtl="0" eaLnBrk="0" fontAlgn="base" hangingPunct="0">
        <a:lnSpc>
          <a:spcPct val="104000"/>
        </a:lnSpc>
        <a:spcBef>
          <a:spcPct val="20000"/>
        </a:spcBef>
        <a:spcAft>
          <a:spcPct val="0"/>
        </a:spcAft>
        <a:buClr>
          <a:schemeClr val="accent1"/>
        </a:buClr>
        <a:buFont typeface="SimSun" pitchFamily="2" charset="-122"/>
        <a:buChar char="-"/>
        <a:defRPr kumimoji="1" sz="1000">
          <a:solidFill>
            <a:schemeClr val="tx1"/>
          </a:solidFill>
          <a:latin typeface="Bookman Old Style" pitchFamily="18" charset="0"/>
          <a:ea typeface="+mn-ea"/>
          <a:cs typeface="+mn-cs"/>
        </a:defRPr>
      </a:lvl4pPr>
      <a:lvl5pPr marL="1381125" indent="-146050" algn="l" rtl="0" eaLnBrk="0" fontAlgn="base" hangingPunct="0">
        <a:lnSpc>
          <a:spcPct val="104000"/>
        </a:lnSpc>
        <a:spcBef>
          <a:spcPct val="20000"/>
        </a:spcBef>
        <a:spcAft>
          <a:spcPct val="0"/>
        </a:spcAft>
        <a:buClr>
          <a:schemeClr val="accent1"/>
        </a:buClr>
        <a:buFont typeface="Wingdings" pitchFamily="2" charset="2"/>
        <a:buChar char="§"/>
        <a:defRPr kumimoji="1" sz="800">
          <a:solidFill>
            <a:schemeClr val="tx1"/>
          </a:solidFill>
          <a:latin typeface="Bookman Old Style" pitchFamily="18" charset="0"/>
          <a:ea typeface="+mn-ea"/>
          <a:cs typeface="+mn-cs"/>
        </a:defRPr>
      </a:lvl5pPr>
      <a:lvl6pPr marL="1838325" indent="-146050" algn="l" rtl="0" fontAlgn="base">
        <a:lnSpc>
          <a:spcPct val="104000"/>
        </a:lnSpc>
        <a:spcBef>
          <a:spcPct val="20000"/>
        </a:spcBef>
        <a:spcAft>
          <a:spcPct val="0"/>
        </a:spcAft>
        <a:buClr>
          <a:schemeClr val="accent1"/>
        </a:buClr>
        <a:buFont typeface="Wingdings" pitchFamily="2" charset="2"/>
        <a:buChar char="§"/>
        <a:defRPr kumimoji="1" sz="800">
          <a:solidFill>
            <a:schemeClr val="tx1"/>
          </a:solidFill>
          <a:latin typeface="Bookman Old Style" pitchFamily="18" charset="0"/>
          <a:ea typeface="+mn-ea"/>
          <a:cs typeface="+mn-cs"/>
        </a:defRPr>
      </a:lvl6pPr>
      <a:lvl7pPr marL="2295525" indent="-146050" algn="l" rtl="0" fontAlgn="base">
        <a:lnSpc>
          <a:spcPct val="104000"/>
        </a:lnSpc>
        <a:spcBef>
          <a:spcPct val="20000"/>
        </a:spcBef>
        <a:spcAft>
          <a:spcPct val="0"/>
        </a:spcAft>
        <a:buClr>
          <a:schemeClr val="accent1"/>
        </a:buClr>
        <a:buFont typeface="Wingdings" pitchFamily="2" charset="2"/>
        <a:buChar char="§"/>
        <a:defRPr kumimoji="1" sz="800">
          <a:solidFill>
            <a:schemeClr val="tx1"/>
          </a:solidFill>
          <a:latin typeface="Bookman Old Style" pitchFamily="18" charset="0"/>
          <a:ea typeface="+mn-ea"/>
          <a:cs typeface="+mn-cs"/>
        </a:defRPr>
      </a:lvl7pPr>
      <a:lvl8pPr marL="2752725" indent="-146050" algn="l" rtl="0" fontAlgn="base">
        <a:lnSpc>
          <a:spcPct val="104000"/>
        </a:lnSpc>
        <a:spcBef>
          <a:spcPct val="20000"/>
        </a:spcBef>
        <a:spcAft>
          <a:spcPct val="0"/>
        </a:spcAft>
        <a:buClr>
          <a:schemeClr val="accent1"/>
        </a:buClr>
        <a:buFont typeface="Wingdings" pitchFamily="2" charset="2"/>
        <a:buChar char="§"/>
        <a:defRPr kumimoji="1" sz="800">
          <a:solidFill>
            <a:schemeClr val="tx1"/>
          </a:solidFill>
          <a:latin typeface="Bookman Old Style" pitchFamily="18" charset="0"/>
          <a:ea typeface="+mn-ea"/>
          <a:cs typeface="+mn-cs"/>
        </a:defRPr>
      </a:lvl8pPr>
      <a:lvl9pPr marL="3209925" indent="-146050" algn="l" rtl="0" fontAlgn="base">
        <a:lnSpc>
          <a:spcPct val="104000"/>
        </a:lnSpc>
        <a:spcBef>
          <a:spcPct val="20000"/>
        </a:spcBef>
        <a:spcAft>
          <a:spcPct val="0"/>
        </a:spcAft>
        <a:buClr>
          <a:schemeClr val="accent1"/>
        </a:buClr>
        <a:buFont typeface="Wingdings" pitchFamily="2" charset="2"/>
        <a:buChar char="§"/>
        <a:defRPr kumimoji="1" sz="800">
          <a:solidFill>
            <a:schemeClr val="tx1"/>
          </a:solidFill>
          <a:latin typeface="Bookman Old Style" pitchFamily="18" charset="0"/>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9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8.xml"/><Relationship Id="rId1" Type="http://schemas.openxmlformats.org/officeDocument/2006/relationships/vmlDrawing" Target="../drawings/vmlDrawing1.vml"/><Relationship Id="rId4" Type="http://schemas.openxmlformats.org/officeDocument/2006/relationships/oleObject" Target="../embeddings/Microsoft_Office_Excel_97-2003_______1.xls"/></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657228" y="2130437"/>
            <a:ext cx="7842250" cy="1470025"/>
          </a:xfrm>
        </p:spPr>
        <p:txBody>
          <a:bodyPr/>
          <a:lstStyle/>
          <a:p>
            <a:r>
              <a:rPr lang="ja-JP" altLang="en-US" dirty="0" smtClean="0"/>
              <a:t>要介護認定業務の適正な運用に向けて</a:t>
            </a:r>
          </a:p>
        </p:txBody>
      </p:sp>
      <p:sp>
        <p:nvSpPr>
          <p:cNvPr id="9219" name="サブタイトル 2"/>
          <p:cNvSpPr>
            <a:spLocks noGrp="1"/>
          </p:cNvSpPr>
          <p:nvPr>
            <p:ph type="subTitle" idx="1"/>
          </p:nvPr>
        </p:nvSpPr>
        <p:spPr>
          <a:xfrm>
            <a:off x="1371603" y="4340225"/>
            <a:ext cx="6400800" cy="1752600"/>
          </a:xfrm>
        </p:spPr>
        <p:txBody>
          <a:bodyPr/>
          <a:lstStyle/>
          <a:p>
            <a:endParaRPr lang="en-US" altLang="ja-JP" dirty="0" smtClean="0">
              <a:solidFill>
                <a:schemeClr val="tx1"/>
              </a:solidFill>
            </a:endParaRPr>
          </a:p>
          <a:p>
            <a:r>
              <a:rPr lang="ja-JP" altLang="en-US" sz="2800" dirty="0" smtClean="0">
                <a:solidFill>
                  <a:schemeClr val="tx1"/>
                </a:solidFill>
              </a:rPr>
              <a:t>厚生労働省老健局老人保健課</a:t>
            </a:r>
            <a:endParaRPr lang="en-US" altLang="ja-JP" sz="2800" dirty="0" smtClean="0">
              <a:solidFill>
                <a:schemeClr val="tx1"/>
              </a:solidFill>
            </a:endParaRPr>
          </a:p>
        </p:txBody>
      </p:sp>
      <p:sp>
        <p:nvSpPr>
          <p:cNvPr id="9220" name="テキスト ボックス 4"/>
          <p:cNvSpPr txBox="1">
            <a:spLocks noChangeArrowheads="1"/>
          </p:cNvSpPr>
          <p:nvPr/>
        </p:nvSpPr>
        <p:spPr bwMode="auto">
          <a:xfrm>
            <a:off x="5241929" y="765176"/>
            <a:ext cx="3852863" cy="646331"/>
          </a:xfrm>
          <a:prstGeom prst="rect">
            <a:avLst/>
          </a:prstGeom>
          <a:noFill/>
          <a:ln w="9525">
            <a:noFill/>
            <a:miter lim="800000"/>
            <a:headEnd/>
            <a:tailEnd/>
          </a:ln>
        </p:spPr>
        <p:txBody>
          <a:bodyPr>
            <a:spAutoFit/>
          </a:bodyPr>
          <a:lstStyle/>
          <a:p>
            <a:pPr algn="ctr"/>
            <a:r>
              <a:rPr lang="ja-JP" altLang="en-US" dirty="0">
                <a:solidFill>
                  <a:srgbClr val="000000"/>
                </a:solidFill>
                <a:latin typeface="Calibri" pitchFamily="34" charset="0"/>
              </a:rPr>
              <a:t>平成</a:t>
            </a:r>
            <a:r>
              <a:rPr lang="en-US" altLang="ja-JP" dirty="0" smtClean="0">
                <a:solidFill>
                  <a:srgbClr val="000000"/>
                </a:solidFill>
                <a:latin typeface="Calibri" pitchFamily="34" charset="0"/>
              </a:rPr>
              <a:t>24</a:t>
            </a:r>
            <a:r>
              <a:rPr lang="ja-JP" altLang="en-US" dirty="0" smtClean="0">
                <a:solidFill>
                  <a:srgbClr val="000000"/>
                </a:solidFill>
                <a:latin typeface="Calibri" pitchFamily="34" charset="0"/>
              </a:rPr>
              <a:t>年</a:t>
            </a:r>
            <a:r>
              <a:rPr lang="en-US" altLang="ja-JP" dirty="0" smtClean="0">
                <a:solidFill>
                  <a:srgbClr val="000000"/>
                </a:solidFill>
                <a:latin typeface="Calibri" pitchFamily="34" charset="0"/>
              </a:rPr>
              <a:t>6</a:t>
            </a:r>
            <a:r>
              <a:rPr lang="ja-JP" altLang="en-US" dirty="0" smtClean="0">
                <a:solidFill>
                  <a:srgbClr val="000000"/>
                </a:solidFill>
                <a:latin typeface="Calibri" pitchFamily="34" charset="0"/>
              </a:rPr>
              <a:t>月</a:t>
            </a:r>
            <a:r>
              <a:rPr lang="en-US" altLang="ja-JP" dirty="0" smtClean="0">
                <a:solidFill>
                  <a:srgbClr val="000000"/>
                </a:solidFill>
                <a:latin typeface="Calibri" pitchFamily="34" charset="0"/>
              </a:rPr>
              <a:t>7</a:t>
            </a:r>
            <a:r>
              <a:rPr lang="ja-JP" altLang="en-US" dirty="0" smtClean="0">
                <a:solidFill>
                  <a:srgbClr val="000000"/>
                </a:solidFill>
                <a:latin typeface="Calibri" pitchFamily="34" charset="0"/>
              </a:rPr>
              <a:t>日</a:t>
            </a:r>
            <a:endParaRPr lang="en-US" altLang="ja-JP" dirty="0">
              <a:solidFill>
                <a:srgbClr val="000000"/>
              </a:solidFill>
              <a:latin typeface="Calibri" pitchFamily="34" charset="0"/>
            </a:endParaRPr>
          </a:p>
          <a:p>
            <a:pPr algn="ctr"/>
            <a:r>
              <a:rPr lang="ja-JP" altLang="en-US" dirty="0" smtClean="0">
                <a:solidFill>
                  <a:srgbClr val="000000"/>
                </a:solidFill>
                <a:latin typeface="Calibri" pitchFamily="34" charset="0"/>
              </a:rPr>
              <a:t>要介護認定都道府県等職員研修</a:t>
            </a:r>
            <a:endParaRPr lang="ja-JP" altLang="en-US"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テキスト ボックス 2"/>
          <p:cNvSpPr txBox="1">
            <a:spLocks noChangeArrowheads="1"/>
          </p:cNvSpPr>
          <p:nvPr/>
        </p:nvSpPr>
        <p:spPr bwMode="auto">
          <a:xfrm>
            <a:off x="0" y="2133600"/>
            <a:ext cx="9144000" cy="1569660"/>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２．要介護認定事務の</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簡素化について</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コンテンツ プレースホルダ 2"/>
          <p:cNvSpPr>
            <a:spLocks noGrp="1"/>
          </p:cNvSpPr>
          <p:nvPr>
            <p:ph idx="1"/>
          </p:nvPr>
        </p:nvSpPr>
        <p:spPr>
          <a:xfrm>
            <a:off x="431800" y="1303338"/>
            <a:ext cx="8229600" cy="5006975"/>
          </a:xfrm>
        </p:spPr>
        <p:txBody>
          <a:bodyPr/>
          <a:lstStyle/>
          <a:p>
            <a:pPr>
              <a:buFont typeface="Arial" pitchFamily="34" charset="0"/>
              <a:buNone/>
            </a:pPr>
            <a:r>
              <a:rPr lang="ja-JP" altLang="en-US" sz="1800" smtClean="0"/>
              <a:t>○ 要介護認定は、介護保険制度において、客観的にサービス供給量を決定し、介護サービスの受給者の公平性を確保するために不可欠な仕組みである。利用者が必要とするサービスが提供されるよう、要介護度区分の見直しや要介護認定を廃止し、利用者に必要なサービス量については、ケアマネジャー、利用者、家族、主治医、事業者、保険者による会議において決定すべきとの意見もある。</a:t>
            </a:r>
            <a:endParaRPr lang="en-US" altLang="ja-JP" sz="1800" smtClean="0"/>
          </a:p>
          <a:p>
            <a:pPr>
              <a:buFont typeface="Arial" pitchFamily="34" charset="0"/>
              <a:buNone/>
            </a:pPr>
            <a:endParaRPr lang="ja-JP" altLang="en-US" sz="1800" smtClean="0"/>
          </a:p>
          <a:p>
            <a:pPr>
              <a:buFont typeface="Arial" pitchFamily="34" charset="0"/>
              <a:buNone/>
            </a:pPr>
            <a:r>
              <a:rPr lang="ja-JP" altLang="en-US" sz="1800" smtClean="0"/>
              <a:t>○ しかしながら、要介護認定の廃止は、</a:t>
            </a:r>
          </a:p>
          <a:p>
            <a:pPr lvl="1">
              <a:buFont typeface="Arial" pitchFamily="34" charset="0"/>
              <a:buNone/>
            </a:pPr>
            <a:r>
              <a:rPr lang="ja-JP" altLang="en-US" sz="1800" smtClean="0"/>
              <a:t>・ 要介護度区分を減らすような見直しは要介護度の改善により突然支給限度額が大きくすることとなる</a:t>
            </a:r>
          </a:p>
          <a:p>
            <a:pPr lvl="1">
              <a:buFont typeface="Arial" pitchFamily="34" charset="0"/>
              <a:buNone/>
            </a:pPr>
            <a:r>
              <a:rPr lang="ja-JP" altLang="en-US" sz="1800" smtClean="0"/>
              <a:t>・ また、一次判定から二次判定に至る要介護認定のプロセスに変更がなければ、保険者の要介護認定に係る事務の簡素化にはつながらない</a:t>
            </a:r>
          </a:p>
          <a:p>
            <a:pPr lvl="1">
              <a:buFont typeface="Arial" pitchFamily="34" charset="0"/>
              <a:buNone/>
            </a:pPr>
            <a:r>
              <a:rPr lang="ja-JP" altLang="en-US" sz="1800" smtClean="0"/>
              <a:t>・ 要介護認定の廃止は、介護が必要な度合いが同程度であっても、提供されるサービスに大きな差が生じるなど、ばらつきの大きい仕組みとなる</a:t>
            </a:r>
          </a:p>
          <a:p>
            <a:pPr lvl="1">
              <a:buFont typeface="Arial" pitchFamily="34" charset="0"/>
              <a:buNone/>
            </a:pPr>
            <a:r>
              <a:rPr lang="ja-JP" altLang="en-US" sz="1800" smtClean="0"/>
              <a:t>・ 要介護認定を廃止すれば、給付を受けない健常な被保険者からみれば、節度なく給付を行っているかのように誤解されるおそれがある</a:t>
            </a:r>
          </a:p>
          <a:p>
            <a:pPr>
              <a:buFont typeface="Arial" pitchFamily="34" charset="0"/>
              <a:buNone/>
            </a:pPr>
            <a:r>
              <a:rPr lang="ja-JP" altLang="en-US" sz="1800" smtClean="0"/>
              <a:t>　といった問題があり、却って受給者間の不公平を生み出すおそれもある。</a:t>
            </a:r>
          </a:p>
        </p:txBody>
      </p:sp>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prstClr val="white"/>
                </a:solidFill>
              </a:rPr>
              <a:t>介護保険部会報告より（１）</a:t>
            </a:r>
          </a:p>
        </p:txBody>
      </p:sp>
      <p:sp>
        <p:nvSpPr>
          <p:cNvPr id="81927" name="テキスト ボックス 5"/>
          <p:cNvSpPr txBox="1">
            <a:spLocks noChangeArrowheads="1"/>
          </p:cNvSpPr>
          <p:nvPr/>
        </p:nvSpPr>
        <p:spPr bwMode="auto">
          <a:xfrm>
            <a:off x="2111381" y="6396050"/>
            <a:ext cx="6723063" cy="307975"/>
          </a:xfrm>
          <a:prstGeom prst="rect">
            <a:avLst/>
          </a:prstGeom>
          <a:noFill/>
          <a:ln w="9525">
            <a:noFill/>
            <a:miter lim="800000"/>
            <a:headEnd/>
            <a:tailEnd/>
          </a:ln>
        </p:spPr>
        <p:txBody>
          <a:bodyPr>
            <a:spAutoFit/>
          </a:bodyPr>
          <a:lstStyle/>
          <a:p>
            <a:r>
              <a:rPr lang="ja-JP" altLang="en-US" sz="1400"/>
              <a:t>（平成</a:t>
            </a:r>
            <a:r>
              <a:rPr lang="en-US" altLang="ja-JP" sz="1400"/>
              <a:t>22</a:t>
            </a:r>
            <a:r>
              <a:rPr lang="ja-JP" altLang="en-US" sz="1400"/>
              <a:t>年</a:t>
            </a:r>
            <a:r>
              <a:rPr lang="en-US" altLang="ja-JP" sz="1400"/>
              <a:t>11</a:t>
            </a:r>
            <a:r>
              <a:rPr lang="ja-JP" altLang="en-US" sz="1400"/>
              <a:t>月</a:t>
            </a:r>
            <a:r>
              <a:rPr lang="en-US" altLang="ja-JP" sz="1400"/>
              <a:t>30</a:t>
            </a:r>
            <a:r>
              <a:rPr lang="ja-JP" altLang="en-US" sz="1400"/>
              <a:t>日　介護保険部会「介護保険制度の見直しに関する意見」より抜粋）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コンテンツ プレースホルダ 2"/>
          <p:cNvSpPr>
            <a:spLocks noGrp="1"/>
          </p:cNvSpPr>
          <p:nvPr>
            <p:ph idx="1"/>
          </p:nvPr>
        </p:nvSpPr>
        <p:spPr>
          <a:xfrm>
            <a:off x="457200" y="1484313"/>
            <a:ext cx="8229600" cy="4525962"/>
          </a:xfrm>
        </p:spPr>
        <p:txBody>
          <a:bodyPr/>
          <a:lstStyle/>
          <a:p>
            <a:pPr>
              <a:buFont typeface="Arial" pitchFamily="34" charset="0"/>
              <a:buNone/>
            </a:pPr>
            <a:endParaRPr lang="ja-JP" altLang="en-US" sz="1800" smtClean="0"/>
          </a:p>
          <a:p>
            <a:pPr>
              <a:buFont typeface="Arial" pitchFamily="34" charset="0"/>
              <a:buNone/>
            </a:pPr>
            <a:r>
              <a:rPr lang="ja-JP" altLang="en-US" sz="1800" smtClean="0"/>
              <a:t>○ 当面、要介護認定に係る市町村の事務負担が大きいとの指摘があることから、要介護、要支援をまたぐ際などの認定の有効期間の延長を求める保険者の意見などを踏まえて、事務の簡素化を速やかに実施すべきである。</a:t>
            </a:r>
            <a:endParaRPr lang="en-US" altLang="ja-JP" sz="1800" smtClean="0"/>
          </a:p>
          <a:p>
            <a:pPr>
              <a:buFont typeface="Arial" pitchFamily="34" charset="0"/>
              <a:buNone/>
            </a:pPr>
            <a:endParaRPr lang="ja-JP" altLang="en-US" sz="1800" smtClean="0"/>
          </a:p>
          <a:p>
            <a:pPr>
              <a:buFont typeface="Arial" pitchFamily="34" charset="0"/>
              <a:buNone/>
            </a:pPr>
            <a:r>
              <a:rPr lang="ja-JP" altLang="en-US" sz="1800" smtClean="0"/>
              <a:t>○ 要介護認定については、認知症の要介護度を適切に評価できているかなど、引き続き適切な仕組みとなるよう継続的に評価・検討していくべきであり、これについては、必要に応じて介護給付費分科会などにおいて十分議論されることが望ましいと考える。なお、この点について、要介護認定制度そのものについて、別途議論の場を設けるべきとの意見があった。</a:t>
            </a:r>
          </a:p>
        </p:txBody>
      </p:sp>
      <p:sp>
        <p:nvSpPr>
          <p:cNvPr id="7" name="正方形/長方形 6"/>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prstClr val="white"/>
                </a:solidFill>
              </a:rPr>
              <a:t>介護保険部会報告より（２）</a:t>
            </a:r>
          </a:p>
        </p:txBody>
      </p:sp>
      <p:sp>
        <p:nvSpPr>
          <p:cNvPr id="82951" name="テキスト ボックス 7"/>
          <p:cNvSpPr txBox="1">
            <a:spLocks noChangeArrowheads="1"/>
          </p:cNvSpPr>
          <p:nvPr/>
        </p:nvSpPr>
        <p:spPr bwMode="auto">
          <a:xfrm>
            <a:off x="2060581" y="5776925"/>
            <a:ext cx="6723063" cy="307975"/>
          </a:xfrm>
          <a:prstGeom prst="rect">
            <a:avLst/>
          </a:prstGeom>
          <a:noFill/>
          <a:ln w="9525">
            <a:noFill/>
            <a:miter lim="800000"/>
            <a:headEnd/>
            <a:tailEnd/>
          </a:ln>
        </p:spPr>
        <p:txBody>
          <a:bodyPr>
            <a:spAutoFit/>
          </a:bodyPr>
          <a:lstStyle/>
          <a:p>
            <a:r>
              <a:rPr lang="ja-JP" altLang="en-US" sz="1400"/>
              <a:t>（平成</a:t>
            </a:r>
            <a:r>
              <a:rPr lang="en-US" altLang="ja-JP" sz="1400"/>
              <a:t>22</a:t>
            </a:r>
            <a:r>
              <a:rPr lang="ja-JP" altLang="en-US" sz="1400"/>
              <a:t>年</a:t>
            </a:r>
            <a:r>
              <a:rPr lang="en-US" altLang="ja-JP" sz="1400"/>
              <a:t>11</a:t>
            </a:r>
            <a:r>
              <a:rPr lang="ja-JP" altLang="en-US" sz="1400"/>
              <a:t>月</a:t>
            </a:r>
            <a:r>
              <a:rPr lang="en-US" altLang="ja-JP" sz="1400"/>
              <a:t>30</a:t>
            </a:r>
            <a:r>
              <a:rPr lang="ja-JP" altLang="en-US" sz="1400"/>
              <a:t>日　介護保険部会「介護保険制度の見直しに関する意見」より抜粋）</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nvGraphicFramePr>
        <p:xfrm>
          <a:off x="179510" y="2931808"/>
          <a:ext cx="8784978" cy="3604840"/>
        </p:xfrm>
        <a:graphic>
          <a:graphicData uri="http://schemas.openxmlformats.org/drawingml/2006/table">
            <a:tbl>
              <a:tblPr/>
              <a:tblGrid>
                <a:gridCol w="526773"/>
                <a:gridCol w="3068315"/>
                <a:gridCol w="1239999"/>
                <a:gridCol w="1316026"/>
                <a:gridCol w="1316028"/>
                <a:gridCol w="1317837"/>
              </a:tblGrid>
              <a:tr h="112895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Arial" charset="0"/>
                          <a:ea typeface="ＭＳ Ｐゴシック" charset="-128"/>
                          <a:cs typeface="Arial" charset="0"/>
                        </a:rPr>
                        <a:t>申請区分等</a:t>
                      </a:r>
                      <a:endParaRPr kumimoji="1" lang="ja-JP" sz="1400" b="0" i="0" u="none" strike="noStrike" cap="none" normalizeH="0" baseline="0" dirty="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smtClean="0">
                          <a:ln>
                            <a:noFill/>
                          </a:ln>
                          <a:solidFill>
                            <a:schemeClr val="tx1"/>
                          </a:solidFill>
                          <a:effectLst/>
                          <a:latin typeface="Arial" charset="0"/>
                          <a:ea typeface="ＭＳ Ｐゴシック" charset="-128"/>
                          <a:cs typeface="Arial" charset="0"/>
                        </a:rPr>
                        <a:t>原則の認定有効期間</a:t>
                      </a:r>
                      <a:endParaRPr kumimoji="1" lang="ja-JP" sz="1400" b="0" i="0" u="none" strike="noStrike" cap="none" normalizeH="0" baseline="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smtClean="0">
                          <a:ln>
                            <a:noFill/>
                          </a:ln>
                          <a:solidFill>
                            <a:schemeClr val="tx1"/>
                          </a:solidFill>
                          <a:effectLst/>
                          <a:latin typeface="Arial" charset="0"/>
                          <a:ea typeface="ＭＳ Ｐゴシック" charset="-128"/>
                          <a:cs typeface="Arial" charset="0"/>
                        </a:rPr>
                        <a:t>設定可能な認定有効期間の範囲</a:t>
                      </a:r>
                      <a:endParaRPr kumimoji="1" lang="ja-JP" sz="1400" b="0" i="0" u="none" strike="noStrike" cap="none" normalizeH="0" baseline="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Arial" charset="0"/>
                          <a:ea typeface="ＭＳ Ｐゴシック" charset="-128"/>
                          <a:cs typeface="Arial" charset="0"/>
                        </a:rPr>
                        <a:t>原則の認定有効期間</a:t>
                      </a:r>
                      <a:endParaRPr kumimoji="1" lang="en-US" altLang="ja-JP" sz="1400" b="1" i="0" u="none" strike="noStrike" cap="none" normalizeH="0" baseline="0" dirty="0" smtClean="0">
                        <a:ln>
                          <a:noFill/>
                        </a:ln>
                        <a:solidFill>
                          <a:schemeClr val="tx1"/>
                        </a:solidFill>
                        <a:effectLst/>
                        <a:latin typeface="Arial" charset="0"/>
                        <a:ea typeface="ＭＳ Ｐゴシック"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charset="-128"/>
                          <a:cs typeface="Arial" charset="0"/>
                        </a:rPr>
                        <a:t>（改正後）</a:t>
                      </a:r>
                      <a:endParaRPr kumimoji="1" lang="ja-JP" sz="1400" b="0" i="0" u="none" strike="noStrike" cap="none" normalizeH="0" baseline="0" dirty="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Arial" charset="0"/>
                          <a:ea typeface="ＭＳ Ｐゴシック" charset="-128"/>
                          <a:cs typeface="Arial" charset="0"/>
                        </a:rPr>
                        <a:t>設定可能な認定有効期間の範囲（改正後）</a:t>
                      </a:r>
                      <a:endParaRPr kumimoji="1" lang="ja-JP" sz="1400" b="0" i="0" u="none" strike="noStrike" cap="none" normalizeH="0" baseline="0" dirty="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305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新規申請</a:t>
                      </a:r>
                    </a:p>
                  </a:txBody>
                  <a:tcPr marL="52506" marR="5250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5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区分変更申請</a:t>
                      </a:r>
                    </a:p>
                  </a:txBody>
                  <a:tcPr marL="52506" marR="5250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430589">
                <a:tc rowSpan="4">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更新申請</a:t>
                      </a:r>
                    </a:p>
                  </a:txBody>
                  <a:tcPr marL="52506" marR="52506" marT="0" marB="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前回要支援</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今回要支援</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58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前回要介護</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今回要介護</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24</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altLang="en-US"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24</a:t>
                      </a:r>
                      <a:r>
                        <a:rPr kumimoji="1" lang="ja-JP" altLang="en-US"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766">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前回要支援</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今回要介護</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376766">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前回要介護</a:t>
                      </a:r>
                      <a:r>
                        <a:rPr kumimoji="1" lang="en-US" sz="1400" b="0" i="0" u="none" strike="noStrike" cap="none" normalizeH="0" baseline="0" dirty="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sz="1400" b="0" i="0" u="none" strike="noStrike" cap="none" normalizeH="0" baseline="0" dirty="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今回要支援</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8" name="正方形/長方形 7"/>
          <p:cNvSpPr/>
          <p:nvPr/>
        </p:nvSpPr>
        <p:spPr>
          <a:xfrm>
            <a:off x="5004048" y="4520424"/>
            <a:ext cx="1296144" cy="43204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7668347" y="4520424"/>
            <a:ext cx="1269250" cy="43204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5004048" y="5744560"/>
            <a:ext cx="1296144" cy="79208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7668344" y="5744560"/>
            <a:ext cx="1296144" cy="79208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13" name="直線矢印コネクタ 12"/>
          <p:cNvCxnSpPr/>
          <p:nvPr/>
        </p:nvCxnSpPr>
        <p:spPr>
          <a:xfrm>
            <a:off x="6300192" y="6104600"/>
            <a:ext cx="1296144"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6372200" y="4806868"/>
            <a:ext cx="1296144"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07507" y="1108752"/>
            <a:ext cx="8892480" cy="1368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rgbClr val="000000"/>
                </a:solidFill>
              </a:rPr>
              <a:t>　「介護保険制度の見直しに関する意見」（平成２２年１１月３０日社会保障審議会介護保険部会取りまとめ）を踏まえ、平成２３年４月１日から、要介護認定等に係る市町村の事務負担を軽減するため、区分変更認定に係る有効期間、更新認定における要介護から要支援、または要支援から要介護に変更となった場合の有効期間を延長した。</a:t>
            </a:r>
            <a:endParaRPr lang="ja-JP" altLang="en-US" dirty="0">
              <a:solidFill>
                <a:srgbClr val="000000"/>
              </a:solidFill>
            </a:endParaRPr>
          </a:p>
        </p:txBody>
      </p:sp>
      <p:sp>
        <p:nvSpPr>
          <p:cNvPr id="18" name="テキスト ボックス 17"/>
          <p:cNvSpPr txBox="1"/>
          <p:nvPr/>
        </p:nvSpPr>
        <p:spPr>
          <a:xfrm>
            <a:off x="179513" y="2566919"/>
            <a:ext cx="4392488" cy="369332"/>
          </a:xfrm>
          <a:prstGeom prst="rect">
            <a:avLst/>
          </a:prstGeom>
          <a:noFill/>
        </p:spPr>
        <p:txBody>
          <a:bodyPr wrap="square" rtlCol="0">
            <a:spAutoFit/>
          </a:bodyPr>
          <a:lstStyle/>
          <a:p>
            <a:r>
              <a:rPr lang="ja-JP" altLang="en-US" dirty="0" smtClean="0">
                <a:solidFill>
                  <a:srgbClr val="000000"/>
                </a:solidFill>
                <a:latin typeface="Arial" charset="0"/>
                <a:ea typeface="ＭＳ Ｐゴシック" charset="-128"/>
              </a:rPr>
              <a:t>（平成２３年４月１日からの対応）</a:t>
            </a:r>
            <a:endParaRPr lang="ja-JP" altLang="en-US" dirty="0">
              <a:solidFill>
                <a:srgbClr val="000000"/>
              </a:solidFill>
              <a:latin typeface="Arial" charset="0"/>
              <a:ea typeface="ＭＳ Ｐゴシック" charset="-128"/>
            </a:endParaRPr>
          </a:p>
        </p:txBody>
      </p:sp>
      <p:sp>
        <p:nvSpPr>
          <p:cNvPr id="14" name="正方形/長方形 13"/>
          <p:cNvSpPr/>
          <p:nvPr/>
        </p:nvSpPr>
        <p:spPr>
          <a:xfrm>
            <a:off x="0" y="0"/>
            <a:ext cx="9144000" cy="69269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kern="0" dirty="0" smtClean="0">
                <a:solidFill>
                  <a:prstClr val="white"/>
                </a:solidFill>
                <a:latin typeface="Calibri"/>
                <a:ea typeface="ＭＳ Ｐゴシック"/>
              </a:rPr>
              <a:t>要介護認定に係る有効期間の見直しについて（</a:t>
            </a:r>
            <a:r>
              <a:rPr kumimoji="0" lang="ja-JP" altLang="en-US" sz="3200" b="0" i="0" u="none" strike="noStrike" kern="0" cap="none" spc="0" normalizeH="0" baseline="0" noProof="0" dirty="0">
                <a:ln>
                  <a:noFill/>
                </a:ln>
                <a:solidFill>
                  <a:prstClr val="white"/>
                </a:solidFill>
                <a:effectLst/>
                <a:uLnTx/>
                <a:uFillTx/>
                <a:latin typeface="Calibri"/>
                <a:ea typeface="ＭＳ Ｐゴシック"/>
                <a:cs typeface="+mn-cs"/>
              </a:rPr>
              <a:t>１）</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nvGraphicFramePr>
        <p:xfrm>
          <a:off x="317503" y="3435117"/>
          <a:ext cx="8547099" cy="3339985"/>
        </p:xfrm>
        <a:graphic>
          <a:graphicData uri="http://schemas.openxmlformats.org/drawingml/2006/table">
            <a:tbl>
              <a:tblPr/>
              <a:tblGrid>
                <a:gridCol w="512509"/>
                <a:gridCol w="2985231"/>
                <a:gridCol w="1206423"/>
                <a:gridCol w="1280391"/>
                <a:gridCol w="1280392"/>
                <a:gridCol w="1282153"/>
              </a:tblGrid>
              <a:tr h="96946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Arial" charset="0"/>
                          <a:ea typeface="ＭＳ Ｐゴシック" charset="-128"/>
                          <a:cs typeface="Arial" charset="0"/>
                        </a:rPr>
                        <a:t>申請区分等</a:t>
                      </a:r>
                      <a:endParaRPr kumimoji="1" lang="ja-JP" sz="1400" b="0" i="0" u="none" strike="noStrike" cap="none" normalizeH="0" baseline="0" dirty="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smtClean="0">
                          <a:ln>
                            <a:noFill/>
                          </a:ln>
                          <a:solidFill>
                            <a:schemeClr val="tx1"/>
                          </a:solidFill>
                          <a:effectLst/>
                          <a:latin typeface="Arial" charset="0"/>
                          <a:ea typeface="ＭＳ Ｐゴシック" charset="-128"/>
                          <a:cs typeface="Arial" charset="0"/>
                        </a:rPr>
                        <a:t>原則の認定有効期間</a:t>
                      </a:r>
                      <a:endParaRPr kumimoji="1" lang="ja-JP" sz="1400" b="0" i="0" u="none" strike="noStrike" cap="none" normalizeH="0" baseline="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smtClean="0">
                          <a:ln>
                            <a:noFill/>
                          </a:ln>
                          <a:solidFill>
                            <a:schemeClr val="tx1"/>
                          </a:solidFill>
                          <a:effectLst/>
                          <a:latin typeface="Arial" charset="0"/>
                          <a:ea typeface="ＭＳ Ｐゴシック" charset="-128"/>
                          <a:cs typeface="Arial" charset="0"/>
                        </a:rPr>
                        <a:t>設定可能な認定有効期間の範囲</a:t>
                      </a:r>
                      <a:endParaRPr kumimoji="1" lang="ja-JP" sz="1400" b="0" i="0" u="none" strike="noStrike" cap="none" normalizeH="0" baseline="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Arial" charset="0"/>
                          <a:ea typeface="ＭＳ Ｐゴシック" charset="-128"/>
                          <a:cs typeface="Arial" charset="0"/>
                        </a:rPr>
                        <a:t>原則の認定有効期間</a:t>
                      </a:r>
                      <a:endParaRPr kumimoji="1" lang="en-US" altLang="ja-JP" sz="1400" b="1" i="0" u="none" strike="noStrike" cap="none" normalizeH="0" baseline="0" dirty="0" smtClean="0">
                        <a:ln>
                          <a:noFill/>
                        </a:ln>
                        <a:solidFill>
                          <a:schemeClr val="tx1"/>
                        </a:solidFill>
                        <a:effectLst/>
                        <a:latin typeface="Arial" charset="0"/>
                        <a:ea typeface="ＭＳ Ｐゴシック"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charset="-128"/>
                          <a:cs typeface="Arial" charset="0"/>
                        </a:rPr>
                        <a:t>（改正後）</a:t>
                      </a:r>
                      <a:endParaRPr kumimoji="1" lang="ja-JP" sz="1400" b="0" i="0" u="none" strike="noStrike" cap="none" normalizeH="0" baseline="0" dirty="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Arial" charset="0"/>
                          <a:ea typeface="ＭＳ Ｐゴシック" charset="-128"/>
                          <a:cs typeface="Arial" charset="0"/>
                        </a:rPr>
                        <a:t>設定可能な認定有効期間の範囲（改正後）</a:t>
                      </a:r>
                      <a:endParaRPr kumimoji="1" lang="ja-JP" sz="1400" b="0" i="0" u="none" strike="noStrike" cap="none" normalizeH="0" baseline="0" dirty="0" smtClean="0">
                        <a:ln>
                          <a:noFill/>
                        </a:ln>
                        <a:solidFill>
                          <a:schemeClr val="tx1"/>
                        </a:solidFill>
                        <a:effectLst/>
                        <a:latin typeface="Arial" charset="0"/>
                        <a:ea typeface="ＭＳ Ｐゴシック" charset="-128"/>
                        <a:cs typeface="Arial" charset="0"/>
                      </a:endParaRP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226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新規申請</a:t>
                      </a:r>
                    </a:p>
                  </a:txBody>
                  <a:tcPr marL="52506" marR="5250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41226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区分変更申請</a:t>
                      </a:r>
                    </a:p>
                  </a:txBody>
                  <a:tcPr marL="52506" marR="5250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265">
                <a:tc rowSpan="4">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更新申請</a:t>
                      </a:r>
                    </a:p>
                  </a:txBody>
                  <a:tcPr marL="52506" marR="52506" marT="0" marB="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前回要支援</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今回要支援</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26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前回要介護</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今回要介護</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24</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altLang="en-US"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24</a:t>
                      </a:r>
                      <a:r>
                        <a:rPr kumimoji="1" lang="ja-JP" altLang="en-US"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732">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前回要支援</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a:t>
                      </a:r>
                      <a:r>
                        <a:rPr kumimoji="1" lang="en-US" sz="1400" b="0" i="0" u="none" strike="noStrike" cap="none" normalizeH="0" baseline="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今回要介護</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732">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前回要介護</a:t>
                      </a:r>
                      <a:r>
                        <a:rPr kumimoji="1" lang="en-US" sz="1400" b="0" i="0" u="none" strike="noStrike" cap="none" normalizeH="0" baseline="0" dirty="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sz="1400" b="0" i="0" u="none" strike="noStrike" cap="none" normalizeH="0" baseline="0" dirty="0" smtClean="0">
                          <a:ln>
                            <a:noFill/>
                          </a:ln>
                          <a:solidFill>
                            <a:schemeClr val="tx1"/>
                          </a:solidFill>
                          <a:effectLst/>
                          <a:latin typeface="Arial" charset="0"/>
                          <a:ea typeface="ＭＳ Ｐゴシック" charset="-128"/>
                          <a:cs typeface="Arial" charset="0"/>
                        </a:rPr>
                        <a:t>  </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今回要支援</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6</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3</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a:t>
                      </a:r>
                      <a:r>
                        <a:rPr kumimoji="1" lang="en-US" altLang="ja-JP" sz="1400" b="0" i="0" u="none" strike="noStrike" cap="none" normalizeH="0" baseline="0" dirty="0" smtClean="0">
                          <a:ln>
                            <a:noFill/>
                          </a:ln>
                          <a:solidFill>
                            <a:schemeClr val="tx1"/>
                          </a:solidFill>
                          <a:effectLst/>
                          <a:latin typeface="Arial" charset="0"/>
                          <a:ea typeface="ＭＳ Ｐゴシック" charset="-128"/>
                          <a:cs typeface="Arial" charset="0"/>
                        </a:rPr>
                        <a:t>12</a:t>
                      </a:r>
                      <a:r>
                        <a:rPr kumimoji="1" lang="ja-JP" sz="1400" b="0" i="0" u="none" strike="noStrike" cap="none" normalizeH="0" baseline="0" dirty="0" smtClean="0">
                          <a:ln>
                            <a:noFill/>
                          </a:ln>
                          <a:solidFill>
                            <a:schemeClr val="tx1"/>
                          </a:solidFill>
                          <a:effectLst/>
                          <a:latin typeface="Arial" charset="0"/>
                          <a:ea typeface="ＭＳ Ｐゴシック" charset="-128"/>
                          <a:cs typeface="Arial" charset="0"/>
                        </a:rPr>
                        <a:t>ヵ月</a:t>
                      </a:r>
                    </a:p>
                  </a:txBody>
                  <a:tcPr marL="52506" marR="525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角丸四角形 5"/>
          <p:cNvSpPr/>
          <p:nvPr/>
        </p:nvSpPr>
        <p:spPr>
          <a:xfrm>
            <a:off x="107507" y="880000"/>
            <a:ext cx="8891587" cy="122413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2000" b="1" u="sng" dirty="0">
                <a:solidFill>
                  <a:srgbClr val="000000"/>
                </a:solidFill>
                <a:latin typeface="ＭＳ Ｐゴシック"/>
              </a:rPr>
              <a:t>１</a:t>
            </a:r>
            <a:r>
              <a:rPr lang="ja-JP" altLang="en-US" sz="2000" b="1" u="sng" dirty="0" smtClean="0">
                <a:solidFill>
                  <a:srgbClr val="000000"/>
                </a:solidFill>
                <a:latin typeface="ＭＳ Ｐゴシック"/>
              </a:rPr>
              <a:t>．基本的な考え方</a:t>
            </a:r>
            <a:endParaRPr lang="en-US" altLang="ja-JP" sz="2000" b="1" u="sng"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a:t>
            </a:r>
            <a:r>
              <a:rPr lang="ja-JP" altLang="en-US" dirty="0" smtClean="0">
                <a:solidFill>
                  <a:srgbClr val="000000"/>
                </a:solidFill>
              </a:rPr>
              <a:t>「介護保険制度の見直しに関する意見」（平成２２年１１月３０日社会保障審議会介護保険　　　</a:t>
            </a:r>
            <a:endParaRPr lang="en-US" altLang="ja-JP" dirty="0" smtClean="0">
              <a:solidFill>
                <a:srgbClr val="000000"/>
              </a:solidFill>
            </a:endParaRPr>
          </a:p>
          <a:p>
            <a:pPr fontAlgn="auto">
              <a:spcBef>
                <a:spcPts val="0"/>
              </a:spcBef>
              <a:spcAft>
                <a:spcPts val="0"/>
              </a:spcAft>
              <a:defRPr/>
            </a:pPr>
            <a:r>
              <a:rPr lang="ja-JP" altLang="en-US" dirty="0" smtClean="0">
                <a:solidFill>
                  <a:srgbClr val="000000"/>
                </a:solidFill>
              </a:rPr>
              <a:t>　　 部会取りまとめ）や市町村からの意見を踏まえ、要介護認定等に係る市町村の事務負</a:t>
            </a:r>
            <a:endParaRPr lang="en-US" altLang="ja-JP" dirty="0" smtClean="0">
              <a:solidFill>
                <a:srgbClr val="000000"/>
              </a:solidFill>
            </a:endParaRPr>
          </a:p>
          <a:p>
            <a:pPr fontAlgn="auto">
              <a:spcBef>
                <a:spcPts val="0"/>
              </a:spcBef>
              <a:spcAft>
                <a:spcPts val="0"/>
              </a:spcAft>
              <a:defRPr/>
            </a:pPr>
            <a:r>
              <a:rPr lang="ja-JP" altLang="en-US" dirty="0" smtClean="0">
                <a:solidFill>
                  <a:srgbClr val="000000"/>
                </a:solidFill>
              </a:rPr>
              <a:t>　　 担を軽減する。</a:t>
            </a:r>
            <a:endParaRPr lang="en-US" altLang="ja-JP" dirty="0">
              <a:solidFill>
                <a:srgbClr val="000000"/>
              </a:solidFill>
              <a:latin typeface="ＭＳ Ｐゴシック"/>
            </a:endParaRPr>
          </a:p>
          <a:p>
            <a:pPr fontAlgn="auto">
              <a:spcBef>
                <a:spcPts val="0"/>
              </a:spcBef>
              <a:spcAft>
                <a:spcPts val="0"/>
              </a:spcAft>
              <a:defRPr/>
            </a:pPr>
            <a:r>
              <a:rPr lang="ja-JP" altLang="en-US" sz="2000" dirty="0">
                <a:solidFill>
                  <a:srgbClr val="000000"/>
                </a:solidFill>
              </a:rPr>
              <a:t>　</a:t>
            </a:r>
          </a:p>
        </p:txBody>
      </p:sp>
      <p:sp>
        <p:nvSpPr>
          <p:cNvPr id="7" name="角丸四角形 6"/>
          <p:cNvSpPr/>
          <p:nvPr/>
        </p:nvSpPr>
        <p:spPr>
          <a:xfrm>
            <a:off x="107507" y="2104136"/>
            <a:ext cx="8891587" cy="936104"/>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2000" b="1" u="sng" dirty="0" smtClean="0">
                <a:solidFill>
                  <a:srgbClr val="000000"/>
                </a:solidFill>
                <a:latin typeface="ＭＳ Ｐゴシック"/>
              </a:rPr>
              <a:t>２．具体的内容</a:t>
            </a:r>
            <a:endParaRPr lang="en-US" altLang="ja-JP" sz="2000" b="1" u="sng"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○介護保険法施行規則（平成１１年厚生労働省令第３６号）</a:t>
            </a:r>
            <a:r>
              <a:rPr lang="ja-JP" altLang="en-US" dirty="0" smtClean="0">
                <a:solidFill>
                  <a:srgbClr val="000000"/>
                </a:solidFill>
              </a:rPr>
              <a:t>に規定する</a:t>
            </a:r>
            <a:r>
              <a:rPr lang="ja-JP" altLang="en-US" dirty="0" smtClean="0">
                <a:solidFill>
                  <a:srgbClr val="000000"/>
                </a:solidFill>
                <a:latin typeface="ＭＳ Ｐゴシック"/>
              </a:rPr>
              <a:t>有効期間の上限の　　</a:t>
            </a:r>
            <a:endParaRPr lang="en-US" altLang="ja-JP"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　　一部を以下のとおり改正する。</a:t>
            </a:r>
            <a:endParaRPr lang="en-US" altLang="ja-JP" dirty="0" smtClean="0">
              <a:solidFill>
                <a:srgbClr val="000000"/>
              </a:solidFill>
              <a:latin typeface="ＭＳ Ｐゴシック"/>
            </a:endParaRPr>
          </a:p>
          <a:p>
            <a:pPr fontAlgn="auto">
              <a:spcBef>
                <a:spcPts val="0"/>
              </a:spcBef>
              <a:spcAft>
                <a:spcPts val="0"/>
              </a:spcAft>
              <a:defRPr/>
            </a:pPr>
            <a:r>
              <a:rPr lang="ja-JP" altLang="en-US" dirty="0">
                <a:solidFill>
                  <a:srgbClr val="000000"/>
                </a:solidFill>
                <a:latin typeface="ＭＳ Ｐゴシック"/>
              </a:rPr>
              <a:t>　</a:t>
            </a:r>
            <a:endParaRPr lang="en-US" altLang="ja-JP" dirty="0">
              <a:solidFill>
                <a:srgbClr val="000000"/>
              </a:solidFill>
              <a:latin typeface="ＭＳ Ｐゴシック"/>
            </a:endParaRPr>
          </a:p>
          <a:p>
            <a:pPr fontAlgn="auto">
              <a:spcBef>
                <a:spcPts val="0"/>
              </a:spcBef>
              <a:spcAft>
                <a:spcPts val="0"/>
              </a:spcAft>
              <a:defRPr/>
            </a:pPr>
            <a:r>
              <a:rPr lang="ja-JP" altLang="en-US" sz="2000" dirty="0">
                <a:solidFill>
                  <a:srgbClr val="000000"/>
                </a:solidFill>
              </a:rPr>
              <a:t>　</a:t>
            </a:r>
          </a:p>
        </p:txBody>
      </p:sp>
      <p:sp>
        <p:nvSpPr>
          <p:cNvPr id="8" name="正方形/長方形 7"/>
          <p:cNvSpPr/>
          <p:nvPr/>
        </p:nvSpPr>
        <p:spPr>
          <a:xfrm>
            <a:off x="5004048" y="4443224"/>
            <a:ext cx="1296144"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7592147" y="4443224"/>
            <a:ext cx="126925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3" name="テキスト ボックス 22"/>
          <p:cNvSpPr txBox="1"/>
          <p:nvPr/>
        </p:nvSpPr>
        <p:spPr>
          <a:xfrm>
            <a:off x="179514" y="3065780"/>
            <a:ext cx="4924751" cy="369332"/>
          </a:xfrm>
          <a:prstGeom prst="rect">
            <a:avLst/>
          </a:prstGeom>
          <a:noFill/>
        </p:spPr>
        <p:txBody>
          <a:bodyPr wrap="square" rtlCol="0">
            <a:spAutoFit/>
          </a:bodyPr>
          <a:lstStyle/>
          <a:p>
            <a:r>
              <a:rPr lang="ja-JP" altLang="en-US" dirty="0" smtClean="0">
                <a:solidFill>
                  <a:srgbClr val="000000"/>
                </a:solidFill>
                <a:latin typeface="Arial" charset="0"/>
                <a:ea typeface="ＭＳ Ｐゴシック" charset="-128"/>
              </a:rPr>
              <a:t>（平成２４年４月１日からの対応）</a:t>
            </a:r>
            <a:endParaRPr lang="ja-JP" altLang="en-US" dirty="0">
              <a:solidFill>
                <a:srgbClr val="000000"/>
              </a:solidFill>
              <a:latin typeface="Arial" charset="0"/>
              <a:ea typeface="ＭＳ Ｐゴシック" charset="-128"/>
            </a:endParaRPr>
          </a:p>
        </p:txBody>
      </p:sp>
      <p:sp>
        <p:nvSpPr>
          <p:cNvPr id="24" name="正方形/長方形 23"/>
          <p:cNvSpPr/>
          <p:nvPr/>
        </p:nvSpPr>
        <p:spPr>
          <a:xfrm>
            <a:off x="107507" y="825408"/>
            <a:ext cx="8892480" cy="22322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19" name="直線矢印コネクタ 18"/>
          <p:cNvCxnSpPr/>
          <p:nvPr/>
        </p:nvCxnSpPr>
        <p:spPr>
          <a:xfrm>
            <a:off x="6321400" y="4539044"/>
            <a:ext cx="129614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0" y="13648"/>
            <a:ext cx="9144000" cy="69269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kern="0" dirty="0" smtClean="0">
                <a:solidFill>
                  <a:prstClr val="white"/>
                </a:solidFill>
                <a:latin typeface="Calibri"/>
                <a:ea typeface="ＭＳ Ｐゴシック"/>
              </a:rPr>
              <a:t>要介護認定に係る有効期間の見直しについて（２</a:t>
            </a:r>
            <a:r>
              <a:rPr kumimoji="0" lang="ja-JP" altLang="en-US" sz="3200" b="0" i="0" u="none" strike="noStrike" kern="0" cap="none" spc="0" normalizeH="0" baseline="0" noProof="0" dirty="0" smtClean="0">
                <a:ln>
                  <a:noFill/>
                </a:ln>
                <a:solidFill>
                  <a:prstClr val="white"/>
                </a:solidFill>
                <a:effectLst/>
                <a:uLnTx/>
                <a:uFillTx/>
                <a:latin typeface="Calibri"/>
                <a:ea typeface="ＭＳ Ｐゴシック"/>
                <a:cs typeface="+mn-cs"/>
              </a:rPr>
              <a:t>）</a:t>
            </a:r>
            <a:endParaRPr kumimoji="0" lang="ja-JP" altLang="en-US" sz="3200" b="0" i="0" u="none" strike="noStrike" kern="0" cap="none" spc="0" normalizeH="0" baseline="0" noProof="0" dirty="0">
              <a:ln>
                <a:noFill/>
              </a:ln>
              <a:solidFill>
                <a:prstClr val="white"/>
              </a:solidFill>
              <a:effectLst/>
              <a:uLnTx/>
              <a:uFillTx/>
              <a:latin typeface="Calibri"/>
              <a:ea typeface="ＭＳ Ｐゴシック"/>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更新申請に係る遅延通知の取扱いについて</a:t>
            </a:r>
            <a:endParaRPr lang="ja-JP" altLang="en-US" sz="3200" dirty="0">
              <a:solidFill>
                <a:prstClr val="white"/>
              </a:solidFill>
            </a:endParaRPr>
          </a:p>
        </p:txBody>
      </p:sp>
      <p:sp>
        <p:nvSpPr>
          <p:cNvPr id="8" name="正方形/長方形 7"/>
          <p:cNvSpPr/>
          <p:nvPr/>
        </p:nvSpPr>
        <p:spPr>
          <a:xfrm>
            <a:off x="107507" y="1663608"/>
            <a:ext cx="8892480" cy="34671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角丸四角形 8"/>
          <p:cNvSpPr/>
          <p:nvPr/>
        </p:nvSpPr>
        <p:spPr>
          <a:xfrm>
            <a:off x="107507" y="1819800"/>
            <a:ext cx="8891587" cy="122413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2000" b="1" u="sng" dirty="0">
                <a:solidFill>
                  <a:srgbClr val="000000"/>
                </a:solidFill>
                <a:latin typeface="ＭＳ Ｐゴシック"/>
              </a:rPr>
              <a:t>１</a:t>
            </a:r>
            <a:r>
              <a:rPr lang="ja-JP" altLang="en-US" sz="2000" b="1" u="sng" dirty="0" smtClean="0">
                <a:solidFill>
                  <a:srgbClr val="000000"/>
                </a:solidFill>
                <a:latin typeface="ＭＳ Ｐゴシック"/>
              </a:rPr>
              <a:t>．基本的な考え方</a:t>
            </a:r>
            <a:endParaRPr lang="en-US" altLang="ja-JP" sz="2000" b="1" u="sng"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　</a:t>
            </a:r>
            <a:r>
              <a:rPr lang="ja-JP" altLang="en-US" dirty="0" smtClean="0">
                <a:solidFill>
                  <a:srgbClr val="000000"/>
                </a:solidFill>
              </a:rPr>
              <a:t>「介護保険制度の見直しに関する意見」（平成２２年１１月３０日社会保障審議会介護保</a:t>
            </a:r>
            <a:endParaRPr lang="en-US" altLang="ja-JP" dirty="0" smtClean="0">
              <a:solidFill>
                <a:srgbClr val="000000"/>
              </a:solidFill>
            </a:endParaRPr>
          </a:p>
          <a:p>
            <a:pPr fontAlgn="auto">
              <a:spcBef>
                <a:spcPts val="0"/>
              </a:spcBef>
              <a:spcAft>
                <a:spcPts val="0"/>
              </a:spcAft>
              <a:defRPr/>
            </a:pPr>
            <a:r>
              <a:rPr lang="ja-JP" altLang="en-US" dirty="0" smtClean="0">
                <a:solidFill>
                  <a:srgbClr val="000000"/>
                </a:solidFill>
              </a:rPr>
              <a:t>　険部会取りまとめ）や市町村からの意見を踏まえ、要介護認定等に係る市町村の事務負</a:t>
            </a:r>
            <a:endParaRPr lang="en-US" altLang="ja-JP" dirty="0" smtClean="0">
              <a:solidFill>
                <a:srgbClr val="000000"/>
              </a:solidFill>
            </a:endParaRPr>
          </a:p>
          <a:p>
            <a:pPr fontAlgn="auto">
              <a:spcBef>
                <a:spcPts val="0"/>
              </a:spcBef>
              <a:spcAft>
                <a:spcPts val="0"/>
              </a:spcAft>
              <a:defRPr/>
            </a:pPr>
            <a:r>
              <a:rPr lang="ja-JP" altLang="en-US" dirty="0" smtClean="0">
                <a:solidFill>
                  <a:srgbClr val="000000"/>
                </a:solidFill>
              </a:rPr>
              <a:t>　担を軽減する。</a:t>
            </a:r>
            <a:endParaRPr lang="en-US" altLang="ja-JP" dirty="0">
              <a:solidFill>
                <a:srgbClr val="000000"/>
              </a:solidFill>
              <a:latin typeface="ＭＳ Ｐゴシック"/>
            </a:endParaRPr>
          </a:p>
        </p:txBody>
      </p:sp>
      <p:sp>
        <p:nvSpPr>
          <p:cNvPr id="10" name="角丸四角形 9"/>
          <p:cNvSpPr/>
          <p:nvPr/>
        </p:nvSpPr>
        <p:spPr>
          <a:xfrm>
            <a:off x="107507" y="3247136"/>
            <a:ext cx="8891587" cy="1731264"/>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2000" b="1" u="sng" dirty="0" smtClean="0">
                <a:solidFill>
                  <a:srgbClr val="000000"/>
                </a:solidFill>
                <a:latin typeface="ＭＳ Ｐゴシック"/>
              </a:rPr>
              <a:t>２．具体的内容</a:t>
            </a:r>
            <a:endParaRPr lang="en-US" altLang="ja-JP" sz="2000" b="1" u="sng"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　要介護認定の更新申請については、有効期間満了日の６０日前から申請が可能と</a:t>
            </a:r>
            <a:r>
              <a:rPr lang="ja-JP" altLang="en-US" dirty="0" err="1" smtClean="0">
                <a:solidFill>
                  <a:srgbClr val="000000"/>
                </a:solidFill>
                <a:latin typeface="ＭＳ Ｐゴシック"/>
              </a:rPr>
              <a:t>なっ</a:t>
            </a:r>
            <a:endParaRPr lang="en-US" altLang="ja-JP"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　ており、有効期間内に要介護認定を行うことができる場合であれば、事前に被保険者等に</a:t>
            </a:r>
            <a:endParaRPr lang="en-US" altLang="ja-JP"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　説明し同意を得るなど適切に被保険者等の理解を得た上で、申請日から３０日を超えて</a:t>
            </a:r>
            <a:endParaRPr lang="en-US" altLang="ja-JP"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　処分を行う場合であっても延長通知を省略する取扱いとしても差し支えない。</a:t>
            </a:r>
            <a:r>
              <a:rPr lang="ja-JP" altLang="en-US" dirty="0">
                <a:solidFill>
                  <a:srgbClr val="000000"/>
                </a:solidFill>
                <a:latin typeface="ＭＳ Ｐゴシック"/>
              </a:rPr>
              <a:t>　</a:t>
            </a:r>
            <a:endParaRPr lang="en-US" altLang="ja-JP" dirty="0">
              <a:solidFill>
                <a:srgbClr val="000000"/>
              </a:solidFill>
              <a:latin typeface="ＭＳ Ｐゴシック"/>
            </a:endParaRPr>
          </a:p>
          <a:p>
            <a:pPr fontAlgn="auto">
              <a:spcBef>
                <a:spcPts val="0"/>
              </a:spcBef>
              <a:spcAft>
                <a:spcPts val="0"/>
              </a:spcAft>
              <a:defRPr/>
            </a:pPr>
            <a:r>
              <a:rPr lang="ja-JP" altLang="en-US" sz="2000" dirty="0">
                <a:solidFill>
                  <a:srgbClr val="000000"/>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テキスト ボックス 2"/>
          <p:cNvSpPr txBox="1">
            <a:spLocks noChangeArrowheads="1"/>
          </p:cNvSpPr>
          <p:nvPr/>
        </p:nvSpPr>
        <p:spPr bwMode="auto">
          <a:xfrm>
            <a:off x="0" y="2133600"/>
            <a:ext cx="9144000" cy="1569660"/>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３．被災地における</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特例について</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3068962"/>
            <a:ext cx="8712968" cy="2923877"/>
          </a:xfrm>
          <a:prstGeom prst="rect">
            <a:avLst/>
          </a:prstGeom>
        </p:spPr>
        <p:txBody>
          <a:bodyPr wrap="square">
            <a:spAutoFit/>
          </a:bodyPr>
          <a:lstStyle/>
          <a:p>
            <a:pPr fontAlgn="auto">
              <a:spcBef>
                <a:spcPts val="0"/>
              </a:spcBef>
              <a:spcAft>
                <a:spcPts val="0"/>
              </a:spcAft>
              <a:defRPr/>
            </a:pPr>
            <a:r>
              <a:rPr lang="ja-JP" altLang="en-US" sz="2000" b="1" u="sng" dirty="0" smtClean="0">
                <a:solidFill>
                  <a:srgbClr val="000000"/>
                </a:solidFill>
                <a:latin typeface="Arial" charset="0"/>
                <a:ea typeface="ＭＳ Ｐゴシック" charset="-128"/>
              </a:rPr>
              <a:t>２．具体的内容</a:t>
            </a:r>
            <a:r>
              <a:rPr lang="ja-JP" altLang="en-US" dirty="0" smtClean="0">
                <a:solidFill>
                  <a:srgbClr val="000000"/>
                </a:solidFill>
                <a:latin typeface="Arial" charset="0"/>
                <a:ea typeface="ＭＳ Ｐゴシック" charset="-128"/>
              </a:rPr>
              <a:t>　</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dirty="0" smtClean="0">
                <a:solidFill>
                  <a:srgbClr val="000000"/>
                </a:solidFill>
                <a:latin typeface="Arial" charset="0"/>
                <a:ea typeface="ＭＳ Ｐゴシック" charset="-128"/>
              </a:rPr>
              <a:t>○　東日本大震災に際し、災害救助法（昭和</a:t>
            </a:r>
            <a:r>
              <a:rPr lang="en-US" altLang="ja-JP" dirty="0" smtClean="0">
                <a:solidFill>
                  <a:srgbClr val="000000"/>
                </a:solidFill>
                <a:latin typeface="Arial" charset="0"/>
                <a:ea typeface="ＭＳ Ｐゴシック" charset="-128"/>
              </a:rPr>
              <a:t>22</a:t>
            </a:r>
            <a:r>
              <a:rPr lang="ja-JP" altLang="en-US" dirty="0" smtClean="0">
                <a:solidFill>
                  <a:srgbClr val="000000"/>
                </a:solidFill>
                <a:latin typeface="Arial" charset="0"/>
                <a:ea typeface="ＭＳ Ｐゴシック" charset="-128"/>
              </a:rPr>
              <a:t>年法律第</a:t>
            </a:r>
            <a:r>
              <a:rPr lang="en-US" altLang="ja-JP" dirty="0" smtClean="0">
                <a:solidFill>
                  <a:srgbClr val="000000"/>
                </a:solidFill>
                <a:latin typeface="Arial" charset="0"/>
                <a:ea typeface="ＭＳ Ｐゴシック" charset="-128"/>
              </a:rPr>
              <a:t>118</a:t>
            </a:r>
            <a:r>
              <a:rPr lang="ja-JP" altLang="en-US" dirty="0" smtClean="0">
                <a:solidFill>
                  <a:srgbClr val="000000"/>
                </a:solidFill>
                <a:latin typeface="Arial" charset="0"/>
                <a:ea typeface="ＭＳ Ｐゴシック" charset="-128"/>
              </a:rPr>
              <a:t>号）が適用された市町村の</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dirty="0" smtClean="0">
                <a:solidFill>
                  <a:srgbClr val="000000"/>
                </a:solidFill>
                <a:latin typeface="Arial" charset="0"/>
                <a:ea typeface="ＭＳ Ｐゴシック" charset="-128"/>
              </a:rPr>
              <a:t>　区域（東京都の区域を除く。）内に住所を有する被保険者に係る要介護認定等に係る介</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dirty="0" smtClean="0">
                <a:solidFill>
                  <a:srgbClr val="000000"/>
                </a:solidFill>
                <a:latin typeface="Arial" charset="0"/>
                <a:ea typeface="ＭＳ Ｐゴシック" charset="-128"/>
              </a:rPr>
              <a:t>　護保険法施行規則（平成</a:t>
            </a:r>
            <a:r>
              <a:rPr lang="en-US" altLang="ja-JP" dirty="0" smtClean="0">
                <a:solidFill>
                  <a:srgbClr val="000000"/>
                </a:solidFill>
                <a:latin typeface="Arial" charset="0"/>
                <a:ea typeface="ＭＳ Ｐゴシック" charset="-128"/>
              </a:rPr>
              <a:t>11</a:t>
            </a:r>
            <a:r>
              <a:rPr lang="ja-JP" altLang="en-US" dirty="0" smtClean="0">
                <a:solidFill>
                  <a:srgbClr val="000000"/>
                </a:solidFill>
                <a:latin typeface="Arial" charset="0"/>
                <a:ea typeface="ＭＳ Ｐゴシック" charset="-128"/>
              </a:rPr>
              <a:t>年厚生労働省令第</a:t>
            </a:r>
            <a:r>
              <a:rPr lang="en-US" altLang="ja-JP" dirty="0" smtClean="0">
                <a:solidFill>
                  <a:srgbClr val="000000"/>
                </a:solidFill>
                <a:latin typeface="Arial" charset="0"/>
                <a:ea typeface="ＭＳ Ｐゴシック" charset="-128"/>
              </a:rPr>
              <a:t>36</a:t>
            </a:r>
            <a:r>
              <a:rPr lang="ja-JP" altLang="en-US" dirty="0" smtClean="0">
                <a:solidFill>
                  <a:srgbClr val="000000"/>
                </a:solidFill>
                <a:latin typeface="Arial" charset="0"/>
                <a:ea typeface="ＭＳ Ｐゴシック" charset="-128"/>
              </a:rPr>
              <a:t>号）に規定する有効期間について、</a:t>
            </a:r>
            <a:r>
              <a:rPr lang="en-US" altLang="ja-JP" dirty="0" smtClean="0">
                <a:solidFill>
                  <a:srgbClr val="000000"/>
                </a:solidFill>
                <a:latin typeface="Arial" charset="0"/>
                <a:ea typeface="ＭＳ Ｐゴシック" charset="-128"/>
              </a:rPr>
              <a:t>12</a:t>
            </a:r>
          </a:p>
          <a:p>
            <a:pPr fontAlgn="auto">
              <a:spcBef>
                <a:spcPts val="0"/>
              </a:spcBef>
              <a:spcAft>
                <a:spcPts val="0"/>
              </a:spcAft>
              <a:defRPr/>
            </a:pPr>
            <a:r>
              <a:rPr lang="ja-JP" altLang="en-US" dirty="0" smtClean="0">
                <a:solidFill>
                  <a:srgbClr val="000000"/>
                </a:solidFill>
                <a:latin typeface="Arial" charset="0"/>
                <a:ea typeface="ＭＳ Ｐゴシック" charset="-128"/>
              </a:rPr>
              <a:t>　月間（市町村が特に必要と認める場合にあっては、</a:t>
            </a:r>
            <a:r>
              <a:rPr lang="en-US" altLang="ja-JP" dirty="0" smtClean="0">
                <a:solidFill>
                  <a:srgbClr val="000000"/>
                </a:solidFill>
                <a:latin typeface="Arial" charset="0"/>
                <a:ea typeface="ＭＳ Ｐゴシック" charset="-128"/>
              </a:rPr>
              <a:t>12</a:t>
            </a:r>
            <a:r>
              <a:rPr lang="ja-JP" altLang="en-US" dirty="0" smtClean="0">
                <a:solidFill>
                  <a:srgbClr val="000000"/>
                </a:solidFill>
                <a:latin typeface="Arial" charset="0"/>
                <a:ea typeface="ＭＳ Ｐゴシック" charset="-128"/>
              </a:rPr>
              <a:t>月間までの範囲内で市町村が定</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dirty="0" smtClean="0">
                <a:solidFill>
                  <a:srgbClr val="000000"/>
                </a:solidFill>
                <a:latin typeface="Arial" charset="0"/>
                <a:ea typeface="ＭＳ Ｐゴシック" charset="-128"/>
              </a:rPr>
              <a:t>　</a:t>
            </a:r>
            <a:r>
              <a:rPr lang="ja-JP" altLang="en-US" dirty="0" err="1" smtClean="0">
                <a:solidFill>
                  <a:srgbClr val="000000"/>
                </a:solidFill>
                <a:latin typeface="Arial" charset="0"/>
                <a:ea typeface="ＭＳ Ｐゴシック" charset="-128"/>
              </a:rPr>
              <a:t>める</a:t>
            </a:r>
            <a:r>
              <a:rPr lang="ja-JP" altLang="en-US" dirty="0" smtClean="0">
                <a:solidFill>
                  <a:srgbClr val="000000"/>
                </a:solidFill>
                <a:latin typeface="Arial" charset="0"/>
                <a:ea typeface="ＭＳ Ｐゴシック" charset="-128"/>
              </a:rPr>
              <a:t>期間（</a:t>
            </a:r>
            <a:r>
              <a:rPr lang="en-US" altLang="ja-JP" dirty="0" smtClean="0">
                <a:solidFill>
                  <a:srgbClr val="000000"/>
                </a:solidFill>
                <a:latin typeface="Arial" charset="0"/>
                <a:ea typeface="ＭＳ Ｐゴシック" charset="-128"/>
              </a:rPr>
              <a:t>12</a:t>
            </a:r>
            <a:r>
              <a:rPr lang="ja-JP" altLang="en-US" dirty="0" smtClean="0">
                <a:solidFill>
                  <a:srgbClr val="000000"/>
                </a:solidFill>
                <a:latin typeface="Arial" charset="0"/>
                <a:ea typeface="ＭＳ Ｐゴシック" charset="-128"/>
              </a:rPr>
              <a:t>月間を除く。））延長する。</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sz="2000" b="1" u="sng" dirty="0" smtClean="0">
                <a:solidFill>
                  <a:srgbClr val="000000"/>
                </a:solidFill>
                <a:latin typeface="Arial" charset="0"/>
                <a:ea typeface="ＭＳ Ｐゴシック" charset="-128"/>
              </a:rPr>
              <a:t>３．対象</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dirty="0" smtClean="0">
                <a:solidFill>
                  <a:srgbClr val="000000"/>
                </a:solidFill>
                <a:latin typeface="Arial" charset="0"/>
                <a:ea typeface="ＭＳ Ｐゴシック" charset="-128"/>
              </a:rPr>
              <a:t>○　上記区域内に住所を有する要介護認定等を受けている被保険者であって、平成</a:t>
            </a:r>
            <a:r>
              <a:rPr lang="en-US" altLang="ja-JP" dirty="0" smtClean="0">
                <a:solidFill>
                  <a:srgbClr val="000000"/>
                </a:solidFill>
                <a:latin typeface="Arial" charset="0"/>
                <a:ea typeface="ＭＳ Ｐゴシック" charset="-128"/>
              </a:rPr>
              <a:t>23</a:t>
            </a:r>
            <a:r>
              <a:rPr lang="ja-JP" altLang="en-US" dirty="0" smtClean="0">
                <a:solidFill>
                  <a:srgbClr val="000000"/>
                </a:solidFill>
                <a:latin typeface="Arial" charset="0"/>
                <a:ea typeface="ＭＳ Ｐゴシック" charset="-128"/>
              </a:rPr>
              <a:t>年</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dirty="0" smtClean="0">
                <a:solidFill>
                  <a:srgbClr val="000000"/>
                </a:solidFill>
                <a:latin typeface="Arial" charset="0"/>
                <a:ea typeface="ＭＳ Ｐゴシック" charset="-128"/>
              </a:rPr>
              <a:t>　 </a:t>
            </a:r>
            <a:r>
              <a:rPr lang="en-US" altLang="ja-JP" dirty="0" smtClean="0">
                <a:solidFill>
                  <a:srgbClr val="000000"/>
                </a:solidFill>
                <a:latin typeface="Arial" charset="0"/>
                <a:ea typeface="ＭＳ Ｐゴシック" charset="-128"/>
              </a:rPr>
              <a:t>3</a:t>
            </a:r>
            <a:r>
              <a:rPr lang="ja-JP" altLang="en-US" dirty="0" smtClean="0">
                <a:solidFill>
                  <a:srgbClr val="000000"/>
                </a:solidFill>
                <a:latin typeface="Arial" charset="0"/>
                <a:ea typeface="ＭＳ Ｐゴシック" charset="-128"/>
              </a:rPr>
              <a:t>月</a:t>
            </a:r>
            <a:r>
              <a:rPr lang="en-US" altLang="ja-JP" dirty="0" smtClean="0">
                <a:solidFill>
                  <a:srgbClr val="000000"/>
                </a:solidFill>
                <a:latin typeface="Arial" charset="0"/>
                <a:ea typeface="ＭＳ Ｐゴシック" charset="-128"/>
              </a:rPr>
              <a:t>11</a:t>
            </a:r>
            <a:r>
              <a:rPr lang="ja-JP" altLang="en-US" dirty="0" smtClean="0">
                <a:solidFill>
                  <a:srgbClr val="000000"/>
                </a:solidFill>
                <a:latin typeface="Arial" charset="0"/>
                <a:ea typeface="ＭＳ Ｐゴシック" charset="-128"/>
              </a:rPr>
              <a:t>日から平成</a:t>
            </a:r>
            <a:r>
              <a:rPr lang="en-US" altLang="ja-JP" dirty="0" smtClean="0">
                <a:solidFill>
                  <a:srgbClr val="000000"/>
                </a:solidFill>
                <a:latin typeface="Arial" charset="0"/>
                <a:ea typeface="ＭＳ Ｐゴシック" charset="-128"/>
              </a:rPr>
              <a:t>24</a:t>
            </a:r>
            <a:r>
              <a:rPr lang="ja-JP" altLang="en-US" dirty="0" smtClean="0">
                <a:solidFill>
                  <a:srgbClr val="000000"/>
                </a:solidFill>
                <a:latin typeface="Arial" charset="0"/>
                <a:ea typeface="ＭＳ Ｐゴシック" charset="-128"/>
              </a:rPr>
              <a:t>年</a:t>
            </a:r>
            <a:r>
              <a:rPr lang="en-US" altLang="ja-JP" dirty="0" smtClean="0">
                <a:solidFill>
                  <a:srgbClr val="000000"/>
                </a:solidFill>
                <a:latin typeface="Arial" charset="0"/>
                <a:ea typeface="ＭＳ Ｐゴシック" charset="-128"/>
              </a:rPr>
              <a:t>3</a:t>
            </a:r>
            <a:r>
              <a:rPr lang="ja-JP" altLang="en-US" dirty="0" smtClean="0">
                <a:solidFill>
                  <a:srgbClr val="000000"/>
                </a:solidFill>
                <a:latin typeface="Arial" charset="0"/>
                <a:ea typeface="ＭＳ Ｐゴシック" charset="-128"/>
              </a:rPr>
              <a:t>月</a:t>
            </a:r>
            <a:r>
              <a:rPr lang="en-US" altLang="ja-JP" dirty="0" smtClean="0">
                <a:solidFill>
                  <a:srgbClr val="000000"/>
                </a:solidFill>
                <a:latin typeface="Arial" charset="0"/>
                <a:ea typeface="ＭＳ Ｐゴシック" charset="-128"/>
              </a:rPr>
              <a:t>31</a:t>
            </a:r>
            <a:r>
              <a:rPr lang="ja-JP" altLang="en-US" dirty="0" smtClean="0">
                <a:solidFill>
                  <a:srgbClr val="000000"/>
                </a:solidFill>
                <a:latin typeface="Arial" charset="0"/>
                <a:ea typeface="ＭＳ Ｐゴシック" charset="-128"/>
              </a:rPr>
              <a:t>日までの間に有効期間が満了する被保険者。</a:t>
            </a:r>
            <a:endParaRPr lang="en-US" altLang="ja-JP" dirty="0" smtClean="0">
              <a:solidFill>
                <a:srgbClr val="000000"/>
              </a:solidFill>
              <a:latin typeface="Arial" charset="0"/>
              <a:ea typeface="ＭＳ Ｐゴシック" charset="-128"/>
            </a:endParaRPr>
          </a:p>
        </p:txBody>
      </p:sp>
      <p:sp>
        <p:nvSpPr>
          <p:cNvPr id="5" name="テキスト ボックス 6"/>
          <p:cNvSpPr txBox="1">
            <a:spLocks noChangeArrowheads="1"/>
          </p:cNvSpPr>
          <p:nvPr/>
        </p:nvSpPr>
        <p:spPr bwMode="auto">
          <a:xfrm>
            <a:off x="0" y="293748"/>
            <a:ext cx="9144000" cy="830997"/>
          </a:xfrm>
          <a:prstGeom prst="rect">
            <a:avLst/>
          </a:prstGeom>
          <a:noFill/>
          <a:ln w="9525">
            <a:noFill/>
            <a:miter lim="800000"/>
            <a:headEnd/>
            <a:tailEnd/>
          </a:ln>
        </p:spPr>
        <p:txBody>
          <a:bodyPr>
            <a:spAutoFit/>
          </a:bodyPr>
          <a:lstStyle/>
          <a:p>
            <a:pPr algn="ctr">
              <a:defRPr/>
            </a:pPr>
            <a:r>
              <a:rPr lang="ja-JP" altLang="en-US" sz="2400" dirty="0" smtClean="0">
                <a:solidFill>
                  <a:srgbClr val="000000"/>
                </a:solidFill>
                <a:latin typeface="ＭＳ Ｐゴシック"/>
                <a:ea typeface="ＭＳ Ｐゴシック"/>
              </a:rPr>
              <a:t>東日本大震災に対処するための要介護認定有効期間</a:t>
            </a:r>
            <a:endParaRPr lang="en-US" altLang="ja-JP" sz="2400" dirty="0" smtClean="0">
              <a:solidFill>
                <a:srgbClr val="000000"/>
              </a:solidFill>
              <a:latin typeface="ＭＳ Ｐゴシック"/>
              <a:ea typeface="ＭＳ Ｐゴシック"/>
            </a:endParaRPr>
          </a:p>
          <a:p>
            <a:pPr algn="ctr">
              <a:defRPr/>
            </a:pPr>
            <a:r>
              <a:rPr lang="ja-JP" altLang="en-US" sz="2400" dirty="0" smtClean="0">
                <a:solidFill>
                  <a:srgbClr val="000000"/>
                </a:solidFill>
                <a:latin typeface="ＭＳ Ｐゴシック"/>
                <a:ea typeface="ＭＳ Ｐゴシック"/>
              </a:rPr>
              <a:t>及び要支援認定有効期間の特例に関する省令（平成</a:t>
            </a:r>
            <a:r>
              <a:rPr lang="en-US" altLang="ja-JP" sz="2400" dirty="0" smtClean="0">
                <a:solidFill>
                  <a:srgbClr val="000000"/>
                </a:solidFill>
                <a:latin typeface="ＭＳ Ｐゴシック"/>
                <a:ea typeface="ＭＳ Ｐゴシック"/>
              </a:rPr>
              <a:t>23</a:t>
            </a:r>
            <a:r>
              <a:rPr lang="ja-JP" altLang="en-US" sz="2400" dirty="0" smtClean="0">
                <a:solidFill>
                  <a:srgbClr val="000000"/>
                </a:solidFill>
                <a:latin typeface="ＭＳ Ｐゴシック"/>
                <a:ea typeface="ＭＳ Ｐゴシック"/>
              </a:rPr>
              <a:t>年度）</a:t>
            </a:r>
            <a:endParaRPr lang="en-US" altLang="ja-JP" sz="2400" dirty="0" smtClean="0">
              <a:solidFill>
                <a:srgbClr val="000000"/>
              </a:solidFill>
              <a:latin typeface="ＭＳ Ｐゴシック"/>
              <a:ea typeface="ＭＳ Ｐゴシック"/>
            </a:endParaRPr>
          </a:p>
        </p:txBody>
      </p:sp>
      <p:sp>
        <p:nvSpPr>
          <p:cNvPr id="7" name="正方形/長方形 6"/>
          <p:cNvSpPr/>
          <p:nvPr/>
        </p:nvSpPr>
        <p:spPr>
          <a:xfrm>
            <a:off x="144016" y="1340768"/>
            <a:ext cx="8820472" cy="48965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角丸四角形 7"/>
          <p:cNvSpPr/>
          <p:nvPr/>
        </p:nvSpPr>
        <p:spPr>
          <a:xfrm>
            <a:off x="179512" y="1628800"/>
            <a:ext cx="8712968" cy="122413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2000" b="1" u="sng" dirty="0">
                <a:solidFill>
                  <a:srgbClr val="000000"/>
                </a:solidFill>
                <a:latin typeface="ＭＳ Ｐゴシック"/>
              </a:rPr>
              <a:t>１</a:t>
            </a:r>
            <a:r>
              <a:rPr lang="ja-JP" altLang="en-US" sz="2000" b="1" u="sng" dirty="0" smtClean="0">
                <a:solidFill>
                  <a:srgbClr val="000000"/>
                </a:solidFill>
                <a:latin typeface="ＭＳ Ｐゴシック"/>
              </a:rPr>
              <a:t>．基本的な考え方</a:t>
            </a:r>
            <a:endParaRPr lang="en-US" altLang="ja-JP" sz="2000" b="1" u="sng"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　東日本大震災により市町村が要介護認定等の更新に係る事務を行うことが困難と</a:t>
            </a:r>
            <a:endParaRPr lang="en-US" altLang="ja-JP"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　 なっている状況に鑑み、被災市町村からの要望を踏まえ、要介護認定等に係る有効期</a:t>
            </a:r>
            <a:endParaRPr lang="en-US" altLang="ja-JP" dirty="0" smtClean="0">
              <a:solidFill>
                <a:srgbClr val="000000"/>
              </a:solidFill>
              <a:latin typeface="ＭＳ Ｐゴシック"/>
            </a:endParaRPr>
          </a:p>
          <a:p>
            <a:pPr fontAlgn="auto">
              <a:spcBef>
                <a:spcPts val="0"/>
              </a:spcBef>
              <a:spcAft>
                <a:spcPts val="0"/>
              </a:spcAft>
              <a:defRPr/>
            </a:pPr>
            <a:r>
              <a:rPr lang="ja-JP" altLang="en-US" dirty="0" smtClean="0">
                <a:solidFill>
                  <a:srgbClr val="000000"/>
                </a:solidFill>
                <a:latin typeface="ＭＳ Ｐゴシック"/>
              </a:rPr>
              <a:t>　 間を延長し、</a:t>
            </a:r>
            <a:r>
              <a:rPr lang="ja-JP" altLang="en-US" dirty="0" smtClean="0">
                <a:solidFill>
                  <a:srgbClr val="000000"/>
                </a:solidFill>
              </a:rPr>
              <a:t>市町村の事務負担を軽減する。</a:t>
            </a:r>
            <a:endParaRPr lang="en-US" altLang="ja-JP" dirty="0">
              <a:solidFill>
                <a:srgbClr val="000000"/>
              </a:solidFill>
              <a:latin typeface="ＭＳ Ｐゴシック"/>
            </a:endParaRPr>
          </a:p>
          <a:p>
            <a:pPr fontAlgn="auto">
              <a:spcBef>
                <a:spcPts val="0"/>
              </a:spcBef>
              <a:spcAft>
                <a:spcPts val="0"/>
              </a:spcAft>
              <a:defRPr/>
            </a:pPr>
            <a:r>
              <a:rPr lang="ja-JP" altLang="en-US" sz="2000" dirty="0">
                <a:solidFill>
                  <a:srgbClr val="000000"/>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2823221"/>
            <a:ext cx="8712968" cy="1692771"/>
          </a:xfrm>
          <a:prstGeom prst="rect">
            <a:avLst/>
          </a:prstGeom>
        </p:spPr>
        <p:txBody>
          <a:bodyPr wrap="square">
            <a:spAutoFit/>
          </a:bodyPr>
          <a:lstStyle/>
          <a:p>
            <a:pPr fontAlgn="auto">
              <a:spcBef>
                <a:spcPts val="0"/>
              </a:spcBef>
              <a:spcAft>
                <a:spcPts val="0"/>
              </a:spcAft>
              <a:defRPr/>
            </a:pPr>
            <a:r>
              <a:rPr lang="ja-JP" altLang="en-US" sz="2400" b="1" u="sng" dirty="0" smtClean="0">
                <a:solidFill>
                  <a:srgbClr val="000000"/>
                </a:solidFill>
                <a:latin typeface="Arial" charset="0"/>
                <a:ea typeface="ＭＳ Ｐゴシック" charset="-128"/>
              </a:rPr>
              <a:t>２．具体的内容</a:t>
            </a:r>
            <a:r>
              <a:rPr lang="ja-JP" altLang="en-US" dirty="0" smtClean="0">
                <a:solidFill>
                  <a:srgbClr val="000000"/>
                </a:solidFill>
                <a:latin typeface="Arial" charset="0"/>
                <a:ea typeface="ＭＳ Ｐゴシック" charset="-128"/>
              </a:rPr>
              <a:t>　</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平成２４年３月３１日までの措置となっている要介護認定等の有効期間を１２</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月間（市町村が特に必要と認める場合にあっては、１２月間までの範囲内で市</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町村が定める期間）延長可能とする特例省令（</a:t>
            </a:r>
            <a:r>
              <a:rPr lang="en-US" altLang="ja-JP" sz="2000" dirty="0" smtClean="0">
                <a:solidFill>
                  <a:srgbClr val="000000"/>
                </a:solidFill>
                <a:latin typeface="Arial" charset="0"/>
                <a:ea typeface="ＭＳ Ｐゴシック" charset="-128"/>
              </a:rPr>
              <a:t>※</a:t>
            </a:r>
            <a:r>
              <a:rPr lang="ja-JP" altLang="en-US" sz="2000" dirty="0" smtClean="0">
                <a:solidFill>
                  <a:srgbClr val="000000"/>
                </a:solidFill>
                <a:latin typeface="Arial" charset="0"/>
                <a:ea typeface="ＭＳ Ｐゴシック" charset="-128"/>
              </a:rPr>
              <a:t>）について、 平成２４年９月３</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０日まで適用期間を延長する。</a:t>
            </a:r>
            <a:endParaRPr lang="en-US" altLang="ja-JP" sz="2000" dirty="0" smtClean="0">
              <a:solidFill>
                <a:srgbClr val="000000"/>
              </a:solidFill>
              <a:latin typeface="Arial" charset="0"/>
              <a:ea typeface="ＭＳ Ｐゴシック" charset="-128"/>
            </a:endParaRPr>
          </a:p>
        </p:txBody>
      </p:sp>
      <p:sp>
        <p:nvSpPr>
          <p:cNvPr id="5" name="テキスト ボックス 6"/>
          <p:cNvSpPr txBox="1">
            <a:spLocks noChangeArrowheads="1"/>
          </p:cNvSpPr>
          <p:nvPr/>
        </p:nvSpPr>
        <p:spPr bwMode="auto">
          <a:xfrm>
            <a:off x="0" y="205657"/>
            <a:ext cx="9144000" cy="830997"/>
          </a:xfrm>
          <a:prstGeom prst="rect">
            <a:avLst/>
          </a:prstGeom>
          <a:noFill/>
          <a:ln w="9525">
            <a:noFill/>
            <a:miter lim="800000"/>
            <a:headEnd/>
            <a:tailEnd/>
          </a:ln>
        </p:spPr>
        <p:txBody>
          <a:bodyPr>
            <a:spAutoFit/>
          </a:bodyPr>
          <a:lstStyle/>
          <a:p>
            <a:pPr algn="ctr">
              <a:defRPr/>
            </a:pPr>
            <a:r>
              <a:rPr lang="ja-JP" altLang="en-US" sz="2400" dirty="0" smtClean="0">
                <a:solidFill>
                  <a:srgbClr val="000000"/>
                </a:solidFill>
                <a:latin typeface="ＭＳ Ｐゴシック"/>
                <a:ea typeface="ＭＳ Ｐゴシック"/>
              </a:rPr>
              <a:t>東日本大震災に対処するための要介護認定有効期間及び</a:t>
            </a:r>
            <a:endParaRPr lang="en-US" altLang="ja-JP" sz="2400" dirty="0" smtClean="0">
              <a:solidFill>
                <a:srgbClr val="000000"/>
              </a:solidFill>
              <a:latin typeface="ＭＳ Ｐゴシック"/>
              <a:ea typeface="ＭＳ Ｐゴシック"/>
            </a:endParaRPr>
          </a:p>
          <a:p>
            <a:pPr algn="ctr">
              <a:defRPr/>
            </a:pPr>
            <a:r>
              <a:rPr lang="ja-JP" altLang="en-US" sz="2400" dirty="0" smtClean="0">
                <a:solidFill>
                  <a:srgbClr val="000000"/>
                </a:solidFill>
                <a:latin typeface="ＭＳ Ｐゴシック"/>
                <a:ea typeface="ＭＳ Ｐゴシック"/>
              </a:rPr>
              <a:t>要支援認定有効期間の特例に関する省令の改正（平成</a:t>
            </a:r>
            <a:r>
              <a:rPr lang="en-US" altLang="ja-JP" sz="2400" dirty="0" smtClean="0">
                <a:solidFill>
                  <a:srgbClr val="000000"/>
                </a:solidFill>
                <a:latin typeface="ＭＳ Ｐゴシック"/>
                <a:ea typeface="ＭＳ Ｐゴシック"/>
              </a:rPr>
              <a:t>24</a:t>
            </a:r>
            <a:r>
              <a:rPr lang="ja-JP" altLang="en-US" sz="2400" dirty="0" smtClean="0">
                <a:solidFill>
                  <a:srgbClr val="000000"/>
                </a:solidFill>
                <a:latin typeface="ＭＳ Ｐゴシック"/>
                <a:ea typeface="ＭＳ Ｐゴシック"/>
              </a:rPr>
              <a:t>年度）</a:t>
            </a:r>
            <a:endParaRPr lang="ja-JP" altLang="en-US" sz="2400" dirty="0">
              <a:solidFill>
                <a:srgbClr val="000000"/>
              </a:solidFill>
              <a:latin typeface="ＭＳ Ｐゴシック"/>
              <a:ea typeface="ＭＳ Ｐゴシック"/>
            </a:endParaRPr>
          </a:p>
        </p:txBody>
      </p:sp>
      <p:sp>
        <p:nvSpPr>
          <p:cNvPr id="7" name="正方形/長方形 6"/>
          <p:cNvSpPr/>
          <p:nvPr/>
        </p:nvSpPr>
        <p:spPr>
          <a:xfrm>
            <a:off x="144016" y="1311052"/>
            <a:ext cx="8820472" cy="49685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角丸四角形 7"/>
          <p:cNvSpPr/>
          <p:nvPr/>
        </p:nvSpPr>
        <p:spPr>
          <a:xfrm>
            <a:off x="179512" y="1311052"/>
            <a:ext cx="8712968" cy="158417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2400" b="1" u="sng" dirty="0">
                <a:solidFill>
                  <a:srgbClr val="000000"/>
                </a:solidFill>
                <a:latin typeface="ＭＳ Ｐゴシック"/>
              </a:rPr>
              <a:t>１</a:t>
            </a:r>
            <a:r>
              <a:rPr lang="ja-JP" altLang="en-US" sz="2400" b="1" u="sng" dirty="0" smtClean="0">
                <a:solidFill>
                  <a:srgbClr val="000000"/>
                </a:solidFill>
                <a:latin typeface="ＭＳ Ｐゴシック"/>
              </a:rPr>
              <a:t>．基本的な考え方</a:t>
            </a:r>
            <a:endParaRPr lang="en-US" altLang="ja-JP" sz="2400" b="1" u="sng" dirty="0" smtClean="0">
              <a:solidFill>
                <a:srgbClr val="000000"/>
              </a:solidFill>
              <a:latin typeface="ＭＳ Ｐゴシック"/>
            </a:endParaRPr>
          </a:p>
          <a:p>
            <a:pPr fontAlgn="auto">
              <a:spcBef>
                <a:spcPts val="0"/>
              </a:spcBef>
              <a:spcAft>
                <a:spcPts val="0"/>
              </a:spcAft>
              <a:defRPr/>
            </a:pPr>
            <a:r>
              <a:rPr lang="ja-JP" altLang="en-US" sz="2000" dirty="0" smtClean="0">
                <a:solidFill>
                  <a:srgbClr val="000000"/>
                </a:solidFill>
                <a:latin typeface="ＭＳ Ｐゴシック"/>
              </a:rPr>
              <a:t>○　東日本大震災により市町村が要介護認定等の更新に係る事務を行うことが</a:t>
            </a:r>
            <a:endParaRPr lang="en-US" altLang="ja-JP" sz="2000" dirty="0" smtClean="0">
              <a:solidFill>
                <a:srgbClr val="000000"/>
              </a:solidFill>
              <a:latin typeface="ＭＳ Ｐゴシック"/>
            </a:endParaRPr>
          </a:p>
          <a:p>
            <a:pPr fontAlgn="auto">
              <a:spcBef>
                <a:spcPts val="0"/>
              </a:spcBef>
              <a:spcAft>
                <a:spcPts val="0"/>
              </a:spcAft>
              <a:defRPr/>
            </a:pPr>
            <a:r>
              <a:rPr lang="ja-JP" altLang="en-US" sz="2000" dirty="0" smtClean="0">
                <a:solidFill>
                  <a:srgbClr val="000000"/>
                </a:solidFill>
                <a:latin typeface="ＭＳ Ｐゴシック"/>
              </a:rPr>
              <a:t>　 困難となっている状況が継続していることから、被災市町村からの要望を</a:t>
            </a:r>
            <a:r>
              <a:rPr lang="ja-JP" altLang="en-US" sz="2000" dirty="0" err="1" smtClean="0">
                <a:solidFill>
                  <a:srgbClr val="000000"/>
                </a:solidFill>
                <a:latin typeface="ＭＳ Ｐゴシック"/>
              </a:rPr>
              <a:t>踏ま</a:t>
            </a:r>
            <a:endParaRPr lang="en-US" altLang="ja-JP" sz="2000" dirty="0" smtClean="0">
              <a:solidFill>
                <a:srgbClr val="000000"/>
              </a:solidFill>
              <a:latin typeface="ＭＳ Ｐゴシック"/>
            </a:endParaRPr>
          </a:p>
          <a:p>
            <a:pPr fontAlgn="auto">
              <a:spcBef>
                <a:spcPts val="0"/>
              </a:spcBef>
              <a:spcAft>
                <a:spcPts val="0"/>
              </a:spcAft>
              <a:defRPr/>
            </a:pPr>
            <a:r>
              <a:rPr lang="ja-JP" altLang="en-US" sz="2000" dirty="0" smtClean="0">
                <a:solidFill>
                  <a:srgbClr val="000000"/>
                </a:solidFill>
                <a:latin typeface="ＭＳ Ｐゴシック"/>
              </a:rPr>
              <a:t>　 え、要介護認定等に係る有効期間を延長し、</a:t>
            </a:r>
            <a:r>
              <a:rPr lang="ja-JP" altLang="en-US" sz="2000" dirty="0" smtClean="0">
                <a:solidFill>
                  <a:srgbClr val="000000"/>
                </a:solidFill>
              </a:rPr>
              <a:t>市町村の事務負担を軽減する。</a:t>
            </a:r>
            <a:endParaRPr lang="en-US" altLang="ja-JP" sz="2000" dirty="0">
              <a:solidFill>
                <a:srgbClr val="000000"/>
              </a:solidFill>
              <a:latin typeface="ＭＳ Ｐゴシック"/>
            </a:endParaRPr>
          </a:p>
        </p:txBody>
      </p:sp>
      <p:sp>
        <p:nvSpPr>
          <p:cNvPr id="6" name="正方形/長方形 5"/>
          <p:cNvSpPr/>
          <p:nvPr/>
        </p:nvSpPr>
        <p:spPr>
          <a:xfrm>
            <a:off x="179512" y="4894615"/>
            <a:ext cx="8712968" cy="1384995"/>
          </a:xfrm>
          <a:prstGeom prst="rect">
            <a:avLst/>
          </a:prstGeom>
        </p:spPr>
        <p:txBody>
          <a:bodyPr wrap="square">
            <a:spAutoFit/>
          </a:bodyPr>
          <a:lstStyle/>
          <a:p>
            <a:pPr fontAlgn="auto">
              <a:spcBef>
                <a:spcPts val="0"/>
              </a:spcBef>
              <a:spcAft>
                <a:spcPts val="0"/>
              </a:spcAft>
              <a:defRPr/>
            </a:pPr>
            <a:r>
              <a:rPr lang="ja-JP" altLang="en-US" sz="2400" b="1" u="sng" dirty="0" smtClean="0">
                <a:solidFill>
                  <a:srgbClr val="000000"/>
                </a:solidFill>
                <a:latin typeface="Arial" charset="0"/>
                <a:ea typeface="ＭＳ Ｐゴシック" charset="-128"/>
              </a:rPr>
              <a:t>３．対象</a:t>
            </a:r>
            <a:r>
              <a:rPr lang="ja-JP" altLang="en-US" dirty="0" smtClean="0">
                <a:solidFill>
                  <a:srgbClr val="000000"/>
                </a:solidFill>
                <a:latin typeface="Arial" charset="0"/>
                <a:ea typeface="ＭＳ Ｐゴシック" charset="-128"/>
              </a:rPr>
              <a:t>　</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被災市町村（岩手県、宮城県、福島県内の市町村に限る。）が行う介護保険</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a:t>
            </a:r>
            <a:r>
              <a:rPr lang="ja-JP" altLang="en-US" sz="2000" dirty="0" err="1" smtClean="0">
                <a:solidFill>
                  <a:srgbClr val="000000"/>
                </a:solidFill>
                <a:latin typeface="Arial" charset="0"/>
                <a:ea typeface="ＭＳ Ｐゴシック" charset="-128"/>
              </a:rPr>
              <a:t>の被</a:t>
            </a:r>
            <a:r>
              <a:rPr lang="ja-JP" altLang="en-US" sz="2000" dirty="0" smtClean="0">
                <a:solidFill>
                  <a:srgbClr val="000000"/>
                </a:solidFill>
                <a:latin typeface="Arial" charset="0"/>
                <a:ea typeface="ＭＳ Ｐゴシック" charset="-128"/>
              </a:rPr>
              <a:t>保険者であって、平成２４年９月３０日までに要介護認定等の有効期間が</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満了する被保険者。</a:t>
            </a:r>
            <a:endParaRPr lang="en-US" altLang="ja-JP" sz="2000" dirty="0" smtClean="0">
              <a:solidFill>
                <a:srgbClr val="000000"/>
              </a:solidFill>
              <a:latin typeface="Arial" charset="0"/>
              <a:ea typeface="ＭＳ Ｐゴシック" charset="-128"/>
            </a:endParaRPr>
          </a:p>
        </p:txBody>
      </p:sp>
      <p:sp>
        <p:nvSpPr>
          <p:cNvPr id="9" name="正方形/長方形 8"/>
          <p:cNvSpPr/>
          <p:nvPr/>
        </p:nvSpPr>
        <p:spPr>
          <a:xfrm>
            <a:off x="467544" y="4479410"/>
            <a:ext cx="8352928" cy="307777"/>
          </a:xfrm>
          <a:prstGeom prst="rect">
            <a:avLst/>
          </a:prstGeom>
        </p:spPr>
        <p:txBody>
          <a:bodyPr wrap="square">
            <a:spAutoFit/>
          </a:bodyPr>
          <a:lstStyle/>
          <a:p>
            <a:pPr fontAlgn="auto">
              <a:spcBef>
                <a:spcPts val="0"/>
              </a:spcBef>
              <a:spcAft>
                <a:spcPts val="0"/>
              </a:spcAft>
              <a:defRPr/>
            </a:pPr>
            <a:r>
              <a:rPr lang="en-US" altLang="ja-JP" sz="1400" dirty="0" smtClean="0">
                <a:solidFill>
                  <a:srgbClr val="000000"/>
                </a:solidFill>
                <a:latin typeface="ＭＳ 明朝" pitchFamily="17" charset="-128"/>
                <a:ea typeface="ＭＳ 明朝" pitchFamily="17" charset="-128"/>
              </a:rPr>
              <a:t>※</a:t>
            </a:r>
            <a:r>
              <a:rPr lang="ja-JP" altLang="en-US" sz="1400" dirty="0" smtClean="0">
                <a:solidFill>
                  <a:srgbClr val="000000"/>
                </a:solidFill>
                <a:latin typeface="ＭＳ 明朝" pitchFamily="17" charset="-128"/>
                <a:ea typeface="ＭＳ 明朝" pitchFamily="17" charset="-128"/>
              </a:rPr>
              <a:t>東日本大震災に対処するための要介護認定有効期間及び要支援認定有効期間の特例に関する省令</a:t>
            </a:r>
            <a:endParaRPr lang="en-US" altLang="ja-JP" sz="1400" dirty="0" smtClean="0">
              <a:solidFill>
                <a:srgbClr val="000000"/>
              </a:solidFill>
              <a:latin typeface="ＭＳ 明朝" pitchFamily="17" charset="-128"/>
              <a:ea typeface="ＭＳ 明朝" pitchFamily="17"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116756"/>
            <a:ext cx="9144000" cy="461665"/>
          </a:xfrm>
          <a:prstGeom prst="rect">
            <a:avLst/>
          </a:prstGeom>
          <a:noFill/>
          <a:ln w="9525">
            <a:noFill/>
            <a:miter lim="800000"/>
            <a:headEnd/>
            <a:tailEnd/>
          </a:ln>
        </p:spPr>
        <p:txBody>
          <a:bodyPr>
            <a:spAutoFit/>
          </a:bodyPr>
          <a:lstStyle/>
          <a:p>
            <a:pPr algn="ctr">
              <a:defRPr/>
            </a:pPr>
            <a:r>
              <a:rPr lang="ja-JP" altLang="en-US" sz="2400" dirty="0" smtClean="0">
                <a:solidFill>
                  <a:srgbClr val="000000"/>
                </a:solidFill>
                <a:latin typeface="ＭＳ Ｐゴシック"/>
                <a:ea typeface="ＭＳ Ｐゴシック"/>
              </a:rPr>
              <a:t>原発避難者特例法</a:t>
            </a:r>
            <a:r>
              <a:rPr lang="ja-JP" altLang="en-US" sz="1400" dirty="0" smtClean="0">
                <a:solidFill>
                  <a:srgbClr val="000000"/>
                </a:solidFill>
                <a:latin typeface="ＭＳ Ｐゴシック"/>
                <a:ea typeface="ＭＳ Ｐゴシック"/>
              </a:rPr>
              <a:t>（</a:t>
            </a:r>
            <a:r>
              <a:rPr lang="en-US" altLang="ja-JP" sz="1400" dirty="0" smtClean="0">
                <a:solidFill>
                  <a:srgbClr val="000000"/>
                </a:solidFill>
                <a:latin typeface="ＭＳ Ｐゴシック"/>
                <a:ea typeface="ＭＳ Ｐゴシック"/>
              </a:rPr>
              <a:t>※</a:t>
            </a:r>
            <a:r>
              <a:rPr lang="ja-JP" altLang="en-US" sz="1400" dirty="0" smtClean="0">
                <a:solidFill>
                  <a:srgbClr val="000000"/>
                </a:solidFill>
                <a:latin typeface="ＭＳ Ｐゴシック"/>
                <a:ea typeface="ＭＳ Ｐゴシック"/>
              </a:rPr>
              <a:t>）</a:t>
            </a:r>
            <a:r>
              <a:rPr lang="ja-JP" altLang="en-US" sz="2400" dirty="0" smtClean="0">
                <a:solidFill>
                  <a:srgbClr val="000000"/>
                </a:solidFill>
                <a:latin typeface="ＭＳ Ｐゴシック"/>
                <a:ea typeface="ＭＳ Ｐゴシック"/>
              </a:rPr>
              <a:t>に基づく要介護認定等の事務について</a:t>
            </a:r>
            <a:endParaRPr lang="ja-JP" altLang="en-US" sz="2400" dirty="0">
              <a:solidFill>
                <a:srgbClr val="000000"/>
              </a:solidFill>
              <a:latin typeface="ＭＳ Ｐゴシック"/>
              <a:ea typeface="ＭＳ Ｐゴシック"/>
            </a:endParaRPr>
          </a:p>
        </p:txBody>
      </p:sp>
      <p:sp>
        <p:nvSpPr>
          <p:cNvPr id="5" name="正方形/長方形 4"/>
          <p:cNvSpPr/>
          <p:nvPr/>
        </p:nvSpPr>
        <p:spPr>
          <a:xfrm>
            <a:off x="88903" y="711200"/>
            <a:ext cx="8966200" cy="3175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prstClr val="black"/>
                </a:solidFill>
              </a:rPr>
              <a:t>（</a:t>
            </a:r>
            <a:r>
              <a:rPr lang="en-US" altLang="ja-JP" sz="1200" dirty="0" smtClean="0">
                <a:solidFill>
                  <a:prstClr val="black"/>
                </a:solidFill>
              </a:rPr>
              <a:t>※</a:t>
            </a:r>
            <a:r>
              <a:rPr lang="ja-JP" altLang="en-US" sz="1200" dirty="0" smtClean="0">
                <a:solidFill>
                  <a:prstClr val="black"/>
                </a:solidFill>
              </a:rPr>
              <a:t>）　東日本大震災における原子力発電所の事故による災害に対処するための避難住民に係る事務処理の特例及び住所移転者に係る</a:t>
            </a:r>
            <a:endParaRPr lang="en-US" altLang="ja-JP" sz="1200" dirty="0" smtClean="0">
              <a:solidFill>
                <a:prstClr val="black"/>
              </a:solidFill>
            </a:endParaRPr>
          </a:p>
          <a:p>
            <a:r>
              <a:rPr lang="ja-JP" altLang="en-US" sz="1200" dirty="0" smtClean="0">
                <a:solidFill>
                  <a:prstClr val="black"/>
                </a:solidFill>
              </a:rPr>
              <a:t>　　　措置に関する法律</a:t>
            </a:r>
            <a:endParaRPr lang="ja-JP" altLang="en-US" sz="1200" dirty="0">
              <a:solidFill>
                <a:prstClr val="black"/>
              </a:solidFill>
            </a:endParaRPr>
          </a:p>
        </p:txBody>
      </p:sp>
      <p:sp>
        <p:nvSpPr>
          <p:cNvPr id="6" name="正方形/長方形 5"/>
          <p:cNvSpPr/>
          <p:nvPr/>
        </p:nvSpPr>
        <p:spPr>
          <a:xfrm>
            <a:off x="217612" y="2480320"/>
            <a:ext cx="8712968" cy="1077218"/>
          </a:xfrm>
          <a:prstGeom prst="rect">
            <a:avLst/>
          </a:prstGeom>
        </p:spPr>
        <p:txBody>
          <a:bodyPr wrap="square">
            <a:spAutoFit/>
          </a:bodyPr>
          <a:lstStyle/>
          <a:p>
            <a:pPr fontAlgn="auto">
              <a:spcBef>
                <a:spcPts val="0"/>
              </a:spcBef>
              <a:spcAft>
                <a:spcPts val="0"/>
              </a:spcAft>
              <a:defRPr/>
            </a:pPr>
            <a:r>
              <a:rPr lang="ja-JP" altLang="en-US" sz="2400" b="1" u="sng" dirty="0" smtClean="0">
                <a:solidFill>
                  <a:srgbClr val="000000"/>
                </a:solidFill>
                <a:latin typeface="Arial" charset="0"/>
                <a:ea typeface="ＭＳ Ｐゴシック" charset="-128"/>
              </a:rPr>
              <a:t>２．具体的内容</a:t>
            </a:r>
            <a:r>
              <a:rPr lang="ja-JP" altLang="en-US" dirty="0" smtClean="0">
                <a:solidFill>
                  <a:srgbClr val="000000"/>
                </a:solidFill>
                <a:latin typeface="Arial" charset="0"/>
                <a:ea typeface="ＭＳ Ｐゴシック" charset="-128"/>
              </a:rPr>
              <a:t>　</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指定市町村から避難住民の氏名等の通知があった場合、避難先市区町村</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は、当該避難住民に関する要介護認定等の事務を処理する。</a:t>
            </a:r>
            <a:endParaRPr lang="en-US" altLang="ja-JP" sz="2000" dirty="0" smtClean="0">
              <a:solidFill>
                <a:srgbClr val="000000"/>
              </a:solidFill>
              <a:latin typeface="Arial" charset="0"/>
              <a:ea typeface="ＭＳ Ｐゴシック" charset="-128"/>
            </a:endParaRPr>
          </a:p>
        </p:txBody>
      </p:sp>
      <p:sp>
        <p:nvSpPr>
          <p:cNvPr id="7" name="正方形/長方形 6"/>
          <p:cNvSpPr/>
          <p:nvPr/>
        </p:nvSpPr>
        <p:spPr>
          <a:xfrm>
            <a:off x="182116" y="1196752"/>
            <a:ext cx="8820472" cy="53183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角丸四角形 7"/>
          <p:cNvSpPr/>
          <p:nvPr/>
        </p:nvSpPr>
        <p:spPr>
          <a:xfrm>
            <a:off x="217612" y="1196752"/>
            <a:ext cx="8712968" cy="158417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2400" b="1" u="sng" dirty="0">
                <a:solidFill>
                  <a:srgbClr val="000000"/>
                </a:solidFill>
                <a:latin typeface="ＭＳ Ｐゴシック"/>
              </a:rPr>
              <a:t>１</a:t>
            </a:r>
            <a:r>
              <a:rPr lang="ja-JP" altLang="en-US" sz="2400" b="1" u="sng" dirty="0" smtClean="0">
                <a:solidFill>
                  <a:srgbClr val="000000"/>
                </a:solidFill>
                <a:latin typeface="ＭＳ Ｐゴシック"/>
              </a:rPr>
              <a:t>．基本的な考え方</a:t>
            </a:r>
            <a:endParaRPr lang="en-US" altLang="ja-JP" sz="2400" b="1" u="sng" dirty="0" smtClean="0">
              <a:solidFill>
                <a:srgbClr val="000000"/>
              </a:solidFill>
              <a:latin typeface="ＭＳ Ｐゴシック"/>
            </a:endParaRPr>
          </a:p>
          <a:p>
            <a:pPr fontAlgn="auto">
              <a:spcBef>
                <a:spcPts val="0"/>
              </a:spcBef>
              <a:spcAft>
                <a:spcPts val="0"/>
              </a:spcAft>
              <a:defRPr/>
            </a:pPr>
            <a:r>
              <a:rPr lang="ja-JP" altLang="en-US" sz="2000" dirty="0" smtClean="0">
                <a:solidFill>
                  <a:srgbClr val="000000"/>
                </a:solidFill>
                <a:latin typeface="ＭＳ Ｐゴシック"/>
              </a:rPr>
              <a:t>○　東日本大震災における原子力発電所の事故による災害の影響により市町村</a:t>
            </a:r>
            <a:endParaRPr lang="en-US" altLang="ja-JP" sz="2000" dirty="0" smtClean="0">
              <a:solidFill>
                <a:srgbClr val="000000"/>
              </a:solidFill>
              <a:latin typeface="ＭＳ Ｐゴシック"/>
            </a:endParaRPr>
          </a:p>
          <a:p>
            <a:pPr fontAlgn="auto">
              <a:spcBef>
                <a:spcPts val="0"/>
              </a:spcBef>
              <a:spcAft>
                <a:spcPts val="0"/>
              </a:spcAft>
              <a:defRPr/>
            </a:pPr>
            <a:r>
              <a:rPr lang="ja-JP" altLang="en-US" sz="2000" dirty="0" smtClean="0">
                <a:solidFill>
                  <a:srgbClr val="000000"/>
                </a:solidFill>
                <a:latin typeface="ＭＳ Ｐゴシック"/>
              </a:rPr>
              <a:t>　の区域外に避難している住民に対し、適切な行政サービスを提供する。</a:t>
            </a:r>
            <a:endParaRPr lang="en-US" altLang="ja-JP" sz="2000" dirty="0">
              <a:solidFill>
                <a:srgbClr val="000000"/>
              </a:solidFill>
              <a:latin typeface="ＭＳ Ｐゴシック"/>
            </a:endParaRPr>
          </a:p>
        </p:txBody>
      </p:sp>
      <p:sp>
        <p:nvSpPr>
          <p:cNvPr id="9" name="正方形/長方形 8"/>
          <p:cNvSpPr/>
          <p:nvPr/>
        </p:nvSpPr>
        <p:spPr>
          <a:xfrm>
            <a:off x="217612" y="3751609"/>
            <a:ext cx="8712968" cy="1384995"/>
          </a:xfrm>
          <a:prstGeom prst="rect">
            <a:avLst/>
          </a:prstGeom>
        </p:spPr>
        <p:txBody>
          <a:bodyPr wrap="square">
            <a:spAutoFit/>
          </a:bodyPr>
          <a:lstStyle/>
          <a:p>
            <a:pPr fontAlgn="auto">
              <a:spcBef>
                <a:spcPts val="0"/>
              </a:spcBef>
              <a:spcAft>
                <a:spcPts val="0"/>
              </a:spcAft>
              <a:defRPr/>
            </a:pPr>
            <a:r>
              <a:rPr lang="ja-JP" altLang="en-US" sz="2400" b="1" u="sng" dirty="0" smtClean="0">
                <a:solidFill>
                  <a:srgbClr val="000000"/>
                </a:solidFill>
                <a:latin typeface="Arial" charset="0"/>
                <a:ea typeface="ＭＳ Ｐゴシック" charset="-128"/>
              </a:rPr>
              <a:t>３．指定市町村</a:t>
            </a:r>
            <a:r>
              <a:rPr lang="ja-JP" altLang="en-US" dirty="0" smtClean="0">
                <a:solidFill>
                  <a:srgbClr val="000000"/>
                </a:solidFill>
                <a:latin typeface="Arial" charset="0"/>
                <a:ea typeface="ＭＳ Ｐゴシック" charset="-128"/>
              </a:rPr>
              <a:t>　</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福島県</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いわき市、田村市、南相馬市、川俣町、広野町、楢葉町、富岡町、大熊町</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双葉町、浪江町、川内村、葛尾村、飯舘村</a:t>
            </a:r>
            <a:endParaRPr lang="en-US" altLang="ja-JP" sz="2000" dirty="0" smtClean="0">
              <a:solidFill>
                <a:srgbClr val="000000"/>
              </a:solidFill>
              <a:latin typeface="Arial" charset="0"/>
              <a:ea typeface="ＭＳ Ｐゴシック" charset="-128"/>
            </a:endParaRPr>
          </a:p>
        </p:txBody>
      </p:sp>
      <p:sp>
        <p:nvSpPr>
          <p:cNvPr id="12" name="正方形/長方形 11"/>
          <p:cNvSpPr/>
          <p:nvPr/>
        </p:nvSpPr>
        <p:spPr>
          <a:xfrm>
            <a:off x="122785" y="5250934"/>
            <a:ext cx="2598788" cy="338554"/>
          </a:xfrm>
          <a:prstGeom prst="rect">
            <a:avLst/>
          </a:prstGeom>
        </p:spPr>
        <p:txBody>
          <a:bodyPr wrap="none">
            <a:spAutoFit/>
          </a:bodyPr>
          <a:lstStyle/>
          <a:p>
            <a:r>
              <a:rPr lang="ja-JP" altLang="en-US" sz="1600" b="1" dirty="0" smtClean="0">
                <a:solidFill>
                  <a:prstClr val="black"/>
                </a:solidFill>
              </a:rPr>
              <a:t>（参照）総務省ホームページ</a:t>
            </a:r>
            <a:endParaRPr lang="ja-JP" altLang="en-US" sz="1600" b="1" dirty="0">
              <a:solidFill>
                <a:prstClr val="black"/>
              </a:solidFill>
            </a:endParaRPr>
          </a:p>
        </p:txBody>
      </p:sp>
      <p:sp>
        <p:nvSpPr>
          <p:cNvPr id="13" name="正方形/長方形 12"/>
          <p:cNvSpPr/>
          <p:nvPr/>
        </p:nvSpPr>
        <p:spPr>
          <a:xfrm>
            <a:off x="317500" y="6032500"/>
            <a:ext cx="85344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・原発避難者特例法に基づく指定市町村及び特例事務の告示等について</a:t>
            </a:r>
          </a:p>
          <a:p>
            <a:r>
              <a:rPr lang="ja-JP" altLang="en-US" sz="1400" dirty="0" smtClean="0">
                <a:solidFill>
                  <a:prstClr val="black"/>
                </a:solidFill>
              </a:rPr>
              <a:t>　</a:t>
            </a:r>
            <a:r>
              <a:rPr lang="en-US" altLang="ja-JP" sz="1400" dirty="0" smtClean="0">
                <a:solidFill>
                  <a:prstClr val="black"/>
                </a:solidFill>
              </a:rPr>
              <a:t>http://www.soumu.go.jp/menu_kyotsuu/important/48479.html</a:t>
            </a:r>
          </a:p>
        </p:txBody>
      </p:sp>
      <p:sp>
        <p:nvSpPr>
          <p:cNvPr id="14" name="正方形/長方形 13"/>
          <p:cNvSpPr/>
          <p:nvPr/>
        </p:nvSpPr>
        <p:spPr>
          <a:xfrm>
            <a:off x="317500" y="5588000"/>
            <a:ext cx="85344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・原発避難者特例法の概要</a:t>
            </a:r>
          </a:p>
          <a:p>
            <a:r>
              <a:rPr lang="ja-JP" altLang="en-US" sz="1400" dirty="0" smtClean="0">
                <a:solidFill>
                  <a:prstClr val="black"/>
                </a:solidFill>
              </a:rPr>
              <a:t>　</a:t>
            </a:r>
            <a:r>
              <a:rPr lang="en-US" altLang="ja-JP" sz="1400" dirty="0" smtClean="0">
                <a:solidFill>
                  <a:prstClr val="black"/>
                </a:solidFill>
              </a:rPr>
              <a:t>http://www.soumu.go.jp/main_content/000135451.pdf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a:xfrm>
            <a:off x="457206" y="1600219"/>
            <a:ext cx="8394694" cy="4813285"/>
          </a:xfrm>
        </p:spPr>
        <p:txBody>
          <a:bodyPr>
            <a:normAutofit/>
          </a:bodyPr>
          <a:lstStyle/>
          <a:p>
            <a:pPr>
              <a:buNone/>
            </a:pPr>
            <a:r>
              <a:rPr kumimoji="1" lang="ja-JP" altLang="en-US" dirty="0" smtClean="0"/>
              <a:t>１．要介護認定を取り巻く現状</a:t>
            </a:r>
            <a:endParaRPr kumimoji="1" lang="en-US" altLang="ja-JP" dirty="0" smtClean="0"/>
          </a:p>
          <a:p>
            <a:pPr>
              <a:buNone/>
            </a:pPr>
            <a:r>
              <a:rPr lang="ja-JP" altLang="en-US" dirty="0" smtClean="0"/>
              <a:t>２．要介護認定事務の簡素化について</a:t>
            </a:r>
            <a:endParaRPr lang="en-US" altLang="ja-JP" dirty="0" smtClean="0"/>
          </a:p>
          <a:p>
            <a:pPr>
              <a:buNone/>
            </a:pPr>
            <a:r>
              <a:rPr kumimoji="1" lang="ja-JP" altLang="en-US" dirty="0" smtClean="0"/>
              <a:t>３．被災地における特例について</a:t>
            </a:r>
            <a:endParaRPr kumimoji="1" lang="en-US" altLang="ja-JP" dirty="0" smtClean="0"/>
          </a:p>
          <a:p>
            <a:pPr>
              <a:buNone/>
            </a:pPr>
            <a:r>
              <a:rPr lang="ja-JP" altLang="en-US" dirty="0" smtClean="0"/>
              <a:t>４．平成</a:t>
            </a:r>
            <a:r>
              <a:rPr lang="en-US" altLang="ja-JP" dirty="0" smtClean="0"/>
              <a:t>24</a:t>
            </a:r>
            <a:r>
              <a:rPr lang="ja-JP" altLang="en-US" dirty="0" smtClean="0"/>
              <a:t>年度要介護認定適正化事業について</a:t>
            </a:r>
            <a:endParaRPr lang="en-US" altLang="ja-JP" dirty="0" smtClean="0"/>
          </a:p>
          <a:p>
            <a:pPr>
              <a:buNone/>
            </a:pPr>
            <a:r>
              <a:rPr lang="ja-JP" altLang="en-US" dirty="0" smtClean="0"/>
              <a:t>５．認定支援ネットワークへの報告状況について</a:t>
            </a:r>
            <a:endParaRPr lang="en-US" altLang="ja-JP" dirty="0" smtClean="0"/>
          </a:p>
          <a:p>
            <a:pPr>
              <a:buNone/>
            </a:pPr>
            <a:r>
              <a:rPr lang="ja-JP" altLang="en-US" dirty="0" smtClean="0"/>
              <a:t>６．介護保険総合データベースの構築について</a:t>
            </a:r>
            <a:endParaRPr lang="en-US" altLang="ja-JP" dirty="0" smtClean="0"/>
          </a:p>
          <a:p>
            <a:pPr>
              <a:buNone/>
            </a:pPr>
            <a:r>
              <a:rPr lang="ja-JP" altLang="en-US" dirty="0" smtClean="0"/>
              <a:t>７</a:t>
            </a:r>
            <a:r>
              <a:rPr kumimoji="1" lang="ja-JP" altLang="en-US" dirty="0" smtClean="0"/>
              <a:t>．末期がん等の方への要介護認定について</a:t>
            </a:r>
            <a:endParaRPr kumimoji="1" lang="en-US" altLang="ja-JP" dirty="0" smtClean="0"/>
          </a:p>
          <a:p>
            <a:pPr>
              <a:buNone/>
            </a:pPr>
            <a:r>
              <a:rPr lang="ja-JP" altLang="en-US" dirty="0" smtClean="0"/>
              <a:t>８．認定調査員等研修事業について</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テキスト ボックス 2"/>
          <p:cNvSpPr txBox="1">
            <a:spLocks noChangeArrowheads="1"/>
          </p:cNvSpPr>
          <p:nvPr/>
        </p:nvSpPr>
        <p:spPr bwMode="auto">
          <a:xfrm>
            <a:off x="0" y="2300288"/>
            <a:ext cx="9144000" cy="1569660"/>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４．平成２４年度要介護認定</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適正化事業に</a:t>
            </a:r>
            <a:r>
              <a:rPr lang="ja-JP" altLang="en-US" sz="4800" dirty="0">
                <a:solidFill>
                  <a:srgbClr val="000000"/>
                </a:solidFill>
                <a:latin typeface="Calibri" pitchFamily="34" charset="0"/>
              </a:rPr>
              <a:t>ついて</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0450" name="Rectangle 2"/>
          <p:cNvSpPr>
            <a:spLocks noGrp="1" noChangeArrowheads="1"/>
          </p:cNvSpPr>
          <p:nvPr>
            <p:ph type="title" idx="4294967295"/>
          </p:nvPr>
        </p:nvSpPr>
        <p:spPr>
          <a:xfrm>
            <a:off x="474786" y="55563"/>
            <a:ext cx="8669215" cy="673100"/>
          </a:xfrm>
        </p:spPr>
        <p:txBody>
          <a:bodyPr/>
          <a:lstStyle/>
          <a:p>
            <a:pPr eaLnBrk="1" hangingPunct="1">
              <a:lnSpc>
                <a:spcPct val="110000"/>
              </a:lnSpc>
              <a:defRPr/>
            </a:pPr>
            <a:r>
              <a:rPr lang="ja-JP" altLang="en-US" sz="2400" dirty="0" smtClean="0"/>
              <a:t>平成</a:t>
            </a:r>
            <a:r>
              <a:rPr lang="en-US" altLang="ja-JP" sz="2400" dirty="0" smtClean="0"/>
              <a:t>24</a:t>
            </a:r>
            <a:r>
              <a:rPr lang="ja-JP" altLang="en-US" sz="2400" dirty="0" smtClean="0"/>
              <a:t>年度要介護認定適正化事業の基本コンセプト</a:t>
            </a:r>
          </a:p>
        </p:txBody>
      </p:sp>
      <p:sp>
        <p:nvSpPr>
          <p:cNvPr id="38915" name="Oval 140"/>
          <p:cNvSpPr>
            <a:spLocks noChangeArrowheads="1"/>
          </p:cNvSpPr>
          <p:nvPr/>
        </p:nvSpPr>
        <p:spPr bwMode="auto">
          <a:xfrm rot="-2700000">
            <a:off x="904968" y="1258126"/>
            <a:ext cx="397119" cy="179387"/>
          </a:xfrm>
          <a:prstGeom prst="ellipse">
            <a:avLst/>
          </a:prstGeom>
          <a:solidFill>
            <a:srgbClr val="FFC000"/>
          </a:solidFill>
          <a:ln w="9525">
            <a:noFill/>
            <a:round/>
            <a:headEnd/>
            <a:tailEnd/>
          </a:ln>
        </p:spPr>
        <p:txBody>
          <a:bodyPr wrap="none" lIns="90000" tIns="46800" rIns="90000" bIns="46800" anchor="ctr"/>
          <a:lstStyle/>
          <a:p>
            <a:pPr algn="ctr">
              <a:spcBef>
                <a:spcPct val="50000"/>
              </a:spcBef>
              <a:buFont typeface="Wingdings" pitchFamily="2" charset="2"/>
              <a:buNone/>
            </a:pPr>
            <a:endParaRPr kumimoji="0" lang="ja-JP" altLang="en-US">
              <a:solidFill>
                <a:srgbClr val="000000"/>
              </a:solidFill>
              <a:latin typeface="Arial" charset="0"/>
              <a:ea typeface="ＭＳ Ｐゴシック" charset="-128"/>
            </a:endParaRPr>
          </a:p>
        </p:txBody>
      </p:sp>
      <p:sp>
        <p:nvSpPr>
          <p:cNvPr id="38916" name="Text Box 141"/>
          <p:cNvSpPr txBox="1">
            <a:spLocks noChangeArrowheads="1"/>
          </p:cNvSpPr>
          <p:nvPr/>
        </p:nvSpPr>
        <p:spPr bwMode="auto">
          <a:xfrm>
            <a:off x="52113" y="1091435"/>
            <a:ext cx="1213338" cy="463550"/>
          </a:xfrm>
          <a:prstGeom prst="rect">
            <a:avLst/>
          </a:prstGeom>
          <a:noFill/>
          <a:ln w="9525">
            <a:noFill/>
            <a:miter lim="800000"/>
            <a:headEnd/>
            <a:tailEnd/>
          </a:ln>
        </p:spPr>
        <p:txBody>
          <a:bodyPr lIns="90000" tIns="46800" rIns="90000" bIns="46800">
            <a:spAutoFit/>
          </a:bodyPr>
          <a:lstStyle/>
          <a:p>
            <a:pPr>
              <a:spcBef>
                <a:spcPct val="50000"/>
              </a:spcBef>
              <a:buFont typeface="Wingdings" pitchFamily="2" charset="2"/>
              <a:buNone/>
            </a:pPr>
            <a:r>
              <a:rPr kumimoji="0" lang="en-US" altLang="ja-JP" sz="2400" i="1">
                <a:solidFill>
                  <a:srgbClr val="000000"/>
                </a:solidFill>
                <a:latin typeface="Berlin Sans FB Demi" pitchFamily="34" charset="0"/>
                <a:ea typeface="ＭＳ Ｐゴシック" charset="-128"/>
              </a:rPr>
              <a:t> Stage 1  </a:t>
            </a:r>
            <a:endParaRPr kumimoji="0" lang="en-US" altLang="ja-JP" sz="1400" i="1">
              <a:solidFill>
                <a:srgbClr val="000000"/>
              </a:solidFill>
              <a:latin typeface="Berlin Sans FB Demi" pitchFamily="34" charset="0"/>
              <a:ea typeface="ＭＳ Ｐゴシック" charset="-128"/>
            </a:endParaRPr>
          </a:p>
        </p:txBody>
      </p:sp>
      <p:sp>
        <p:nvSpPr>
          <p:cNvPr id="38917" name="Oval 143"/>
          <p:cNvSpPr>
            <a:spLocks noChangeArrowheads="1"/>
          </p:cNvSpPr>
          <p:nvPr/>
        </p:nvSpPr>
        <p:spPr bwMode="auto">
          <a:xfrm rot="-2700000">
            <a:off x="4193359" y="1254445"/>
            <a:ext cx="397119" cy="179387"/>
          </a:xfrm>
          <a:prstGeom prst="ellipse">
            <a:avLst/>
          </a:prstGeom>
          <a:solidFill>
            <a:srgbClr val="FFC000"/>
          </a:solidFill>
          <a:ln w="9525">
            <a:noFill/>
            <a:round/>
            <a:headEnd/>
            <a:tailEnd/>
          </a:ln>
        </p:spPr>
        <p:txBody>
          <a:bodyPr wrap="none" lIns="90000" tIns="46800" rIns="90000" bIns="46800" anchor="ctr"/>
          <a:lstStyle/>
          <a:p>
            <a:pPr algn="ctr">
              <a:spcBef>
                <a:spcPct val="50000"/>
              </a:spcBef>
              <a:buFont typeface="Wingdings" pitchFamily="2" charset="2"/>
              <a:buNone/>
            </a:pPr>
            <a:endParaRPr kumimoji="0" lang="ja-JP" altLang="en-US">
              <a:solidFill>
                <a:srgbClr val="000000"/>
              </a:solidFill>
              <a:latin typeface="Arial" charset="0"/>
              <a:ea typeface="ＭＳ Ｐゴシック" charset="-128"/>
            </a:endParaRPr>
          </a:p>
        </p:txBody>
      </p:sp>
      <p:sp>
        <p:nvSpPr>
          <p:cNvPr id="38918" name="Text Box 144"/>
          <p:cNvSpPr txBox="1">
            <a:spLocks noChangeArrowheads="1"/>
          </p:cNvSpPr>
          <p:nvPr/>
        </p:nvSpPr>
        <p:spPr bwMode="auto">
          <a:xfrm>
            <a:off x="3306802" y="1048067"/>
            <a:ext cx="1290597" cy="463846"/>
          </a:xfrm>
          <a:prstGeom prst="rect">
            <a:avLst/>
          </a:prstGeom>
          <a:noFill/>
          <a:ln w="9525">
            <a:noFill/>
            <a:miter lim="800000"/>
            <a:headEnd/>
            <a:tailEnd/>
          </a:ln>
        </p:spPr>
        <p:txBody>
          <a:bodyPr wrap="square" lIns="90000" tIns="46800" rIns="90000" bIns="46800">
            <a:spAutoFit/>
          </a:bodyPr>
          <a:lstStyle/>
          <a:p>
            <a:pPr>
              <a:spcBef>
                <a:spcPct val="50000"/>
              </a:spcBef>
              <a:buFont typeface="Wingdings" pitchFamily="2" charset="2"/>
              <a:buNone/>
            </a:pPr>
            <a:r>
              <a:rPr kumimoji="0" lang="en-US" altLang="ja-JP" sz="2400" i="1" dirty="0">
                <a:solidFill>
                  <a:srgbClr val="000000"/>
                </a:solidFill>
                <a:latin typeface="Berlin Sans FB Demi" pitchFamily="34" charset="0"/>
                <a:ea typeface="ＭＳ Ｐゴシック" charset="-128"/>
              </a:rPr>
              <a:t> Stage 2</a:t>
            </a:r>
            <a:endParaRPr kumimoji="0" lang="ja-JP" altLang="en-US" sz="1400" i="1" dirty="0">
              <a:solidFill>
                <a:srgbClr val="000000"/>
              </a:solidFill>
              <a:latin typeface="Arial" charset="0"/>
              <a:ea typeface="ＭＳ Ｐゴシック" charset="-128"/>
            </a:endParaRPr>
          </a:p>
        </p:txBody>
      </p:sp>
      <p:sp>
        <p:nvSpPr>
          <p:cNvPr id="38919" name="Oval 145"/>
          <p:cNvSpPr>
            <a:spLocks noChangeArrowheads="1"/>
          </p:cNvSpPr>
          <p:nvPr/>
        </p:nvSpPr>
        <p:spPr bwMode="auto">
          <a:xfrm rot="-2700000">
            <a:off x="7317800" y="1249589"/>
            <a:ext cx="397120" cy="179387"/>
          </a:xfrm>
          <a:prstGeom prst="ellipse">
            <a:avLst/>
          </a:prstGeom>
          <a:solidFill>
            <a:srgbClr val="FFC000"/>
          </a:solidFill>
          <a:ln w="9525">
            <a:noFill/>
            <a:round/>
            <a:headEnd/>
            <a:tailEnd/>
          </a:ln>
        </p:spPr>
        <p:txBody>
          <a:bodyPr wrap="none" lIns="90000" tIns="46800" rIns="90000" bIns="46800" anchor="ctr"/>
          <a:lstStyle/>
          <a:p>
            <a:pPr algn="ctr">
              <a:spcBef>
                <a:spcPct val="50000"/>
              </a:spcBef>
              <a:buFont typeface="Wingdings" pitchFamily="2" charset="2"/>
              <a:buNone/>
            </a:pPr>
            <a:endParaRPr kumimoji="0" lang="ja-JP" altLang="en-US">
              <a:solidFill>
                <a:srgbClr val="000000"/>
              </a:solidFill>
              <a:latin typeface="Arial" charset="0"/>
              <a:ea typeface="ＭＳ Ｐゴシック" charset="-128"/>
            </a:endParaRPr>
          </a:p>
        </p:txBody>
      </p:sp>
      <p:sp>
        <p:nvSpPr>
          <p:cNvPr id="38920" name="Text Box 146"/>
          <p:cNvSpPr txBox="1">
            <a:spLocks noChangeArrowheads="1"/>
          </p:cNvSpPr>
          <p:nvPr/>
        </p:nvSpPr>
        <p:spPr bwMode="auto">
          <a:xfrm>
            <a:off x="6390908" y="1052736"/>
            <a:ext cx="1371600" cy="463550"/>
          </a:xfrm>
          <a:prstGeom prst="rect">
            <a:avLst/>
          </a:prstGeom>
          <a:noFill/>
          <a:ln w="9525">
            <a:noFill/>
            <a:miter lim="800000"/>
            <a:headEnd/>
            <a:tailEnd/>
          </a:ln>
        </p:spPr>
        <p:txBody>
          <a:bodyPr lIns="90000" tIns="46800" rIns="90000" bIns="46800">
            <a:spAutoFit/>
          </a:bodyPr>
          <a:lstStyle/>
          <a:p>
            <a:pPr algn="ctr">
              <a:spcBef>
                <a:spcPct val="50000"/>
              </a:spcBef>
              <a:buFont typeface="Wingdings" pitchFamily="2" charset="2"/>
              <a:buNone/>
            </a:pPr>
            <a:r>
              <a:rPr kumimoji="0" lang="en-US" altLang="ja-JP" sz="2400" i="1" dirty="0">
                <a:solidFill>
                  <a:srgbClr val="000000"/>
                </a:solidFill>
                <a:latin typeface="Berlin Sans FB Demi" pitchFamily="34" charset="0"/>
                <a:ea typeface="ＭＳ Ｐゴシック" charset="-128"/>
              </a:rPr>
              <a:t>Stage </a:t>
            </a:r>
            <a:r>
              <a:rPr kumimoji="0" lang="en-US" altLang="ja-JP" sz="2400" i="1" dirty="0" smtClean="0">
                <a:solidFill>
                  <a:srgbClr val="000000"/>
                </a:solidFill>
                <a:latin typeface="Berlin Sans FB Demi" pitchFamily="34" charset="0"/>
                <a:ea typeface="ＭＳ Ｐゴシック" charset="-128"/>
              </a:rPr>
              <a:t>3</a:t>
            </a:r>
            <a:endParaRPr kumimoji="0" lang="en-US" altLang="ja-JP" sz="2400" i="1" dirty="0">
              <a:solidFill>
                <a:srgbClr val="000000"/>
              </a:solidFill>
              <a:latin typeface="Berlin Sans FB Demi" pitchFamily="34" charset="0"/>
              <a:ea typeface="ＭＳ Ｐゴシック" charset="-128"/>
            </a:endParaRPr>
          </a:p>
        </p:txBody>
      </p:sp>
      <p:sp>
        <p:nvSpPr>
          <p:cNvPr id="38921" name="Text Box 147"/>
          <p:cNvSpPr txBox="1">
            <a:spLocks noChangeArrowheads="1"/>
          </p:cNvSpPr>
          <p:nvPr/>
        </p:nvSpPr>
        <p:spPr bwMode="auto">
          <a:xfrm>
            <a:off x="7549329" y="1171801"/>
            <a:ext cx="1594671" cy="740845"/>
          </a:xfrm>
          <a:prstGeom prst="rect">
            <a:avLst/>
          </a:prstGeom>
          <a:noFill/>
          <a:ln w="9525">
            <a:noFill/>
            <a:miter lim="800000"/>
            <a:headEnd/>
            <a:tailEnd/>
          </a:ln>
        </p:spPr>
        <p:txBody>
          <a:bodyPr wrap="square" lIns="90000" tIns="46800" rIns="90000" bIns="46800">
            <a:spAutoFit/>
          </a:bodyPr>
          <a:lstStyle/>
          <a:p>
            <a:pPr>
              <a:spcBef>
                <a:spcPct val="50000"/>
              </a:spcBef>
              <a:buFont typeface="Wingdings" pitchFamily="2" charset="2"/>
              <a:buNone/>
            </a:pPr>
            <a:r>
              <a:rPr kumimoji="0" lang="ja-JP" altLang="en-US" sz="1400" i="1" dirty="0">
                <a:solidFill>
                  <a:srgbClr val="000000"/>
                </a:solidFill>
                <a:latin typeface="HGS創英角ｺﾞｼｯｸUB" pitchFamily="50" charset="-128"/>
                <a:ea typeface="HGS創英角ｺﾞｼｯｸUB" pitchFamily="50" charset="-128"/>
              </a:rPr>
              <a:t>適正化「定着」</a:t>
            </a:r>
            <a:r>
              <a:rPr kumimoji="0" lang="ja-JP" altLang="en-US" sz="1400" i="1" dirty="0" smtClean="0">
                <a:solidFill>
                  <a:srgbClr val="000000"/>
                </a:solidFill>
                <a:latin typeface="HGS創英角ｺﾞｼｯｸUB" pitchFamily="50" charset="-128"/>
                <a:ea typeface="HGS創英角ｺﾞｼｯｸUB" pitchFamily="50" charset="-128"/>
              </a:rPr>
              <a:t>の</a:t>
            </a:r>
            <a:r>
              <a:rPr kumimoji="0" lang="en-US" altLang="ja-JP" sz="1400" i="1" dirty="0" smtClean="0">
                <a:solidFill>
                  <a:srgbClr val="000000"/>
                </a:solidFill>
                <a:latin typeface="HGS創英角ｺﾞｼｯｸUB" pitchFamily="50" charset="-128"/>
                <a:ea typeface="HGS創英角ｺﾞｼｯｸUB" pitchFamily="50" charset="-128"/>
              </a:rPr>
              <a:t/>
            </a:r>
            <a:br>
              <a:rPr kumimoji="0" lang="en-US" altLang="ja-JP" sz="1400" i="1" dirty="0" smtClean="0">
                <a:solidFill>
                  <a:srgbClr val="000000"/>
                </a:solidFill>
                <a:latin typeface="HGS創英角ｺﾞｼｯｸUB" pitchFamily="50" charset="-128"/>
                <a:ea typeface="HGS創英角ｺﾞｼｯｸUB" pitchFamily="50" charset="-128"/>
              </a:rPr>
            </a:br>
            <a:r>
              <a:rPr kumimoji="0" lang="ja-JP" altLang="en-US" sz="1400" i="1" dirty="0" smtClean="0">
                <a:solidFill>
                  <a:srgbClr val="000000"/>
                </a:solidFill>
                <a:latin typeface="HGS創英角ｺﾞｼｯｸUB" pitchFamily="50" charset="-128"/>
                <a:ea typeface="HGS創英角ｺﾞｼｯｸUB" pitchFamily="50" charset="-128"/>
              </a:rPr>
              <a:t>ため</a:t>
            </a:r>
            <a:r>
              <a:rPr kumimoji="0" lang="ja-JP" altLang="en-US" sz="1400" i="1" dirty="0">
                <a:solidFill>
                  <a:srgbClr val="000000"/>
                </a:solidFill>
                <a:latin typeface="HGS創英角ｺﾞｼｯｸUB" pitchFamily="50" charset="-128"/>
                <a:ea typeface="HGS創英角ｺﾞｼｯｸUB" pitchFamily="50" charset="-128"/>
              </a:rPr>
              <a:t>の</a:t>
            </a:r>
            <a:r>
              <a:rPr kumimoji="0" lang="ja-JP" altLang="en-US" sz="1400" i="1" dirty="0" smtClean="0">
                <a:solidFill>
                  <a:srgbClr val="000000"/>
                </a:solidFill>
                <a:latin typeface="HGS創英角ｺﾞｼｯｸUB" pitchFamily="50" charset="-128"/>
                <a:ea typeface="HGS創英角ｺﾞｼｯｸUB" pitchFamily="50" charset="-128"/>
              </a:rPr>
              <a:t>取り組み</a:t>
            </a:r>
            <a:endParaRPr kumimoji="0" lang="ja-JP" altLang="en-US" sz="1400" i="1" dirty="0">
              <a:solidFill>
                <a:srgbClr val="000000"/>
              </a:solidFill>
              <a:latin typeface="HGS創英角ｺﾞｼｯｸUB" pitchFamily="50" charset="-128"/>
              <a:ea typeface="HGS創英角ｺﾞｼｯｸUB" pitchFamily="50" charset="-128"/>
            </a:endParaRPr>
          </a:p>
        </p:txBody>
      </p:sp>
      <p:sp>
        <p:nvSpPr>
          <p:cNvPr id="38922" name="Text Box 148"/>
          <p:cNvSpPr txBox="1">
            <a:spLocks noChangeArrowheads="1"/>
          </p:cNvSpPr>
          <p:nvPr/>
        </p:nvSpPr>
        <p:spPr bwMode="auto">
          <a:xfrm>
            <a:off x="4452734" y="1186182"/>
            <a:ext cx="1794661" cy="514629"/>
          </a:xfrm>
          <a:prstGeom prst="rect">
            <a:avLst/>
          </a:prstGeom>
          <a:noFill/>
          <a:ln w="9525">
            <a:noFill/>
            <a:miter lim="800000"/>
            <a:headEnd/>
            <a:tailEnd/>
          </a:ln>
        </p:spPr>
        <p:txBody>
          <a:bodyPr wrap="square" lIns="90000" tIns="46800" rIns="90000" bIns="46800">
            <a:spAutoFit/>
          </a:bodyPr>
          <a:lstStyle/>
          <a:p>
            <a:pPr>
              <a:lnSpc>
                <a:spcPct val="90000"/>
              </a:lnSpc>
              <a:spcBef>
                <a:spcPct val="15000"/>
              </a:spcBef>
              <a:buFont typeface="Wingdings" pitchFamily="2" charset="2"/>
              <a:buNone/>
            </a:pPr>
            <a:r>
              <a:rPr kumimoji="0" lang="ja-JP" altLang="en-US" sz="1400" i="1" dirty="0">
                <a:solidFill>
                  <a:srgbClr val="000000"/>
                </a:solidFill>
                <a:latin typeface="HGS創英角ｺﾞｼｯｸUB" pitchFamily="50" charset="-128"/>
                <a:ea typeface="HGS創英角ｺﾞｼｯｸUB" pitchFamily="50" charset="-128"/>
              </a:rPr>
              <a:t>自治体への自律的</a:t>
            </a:r>
            <a:r>
              <a:rPr kumimoji="0" lang="ja-JP" altLang="en-US" sz="1400" i="1" dirty="0" smtClean="0">
                <a:solidFill>
                  <a:srgbClr val="000000"/>
                </a:solidFill>
                <a:latin typeface="HGS創英角ｺﾞｼｯｸUB" pitchFamily="50" charset="-128"/>
                <a:ea typeface="HGS創英角ｺﾞｼｯｸUB" pitchFamily="50" charset="-128"/>
              </a:rPr>
              <a:t>な</a:t>
            </a:r>
            <a:endParaRPr kumimoji="0" lang="en-US" altLang="ja-JP" sz="1400" i="1" dirty="0" smtClean="0">
              <a:solidFill>
                <a:srgbClr val="000000"/>
              </a:solidFill>
              <a:latin typeface="HGS創英角ｺﾞｼｯｸUB" pitchFamily="50" charset="-128"/>
              <a:ea typeface="HGS創英角ｺﾞｼｯｸUB" pitchFamily="50" charset="-128"/>
            </a:endParaRPr>
          </a:p>
          <a:p>
            <a:pPr>
              <a:lnSpc>
                <a:spcPct val="90000"/>
              </a:lnSpc>
              <a:spcBef>
                <a:spcPct val="15000"/>
              </a:spcBef>
              <a:buFont typeface="Wingdings" pitchFamily="2" charset="2"/>
              <a:buNone/>
            </a:pPr>
            <a:r>
              <a:rPr kumimoji="0" lang="ja-JP" altLang="en-US" sz="1400" i="1" dirty="0" smtClean="0">
                <a:solidFill>
                  <a:srgbClr val="000000"/>
                </a:solidFill>
                <a:latin typeface="HGS創英角ｺﾞｼｯｸUB" pitchFamily="50" charset="-128"/>
                <a:ea typeface="HGS創英角ｺﾞｼｯｸUB" pitchFamily="50" charset="-128"/>
              </a:rPr>
              <a:t>取り組み</a:t>
            </a:r>
            <a:r>
              <a:rPr kumimoji="0" lang="ja-JP" altLang="en-US" sz="1400" i="1" dirty="0">
                <a:solidFill>
                  <a:srgbClr val="000000"/>
                </a:solidFill>
                <a:latin typeface="HGS創英角ｺﾞｼｯｸUB" pitchFamily="50" charset="-128"/>
                <a:ea typeface="HGS創英角ｺﾞｼｯｸUB" pitchFamily="50" charset="-128"/>
              </a:rPr>
              <a:t>への支援　</a:t>
            </a:r>
            <a:r>
              <a:rPr kumimoji="0" lang="ja-JP" altLang="en-US" sz="1400" i="1" u="sng" dirty="0">
                <a:solidFill>
                  <a:srgbClr val="000000"/>
                </a:solidFill>
                <a:latin typeface="HGS創英角ｺﾞｼｯｸUB" pitchFamily="50" charset="-128"/>
                <a:ea typeface="HGS創英角ｺﾞｼｯｸUB" pitchFamily="50" charset="-128"/>
              </a:rPr>
              <a:t>　　　　　　　　　　　　</a:t>
            </a:r>
          </a:p>
        </p:txBody>
      </p:sp>
      <p:sp>
        <p:nvSpPr>
          <p:cNvPr id="38923" name="Text Box 148"/>
          <p:cNvSpPr txBox="1">
            <a:spLocks noChangeArrowheads="1"/>
          </p:cNvSpPr>
          <p:nvPr/>
        </p:nvSpPr>
        <p:spPr bwMode="auto">
          <a:xfrm>
            <a:off x="1164340" y="1161288"/>
            <a:ext cx="2157046" cy="288925"/>
          </a:xfrm>
          <a:prstGeom prst="rect">
            <a:avLst/>
          </a:prstGeom>
          <a:noFill/>
          <a:ln w="9525">
            <a:noFill/>
            <a:miter lim="800000"/>
            <a:headEnd/>
            <a:tailEnd/>
          </a:ln>
        </p:spPr>
        <p:txBody>
          <a:bodyPr lIns="90000" tIns="46800" rIns="90000" bIns="46800">
            <a:spAutoFit/>
          </a:bodyPr>
          <a:lstStyle/>
          <a:p>
            <a:pPr>
              <a:lnSpc>
                <a:spcPct val="90000"/>
              </a:lnSpc>
              <a:spcBef>
                <a:spcPct val="15000"/>
              </a:spcBef>
              <a:buFont typeface="Wingdings" pitchFamily="2" charset="2"/>
              <a:buNone/>
            </a:pPr>
            <a:r>
              <a:rPr kumimoji="0" lang="ja-JP" altLang="en-US" sz="1400" i="1" dirty="0">
                <a:solidFill>
                  <a:srgbClr val="000000"/>
                </a:solidFill>
                <a:latin typeface="HGS創英角ｺﾞｼｯｸUB" pitchFamily="50" charset="-128"/>
                <a:ea typeface="HGS創英角ｺﾞｼｯｸUB" pitchFamily="50" charset="-128"/>
              </a:rPr>
              <a:t>自治体への直接的な助言</a:t>
            </a:r>
          </a:p>
        </p:txBody>
      </p:sp>
      <p:sp>
        <p:nvSpPr>
          <p:cNvPr id="15" name="角丸四角形 14"/>
          <p:cNvSpPr/>
          <p:nvPr/>
        </p:nvSpPr>
        <p:spPr bwMode="auto">
          <a:xfrm>
            <a:off x="186871" y="911262"/>
            <a:ext cx="1718920" cy="292104"/>
          </a:xfrm>
          <a:prstGeom prst="roundRect">
            <a:avLst>
              <a:gd name="adj" fmla="val 50000"/>
            </a:avLst>
          </a:prstGeom>
          <a:ln>
            <a:headEnd type="none" w="med" len="med"/>
            <a:tailEnd type="none" w="lg" len="lg"/>
          </a:ln>
        </p:spPr>
        <p:style>
          <a:lnRef idx="0">
            <a:schemeClr val="accent1"/>
          </a:lnRef>
          <a:fillRef idx="3">
            <a:schemeClr val="accent1"/>
          </a:fillRef>
          <a:effectRef idx="3">
            <a:schemeClr val="accent1"/>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200" b="1" dirty="0">
                <a:solidFill>
                  <a:srgbClr val="FFFFFF"/>
                </a:solidFill>
                <a:latin typeface="Arial" charset="0"/>
                <a:ea typeface="ＭＳ Ｐゴシック" charset="-128"/>
              </a:rPr>
              <a:t>平成</a:t>
            </a:r>
            <a:r>
              <a:rPr kumimoji="0" lang="en-US" altLang="ja-JP" sz="1200" b="1" dirty="0">
                <a:solidFill>
                  <a:srgbClr val="FFFFFF"/>
                </a:solidFill>
                <a:latin typeface="Arial" charset="0"/>
                <a:ea typeface="ＭＳ Ｐゴシック" charset="-128"/>
              </a:rPr>
              <a:t>19</a:t>
            </a:r>
            <a:r>
              <a:rPr kumimoji="0" lang="ja-JP" altLang="en-US" sz="1200" b="1" dirty="0">
                <a:solidFill>
                  <a:srgbClr val="FFFFFF"/>
                </a:solidFill>
                <a:latin typeface="Arial" charset="0"/>
                <a:ea typeface="ＭＳ Ｐゴシック" charset="-128"/>
              </a:rPr>
              <a:t>年度～</a:t>
            </a:r>
            <a:r>
              <a:rPr kumimoji="0" lang="en-US" altLang="ja-JP" sz="1200" b="1" dirty="0">
                <a:solidFill>
                  <a:srgbClr val="FFFFFF"/>
                </a:solidFill>
                <a:latin typeface="Arial" charset="0"/>
                <a:ea typeface="ＭＳ Ｐゴシック" charset="-128"/>
              </a:rPr>
              <a:t>21</a:t>
            </a:r>
            <a:r>
              <a:rPr kumimoji="0" lang="ja-JP" altLang="en-US" sz="1200" b="1" dirty="0">
                <a:solidFill>
                  <a:srgbClr val="FFFFFF"/>
                </a:solidFill>
              </a:rPr>
              <a:t>年度</a:t>
            </a:r>
            <a:endParaRPr kumimoji="0" lang="ja-JP" altLang="en-US" sz="1200" b="1" dirty="0">
              <a:solidFill>
                <a:srgbClr val="000000"/>
              </a:solidFill>
              <a:latin typeface="Arial" charset="0"/>
              <a:ea typeface="ＭＳ Ｐゴシック" charset="-128"/>
            </a:endParaRPr>
          </a:p>
        </p:txBody>
      </p:sp>
      <p:sp>
        <p:nvSpPr>
          <p:cNvPr id="18" name="角丸四角形 17"/>
          <p:cNvSpPr/>
          <p:nvPr/>
        </p:nvSpPr>
        <p:spPr bwMode="auto">
          <a:xfrm>
            <a:off x="3475263" y="875258"/>
            <a:ext cx="1718920" cy="292104"/>
          </a:xfrm>
          <a:prstGeom prst="roundRect">
            <a:avLst>
              <a:gd name="adj" fmla="val 50000"/>
            </a:avLst>
          </a:prstGeom>
          <a:ln>
            <a:headEnd type="none" w="med" len="med"/>
            <a:tailEnd type="none" w="lg" len="lg"/>
          </a:ln>
        </p:spPr>
        <p:style>
          <a:lnRef idx="0">
            <a:schemeClr val="accent1"/>
          </a:lnRef>
          <a:fillRef idx="3">
            <a:schemeClr val="accent1"/>
          </a:fillRef>
          <a:effectRef idx="3">
            <a:schemeClr val="accent1"/>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200" b="1" dirty="0">
                <a:solidFill>
                  <a:srgbClr val="FFFFFF"/>
                </a:solidFill>
                <a:latin typeface="Arial" charset="0"/>
                <a:ea typeface="ＭＳ Ｐゴシック" charset="-128"/>
              </a:rPr>
              <a:t>平成</a:t>
            </a:r>
            <a:r>
              <a:rPr kumimoji="0" lang="en-US" altLang="ja-JP" sz="1200" b="1" dirty="0">
                <a:solidFill>
                  <a:srgbClr val="FFFFFF"/>
                </a:solidFill>
                <a:latin typeface="Arial" charset="0"/>
                <a:ea typeface="ＭＳ Ｐゴシック" charset="-128"/>
              </a:rPr>
              <a:t>21</a:t>
            </a:r>
            <a:r>
              <a:rPr kumimoji="0" lang="ja-JP" altLang="en-US" sz="1200" b="1" dirty="0">
                <a:solidFill>
                  <a:srgbClr val="FFFFFF"/>
                </a:solidFill>
                <a:latin typeface="Arial" charset="0"/>
                <a:ea typeface="ＭＳ Ｐゴシック" charset="-128"/>
              </a:rPr>
              <a:t>年度～</a:t>
            </a:r>
            <a:r>
              <a:rPr kumimoji="0" lang="en-US" altLang="ja-JP" sz="1200" b="1" dirty="0">
                <a:solidFill>
                  <a:srgbClr val="FFFFFF"/>
                </a:solidFill>
                <a:latin typeface="Arial" charset="0"/>
                <a:ea typeface="ＭＳ Ｐゴシック" charset="-128"/>
              </a:rPr>
              <a:t>23</a:t>
            </a:r>
            <a:r>
              <a:rPr kumimoji="0" lang="ja-JP" altLang="en-US" sz="1200" b="1" dirty="0">
                <a:solidFill>
                  <a:srgbClr val="FFFFFF"/>
                </a:solidFill>
              </a:rPr>
              <a:t>年度</a:t>
            </a:r>
            <a:endParaRPr kumimoji="0" lang="ja-JP" altLang="en-US" sz="1200" b="1" dirty="0">
              <a:solidFill>
                <a:srgbClr val="000000"/>
              </a:solidFill>
              <a:latin typeface="Arial" charset="0"/>
              <a:ea typeface="ＭＳ Ｐゴシック" charset="-128"/>
            </a:endParaRPr>
          </a:p>
        </p:txBody>
      </p:sp>
      <p:sp>
        <p:nvSpPr>
          <p:cNvPr id="19" name="角丸四角形 18"/>
          <p:cNvSpPr/>
          <p:nvPr/>
        </p:nvSpPr>
        <p:spPr bwMode="auto">
          <a:xfrm>
            <a:off x="6850822" y="872716"/>
            <a:ext cx="1718920" cy="292104"/>
          </a:xfrm>
          <a:prstGeom prst="roundRect">
            <a:avLst>
              <a:gd name="adj"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headEnd type="none" w="med" len="med"/>
            <a:tailEnd type="none" w="lg" len="lg"/>
          </a:ln>
        </p:spPr>
        <p:style>
          <a:lnRef idx="0">
            <a:schemeClr val="accent1"/>
          </a:lnRef>
          <a:fillRef idx="3">
            <a:schemeClr val="accent1"/>
          </a:fillRef>
          <a:effectRef idx="3">
            <a:schemeClr val="accent1"/>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200" b="1" dirty="0">
                <a:solidFill>
                  <a:srgbClr val="FFFFFF"/>
                </a:solidFill>
                <a:latin typeface="Arial" charset="0"/>
                <a:ea typeface="ＭＳ Ｐゴシック" charset="-128"/>
              </a:rPr>
              <a:t>平成</a:t>
            </a:r>
            <a:r>
              <a:rPr kumimoji="0" lang="en-US" altLang="ja-JP" sz="1200" b="1" dirty="0">
                <a:solidFill>
                  <a:srgbClr val="FFFFFF"/>
                </a:solidFill>
                <a:latin typeface="Arial" charset="0"/>
                <a:ea typeface="ＭＳ Ｐゴシック" charset="-128"/>
              </a:rPr>
              <a:t>24</a:t>
            </a:r>
            <a:r>
              <a:rPr kumimoji="0" lang="ja-JP" altLang="en-US" sz="1200" b="1" dirty="0">
                <a:solidFill>
                  <a:srgbClr val="FFFFFF"/>
                </a:solidFill>
                <a:latin typeface="Arial" charset="0"/>
                <a:ea typeface="ＭＳ Ｐゴシック" charset="-128"/>
              </a:rPr>
              <a:t>年度</a:t>
            </a:r>
            <a:endParaRPr kumimoji="0" lang="ja-JP" altLang="en-US" sz="1200" b="1" dirty="0">
              <a:solidFill>
                <a:srgbClr val="000000"/>
              </a:solidFill>
              <a:latin typeface="Arial" charset="0"/>
              <a:ea typeface="ＭＳ Ｐゴシック" charset="-128"/>
            </a:endParaRPr>
          </a:p>
        </p:txBody>
      </p:sp>
      <p:cxnSp>
        <p:nvCxnSpPr>
          <p:cNvPr id="38936" name="直線コネクタ 22"/>
          <p:cNvCxnSpPr>
            <a:cxnSpLocks noChangeShapeType="1"/>
          </p:cNvCxnSpPr>
          <p:nvPr/>
        </p:nvCxnSpPr>
        <p:spPr bwMode="auto">
          <a:xfrm>
            <a:off x="1130638" y="1453385"/>
            <a:ext cx="1907598" cy="0"/>
          </a:xfrm>
          <a:prstGeom prst="line">
            <a:avLst/>
          </a:prstGeom>
          <a:noFill/>
          <a:ln w="12700" algn="ctr">
            <a:solidFill>
              <a:schemeClr val="tx2"/>
            </a:solidFill>
            <a:round/>
            <a:headEnd/>
            <a:tailEnd type="none" w="lg" len="lg"/>
          </a:ln>
        </p:spPr>
      </p:cxnSp>
      <p:cxnSp>
        <p:nvCxnSpPr>
          <p:cNvPr id="38937" name="直線コネクタ 23"/>
          <p:cNvCxnSpPr>
            <a:cxnSpLocks noChangeShapeType="1"/>
          </p:cNvCxnSpPr>
          <p:nvPr/>
        </p:nvCxnSpPr>
        <p:spPr bwMode="auto">
          <a:xfrm>
            <a:off x="4419028" y="1440179"/>
            <a:ext cx="1628958" cy="0"/>
          </a:xfrm>
          <a:prstGeom prst="line">
            <a:avLst/>
          </a:prstGeom>
          <a:noFill/>
          <a:ln w="12700" algn="ctr">
            <a:solidFill>
              <a:schemeClr val="tx2"/>
            </a:solidFill>
            <a:round/>
            <a:headEnd/>
            <a:tailEnd type="none" w="lg" len="lg"/>
          </a:ln>
        </p:spPr>
      </p:cxnSp>
      <p:cxnSp>
        <p:nvCxnSpPr>
          <p:cNvPr id="38938" name="直線コネクタ 24"/>
          <p:cNvCxnSpPr>
            <a:cxnSpLocks noChangeShapeType="1"/>
          </p:cNvCxnSpPr>
          <p:nvPr/>
        </p:nvCxnSpPr>
        <p:spPr bwMode="auto">
          <a:xfrm>
            <a:off x="7520022" y="1452786"/>
            <a:ext cx="1457806" cy="0"/>
          </a:xfrm>
          <a:prstGeom prst="line">
            <a:avLst/>
          </a:prstGeom>
          <a:noFill/>
          <a:ln w="12700" algn="ctr">
            <a:solidFill>
              <a:schemeClr val="tx2"/>
            </a:solidFill>
            <a:round/>
            <a:headEnd/>
            <a:tailEnd type="none" w="lg" len="lg"/>
          </a:ln>
        </p:spPr>
      </p:cxnSp>
      <p:sp>
        <p:nvSpPr>
          <p:cNvPr id="26" name="角丸四角形 25"/>
          <p:cNvSpPr/>
          <p:nvPr/>
        </p:nvSpPr>
        <p:spPr bwMode="auto">
          <a:xfrm>
            <a:off x="118582" y="1736812"/>
            <a:ext cx="1887441" cy="219078"/>
          </a:xfrm>
          <a:prstGeom prst="roundRect">
            <a:avLst/>
          </a:prstGeom>
          <a:solidFill>
            <a:srgbClr val="92D050"/>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100" dirty="0">
                <a:solidFill>
                  <a:srgbClr val="000000"/>
                </a:solidFill>
                <a:latin typeface="Arial" charset="0"/>
                <a:ea typeface="ＭＳ Ｐゴシック" charset="-128"/>
              </a:rPr>
              <a:t>具体的な事業展開</a:t>
            </a:r>
            <a:endParaRPr kumimoji="0" lang="ja-JP" altLang="en-US" dirty="0">
              <a:solidFill>
                <a:srgbClr val="000000"/>
              </a:solidFill>
              <a:latin typeface="Arial" charset="0"/>
              <a:ea typeface="ＭＳ Ｐゴシック" charset="-128"/>
            </a:endParaRPr>
          </a:p>
        </p:txBody>
      </p:sp>
      <p:sp>
        <p:nvSpPr>
          <p:cNvPr id="27" name="角丸四角形 26"/>
          <p:cNvSpPr/>
          <p:nvPr/>
        </p:nvSpPr>
        <p:spPr bwMode="auto">
          <a:xfrm>
            <a:off x="118582" y="2035907"/>
            <a:ext cx="1887441" cy="219078"/>
          </a:xfrm>
          <a:prstGeom prst="roundRect">
            <a:avLst/>
          </a:prstGeom>
          <a:solidFill>
            <a:srgbClr val="C9E7A7"/>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100" dirty="0">
                <a:solidFill>
                  <a:srgbClr val="000000"/>
                </a:solidFill>
                <a:latin typeface="Arial" charset="0"/>
                <a:ea typeface="ＭＳ Ｐゴシック" charset="-128"/>
              </a:rPr>
              <a:t>技術的助言事業による訪問</a:t>
            </a:r>
          </a:p>
        </p:txBody>
      </p:sp>
      <p:sp>
        <p:nvSpPr>
          <p:cNvPr id="28" name="角丸四角形 27"/>
          <p:cNvSpPr/>
          <p:nvPr/>
        </p:nvSpPr>
        <p:spPr bwMode="auto">
          <a:xfrm>
            <a:off x="118582" y="2328011"/>
            <a:ext cx="1887441" cy="219078"/>
          </a:xfrm>
          <a:prstGeom prst="roundRect">
            <a:avLst/>
          </a:prstGeom>
          <a:solidFill>
            <a:srgbClr val="C9E7A7"/>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100" dirty="0">
                <a:solidFill>
                  <a:srgbClr val="000000"/>
                </a:solidFill>
                <a:latin typeface="Arial" charset="0"/>
                <a:ea typeface="ＭＳ Ｐゴシック" charset="-128"/>
              </a:rPr>
              <a:t>事業報告書の全国配布</a:t>
            </a:r>
          </a:p>
        </p:txBody>
      </p:sp>
      <p:sp>
        <p:nvSpPr>
          <p:cNvPr id="29" name="角丸四角形 28"/>
          <p:cNvSpPr/>
          <p:nvPr/>
        </p:nvSpPr>
        <p:spPr bwMode="auto">
          <a:xfrm>
            <a:off x="118582" y="2620115"/>
            <a:ext cx="1887441" cy="219078"/>
          </a:xfrm>
          <a:prstGeom prst="roundRect">
            <a:avLst/>
          </a:prstGeom>
          <a:solidFill>
            <a:srgbClr val="C9E7A7"/>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100" dirty="0">
                <a:solidFill>
                  <a:srgbClr val="000000"/>
                </a:solidFill>
                <a:latin typeface="Arial" charset="0"/>
                <a:ea typeface="ＭＳ Ｐゴシック" charset="-128"/>
              </a:rPr>
              <a:t>事業報告会の開催（東京）</a:t>
            </a:r>
          </a:p>
        </p:txBody>
      </p:sp>
      <p:sp>
        <p:nvSpPr>
          <p:cNvPr id="38951" name="下矢印 29"/>
          <p:cNvSpPr>
            <a:spLocks noChangeArrowheads="1"/>
          </p:cNvSpPr>
          <p:nvPr/>
        </p:nvSpPr>
        <p:spPr bwMode="auto">
          <a:xfrm rot="16200000">
            <a:off x="1980177" y="2162857"/>
            <a:ext cx="401638" cy="269631"/>
          </a:xfrm>
          <a:prstGeom prst="downArrow">
            <a:avLst>
              <a:gd name="adj1" fmla="val 50000"/>
              <a:gd name="adj2" fmla="val 50000"/>
            </a:avLst>
          </a:prstGeom>
          <a:solidFill>
            <a:schemeClr val="bg1"/>
          </a:solidFill>
          <a:ln w="12700" algn="ctr">
            <a:solidFill>
              <a:schemeClr val="tx2"/>
            </a:solidFill>
            <a:round/>
            <a:headEnd/>
            <a:tailEnd type="none" w="lg" len="lg"/>
          </a:ln>
        </p:spPr>
        <p:txBody>
          <a:bodyPr lIns="90000" tIns="46800" rIns="90000" bIns="46800" anchor="ctr"/>
          <a:lstStyle/>
          <a:p>
            <a:pPr algn="ctr">
              <a:spcBef>
                <a:spcPct val="50000"/>
              </a:spcBef>
              <a:buFont typeface="Wingdings" pitchFamily="2" charset="2"/>
              <a:buNone/>
            </a:pPr>
            <a:endParaRPr kumimoji="0" lang="ja-JP" altLang="en-US">
              <a:solidFill>
                <a:srgbClr val="000000"/>
              </a:solidFill>
              <a:latin typeface="Arial" charset="0"/>
              <a:ea typeface="ＭＳ Ｐゴシック" charset="-128"/>
            </a:endParaRPr>
          </a:p>
        </p:txBody>
      </p:sp>
      <p:sp>
        <p:nvSpPr>
          <p:cNvPr id="38952" name="円/楕円 30"/>
          <p:cNvSpPr>
            <a:spLocks noChangeArrowheads="1"/>
          </p:cNvSpPr>
          <p:nvPr/>
        </p:nvSpPr>
        <p:spPr bwMode="auto">
          <a:xfrm>
            <a:off x="2345291" y="2164286"/>
            <a:ext cx="1096737" cy="328613"/>
          </a:xfrm>
          <a:prstGeom prst="ellipse">
            <a:avLst/>
          </a:prstGeom>
          <a:solidFill>
            <a:srgbClr val="00B0F0"/>
          </a:solidFill>
          <a:ln w="12700" algn="ctr">
            <a:solidFill>
              <a:schemeClr val="tx2"/>
            </a:solidFill>
            <a:round/>
            <a:headEnd/>
            <a:tailEnd type="none" w="lg" len="lg"/>
          </a:ln>
        </p:spPr>
        <p:txBody>
          <a:bodyPr lIns="90000" tIns="46800" rIns="90000" bIns="46800" anchor="ctr"/>
          <a:lstStyle/>
          <a:p>
            <a:pPr algn="ctr">
              <a:spcBef>
                <a:spcPct val="50000"/>
              </a:spcBef>
              <a:buFont typeface="Wingdings" pitchFamily="2" charset="2"/>
              <a:buNone/>
            </a:pPr>
            <a:r>
              <a:rPr kumimoji="0" lang="ja-JP" altLang="en-US" sz="1100">
                <a:solidFill>
                  <a:srgbClr val="000000"/>
                </a:solidFill>
                <a:latin typeface="Arial" charset="0"/>
                <a:ea typeface="ＭＳ Ｐゴシック" charset="-128"/>
              </a:rPr>
              <a:t>制度改正</a:t>
            </a:r>
          </a:p>
        </p:txBody>
      </p:sp>
      <p:sp>
        <p:nvSpPr>
          <p:cNvPr id="32" name="角丸四角形 31"/>
          <p:cNvSpPr/>
          <p:nvPr/>
        </p:nvSpPr>
        <p:spPr bwMode="auto">
          <a:xfrm>
            <a:off x="3754808" y="1758564"/>
            <a:ext cx="1887441" cy="219078"/>
          </a:xfrm>
          <a:prstGeom prst="roundRect">
            <a:avLst/>
          </a:prstGeom>
          <a:solidFill>
            <a:srgbClr val="C9E7A7"/>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100" dirty="0">
                <a:solidFill>
                  <a:srgbClr val="000000"/>
                </a:solidFill>
                <a:latin typeface="Arial" charset="0"/>
                <a:ea typeface="ＭＳ Ｐゴシック" charset="-128"/>
              </a:rPr>
              <a:t>研修会の開催（約</a:t>
            </a:r>
            <a:r>
              <a:rPr kumimoji="0" lang="en-US" altLang="ja-JP" sz="1100" dirty="0">
                <a:solidFill>
                  <a:srgbClr val="000000"/>
                </a:solidFill>
                <a:latin typeface="Arial" charset="0"/>
                <a:ea typeface="ＭＳ Ｐゴシック" charset="-128"/>
              </a:rPr>
              <a:t>140</a:t>
            </a:r>
            <a:r>
              <a:rPr kumimoji="0" lang="ja-JP" altLang="en-US" sz="1100" dirty="0">
                <a:solidFill>
                  <a:srgbClr val="000000"/>
                </a:solidFill>
                <a:latin typeface="Arial" charset="0"/>
                <a:ea typeface="ＭＳ Ｐゴシック" charset="-128"/>
              </a:rPr>
              <a:t>回）</a:t>
            </a:r>
          </a:p>
        </p:txBody>
      </p:sp>
      <p:sp>
        <p:nvSpPr>
          <p:cNvPr id="33" name="角丸四角形 32"/>
          <p:cNvSpPr/>
          <p:nvPr/>
        </p:nvSpPr>
        <p:spPr bwMode="auto">
          <a:xfrm>
            <a:off x="3754808" y="2014155"/>
            <a:ext cx="1887441" cy="219078"/>
          </a:xfrm>
          <a:prstGeom prst="roundRect">
            <a:avLst/>
          </a:prstGeom>
          <a:solidFill>
            <a:srgbClr val="C9E7A7"/>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en-US" altLang="ja-JP" sz="1100" dirty="0">
                <a:solidFill>
                  <a:srgbClr val="000000"/>
                </a:solidFill>
                <a:latin typeface="Arial" charset="0"/>
                <a:ea typeface="ＭＳ Ｐゴシック" charset="-128"/>
              </a:rPr>
              <a:t>e-</a:t>
            </a:r>
            <a:r>
              <a:rPr kumimoji="0" lang="ja-JP" altLang="en-US" sz="1100" dirty="0">
                <a:solidFill>
                  <a:srgbClr val="000000"/>
                </a:solidFill>
                <a:latin typeface="Arial" charset="0"/>
                <a:ea typeface="ＭＳ Ｐゴシック" charset="-128"/>
              </a:rPr>
              <a:t>ラーニングシステムの提供</a:t>
            </a:r>
          </a:p>
        </p:txBody>
      </p:sp>
      <p:sp>
        <p:nvSpPr>
          <p:cNvPr id="34" name="角丸四角形 33"/>
          <p:cNvSpPr/>
          <p:nvPr/>
        </p:nvSpPr>
        <p:spPr bwMode="auto">
          <a:xfrm>
            <a:off x="3754808" y="2269746"/>
            <a:ext cx="1887441" cy="219078"/>
          </a:xfrm>
          <a:prstGeom prst="roundRect">
            <a:avLst/>
          </a:prstGeom>
          <a:solidFill>
            <a:srgbClr val="C9E7A7"/>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100" dirty="0">
                <a:solidFill>
                  <a:srgbClr val="000000"/>
                </a:solidFill>
                <a:latin typeface="Arial" charset="0"/>
                <a:ea typeface="ＭＳ Ｐゴシック" charset="-128"/>
              </a:rPr>
              <a:t>業務分析データの提供</a:t>
            </a:r>
          </a:p>
        </p:txBody>
      </p:sp>
      <p:sp>
        <p:nvSpPr>
          <p:cNvPr id="35" name="角丸四角形 34"/>
          <p:cNvSpPr/>
          <p:nvPr/>
        </p:nvSpPr>
        <p:spPr bwMode="auto">
          <a:xfrm>
            <a:off x="3754808" y="2780928"/>
            <a:ext cx="1887441" cy="219078"/>
          </a:xfrm>
          <a:prstGeom prst="roundRect">
            <a:avLst/>
          </a:prstGeom>
          <a:solidFill>
            <a:srgbClr val="C9E7A7"/>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100" dirty="0">
                <a:solidFill>
                  <a:srgbClr val="000000"/>
                </a:solidFill>
                <a:latin typeface="Arial" charset="0"/>
                <a:ea typeface="ＭＳ Ｐゴシック" charset="-128"/>
              </a:rPr>
              <a:t>研修パッケージの提供</a:t>
            </a:r>
            <a:endParaRPr kumimoji="0" lang="en-US" altLang="ja-JP" sz="1100" dirty="0">
              <a:solidFill>
                <a:srgbClr val="000000"/>
              </a:solidFill>
              <a:latin typeface="Arial" charset="0"/>
              <a:ea typeface="ＭＳ Ｐゴシック" charset="-128"/>
            </a:endParaRPr>
          </a:p>
        </p:txBody>
      </p:sp>
      <p:sp>
        <p:nvSpPr>
          <p:cNvPr id="36" name="角丸四角形 35"/>
          <p:cNvSpPr/>
          <p:nvPr/>
        </p:nvSpPr>
        <p:spPr bwMode="auto">
          <a:xfrm>
            <a:off x="3754808" y="2525337"/>
            <a:ext cx="1887441" cy="219078"/>
          </a:xfrm>
          <a:prstGeom prst="roundRect">
            <a:avLst/>
          </a:prstGeom>
          <a:solidFill>
            <a:srgbClr val="C9E7A7"/>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100" dirty="0">
                <a:solidFill>
                  <a:srgbClr val="000000"/>
                </a:solidFill>
                <a:latin typeface="Arial" charset="0"/>
                <a:ea typeface="ＭＳ Ｐゴシック" charset="-128"/>
              </a:rPr>
              <a:t>審査会向け</a:t>
            </a:r>
            <a:r>
              <a:rPr kumimoji="0" lang="en-US" altLang="ja-JP" sz="1100" dirty="0">
                <a:solidFill>
                  <a:srgbClr val="000000"/>
                </a:solidFill>
                <a:latin typeface="Arial" charset="0"/>
                <a:ea typeface="ＭＳ Ｐゴシック" charset="-128"/>
              </a:rPr>
              <a:t>DVD</a:t>
            </a:r>
            <a:r>
              <a:rPr kumimoji="0" lang="ja-JP" altLang="en-US" sz="1100" dirty="0">
                <a:solidFill>
                  <a:srgbClr val="000000"/>
                </a:solidFill>
                <a:latin typeface="Arial" charset="0"/>
                <a:ea typeface="ＭＳ Ｐゴシック" charset="-128"/>
              </a:rPr>
              <a:t>教材の提供</a:t>
            </a:r>
            <a:endParaRPr kumimoji="0" lang="en-US" altLang="ja-JP" sz="1100" dirty="0">
              <a:solidFill>
                <a:srgbClr val="000000"/>
              </a:solidFill>
              <a:latin typeface="Arial" charset="0"/>
              <a:ea typeface="ＭＳ Ｐゴシック" charset="-128"/>
            </a:endParaRPr>
          </a:p>
        </p:txBody>
      </p:sp>
      <p:sp>
        <p:nvSpPr>
          <p:cNvPr id="39" name="角丸四角形 38"/>
          <p:cNvSpPr/>
          <p:nvPr/>
        </p:nvSpPr>
        <p:spPr bwMode="auto">
          <a:xfrm>
            <a:off x="7116699" y="1880828"/>
            <a:ext cx="1887441" cy="876312"/>
          </a:xfrm>
          <a:prstGeom prst="roundRect">
            <a:avLst/>
          </a:prstGeom>
          <a:solidFill>
            <a:srgbClr val="92D050"/>
          </a:solidFill>
          <a:ln>
            <a:headEnd type="none" w="med" len="med"/>
            <a:tailEnd type="none" w="lg" len="lg"/>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a:spcBef>
                <a:spcPct val="50000"/>
              </a:spcBef>
              <a:buFont typeface="Wingdings" pitchFamily="2" charset="2"/>
              <a:buNone/>
              <a:defRPr/>
            </a:pPr>
            <a:r>
              <a:rPr kumimoji="0" lang="ja-JP" altLang="en-US" sz="1200" b="1" dirty="0">
                <a:solidFill>
                  <a:srgbClr val="003300"/>
                </a:solidFill>
                <a:latin typeface="Arial" charset="0"/>
                <a:ea typeface="ＭＳ Ｐゴシック" charset="-128"/>
              </a:rPr>
              <a:t>既存の各適正化ツールにおける「定着」化の推進</a:t>
            </a:r>
            <a:endParaRPr kumimoji="0" lang="ja-JP" altLang="en-US" b="1" dirty="0">
              <a:solidFill>
                <a:srgbClr val="003300"/>
              </a:solidFill>
              <a:latin typeface="Arial" charset="0"/>
              <a:ea typeface="ＭＳ Ｐゴシック" charset="-128"/>
            </a:endParaRPr>
          </a:p>
        </p:txBody>
      </p:sp>
      <p:cxnSp>
        <p:nvCxnSpPr>
          <p:cNvPr id="49" name="直線コネクタ 23"/>
          <p:cNvCxnSpPr>
            <a:cxnSpLocks noChangeShapeType="1"/>
          </p:cNvCxnSpPr>
          <p:nvPr/>
        </p:nvCxnSpPr>
        <p:spPr bwMode="auto">
          <a:xfrm>
            <a:off x="4419497" y="1671418"/>
            <a:ext cx="1628489" cy="0"/>
          </a:xfrm>
          <a:prstGeom prst="line">
            <a:avLst/>
          </a:prstGeom>
          <a:noFill/>
          <a:ln w="12700" algn="ctr">
            <a:solidFill>
              <a:schemeClr val="tx2"/>
            </a:solidFill>
            <a:round/>
            <a:headEnd/>
            <a:tailEnd type="none" w="lg" len="lg"/>
          </a:ln>
        </p:spPr>
      </p:cxnSp>
      <p:cxnSp>
        <p:nvCxnSpPr>
          <p:cNvPr id="54" name="直線コネクタ 24"/>
          <p:cNvCxnSpPr>
            <a:cxnSpLocks noChangeShapeType="1"/>
          </p:cNvCxnSpPr>
          <p:nvPr/>
        </p:nvCxnSpPr>
        <p:spPr bwMode="auto">
          <a:xfrm>
            <a:off x="7515512" y="1664804"/>
            <a:ext cx="1462316" cy="0"/>
          </a:xfrm>
          <a:prstGeom prst="line">
            <a:avLst/>
          </a:prstGeom>
          <a:noFill/>
          <a:ln w="12700" algn="ctr">
            <a:solidFill>
              <a:schemeClr val="tx2"/>
            </a:solidFill>
            <a:round/>
            <a:headEnd/>
            <a:tailEnd type="none" w="lg" len="lg"/>
          </a:ln>
        </p:spPr>
      </p:cxnSp>
      <p:sp>
        <p:nvSpPr>
          <p:cNvPr id="61" name="角丸四角形吹き出し 60"/>
          <p:cNvSpPr/>
          <p:nvPr/>
        </p:nvSpPr>
        <p:spPr bwMode="auto">
          <a:xfrm>
            <a:off x="118582" y="3104964"/>
            <a:ext cx="8940070" cy="3168352"/>
          </a:xfrm>
          <a:prstGeom prst="wedgeRoundRectCallout">
            <a:avLst>
              <a:gd name="adj1" fmla="val 32295"/>
              <a:gd name="adj2" fmla="val -58652"/>
              <a:gd name="adj3" fmla="val 16667"/>
            </a:avLst>
          </a:prstGeom>
          <a:gradFill>
            <a:gsLst>
              <a:gs pos="0">
                <a:srgbClr val="FF99FF">
                  <a:alpha val="0"/>
                </a:srgbClr>
              </a:gs>
              <a:gs pos="35000">
                <a:schemeClr val="accent1">
                  <a:tint val="37000"/>
                  <a:satMod val="300000"/>
                </a:schemeClr>
              </a:gs>
              <a:gs pos="100000">
                <a:schemeClr val="accent1">
                  <a:tint val="15000"/>
                  <a:satMod val="350000"/>
                </a:schemeClr>
              </a:gs>
            </a:gsLst>
            <a:lin ang="16200000" scaled="1"/>
          </a:gradFill>
          <a:ln w="12700" cap="flat" cmpd="sng" algn="ctr">
            <a:solidFill>
              <a:srgbClr val="3366CC"/>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algn="ctr">
              <a:spcBef>
                <a:spcPct val="50000"/>
              </a:spcBef>
              <a:buFont typeface="Wingdings" pitchFamily="2" charset="2"/>
              <a:buNone/>
            </a:pPr>
            <a:endParaRPr kumimoji="0" lang="ja-JP" altLang="en-US" smtClean="0">
              <a:solidFill>
                <a:srgbClr val="000000"/>
              </a:solidFill>
              <a:latin typeface="Arial" charset="0"/>
              <a:ea typeface="ＭＳ Ｐゴシック" charset="-128"/>
            </a:endParaRPr>
          </a:p>
        </p:txBody>
      </p:sp>
      <p:graphicFrame>
        <p:nvGraphicFramePr>
          <p:cNvPr id="62" name="図表 61"/>
          <p:cNvGraphicFramePr/>
          <p:nvPr/>
        </p:nvGraphicFramePr>
        <p:xfrm>
          <a:off x="218286" y="3176972"/>
          <a:ext cx="8807132" cy="3060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グループ化 4"/>
          <p:cNvGrpSpPr>
            <a:grpSpLocks/>
          </p:cNvGrpSpPr>
          <p:nvPr/>
        </p:nvGrpSpPr>
        <p:grpSpPr bwMode="auto">
          <a:xfrm rot="18900000">
            <a:off x="4146468" y="4456012"/>
            <a:ext cx="1618407" cy="1153531"/>
            <a:chOff x="118524" y="-200015"/>
            <a:chExt cx="2515638" cy="1623991"/>
          </a:xfrm>
        </p:grpSpPr>
        <p:sp>
          <p:nvSpPr>
            <p:cNvPr id="64" name="左右矢印 63"/>
            <p:cNvSpPr/>
            <p:nvPr/>
          </p:nvSpPr>
          <p:spPr>
            <a:xfrm rot="18900000">
              <a:off x="118524" y="-200015"/>
              <a:ext cx="2515638" cy="317867"/>
            </a:xfrm>
            <a:prstGeom prst="lef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65" name="左右矢印 4"/>
            <p:cNvSpPr/>
            <p:nvPr/>
          </p:nvSpPr>
          <p:spPr>
            <a:xfrm rot="18900000">
              <a:off x="1454016" y="1226724"/>
              <a:ext cx="757071" cy="19049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buFont typeface="Wingdings" pitchFamily="2" charset="2"/>
                <a:buNone/>
                <a:defRPr/>
              </a:pPr>
              <a:endParaRPr lang="ja-JP" altLang="en-US" sz="900">
                <a:solidFill>
                  <a:srgbClr val="FFFFFF"/>
                </a:solidFill>
              </a:endParaRPr>
            </a:p>
          </p:txBody>
        </p:sp>
      </p:grpSp>
      <p:sp>
        <p:nvSpPr>
          <p:cNvPr id="66" name="左右矢印 65"/>
          <p:cNvSpPr/>
          <p:nvPr/>
        </p:nvSpPr>
        <p:spPr>
          <a:xfrm>
            <a:off x="2104056" y="4546594"/>
            <a:ext cx="4731570" cy="225780"/>
          </a:xfrm>
          <a:prstGeom prst="lef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pPr algn="ctr">
              <a:spcBef>
                <a:spcPct val="50000"/>
              </a:spcBef>
              <a:buFont typeface="Wingdings" pitchFamily="2" charset="2"/>
              <a:buNone/>
              <a:defRPr/>
            </a:pPr>
            <a:endParaRPr kumimoji="0" lang="ja-JP" altLang="en-US" sz="900" dirty="0">
              <a:solidFill>
                <a:srgbClr val="FFFFFF"/>
              </a:solidFill>
            </a:endParaRPr>
          </a:p>
        </p:txBody>
      </p:sp>
      <p:sp>
        <p:nvSpPr>
          <p:cNvPr id="67" name="テキスト ボックス 66"/>
          <p:cNvSpPr txBox="1"/>
          <p:nvPr/>
        </p:nvSpPr>
        <p:spPr>
          <a:xfrm>
            <a:off x="1246935" y="5273189"/>
            <a:ext cx="1962452" cy="507831"/>
          </a:xfrm>
          <a:prstGeom prst="rect">
            <a:avLst/>
          </a:prstGeom>
          <a:solidFill>
            <a:schemeClr val="bg1">
              <a:alpha val="50000"/>
            </a:schemeClr>
          </a:solidFill>
          <a:ln>
            <a:solidFill>
              <a:schemeClr val="tx1"/>
            </a:solidFill>
            <a:prstDash val="dashDot"/>
          </a:ln>
        </p:spPr>
        <p:txBody>
          <a:bodyPr wrap="square">
            <a:spAutoFit/>
          </a:bodyPr>
          <a:lstStyle/>
          <a:p>
            <a:pPr>
              <a:spcBef>
                <a:spcPct val="50000"/>
              </a:spcBef>
              <a:buFont typeface="Wingdings" pitchFamily="2" charset="2"/>
              <a:buNone/>
              <a:defRPr/>
            </a:pPr>
            <a:r>
              <a:rPr lang="ja-JP" altLang="en-US" sz="900" dirty="0">
                <a:solidFill>
                  <a:srgbClr val="000000"/>
                </a:solidFill>
                <a:latin typeface="Arial" charset="0"/>
                <a:ea typeface="ＭＳ Ｐゴシック" charset="-128"/>
              </a:rPr>
              <a:t>認定調査員研修において「業務分析データ」の読み方についての演習を実施</a:t>
            </a:r>
          </a:p>
        </p:txBody>
      </p:sp>
      <p:sp>
        <p:nvSpPr>
          <p:cNvPr id="68" name="テキスト ボックス 67"/>
          <p:cNvSpPr txBox="1"/>
          <p:nvPr/>
        </p:nvSpPr>
        <p:spPr>
          <a:xfrm>
            <a:off x="5871109" y="5133369"/>
            <a:ext cx="1954316" cy="507831"/>
          </a:xfrm>
          <a:prstGeom prst="rect">
            <a:avLst/>
          </a:prstGeom>
          <a:solidFill>
            <a:schemeClr val="bg1">
              <a:alpha val="50000"/>
            </a:schemeClr>
          </a:solidFill>
          <a:ln>
            <a:solidFill>
              <a:schemeClr val="tx1"/>
            </a:solidFill>
            <a:prstDash val="dashDot"/>
          </a:ln>
        </p:spPr>
        <p:txBody>
          <a:bodyPr>
            <a:spAutoFit/>
          </a:bodyPr>
          <a:lstStyle/>
          <a:p>
            <a:pPr>
              <a:spcBef>
                <a:spcPct val="50000"/>
              </a:spcBef>
              <a:buFont typeface="Wingdings" pitchFamily="2" charset="2"/>
              <a:buNone/>
              <a:defRPr/>
            </a:pPr>
            <a:r>
              <a:rPr lang="ja-JP" altLang="en-US" sz="900" dirty="0">
                <a:solidFill>
                  <a:srgbClr val="000000"/>
                </a:solidFill>
                <a:latin typeface="Arial" charset="0"/>
                <a:ea typeface="ＭＳ Ｐゴシック" charset="-128"/>
              </a:rPr>
              <a:t>業務分析データにおいて偏りの大きい項目を抽出し、</a:t>
            </a:r>
            <a:r>
              <a:rPr lang="en-US" altLang="ja-JP" sz="900" dirty="0">
                <a:solidFill>
                  <a:srgbClr val="000000"/>
                </a:solidFill>
                <a:latin typeface="Arial" charset="0"/>
                <a:ea typeface="ＭＳ Ｐゴシック" charset="-128"/>
              </a:rPr>
              <a:t>e-</a:t>
            </a:r>
            <a:r>
              <a:rPr lang="ja-JP" altLang="en-US" sz="900" dirty="0">
                <a:solidFill>
                  <a:srgbClr val="000000"/>
                </a:solidFill>
                <a:latin typeface="Arial" charset="0"/>
                <a:ea typeface="ＭＳ Ｐゴシック" charset="-128"/>
              </a:rPr>
              <a:t>ラーニングシステムの問題集等に組み込む</a:t>
            </a:r>
          </a:p>
        </p:txBody>
      </p:sp>
      <p:sp>
        <p:nvSpPr>
          <p:cNvPr id="69" name="テキスト ボックス 68"/>
          <p:cNvSpPr txBox="1"/>
          <p:nvPr/>
        </p:nvSpPr>
        <p:spPr>
          <a:xfrm>
            <a:off x="1521225" y="3332595"/>
            <a:ext cx="2020507" cy="507831"/>
          </a:xfrm>
          <a:prstGeom prst="rect">
            <a:avLst/>
          </a:prstGeom>
          <a:solidFill>
            <a:schemeClr val="bg1">
              <a:alpha val="50000"/>
            </a:schemeClr>
          </a:solidFill>
          <a:ln>
            <a:solidFill>
              <a:schemeClr val="tx1"/>
            </a:solidFill>
            <a:prstDash val="dashDot"/>
          </a:ln>
        </p:spPr>
        <p:txBody>
          <a:bodyPr wrap="square">
            <a:spAutoFit/>
          </a:bodyPr>
          <a:lstStyle/>
          <a:p>
            <a:pPr>
              <a:spcBef>
                <a:spcPct val="50000"/>
              </a:spcBef>
              <a:buFont typeface="Wingdings" pitchFamily="2" charset="2"/>
              <a:buNone/>
              <a:defRPr/>
            </a:pPr>
            <a:r>
              <a:rPr lang="ja-JP" altLang="en-US" sz="900" dirty="0">
                <a:solidFill>
                  <a:srgbClr val="000000"/>
                </a:solidFill>
                <a:latin typeface="Arial" charset="0"/>
                <a:ea typeface="ＭＳ Ｐゴシック" charset="-128"/>
              </a:rPr>
              <a:t>技術的助言事業の重点助言内容を認定調査員研修のプログラムの中に組み込み</a:t>
            </a:r>
          </a:p>
        </p:txBody>
      </p:sp>
      <p:sp>
        <p:nvSpPr>
          <p:cNvPr id="70" name="テキスト ボックス 69"/>
          <p:cNvSpPr txBox="1"/>
          <p:nvPr/>
        </p:nvSpPr>
        <p:spPr>
          <a:xfrm>
            <a:off x="6012727" y="3613365"/>
            <a:ext cx="1920031" cy="507831"/>
          </a:xfrm>
          <a:prstGeom prst="rect">
            <a:avLst/>
          </a:prstGeom>
          <a:solidFill>
            <a:schemeClr val="bg1">
              <a:alpha val="50000"/>
            </a:schemeClr>
          </a:solidFill>
          <a:ln>
            <a:solidFill>
              <a:schemeClr val="tx1"/>
            </a:solidFill>
            <a:prstDash val="dashDot"/>
          </a:ln>
        </p:spPr>
        <p:txBody>
          <a:bodyPr>
            <a:spAutoFit/>
          </a:bodyPr>
          <a:lstStyle/>
          <a:p>
            <a:pPr>
              <a:spcBef>
                <a:spcPct val="50000"/>
              </a:spcBef>
              <a:buFont typeface="Wingdings" pitchFamily="2" charset="2"/>
              <a:buNone/>
              <a:defRPr/>
            </a:pPr>
            <a:r>
              <a:rPr lang="ja-JP" altLang="en-US" sz="900" dirty="0">
                <a:solidFill>
                  <a:srgbClr val="000000"/>
                </a:solidFill>
                <a:latin typeface="Arial" charset="0"/>
                <a:ea typeface="ＭＳ Ｐゴシック" charset="-128"/>
              </a:rPr>
              <a:t>技術的助言事業における重点助言内容に基づき、</a:t>
            </a:r>
            <a:r>
              <a:rPr lang="en-US" altLang="ja-JP" sz="900" dirty="0">
                <a:solidFill>
                  <a:srgbClr val="000000"/>
                </a:solidFill>
                <a:latin typeface="Arial" charset="0"/>
                <a:ea typeface="ＭＳ Ｐゴシック" charset="-128"/>
              </a:rPr>
              <a:t>e-</a:t>
            </a:r>
            <a:r>
              <a:rPr lang="ja-JP" altLang="en-US" sz="900" dirty="0">
                <a:solidFill>
                  <a:srgbClr val="000000"/>
                </a:solidFill>
                <a:latin typeface="Arial" charset="0"/>
                <a:ea typeface="ＭＳ Ｐゴシック" charset="-128"/>
              </a:rPr>
              <a:t>ラーニングの問題集等に組み込む</a:t>
            </a:r>
          </a:p>
        </p:txBody>
      </p:sp>
      <p:sp>
        <p:nvSpPr>
          <p:cNvPr id="71" name="テキスト ボックス 70"/>
          <p:cNvSpPr txBox="1"/>
          <p:nvPr/>
        </p:nvSpPr>
        <p:spPr>
          <a:xfrm>
            <a:off x="3852691" y="3929284"/>
            <a:ext cx="1542882" cy="507831"/>
          </a:xfrm>
          <a:prstGeom prst="rect">
            <a:avLst/>
          </a:prstGeom>
          <a:solidFill>
            <a:schemeClr val="bg1">
              <a:alpha val="50000"/>
            </a:schemeClr>
          </a:solidFill>
          <a:ln>
            <a:solidFill>
              <a:schemeClr val="tx1"/>
            </a:solidFill>
            <a:prstDash val="dashDot"/>
          </a:ln>
        </p:spPr>
        <p:txBody>
          <a:bodyPr>
            <a:spAutoFit/>
          </a:bodyPr>
          <a:lstStyle/>
          <a:p>
            <a:pPr>
              <a:spcBef>
                <a:spcPct val="50000"/>
              </a:spcBef>
              <a:buFont typeface="Wingdings" pitchFamily="2" charset="2"/>
              <a:buNone/>
              <a:defRPr/>
            </a:pPr>
            <a:r>
              <a:rPr lang="ja-JP" altLang="en-US" sz="900" dirty="0">
                <a:solidFill>
                  <a:srgbClr val="000000"/>
                </a:solidFill>
                <a:latin typeface="Arial" charset="0"/>
                <a:ea typeface="ＭＳ Ｐゴシック" charset="-128"/>
              </a:rPr>
              <a:t>業務分析データの活用により、助言対象自治体の課題分析をより精緻化</a:t>
            </a:r>
          </a:p>
        </p:txBody>
      </p:sp>
      <p:sp>
        <p:nvSpPr>
          <p:cNvPr id="72" name="テキスト ボックス 71"/>
          <p:cNvSpPr txBox="1"/>
          <p:nvPr/>
        </p:nvSpPr>
        <p:spPr>
          <a:xfrm>
            <a:off x="3916791" y="4905167"/>
            <a:ext cx="1542882" cy="507831"/>
          </a:xfrm>
          <a:prstGeom prst="rect">
            <a:avLst/>
          </a:prstGeom>
          <a:solidFill>
            <a:schemeClr val="bg1">
              <a:alpha val="50000"/>
            </a:schemeClr>
          </a:solidFill>
          <a:ln>
            <a:solidFill>
              <a:schemeClr val="tx1"/>
            </a:solidFill>
            <a:prstDash val="dashDot"/>
          </a:ln>
        </p:spPr>
        <p:txBody>
          <a:bodyPr>
            <a:spAutoFit/>
          </a:bodyPr>
          <a:lstStyle/>
          <a:p>
            <a:pPr>
              <a:spcBef>
                <a:spcPct val="50000"/>
              </a:spcBef>
              <a:buFont typeface="Wingdings" pitchFamily="2" charset="2"/>
              <a:buNone/>
              <a:defRPr/>
            </a:pPr>
            <a:r>
              <a:rPr lang="ja-JP" altLang="en-US" sz="900" dirty="0">
                <a:solidFill>
                  <a:srgbClr val="000000"/>
                </a:solidFill>
                <a:latin typeface="Arial" charset="0"/>
                <a:ea typeface="ＭＳ Ｐゴシック" charset="-128"/>
              </a:rPr>
              <a:t>技術的助言によって把握された新たな課題を解析するための分析軸の追加</a:t>
            </a:r>
          </a:p>
        </p:txBody>
      </p:sp>
      <p:sp>
        <p:nvSpPr>
          <p:cNvPr id="73" name="テキスト ボックス 72"/>
          <p:cNvSpPr txBox="1"/>
          <p:nvPr/>
        </p:nvSpPr>
        <p:spPr>
          <a:xfrm>
            <a:off x="938358" y="3799419"/>
            <a:ext cx="1748600" cy="507831"/>
          </a:xfrm>
          <a:prstGeom prst="rect">
            <a:avLst/>
          </a:prstGeom>
          <a:solidFill>
            <a:schemeClr val="bg1">
              <a:alpha val="50000"/>
            </a:schemeClr>
          </a:solidFill>
          <a:ln>
            <a:solidFill>
              <a:schemeClr val="tx1"/>
            </a:solidFill>
            <a:prstDash val="dashDot"/>
          </a:ln>
        </p:spPr>
        <p:txBody>
          <a:bodyPr>
            <a:spAutoFit/>
          </a:bodyPr>
          <a:lstStyle/>
          <a:p>
            <a:pPr>
              <a:spcBef>
                <a:spcPct val="50000"/>
              </a:spcBef>
              <a:buFont typeface="Wingdings" pitchFamily="2" charset="2"/>
              <a:buNone/>
              <a:defRPr/>
            </a:pPr>
            <a:r>
              <a:rPr lang="ja-JP" altLang="en-US" sz="900" dirty="0">
                <a:solidFill>
                  <a:srgbClr val="000000"/>
                </a:solidFill>
                <a:latin typeface="Arial" charset="0"/>
                <a:ea typeface="ＭＳ Ｐゴシック" charset="-128"/>
              </a:rPr>
              <a:t>研修会で参加者から寄せられた質問等を参考に、今年度の重点助言内容を検討</a:t>
            </a:r>
          </a:p>
        </p:txBody>
      </p:sp>
      <p:sp>
        <p:nvSpPr>
          <p:cNvPr id="74" name="テキスト ボックス 73"/>
          <p:cNvSpPr txBox="1"/>
          <p:nvPr/>
        </p:nvSpPr>
        <p:spPr>
          <a:xfrm>
            <a:off x="5070518" y="4433340"/>
            <a:ext cx="1645741" cy="507831"/>
          </a:xfrm>
          <a:prstGeom prst="rect">
            <a:avLst/>
          </a:prstGeom>
          <a:solidFill>
            <a:schemeClr val="bg1">
              <a:alpha val="50000"/>
            </a:schemeClr>
          </a:solidFill>
          <a:ln>
            <a:solidFill>
              <a:schemeClr val="tx1"/>
            </a:solidFill>
            <a:prstDash val="dashDot"/>
          </a:ln>
        </p:spPr>
        <p:txBody>
          <a:bodyPr>
            <a:spAutoFit/>
          </a:bodyPr>
          <a:lstStyle/>
          <a:p>
            <a:pPr>
              <a:spcBef>
                <a:spcPct val="50000"/>
              </a:spcBef>
              <a:buFont typeface="Wingdings" pitchFamily="2" charset="2"/>
              <a:buNone/>
              <a:defRPr/>
            </a:pPr>
            <a:r>
              <a:rPr lang="ja-JP" altLang="en-US" sz="900" dirty="0">
                <a:solidFill>
                  <a:srgbClr val="000000"/>
                </a:solidFill>
                <a:latin typeface="Arial" charset="0"/>
                <a:ea typeface="ＭＳ Ｐゴシック" charset="-128"/>
              </a:rPr>
              <a:t>調査員研修で参加者が誤りやすかった内容を</a:t>
            </a:r>
            <a:r>
              <a:rPr lang="en-US" altLang="ja-JP" sz="900" dirty="0">
                <a:solidFill>
                  <a:srgbClr val="000000"/>
                </a:solidFill>
                <a:latin typeface="Arial" charset="0"/>
                <a:ea typeface="ＭＳ Ｐゴシック" charset="-128"/>
              </a:rPr>
              <a:t>e-</a:t>
            </a:r>
            <a:r>
              <a:rPr lang="ja-JP" altLang="en-US" sz="900" dirty="0">
                <a:solidFill>
                  <a:srgbClr val="000000"/>
                </a:solidFill>
                <a:latin typeface="Arial" charset="0"/>
                <a:ea typeface="ＭＳ Ｐゴシック" charset="-128"/>
              </a:rPr>
              <a:t>ラーニングの問題集等に組み込む</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0450" name="Rectangle 2"/>
          <p:cNvSpPr>
            <a:spLocks noGrp="1" noChangeArrowheads="1"/>
          </p:cNvSpPr>
          <p:nvPr>
            <p:ph type="title" idx="4294967295"/>
          </p:nvPr>
        </p:nvSpPr>
        <p:spPr>
          <a:xfrm>
            <a:off x="474786" y="55563"/>
            <a:ext cx="8669215" cy="673100"/>
          </a:xfrm>
        </p:spPr>
        <p:txBody>
          <a:bodyPr/>
          <a:lstStyle/>
          <a:p>
            <a:pPr eaLnBrk="1" hangingPunct="1">
              <a:lnSpc>
                <a:spcPct val="110000"/>
              </a:lnSpc>
              <a:defRPr/>
            </a:pPr>
            <a:r>
              <a:rPr lang="ja-JP" altLang="en-US" sz="2400" dirty="0" smtClean="0"/>
              <a:t>平成</a:t>
            </a:r>
            <a:r>
              <a:rPr lang="en-US" altLang="ja-JP" sz="2400" dirty="0" smtClean="0"/>
              <a:t>24</a:t>
            </a:r>
            <a:r>
              <a:rPr lang="ja-JP" altLang="en-US" sz="2400" dirty="0" smtClean="0"/>
              <a:t>年度の事業のポイント　：　① </a:t>
            </a:r>
            <a:r>
              <a:rPr lang="en-US" altLang="ja-JP" sz="2400" dirty="0" smtClean="0"/>
              <a:t>e</a:t>
            </a:r>
            <a:r>
              <a:rPr lang="ja-JP" altLang="en-US" sz="2400" dirty="0" smtClean="0"/>
              <a:t>ラーニングシステム</a:t>
            </a:r>
          </a:p>
        </p:txBody>
      </p:sp>
      <p:pic>
        <p:nvPicPr>
          <p:cNvPr id="174" name="Picture 3" descr="C:\Program Files\Microsoft Office\MEDIA\CAGCAT10\j0195384.wmf"/>
          <p:cNvPicPr>
            <a:picLocks noChangeAspect="1" noChangeArrowheads="1"/>
          </p:cNvPicPr>
          <p:nvPr/>
        </p:nvPicPr>
        <p:blipFill>
          <a:blip r:embed="rId3" cstate="print"/>
          <a:srcRect/>
          <a:stretch>
            <a:fillRect/>
          </a:stretch>
        </p:blipFill>
        <p:spPr bwMode="auto">
          <a:xfrm>
            <a:off x="6466365" y="2204864"/>
            <a:ext cx="2259943" cy="2498856"/>
          </a:xfrm>
          <a:prstGeom prst="rect">
            <a:avLst/>
          </a:prstGeom>
          <a:noFill/>
          <a:ln w="9525">
            <a:noFill/>
            <a:miter lim="800000"/>
            <a:headEnd/>
            <a:tailEnd/>
          </a:ln>
        </p:spPr>
      </p:pic>
      <p:sp>
        <p:nvSpPr>
          <p:cNvPr id="23" name="テキスト ボックス 22"/>
          <p:cNvSpPr txBox="1"/>
          <p:nvPr/>
        </p:nvSpPr>
        <p:spPr>
          <a:xfrm>
            <a:off x="185051" y="1016732"/>
            <a:ext cx="8740663" cy="4771819"/>
          </a:xfrm>
          <a:prstGeom prst="rect">
            <a:avLst/>
          </a:prstGeom>
          <a:noFill/>
        </p:spPr>
        <p:txBody>
          <a:bodyPr wrap="square" rtlCol="0">
            <a:spAutoFit/>
          </a:bodyPr>
          <a:lstStyle/>
          <a:p>
            <a:pPr marL="266700" indent="-266700">
              <a:lnSpc>
                <a:spcPct val="104000"/>
              </a:lnSpc>
              <a:spcBef>
                <a:spcPct val="20000"/>
              </a:spcBef>
              <a:buClr>
                <a:srgbClr val="000000"/>
              </a:buClr>
            </a:pPr>
            <a:r>
              <a:rPr lang="ja-JP" altLang="en-US" sz="2400" dirty="0" smtClean="0">
                <a:solidFill>
                  <a:srgbClr val="000000"/>
                </a:solidFill>
                <a:latin typeface="HGP創英角ｺﾞｼｯｸUB" pitchFamily="50" charset="-128"/>
                <a:ea typeface="HGP創英角ｺﾞｼｯｸUB" pitchFamily="50" charset="-128"/>
              </a:rPr>
              <a:t>日常的に利用されるシステムへ</a:t>
            </a:r>
          </a:p>
          <a:p>
            <a:pPr marL="180975" indent="-180975">
              <a:lnSpc>
                <a:spcPct val="104000"/>
              </a:lnSpc>
              <a:spcBef>
                <a:spcPct val="20000"/>
              </a:spcBef>
              <a:buClr>
                <a:srgbClr val="727272"/>
              </a:buClr>
              <a:buFont typeface="Wingdings" pitchFamily="2" charset="2"/>
              <a:buChar char="n"/>
            </a:pPr>
            <a:r>
              <a:rPr kumimoji="0" lang="ja-JP" altLang="en-US" dirty="0" smtClean="0">
                <a:solidFill>
                  <a:srgbClr val="000000"/>
                </a:solidFill>
                <a:latin typeface="HG丸ｺﾞｼｯｸM-PRO" pitchFamily="50" charset="-128"/>
                <a:ea typeface="HG丸ｺﾞｼｯｸM-PRO" pitchFamily="50" charset="-128"/>
              </a:rPr>
              <a:t>自治体の新任調査員の育成、ベテラン調査員のブラッシュアップ、調査における問題点の定期的な確認など、日常的に利用されるシステムへの定着を図る</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pP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defRPr/>
            </a:pPr>
            <a:r>
              <a:rPr lang="ja-JP" altLang="en-US" sz="2400" dirty="0" smtClean="0">
                <a:solidFill>
                  <a:srgbClr val="000000"/>
                </a:solidFill>
                <a:latin typeface="HG丸ｺﾞｼｯｸM-PRO" pitchFamily="50" charset="-128"/>
                <a:ea typeface="HGP創英角ｺﾞｼｯｸUB" pitchFamily="50" charset="-128"/>
              </a:rPr>
              <a:t>事業を進める上での視点</a:t>
            </a:r>
            <a:endParaRPr lang="en-US" altLang="ja-JP" sz="2400" dirty="0" smtClean="0">
              <a:solidFill>
                <a:srgbClr val="000000"/>
              </a:solidFill>
              <a:latin typeface="HG丸ｺﾞｼｯｸM-PRO" pitchFamily="50" charset="-128"/>
              <a:ea typeface="HGP創英角ｺﾞｼｯｸUB" pitchFamily="50" charset="-128"/>
            </a:endParaRPr>
          </a:p>
          <a:p>
            <a:pPr marL="180975" indent="-180975">
              <a:lnSpc>
                <a:spcPct val="104000"/>
              </a:lnSpc>
              <a:spcBef>
                <a:spcPct val="20000"/>
              </a:spcBef>
              <a:buClr>
                <a:srgbClr val="727272"/>
              </a:buClr>
              <a:buFont typeface="Wingdings" pitchFamily="2" charset="2"/>
              <a:buChar char="n"/>
            </a:pPr>
            <a:r>
              <a:rPr kumimoji="0" lang="ja-JP" altLang="en-US" dirty="0" smtClean="0">
                <a:solidFill>
                  <a:srgbClr val="000000"/>
                </a:solidFill>
                <a:latin typeface="HG丸ｺﾞｼｯｸM-PRO" pitchFamily="50" charset="-128"/>
                <a:ea typeface="HG丸ｺﾞｼｯｸM-PRO" pitchFamily="50" charset="-128"/>
              </a:rPr>
              <a:t>主なタイプ別にユーザーのニーズに対応</a:t>
            </a:r>
          </a:p>
          <a:p>
            <a:pPr marL="180975" indent="-180975">
              <a:lnSpc>
                <a:spcPct val="104000"/>
              </a:lnSpc>
              <a:spcBef>
                <a:spcPct val="20000"/>
              </a:spcBef>
              <a:buClr>
                <a:srgbClr val="727272"/>
              </a:buClr>
              <a:buFont typeface="Wingdings" pitchFamily="2" charset="2"/>
              <a:buChar char="n"/>
            </a:pPr>
            <a:r>
              <a:rPr kumimoji="0" lang="ja-JP" altLang="en-US" dirty="0" smtClean="0">
                <a:solidFill>
                  <a:srgbClr val="000000"/>
                </a:solidFill>
                <a:latin typeface="HG丸ｺﾞｼｯｸM-PRO" pitchFamily="50" charset="-128"/>
                <a:ea typeface="HG丸ｺﾞｼｯｸM-PRO" pitchFamily="50" charset="-128"/>
              </a:rPr>
              <a:t>使いやすさの一層の向上</a:t>
            </a:r>
          </a:p>
          <a:p>
            <a:pPr marL="180975" indent="-180975">
              <a:lnSpc>
                <a:spcPct val="104000"/>
              </a:lnSpc>
              <a:spcBef>
                <a:spcPct val="20000"/>
              </a:spcBef>
              <a:buClr>
                <a:srgbClr val="727272"/>
              </a:buClr>
              <a:buFont typeface="Wingdings" pitchFamily="2" charset="2"/>
              <a:buChar char="n"/>
            </a:pPr>
            <a:r>
              <a:rPr kumimoji="0" lang="ja-JP" altLang="en-US" dirty="0" smtClean="0">
                <a:solidFill>
                  <a:srgbClr val="000000"/>
                </a:solidFill>
                <a:latin typeface="HG丸ｺﾞｼｯｸM-PRO" pitchFamily="50" charset="-128"/>
                <a:ea typeface="HG丸ｺﾞｼｯｸM-PRO" pitchFamily="50" charset="-128"/>
              </a:rPr>
              <a:t>自治体のより自律的な活用への働きかけ</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pPr>
            <a:endParaRPr kumimoji="0" lang="ja-JP" altLang="en-US"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defRPr/>
            </a:pPr>
            <a:r>
              <a:rPr lang="ja-JP" altLang="en-US" sz="2400" dirty="0" smtClean="0">
                <a:solidFill>
                  <a:srgbClr val="000000"/>
                </a:solidFill>
                <a:latin typeface="HG丸ｺﾞｼｯｸM-PRO" pitchFamily="50" charset="-128"/>
                <a:ea typeface="HGP創英角ｺﾞｼｯｸUB" pitchFamily="50" charset="-128"/>
              </a:rPr>
              <a:t>実施・改善のポイント</a:t>
            </a:r>
            <a:endParaRPr lang="en-US" altLang="ja-JP" sz="2400" dirty="0" smtClean="0">
              <a:solidFill>
                <a:srgbClr val="000000"/>
              </a:solidFill>
              <a:latin typeface="HG丸ｺﾞｼｯｸM-PRO" pitchFamily="50" charset="-128"/>
              <a:ea typeface="HGP創英角ｺﾞｼｯｸUB" pitchFamily="50" charset="-128"/>
            </a:endParaRPr>
          </a:p>
          <a:p>
            <a:pPr marL="180975" indent="-180975">
              <a:lnSpc>
                <a:spcPct val="104000"/>
              </a:lnSpc>
              <a:spcBef>
                <a:spcPct val="20000"/>
              </a:spcBef>
              <a:buClr>
                <a:srgbClr val="727272"/>
              </a:buClr>
              <a:buFont typeface="Wingdings" pitchFamily="2" charset="2"/>
              <a:buChar char="n"/>
            </a:pPr>
            <a:r>
              <a:rPr kumimoji="0" lang="ja-JP" altLang="en-US" dirty="0" smtClean="0">
                <a:solidFill>
                  <a:srgbClr val="000000"/>
                </a:solidFill>
                <a:latin typeface="HG丸ｺﾞｼｯｸM-PRO" pitchFamily="50" charset="-128"/>
                <a:ea typeface="HG丸ｺﾞｼｯｸM-PRO" pitchFamily="50" charset="-128"/>
              </a:rPr>
              <a:t>教材など機能の精査・充実（問題集の精査、効果測定の自律化等）</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pPr>
            <a:r>
              <a:rPr kumimoji="0" lang="ja-JP" altLang="en-US" dirty="0" smtClean="0">
                <a:solidFill>
                  <a:srgbClr val="000000"/>
                </a:solidFill>
                <a:latin typeface="HG丸ｺﾞｼｯｸM-PRO" pitchFamily="50" charset="-128"/>
                <a:ea typeface="HG丸ｺﾞｼｯｸM-PRO" pitchFamily="50" charset="-128"/>
              </a:rPr>
              <a:t>多様な手法による利用推奨（研修等での</a:t>
            </a:r>
            <a:r>
              <a:rPr kumimoji="0" lang="en-US" altLang="ja-JP" dirty="0" smtClean="0">
                <a:solidFill>
                  <a:srgbClr val="000000"/>
                </a:solidFill>
                <a:latin typeface="HG丸ｺﾞｼｯｸM-PRO" pitchFamily="50" charset="-128"/>
                <a:ea typeface="HG丸ｺﾞｼｯｸM-PRO" pitchFamily="50" charset="-128"/>
              </a:rPr>
              <a:t>PR</a:t>
            </a:r>
            <a:r>
              <a:rPr kumimoji="0" lang="ja-JP" altLang="en-US" dirty="0" err="1" smtClean="0">
                <a:solidFill>
                  <a:srgbClr val="000000"/>
                </a:solidFill>
                <a:latin typeface="HG丸ｺﾞｼｯｸM-PRO" pitchFamily="50" charset="-128"/>
                <a:ea typeface="HG丸ｺﾞｼｯｸM-PRO" pitchFamily="50" charset="-128"/>
              </a:rPr>
              <a:t>、</a:t>
            </a:r>
            <a:r>
              <a:rPr kumimoji="0" lang="ja-JP" altLang="en-US" dirty="0" smtClean="0">
                <a:solidFill>
                  <a:srgbClr val="000000"/>
                </a:solidFill>
                <a:latin typeface="HG丸ｺﾞｼｯｸM-PRO" pitchFamily="50" charset="-128"/>
                <a:ea typeface="HG丸ｺﾞｼｯｸM-PRO" pitchFamily="50" charset="-128"/>
              </a:rPr>
              <a:t>分析手法のビデオ作成）</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pPr>
            <a:r>
              <a:rPr kumimoji="0" lang="ja-JP" altLang="en-US" dirty="0" smtClean="0">
                <a:solidFill>
                  <a:srgbClr val="000000"/>
                </a:solidFill>
                <a:latin typeface="HG丸ｺﾞｼｯｸM-PRO" pitchFamily="50" charset="-128"/>
                <a:ea typeface="HG丸ｺﾞｼｯｸM-PRO" pitchFamily="50" charset="-128"/>
              </a:rPr>
              <a:t>安定した運営（システムの安定性、セキュリティの確保）</a:t>
            </a:r>
            <a:endParaRPr lang="ja-JP" altLang="en-US" dirty="0">
              <a:solidFill>
                <a:srgbClr val="000000"/>
              </a:solidFill>
              <a:latin typeface="Arial" charset="0"/>
              <a:ea typeface="ＭＳ Ｐゴシック"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0450" name="Rectangle 2"/>
          <p:cNvSpPr>
            <a:spLocks noGrp="1" noChangeArrowheads="1"/>
          </p:cNvSpPr>
          <p:nvPr>
            <p:ph type="title" idx="4294967295"/>
          </p:nvPr>
        </p:nvSpPr>
        <p:spPr>
          <a:xfrm>
            <a:off x="474786" y="55600"/>
            <a:ext cx="8669215" cy="673100"/>
          </a:xfrm>
        </p:spPr>
        <p:txBody>
          <a:bodyPr/>
          <a:lstStyle/>
          <a:p>
            <a:pPr eaLnBrk="1" hangingPunct="1">
              <a:lnSpc>
                <a:spcPct val="110000"/>
              </a:lnSpc>
              <a:defRPr/>
            </a:pPr>
            <a:r>
              <a:rPr lang="ja-JP" altLang="en-US" sz="2400" dirty="0" smtClean="0"/>
              <a:t>平成</a:t>
            </a:r>
            <a:r>
              <a:rPr lang="en-US" altLang="ja-JP" sz="2400" dirty="0" smtClean="0"/>
              <a:t>24</a:t>
            </a:r>
            <a:r>
              <a:rPr lang="ja-JP" altLang="en-US" sz="2400" dirty="0" smtClean="0"/>
              <a:t>年度の事業のポイント　：　② 業務分析データ</a:t>
            </a:r>
          </a:p>
        </p:txBody>
      </p:sp>
      <p:sp>
        <p:nvSpPr>
          <p:cNvPr id="23" name="テキスト ボックス 22"/>
          <p:cNvSpPr txBox="1"/>
          <p:nvPr/>
        </p:nvSpPr>
        <p:spPr>
          <a:xfrm>
            <a:off x="118582" y="1016732"/>
            <a:ext cx="8958949" cy="5695149"/>
          </a:xfrm>
          <a:prstGeom prst="rect">
            <a:avLst/>
          </a:prstGeom>
          <a:noFill/>
        </p:spPr>
        <p:txBody>
          <a:bodyPr wrap="square" rtlCol="0">
            <a:spAutoFit/>
          </a:bodyPr>
          <a:lstStyle/>
          <a:p>
            <a:pPr marL="266700" indent="-266700">
              <a:lnSpc>
                <a:spcPct val="104000"/>
              </a:lnSpc>
              <a:spcBef>
                <a:spcPct val="20000"/>
              </a:spcBef>
              <a:buClr>
                <a:srgbClr val="000000"/>
              </a:buClr>
              <a:defRPr/>
            </a:pPr>
            <a:r>
              <a:rPr lang="ja-JP" altLang="en-US" sz="2400" dirty="0" smtClean="0">
                <a:solidFill>
                  <a:srgbClr val="000000"/>
                </a:solidFill>
                <a:latin typeface="HGP創英角ｺﾞｼｯｸUB" pitchFamily="50" charset="-128"/>
                <a:ea typeface="HGP創英角ｺﾞｼｯｸUB" pitchFamily="50" charset="-128"/>
              </a:rPr>
              <a:t>状況を把握するための分析データ</a:t>
            </a:r>
            <a:endParaRPr lang="en-US" altLang="ja-JP" sz="2400" dirty="0" smtClean="0">
              <a:solidFill>
                <a:srgbClr val="000000"/>
              </a:solidFill>
              <a:latin typeface="HGP創英角ｺﾞｼｯｸUB" pitchFamily="50" charset="-128"/>
              <a:ea typeface="HGP創英角ｺﾞｼｯｸUB" pitchFamily="50" charset="-128"/>
            </a:endParaRPr>
          </a:p>
          <a:p>
            <a:pPr marL="180975" indent="-180975">
              <a:lnSpc>
                <a:spcPct val="104000"/>
              </a:lnSpc>
              <a:spcBef>
                <a:spcPct val="20000"/>
              </a:spcBef>
              <a:buClr>
                <a:srgbClr val="727272"/>
              </a:buClr>
              <a:buFont typeface="Wingdings" pitchFamily="2" charset="2"/>
              <a:buChar char="n"/>
            </a:pPr>
            <a:r>
              <a:rPr kumimoji="0" lang="ja-JP" altLang="en-US" dirty="0" smtClean="0">
                <a:solidFill>
                  <a:srgbClr val="000000"/>
                </a:solidFill>
                <a:latin typeface="HG丸ｺﾞｼｯｸM-PRO" pitchFamily="50" charset="-128"/>
                <a:ea typeface="HG丸ｺﾞｼｯｸM-PRO" pitchFamily="50" charset="-128"/>
              </a:rPr>
              <a:t>全国や都道府県データ等と比較することで、自身の立ち位置を把握することができる分析データ、および審査会内部の合議体間のバラツキ状況を把握することができる分析データを提供（年</a:t>
            </a:r>
            <a:r>
              <a:rPr kumimoji="0" lang="en-US" altLang="ja-JP" dirty="0" smtClean="0">
                <a:solidFill>
                  <a:srgbClr val="000000"/>
                </a:solidFill>
                <a:latin typeface="HG丸ｺﾞｼｯｸM-PRO" pitchFamily="50" charset="-128"/>
                <a:ea typeface="HG丸ｺﾞｼｯｸM-PRO" pitchFamily="50" charset="-128"/>
              </a:rPr>
              <a:t>2</a:t>
            </a:r>
            <a:r>
              <a:rPr kumimoji="0" lang="ja-JP" altLang="en-US" dirty="0" smtClean="0">
                <a:solidFill>
                  <a:srgbClr val="000000"/>
                </a:solidFill>
                <a:latin typeface="HG丸ｺﾞｼｯｸM-PRO" pitchFamily="50" charset="-128"/>
                <a:ea typeface="HG丸ｺﾞｼｯｸM-PRO" pitchFamily="50" charset="-128"/>
              </a:rPr>
              <a:t>回）</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pPr>
            <a:endParaRPr kumimoji="0" lang="en-US" altLang="ja-JP" dirty="0" smtClean="0">
              <a:solidFill>
                <a:srgbClr val="000000"/>
              </a:solidFill>
              <a:latin typeface="HG丸ｺﾞｼｯｸM-PRO" pitchFamily="50" charset="-128"/>
              <a:ea typeface="HG丸ｺﾞｼｯｸM-PRO" pitchFamily="50" charset="-128"/>
            </a:endParaRPr>
          </a:p>
          <a:p>
            <a:pPr marL="144000" indent="-144000">
              <a:lnSpc>
                <a:spcPct val="104000"/>
              </a:lnSpc>
              <a:spcBef>
                <a:spcPct val="20000"/>
              </a:spcBef>
              <a:buClr>
                <a:srgbClr val="000000"/>
              </a:buClr>
            </a:pPr>
            <a:r>
              <a:rPr lang="ja-JP" altLang="en-US" sz="2400" dirty="0" smtClean="0">
                <a:solidFill>
                  <a:srgbClr val="000000"/>
                </a:solidFill>
                <a:latin typeface="HG丸ｺﾞｼｯｸM-PRO" pitchFamily="50" charset="-128"/>
                <a:ea typeface="HGP創英角ｺﾞｼｯｸUB" pitchFamily="50" charset="-128"/>
              </a:rPr>
              <a:t>自治体が自身の状況を 「正確に」 把握できる詳細なデータ</a:t>
            </a:r>
            <a:endParaRPr lang="en-US" altLang="ja-JP" sz="2400" dirty="0" smtClean="0">
              <a:solidFill>
                <a:srgbClr val="000000"/>
              </a:solidFill>
              <a:latin typeface="HG丸ｺﾞｼｯｸM-PRO" pitchFamily="50" charset="-128"/>
              <a:ea typeface="HGP創英角ｺﾞｼｯｸUB" pitchFamily="50" charset="-128"/>
            </a:endParaRPr>
          </a:p>
          <a:p>
            <a:pPr marL="180975" indent="-180975">
              <a:lnSpc>
                <a:spcPct val="104000"/>
              </a:lnSpc>
              <a:spcBef>
                <a:spcPct val="20000"/>
              </a:spcBef>
              <a:buClr>
                <a:srgbClr val="727272"/>
              </a:buClr>
              <a:buFont typeface="Wingdings" pitchFamily="2" charset="2"/>
              <a:buChar char="n"/>
              <a:defRPr/>
            </a:pPr>
            <a:r>
              <a:rPr kumimoji="0" lang="ja-JP" altLang="en-US" dirty="0" smtClean="0">
                <a:solidFill>
                  <a:srgbClr val="000000"/>
                </a:solidFill>
                <a:latin typeface="HG丸ｺﾞｼｯｸM-PRO" pitchFamily="50" charset="-128"/>
                <a:ea typeface="HG丸ｺﾞｼｯｸM-PRO" pitchFamily="50" charset="-128"/>
              </a:rPr>
              <a:t>単に調査項目の選択状況データの情報だけではなく、さらに「居宅／施設別」の選択状況を示す、等</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defRPr/>
            </a:pPr>
            <a:endParaRPr kumimoji="0" lang="en-US" altLang="ja-JP" dirty="0" smtClean="0">
              <a:solidFill>
                <a:srgbClr val="000000"/>
              </a:solidFill>
              <a:latin typeface="HG丸ｺﾞｼｯｸM-PRO" pitchFamily="50" charset="-128"/>
              <a:ea typeface="HG丸ｺﾞｼｯｸM-PRO" pitchFamily="50" charset="-128"/>
            </a:endParaRPr>
          </a:p>
          <a:p>
            <a:pPr marL="144000" indent="-144000">
              <a:lnSpc>
                <a:spcPct val="104000"/>
              </a:lnSpc>
              <a:spcBef>
                <a:spcPct val="20000"/>
              </a:spcBef>
              <a:buClr>
                <a:srgbClr val="000000"/>
              </a:buClr>
              <a:defRPr/>
            </a:pPr>
            <a:r>
              <a:rPr lang="ja-JP" altLang="en-US" sz="2400" dirty="0" smtClean="0">
                <a:solidFill>
                  <a:srgbClr val="000000"/>
                </a:solidFill>
                <a:latin typeface="HG丸ｺﾞｼｯｸM-PRO" pitchFamily="50" charset="-128"/>
                <a:ea typeface="HGP創英角ｺﾞｼｯｸUB" pitchFamily="50" charset="-128"/>
              </a:rPr>
              <a:t>自治体が業務負担をかけることなく簡便に利用できる資料</a:t>
            </a:r>
            <a:endParaRPr lang="en-US" altLang="ja-JP" sz="2400" dirty="0" smtClean="0">
              <a:solidFill>
                <a:srgbClr val="000000"/>
              </a:solidFill>
              <a:latin typeface="HG丸ｺﾞｼｯｸM-PRO" pitchFamily="50" charset="-128"/>
              <a:ea typeface="HGP創英角ｺﾞｼｯｸUB" pitchFamily="50" charset="-128"/>
            </a:endParaRPr>
          </a:p>
          <a:p>
            <a:pPr marL="180975" indent="-180975">
              <a:lnSpc>
                <a:spcPct val="104000"/>
              </a:lnSpc>
              <a:spcBef>
                <a:spcPct val="20000"/>
              </a:spcBef>
              <a:buClr>
                <a:srgbClr val="727272"/>
              </a:buClr>
              <a:buFont typeface="Wingdings" pitchFamily="2" charset="2"/>
              <a:buChar char="n"/>
              <a:defRPr/>
            </a:pPr>
            <a:r>
              <a:rPr kumimoji="0" lang="ja-JP" altLang="en-US" dirty="0" smtClean="0">
                <a:solidFill>
                  <a:srgbClr val="000000"/>
                </a:solidFill>
                <a:latin typeface="HG丸ｺﾞｼｯｸM-PRO" pitchFamily="50" charset="-128"/>
                <a:ea typeface="HG丸ｺﾞｼｯｸM-PRO" pitchFamily="50" charset="-128"/>
              </a:rPr>
              <a:t>できるだけ事務局に負担をかけない方法にて情報を提供し、手間をかけず簡便に必要な分析をおこなえる分析データ・ツール等を提供</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defRPr/>
            </a:pPr>
            <a:endParaRPr kumimoji="0" lang="en-US" altLang="ja-JP" dirty="0" smtClean="0">
              <a:solidFill>
                <a:srgbClr val="000000"/>
              </a:solidFill>
              <a:latin typeface="HG丸ｺﾞｼｯｸM-PRO" pitchFamily="50" charset="-128"/>
              <a:ea typeface="HG丸ｺﾞｼｯｸM-PRO" pitchFamily="50" charset="-128"/>
            </a:endParaRPr>
          </a:p>
          <a:p>
            <a:pPr marL="144000" indent="-144000">
              <a:lnSpc>
                <a:spcPct val="104000"/>
              </a:lnSpc>
              <a:spcBef>
                <a:spcPct val="20000"/>
              </a:spcBef>
              <a:buClr>
                <a:srgbClr val="000000"/>
              </a:buClr>
              <a:defRPr/>
            </a:pPr>
            <a:r>
              <a:rPr lang="ja-JP" altLang="en-US" sz="2400" dirty="0" smtClean="0">
                <a:solidFill>
                  <a:srgbClr val="000000"/>
                </a:solidFill>
                <a:latin typeface="HG丸ｺﾞｼｯｸM-PRO" pitchFamily="50" charset="-128"/>
                <a:ea typeface="HGP創英角ｺﾞｼｯｸUB" pitchFamily="50" charset="-128"/>
              </a:rPr>
              <a:t>提供する分析データをより有効に活用してもらうための支援</a:t>
            </a:r>
            <a:endParaRPr lang="en-US" altLang="ja-JP" sz="2400" dirty="0" smtClean="0">
              <a:solidFill>
                <a:srgbClr val="000000"/>
              </a:solidFill>
              <a:latin typeface="HG丸ｺﾞｼｯｸM-PRO" pitchFamily="50" charset="-128"/>
              <a:ea typeface="HGP創英角ｺﾞｼｯｸUB" pitchFamily="50" charset="-128"/>
            </a:endParaRPr>
          </a:p>
          <a:p>
            <a:pPr marL="180975" indent="-180975">
              <a:lnSpc>
                <a:spcPct val="104000"/>
              </a:lnSpc>
              <a:spcBef>
                <a:spcPct val="20000"/>
              </a:spcBef>
              <a:buClr>
                <a:srgbClr val="727272"/>
              </a:buClr>
              <a:buFont typeface="Wingdings" pitchFamily="2" charset="2"/>
              <a:buChar char="n"/>
              <a:defRPr/>
            </a:pPr>
            <a:r>
              <a:rPr kumimoji="0" lang="ja-JP" altLang="en-US" dirty="0" smtClean="0">
                <a:solidFill>
                  <a:srgbClr val="000000"/>
                </a:solidFill>
                <a:latin typeface="HG丸ｺﾞｼｯｸM-PRO" pitchFamily="50" charset="-128"/>
                <a:ea typeface="HG丸ｺﾞｼｯｸM-PRO" pitchFamily="50" charset="-128"/>
              </a:rPr>
              <a:t>分析データの見方や解釈等について、具体的な事例等を用いて解説する研修会等での支援</a:t>
            </a:r>
            <a:endParaRPr lang="en-US" altLang="ja-JP" dirty="0" smtClean="0">
              <a:solidFill>
                <a:srgbClr val="000000"/>
              </a:solidFill>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0450" name="Rectangle 2"/>
          <p:cNvSpPr>
            <a:spLocks noGrp="1" noChangeArrowheads="1"/>
          </p:cNvSpPr>
          <p:nvPr>
            <p:ph type="title" idx="4294967295"/>
          </p:nvPr>
        </p:nvSpPr>
        <p:spPr>
          <a:xfrm>
            <a:off x="474786" y="55600"/>
            <a:ext cx="8669215" cy="673100"/>
          </a:xfrm>
        </p:spPr>
        <p:txBody>
          <a:bodyPr/>
          <a:lstStyle/>
          <a:p>
            <a:pPr eaLnBrk="1" hangingPunct="1">
              <a:lnSpc>
                <a:spcPct val="110000"/>
              </a:lnSpc>
              <a:defRPr/>
            </a:pPr>
            <a:r>
              <a:rPr lang="ja-JP" altLang="en-US" sz="2400" dirty="0" smtClean="0"/>
              <a:t>平成</a:t>
            </a:r>
            <a:r>
              <a:rPr lang="en-US" altLang="ja-JP" sz="2400" dirty="0" smtClean="0"/>
              <a:t>24</a:t>
            </a:r>
            <a:r>
              <a:rPr lang="ja-JP" altLang="en-US" sz="2400" dirty="0" smtClean="0"/>
              <a:t>年度の事業のポイント　：　③ 認定調査員研修</a:t>
            </a:r>
          </a:p>
        </p:txBody>
      </p:sp>
      <p:sp>
        <p:nvSpPr>
          <p:cNvPr id="23" name="テキスト ボックス 22"/>
          <p:cNvSpPr txBox="1"/>
          <p:nvPr/>
        </p:nvSpPr>
        <p:spPr>
          <a:xfrm>
            <a:off x="185051" y="1016732"/>
            <a:ext cx="8740663" cy="4893712"/>
          </a:xfrm>
          <a:prstGeom prst="rect">
            <a:avLst/>
          </a:prstGeom>
          <a:noFill/>
        </p:spPr>
        <p:txBody>
          <a:bodyPr wrap="square" rtlCol="0">
            <a:spAutoFit/>
          </a:bodyPr>
          <a:lstStyle/>
          <a:p>
            <a:pPr marL="266700" indent="-266700">
              <a:lnSpc>
                <a:spcPct val="104000"/>
              </a:lnSpc>
              <a:spcBef>
                <a:spcPct val="20000"/>
              </a:spcBef>
              <a:buClr>
                <a:srgbClr val="000000"/>
              </a:buClr>
              <a:defRPr/>
            </a:pPr>
            <a:r>
              <a:rPr lang="ja-JP" altLang="en-US" sz="2400" dirty="0" smtClean="0">
                <a:solidFill>
                  <a:srgbClr val="000000"/>
                </a:solidFill>
                <a:latin typeface="HGP創英角ｺﾞｼｯｸUB" pitchFamily="50" charset="-128"/>
                <a:ea typeface="HGP創英角ｺﾞｼｯｸUB" pitchFamily="50" charset="-128"/>
              </a:rPr>
              <a:t>地域レベルの指導者育成</a:t>
            </a:r>
            <a:endParaRPr lang="en-US" altLang="ja-JP" sz="2400" dirty="0" smtClean="0">
              <a:solidFill>
                <a:srgbClr val="000000"/>
              </a:solidFill>
              <a:latin typeface="HGP創英角ｺﾞｼｯｸUB" pitchFamily="50" charset="-128"/>
              <a:ea typeface="HGP創英角ｺﾞｼｯｸUB" pitchFamily="50" charset="-128"/>
            </a:endParaRPr>
          </a:p>
          <a:p>
            <a:pPr marL="180975" indent="-180975">
              <a:lnSpc>
                <a:spcPct val="104000"/>
              </a:lnSpc>
              <a:spcBef>
                <a:spcPct val="20000"/>
              </a:spcBef>
              <a:buClr>
                <a:srgbClr val="727272"/>
              </a:buClr>
              <a:buFont typeface="Wingdings" pitchFamily="2" charset="2"/>
              <a:buChar char="n"/>
              <a:defRPr/>
            </a:pPr>
            <a:r>
              <a:rPr kumimoji="0" lang="ja-JP" altLang="en-US" dirty="0" smtClean="0">
                <a:solidFill>
                  <a:srgbClr val="000000"/>
                </a:solidFill>
                <a:latin typeface="HG丸ｺﾞｼｯｸM-PRO" pitchFamily="50" charset="-128"/>
                <a:ea typeface="HG丸ｺﾞｼｯｸM-PRO" pitchFamily="50" charset="-128"/>
              </a:rPr>
              <a:t>都道府県職員、専門調査員、市町村で指導的な立場にある調査員など、全国で約</a:t>
            </a:r>
            <a:r>
              <a:rPr kumimoji="0" lang="en-US" altLang="ja-JP" dirty="0" smtClean="0">
                <a:solidFill>
                  <a:srgbClr val="000000"/>
                </a:solidFill>
                <a:latin typeface="HG丸ｺﾞｼｯｸM-PRO" pitchFamily="50" charset="-128"/>
                <a:ea typeface="HG丸ｺﾞｼｯｸM-PRO" pitchFamily="50" charset="-128"/>
              </a:rPr>
              <a:t>600</a:t>
            </a:r>
            <a:r>
              <a:rPr kumimoji="0" lang="ja-JP" altLang="en-US" dirty="0" smtClean="0">
                <a:solidFill>
                  <a:srgbClr val="000000"/>
                </a:solidFill>
                <a:latin typeface="HG丸ｺﾞｼｯｸM-PRO" pitchFamily="50" charset="-128"/>
                <a:ea typeface="HG丸ｺﾞｼｯｸM-PRO" pitchFamily="50" charset="-128"/>
              </a:rPr>
              <a:t>人を対象にした</a:t>
            </a:r>
            <a:r>
              <a:rPr kumimoji="0" lang="en-US" altLang="ja-JP" dirty="0" smtClean="0">
                <a:solidFill>
                  <a:srgbClr val="000000"/>
                </a:solidFill>
                <a:latin typeface="HG丸ｺﾞｼｯｸM-PRO" pitchFamily="50" charset="-128"/>
                <a:ea typeface="HG丸ｺﾞｼｯｸM-PRO" pitchFamily="50" charset="-128"/>
              </a:rPr>
              <a:t>2</a:t>
            </a:r>
            <a:r>
              <a:rPr kumimoji="0" lang="ja-JP" altLang="en-US" dirty="0" smtClean="0">
                <a:solidFill>
                  <a:srgbClr val="000000"/>
                </a:solidFill>
                <a:latin typeface="HG丸ｺﾞｼｯｸM-PRO" pitchFamily="50" charset="-128"/>
                <a:ea typeface="HG丸ｺﾞｼｯｸM-PRO" pitchFamily="50" charset="-128"/>
              </a:rPr>
              <a:t>日間の集中研修を開催</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defRPr/>
            </a:pPr>
            <a:r>
              <a:rPr kumimoji="0" lang="ja-JP" altLang="en-US" dirty="0" smtClean="0">
                <a:solidFill>
                  <a:srgbClr val="000000"/>
                </a:solidFill>
                <a:latin typeface="HG丸ｺﾞｼｯｸM-PRO" pitchFamily="50" charset="-128"/>
                <a:ea typeface="HG丸ｺﾞｼｯｸM-PRO" pitchFamily="50" charset="-128"/>
              </a:rPr>
              <a:t>研修受講後は、認定調査に関する相談への対応や、各地域で研修講師として活躍することも期待</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defRPr/>
            </a:pPr>
            <a:endParaRPr kumimoji="0" lang="en-US" altLang="ja-JP" dirty="0" smtClean="0">
              <a:solidFill>
                <a:srgbClr val="000000"/>
              </a:solidFill>
              <a:latin typeface="HG丸ｺﾞｼｯｸM-PRO" pitchFamily="50" charset="-128"/>
              <a:ea typeface="HG丸ｺﾞｼｯｸM-PRO" pitchFamily="50" charset="-128"/>
            </a:endParaRPr>
          </a:p>
          <a:p>
            <a:pPr marL="144000" indent="-144000">
              <a:lnSpc>
                <a:spcPct val="104000"/>
              </a:lnSpc>
              <a:spcBef>
                <a:spcPct val="20000"/>
              </a:spcBef>
              <a:buClr>
                <a:srgbClr val="000000"/>
              </a:buClr>
            </a:pPr>
            <a:r>
              <a:rPr lang="ja-JP" altLang="en-US" sz="2400" dirty="0" smtClean="0">
                <a:solidFill>
                  <a:srgbClr val="000000"/>
                </a:solidFill>
                <a:latin typeface="HG丸ｺﾞｼｯｸM-PRO" pitchFamily="50" charset="-128"/>
                <a:ea typeface="HGP創英角ｺﾞｼｯｸUB" pitchFamily="50" charset="-128"/>
              </a:rPr>
              <a:t>調査員を指導する上で必要なカリキュラムを網羅したプログラム</a:t>
            </a:r>
          </a:p>
          <a:p>
            <a:pPr marL="180975" indent="-180975">
              <a:lnSpc>
                <a:spcPct val="104000"/>
              </a:lnSpc>
              <a:spcBef>
                <a:spcPct val="20000"/>
              </a:spcBef>
              <a:buClr>
                <a:srgbClr val="727272"/>
              </a:buClr>
              <a:buFont typeface="Wingdings" pitchFamily="2" charset="2"/>
              <a:buChar char="n"/>
              <a:defRPr/>
            </a:pPr>
            <a:r>
              <a:rPr kumimoji="0" lang="ja-JP" altLang="en-US" dirty="0" smtClean="0">
                <a:solidFill>
                  <a:srgbClr val="000000"/>
                </a:solidFill>
                <a:latin typeface="HG丸ｺﾞｼｯｸM-PRO" pitchFamily="50" charset="-128"/>
                <a:ea typeface="HG丸ｺﾞｼｯｸM-PRO" pitchFamily="50" charset="-128"/>
              </a:rPr>
              <a:t>実践的な演習を多く取り入れるとともに、審査会委員の立場で考えてどのような基本調査や特記事項が求められるかを理解することで指導力の養成に実効性を持たせる</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defRPr/>
            </a:pPr>
            <a:endParaRPr kumimoji="0" lang="en-US" altLang="ja-JP" dirty="0" smtClean="0">
              <a:solidFill>
                <a:srgbClr val="000000"/>
              </a:solidFill>
              <a:latin typeface="HG丸ｺﾞｼｯｸM-PRO" pitchFamily="50" charset="-128"/>
              <a:ea typeface="HG丸ｺﾞｼｯｸM-PRO" pitchFamily="50" charset="-128"/>
            </a:endParaRPr>
          </a:p>
          <a:p>
            <a:pPr marL="144000" indent="-144000">
              <a:lnSpc>
                <a:spcPct val="104000"/>
              </a:lnSpc>
              <a:spcBef>
                <a:spcPct val="20000"/>
              </a:spcBef>
              <a:buClr>
                <a:srgbClr val="000000"/>
              </a:buClr>
              <a:defRPr/>
            </a:pPr>
            <a:r>
              <a:rPr lang="ja-JP" altLang="en-US" sz="2400" dirty="0" smtClean="0">
                <a:solidFill>
                  <a:srgbClr val="000000"/>
                </a:solidFill>
                <a:latin typeface="HG丸ｺﾞｼｯｸM-PRO" pitchFamily="50" charset="-128"/>
                <a:ea typeface="HGP創英角ｺﾞｼｯｸUB" pitchFamily="50" charset="-128"/>
              </a:rPr>
              <a:t>受講者の参加を得るための配慮</a:t>
            </a:r>
            <a:endParaRPr lang="en-US" altLang="ja-JP" sz="2400" dirty="0" smtClean="0">
              <a:solidFill>
                <a:srgbClr val="000000"/>
              </a:solidFill>
              <a:latin typeface="HG丸ｺﾞｼｯｸM-PRO" pitchFamily="50" charset="-128"/>
              <a:ea typeface="HGP創英角ｺﾞｼｯｸUB" pitchFamily="50" charset="-128"/>
            </a:endParaRPr>
          </a:p>
          <a:p>
            <a:pPr marL="180975" indent="-180975">
              <a:lnSpc>
                <a:spcPct val="104000"/>
              </a:lnSpc>
              <a:spcBef>
                <a:spcPct val="20000"/>
              </a:spcBef>
              <a:buClr>
                <a:srgbClr val="727272"/>
              </a:buClr>
              <a:buFont typeface="Wingdings" pitchFamily="2" charset="2"/>
              <a:buChar char="n"/>
              <a:defRPr/>
            </a:pPr>
            <a:r>
              <a:rPr kumimoji="0" lang="ja-JP" altLang="en-US" dirty="0" smtClean="0">
                <a:solidFill>
                  <a:srgbClr val="000000"/>
                </a:solidFill>
                <a:latin typeface="HG丸ｺﾞｼｯｸM-PRO" pitchFamily="50" charset="-128"/>
                <a:ea typeface="HG丸ｺﾞｼｯｸM-PRO" pitchFamily="50" charset="-128"/>
              </a:rPr>
              <a:t>原則として受講者が</a:t>
            </a:r>
            <a:r>
              <a:rPr kumimoji="0" lang="en-US" altLang="ja-JP" dirty="0" smtClean="0">
                <a:solidFill>
                  <a:srgbClr val="000000"/>
                </a:solidFill>
                <a:latin typeface="HG丸ｺﾞｼｯｸM-PRO" pitchFamily="50" charset="-128"/>
                <a:ea typeface="HG丸ｺﾞｼｯｸM-PRO" pitchFamily="50" charset="-128"/>
              </a:rPr>
              <a:t>2</a:t>
            </a:r>
            <a:r>
              <a:rPr kumimoji="0" lang="ja-JP" altLang="en-US" dirty="0" smtClean="0">
                <a:solidFill>
                  <a:srgbClr val="000000"/>
                </a:solidFill>
                <a:latin typeface="HG丸ｺﾞｼｯｸM-PRO" pitchFamily="50" charset="-128"/>
                <a:ea typeface="HG丸ｺﾞｼｯｸM-PRO" pitchFamily="50" charset="-128"/>
              </a:rPr>
              <a:t>～</a:t>
            </a:r>
            <a:r>
              <a:rPr kumimoji="0" lang="en-US" altLang="ja-JP" dirty="0" smtClean="0">
                <a:solidFill>
                  <a:srgbClr val="000000"/>
                </a:solidFill>
                <a:latin typeface="HG丸ｺﾞｼｯｸM-PRO" pitchFamily="50" charset="-128"/>
                <a:ea typeface="HG丸ｺﾞｼｯｸM-PRO" pitchFamily="50" charset="-128"/>
              </a:rPr>
              <a:t>3</a:t>
            </a:r>
            <a:r>
              <a:rPr kumimoji="0" lang="ja-JP" altLang="en-US" dirty="0" smtClean="0">
                <a:solidFill>
                  <a:srgbClr val="000000"/>
                </a:solidFill>
                <a:latin typeface="HG丸ｺﾞｼｯｸM-PRO" pitchFamily="50" charset="-128"/>
                <a:ea typeface="HG丸ｺﾞｼｯｸM-PRO" pitchFamily="50" charset="-128"/>
              </a:rPr>
              <a:t>時間以内の移動時間で参加できるよう、全国</a:t>
            </a:r>
            <a:r>
              <a:rPr kumimoji="0" lang="en-US" altLang="ja-JP" dirty="0" smtClean="0">
                <a:solidFill>
                  <a:srgbClr val="000000"/>
                </a:solidFill>
                <a:latin typeface="HG丸ｺﾞｼｯｸM-PRO" pitchFamily="50" charset="-128"/>
                <a:ea typeface="HG丸ｺﾞｼｯｸM-PRO" pitchFamily="50" charset="-128"/>
              </a:rPr>
              <a:t>14</a:t>
            </a:r>
            <a:r>
              <a:rPr kumimoji="0" lang="ja-JP" altLang="en-US" dirty="0" smtClean="0">
                <a:solidFill>
                  <a:srgbClr val="000000"/>
                </a:solidFill>
                <a:latin typeface="HG丸ｺﾞｼｯｸM-PRO" pitchFamily="50" charset="-128"/>
                <a:ea typeface="HG丸ｺﾞｼｯｸM-PRO" pitchFamily="50" charset="-128"/>
              </a:rPr>
              <a:t>ブロックにて会場を設定（会場ごとに都道府県単位の参加者の割り当て人数を設定）</a:t>
            </a:r>
            <a:endParaRPr lang="en-US" altLang="ja-JP" dirty="0" smtClean="0">
              <a:solidFill>
                <a:srgbClr val="000000"/>
              </a:solidFill>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0450" name="Rectangle 2"/>
          <p:cNvSpPr>
            <a:spLocks noGrp="1" noChangeArrowheads="1"/>
          </p:cNvSpPr>
          <p:nvPr>
            <p:ph type="title" idx="4294967295"/>
          </p:nvPr>
        </p:nvSpPr>
        <p:spPr>
          <a:xfrm>
            <a:off x="474786" y="55600"/>
            <a:ext cx="8669215" cy="673100"/>
          </a:xfrm>
        </p:spPr>
        <p:txBody>
          <a:bodyPr/>
          <a:lstStyle/>
          <a:p>
            <a:pPr eaLnBrk="1" hangingPunct="1">
              <a:lnSpc>
                <a:spcPct val="110000"/>
              </a:lnSpc>
              <a:defRPr/>
            </a:pPr>
            <a:r>
              <a:rPr lang="ja-JP" altLang="en-US" sz="2400" dirty="0" smtClean="0"/>
              <a:t>平成</a:t>
            </a:r>
            <a:r>
              <a:rPr lang="en-US" altLang="ja-JP" sz="2400" dirty="0" smtClean="0"/>
              <a:t>24</a:t>
            </a:r>
            <a:r>
              <a:rPr lang="ja-JP" altLang="en-US" sz="2400" dirty="0" smtClean="0"/>
              <a:t>年度の事業のポイント　：　④ 技術的助言事業</a:t>
            </a:r>
          </a:p>
        </p:txBody>
      </p:sp>
      <p:sp>
        <p:nvSpPr>
          <p:cNvPr id="23" name="テキスト ボックス 22"/>
          <p:cNvSpPr txBox="1"/>
          <p:nvPr/>
        </p:nvSpPr>
        <p:spPr>
          <a:xfrm>
            <a:off x="185051" y="1016734"/>
            <a:ext cx="8508022" cy="4550220"/>
          </a:xfrm>
          <a:prstGeom prst="rect">
            <a:avLst/>
          </a:prstGeom>
          <a:noFill/>
        </p:spPr>
        <p:txBody>
          <a:bodyPr wrap="square" rtlCol="0">
            <a:spAutoFit/>
          </a:bodyPr>
          <a:lstStyle/>
          <a:p>
            <a:pPr marL="266700" indent="-266700">
              <a:lnSpc>
                <a:spcPct val="104000"/>
              </a:lnSpc>
              <a:spcBef>
                <a:spcPct val="20000"/>
              </a:spcBef>
              <a:buClr>
                <a:srgbClr val="000000"/>
              </a:buClr>
              <a:defRPr/>
            </a:pPr>
            <a:r>
              <a:rPr lang="ja-JP" altLang="en-US" sz="2400" dirty="0" smtClean="0">
                <a:solidFill>
                  <a:srgbClr val="000000"/>
                </a:solidFill>
                <a:latin typeface="HGP創英角ｺﾞｼｯｸUB" pitchFamily="50" charset="-128"/>
                <a:ea typeface="HGP創英角ｺﾞｼｯｸUB" pitchFamily="50" charset="-128"/>
              </a:rPr>
              <a:t>認定調査への重点的な助言</a:t>
            </a:r>
          </a:p>
          <a:p>
            <a:pPr marL="180975" indent="-180975">
              <a:lnSpc>
                <a:spcPct val="104000"/>
              </a:lnSpc>
              <a:spcBef>
                <a:spcPct val="20000"/>
              </a:spcBef>
              <a:buClr>
                <a:srgbClr val="727272"/>
              </a:buClr>
              <a:buFont typeface="Wingdings" pitchFamily="2" charset="2"/>
              <a:buChar char="n"/>
            </a:pPr>
            <a:r>
              <a:rPr kumimoji="0" lang="ja-JP" altLang="en-US" dirty="0" smtClean="0">
                <a:solidFill>
                  <a:srgbClr val="000000"/>
                </a:solidFill>
                <a:latin typeface="HG丸ｺﾞｼｯｸM-PRO" pitchFamily="50" charset="-128"/>
                <a:ea typeface="HG丸ｺﾞｼｯｸM-PRO" pitchFamily="50" charset="-128"/>
              </a:rPr>
              <a:t>介護認定審査会では必要不可欠となる特記事項の改善を通じて、審査会全体の改善の入口とする（</a:t>
            </a:r>
            <a:r>
              <a:rPr kumimoji="0" lang="en-US" altLang="ja-JP" dirty="0" smtClean="0">
                <a:solidFill>
                  <a:srgbClr val="000000"/>
                </a:solidFill>
                <a:latin typeface="HG丸ｺﾞｼｯｸM-PRO" pitchFamily="50" charset="-128"/>
                <a:ea typeface="HG丸ｺﾞｼｯｸM-PRO" pitchFamily="50" charset="-128"/>
              </a:rPr>
              <a:t>47</a:t>
            </a:r>
            <a:r>
              <a:rPr kumimoji="0" lang="ja-JP" altLang="en-US" dirty="0" smtClean="0">
                <a:solidFill>
                  <a:srgbClr val="000000"/>
                </a:solidFill>
                <a:latin typeface="HG丸ｺﾞｼｯｸM-PRO" pitchFamily="50" charset="-128"/>
                <a:ea typeface="HG丸ｺﾞｼｯｸM-PRO" pitchFamily="50" charset="-128"/>
              </a:rPr>
              <a:t>審査会を訪問予定。過去の訪問実績にも配慮しつつ選定）</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pPr>
            <a:endParaRPr kumimoji="0" lang="ja-JP" altLang="en-US" dirty="0" smtClean="0">
              <a:solidFill>
                <a:srgbClr val="000000"/>
              </a:solidFill>
              <a:latin typeface="HG丸ｺﾞｼｯｸM-PRO" pitchFamily="50" charset="-128"/>
              <a:ea typeface="HG丸ｺﾞｼｯｸM-PRO" pitchFamily="50" charset="-128"/>
            </a:endParaRPr>
          </a:p>
          <a:p>
            <a:pPr marL="144000" indent="-144000">
              <a:lnSpc>
                <a:spcPct val="104000"/>
              </a:lnSpc>
              <a:spcBef>
                <a:spcPct val="20000"/>
              </a:spcBef>
              <a:buClr>
                <a:srgbClr val="000000"/>
              </a:buClr>
            </a:pPr>
            <a:r>
              <a:rPr lang="ja-JP" altLang="en-US" sz="2400" dirty="0" smtClean="0">
                <a:solidFill>
                  <a:srgbClr val="000000"/>
                </a:solidFill>
                <a:latin typeface="HG丸ｺﾞｼｯｸM-PRO" pitchFamily="50" charset="-128"/>
                <a:ea typeface="HGP創英角ｺﾞｼｯｸUB" pitchFamily="50" charset="-128"/>
              </a:rPr>
              <a:t>実効性の高い技術的助言</a:t>
            </a:r>
            <a:endParaRPr lang="en-US" altLang="ja-JP" sz="2400" dirty="0" smtClean="0">
              <a:solidFill>
                <a:srgbClr val="000000"/>
              </a:solidFill>
              <a:latin typeface="HG丸ｺﾞｼｯｸM-PRO" pitchFamily="50" charset="-128"/>
              <a:ea typeface="HGP創英角ｺﾞｼｯｸUB" pitchFamily="50" charset="-128"/>
            </a:endParaRPr>
          </a:p>
          <a:p>
            <a:pPr marL="180975" indent="-180975">
              <a:lnSpc>
                <a:spcPct val="104000"/>
              </a:lnSpc>
              <a:spcBef>
                <a:spcPct val="20000"/>
              </a:spcBef>
              <a:buClr>
                <a:srgbClr val="727272"/>
              </a:buClr>
              <a:buFont typeface="Wingdings" pitchFamily="2" charset="2"/>
              <a:buChar char="n"/>
              <a:defRPr/>
            </a:pPr>
            <a:r>
              <a:rPr kumimoji="0" lang="ja-JP" altLang="en-US" dirty="0" smtClean="0">
                <a:solidFill>
                  <a:srgbClr val="000000"/>
                </a:solidFill>
                <a:latin typeface="HG丸ｺﾞｼｯｸM-PRO" pitchFamily="50" charset="-128"/>
                <a:ea typeface="HG丸ｺﾞｼｯｸM-PRO" pitchFamily="50" charset="-128"/>
              </a:rPr>
              <a:t>問題点を指摘するのみではなく、その解決方法も合わせて提示することで、実効性の高い技術的助言を行う</a:t>
            </a:r>
            <a:endParaRPr kumimoji="0" lang="en-US" altLang="ja-JP" dirty="0" smtClean="0">
              <a:solidFill>
                <a:srgbClr val="000000"/>
              </a:solidFill>
              <a:latin typeface="HG丸ｺﾞｼｯｸM-PRO" pitchFamily="50" charset="-128"/>
              <a:ea typeface="HG丸ｺﾞｼｯｸM-PRO" pitchFamily="50" charset="-128"/>
            </a:endParaRPr>
          </a:p>
          <a:p>
            <a:pPr marL="180975" indent="-180975">
              <a:lnSpc>
                <a:spcPct val="104000"/>
              </a:lnSpc>
              <a:spcBef>
                <a:spcPct val="20000"/>
              </a:spcBef>
              <a:buClr>
                <a:srgbClr val="727272"/>
              </a:buClr>
              <a:buFont typeface="Wingdings" pitchFamily="2" charset="2"/>
              <a:buChar char="n"/>
              <a:defRPr/>
            </a:pPr>
            <a:endParaRPr kumimoji="0" lang="ja-JP" altLang="en-US" dirty="0" smtClean="0">
              <a:solidFill>
                <a:srgbClr val="000000"/>
              </a:solidFill>
              <a:latin typeface="HG丸ｺﾞｼｯｸM-PRO" pitchFamily="50" charset="-128"/>
              <a:ea typeface="HG丸ｺﾞｼｯｸM-PRO" pitchFamily="50" charset="-128"/>
            </a:endParaRPr>
          </a:p>
          <a:p>
            <a:pPr marL="144000" indent="-144000">
              <a:lnSpc>
                <a:spcPct val="104000"/>
              </a:lnSpc>
              <a:spcBef>
                <a:spcPct val="20000"/>
              </a:spcBef>
              <a:buClr>
                <a:srgbClr val="000000"/>
              </a:buClr>
              <a:defRPr/>
            </a:pPr>
            <a:r>
              <a:rPr lang="ja-JP" altLang="en-US" sz="2400" dirty="0" smtClean="0">
                <a:solidFill>
                  <a:srgbClr val="000000"/>
                </a:solidFill>
                <a:latin typeface="HG丸ｺﾞｼｯｸM-PRO" pitchFamily="50" charset="-128"/>
                <a:ea typeface="HGP創英角ｺﾞｼｯｸUB" pitchFamily="50" charset="-128"/>
              </a:rPr>
              <a:t>改善策の定着支援</a:t>
            </a:r>
          </a:p>
          <a:p>
            <a:pPr marL="180975" indent="-180975">
              <a:lnSpc>
                <a:spcPct val="104000"/>
              </a:lnSpc>
              <a:spcBef>
                <a:spcPct val="20000"/>
              </a:spcBef>
              <a:buClr>
                <a:srgbClr val="727272"/>
              </a:buClr>
              <a:buFont typeface="Wingdings" pitchFamily="2" charset="2"/>
              <a:buChar char="n"/>
              <a:defRPr/>
            </a:pPr>
            <a:r>
              <a:rPr kumimoji="0" lang="ja-JP" altLang="en-US" dirty="0" smtClean="0">
                <a:solidFill>
                  <a:srgbClr val="000000"/>
                </a:solidFill>
                <a:latin typeface="HG丸ｺﾞｼｯｸM-PRO" pitchFamily="50" charset="-128"/>
                <a:ea typeface="HG丸ｺﾞｼｯｸM-PRO" pitchFamily="50" charset="-128"/>
              </a:rPr>
              <a:t>環境整備とフォローアップを通じて、</a:t>
            </a:r>
            <a:r>
              <a:rPr kumimoji="0" lang="en-US" altLang="ja-JP" dirty="0" smtClean="0">
                <a:solidFill>
                  <a:srgbClr val="000000"/>
                </a:solidFill>
                <a:latin typeface="HG丸ｺﾞｼｯｸM-PRO" pitchFamily="50" charset="-128"/>
                <a:ea typeface="HG丸ｺﾞｼｯｸM-PRO" pitchFamily="50" charset="-128"/>
              </a:rPr>
              <a:t/>
            </a:r>
            <a:br>
              <a:rPr kumimoji="0" lang="en-US" altLang="ja-JP" dirty="0" smtClean="0">
                <a:solidFill>
                  <a:srgbClr val="000000"/>
                </a:solidFill>
                <a:latin typeface="HG丸ｺﾞｼｯｸM-PRO" pitchFamily="50" charset="-128"/>
                <a:ea typeface="HG丸ｺﾞｼｯｸM-PRO" pitchFamily="50" charset="-128"/>
              </a:rPr>
            </a:br>
            <a:r>
              <a:rPr kumimoji="0" lang="ja-JP" altLang="en-US" dirty="0" smtClean="0">
                <a:solidFill>
                  <a:srgbClr val="000000"/>
                </a:solidFill>
                <a:latin typeface="HG丸ｺﾞｼｯｸM-PRO" pitchFamily="50" charset="-128"/>
                <a:ea typeface="HG丸ｺﾞｼｯｸM-PRO" pitchFamily="50" charset="-128"/>
              </a:rPr>
              <a:t>審査会事務局が継続的に適正化の取組み</a:t>
            </a:r>
            <a:r>
              <a:rPr kumimoji="0" lang="en-US" altLang="ja-JP" dirty="0" smtClean="0">
                <a:solidFill>
                  <a:srgbClr val="000000"/>
                </a:solidFill>
                <a:latin typeface="HG丸ｺﾞｼｯｸM-PRO" pitchFamily="50" charset="-128"/>
                <a:ea typeface="HG丸ｺﾞｼｯｸM-PRO" pitchFamily="50" charset="-128"/>
              </a:rPr>
              <a:t/>
            </a:r>
            <a:br>
              <a:rPr kumimoji="0" lang="en-US" altLang="ja-JP" dirty="0" smtClean="0">
                <a:solidFill>
                  <a:srgbClr val="000000"/>
                </a:solidFill>
                <a:latin typeface="HG丸ｺﾞｼｯｸM-PRO" pitchFamily="50" charset="-128"/>
                <a:ea typeface="HG丸ｺﾞｼｯｸM-PRO" pitchFamily="50" charset="-128"/>
              </a:rPr>
            </a:br>
            <a:r>
              <a:rPr kumimoji="0" lang="ja-JP" altLang="en-US" dirty="0" smtClean="0">
                <a:solidFill>
                  <a:srgbClr val="000000"/>
                </a:solidFill>
                <a:latin typeface="HG丸ｺﾞｼｯｸM-PRO" pitchFamily="50" charset="-128"/>
                <a:ea typeface="HG丸ｺﾞｼｯｸM-PRO" pitchFamily="50" charset="-128"/>
              </a:rPr>
              <a:t>を実施することを支援</a:t>
            </a:r>
          </a:p>
        </p:txBody>
      </p:sp>
      <p:grpSp>
        <p:nvGrpSpPr>
          <p:cNvPr id="2" name="グループ化 21"/>
          <p:cNvGrpSpPr>
            <a:grpSpLocks/>
          </p:cNvGrpSpPr>
          <p:nvPr/>
        </p:nvGrpSpPr>
        <p:grpSpPr bwMode="auto">
          <a:xfrm>
            <a:off x="4638469" y="3577392"/>
            <a:ext cx="4187542" cy="2863123"/>
            <a:chOff x="2612740" y="2024844"/>
            <a:chExt cx="3986935" cy="1296144"/>
          </a:xfrm>
        </p:grpSpPr>
        <p:sp>
          <p:nvSpPr>
            <p:cNvPr id="5" name="円/楕円 4"/>
            <p:cNvSpPr/>
            <p:nvPr/>
          </p:nvSpPr>
          <p:spPr bwMode="auto">
            <a:xfrm>
              <a:off x="3981036" y="2024844"/>
              <a:ext cx="1295278" cy="431519"/>
            </a:xfrm>
            <a:prstGeom prst="ellipse">
              <a:avLst/>
            </a:prstGeom>
            <a:solidFill>
              <a:srgbClr val="D16349"/>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algn="ctr" fontAlgn="auto">
                <a:spcBef>
                  <a:spcPct val="50000"/>
                </a:spcBef>
                <a:spcAft>
                  <a:spcPts val="0"/>
                </a:spcAft>
                <a:buFont typeface="Wingdings" pitchFamily="2" charset="2"/>
                <a:buNone/>
                <a:defRPr/>
              </a:pPr>
              <a:r>
                <a:rPr kumimoji="0" lang="ja-JP" altLang="en-US" kern="0" dirty="0" smtClean="0">
                  <a:solidFill>
                    <a:sysClr val="window" lastClr="FFFFFF"/>
                  </a:solidFill>
                  <a:latin typeface="Arial" charset="0"/>
                  <a:ea typeface="ＭＳ Ｐゴシック" charset="-128"/>
                </a:rPr>
                <a:t>国</a:t>
              </a:r>
              <a:endParaRPr kumimoji="0" lang="ja-JP" altLang="en-US" kern="0" dirty="0">
                <a:solidFill>
                  <a:sysClr val="window" lastClr="FFFFFF"/>
                </a:solidFill>
                <a:latin typeface="Arial" charset="0"/>
                <a:ea typeface="ＭＳ Ｐゴシック" charset="-128"/>
              </a:endParaRPr>
            </a:p>
          </p:txBody>
        </p:sp>
        <p:sp>
          <p:nvSpPr>
            <p:cNvPr id="6" name="円/楕円 5"/>
            <p:cNvSpPr/>
            <p:nvPr/>
          </p:nvSpPr>
          <p:spPr bwMode="auto">
            <a:xfrm>
              <a:off x="2865129" y="2889469"/>
              <a:ext cx="1295278" cy="431519"/>
            </a:xfrm>
            <a:prstGeom prst="ellipse">
              <a:avLst/>
            </a:prstGeom>
            <a:solidFill>
              <a:srgbClr val="CCB400"/>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algn="ctr" fontAlgn="auto">
                <a:spcBef>
                  <a:spcPct val="50000"/>
                </a:spcBef>
                <a:spcAft>
                  <a:spcPts val="0"/>
                </a:spcAft>
                <a:buFont typeface="Wingdings" pitchFamily="2" charset="2"/>
                <a:buNone/>
                <a:defRPr/>
              </a:pPr>
              <a:r>
                <a:rPr kumimoji="0" lang="ja-JP" altLang="en-US" kern="0" dirty="0">
                  <a:solidFill>
                    <a:sysClr val="window" lastClr="FFFFFF"/>
                  </a:solidFill>
                  <a:latin typeface="Arial" charset="0"/>
                  <a:ea typeface="ＭＳ Ｐゴシック" charset="-128"/>
                </a:rPr>
                <a:t>都道府県</a:t>
              </a:r>
            </a:p>
          </p:txBody>
        </p:sp>
        <p:sp>
          <p:nvSpPr>
            <p:cNvPr id="7" name="円/楕円 6"/>
            <p:cNvSpPr/>
            <p:nvPr/>
          </p:nvSpPr>
          <p:spPr bwMode="auto">
            <a:xfrm>
              <a:off x="5204885" y="2889469"/>
              <a:ext cx="1394790" cy="431519"/>
            </a:xfrm>
            <a:prstGeom prst="ellipse">
              <a:avLst/>
            </a:prstGeom>
            <a:solidFill>
              <a:srgbClr val="8CADAE"/>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algn="ctr" fontAlgn="auto">
                <a:spcBef>
                  <a:spcPct val="50000"/>
                </a:spcBef>
                <a:spcAft>
                  <a:spcPts val="0"/>
                </a:spcAft>
                <a:buFont typeface="Wingdings" pitchFamily="2" charset="2"/>
                <a:buNone/>
                <a:defRPr/>
              </a:pPr>
              <a:r>
                <a:rPr kumimoji="0" lang="ja-JP" altLang="en-US" kern="0" dirty="0">
                  <a:solidFill>
                    <a:sysClr val="window" lastClr="FFFFFF"/>
                  </a:solidFill>
                  <a:latin typeface="Arial" charset="0"/>
                  <a:ea typeface="ＭＳ Ｐゴシック" charset="-128"/>
                </a:rPr>
                <a:t>訪問</a:t>
              </a:r>
              <a:r>
                <a:rPr kumimoji="0" lang="en-US" altLang="ja-JP" kern="0" dirty="0">
                  <a:solidFill>
                    <a:sysClr val="window" lastClr="FFFFFF"/>
                  </a:solidFill>
                  <a:latin typeface="Arial" charset="0"/>
                  <a:ea typeface="ＭＳ Ｐゴシック" charset="-128"/>
                </a:rPr>
                <a:t/>
              </a:r>
              <a:br>
                <a:rPr kumimoji="0" lang="en-US" altLang="ja-JP" kern="0" dirty="0">
                  <a:solidFill>
                    <a:sysClr val="window" lastClr="FFFFFF"/>
                  </a:solidFill>
                  <a:latin typeface="Arial" charset="0"/>
                  <a:ea typeface="ＭＳ Ｐゴシック" charset="-128"/>
                </a:rPr>
              </a:br>
              <a:r>
                <a:rPr kumimoji="0" lang="ja-JP" altLang="en-US" kern="0" dirty="0">
                  <a:solidFill>
                    <a:sysClr val="window" lastClr="FFFFFF"/>
                  </a:solidFill>
                  <a:latin typeface="Arial" charset="0"/>
                  <a:ea typeface="ＭＳ Ｐゴシック" charset="-128"/>
                </a:rPr>
                <a:t>審査会</a:t>
              </a:r>
            </a:p>
          </p:txBody>
        </p:sp>
        <p:cxnSp>
          <p:nvCxnSpPr>
            <p:cNvPr id="8" name="直線矢印コネクタ 7"/>
            <p:cNvCxnSpPr>
              <a:stCxn id="5" idx="3"/>
              <a:endCxn id="6" idx="0"/>
            </p:cNvCxnSpPr>
            <p:nvPr/>
          </p:nvCxnSpPr>
          <p:spPr bwMode="auto">
            <a:xfrm flipH="1">
              <a:off x="3512768" y="2392904"/>
              <a:ext cx="657163" cy="496565"/>
            </a:xfrm>
            <a:prstGeom prst="straightConnector1">
              <a:avLst/>
            </a:prstGeom>
            <a:noFill/>
            <a:ln w="25400" cap="flat" cmpd="sng" algn="ctr">
              <a:solidFill>
                <a:srgbClr val="D19049"/>
              </a:solidFill>
              <a:prstDash val="solid"/>
              <a:headEnd type="none" w="med" len="med"/>
              <a:tailEnd type="arrow"/>
            </a:ln>
            <a:effectLst>
              <a:outerShdw blurRad="40000" dist="20000" dir="5400000" rotWithShape="0">
                <a:srgbClr val="000000">
                  <a:alpha val="38000"/>
                </a:srgbClr>
              </a:outerShdw>
            </a:effectLst>
          </p:spPr>
        </p:cxnSp>
        <p:cxnSp>
          <p:nvCxnSpPr>
            <p:cNvPr id="9" name="直線矢印コネクタ 8"/>
            <p:cNvCxnSpPr>
              <a:stCxn id="5" idx="5"/>
              <a:endCxn id="7" idx="0"/>
            </p:cNvCxnSpPr>
            <p:nvPr/>
          </p:nvCxnSpPr>
          <p:spPr bwMode="auto">
            <a:xfrm>
              <a:off x="5086624" y="2393168"/>
              <a:ext cx="815657" cy="496301"/>
            </a:xfrm>
            <a:prstGeom prst="straightConnector1">
              <a:avLst/>
            </a:prstGeom>
            <a:noFill/>
            <a:ln w="25400" cap="flat" cmpd="sng" algn="ctr">
              <a:solidFill>
                <a:srgbClr val="D19049"/>
              </a:solidFill>
              <a:prstDash val="solid"/>
              <a:headEnd type="none" w="med" len="med"/>
              <a:tailEnd type="arrow"/>
            </a:ln>
            <a:effectLst>
              <a:outerShdw blurRad="40000" dist="20000" dir="5400000" rotWithShape="0">
                <a:srgbClr val="000000">
                  <a:alpha val="38000"/>
                </a:srgbClr>
              </a:outerShdw>
            </a:effectLst>
          </p:spPr>
        </p:cxnSp>
        <p:cxnSp>
          <p:nvCxnSpPr>
            <p:cNvPr id="10" name="直線矢印コネクタ 9"/>
            <p:cNvCxnSpPr>
              <a:stCxn id="6" idx="1"/>
              <a:endCxn id="5" idx="2"/>
            </p:cNvCxnSpPr>
            <p:nvPr/>
          </p:nvCxnSpPr>
          <p:spPr bwMode="auto">
            <a:xfrm flipV="1">
              <a:off x="3054023" y="2240604"/>
              <a:ext cx="927013" cy="712324"/>
            </a:xfrm>
            <a:prstGeom prst="straightConnector1">
              <a:avLst/>
            </a:prstGeom>
            <a:noFill/>
            <a:ln w="25400" cap="flat" cmpd="sng" algn="ctr">
              <a:solidFill>
                <a:srgbClr val="D19049"/>
              </a:solidFill>
              <a:prstDash val="solid"/>
              <a:headEnd type="none" w="med" len="med"/>
              <a:tailEnd type="arrow"/>
            </a:ln>
            <a:effectLst>
              <a:outerShdw blurRad="40000" dist="20000" dir="5400000" rotWithShape="0">
                <a:srgbClr val="000000">
                  <a:alpha val="38000"/>
                </a:srgbClr>
              </a:outerShdw>
            </a:effectLst>
          </p:spPr>
        </p:cxnSp>
        <p:cxnSp>
          <p:nvCxnSpPr>
            <p:cNvPr id="11" name="直線矢印コネクタ 10"/>
            <p:cNvCxnSpPr>
              <a:stCxn id="7" idx="7"/>
              <a:endCxn id="5" idx="6"/>
            </p:cNvCxnSpPr>
            <p:nvPr/>
          </p:nvCxnSpPr>
          <p:spPr bwMode="auto">
            <a:xfrm flipH="1" flipV="1">
              <a:off x="5276313" y="2240604"/>
              <a:ext cx="1119100" cy="712060"/>
            </a:xfrm>
            <a:prstGeom prst="straightConnector1">
              <a:avLst/>
            </a:prstGeom>
            <a:noFill/>
            <a:ln w="25400" cap="flat" cmpd="sng" algn="ctr">
              <a:solidFill>
                <a:srgbClr val="D19049"/>
              </a:solidFill>
              <a:prstDash val="solid"/>
              <a:headEnd type="none" w="med" len="med"/>
              <a:tailEnd type="arrow"/>
            </a:ln>
            <a:effectLst>
              <a:outerShdw blurRad="40000" dist="20000" dir="5400000" rotWithShape="0">
                <a:srgbClr val="000000">
                  <a:alpha val="38000"/>
                </a:srgbClr>
              </a:outerShdw>
            </a:effectLst>
          </p:spPr>
        </p:cxnSp>
        <p:cxnSp>
          <p:nvCxnSpPr>
            <p:cNvPr id="12" name="直線矢印コネクタ 11"/>
            <p:cNvCxnSpPr>
              <a:stCxn id="7" idx="1"/>
              <a:endCxn id="6" idx="7"/>
            </p:cNvCxnSpPr>
            <p:nvPr/>
          </p:nvCxnSpPr>
          <p:spPr bwMode="auto">
            <a:xfrm flipH="1">
              <a:off x="3970718" y="2952664"/>
              <a:ext cx="1438429" cy="0"/>
            </a:xfrm>
            <a:prstGeom prst="straightConnector1">
              <a:avLst/>
            </a:prstGeom>
            <a:noFill/>
            <a:ln w="25400" cap="flat" cmpd="sng" algn="ctr">
              <a:solidFill>
                <a:srgbClr val="D19049"/>
              </a:solidFill>
              <a:prstDash val="solid"/>
              <a:headEnd type="none" w="med" len="med"/>
              <a:tailEnd type="arrow"/>
            </a:ln>
            <a:effectLst>
              <a:outerShdw blurRad="40000" dist="20000" dir="5400000" rotWithShape="0">
                <a:srgbClr val="000000">
                  <a:alpha val="38000"/>
                </a:srgbClr>
              </a:outerShdw>
            </a:effectLst>
          </p:spPr>
        </p:cxnSp>
        <p:cxnSp>
          <p:nvCxnSpPr>
            <p:cNvPr id="13" name="直線矢印コネクタ 12"/>
            <p:cNvCxnSpPr>
              <a:stCxn id="6" idx="6"/>
              <a:endCxn id="7" idx="2"/>
            </p:cNvCxnSpPr>
            <p:nvPr/>
          </p:nvCxnSpPr>
          <p:spPr bwMode="auto">
            <a:xfrm>
              <a:off x="4160407" y="3105229"/>
              <a:ext cx="1044478" cy="0"/>
            </a:xfrm>
            <a:prstGeom prst="straightConnector1">
              <a:avLst/>
            </a:prstGeom>
            <a:noFill/>
            <a:ln w="25400" cap="flat" cmpd="sng" algn="ctr">
              <a:solidFill>
                <a:srgbClr val="D19049"/>
              </a:solidFill>
              <a:prstDash val="solid"/>
              <a:headEnd type="none" w="med" len="med"/>
              <a:tailEnd type="arrow"/>
            </a:ln>
            <a:effectLst>
              <a:outerShdw blurRad="40000" dist="20000" dir="5400000" rotWithShape="0">
                <a:srgbClr val="000000">
                  <a:alpha val="38000"/>
                </a:srgbClr>
              </a:outerShdw>
            </a:effectLst>
          </p:spPr>
        </p:cxnSp>
        <p:sp>
          <p:nvSpPr>
            <p:cNvPr id="14" name="テキスト ボックス 13"/>
            <p:cNvSpPr txBox="1"/>
            <p:nvPr/>
          </p:nvSpPr>
          <p:spPr>
            <a:xfrm>
              <a:off x="2612740" y="2373132"/>
              <a:ext cx="1042737" cy="417994"/>
            </a:xfrm>
            <a:prstGeom prst="rect">
              <a:avLst/>
            </a:prstGeom>
            <a:noFill/>
          </p:spPr>
          <p:txBody>
            <a:bodyPr wrap="square">
              <a:spAutoFit/>
            </a:bodyPr>
            <a:lstStyle/>
            <a:p>
              <a:pPr algn="ctr" fontAlgn="auto">
                <a:spcBef>
                  <a:spcPct val="50000"/>
                </a:spcBef>
                <a:spcAft>
                  <a:spcPts val="0"/>
                </a:spcAft>
                <a:buFont typeface="Wingdings" pitchFamily="2" charset="2"/>
                <a:buNone/>
                <a:defRPr/>
              </a:pPr>
              <a:r>
                <a:rPr kumimoji="0" lang="ja-JP" altLang="en-US" kern="0" dirty="0">
                  <a:ln w="6350">
                    <a:noFill/>
                  </a:ln>
                  <a:solidFill>
                    <a:sysClr val="windowText" lastClr="000000">
                      <a:lumMod val="95000"/>
                      <a:lumOff val="5000"/>
                    </a:sysClr>
                  </a:solidFill>
                  <a:latin typeface="HGP創英角ｺﾞｼｯｸUB"/>
                  <a:ea typeface="HGP創英角ｺﾞｼｯｸUB"/>
                </a:rPr>
                <a:t>都道府県内の情報提供</a:t>
              </a:r>
            </a:p>
          </p:txBody>
        </p:sp>
        <p:sp>
          <p:nvSpPr>
            <p:cNvPr id="15" name="テキスト ボックス 14"/>
            <p:cNvSpPr txBox="1"/>
            <p:nvPr/>
          </p:nvSpPr>
          <p:spPr>
            <a:xfrm>
              <a:off x="3549278" y="2456363"/>
              <a:ext cx="1026261" cy="417994"/>
            </a:xfrm>
            <a:prstGeom prst="rect">
              <a:avLst/>
            </a:prstGeom>
            <a:noFill/>
          </p:spPr>
          <p:txBody>
            <a:bodyPr wrap="square">
              <a:spAutoFit/>
            </a:bodyPr>
            <a:lstStyle/>
            <a:p>
              <a:pPr algn="ctr" fontAlgn="auto">
                <a:spcBef>
                  <a:spcPct val="50000"/>
                </a:spcBef>
                <a:spcAft>
                  <a:spcPts val="0"/>
                </a:spcAft>
                <a:buFont typeface="Wingdings" pitchFamily="2" charset="2"/>
                <a:buNone/>
                <a:defRPr/>
              </a:pPr>
              <a:r>
                <a:rPr kumimoji="0" lang="ja-JP" altLang="en-US" kern="0" dirty="0">
                  <a:ln w="6350">
                    <a:noFill/>
                  </a:ln>
                  <a:solidFill>
                    <a:sysClr val="windowText" lastClr="000000">
                      <a:lumMod val="95000"/>
                      <a:lumOff val="5000"/>
                    </a:sysClr>
                  </a:solidFill>
                  <a:latin typeface="HGP創英角ｺﾞｼｯｸUB"/>
                  <a:ea typeface="HGP創英角ｺﾞｼｯｸUB"/>
                </a:rPr>
                <a:t>適正化のノウハウ伝達</a:t>
              </a:r>
            </a:p>
          </p:txBody>
        </p:sp>
        <p:sp>
          <p:nvSpPr>
            <p:cNvPr id="16" name="テキスト ボックス 15"/>
            <p:cNvSpPr txBox="1"/>
            <p:nvPr/>
          </p:nvSpPr>
          <p:spPr>
            <a:xfrm>
              <a:off x="5601721" y="2240604"/>
              <a:ext cx="971459" cy="417994"/>
            </a:xfrm>
            <a:prstGeom prst="rect">
              <a:avLst/>
            </a:prstGeom>
            <a:noFill/>
          </p:spPr>
          <p:txBody>
            <a:bodyPr>
              <a:spAutoFit/>
            </a:bodyPr>
            <a:lstStyle/>
            <a:p>
              <a:pPr algn="ctr" fontAlgn="auto">
                <a:spcBef>
                  <a:spcPct val="50000"/>
                </a:spcBef>
                <a:spcAft>
                  <a:spcPts val="0"/>
                </a:spcAft>
                <a:buFont typeface="Wingdings" pitchFamily="2" charset="2"/>
                <a:buNone/>
                <a:defRPr/>
              </a:pPr>
              <a:r>
                <a:rPr kumimoji="0" lang="ja-JP" altLang="en-US" kern="0" dirty="0">
                  <a:ln w="6350">
                    <a:noFill/>
                  </a:ln>
                  <a:solidFill>
                    <a:sysClr val="windowText" lastClr="000000">
                      <a:lumMod val="95000"/>
                      <a:lumOff val="5000"/>
                    </a:sysClr>
                  </a:solidFill>
                  <a:latin typeface="HGP創英角ｺﾞｼｯｸUB"/>
                  <a:ea typeface="HGP創英角ｺﾞｼｯｸUB"/>
                </a:rPr>
                <a:t>現場の実態を伝達</a:t>
              </a:r>
            </a:p>
          </p:txBody>
        </p:sp>
        <p:sp>
          <p:nvSpPr>
            <p:cNvPr id="17" name="テキスト ボックス 16"/>
            <p:cNvSpPr txBox="1"/>
            <p:nvPr/>
          </p:nvSpPr>
          <p:spPr>
            <a:xfrm>
              <a:off x="4701693" y="2421461"/>
              <a:ext cx="971459" cy="543392"/>
            </a:xfrm>
            <a:prstGeom prst="rect">
              <a:avLst/>
            </a:prstGeom>
            <a:noFill/>
          </p:spPr>
          <p:txBody>
            <a:bodyPr>
              <a:spAutoFit/>
            </a:bodyPr>
            <a:lstStyle/>
            <a:p>
              <a:pPr algn="ctr" fontAlgn="auto">
                <a:spcBef>
                  <a:spcPct val="50000"/>
                </a:spcBef>
                <a:spcAft>
                  <a:spcPts val="0"/>
                </a:spcAft>
                <a:buFont typeface="Wingdings" pitchFamily="2" charset="2"/>
                <a:buNone/>
                <a:defRPr/>
              </a:pPr>
              <a:r>
                <a:rPr kumimoji="0" lang="ja-JP" altLang="en-US" kern="0" dirty="0">
                  <a:ln w="6350">
                    <a:noFill/>
                  </a:ln>
                  <a:solidFill>
                    <a:sysClr val="windowText" lastClr="000000">
                      <a:lumMod val="95000"/>
                      <a:lumOff val="5000"/>
                    </a:sysClr>
                  </a:solidFill>
                  <a:latin typeface="HGP創英角ｺﾞｼｯｸUB"/>
                  <a:ea typeface="HGP創英角ｺﾞｼｯｸUB"/>
                </a:rPr>
                <a:t>改善点と改善策を助言</a:t>
              </a:r>
            </a:p>
          </p:txBody>
        </p:sp>
        <p:sp>
          <p:nvSpPr>
            <p:cNvPr id="18" name="テキスト ボックス 17"/>
            <p:cNvSpPr txBox="1"/>
            <p:nvPr/>
          </p:nvSpPr>
          <p:spPr>
            <a:xfrm>
              <a:off x="4233425" y="2852980"/>
              <a:ext cx="971459" cy="417994"/>
            </a:xfrm>
            <a:prstGeom prst="rect">
              <a:avLst/>
            </a:prstGeom>
            <a:noFill/>
          </p:spPr>
          <p:txBody>
            <a:bodyPr>
              <a:spAutoFit/>
            </a:bodyPr>
            <a:lstStyle/>
            <a:p>
              <a:pPr algn="ctr" fontAlgn="auto">
                <a:spcBef>
                  <a:spcPct val="50000"/>
                </a:spcBef>
                <a:spcAft>
                  <a:spcPts val="0"/>
                </a:spcAft>
                <a:buFont typeface="Wingdings" pitchFamily="2" charset="2"/>
                <a:buNone/>
                <a:defRPr/>
              </a:pPr>
              <a:r>
                <a:rPr kumimoji="0" lang="ja-JP" altLang="en-US" kern="0" dirty="0">
                  <a:ln w="6350">
                    <a:noFill/>
                  </a:ln>
                  <a:solidFill>
                    <a:sysClr val="windowText" lastClr="000000">
                      <a:lumMod val="95000"/>
                      <a:lumOff val="5000"/>
                    </a:sysClr>
                  </a:solidFill>
                  <a:latin typeface="HGP創英角ｺﾞｼｯｸUB"/>
                  <a:ea typeface="HGP創英角ｺﾞｼｯｸUB"/>
                </a:rPr>
                <a:t>緊密な連携の強化</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テキスト ボックス 2"/>
          <p:cNvSpPr txBox="1">
            <a:spLocks noChangeArrowheads="1"/>
          </p:cNvSpPr>
          <p:nvPr/>
        </p:nvSpPr>
        <p:spPr bwMode="auto">
          <a:xfrm>
            <a:off x="0" y="2300288"/>
            <a:ext cx="9144000" cy="1569660"/>
          </a:xfrm>
          <a:prstGeom prst="rect">
            <a:avLst/>
          </a:prstGeom>
          <a:noFill/>
          <a:ln w="9525">
            <a:noFill/>
            <a:miter lim="800000"/>
            <a:headEnd/>
            <a:tailEnd/>
          </a:ln>
        </p:spPr>
        <p:txBody>
          <a:bodyPr>
            <a:spAutoFit/>
          </a:bodyPr>
          <a:lstStyle/>
          <a:p>
            <a:pPr algn="ctr">
              <a:buNone/>
            </a:pPr>
            <a:r>
              <a:rPr lang="ja-JP" altLang="en-US" sz="4800" dirty="0" smtClean="0"/>
              <a:t>５．認定支援ネットワークへの</a:t>
            </a:r>
            <a:endParaRPr lang="en-US" altLang="ja-JP" sz="4800" dirty="0" smtClean="0"/>
          </a:p>
          <a:p>
            <a:pPr algn="ctr">
              <a:buNone/>
            </a:pPr>
            <a:r>
              <a:rPr lang="ja-JP" altLang="en-US" sz="4800" dirty="0" smtClean="0"/>
              <a:t>報告状況について</a:t>
            </a:r>
            <a:endParaRPr lang="en-US" altLang="ja-JP" sz="4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lang="ja-JP" altLang="en-US" dirty="0" smtClean="0"/>
              <a:t>資料（別紙）の確認</a:t>
            </a:r>
            <a:endParaRPr lang="en-US" altLang="ja-JP" dirty="0" smtClean="0"/>
          </a:p>
          <a:p>
            <a:pPr lvl="1"/>
            <a:r>
              <a:rPr lang="ja-JP" altLang="en-US" dirty="0" smtClean="0"/>
              <a:t>送信状況</a:t>
            </a:r>
            <a:endParaRPr lang="en-US" altLang="ja-JP" dirty="0" smtClean="0"/>
          </a:p>
          <a:p>
            <a:pPr lvl="1"/>
            <a:r>
              <a:rPr lang="ja-JP" altLang="en-US" dirty="0" smtClean="0"/>
              <a:t>日付関係のエラー状況</a:t>
            </a:r>
            <a:endParaRPr lang="en-US" altLang="ja-JP" dirty="0" smtClean="0"/>
          </a:p>
          <a:p>
            <a:pPr lvl="1"/>
            <a:r>
              <a:rPr lang="ja-JP" altLang="en-US" dirty="0" smtClean="0"/>
              <a:t>認定有効期間に関するエラーの状況</a:t>
            </a:r>
            <a:endParaRPr lang="en-US" altLang="ja-JP" dirty="0" smtClean="0"/>
          </a:p>
          <a:p>
            <a:pPr lvl="1"/>
            <a:endParaRPr lang="en-US" altLang="ja-JP" dirty="0" smtClean="0"/>
          </a:p>
          <a:p>
            <a:r>
              <a:rPr lang="ja-JP" altLang="en-US" dirty="0" smtClean="0"/>
              <a:t>市町村に対するデータ提出の働きかけ</a:t>
            </a:r>
            <a:endParaRPr lang="en-US" altLang="ja-JP" dirty="0" smtClean="0"/>
          </a:p>
        </p:txBody>
      </p:sp>
      <p:sp>
        <p:nvSpPr>
          <p:cNvPr id="3" name="正方形/長方形 2"/>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都道府県担当者への依頼事項</a:t>
            </a:r>
            <a:endParaRPr lang="ja-JP" altLang="en-US" sz="3200"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テキスト ボックス 2"/>
          <p:cNvSpPr txBox="1">
            <a:spLocks noChangeArrowheads="1"/>
          </p:cNvSpPr>
          <p:nvPr/>
        </p:nvSpPr>
        <p:spPr bwMode="auto">
          <a:xfrm>
            <a:off x="0" y="2300288"/>
            <a:ext cx="9144000" cy="1569660"/>
          </a:xfrm>
          <a:prstGeom prst="rect">
            <a:avLst/>
          </a:prstGeom>
          <a:noFill/>
          <a:ln w="9525">
            <a:noFill/>
            <a:miter lim="800000"/>
            <a:headEnd/>
            <a:tailEnd/>
          </a:ln>
        </p:spPr>
        <p:txBody>
          <a:bodyPr>
            <a:spAutoFit/>
          </a:bodyPr>
          <a:lstStyle/>
          <a:p>
            <a:pPr algn="ctr">
              <a:buNone/>
            </a:pPr>
            <a:r>
              <a:rPr lang="ja-JP" altLang="en-US" sz="4800" dirty="0" smtClean="0"/>
              <a:t>６．介護保険総合データベースの構築について</a:t>
            </a:r>
            <a:endParaRPr lang="en-US" altLang="ja-JP" sz="4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42938" y="3095625"/>
            <a:ext cx="3746500" cy="1985963"/>
          </a:xfrm>
          <a:prstGeom prst="roundRect">
            <a:avLst/>
          </a:prstGeom>
          <a:solidFill>
            <a:schemeClr val="accent5">
              <a:lumMod val="20000"/>
              <a:lumOff val="8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5362" name="タイトル 1"/>
          <p:cNvSpPr>
            <a:spLocks noGrp="1"/>
          </p:cNvSpPr>
          <p:nvPr>
            <p:ph type="title"/>
          </p:nvPr>
        </p:nvSpPr>
        <p:spPr>
          <a:xfrm>
            <a:off x="0" y="2674938"/>
            <a:ext cx="9144000" cy="357187"/>
          </a:xfrm>
        </p:spPr>
        <p:txBody>
          <a:bodyPr/>
          <a:lstStyle/>
          <a:p>
            <a:pPr eaLnBrk="1" hangingPunct="1"/>
            <a:r>
              <a:rPr lang="en-US" altLang="ja-JP" sz="2000" b="1" smtClean="0">
                <a:latin typeface="ＭＳ ゴシック" pitchFamily="49" charset="-128"/>
                <a:ea typeface="ＭＳ ゴシック" pitchFamily="49" charset="-128"/>
              </a:rPr>
              <a:t>〈</a:t>
            </a:r>
            <a:r>
              <a:rPr lang="ja-JP" altLang="en-US" sz="2000" b="1" smtClean="0">
                <a:latin typeface="ＭＳ ゴシック" pitchFamily="49" charset="-128"/>
                <a:ea typeface="ＭＳ ゴシック" pitchFamily="49" charset="-128"/>
              </a:rPr>
              <a:t>データベース構築等事業の概念図</a:t>
            </a:r>
            <a:r>
              <a:rPr lang="en-US" altLang="ja-JP" sz="2000" b="1" smtClean="0">
                <a:latin typeface="ＭＳ ゴシック" pitchFamily="49" charset="-128"/>
                <a:ea typeface="ＭＳ ゴシック" pitchFamily="49" charset="-128"/>
              </a:rPr>
              <a:t>〉</a:t>
            </a:r>
            <a:endParaRPr lang="ja-JP" altLang="en-US" sz="2000" b="1" smtClean="0">
              <a:latin typeface="ＭＳ ゴシック" pitchFamily="49" charset="-128"/>
              <a:ea typeface="ＭＳ ゴシック" pitchFamily="49" charset="-128"/>
            </a:endParaRPr>
          </a:p>
        </p:txBody>
      </p:sp>
      <p:sp>
        <p:nvSpPr>
          <p:cNvPr id="9" name="角丸四角形 8"/>
          <p:cNvSpPr/>
          <p:nvPr/>
        </p:nvSpPr>
        <p:spPr>
          <a:xfrm>
            <a:off x="8418513" y="3119438"/>
            <a:ext cx="500062" cy="1970087"/>
          </a:xfrm>
          <a:prstGeom prst="roundRect">
            <a:avLst/>
          </a:prstGeom>
          <a:solidFill>
            <a:schemeClr val="bg1"/>
          </a:solidFill>
          <a:ln w="9525">
            <a:solidFill>
              <a:schemeClr val="tx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rPr>
              <a:t>市</a:t>
            </a:r>
            <a:endParaRPr lang="en-US" altLang="ja-JP" sz="1400" dirty="0">
              <a:solidFill>
                <a:prstClr val="black"/>
              </a:solidFill>
            </a:endParaRPr>
          </a:p>
          <a:p>
            <a:pPr algn="ctr" fontAlgn="auto">
              <a:spcBef>
                <a:spcPts val="0"/>
              </a:spcBef>
              <a:spcAft>
                <a:spcPts val="0"/>
              </a:spcAft>
              <a:defRPr/>
            </a:pPr>
            <a:r>
              <a:rPr lang="ja-JP" altLang="en-US" sz="1400" dirty="0">
                <a:solidFill>
                  <a:prstClr val="black"/>
                </a:solidFill>
              </a:rPr>
              <a:t>町</a:t>
            </a:r>
            <a:endParaRPr lang="en-US" altLang="ja-JP" sz="1400" dirty="0">
              <a:solidFill>
                <a:prstClr val="black"/>
              </a:solidFill>
            </a:endParaRPr>
          </a:p>
          <a:p>
            <a:pPr algn="ctr" fontAlgn="auto">
              <a:spcBef>
                <a:spcPts val="0"/>
              </a:spcBef>
              <a:spcAft>
                <a:spcPts val="0"/>
              </a:spcAft>
              <a:defRPr/>
            </a:pPr>
            <a:r>
              <a:rPr lang="ja-JP" altLang="en-US" sz="1400" dirty="0">
                <a:solidFill>
                  <a:prstClr val="black"/>
                </a:solidFill>
              </a:rPr>
              <a:t>村</a:t>
            </a:r>
          </a:p>
        </p:txBody>
      </p:sp>
      <p:sp>
        <p:nvSpPr>
          <p:cNvPr id="18" name="右矢印 17"/>
          <p:cNvSpPr>
            <a:spLocks noChangeArrowheads="1"/>
          </p:cNvSpPr>
          <p:nvPr/>
        </p:nvSpPr>
        <p:spPr bwMode="auto">
          <a:xfrm rot="10800000">
            <a:off x="4021138" y="3119438"/>
            <a:ext cx="4329112" cy="360362"/>
          </a:xfrm>
          <a:prstGeom prst="rightArrow">
            <a:avLst>
              <a:gd name="adj1" fmla="val 50000"/>
              <a:gd name="adj2" fmla="val 61345"/>
            </a:avLst>
          </a:prstGeom>
          <a:solidFill>
            <a:srgbClr val="FFC000"/>
          </a:solidFill>
          <a:ln w="12700" algn="ctr">
            <a:solidFill>
              <a:srgbClr val="558ED5"/>
            </a:solidFill>
            <a:miter lim="800000"/>
            <a:headEnd/>
            <a:tailEnd/>
          </a:ln>
        </p:spPr>
        <p:txBody>
          <a:bodyPr rot="10800000" anchor="ctr"/>
          <a:lstStyle/>
          <a:p>
            <a:pPr algn="ctr" fontAlgn="auto">
              <a:spcBef>
                <a:spcPts val="0"/>
              </a:spcBef>
              <a:spcAft>
                <a:spcPts val="0"/>
              </a:spcAft>
              <a:defRPr/>
            </a:pPr>
            <a:endParaRPr lang="ja-JP" altLang="en-US">
              <a:solidFill>
                <a:prstClr val="white"/>
              </a:solidFill>
              <a:latin typeface="+mn-lt"/>
              <a:ea typeface="+mn-ea"/>
            </a:endParaRPr>
          </a:p>
        </p:txBody>
      </p:sp>
      <p:sp>
        <p:nvSpPr>
          <p:cNvPr id="29" name="角丸四角形 28"/>
          <p:cNvSpPr/>
          <p:nvPr/>
        </p:nvSpPr>
        <p:spPr>
          <a:xfrm>
            <a:off x="357188" y="3429000"/>
            <a:ext cx="571500" cy="1512888"/>
          </a:xfrm>
          <a:prstGeom prst="roundRect">
            <a:avLst/>
          </a:prstGeom>
          <a:solidFill>
            <a:schemeClr val="bg1"/>
          </a:solidFill>
          <a:ln w="9525">
            <a:solidFill>
              <a:schemeClr val="tx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厚</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生</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労</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働</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省</a:t>
            </a:r>
          </a:p>
        </p:txBody>
      </p:sp>
      <p:sp>
        <p:nvSpPr>
          <p:cNvPr id="15366" name="コンテンツ プレースホルダ 14"/>
          <p:cNvSpPr txBox="1">
            <a:spLocks/>
          </p:cNvSpPr>
          <p:nvPr/>
        </p:nvSpPr>
        <p:spPr bwMode="auto">
          <a:xfrm>
            <a:off x="5384800" y="5103813"/>
            <a:ext cx="2714625" cy="285750"/>
          </a:xfrm>
          <a:prstGeom prst="rect">
            <a:avLst/>
          </a:prstGeom>
          <a:noFill/>
          <a:ln w="12700">
            <a:noFill/>
            <a:miter lim="800000"/>
            <a:headEnd/>
            <a:tailEnd/>
          </a:ln>
        </p:spPr>
        <p:txBody>
          <a:bodyPr/>
          <a:lstStyle/>
          <a:p>
            <a:pPr marL="342900" indent="-342900">
              <a:spcBef>
                <a:spcPct val="20000"/>
              </a:spcBef>
            </a:pPr>
            <a:r>
              <a:rPr lang="ja-JP" altLang="en-US" sz="1200">
                <a:solidFill>
                  <a:srgbClr val="000000"/>
                </a:solidFill>
                <a:latin typeface="ＭＳ ゴシック" pitchFamily="49" charset="-128"/>
                <a:ea typeface="ＭＳ ゴシック" pitchFamily="49" charset="-128"/>
              </a:rPr>
              <a:t>市町村毎の集計等をフィードバック</a:t>
            </a:r>
          </a:p>
        </p:txBody>
      </p:sp>
      <p:pic>
        <p:nvPicPr>
          <p:cNvPr id="15367" name="Picture 4" descr="C:\Program Files\Microsoft Office\MEDIA\CAGCAT10\j0285750.wmf"/>
          <p:cNvPicPr>
            <a:picLocks noChangeAspect="1" noChangeArrowheads="1"/>
          </p:cNvPicPr>
          <p:nvPr/>
        </p:nvPicPr>
        <p:blipFill>
          <a:blip r:embed="rId2" cstate="print"/>
          <a:srcRect/>
          <a:stretch>
            <a:fillRect/>
          </a:stretch>
        </p:blipFill>
        <p:spPr bwMode="auto">
          <a:xfrm>
            <a:off x="8134350" y="2514600"/>
            <a:ext cx="838200" cy="457200"/>
          </a:xfrm>
          <a:prstGeom prst="rect">
            <a:avLst/>
          </a:prstGeom>
          <a:noFill/>
          <a:ln w="9525">
            <a:noFill/>
            <a:miter lim="800000"/>
            <a:headEnd/>
            <a:tailEnd/>
          </a:ln>
        </p:spPr>
      </p:pic>
      <p:sp>
        <p:nvSpPr>
          <p:cNvPr id="15368" name="タイトル 3"/>
          <p:cNvSpPr txBox="1">
            <a:spLocks/>
          </p:cNvSpPr>
          <p:nvPr/>
        </p:nvSpPr>
        <p:spPr bwMode="auto">
          <a:xfrm>
            <a:off x="0" y="0"/>
            <a:ext cx="9144000" cy="357188"/>
          </a:xfrm>
          <a:prstGeom prst="rect">
            <a:avLst/>
          </a:prstGeom>
          <a:noFill/>
          <a:ln w="9525">
            <a:noFill/>
            <a:miter lim="800000"/>
            <a:headEnd/>
            <a:tailEnd/>
          </a:ln>
        </p:spPr>
        <p:txBody>
          <a:bodyPr anchor="ctr"/>
          <a:lstStyle/>
          <a:p>
            <a:pPr algn="ctr"/>
            <a:endParaRPr lang="ja-JP" altLang="en-US" sz="2200" b="1">
              <a:solidFill>
                <a:srgbClr val="000000"/>
              </a:solidFill>
              <a:latin typeface="ＭＳ ゴシック" pitchFamily="49" charset="-128"/>
              <a:ea typeface="ＭＳ ゴシック" pitchFamily="49" charset="-128"/>
            </a:endParaRPr>
          </a:p>
        </p:txBody>
      </p:sp>
      <p:sp>
        <p:nvSpPr>
          <p:cNvPr id="32" name="角丸四角形 31"/>
          <p:cNvSpPr/>
          <p:nvPr/>
        </p:nvSpPr>
        <p:spPr>
          <a:xfrm>
            <a:off x="0" y="952500"/>
            <a:ext cx="9144000" cy="1452563"/>
          </a:xfrm>
          <a:prstGeom prst="round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spcBef>
                <a:spcPct val="20000"/>
              </a:spcBef>
              <a:buFont typeface="Wingdings" pitchFamily="2" charset="2"/>
              <a:buChar char="l"/>
              <a:defRPr/>
            </a:pPr>
            <a:r>
              <a:rPr lang="ja-JP" altLang="en-US" sz="1400" dirty="0">
                <a:solidFill>
                  <a:prstClr val="black"/>
                </a:solidFill>
                <a:latin typeface="ＭＳ ゴシック" pitchFamily="49" charset="-128"/>
                <a:ea typeface="ＭＳ ゴシック" pitchFamily="49" charset="-128"/>
              </a:rPr>
              <a:t>厚生労働省において直接収集し、</a:t>
            </a:r>
            <a:r>
              <a:rPr lang="ja-JP" altLang="en-US" sz="1400" u="sng" dirty="0">
                <a:solidFill>
                  <a:prstClr val="black"/>
                </a:solidFill>
                <a:uFill>
                  <a:solidFill>
                    <a:srgbClr val="FF0000"/>
                  </a:solidFill>
                </a:uFill>
                <a:latin typeface="ＭＳ ゴシック" pitchFamily="49" charset="-128"/>
                <a:ea typeface="ＭＳ ゴシック" pitchFamily="49" charset="-128"/>
              </a:rPr>
              <a:t>要介護認定データを中核としつつ</a:t>
            </a:r>
            <a:r>
              <a:rPr lang="ja-JP" altLang="en-US" sz="1400" dirty="0">
                <a:solidFill>
                  <a:prstClr val="black"/>
                </a:solidFill>
                <a:latin typeface="ＭＳ ゴシック" pitchFamily="49" charset="-128"/>
                <a:ea typeface="ＭＳ ゴシック" pitchFamily="49" charset="-128"/>
              </a:rPr>
              <a:t>、さらに、</a:t>
            </a:r>
            <a:r>
              <a:rPr lang="ja-JP" altLang="en-US" sz="1400" u="sng" dirty="0">
                <a:solidFill>
                  <a:prstClr val="black"/>
                </a:solidFill>
                <a:uFill>
                  <a:solidFill>
                    <a:srgbClr val="FF0000"/>
                  </a:solidFill>
                </a:uFill>
                <a:latin typeface="ＭＳ ゴシック" pitchFamily="49" charset="-128"/>
                <a:ea typeface="ＭＳ ゴシック" pitchFamily="49" charset="-128"/>
              </a:rPr>
              <a:t>介護保険レセプトデータの統合を行い</a:t>
            </a:r>
            <a:r>
              <a:rPr lang="ja-JP" altLang="en-US" sz="1400" dirty="0">
                <a:solidFill>
                  <a:prstClr val="black"/>
                </a:solidFill>
                <a:latin typeface="ＭＳ ゴシック" pitchFamily="49" charset="-128"/>
                <a:ea typeface="ＭＳ ゴシック" pitchFamily="49" charset="-128"/>
              </a:rPr>
              <a:t>、</a:t>
            </a:r>
            <a:r>
              <a:rPr lang="ja-JP" altLang="en-US" sz="1400" u="sng" dirty="0">
                <a:solidFill>
                  <a:prstClr val="black"/>
                </a:solidFill>
                <a:uFill>
                  <a:solidFill>
                    <a:srgbClr val="FF0000"/>
                  </a:solidFill>
                </a:uFill>
                <a:latin typeface="ＭＳ ゴシック" pitchFamily="49" charset="-128"/>
                <a:ea typeface="ＭＳ ゴシック" pitchFamily="49" charset="-128"/>
              </a:rPr>
              <a:t>介護保険に係る総合データベースを構築</a:t>
            </a:r>
            <a:r>
              <a:rPr lang="ja-JP" altLang="en-US" sz="1400" dirty="0">
                <a:solidFill>
                  <a:prstClr val="black"/>
                </a:solidFill>
                <a:latin typeface="ＭＳ ゴシック" pitchFamily="49" charset="-128"/>
                <a:ea typeface="ＭＳ ゴシック" pitchFamily="49" charset="-128"/>
              </a:rPr>
              <a:t>する。</a:t>
            </a:r>
            <a:endParaRPr lang="en-US" altLang="ja-JP" sz="1400" dirty="0">
              <a:solidFill>
                <a:prstClr val="black"/>
              </a:solidFill>
              <a:latin typeface="ＭＳ ゴシック" pitchFamily="49" charset="-128"/>
              <a:ea typeface="ＭＳ ゴシック" pitchFamily="49" charset="-128"/>
            </a:endParaRPr>
          </a:p>
          <a:p>
            <a:pPr marL="457200" indent="-457200">
              <a:spcBef>
                <a:spcPct val="20000"/>
              </a:spcBef>
              <a:buFont typeface="Wingdings" pitchFamily="2" charset="2"/>
              <a:buChar char="l"/>
              <a:defRPr/>
            </a:pPr>
            <a:r>
              <a:rPr lang="ja-JP" altLang="en-US" sz="1400" dirty="0">
                <a:solidFill>
                  <a:prstClr val="black"/>
                </a:solidFill>
                <a:latin typeface="ＭＳ ゴシック" pitchFamily="49" charset="-128"/>
                <a:ea typeface="ＭＳ ゴシック" pitchFamily="49" charset="-128"/>
              </a:rPr>
              <a:t>同データベースを用いた</a:t>
            </a:r>
            <a:r>
              <a:rPr lang="ja-JP" altLang="en-US" sz="1400" dirty="0">
                <a:solidFill>
                  <a:prstClr val="black"/>
                </a:solidFill>
                <a:uFill>
                  <a:solidFill>
                    <a:srgbClr val="FF0000"/>
                  </a:solidFill>
                </a:uFill>
                <a:latin typeface="ＭＳ ゴシック" pitchFamily="49" charset="-128"/>
                <a:ea typeface="ＭＳ ゴシック" pitchFamily="49" charset="-128"/>
              </a:rPr>
              <a:t>集計・分析結果により、</a:t>
            </a:r>
            <a:r>
              <a:rPr lang="ja-JP" altLang="en-US" sz="1400" u="sng" dirty="0">
                <a:solidFill>
                  <a:prstClr val="black"/>
                </a:solidFill>
                <a:uFill>
                  <a:solidFill>
                    <a:srgbClr val="FF0000"/>
                  </a:solidFill>
                </a:uFill>
                <a:latin typeface="ＭＳ ゴシック" pitchFamily="49" charset="-128"/>
                <a:ea typeface="ＭＳ ゴシック" pitchFamily="49" charset="-128"/>
              </a:rPr>
              <a:t>介護サービスの利用実態、要介護認定者の健康状態による必要な介護サービスの実態</a:t>
            </a:r>
            <a:r>
              <a:rPr lang="ja-JP" altLang="en-US" sz="1400" dirty="0">
                <a:solidFill>
                  <a:prstClr val="black"/>
                </a:solidFill>
                <a:uFill>
                  <a:solidFill>
                    <a:srgbClr val="FF0000"/>
                  </a:solidFill>
                </a:uFill>
                <a:latin typeface="ＭＳ ゴシック" pitchFamily="49" charset="-128"/>
                <a:ea typeface="ＭＳ ゴシック" pitchFamily="49" charset="-128"/>
              </a:rPr>
              <a:t>等を把握でき、</a:t>
            </a:r>
            <a:r>
              <a:rPr lang="ja-JP" altLang="en-US" sz="1400" u="sng" dirty="0">
                <a:solidFill>
                  <a:prstClr val="black"/>
                </a:solidFill>
                <a:uFill>
                  <a:solidFill>
                    <a:srgbClr val="FF0000"/>
                  </a:solidFill>
                </a:uFill>
                <a:latin typeface="ＭＳ ゴシック" pitchFamily="49" charset="-128"/>
                <a:ea typeface="ＭＳ ゴシック" pitchFamily="49" charset="-128"/>
              </a:rPr>
              <a:t>市町村における介護保険の適正な運営や効率的な介護保険制度の運営等に資するための資料</a:t>
            </a:r>
            <a:r>
              <a:rPr lang="ja-JP" altLang="en-US" sz="1400" dirty="0">
                <a:solidFill>
                  <a:prstClr val="black"/>
                </a:solidFill>
                <a:uFill>
                  <a:solidFill>
                    <a:srgbClr val="FF0000"/>
                  </a:solidFill>
                </a:uFill>
                <a:latin typeface="ＭＳ ゴシック" pitchFamily="49" charset="-128"/>
                <a:ea typeface="ＭＳ ゴシック" pitchFamily="49" charset="-128"/>
              </a:rPr>
              <a:t>を得る。</a:t>
            </a:r>
            <a:endParaRPr lang="en-US" altLang="ja-JP" sz="1400" dirty="0">
              <a:solidFill>
                <a:prstClr val="black"/>
              </a:solidFill>
              <a:uFill>
                <a:solidFill>
                  <a:srgbClr val="FF0000"/>
                </a:solidFill>
              </a:uFill>
              <a:latin typeface="ＭＳ ゴシック" pitchFamily="49" charset="-128"/>
              <a:ea typeface="ＭＳ ゴシック" pitchFamily="49" charset="-128"/>
            </a:endParaRPr>
          </a:p>
        </p:txBody>
      </p:sp>
      <p:sp>
        <p:nvSpPr>
          <p:cNvPr id="33" name="右矢印 32"/>
          <p:cNvSpPr/>
          <p:nvPr/>
        </p:nvSpPr>
        <p:spPr>
          <a:xfrm>
            <a:off x="5253038" y="4857750"/>
            <a:ext cx="3046412" cy="358775"/>
          </a:xfrm>
          <a:prstGeom prst="rightArrow">
            <a:avLst/>
          </a:prstGeom>
          <a:solidFill>
            <a:srgbClr val="FFC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371" name="タイトル 1"/>
          <p:cNvSpPr txBox="1">
            <a:spLocks/>
          </p:cNvSpPr>
          <p:nvPr/>
        </p:nvSpPr>
        <p:spPr bwMode="auto">
          <a:xfrm>
            <a:off x="0" y="5354638"/>
            <a:ext cx="9144000" cy="285750"/>
          </a:xfrm>
          <a:prstGeom prst="rect">
            <a:avLst/>
          </a:prstGeom>
          <a:noFill/>
          <a:ln w="9525">
            <a:noFill/>
            <a:miter lim="800000"/>
            <a:headEnd/>
            <a:tailEnd/>
          </a:ln>
        </p:spPr>
        <p:txBody>
          <a:bodyPr anchor="ctr"/>
          <a:lstStyle/>
          <a:p>
            <a:pPr algn="ctr"/>
            <a:r>
              <a:rPr lang="en-US" altLang="ja-JP" sz="2000" b="1">
                <a:solidFill>
                  <a:srgbClr val="000000"/>
                </a:solidFill>
                <a:latin typeface="ＭＳ ゴシック" pitchFamily="49" charset="-128"/>
                <a:ea typeface="ＭＳ ゴシック" pitchFamily="49" charset="-128"/>
              </a:rPr>
              <a:t>〈</a:t>
            </a:r>
            <a:r>
              <a:rPr lang="ja-JP" altLang="en-US" sz="2000" b="1">
                <a:solidFill>
                  <a:srgbClr val="000000"/>
                </a:solidFill>
                <a:latin typeface="ＭＳ ゴシック" pitchFamily="49" charset="-128"/>
                <a:ea typeface="ＭＳ ゴシック" pitchFamily="49" charset="-128"/>
              </a:rPr>
              <a:t>データベース構築までの工程</a:t>
            </a:r>
            <a:r>
              <a:rPr lang="en-US" altLang="ja-JP" sz="2000" b="1">
                <a:solidFill>
                  <a:srgbClr val="000000"/>
                </a:solidFill>
                <a:latin typeface="ＭＳ ゴシック" pitchFamily="49" charset="-128"/>
                <a:ea typeface="ＭＳ ゴシック" pitchFamily="49" charset="-128"/>
              </a:rPr>
              <a:t>〉</a:t>
            </a:r>
            <a:endParaRPr lang="ja-JP" altLang="en-US" sz="2000" b="1">
              <a:solidFill>
                <a:srgbClr val="000000"/>
              </a:solidFill>
              <a:latin typeface="ＭＳ ゴシック" pitchFamily="49" charset="-128"/>
              <a:ea typeface="ＭＳ ゴシック" pitchFamily="49" charset="-128"/>
            </a:endParaRPr>
          </a:p>
        </p:txBody>
      </p:sp>
      <p:sp>
        <p:nvSpPr>
          <p:cNvPr id="35" name="ホームベース 34"/>
          <p:cNvSpPr/>
          <p:nvPr/>
        </p:nvSpPr>
        <p:spPr>
          <a:xfrm>
            <a:off x="1258888" y="5930900"/>
            <a:ext cx="2881312" cy="882650"/>
          </a:xfrm>
          <a:prstGeom prst="homePlate">
            <a:avLst>
              <a:gd name="adj" fmla="val 38327"/>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prstClr val="black"/>
              </a:solidFill>
            </a:endParaRPr>
          </a:p>
        </p:txBody>
      </p:sp>
      <p:sp>
        <p:nvSpPr>
          <p:cNvPr id="36" name="角丸四角形 35"/>
          <p:cNvSpPr/>
          <p:nvPr/>
        </p:nvSpPr>
        <p:spPr>
          <a:xfrm>
            <a:off x="1331913" y="6313488"/>
            <a:ext cx="2376487" cy="500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prstClr val="black"/>
                </a:solidFill>
              </a:rPr>
              <a:t>・入札～システム設計</a:t>
            </a:r>
          </a:p>
        </p:txBody>
      </p:sp>
      <p:sp>
        <p:nvSpPr>
          <p:cNvPr id="37" name="角丸四角形 36"/>
          <p:cNvSpPr/>
          <p:nvPr/>
        </p:nvSpPr>
        <p:spPr>
          <a:xfrm>
            <a:off x="1476375" y="5661025"/>
            <a:ext cx="2303463" cy="288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平成２３年度</a:t>
            </a:r>
          </a:p>
        </p:txBody>
      </p:sp>
      <p:sp>
        <p:nvSpPr>
          <p:cNvPr id="41" name="ホームベース 40"/>
          <p:cNvSpPr/>
          <p:nvPr/>
        </p:nvSpPr>
        <p:spPr>
          <a:xfrm>
            <a:off x="4140200" y="5930900"/>
            <a:ext cx="2952750" cy="882650"/>
          </a:xfrm>
          <a:prstGeom prst="homePlate">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prstClr val="black"/>
              </a:solidFill>
            </a:endParaRPr>
          </a:p>
        </p:txBody>
      </p:sp>
      <p:sp>
        <p:nvSpPr>
          <p:cNvPr id="42" name="角丸四角形 41"/>
          <p:cNvSpPr/>
          <p:nvPr/>
        </p:nvSpPr>
        <p:spPr>
          <a:xfrm>
            <a:off x="4211638" y="5662613"/>
            <a:ext cx="2376487" cy="287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平成２４年度</a:t>
            </a:r>
          </a:p>
        </p:txBody>
      </p:sp>
      <p:sp>
        <p:nvSpPr>
          <p:cNvPr id="43" name="角丸四角形 42"/>
          <p:cNvSpPr/>
          <p:nvPr/>
        </p:nvSpPr>
        <p:spPr>
          <a:xfrm>
            <a:off x="6804025" y="5662613"/>
            <a:ext cx="1285875" cy="214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平成２５年度</a:t>
            </a:r>
          </a:p>
        </p:txBody>
      </p:sp>
      <p:sp>
        <p:nvSpPr>
          <p:cNvPr id="47" name="角丸四角形 46"/>
          <p:cNvSpPr/>
          <p:nvPr/>
        </p:nvSpPr>
        <p:spPr>
          <a:xfrm>
            <a:off x="7019925" y="5813425"/>
            <a:ext cx="1000125" cy="10715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rPr>
              <a:t>全</a:t>
            </a:r>
            <a:endParaRPr lang="en-US" altLang="ja-JP" sz="1400" b="1" dirty="0">
              <a:solidFill>
                <a:prstClr val="black"/>
              </a:solidFill>
            </a:endParaRPr>
          </a:p>
          <a:p>
            <a:pPr algn="ctr">
              <a:defRPr/>
            </a:pPr>
            <a:r>
              <a:rPr lang="ja-JP" altLang="en-US" sz="1400" b="1" dirty="0">
                <a:solidFill>
                  <a:prstClr val="black"/>
                </a:solidFill>
              </a:rPr>
              <a:t>国</a:t>
            </a:r>
            <a:endParaRPr lang="en-US" altLang="ja-JP" sz="1400" b="1" dirty="0">
              <a:solidFill>
                <a:prstClr val="black"/>
              </a:solidFill>
            </a:endParaRPr>
          </a:p>
          <a:p>
            <a:pPr algn="ctr">
              <a:defRPr/>
            </a:pPr>
            <a:r>
              <a:rPr lang="ja-JP" altLang="en-US" sz="1400" b="1" dirty="0">
                <a:solidFill>
                  <a:prstClr val="black"/>
                </a:solidFill>
              </a:rPr>
              <a:t>実</a:t>
            </a:r>
            <a:endParaRPr lang="en-US" altLang="ja-JP" sz="1400" b="1" dirty="0">
              <a:solidFill>
                <a:prstClr val="black"/>
              </a:solidFill>
            </a:endParaRPr>
          </a:p>
          <a:p>
            <a:pPr algn="ctr">
              <a:defRPr/>
            </a:pPr>
            <a:r>
              <a:rPr lang="ja-JP" altLang="en-US" sz="1400" b="1" dirty="0">
                <a:solidFill>
                  <a:prstClr val="black"/>
                </a:solidFill>
              </a:rPr>
              <a:t>施</a:t>
            </a:r>
            <a:endParaRPr lang="en-US" altLang="ja-JP" sz="1400" b="1" dirty="0">
              <a:solidFill>
                <a:prstClr val="black"/>
              </a:solidFill>
            </a:endParaRPr>
          </a:p>
        </p:txBody>
      </p:sp>
      <p:sp>
        <p:nvSpPr>
          <p:cNvPr id="44" name="角丸四角形 43"/>
          <p:cNvSpPr/>
          <p:nvPr/>
        </p:nvSpPr>
        <p:spPr>
          <a:xfrm>
            <a:off x="1331913" y="6022975"/>
            <a:ext cx="2519362" cy="285750"/>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データベースシステムの設計</a:t>
            </a:r>
          </a:p>
        </p:txBody>
      </p:sp>
      <p:sp>
        <p:nvSpPr>
          <p:cNvPr id="49" name="角丸四角形 48"/>
          <p:cNvSpPr/>
          <p:nvPr/>
        </p:nvSpPr>
        <p:spPr>
          <a:xfrm>
            <a:off x="4572000" y="6313488"/>
            <a:ext cx="2016125" cy="500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・システム完成～試行運用</a:t>
            </a:r>
            <a:endParaRPr lang="en-US" altLang="ja-JP" sz="1200" dirty="0">
              <a:solidFill>
                <a:prstClr val="black"/>
              </a:solidFill>
            </a:endParaRPr>
          </a:p>
        </p:txBody>
      </p:sp>
      <p:sp>
        <p:nvSpPr>
          <p:cNvPr id="38" name="角丸四角形 37"/>
          <p:cNvSpPr/>
          <p:nvPr/>
        </p:nvSpPr>
        <p:spPr>
          <a:xfrm>
            <a:off x="4211638" y="6021388"/>
            <a:ext cx="2447925" cy="287337"/>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データベースシステムの構築</a:t>
            </a:r>
          </a:p>
        </p:txBody>
      </p:sp>
      <p:sp>
        <p:nvSpPr>
          <p:cNvPr id="39" name="右矢印 38"/>
          <p:cNvSpPr>
            <a:spLocks noChangeArrowheads="1"/>
          </p:cNvSpPr>
          <p:nvPr/>
        </p:nvSpPr>
        <p:spPr bwMode="auto">
          <a:xfrm rot="10800000">
            <a:off x="4008438" y="4495800"/>
            <a:ext cx="4303712" cy="360363"/>
          </a:xfrm>
          <a:prstGeom prst="rightArrow">
            <a:avLst>
              <a:gd name="adj1" fmla="val 50000"/>
              <a:gd name="adj2" fmla="val 60985"/>
            </a:avLst>
          </a:prstGeom>
          <a:solidFill>
            <a:srgbClr val="FFC000"/>
          </a:solidFill>
          <a:ln w="12700" algn="ctr">
            <a:solidFill>
              <a:srgbClr val="558ED5"/>
            </a:solidFill>
            <a:miter lim="800000"/>
            <a:headEnd/>
            <a:tailEnd/>
          </a:ln>
        </p:spPr>
        <p:txBody>
          <a:bodyPr rot="10800000" anchor="ctr"/>
          <a:lstStyle/>
          <a:p>
            <a:pPr algn="ctr" fontAlgn="auto">
              <a:spcBef>
                <a:spcPts val="0"/>
              </a:spcBef>
              <a:spcAft>
                <a:spcPts val="0"/>
              </a:spcAft>
              <a:defRPr/>
            </a:pPr>
            <a:endParaRPr lang="ja-JP" altLang="en-US">
              <a:solidFill>
                <a:prstClr val="white"/>
              </a:solidFill>
              <a:latin typeface="+mn-lt"/>
              <a:ea typeface="+mn-ea"/>
            </a:endParaRPr>
          </a:p>
        </p:txBody>
      </p:sp>
      <p:sp>
        <p:nvSpPr>
          <p:cNvPr id="40" name="等号 39"/>
          <p:cNvSpPr/>
          <p:nvPr/>
        </p:nvSpPr>
        <p:spPr>
          <a:xfrm rot="16200000">
            <a:off x="2124075" y="3860801"/>
            <a:ext cx="719137" cy="576262"/>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4" name="角丸四角形 3"/>
          <p:cNvSpPr/>
          <p:nvPr/>
        </p:nvSpPr>
        <p:spPr>
          <a:xfrm>
            <a:off x="1143000" y="3340100"/>
            <a:ext cx="2852738" cy="5048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要介護認定データ</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（心身の状況に関する情報）</a:t>
            </a:r>
          </a:p>
        </p:txBody>
      </p:sp>
      <p:sp>
        <p:nvSpPr>
          <p:cNvPr id="7" name="角丸四角形 6"/>
          <p:cNvSpPr/>
          <p:nvPr/>
        </p:nvSpPr>
        <p:spPr>
          <a:xfrm>
            <a:off x="1143000" y="4343400"/>
            <a:ext cx="2852738" cy="5762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介護保険レセプトデータ</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（介護サービスに関する情報）</a:t>
            </a:r>
          </a:p>
        </p:txBody>
      </p:sp>
      <p:sp>
        <p:nvSpPr>
          <p:cNvPr id="45" name="角丸四角形 44"/>
          <p:cNvSpPr/>
          <p:nvPr/>
        </p:nvSpPr>
        <p:spPr>
          <a:xfrm>
            <a:off x="2484438" y="3860800"/>
            <a:ext cx="1943100" cy="504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rPr>
              <a:t>データの結合</a:t>
            </a:r>
          </a:p>
        </p:txBody>
      </p:sp>
      <p:sp>
        <p:nvSpPr>
          <p:cNvPr id="30" name="正方形/長方形 29"/>
          <p:cNvSpPr/>
          <p:nvPr/>
        </p:nvSpPr>
        <p:spPr>
          <a:xfrm>
            <a:off x="0" y="0"/>
            <a:ext cx="9144000" cy="76470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prstClr val="white"/>
                </a:solidFill>
              </a:rPr>
              <a:t>介護保険総合データベース構築等事業</a:t>
            </a:r>
          </a:p>
        </p:txBody>
      </p:sp>
      <p:sp>
        <p:nvSpPr>
          <p:cNvPr id="2" name="角丸四角形 8"/>
          <p:cNvSpPr/>
          <p:nvPr/>
        </p:nvSpPr>
        <p:spPr>
          <a:xfrm>
            <a:off x="5903913" y="4465638"/>
            <a:ext cx="1185862" cy="420687"/>
          </a:xfrm>
          <a:prstGeom prst="roundRect">
            <a:avLst/>
          </a:prstGeom>
          <a:solidFill>
            <a:schemeClr val="bg1"/>
          </a:solidFill>
          <a:ln w="9525">
            <a:solidFill>
              <a:schemeClr val="tx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a:solidFill>
                  <a:srgbClr val="000000"/>
                </a:solidFill>
              </a:rPr>
              <a:t>国保連合会</a:t>
            </a:r>
          </a:p>
        </p:txBody>
      </p:sp>
      <p:sp>
        <p:nvSpPr>
          <p:cNvPr id="15391" name="AutoShape 34"/>
          <p:cNvSpPr>
            <a:spLocks noChangeArrowheads="1"/>
          </p:cNvSpPr>
          <p:nvPr/>
        </p:nvSpPr>
        <p:spPr bwMode="auto">
          <a:xfrm>
            <a:off x="4673600" y="3187700"/>
            <a:ext cx="368300" cy="1574800"/>
          </a:xfrm>
          <a:prstGeom prst="bevel">
            <a:avLst>
              <a:gd name="adj" fmla="val 12500"/>
            </a:avLst>
          </a:prstGeom>
          <a:solidFill>
            <a:schemeClr val="bg1"/>
          </a:solidFill>
          <a:ln w="9525">
            <a:solidFill>
              <a:schemeClr val="tx1"/>
            </a:solidFill>
            <a:miter lim="800000"/>
            <a:headEnd/>
            <a:tailEnd/>
          </a:ln>
        </p:spPr>
        <p:txBody>
          <a:bodyPr wrap="none" anchor="ctr"/>
          <a:lstStyle/>
          <a:p>
            <a:pPr algn="ctr"/>
            <a:r>
              <a:rPr lang="ja-JP" altLang="en-US"/>
              <a:t>匿</a:t>
            </a:r>
          </a:p>
          <a:p>
            <a:pPr algn="ctr"/>
            <a:r>
              <a:rPr lang="ja-JP" altLang="en-US"/>
              <a:t>名</a:t>
            </a:r>
          </a:p>
          <a:p>
            <a:pPr algn="ctr"/>
            <a:r>
              <a:rPr lang="ja-JP" altLang="en-US"/>
              <a:t>化</a:t>
            </a:r>
          </a:p>
        </p:txBody>
      </p:sp>
      <p:sp>
        <p:nvSpPr>
          <p:cNvPr id="15392" name="コンテンツ プレースホルダ 14"/>
          <p:cNvSpPr txBox="1">
            <a:spLocks/>
          </p:cNvSpPr>
          <p:nvPr/>
        </p:nvSpPr>
        <p:spPr bwMode="auto">
          <a:xfrm>
            <a:off x="4973638" y="3452813"/>
            <a:ext cx="3590925" cy="819150"/>
          </a:xfrm>
          <a:prstGeom prst="rect">
            <a:avLst/>
          </a:prstGeom>
          <a:noFill/>
          <a:ln w="12700">
            <a:noFill/>
            <a:miter lim="800000"/>
            <a:headEnd/>
            <a:tailEnd/>
          </a:ln>
        </p:spPr>
        <p:txBody>
          <a:bodyPr/>
          <a:lstStyle/>
          <a:p>
            <a:pPr marL="342900" indent="-342900">
              <a:spcBef>
                <a:spcPct val="20000"/>
              </a:spcBef>
            </a:pPr>
            <a:r>
              <a:rPr lang="ja-JP" altLang="en-US" sz="1200" dirty="0">
                <a:solidFill>
                  <a:srgbClr val="000000"/>
                </a:solidFill>
                <a:latin typeface="ＭＳ ゴシック" pitchFamily="49" charset="-128"/>
                <a:ea typeface="ＭＳ ゴシック" pitchFamily="49" charset="-128"/>
              </a:rPr>
              <a:t>匿名化する為に個人情報</a:t>
            </a:r>
            <a:r>
              <a:rPr lang="en-US" altLang="ja-JP" sz="1200" dirty="0">
                <a:solidFill>
                  <a:srgbClr val="000000"/>
                </a:solidFill>
                <a:latin typeface="ＭＳ ゴシック" pitchFamily="49" charset="-128"/>
                <a:ea typeface="ＭＳ ゴシック" pitchFamily="49" charset="-128"/>
              </a:rPr>
              <a:t>(</a:t>
            </a:r>
            <a:r>
              <a:rPr lang="ja-JP" altLang="en-US" sz="1200" dirty="0">
                <a:solidFill>
                  <a:srgbClr val="000000"/>
                </a:solidFill>
                <a:latin typeface="ＭＳ ゴシック" pitchFamily="49" charset="-128"/>
                <a:ea typeface="ＭＳ ゴシック" pitchFamily="49" charset="-128"/>
              </a:rPr>
              <a:t>被保険者番号</a:t>
            </a:r>
            <a:r>
              <a:rPr lang="en-US" altLang="ja-JP" sz="1200" dirty="0">
                <a:solidFill>
                  <a:srgbClr val="000000"/>
                </a:solidFill>
                <a:latin typeface="ＭＳ ゴシック" pitchFamily="49" charset="-128"/>
                <a:ea typeface="ＭＳ ゴシック" pitchFamily="49" charset="-128"/>
              </a:rPr>
              <a:t>)</a:t>
            </a:r>
            <a:r>
              <a:rPr lang="ja-JP" altLang="en-US" sz="1200" dirty="0">
                <a:solidFill>
                  <a:srgbClr val="000000"/>
                </a:solidFill>
                <a:latin typeface="ＭＳ ゴシック" pitchFamily="49" charset="-128"/>
                <a:ea typeface="ＭＳ ゴシック" pitchFamily="49" charset="-128"/>
              </a:rPr>
              <a:t>から</a:t>
            </a:r>
          </a:p>
          <a:p>
            <a:pPr marL="342900" indent="-342900">
              <a:spcBef>
                <a:spcPct val="20000"/>
              </a:spcBef>
            </a:pPr>
            <a:r>
              <a:rPr lang="ja-JP" altLang="en-US" sz="1200" dirty="0">
                <a:solidFill>
                  <a:srgbClr val="000000"/>
                </a:solidFill>
                <a:latin typeface="ＭＳ ゴシック" pitchFamily="49" charset="-128"/>
                <a:ea typeface="ＭＳ ゴシック" pitchFamily="49" charset="-128"/>
              </a:rPr>
              <a:t>突合管理番号</a:t>
            </a:r>
            <a:r>
              <a:rPr lang="en-US" altLang="ja-JP" sz="1200" dirty="0">
                <a:solidFill>
                  <a:srgbClr val="000000"/>
                </a:solidFill>
                <a:latin typeface="ＭＳ ゴシック" pitchFamily="49" charset="-128"/>
                <a:ea typeface="ＭＳ ゴシック" pitchFamily="49" charset="-128"/>
              </a:rPr>
              <a:t>(</a:t>
            </a:r>
            <a:r>
              <a:rPr lang="ja-JP" altLang="en-US" sz="1200" dirty="0">
                <a:solidFill>
                  <a:srgbClr val="000000"/>
                </a:solidFill>
                <a:latin typeface="ＭＳ ゴシック" pitchFamily="49" charset="-128"/>
                <a:ea typeface="ＭＳ ゴシック" pitchFamily="49" charset="-128"/>
              </a:rPr>
              <a:t>乱数値</a:t>
            </a:r>
            <a:r>
              <a:rPr lang="en-US" altLang="ja-JP" sz="1200" dirty="0">
                <a:solidFill>
                  <a:srgbClr val="000000"/>
                </a:solidFill>
                <a:latin typeface="ＭＳ ゴシック" pitchFamily="49" charset="-128"/>
                <a:ea typeface="ＭＳ ゴシック" pitchFamily="49" charset="-128"/>
              </a:rPr>
              <a:t>/</a:t>
            </a:r>
            <a:r>
              <a:rPr lang="ja-JP" altLang="en-US" sz="1200" dirty="0">
                <a:solidFill>
                  <a:srgbClr val="000000"/>
                </a:solidFill>
                <a:latin typeface="ＭＳ ゴシック" pitchFamily="49" charset="-128"/>
                <a:ea typeface="ＭＳ ゴシック" pitchFamily="49" charset="-128"/>
              </a:rPr>
              <a:t>ﾊｯｼｭ値</a:t>
            </a:r>
            <a:r>
              <a:rPr lang="en-US" altLang="ja-JP" sz="1200" dirty="0">
                <a:solidFill>
                  <a:srgbClr val="000000"/>
                </a:solidFill>
                <a:latin typeface="ＭＳ ゴシック" pitchFamily="49" charset="-128"/>
                <a:ea typeface="ＭＳ ゴシック" pitchFamily="49" charset="-128"/>
              </a:rPr>
              <a:t>)</a:t>
            </a:r>
            <a:r>
              <a:rPr lang="ja-JP" altLang="en-US" sz="1200" dirty="0">
                <a:solidFill>
                  <a:srgbClr val="000000"/>
                </a:solidFill>
                <a:latin typeface="ＭＳ ゴシック" pitchFamily="49" charset="-128"/>
                <a:ea typeface="ＭＳ ゴシック" pitchFamily="49" charset="-128"/>
              </a:rPr>
              <a:t>を生成</a:t>
            </a:r>
          </a:p>
          <a:p>
            <a:pPr marL="342900" indent="-342900">
              <a:spcBef>
                <a:spcPct val="20000"/>
              </a:spcBef>
            </a:pPr>
            <a:r>
              <a:rPr lang="en-US" altLang="ja-JP" sz="1200" dirty="0">
                <a:solidFill>
                  <a:srgbClr val="000000"/>
                </a:solidFill>
                <a:latin typeface="ＭＳ ゴシック" pitchFamily="49" charset="-128"/>
                <a:ea typeface="ＭＳ ゴシック" pitchFamily="49" charset="-128"/>
              </a:rPr>
              <a:t>※</a:t>
            </a:r>
            <a:r>
              <a:rPr lang="ja-JP" altLang="en-US" sz="1200" dirty="0">
                <a:solidFill>
                  <a:srgbClr val="000000"/>
                </a:solidFill>
              </a:rPr>
              <a:t>ｾﾝﾀｰ送信時は個人情報</a:t>
            </a:r>
            <a:r>
              <a:rPr lang="en-US" altLang="ja-JP" sz="1200" dirty="0">
                <a:solidFill>
                  <a:srgbClr val="000000"/>
                </a:solidFill>
              </a:rPr>
              <a:t>(</a:t>
            </a:r>
            <a:r>
              <a:rPr lang="ja-JP" altLang="en-US" sz="1200" dirty="0">
                <a:solidFill>
                  <a:srgbClr val="000000"/>
                </a:solidFill>
              </a:rPr>
              <a:t>被保険者番号</a:t>
            </a:r>
            <a:r>
              <a:rPr lang="en-US" altLang="ja-JP" sz="1200" dirty="0">
                <a:solidFill>
                  <a:srgbClr val="000000"/>
                </a:solidFill>
              </a:rPr>
              <a:t>)</a:t>
            </a:r>
            <a:r>
              <a:rPr lang="ja-JP" altLang="en-US" sz="1200" dirty="0">
                <a:solidFill>
                  <a:srgbClr val="000000"/>
                </a:solidFill>
              </a:rPr>
              <a:t>を削除</a:t>
            </a:r>
            <a:endParaRPr lang="ja-JP" altLang="en-US" sz="1200" dirty="0">
              <a:solidFill>
                <a:srgbClr val="000000"/>
              </a:solidFill>
              <a:latin typeface="ＭＳ ゴシック" pitchFamily="49" charset="-128"/>
              <a:ea typeface="ＭＳ ゴシック" pitchFamily="49" charset="-128"/>
            </a:endParaRPr>
          </a:p>
          <a:p>
            <a:pPr marL="342900" indent="-342900">
              <a:spcBef>
                <a:spcPct val="20000"/>
              </a:spcBef>
            </a:pPr>
            <a:r>
              <a:rPr lang="en-US" altLang="ja-JP" sz="1200" dirty="0">
                <a:solidFill>
                  <a:srgbClr val="000000"/>
                </a:solidFill>
                <a:latin typeface="ＭＳ ゴシック" pitchFamily="49" charset="-128"/>
                <a:ea typeface="ＭＳ ゴシック" pitchFamily="49" charset="-128"/>
              </a:rPr>
              <a:t>※</a:t>
            </a:r>
            <a:r>
              <a:rPr lang="ja-JP" altLang="en-US" sz="1200" dirty="0">
                <a:solidFill>
                  <a:srgbClr val="000000"/>
                </a:solidFill>
                <a:latin typeface="ＭＳ ゴシック" pitchFamily="49" charset="-128"/>
                <a:ea typeface="ＭＳ ゴシック" pitchFamily="49" charset="-128"/>
              </a:rPr>
              <a:t>生成されたﾊｯｼｭ値から元ﾃﾞｰﾀ再現</a:t>
            </a:r>
            <a:r>
              <a:rPr lang="ja-JP" altLang="en-US" sz="1200" dirty="0" smtClean="0">
                <a:solidFill>
                  <a:srgbClr val="000000"/>
                </a:solidFill>
                <a:latin typeface="ＭＳ ゴシック" pitchFamily="49" charset="-128"/>
                <a:ea typeface="ＭＳ ゴシック" pitchFamily="49" charset="-128"/>
              </a:rPr>
              <a:t>は極めて困難</a:t>
            </a:r>
            <a:endParaRPr lang="ja-JP" altLang="en-US" sz="1200" dirty="0">
              <a:solidFill>
                <a:srgbClr val="000000"/>
              </a:solidFill>
              <a:latin typeface="ＭＳ ゴシック" pitchFamily="49" charset="-128"/>
              <a:ea typeface="ＭＳ ゴシック" pitchFamily="49" charset="-128"/>
            </a:endParaRPr>
          </a:p>
          <a:p>
            <a:pPr marL="342900" indent="-342900">
              <a:spcBef>
                <a:spcPct val="20000"/>
              </a:spcBef>
            </a:pPr>
            <a:endParaRPr lang="en-US" altLang="ja-JP" sz="1200" dirty="0">
              <a:solidFill>
                <a:srgbClr val="000000"/>
              </a:solidFill>
              <a:latin typeface="ＭＳ ゴシック" pitchFamily="49" charset="-128"/>
              <a:ea typeface="ＭＳ ゴシック" pitchFamily="49" charset="-128"/>
            </a:endParaRPr>
          </a:p>
        </p:txBody>
      </p:sp>
      <p:sp>
        <p:nvSpPr>
          <p:cNvPr id="15393" name="コンテンツ プレースホルダ 14"/>
          <p:cNvSpPr txBox="1">
            <a:spLocks/>
          </p:cNvSpPr>
          <p:nvPr/>
        </p:nvSpPr>
        <p:spPr bwMode="auto">
          <a:xfrm>
            <a:off x="8013700" y="2868613"/>
            <a:ext cx="1168400" cy="298450"/>
          </a:xfrm>
          <a:prstGeom prst="rect">
            <a:avLst/>
          </a:prstGeom>
          <a:noFill/>
          <a:ln w="12700">
            <a:noFill/>
            <a:miter lim="800000"/>
            <a:headEnd/>
            <a:tailEnd/>
          </a:ln>
        </p:spPr>
        <p:txBody>
          <a:bodyPr/>
          <a:lstStyle/>
          <a:p>
            <a:pPr marL="342900" indent="-342900">
              <a:spcBef>
                <a:spcPct val="20000"/>
              </a:spcBef>
            </a:pPr>
            <a:r>
              <a:rPr lang="ja-JP" altLang="en-US" sz="1200">
                <a:solidFill>
                  <a:srgbClr val="000000"/>
                </a:solidFill>
                <a:latin typeface="ＭＳ ゴシック" pitchFamily="49" charset="-128"/>
                <a:ea typeface="ＭＳ ゴシック" pitchFamily="49" charset="-128"/>
              </a:rPr>
              <a:t>新認定ソフト</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１．要介護認定を取り巻く現状</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lang="ja-JP" altLang="en-US" dirty="0" smtClean="0"/>
              <a:t>今年度に市町村に対し、認定データを送付するためのソフトを配布し、以降、新ソフトでのデータ送信を開始</a:t>
            </a:r>
            <a:endParaRPr lang="en-US" altLang="ja-JP" dirty="0" smtClean="0"/>
          </a:p>
          <a:p>
            <a:r>
              <a:rPr lang="ja-JP" altLang="en-US" dirty="0" smtClean="0"/>
              <a:t>なお、過去の認定データについては、遡って提出を依頼する予定</a:t>
            </a:r>
            <a:endParaRPr lang="en-US" altLang="ja-JP" dirty="0" smtClean="0"/>
          </a:p>
          <a:p>
            <a:pPr>
              <a:buNone/>
            </a:pPr>
            <a:r>
              <a:rPr lang="ja-JP" altLang="en-US" dirty="0" smtClean="0"/>
              <a:t>　（詳細は、追って連絡予定）</a:t>
            </a:r>
            <a:endParaRPr lang="en-US" altLang="ja-JP" dirty="0" smtClean="0"/>
          </a:p>
        </p:txBody>
      </p:sp>
      <p:sp>
        <p:nvSpPr>
          <p:cNvPr id="3" name="正方形/長方形 2"/>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今年度のスケジュール</a:t>
            </a:r>
            <a:endParaRPr lang="ja-JP" altLang="en-US" sz="3200"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テキスト ボックス 2"/>
          <p:cNvSpPr txBox="1">
            <a:spLocks noChangeArrowheads="1"/>
          </p:cNvSpPr>
          <p:nvPr/>
        </p:nvSpPr>
        <p:spPr bwMode="auto">
          <a:xfrm>
            <a:off x="0" y="2133600"/>
            <a:ext cx="9144000" cy="1569660"/>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７．末期がん等の方への</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要介護認定について</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kumimoji="1" lang="ja-JP" altLang="en-US" dirty="0" smtClean="0"/>
              <a:t>暫定ケアプランの作成</a:t>
            </a:r>
            <a:endParaRPr kumimoji="1" lang="en-US" altLang="ja-JP" dirty="0" smtClean="0"/>
          </a:p>
          <a:p>
            <a:r>
              <a:rPr lang="ja-JP" altLang="en-US" dirty="0" smtClean="0"/>
              <a:t>迅速な要介護認定の実施</a:t>
            </a:r>
            <a:endParaRPr lang="en-US" altLang="ja-JP" dirty="0" smtClean="0"/>
          </a:p>
          <a:p>
            <a:r>
              <a:rPr kumimoji="1" lang="ja-JP" altLang="en-US" dirty="0" smtClean="0"/>
              <a:t>入院中からの介護サービスと医療機関等との連携</a:t>
            </a:r>
            <a:endParaRPr kumimoji="1" lang="en-US" altLang="ja-JP" dirty="0" smtClean="0"/>
          </a:p>
          <a:p>
            <a:r>
              <a:rPr lang="ja-JP" altLang="en-US" dirty="0" smtClean="0"/>
              <a:t>主治医意見書の診断名欄への「末期がん」の明示</a:t>
            </a:r>
            <a:endParaRPr lang="en-US" altLang="ja-JP" dirty="0" smtClean="0"/>
          </a:p>
          <a:p>
            <a:r>
              <a:rPr lang="ja-JP" altLang="en-US" dirty="0" smtClean="0"/>
              <a:t>区分変更申請の機会の周知</a:t>
            </a:r>
            <a:endParaRPr lang="en-US" altLang="ja-JP" dirty="0" smtClean="0"/>
          </a:p>
        </p:txBody>
      </p:sp>
      <p:sp>
        <p:nvSpPr>
          <p:cNvPr id="3" name="正方形/長方形 2"/>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4</a:t>
            </a:r>
            <a:r>
              <a:rPr lang="ja-JP" altLang="en-US" sz="3200" dirty="0" smtClean="0">
                <a:solidFill>
                  <a:prstClr val="white"/>
                </a:solidFill>
              </a:rPr>
              <a:t>月</a:t>
            </a:r>
            <a:r>
              <a:rPr lang="en-US" altLang="ja-JP" sz="3200" dirty="0" smtClean="0">
                <a:solidFill>
                  <a:prstClr val="white"/>
                </a:solidFill>
              </a:rPr>
              <a:t>30</a:t>
            </a:r>
            <a:r>
              <a:rPr lang="ja-JP" altLang="en-US" sz="3200" dirty="0" smtClean="0">
                <a:solidFill>
                  <a:prstClr val="white"/>
                </a:solidFill>
              </a:rPr>
              <a:t>日付事務連絡</a:t>
            </a:r>
            <a:endParaRPr lang="ja-JP" altLang="en-US" sz="3200"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lang="ja-JP" altLang="en-US" dirty="0" smtClean="0"/>
              <a:t>末期がん等の方への福祉用具の取扱い</a:t>
            </a:r>
            <a:endParaRPr lang="en-US" altLang="ja-JP" dirty="0" smtClean="0"/>
          </a:p>
          <a:p>
            <a:pPr lvl="1"/>
            <a:r>
              <a:rPr kumimoji="1" lang="ja-JP" altLang="en-US" dirty="0" smtClean="0"/>
              <a:t>要支援者及び要介護１の者であっても、末期がんの急速な状態悪化等、疾病その他の原因により状態が急速に悪化することが確実に見込まれる者については市町村判断で福祉用具貸与費の算定が可能</a:t>
            </a:r>
            <a:endParaRPr kumimoji="1" lang="en-US" altLang="ja-JP" dirty="0" smtClean="0"/>
          </a:p>
          <a:p>
            <a:r>
              <a:rPr lang="ja-JP" altLang="en-US" dirty="0" smtClean="0"/>
              <a:t>介護認定審査会が付する意見について</a:t>
            </a:r>
            <a:endParaRPr lang="en-US" altLang="ja-JP" dirty="0" smtClean="0"/>
          </a:p>
          <a:p>
            <a:pPr lvl="1"/>
            <a:r>
              <a:rPr lang="ja-JP" altLang="en-US" dirty="0" smtClean="0"/>
              <a:t>介護認定審査会は、サービスの有効な利用に関する留意事項について意見を付すことができる</a:t>
            </a:r>
            <a:endParaRPr lang="en-US" altLang="ja-JP" dirty="0" smtClean="0"/>
          </a:p>
        </p:txBody>
      </p:sp>
      <p:sp>
        <p:nvSpPr>
          <p:cNvPr id="3" name="正方形/長方形 2"/>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25</a:t>
            </a:r>
            <a:r>
              <a:rPr lang="ja-JP" altLang="en-US" sz="3200" dirty="0" smtClean="0">
                <a:solidFill>
                  <a:prstClr val="white"/>
                </a:solidFill>
              </a:rPr>
              <a:t>日付事務連絡</a:t>
            </a:r>
            <a:endParaRPr lang="ja-JP" altLang="en-US" sz="3200"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a:xfrm>
            <a:off x="457206" y="2419101"/>
            <a:ext cx="8441134" cy="4525963"/>
          </a:xfrm>
        </p:spPr>
        <p:txBody>
          <a:bodyPr>
            <a:normAutofit/>
          </a:bodyPr>
          <a:lstStyle/>
          <a:p>
            <a:r>
              <a:rPr lang="ja-JP" altLang="en-US" sz="2400" dirty="0" smtClean="0"/>
              <a:t>調査方法：介護保険全保険者（</a:t>
            </a:r>
            <a:r>
              <a:rPr lang="en-US" altLang="ja-JP" sz="2400" dirty="0" smtClean="0"/>
              <a:t>1,587</a:t>
            </a:r>
            <a:r>
              <a:rPr lang="ja-JP" altLang="en-US" sz="2400" dirty="0" smtClean="0"/>
              <a:t>）に対するアンケート調査</a:t>
            </a:r>
          </a:p>
          <a:p>
            <a:r>
              <a:rPr lang="ja-JP" altLang="en-US" sz="2400" dirty="0" smtClean="0"/>
              <a:t>調査対象：末期がんと診断された方のうち、平成</a:t>
            </a:r>
            <a:r>
              <a:rPr lang="en-US" altLang="ja-JP" sz="2400" dirty="0" smtClean="0"/>
              <a:t>22</a:t>
            </a:r>
            <a:r>
              <a:rPr lang="ja-JP" altLang="en-US" sz="2400" dirty="0" smtClean="0"/>
              <a:t>年</a:t>
            </a:r>
            <a:r>
              <a:rPr lang="en-US" altLang="ja-JP" sz="2400" dirty="0" smtClean="0"/>
              <a:t>5</a:t>
            </a:r>
            <a:r>
              <a:rPr lang="ja-JP" altLang="en-US" sz="2400" dirty="0" smtClean="0"/>
              <a:t>月～</a:t>
            </a:r>
            <a:r>
              <a:rPr lang="en-US" altLang="ja-JP" sz="2400" dirty="0" smtClean="0"/>
              <a:t>10</a:t>
            </a:r>
            <a:r>
              <a:rPr lang="ja-JP" altLang="en-US" sz="2400" dirty="0" smtClean="0"/>
              <a:t>月の</a:t>
            </a:r>
            <a:r>
              <a:rPr lang="en-US" altLang="ja-JP" sz="2400" dirty="0" smtClean="0"/>
              <a:t>6</a:t>
            </a:r>
            <a:r>
              <a:rPr lang="ja-JP" altLang="en-US" sz="2400" dirty="0" smtClean="0"/>
              <a:t>ヶ月間に要介護認定等の新規申請を行った第２号被保険者</a:t>
            </a:r>
          </a:p>
          <a:p>
            <a:r>
              <a:rPr lang="ja-JP" altLang="en-US" sz="2400" dirty="0" smtClean="0"/>
              <a:t>調査項目：年齢、性別、基礎疾患、申請日、認定調査日、審査会開催日、認定日、資格喪失日 等</a:t>
            </a:r>
          </a:p>
          <a:p>
            <a:r>
              <a:rPr lang="ja-JP" altLang="en-US" sz="2400" dirty="0" smtClean="0"/>
              <a:t>回 答 率：保険者調査 </a:t>
            </a:r>
            <a:r>
              <a:rPr lang="en-US" altLang="ja-JP" sz="2400" dirty="0" smtClean="0"/>
              <a:t>917</a:t>
            </a:r>
            <a:r>
              <a:rPr lang="ja-JP" altLang="en-US" sz="2400" dirty="0" smtClean="0"/>
              <a:t>／</a:t>
            </a:r>
            <a:r>
              <a:rPr lang="en-US" altLang="ja-JP" sz="2400" dirty="0" smtClean="0"/>
              <a:t>1,587</a:t>
            </a:r>
            <a:r>
              <a:rPr lang="ja-JP" altLang="en-US" sz="2400" dirty="0" smtClean="0"/>
              <a:t>（</a:t>
            </a:r>
            <a:r>
              <a:rPr lang="en-US" altLang="ja-JP" sz="2400" dirty="0" smtClean="0"/>
              <a:t>57.8%</a:t>
            </a:r>
            <a:r>
              <a:rPr lang="ja-JP" altLang="en-US" sz="2400" dirty="0" smtClean="0"/>
              <a:t>）</a:t>
            </a:r>
          </a:p>
          <a:p>
            <a:pPr>
              <a:buNone/>
            </a:pPr>
            <a:r>
              <a:rPr lang="en-US" altLang="ja-JP" sz="2400" dirty="0" smtClean="0"/>
              <a:t>		</a:t>
            </a:r>
            <a:r>
              <a:rPr lang="ja-JP" altLang="en-US" sz="2400" dirty="0" smtClean="0"/>
              <a:t>　　　個別申請者調査 </a:t>
            </a:r>
            <a:r>
              <a:rPr lang="en-US" altLang="ja-JP" sz="2400" dirty="0" smtClean="0"/>
              <a:t>4,680</a:t>
            </a:r>
            <a:r>
              <a:rPr lang="ja-JP" altLang="en-US" sz="2400" dirty="0" smtClean="0"/>
              <a:t>人分データ</a:t>
            </a:r>
            <a:endParaRPr lang="en-US" altLang="ja-JP" sz="2400" dirty="0" smtClean="0"/>
          </a:p>
        </p:txBody>
      </p:sp>
      <p:sp>
        <p:nvSpPr>
          <p:cNvPr id="3" name="正方形/長方形 2"/>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日付事務連絡①</a:t>
            </a:r>
            <a:endParaRPr lang="ja-JP" altLang="en-US" sz="3200" dirty="0">
              <a:solidFill>
                <a:prstClr val="white"/>
              </a:solidFill>
            </a:endParaRPr>
          </a:p>
        </p:txBody>
      </p:sp>
      <p:sp>
        <p:nvSpPr>
          <p:cNvPr id="6" name="テキスト ボックス 5"/>
          <p:cNvSpPr txBox="1"/>
          <p:nvPr/>
        </p:nvSpPr>
        <p:spPr>
          <a:xfrm>
            <a:off x="464024" y="1774227"/>
            <a:ext cx="6155140" cy="461665"/>
          </a:xfrm>
          <a:prstGeom prst="rect">
            <a:avLst/>
          </a:prstGeom>
          <a:noFill/>
        </p:spPr>
        <p:txBody>
          <a:bodyPr wrap="square" rtlCol="0">
            <a:spAutoFit/>
          </a:bodyPr>
          <a:lstStyle/>
          <a:p>
            <a:r>
              <a:rPr lang="ja-JP" altLang="en-US" sz="2400" u="sng" dirty="0" smtClean="0"/>
              <a:t>平成</a:t>
            </a:r>
            <a:r>
              <a:rPr lang="en-US" altLang="ja-JP" sz="2400" u="sng" dirty="0" smtClean="0"/>
              <a:t>22</a:t>
            </a:r>
            <a:r>
              <a:rPr lang="ja-JP" altLang="en-US" sz="2400" u="sng" dirty="0" smtClean="0"/>
              <a:t>年に実施した調査結果を周知</a:t>
            </a:r>
            <a:endParaRPr kumimoji="1" lang="ja-JP" altLang="en-US" u="sn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日付事務連絡③</a:t>
            </a:r>
            <a:endParaRPr lang="ja-JP" altLang="en-US" sz="3200" dirty="0">
              <a:solidFill>
                <a:prstClr val="white"/>
              </a:solidFill>
            </a:endParaRPr>
          </a:p>
        </p:txBody>
      </p:sp>
      <p:pic>
        <p:nvPicPr>
          <p:cNvPr id="676867" name="Picture 3"/>
          <p:cNvPicPr>
            <a:picLocks noChangeAspect="1" noChangeArrowheads="1"/>
          </p:cNvPicPr>
          <p:nvPr/>
        </p:nvPicPr>
        <p:blipFill>
          <a:blip r:embed="rId2" cstate="print"/>
          <a:srcRect/>
          <a:stretch>
            <a:fillRect/>
          </a:stretch>
        </p:blipFill>
        <p:spPr bwMode="auto">
          <a:xfrm>
            <a:off x="1009934" y="822913"/>
            <a:ext cx="6909460" cy="571162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日付事務連絡②</a:t>
            </a:r>
            <a:endParaRPr lang="ja-JP" altLang="en-US" sz="3200" dirty="0">
              <a:solidFill>
                <a:prstClr val="white"/>
              </a:solidFill>
            </a:endParaRPr>
          </a:p>
        </p:txBody>
      </p:sp>
      <p:pic>
        <p:nvPicPr>
          <p:cNvPr id="677890" name="Picture 2"/>
          <p:cNvPicPr>
            <a:picLocks noChangeAspect="1" noChangeArrowheads="1"/>
          </p:cNvPicPr>
          <p:nvPr/>
        </p:nvPicPr>
        <p:blipFill>
          <a:blip r:embed="rId2" cstate="print"/>
          <a:srcRect/>
          <a:stretch>
            <a:fillRect/>
          </a:stretch>
        </p:blipFill>
        <p:spPr bwMode="auto">
          <a:xfrm>
            <a:off x="491319" y="872320"/>
            <a:ext cx="7915702" cy="527713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日付事務連絡④</a:t>
            </a:r>
            <a:endParaRPr lang="ja-JP" altLang="en-US" sz="3200" dirty="0">
              <a:solidFill>
                <a:prstClr val="white"/>
              </a:solidFill>
            </a:endParaRPr>
          </a:p>
        </p:txBody>
      </p:sp>
      <p:pic>
        <p:nvPicPr>
          <p:cNvPr id="678914" name="Picture 2"/>
          <p:cNvPicPr>
            <a:picLocks noChangeAspect="1" noChangeArrowheads="1"/>
          </p:cNvPicPr>
          <p:nvPr/>
        </p:nvPicPr>
        <p:blipFill>
          <a:blip r:embed="rId2" cstate="print"/>
          <a:srcRect/>
          <a:stretch>
            <a:fillRect/>
          </a:stretch>
        </p:blipFill>
        <p:spPr bwMode="auto">
          <a:xfrm>
            <a:off x="491319" y="2263121"/>
            <a:ext cx="8360100" cy="271831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日付事務連絡⑤</a:t>
            </a:r>
            <a:endParaRPr lang="ja-JP" altLang="en-US" sz="3200" dirty="0">
              <a:solidFill>
                <a:prstClr val="white"/>
              </a:solidFill>
            </a:endParaRPr>
          </a:p>
        </p:txBody>
      </p:sp>
      <p:pic>
        <p:nvPicPr>
          <p:cNvPr id="679938" name="Picture 2"/>
          <p:cNvPicPr>
            <a:picLocks noChangeAspect="1" noChangeArrowheads="1"/>
          </p:cNvPicPr>
          <p:nvPr/>
        </p:nvPicPr>
        <p:blipFill>
          <a:blip r:embed="rId2" cstate="print"/>
          <a:srcRect/>
          <a:stretch>
            <a:fillRect/>
          </a:stretch>
        </p:blipFill>
        <p:spPr bwMode="auto">
          <a:xfrm>
            <a:off x="1397000" y="993926"/>
            <a:ext cx="6527799" cy="545671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テキスト ボックス 2"/>
          <p:cNvSpPr txBox="1">
            <a:spLocks noChangeArrowheads="1"/>
          </p:cNvSpPr>
          <p:nvPr/>
        </p:nvSpPr>
        <p:spPr bwMode="auto">
          <a:xfrm>
            <a:off x="0" y="2679706"/>
            <a:ext cx="9144000" cy="800219"/>
          </a:xfrm>
          <a:prstGeom prst="rect">
            <a:avLst/>
          </a:prstGeom>
          <a:noFill/>
          <a:ln w="9525">
            <a:noFill/>
            <a:miter lim="800000"/>
            <a:headEnd/>
            <a:tailEnd/>
          </a:ln>
        </p:spPr>
        <p:txBody>
          <a:bodyPr>
            <a:spAutoFit/>
          </a:bodyPr>
          <a:lstStyle/>
          <a:p>
            <a:pPr algn="ctr"/>
            <a:r>
              <a:rPr lang="ja-JP" altLang="en-US" sz="4600" dirty="0" smtClean="0">
                <a:solidFill>
                  <a:srgbClr val="000000"/>
                </a:solidFill>
                <a:latin typeface="Calibri" pitchFamily="34" charset="0"/>
              </a:rPr>
              <a:t>８．認定調査員等研修事業について</a:t>
            </a:r>
            <a:endParaRPr lang="en-US" altLang="ja-JP" sz="46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226" name="Group 2"/>
          <p:cNvGraphicFramePr>
            <a:graphicFrameLocks noGrp="1"/>
          </p:cNvGraphicFramePr>
          <p:nvPr/>
        </p:nvGraphicFramePr>
        <p:xfrm>
          <a:off x="611361" y="1341438"/>
          <a:ext cx="6820178" cy="807720"/>
        </p:xfrm>
        <a:graphic>
          <a:graphicData uri="http://schemas.openxmlformats.org/drawingml/2006/table">
            <a:tbl>
              <a:tblPr/>
              <a:tblGrid>
                <a:gridCol w="2032115"/>
                <a:gridCol w="2394032"/>
                <a:gridCol w="2394031"/>
              </a:tblGrid>
              <a:tr h="366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1" i="0" u="none" strike="noStrike" cap="none" normalizeH="0" baseline="0" dirty="0" smtClean="0">
                        <a:ln>
                          <a:noFill/>
                        </a:ln>
                        <a:solidFill>
                          <a:schemeClr val="tx1"/>
                        </a:solidFill>
                        <a:effectLst/>
                        <a:latin typeface="Arial" charset="0"/>
                        <a:ea typeface="HGPｺﾞｼｯｸM" pitchFamily="50" charset="-128"/>
                      </a:endParaRPr>
                    </a:p>
                  </a:txBody>
                  <a:tcPr marL="84448" marR="844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２０１１年４月末</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2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被保険者数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２，１６５万人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２，９０７万人</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8243" name="Group 19"/>
          <p:cNvGraphicFramePr>
            <a:graphicFrameLocks noGrp="1"/>
          </p:cNvGraphicFramePr>
          <p:nvPr/>
        </p:nvGraphicFramePr>
        <p:xfrm>
          <a:off x="582040" y="3357563"/>
          <a:ext cx="6849500" cy="792480"/>
        </p:xfrm>
        <a:graphic>
          <a:graphicData uri="http://schemas.openxmlformats.org/drawingml/2006/table">
            <a:tbl>
              <a:tblPr/>
              <a:tblGrid>
                <a:gridCol w="2061436"/>
                <a:gridCol w="2394032"/>
                <a:gridCol w="2394032"/>
              </a:tblGrid>
              <a:tr h="360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1"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２０１１年４月末</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認定者数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２１８万人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５０８万人</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2" name="Rectangle 36"/>
          <p:cNvSpPr>
            <a:spLocks noChangeArrowheads="1"/>
          </p:cNvSpPr>
          <p:nvPr/>
        </p:nvSpPr>
        <p:spPr bwMode="auto">
          <a:xfrm>
            <a:off x="205257" y="627063"/>
            <a:ext cx="4588860" cy="354012"/>
          </a:xfrm>
          <a:prstGeom prst="rect">
            <a:avLst/>
          </a:prstGeom>
          <a:noFill/>
          <a:ln w="9525">
            <a:noFill/>
            <a:miter lim="800000"/>
            <a:headEnd/>
            <a:tailEnd/>
          </a:ln>
        </p:spPr>
        <p:txBody>
          <a:bodyPr wrap="none" lIns="91333" tIns="45668" rIns="91333" bIns="45668" anchor="ctr"/>
          <a:lstStyle/>
          <a:p>
            <a:r>
              <a:rPr lang="en-US" altLang="ja-JP" sz="2400" b="1" smtClean="0">
                <a:solidFill>
                  <a:srgbClr val="333399"/>
                </a:solidFill>
                <a:latin typeface="HG丸ｺﾞｼｯｸM-PRO" pitchFamily="50" charset="-128"/>
                <a:ea typeface="HG丸ｺﾞｼｯｸM-PRO" pitchFamily="50" charset="-128"/>
              </a:rPr>
              <a:t>①</a:t>
            </a:r>
            <a:r>
              <a:rPr lang="ja-JP" altLang="en-US" sz="2400" b="1" smtClean="0">
                <a:solidFill>
                  <a:srgbClr val="333399"/>
                </a:solidFill>
                <a:latin typeface="HG丸ｺﾞｼｯｸM-PRO" pitchFamily="50" charset="-128"/>
                <a:ea typeface="HG丸ｺﾞｼｯｸM-PRO" pitchFamily="50" charset="-128"/>
              </a:rPr>
              <a:t>　６５歳以上被保険者数の推移</a:t>
            </a:r>
          </a:p>
        </p:txBody>
      </p:sp>
      <p:sp>
        <p:nvSpPr>
          <p:cNvPr id="3103" name="Text Box 37"/>
          <p:cNvSpPr txBox="1">
            <a:spLocks noChangeArrowheads="1"/>
          </p:cNvSpPr>
          <p:nvPr/>
        </p:nvSpPr>
        <p:spPr bwMode="auto">
          <a:xfrm>
            <a:off x="582042" y="930275"/>
            <a:ext cx="8113339" cy="338138"/>
          </a:xfrm>
          <a:prstGeom prst="rect">
            <a:avLst/>
          </a:prstGeom>
          <a:noFill/>
          <a:ln w="9525">
            <a:noFill/>
            <a:miter lim="800000"/>
            <a:headEnd/>
            <a:tailEnd/>
          </a:ln>
        </p:spPr>
        <p:txBody>
          <a:bodyPr lIns="91333" tIns="45668" rIns="91333" bIns="45668">
            <a:spAutoFit/>
          </a:bodyPr>
          <a:lstStyle/>
          <a:p>
            <a:pPr>
              <a:spcBef>
                <a:spcPct val="50000"/>
              </a:spcBef>
            </a:pPr>
            <a:r>
              <a:rPr lang="ja-JP" altLang="en-US" sz="1600" smtClean="0">
                <a:solidFill>
                  <a:srgbClr val="000000"/>
                </a:solidFill>
                <a:latin typeface="Arial" charset="0"/>
                <a:ea typeface="HG丸ｺﾞｼｯｸM-PRO" pitchFamily="50" charset="-128"/>
              </a:rPr>
              <a:t>･６５歳以上の被保険者数は、制度開始時から約７４２万人</a:t>
            </a:r>
            <a:r>
              <a:rPr lang="ja-JP" altLang="en-US" sz="1600" b="1" smtClean="0">
                <a:solidFill>
                  <a:srgbClr val="FF0000"/>
                </a:solidFill>
                <a:latin typeface="Arial" charset="0"/>
                <a:ea typeface="HG丸ｺﾞｼｯｸM-PRO" pitchFamily="50" charset="-128"/>
              </a:rPr>
              <a:t>（３４％）</a:t>
            </a:r>
            <a:r>
              <a:rPr lang="ja-JP" altLang="en-US" sz="1600" smtClean="0">
                <a:solidFill>
                  <a:srgbClr val="000000"/>
                </a:solidFill>
                <a:latin typeface="Arial" charset="0"/>
                <a:ea typeface="HG丸ｺﾞｼｯｸM-PRO" pitchFamily="50" charset="-128"/>
              </a:rPr>
              <a:t>増加。</a:t>
            </a:r>
          </a:p>
        </p:txBody>
      </p:sp>
      <p:sp>
        <p:nvSpPr>
          <p:cNvPr id="3104" name="Rectangle 38"/>
          <p:cNvSpPr>
            <a:spLocks noChangeArrowheads="1"/>
          </p:cNvSpPr>
          <p:nvPr/>
        </p:nvSpPr>
        <p:spPr bwMode="auto">
          <a:xfrm>
            <a:off x="205255" y="2638434"/>
            <a:ext cx="5031619" cy="358775"/>
          </a:xfrm>
          <a:prstGeom prst="rect">
            <a:avLst/>
          </a:prstGeom>
          <a:noFill/>
          <a:ln w="9525">
            <a:noFill/>
            <a:miter lim="800000"/>
            <a:headEnd/>
            <a:tailEnd/>
          </a:ln>
        </p:spPr>
        <p:txBody>
          <a:bodyPr wrap="none" lIns="91333" tIns="45668" rIns="91333" bIns="45668" anchor="ctr"/>
          <a:lstStyle/>
          <a:p>
            <a:r>
              <a:rPr lang="ja-JP" altLang="en-US" sz="2400" b="1" smtClean="0">
                <a:solidFill>
                  <a:srgbClr val="333399"/>
                </a:solidFill>
                <a:latin typeface="HG丸ｺﾞｼｯｸM-PRO" pitchFamily="50" charset="-128"/>
                <a:ea typeface="HG丸ｺﾞｼｯｸM-PRO" pitchFamily="50" charset="-128"/>
              </a:rPr>
              <a:t>②　要介護（要支援）認定者数の推移</a:t>
            </a:r>
          </a:p>
        </p:txBody>
      </p:sp>
      <p:sp>
        <p:nvSpPr>
          <p:cNvPr id="3105" name="Text Box 39"/>
          <p:cNvSpPr txBox="1">
            <a:spLocks noChangeArrowheads="1"/>
          </p:cNvSpPr>
          <p:nvPr/>
        </p:nvSpPr>
        <p:spPr bwMode="auto">
          <a:xfrm>
            <a:off x="557118" y="2997200"/>
            <a:ext cx="7955001" cy="338138"/>
          </a:xfrm>
          <a:prstGeom prst="rect">
            <a:avLst/>
          </a:prstGeom>
          <a:noFill/>
          <a:ln w="9525">
            <a:noFill/>
            <a:miter lim="800000"/>
            <a:headEnd/>
            <a:tailEnd/>
          </a:ln>
        </p:spPr>
        <p:txBody>
          <a:bodyPr lIns="91333" tIns="45668" rIns="91333" bIns="45668">
            <a:spAutoFit/>
          </a:bodyPr>
          <a:lstStyle/>
          <a:p>
            <a:pPr>
              <a:spcBef>
                <a:spcPct val="50000"/>
              </a:spcBef>
            </a:pPr>
            <a:r>
              <a:rPr lang="ja-JP" altLang="en-US" sz="1600" smtClean="0">
                <a:solidFill>
                  <a:srgbClr val="000000"/>
                </a:solidFill>
                <a:latin typeface="Arial" charset="0"/>
                <a:ea typeface="HG丸ｺﾞｼｯｸM-PRO" pitchFamily="50" charset="-128"/>
              </a:rPr>
              <a:t>･要介護認定を受けている者は、制度開始時から約２９０万人</a:t>
            </a:r>
            <a:r>
              <a:rPr lang="ja-JP" altLang="en-US" sz="1600" b="1" smtClean="0">
                <a:solidFill>
                  <a:srgbClr val="FF0000"/>
                </a:solidFill>
                <a:latin typeface="Arial" charset="0"/>
                <a:ea typeface="HG丸ｺﾞｼｯｸM-PRO" pitchFamily="50" charset="-128"/>
              </a:rPr>
              <a:t>（１３３％）</a:t>
            </a:r>
            <a:r>
              <a:rPr lang="ja-JP" altLang="en-US" sz="1600" smtClean="0">
                <a:solidFill>
                  <a:srgbClr val="000000"/>
                </a:solidFill>
                <a:latin typeface="Arial" charset="0"/>
                <a:ea typeface="HG丸ｺﾞｼｯｸM-PRO" pitchFamily="50" charset="-128"/>
              </a:rPr>
              <a:t>増加。</a:t>
            </a:r>
          </a:p>
        </p:txBody>
      </p:sp>
      <p:sp>
        <p:nvSpPr>
          <p:cNvPr id="3106" name="Text Box 41"/>
          <p:cNvSpPr txBox="1">
            <a:spLocks noChangeArrowheads="1"/>
          </p:cNvSpPr>
          <p:nvPr/>
        </p:nvSpPr>
        <p:spPr bwMode="auto">
          <a:xfrm>
            <a:off x="0" y="0"/>
            <a:ext cx="9144000" cy="587375"/>
          </a:xfrm>
          <a:prstGeom prst="rect">
            <a:avLst/>
          </a:prstGeom>
          <a:noFill/>
          <a:ln w="9525">
            <a:noFill/>
            <a:miter lim="800000"/>
            <a:headEnd/>
            <a:tailEnd/>
          </a:ln>
        </p:spPr>
        <p:txBody>
          <a:bodyPr lIns="91333" tIns="46745" rIns="91333" bIns="46745">
            <a:spAutoFit/>
          </a:bodyPr>
          <a:lstStyle/>
          <a:p>
            <a:pPr algn="ctr"/>
            <a:r>
              <a:rPr lang="ja-JP" altLang="en-US" sz="3200" b="1" smtClean="0">
                <a:solidFill>
                  <a:srgbClr val="002060"/>
                </a:solidFill>
                <a:latin typeface="HG丸ｺﾞｼｯｸM-PRO" pitchFamily="50" charset="-128"/>
                <a:ea typeface="HG丸ｺﾞｼｯｸM-PRO" pitchFamily="50" charset="-128"/>
              </a:rPr>
              <a:t>介護保険制度の実施状況</a:t>
            </a:r>
          </a:p>
        </p:txBody>
      </p:sp>
      <p:sp>
        <p:nvSpPr>
          <p:cNvPr id="3107" name="Rectangle 38"/>
          <p:cNvSpPr>
            <a:spLocks noChangeArrowheads="1"/>
          </p:cNvSpPr>
          <p:nvPr/>
        </p:nvSpPr>
        <p:spPr bwMode="auto">
          <a:xfrm>
            <a:off x="205256" y="4652963"/>
            <a:ext cx="5629783" cy="360362"/>
          </a:xfrm>
          <a:prstGeom prst="rect">
            <a:avLst/>
          </a:prstGeom>
          <a:noFill/>
          <a:ln w="9525">
            <a:noFill/>
            <a:miter lim="800000"/>
            <a:headEnd/>
            <a:tailEnd/>
          </a:ln>
        </p:spPr>
        <p:txBody>
          <a:bodyPr wrap="none" lIns="91333" tIns="45668" rIns="91333" bIns="45668" anchor="ctr"/>
          <a:lstStyle/>
          <a:p>
            <a:r>
              <a:rPr lang="ja-JP" altLang="en-US" sz="2400" b="1" smtClean="0">
                <a:solidFill>
                  <a:srgbClr val="333399"/>
                </a:solidFill>
                <a:latin typeface="HG丸ｺﾞｼｯｸM-PRO" pitchFamily="50" charset="-128"/>
                <a:ea typeface="HG丸ｺﾞｼｯｸM-PRO" pitchFamily="50" charset="-128"/>
              </a:rPr>
              <a:t>③　要介護（要支援）認定の申請件数</a:t>
            </a:r>
          </a:p>
        </p:txBody>
      </p:sp>
      <p:graphicFrame>
        <p:nvGraphicFramePr>
          <p:cNvPr id="12" name="Group 2"/>
          <p:cNvGraphicFramePr>
            <a:graphicFrameLocks noGrp="1"/>
          </p:cNvGraphicFramePr>
          <p:nvPr/>
        </p:nvGraphicFramePr>
        <p:xfrm>
          <a:off x="606961" y="5805488"/>
          <a:ext cx="6824577" cy="792480"/>
        </p:xfrm>
        <a:graphic>
          <a:graphicData uri="http://schemas.openxmlformats.org/drawingml/2006/table">
            <a:tbl>
              <a:tblPr/>
              <a:tblGrid>
                <a:gridCol w="2103014"/>
                <a:gridCol w="2327531"/>
                <a:gridCol w="2394032"/>
              </a:tblGrid>
              <a:tr h="360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1" i="0" u="none" strike="noStrike" cap="none" normalizeH="0" baseline="0" dirty="0" smtClean="0">
                        <a:ln>
                          <a:noFill/>
                        </a:ln>
                        <a:solidFill>
                          <a:schemeClr val="tx1"/>
                        </a:solidFill>
                        <a:effectLst/>
                        <a:latin typeface="Arial" charset="0"/>
                        <a:ea typeface="HGPｺﾞｼｯｸM" pitchFamily="50" charset="-128"/>
                      </a:endParaRPr>
                    </a:p>
                  </a:txBody>
                  <a:tcPr marL="84448" marR="844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２０００年度</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２０１０年度</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申請件数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２６９万件</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５６３万件</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22" name="Text Box 37"/>
          <p:cNvSpPr txBox="1">
            <a:spLocks noChangeArrowheads="1"/>
          </p:cNvSpPr>
          <p:nvPr/>
        </p:nvSpPr>
        <p:spPr bwMode="auto">
          <a:xfrm>
            <a:off x="582038" y="4962525"/>
            <a:ext cx="8114804" cy="338138"/>
          </a:xfrm>
          <a:prstGeom prst="rect">
            <a:avLst/>
          </a:prstGeom>
          <a:noFill/>
          <a:ln w="9525">
            <a:noFill/>
            <a:miter lim="800000"/>
            <a:headEnd/>
            <a:tailEnd/>
          </a:ln>
        </p:spPr>
        <p:txBody>
          <a:bodyPr lIns="91333" tIns="45668" rIns="91333" bIns="45668">
            <a:spAutoFit/>
          </a:bodyPr>
          <a:lstStyle/>
          <a:p>
            <a:pPr>
              <a:spcBef>
                <a:spcPct val="50000"/>
              </a:spcBef>
            </a:pPr>
            <a:r>
              <a:rPr lang="ja-JP" altLang="en-US" sz="1600" smtClean="0">
                <a:solidFill>
                  <a:srgbClr val="000000"/>
                </a:solidFill>
                <a:latin typeface="Arial" charset="0"/>
                <a:ea typeface="HG丸ｺﾞｼｯｸM-PRO" pitchFamily="50" charset="-128"/>
              </a:rPr>
              <a:t>･要介護認定の申請件数は、制度開始時から約２２７万件</a:t>
            </a:r>
            <a:r>
              <a:rPr lang="ja-JP" altLang="en-US" sz="1600" b="1" smtClean="0">
                <a:solidFill>
                  <a:srgbClr val="FF0000"/>
                </a:solidFill>
                <a:latin typeface="Arial" charset="0"/>
                <a:ea typeface="HG丸ｺﾞｼｯｸM-PRO" pitchFamily="50" charset="-128"/>
              </a:rPr>
              <a:t>（８４％）</a:t>
            </a:r>
            <a:r>
              <a:rPr lang="ja-JP" altLang="en-US" sz="1600" smtClean="0">
                <a:solidFill>
                  <a:srgbClr val="000000"/>
                </a:solidFill>
                <a:latin typeface="Arial" charset="0"/>
                <a:ea typeface="HG丸ｺﾞｼｯｸM-PRO" pitchFamily="50" charset="-128"/>
              </a:rPr>
              <a:t>増加。</a:t>
            </a:r>
          </a:p>
        </p:txBody>
      </p:sp>
      <p:sp>
        <p:nvSpPr>
          <p:cNvPr id="14" name="テキスト ボックス 13"/>
          <p:cNvSpPr txBox="1"/>
          <p:nvPr/>
        </p:nvSpPr>
        <p:spPr>
          <a:xfrm>
            <a:off x="715455" y="5294315"/>
            <a:ext cx="8111873" cy="510662"/>
          </a:xfrm>
          <a:prstGeom prst="bracketPair">
            <a:avLst/>
          </a:prstGeom>
        </p:spPr>
        <p:style>
          <a:lnRef idx="1">
            <a:schemeClr val="dk1"/>
          </a:lnRef>
          <a:fillRef idx="0">
            <a:schemeClr val="dk1"/>
          </a:fillRef>
          <a:effectRef idx="0">
            <a:schemeClr val="dk1"/>
          </a:effectRef>
          <a:fontRef idx="minor">
            <a:schemeClr val="tx1"/>
          </a:fontRef>
        </p:style>
        <p:txBody>
          <a:bodyPr lIns="91333" tIns="45668" rIns="91333" bIns="45668">
            <a:spAutoFit/>
          </a:bodyPr>
          <a:lstStyle/>
          <a:p>
            <a:pPr>
              <a:defRPr/>
            </a:pPr>
            <a:r>
              <a:rPr lang="ja-JP" altLang="en-US" sz="1200" dirty="0">
                <a:solidFill>
                  <a:prstClr val="black"/>
                </a:solidFill>
              </a:rPr>
              <a:t>注：</a:t>
            </a:r>
            <a:r>
              <a:rPr lang="en-US" altLang="ja-JP" sz="1200" dirty="0">
                <a:solidFill>
                  <a:prstClr val="black"/>
                </a:solidFill>
              </a:rPr>
              <a:t>2004</a:t>
            </a:r>
            <a:r>
              <a:rPr lang="ja-JP" altLang="en-US" sz="1200" dirty="0">
                <a:solidFill>
                  <a:prstClr val="black"/>
                </a:solidFill>
              </a:rPr>
              <a:t>年から要介護更新認定の有効期間を最大</a:t>
            </a:r>
            <a:r>
              <a:rPr lang="en-US" altLang="ja-JP" sz="1200" dirty="0">
                <a:solidFill>
                  <a:prstClr val="black"/>
                </a:solidFill>
              </a:rPr>
              <a:t>2</a:t>
            </a:r>
            <a:r>
              <a:rPr lang="ja-JP" altLang="en-US" sz="1200" dirty="0">
                <a:solidFill>
                  <a:prstClr val="black"/>
                </a:solidFill>
              </a:rPr>
              <a:t>年としたこと、</a:t>
            </a:r>
            <a:r>
              <a:rPr lang="en-US" altLang="ja-JP" sz="1200" dirty="0">
                <a:solidFill>
                  <a:prstClr val="black"/>
                </a:solidFill>
              </a:rPr>
              <a:t>2011</a:t>
            </a:r>
            <a:r>
              <a:rPr lang="ja-JP" altLang="en-US" sz="1200" dirty="0">
                <a:solidFill>
                  <a:prstClr val="black"/>
                </a:solidFill>
              </a:rPr>
              <a:t>年から区分変更認定及び更新認定で要介護と要支援を</a:t>
            </a:r>
            <a:r>
              <a:rPr lang="ja-JP" altLang="en-US" sz="1200" dirty="0" smtClean="0">
                <a:solidFill>
                  <a:prstClr val="black"/>
                </a:solidFill>
              </a:rPr>
              <a:t>またいだ</a:t>
            </a:r>
            <a:r>
              <a:rPr lang="ja-JP" altLang="en-US" sz="1200" dirty="0">
                <a:solidFill>
                  <a:prstClr val="black"/>
                </a:solidFill>
              </a:rPr>
              <a:t>場合の有効期間を最大</a:t>
            </a:r>
            <a:r>
              <a:rPr lang="en-US" altLang="ja-JP" sz="1200" dirty="0">
                <a:solidFill>
                  <a:prstClr val="black"/>
                </a:solidFill>
              </a:rPr>
              <a:t>1</a:t>
            </a:r>
            <a:r>
              <a:rPr lang="ja-JP" altLang="en-US" sz="1200" dirty="0">
                <a:solidFill>
                  <a:prstClr val="black"/>
                </a:solidFill>
              </a:rPr>
              <a:t>年としたことにより、申請件数の伸びは鈍化している。</a:t>
            </a:r>
          </a:p>
        </p:txBody>
      </p:sp>
      <p:sp>
        <p:nvSpPr>
          <p:cNvPr id="16" name="正方形/長方形 15"/>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介護保険制度の実施状況</a:t>
            </a:r>
          </a:p>
        </p:txBody>
      </p:sp>
      <p:sp>
        <p:nvSpPr>
          <p:cNvPr id="17" name="Text Box 47"/>
          <p:cNvSpPr txBox="1">
            <a:spLocks noChangeArrowheads="1"/>
          </p:cNvSpPr>
          <p:nvPr/>
        </p:nvSpPr>
        <p:spPr bwMode="auto">
          <a:xfrm>
            <a:off x="516067" y="2286800"/>
            <a:ext cx="8627937" cy="434973"/>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en-US" altLang="ja-JP"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※2011</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年</a:t>
            </a:r>
            <a:r>
              <a:rPr lang="en-US" altLang="ja-JP"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4</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月末には、陸前高田市、大槌町、女川町、桑折町、広野町、楢葉町、富岡町、川内村、大熊町、双葉町、浪江町は含まれていない。</a:t>
            </a:r>
          </a:p>
        </p:txBody>
      </p:sp>
      <p:sp>
        <p:nvSpPr>
          <p:cNvPr id="18" name="Text Box 47"/>
          <p:cNvSpPr txBox="1">
            <a:spLocks noChangeArrowheads="1"/>
          </p:cNvSpPr>
          <p:nvPr/>
        </p:nvSpPr>
        <p:spPr bwMode="auto">
          <a:xfrm>
            <a:off x="582038" y="4302925"/>
            <a:ext cx="8561962" cy="434973"/>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en-US" altLang="ja-JP"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※2011</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年</a:t>
            </a:r>
            <a:r>
              <a:rPr lang="en-US" altLang="ja-JP"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4</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月末には、陸前高田市、大槌町、女川町、桑折町、広野町、楢葉町、富岡町、川内村、大熊町、双葉町、浪江町は含まれていない。</a:t>
            </a:r>
          </a:p>
        </p:txBody>
      </p:sp>
      <p:sp>
        <p:nvSpPr>
          <p:cNvPr id="19" name="Text Box 47"/>
          <p:cNvSpPr txBox="1">
            <a:spLocks noChangeArrowheads="1"/>
          </p:cNvSpPr>
          <p:nvPr/>
        </p:nvSpPr>
        <p:spPr bwMode="auto">
          <a:xfrm>
            <a:off x="5302846" y="2147897"/>
            <a:ext cx="2394124" cy="280987"/>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20" name="Text Box 47"/>
          <p:cNvSpPr txBox="1">
            <a:spLocks noChangeArrowheads="1"/>
          </p:cNvSpPr>
          <p:nvPr/>
        </p:nvSpPr>
        <p:spPr bwMode="auto">
          <a:xfrm>
            <a:off x="5302846" y="4156075"/>
            <a:ext cx="2394124" cy="280988"/>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21" name="Text Box 47"/>
          <p:cNvSpPr txBox="1">
            <a:spLocks noChangeArrowheads="1"/>
          </p:cNvSpPr>
          <p:nvPr/>
        </p:nvSpPr>
        <p:spPr bwMode="auto">
          <a:xfrm>
            <a:off x="5302846" y="6604000"/>
            <a:ext cx="2394124" cy="280988"/>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（出典）認定支援ネットワーク</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p:cNvSpPr>
          <p:nvPr/>
        </p:nvSpPr>
        <p:spPr bwMode="auto">
          <a:xfrm>
            <a:off x="252170" y="1089025"/>
            <a:ext cx="6299787" cy="2520950"/>
          </a:xfrm>
          <a:custGeom>
            <a:avLst/>
            <a:gdLst>
              <a:gd name="T0" fmla="*/ 0 w 3969"/>
              <a:gd name="T1" fmla="*/ 2147483647 h 1587"/>
              <a:gd name="T2" fmla="*/ 2147483647 w 3969"/>
              <a:gd name="T3" fmla="*/ 2147483647 h 1587"/>
              <a:gd name="T4" fmla="*/ 2147483647 w 3969"/>
              <a:gd name="T5" fmla="*/ 0 h 1587"/>
              <a:gd name="T6" fmla="*/ 0 60000 65536"/>
              <a:gd name="T7" fmla="*/ 0 60000 65536"/>
              <a:gd name="T8" fmla="*/ 0 60000 65536"/>
              <a:gd name="T9" fmla="*/ 0 w 3969"/>
              <a:gd name="T10" fmla="*/ 0 h 1587"/>
              <a:gd name="T11" fmla="*/ 3969 w 3969"/>
              <a:gd name="T12" fmla="*/ 1587 h 1587"/>
            </a:gdLst>
            <a:ahLst/>
            <a:cxnLst>
              <a:cxn ang="T6">
                <a:pos x="T0" y="T1"/>
              </a:cxn>
              <a:cxn ang="T7">
                <a:pos x="T2" y="T3"/>
              </a:cxn>
              <a:cxn ang="T8">
                <a:pos x="T4" y="T5"/>
              </a:cxn>
            </a:cxnLst>
            <a:rect l="T9" t="T10" r="T11" b="T12"/>
            <a:pathLst>
              <a:path w="3969" h="1587">
                <a:moveTo>
                  <a:pt x="0" y="1587"/>
                </a:moveTo>
                <a:cubicBezTo>
                  <a:pt x="917" y="1082"/>
                  <a:pt x="1834" y="577"/>
                  <a:pt x="2495" y="312"/>
                </a:cubicBezTo>
                <a:cubicBezTo>
                  <a:pt x="3156" y="47"/>
                  <a:pt x="3562" y="23"/>
                  <a:pt x="3969" y="0"/>
                </a:cubicBezTo>
              </a:path>
            </a:pathLst>
          </a:custGeom>
          <a:noFill/>
          <a:ln w="38100">
            <a:solidFill>
              <a:srgbClr val="FF0000"/>
            </a:solidFill>
            <a:round/>
            <a:headEnd/>
            <a:tailEnd type="triangle" w="lg" len="lg"/>
          </a:ln>
        </p:spPr>
        <p:txBody>
          <a:bodyPr lIns="87826" tIns="43913" rIns="87826" bIns="43913"/>
          <a:lstStyle/>
          <a:p>
            <a:endParaRPr lang="ja-JP" altLang="en-US" smtClean="0">
              <a:solidFill>
                <a:prstClr val="black"/>
              </a:solidFill>
              <a:latin typeface="Arial" charset="0"/>
              <a:ea typeface="ＭＳ Ｐゴシック" charset="-128"/>
            </a:endParaRPr>
          </a:p>
        </p:txBody>
      </p:sp>
      <p:graphicFrame>
        <p:nvGraphicFramePr>
          <p:cNvPr id="4099" name="Object 2"/>
          <p:cNvGraphicFramePr>
            <a:graphicFrameLocks noChangeAspect="1"/>
          </p:cNvGraphicFramePr>
          <p:nvPr/>
        </p:nvGraphicFramePr>
        <p:xfrm>
          <a:off x="175935" y="709613"/>
          <a:ext cx="6969789" cy="5938837"/>
        </p:xfrm>
        <a:graphic>
          <a:graphicData uri="http://schemas.openxmlformats.org/presentationml/2006/ole">
            <p:oleObj spid="_x0000_s376834" r:id="rId4" imgW="7547502" imgH="5944115" progId="Excel.Sheet.8">
              <p:embed/>
            </p:oleObj>
          </a:graphicData>
        </a:graphic>
      </p:graphicFrame>
      <p:sp>
        <p:nvSpPr>
          <p:cNvPr id="179204" name="Text Box 4"/>
          <p:cNvSpPr txBox="1">
            <a:spLocks noChangeArrowheads="1"/>
          </p:cNvSpPr>
          <p:nvPr/>
        </p:nvSpPr>
        <p:spPr bwMode="auto">
          <a:xfrm>
            <a:off x="298617" y="979200"/>
            <a:ext cx="1057982" cy="322838"/>
          </a:xfrm>
          <a:prstGeom prst="rect">
            <a:avLst/>
          </a:prstGeom>
          <a:noFill/>
          <a:ln w="9525">
            <a:noFill/>
            <a:miter lim="800000"/>
            <a:headEnd/>
            <a:tailEnd/>
          </a:ln>
          <a:effectLst/>
        </p:spPr>
        <p:txBody>
          <a:bodyPr wrap="none" lIns="0" tIns="45558" rIns="0" bIns="45558" anchor="ctr">
            <a:spAutoFit/>
          </a:bodyPr>
          <a:lstStyle/>
          <a:p>
            <a:pPr algn="ctr" defTabSz="911787">
              <a:spcBef>
                <a:spcPct val="50000"/>
              </a:spcBef>
              <a:defRPr/>
            </a:pPr>
            <a:r>
              <a:rPr lang="ja-JP" altLang="en-US" sz="1500" dirty="0">
                <a:solidFill>
                  <a:prstClr val="black"/>
                </a:solidFill>
                <a:effectLst>
                  <a:outerShdw blurRad="38100" dist="38100" dir="2700000" algn="tl">
                    <a:srgbClr val="C0C0C0"/>
                  </a:outerShdw>
                </a:effectLst>
                <a:latin typeface="Arial" charset="0"/>
              </a:rPr>
              <a:t>（単位：万人）</a:t>
            </a:r>
          </a:p>
        </p:txBody>
      </p:sp>
      <p:sp>
        <p:nvSpPr>
          <p:cNvPr id="4101" name="Text Box 5"/>
          <p:cNvSpPr txBox="1">
            <a:spLocks noChangeArrowheads="1"/>
          </p:cNvSpPr>
          <p:nvPr/>
        </p:nvSpPr>
        <p:spPr bwMode="auto">
          <a:xfrm>
            <a:off x="4" y="5589588"/>
            <a:ext cx="862061" cy="265112"/>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H12.4</a:t>
            </a:r>
            <a:r>
              <a:rPr lang="ja-JP" altLang="en-US" sz="1100" b="1" smtClean="0">
                <a:solidFill>
                  <a:srgbClr val="000000"/>
                </a:solidFill>
                <a:latin typeface="Arial" charset="0"/>
                <a:ea typeface="HG丸ｺﾞｼｯｸM-PRO" pitchFamily="50" charset="-128"/>
              </a:rPr>
              <a:t>末</a:t>
            </a:r>
          </a:p>
        </p:txBody>
      </p:sp>
      <p:sp>
        <p:nvSpPr>
          <p:cNvPr id="4102" name="Text Box 6"/>
          <p:cNvSpPr txBox="1">
            <a:spLocks noChangeArrowheads="1"/>
          </p:cNvSpPr>
          <p:nvPr/>
        </p:nvSpPr>
        <p:spPr bwMode="auto">
          <a:xfrm>
            <a:off x="583508" y="5603884"/>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H13.4</a:t>
            </a:r>
            <a:r>
              <a:rPr lang="ja-JP" altLang="en-US" sz="1100" b="1" smtClean="0">
                <a:solidFill>
                  <a:srgbClr val="000000"/>
                </a:solidFill>
                <a:latin typeface="Arial" charset="0"/>
                <a:ea typeface="HG丸ｺﾞｼｯｸM-PRO" pitchFamily="50" charset="-128"/>
              </a:rPr>
              <a:t>末</a:t>
            </a:r>
          </a:p>
        </p:txBody>
      </p:sp>
      <p:sp>
        <p:nvSpPr>
          <p:cNvPr id="4103" name="Text Box 7"/>
          <p:cNvSpPr txBox="1">
            <a:spLocks noChangeArrowheads="1"/>
          </p:cNvSpPr>
          <p:nvPr/>
        </p:nvSpPr>
        <p:spPr bwMode="auto">
          <a:xfrm>
            <a:off x="1181671" y="5603884"/>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H14.4</a:t>
            </a:r>
            <a:r>
              <a:rPr lang="ja-JP" altLang="en-US" sz="1100" b="1" smtClean="0">
                <a:solidFill>
                  <a:srgbClr val="000000"/>
                </a:solidFill>
                <a:latin typeface="Arial" charset="0"/>
                <a:ea typeface="HG丸ｺﾞｼｯｸM-PRO" pitchFamily="50" charset="-128"/>
              </a:rPr>
              <a:t>末</a:t>
            </a:r>
          </a:p>
        </p:txBody>
      </p:sp>
      <p:sp>
        <p:nvSpPr>
          <p:cNvPr id="4104" name="Text Box 8"/>
          <p:cNvSpPr txBox="1">
            <a:spLocks noChangeArrowheads="1"/>
          </p:cNvSpPr>
          <p:nvPr/>
        </p:nvSpPr>
        <p:spPr bwMode="auto">
          <a:xfrm>
            <a:off x="1778371" y="5603884"/>
            <a:ext cx="864993"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H15.4</a:t>
            </a:r>
            <a:r>
              <a:rPr lang="ja-JP" altLang="en-US" sz="1100" b="1" smtClean="0">
                <a:solidFill>
                  <a:srgbClr val="000000"/>
                </a:solidFill>
                <a:latin typeface="Arial" charset="0"/>
                <a:ea typeface="HG丸ｺﾞｼｯｸM-PRO" pitchFamily="50" charset="-128"/>
              </a:rPr>
              <a:t>末</a:t>
            </a:r>
          </a:p>
        </p:txBody>
      </p:sp>
      <p:sp>
        <p:nvSpPr>
          <p:cNvPr id="4105" name="Text Box 9"/>
          <p:cNvSpPr txBox="1">
            <a:spLocks noChangeArrowheads="1"/>
          </p:cNvSpPr>
          <p:nvPr/>
        </p:nvSpPr>
        <p:spPr bwMode="auto">
          <a:xfrm>
            <a:off x="2376536" y="5603884"/>
            <a:ext cx="864993"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H16.4</a:t>
            </a:r>
            <a:r>
              <a:rPr lang="ja-JP" altLang="en-US" sz="1100" b="1" smtClean="0">
                <a:solidFill>
                  <a:srgbClr val="000000"/>
                </a:solidFill>
                <a:latin typeface="Arial" charset="0"/>
                <a:ea typeface="HG丸ｺﾞｼｯｸM-PRO" pitchFamily="50" charset="-128"/>
              </a:rPr>
              <a:t>末</a:t>
            </a:r>
          </a:p>
        </p:txBody>
      </p:sp>
      <p:sp>
        <p:nvSpPr>
          <p:cNvPr id="4106" name="Text Box 10"/>
          <p:cNvSpPr txBox="1">
            <a:spLocks noChangeArrowheads="1"/>
          </p:cNvSpPr>
          <p:nvPr/>
        </p:nvSpPr>
        <p:spPr bwMode="auto">
          <a:xfrm>
            <a:off x="2910188" y="5603884"/>
            <a:ext cx="863526"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H17.4</a:t>
            </a:r>
            <a:r>
              <a:rPr lang="ja-JP" altLang="en-US" sz="1100" b="1" smtClean="0">
                <a:solidFill>
                  <a:srgbClr val="000000"/>
                </a:solidFill>
                <a:latin typeface="Arial" charset="0"/>
                <a:ea typeface="HG丸ｺﾞｼｯｸM-PRO" pitchFamily="50" charset="-128"/>
              </a:rPr>
              <a:t>末</a:t>
            </a:r>
          </a:p>
        </p:txBody>
      </p:sp>
      <p:sp>
        <p:nvSpPr>
          <p:cNvPr id="4107" name="Text Box 11"/>
          <p:cNvSpPr txBox="1">
            <a:spLocks noChangeArrowheads="1"/>
          </p:cNvSpPr>
          <p:nvPr/>
        </p:nvSpPr>
        <p:spPr bwMode="auto">
          <a:xfrm>
            <a:off x="3508357" y="5603884"/>
            <a:ext cx="863526"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H18.4</a:t>
            </a:r>
            <a:r>
              <a:rPr lang="ja-JP" altLang="en-US" sz="1100" b="1" smtClean="0">
                <a:solidFill>
                  <a:srgbClr val="000000"/>
                </a:solidFill>
                <a:latin typeface="Arial" charset="0"/>
                <a:ea typeface="HG丸ｺﾞｼｯｸM-PRO" pitchFamily="50" charset="-128"/>
              </a:rPr>
              <a:t>末</a:t>
            </a:r>
          </a:p>
        </p:txBody>
      </p:sp>
      <p:sp>
        <p:nvSpPr>
          <p:cNvPr id="4108" name="Text Box 12"/>
          <p:cNvSpPr txBox="1">
            <a:spLocks noChangeArrowheads="1"/>
          </p:cNvSpPr>
          <p:nvPr/>
        </p:nvSpPr>
        <p:spPr bwMode="auto">
          <a:xfrm>
            <a:off x="4106521" y="5603884"/>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H19.4</a:t>
            </a:r>
            <a:r>
              <a:rPr lang="ja-JP" altLang="en-US" sz="1100" b="1" smtClean="0">
                <a:solidFill>
                  <a:srgbClr val="000000"/>
                </a:solidFill>
                <a:latin typeface="Arial" charset="0"/>
                <a:ea typeface="HG丸ｺﾞｼｯｸM-PRO" pitchFamily="50" charset="-128"/>
              </a:rPr>
              <a:t>末</a:t>
            </a:r>
          </a:p>
        </p:txBody>
      </p:sp>
      <p:graphicFrame>
        <p:nvGraphicFramePr>
          <p:cNvPr id="179261" name="Group 61"/>
          <p:cNvGraphicFramePr>
            <a:graphicFrameLocks noGrp="1"/>
          </p:cNvGraphicFramePr>
          <p:nvPr>
            <p:ph/>
          </p:nvPr>
        </p:nvGraphicFramePr>
        <p:xfrm>
          <a:off x="7298196" y="836613"/>
          <a:ext cx="1665126" cy="4699555"/>
        </p:xfrm>
        <a:graphic>
          <a:graphicData uri="http://schemas.openxmlformats.org/drawingml/2006/table">
            <a:tbl>
              <a:tblPr/>
              <a:tblGrid>
                <a:gridCol w="370302"/>
                <a:gridCol w="492502"/>
                <a:gridCol w="802322"/>
              </a:tblGrid>
              <a:tr h="51005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計</a:t>
                      </a:r>
                    </a:p>
                  </a:txBody>
                  <a:tcPr marL="88826" marR="88826"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１２３％</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054">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要介護</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５</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９４％</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65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４</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８６％</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05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３</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１２５％</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05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１１７％</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05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１５１％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1751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経過的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88826" marR="88826"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hMerge="1">
                  <a:txBody>
                    <a:bodyPr/>
                    <a:lstStyle/>
                    <a:p>
                      <a:endParaRPr kumimoji="1" lang="ja-JP" altLang="en-US"/>
                    </a:p>
                  </a:txBody>
                  <a:tcPr/>
                </a:tc>
                <a:tc vMerge="1">
                  <a:txBody>
                    <a:bodyPr/>
                    <a:lstStyle/>
                    <a:p>
                      <a:endParaRPr kumimoji="1" lang="ja-JP" altLang="en-US"/>
                    </a:p>
                  </a:txBody>
                  <a:tcPr/>
                </a:tc>
              </a:tr>
              <a:tr h="51005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要支援</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vMerge="1">
                  <a:txBody>
                    <a:bodyPr/>
                    <a:lstStyle/>
                    <a:p>
                      <a:endParaRPr kumimoji="1" lang="ja-JP" altLang="en-US"/>
                    </a:p>
                  </a:txBody>
                  <a:tcPr/>
                </a:tc>
              </a:tr>
              <a:tr h="51005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r>
            </a:tbl>
          </a:graphicData>
        </a:graphic>
      </p:graphicFrame>
      <p:sp>
        <p:nvSpPr>
          <p:cNvPr id="179247" name="Text Box 47"/>
          <p:cNvSpPr txBox="1">
            <a:spLocks noChangeArrowheads="1"/>
          </p:cNvSpPr>
          <p:nvPr/>
        </p:nvSpPr>
        <p:spPr bwMode="auto">
          <a:xfrm>
            <a:off x="6414452" y="6172152"/>
            <a:ext cx="2480318" cy="281084"/>
          </a:xfrm>
          <a:prstGeom prst="rect">
            <a:avLst/>
          </a:prstGeom>
          <a:noFill/>
          <a:ln w="9525">
            <a:noFill/>
            <a:miter lim="800000"/>
            <a:headEnd/>
            <a:tailEnd/>
          </a:ln>
          <a:effectLst/>
        </p:spPr>
        <p:txBody>
          <a:bodyPr wrap="square" lIns="95485" tIns="47743" rIns="95485" bIns="47743" anchor="ctr">
            <a:spAutoFit/>
          </a:bodyPr>
          <a:lstStyle/>
          <a:p>
            <a:pPr algn="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4143" name="Oval 48"/>
          <p:cNvSpPr>
            <a:spLocks noChangeArrowheads="1"/>
          </p:cNvSpPr>
          <p:nvPr/>
        </p:nvSpPr>
        <p:spPr bwMode="auto">
          <a:xfrm>
            <a:off x="183265" y="3429000"/>
            <a:ext cx="664138"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２１８</a:t>
            </a:r>
          </a:p>
        </p:txBody>
      </p:sp>
      <p:sp>
        <p:nvSpPr>
          <p:cNvPr id="4144" name="Oval 49"/>
          <p:cNvSpPr>
            <a:spLocks noChangeArrowheads="1"/>
          </p:cNvSpPr>
          <p:nvPr/>
        </p:nvSpPr>
        <p:spPr bwMode="auto">
          <a:xfrm>
            <a:off x="715456" y="3141672"/>
            <a:ext cx="664139"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２５８</a:t>
            </a:r>
          </a:p>
        </p:txBody>
      </p:sp>
      <p:sp>
        <p:nvSpPr>
          <p:cNvPr id="4145" name="Oval 50"/>
          <p:cNvSpPr>
            <a:spLocks noChangeArrowheads="1"/>
          </p:cNvSpPr>
          <p:nvPr/>
        </p:nvSpPr>
        <p:spPr bwMode="auto">
          <a:xfrm>
            <a:off x="1313620" y="2781300"/>
            <a:ext cx="665605"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３０３</a:t>
            </a:r>
          </a:p>
        </p:txBody>
      </p:sp>
      <p:sp>
        <p:nvSpPr>
          <p:cNvPr id="4146" name="Oval 51"/>
          <p:cNvSpPr>
            <a:spLocks noChangeArrowheads="1"/>
          </p:cNvSpPr>
          <p:nvPr/>
        </p:nvSpPr>
        <p:spPr bwMode="auto">
          <a:xfrm>
            <a:off x="1845807" y="2420947"/>
            <a:ext cx="664138"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３４９</a:t>
            </a:r>
          </a:p>
        </p:txBody>
      </p:sp>
      <p:sp>
        <p:nvSpPr>
          <p:cNvPr id="4147" name="Oval 52"/>
          <p:cNvSpPr>
            <a:spLocks noChangeArrowheads="1"/>
          </p:cNvSpPr>
          <p:nvPr/>
        </p:nvSpPr>
        <p:spPr bwMode="auto">
          <a:xfrm>
            <a:off x="2443972" y="2133600"/>
            <a:ext cx="667070"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３８７</a:t>
            </a:r>
          </a:p>
        </p:txBody>
      </p:sp>
      <p:sp>
        <p:nvSpPr>
          <p:cNvPr id="4148" name="Oval 53"/>
          <p:cNvSpPr>
            <a:spLocks noChangeArrowheads="1"/>
          </p:cNvSpPr>
          <p:nvPr/>
        </p:nvSpPr>
        <p:spPr bwMode="auto">
          <a:xfrm>
            <a:off x="3042136" y="1917700"/>
            <a:ext cx="598164"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４１１</a:t>
            </a:r>
          </a:p>
        </p:txBody>
      </p:sp>
      <p:sp>
        <p:nvSpPr>
          <p:cNvPr id="4149" name="Oval 54"/>
          <p:cNvSpPr>
            <a:spLocks noChangeArrowheads="1"/>
          </p:cNvSpPr>
          <p:nvPr/>
        </p:nvSpPr>
        <p:spPr bwMode="auto">
          <a:xfrm>
            <a:off x="3641769" y="1773240"/>
            <a:ext cx="598164"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４３５</a:t>
            </a:r>
          </a:p>
        </p:txBody>
      </p:sp>
      <p:sp>
        <p:nvSpPr>
          <p:cNvPr id="4150" name="Oval 55"/>
          <p:cNvSpPr>
            <a:spLocks noChangeArrowheads="1"/>
          </p:cNvSpPr>
          <p:nvPr/>
        </p:nvSpPr>
        <p:spPr bwMode="auto">
          <a:xfrm>
            <a:off x="4239935" y="1628775"/>
            <a:ext cx="598164"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４４１</a:t>
            </a:r>
          </a:p>
        </p:txBody>
      </p:sp>
      <p:sp>
        <p:nvSpPr>
          <p:cNvPr id="4151" name="Text Box 56"/>
          <p:cNvSpPr txBox="1">
            <a:spLocks noChangeArrowheads="1"/>
          </p:cNvSpPr>
          <p:nvPr/>
        </p:nvSpPr>
        <p:spPr bwMode="auto">
          <a:xfrm>
            <a:off x="4707616" y="5603884"/>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H20.4</a:t>
            </a:r>
            <a:r>
              <a:rPr lang="ja-JP" altLang="en-US" sz="1100" b="1" smtClean="0">
                <a:solidFill>
                  <a:srgbClr val="000000"/>
                </a:solidFill>
                <a:latin typeface="Arial" charset="0"/>
                <a:ea typeface="HG丸ｺﾞｼｯｸM-PRO" pitchFamily="50" charset="-128"/>
              </a:rPr>
              <a:t>末</a:t>
            </a:r>
          </a:p>
        </p:txBody>
      </p:sp>
      <p:sp>
        <p:nvSpPr>
          <p:cNvPr id="4152" name="Rectangle 57"/>
          <p:cNvSpPr>
            <a:spLocks noChangeArrowheads="1"/>
          </p:cNvSpPr>
          <p:nvPr/>
        </p:nvSpPr>
        <p:spPr bwMode="auto">
          <a:xfrm>
            <a:off x="-13191" y="0"/>
            <a:ext cx="9126407" cy="587375"/>
          </a:xfrm>
          <a:prstGeom prst="rect">
            <a:avLst/>
          </a:prstGeom>
          <a:noFill/>
          <a:ln w="9525">
            <a:noFill/>
            <a:miter lim="800000"/>
            <a:headEnd/>
            <a:tailEnd/>
          </a:ln>
        </p:spPr>
        <p:txBody>
          <a:bodyPr wrap="none" lIns="95547" tIns="86583" rIns="95547" bIns="86583" anchor="ctr"/>
          <a:lstStyle/>
          <a:p>
            <a:pPr algn="ctr" defTabSz="952500"/>
            <a:r>
              <a:rPr lang="ja-JP" altLang="en-US" sz="2800" b="1" smtClean="0">
                <a:solidFill>
                  <a:srgbClr val="002060"/>
                </a:solidFill>
                <a:latin typeface="HG丸ｺﾞｼｯｸM-PRO" pitchFamily="50" charset="-128"/>
                <a:ea typeface="HG丸ｺﾞｼｯｸM-PRO" pitchFamily="50" charset="-128"/>
              </a:rPr>
              <a:t>要介護度別認定者数の推移</a:t>
            </a:r>
          </a:p>
        </p:txBody>
      </p:sp>
      <p:sp>
        <p:nvSpPr>
          <p:cNvPr id="4153" name="Text Box 58"/>
          <p:cNvSpPr txBox="1">
            <a:spLocks noChangeArrowheads="1"/>
          </p:cNvSpPr>
          <p:nvPr/>
        </p:nvSpPr>
        <p:spPr bwMode="auto">
          <a:xfrm>
            <a:off x="6947801" y="5661034"/>
            <a:ext cx="2052525" cy="327025"/>
          </a:xfrm>
          <a:prstGeom prst="rect">
            <a:avLst/>
          </a:prstGeom>
          <a:noFill/>
          <a:ln w="9525">
            <a:noFill/>
            <a:miter lim="800000"/>
            <a:headEnd/>
            <a:tailEnd/>
          </a:ln>
        </p:spPr>
        <p:txBody>
          <a:bodyPr lIns="95614" tIns="47809" rIns="95614" bIns="47809">
            <a:spAutoFit/>
          </a:bodyPr>
          <a:lstStyle/>
          <a:p>
            <a:pPr algn="ctr" defTabSz="952500">
              <a:spcBef>
                <a:spcPct val="50000"/>
              </a:spcBef>
            </a:pPr>
            <a:r>
              <a:rPr lang="en-US" altLang="ja-JP" sz="1500" smtClean="0">
                <a:solidFill>
                  <a:srgbClr val="000000"/>
                </a:solidFill>
                <a:latin typeface="Arial" charset="0"/>
                <a:ea typeface="HG丸ｺﾞｼｯｸM-PRO" pitchFamily="50" charset="-128"/>
              </a:rPr>
              <a:t>H12.4</a:t>
            </a:r>
            <a:r>
              <a:rPr lang="ja-JP" altLang="en-US" sz="1500" smtClean="0">
                <a:solidFill>
                  <a:srgbClr val="000000"/>
                </a:solidFill>
                <a:latin typeface="Arial" charset="0"/>
                <a:ea typeface="HG丸ｺﾞｼｯｸM-PRO" pitchFamily="50" charset="-128"/>
              </a:rPr>
              <a:t>と</a:t>
            </a:r>
            <a:r>
              <a:rPr lang="en-US" altLang="ja-JP" sz="1500" smtClean="0">
                <a:solidFill>
                  <a:srgbClr val="000000"/>
                </a:solidFill>
                <a:latin typeface="Arial" charset="0"/>
                <a:ea typeface="HG丸ｺﾞｼｯｸM-PRO" pitchFamily="50" charset="-128"/>
              </a:rPr>
              <a:t>H23.4</a:t>
            </a:r>
            <a:r>
              <a:rPr lang="ja-JP" altLang="en-US" sz="1500" smtClean="0">
                <a:solidFill>
                  <a:srgbClr val="000000"/>
                </a:solidFill>
                <a:latin typeface="Arial" charset="0"/>
                <a:ea typeface="HG丸ｺﾞｼｯｸM-PRO" pitchFamily="50" charset="-128"/>
              </a:rPr>
              <a:t>の比較</a:t>
            </a:r>
          </a:p>
        </p:txBody>
      </p:sp>
      <p:sp>
        <p:nvSpPr>
          <p:cNvPr id="4154" name="Oval 59"/>
          <p:cNvSpPr>
            <a:spLocks noChangeArrowheads="1"/>
          </p:cNvSpPr>
          <p:nvPr/>
        </p:nvSpPr>
        <p:spPr bwMode="auto">
          <a:xfrm>
            <a:off x="4772124" y="1484322"/>
            <a:ext cx="598164" cy="2889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４５５</a:t>
            </a:r>
          </a:p>
        </p:txBody>
      </p:sp>
      <p:sp>
        <p:nvSpPr>
          <p:cNvPr id="4155" name="Text Box 56"/>
          <p:cNvSpPr txBox="1">
            <a:spLocks noChangeArrowheads="1"/>
          </p:cNvSpPr>
          <p:nvPr/>
        </p:nvSpPr>
        <p:spPr bwMode="auto">
          <a:xfrm>
            <a:off x="5236871" y="5603884"/>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H21.4</a:t>
            </a:r>
            <a:r>
              <a:rPr lang="ja-JP" altLang="en-US" sz="1100" b="1" smtClean="0">
                <a:solidFill>
                  <a:srgbClr val="000000"/>
                </a:solidFill>
                <a:latin typeface="Arial" charset="0"/>
                <a:ea typeface="HG丸ｺﾞｼｯｸM-PRO" pitchFamily="50" charset="-128"/>
              </a:rPr>
              <a:t>末</a:t>
            </a:r>
          </a:p>
        </p:txBody>
      </p:sp>
      <p:sp>
        <p:nvSpPr>
          <p:cNvPr id="4156" name="Oval 59"/>
          <p:cNvSpPr>
            <a:spLocks noChangeArrowheads="1"/>
          </p:cNvSpPr>
          <p:nvPr/>
        </p:nvSpPr>
        <p:spPr bwMode="auto">
          <a:xfrm>
            <a:off x="5968452" y="1196984"/>
            <a:ext cx="598164" cy="360363"/>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４８７</a:t>
            </a:r>
            <a:endParaRPr lang="en-US" altLang="ja-JP" sz="1200" b="1" smtClean="0">
              <a:solidFill>
                <a:srgbClr val="000000"/>
              </a:solidFill>
              <a:latin typeface="Arial" charset="0"/>
              <a:ea typeface="HG丸ｺﾞｼｯｸM-PRO" pitchFamily="50" charset="-128"/>
            </a:endParaRPr>
          </a:p>
        </p:txBody>
      </p:sp>
      <p:sp>
        <p:nvSpPr>
          <p:cNvPr id="4157" name="Oval 59"/>
          <p:cNvSpPr>
            <a:spLocks noChangeArrowheads="1"/>
          </p:cNvSpPr>
          <p:nvPr/>
        </p:nvSpPr>
        <p:spPr bwMode="auto">
          <a:xfrm>
            <a:off x="5370288" y="1268413"/>
            <a:ext cx="598164" cy="36036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４６９</a:t>
            </a:r>
            <a:endParaRPr lang="en-US" altLang="ja-JP" sz="1200" b="1" smtClean="0">
              <a:solidFill>
                <a:srgbClr val="000000"/>
              </a:solidFill>
              <a:latin typeface="Arial" charset="0"/>
              <a:ea typeface="HG丸ｺﾞｼｯｸM-PRO" pitchFamily="50" charset="-128"/>
            </a:endParaRPr>
          </a:p>
        </p:txBody>
      </p:sp>
      <p:sp>
        <p:nvSpPr>
          <p:cNvPr id="4158" name="Text Box 56"/>
          <p:cNvSpPr txBox="1">
            <a:spLocks noChangeArrowheads="1"/>
          </p:cNvSpPr>
          <p:nvPr/>
        </p:nvSpPr>
        <p:spPr bwMode="auto">
          <a:xfrm>
            <a:off x="5769066" y="5603884"/>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H22.4</a:t>
            </a:r>
            <a:r>
              <a:rPr lang="ja-JP" altLang="en-US" sz="1100" b="1" smtClean="0">
                <a:solidFill>
                  <a:srgbClr val="000000"/>
                </a:solidFill>
                <a:latin typeface="Arial" charset="0"/>
                <a:ea typeface="HG丸ｺﾞｼｯｸM-PRO" pitchFamily="50" charset="-128"/>
              </a:rPr>
              <a:t>末</a:t>
            </a:r>
          </a:p>
        </p:txBody>
      </p:sp>
      <p:sp>
        <p:nvSpPr>
          <p:cNvPr id="34" name="正方形/長方形 33"/>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要介護認定者の推移</a:t>
            </a:r>
          </a:p>
        </p:txBody>
      </p:sp>
      <p:sp>
        <p:nvSpPr>
          <p:cNvPr id="35" name="Text Box 47"/>
          <p:cNvSpPr txBox="1">
            <a:spLocks noChangeArrowheads="1"/>
          </p:cNvSpPr>
          <p:nvPr/>
        </p:nvSpPr>
        <p:spPr bwMode="auto">
          <a:xfrm>
            <a:off x="183265" y="6524634"/>
            <a:ext cx="8777477" cy="282575"/>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en-US" altLang="ja-JP"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陸前高田市、大槌町、女川町、桑折町、広野町、楢葉町、富岡町、川内村、大熊町、双葉町、浪江町は含まれていない。</a:t>
            </a:r>
          </a:p>
        </p:txBody>
      </p:sp>
      <p:sp>
        <p:nvSpPr>
          <p:cNvPr id="4163" name="Oval 59"/>
          <p:cNvSpPr>
            <a:spLocks noChangeArrowheads="1"/>
          </p:cNvSpPr>
          <p:nvPr/>
        </p:nvSpPr>
        <p:spPr bwMode="auto">
          <a:xfrm>
            <a:off x="6500642" y="908050"/>
            <a:ext cx="598164" cy="43338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５０８</a:t>
            </a:r>
            <a:endParaRPr lang="en-US" altLang="ja-JP" sz="1200" b="1" smtClean="0">
              <a:solidFill>
                <a:srgbClr val="000000"/>
              </a:solidFill>
              <a:latin typeface="Arial" charset="0"/>
              <a:ea typeface="HG丸ｺﾞｼｯｸM-PRO"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高齢者人口と要介護認定率</a:t>
            </a:r>
            <a:r>
              <a:rPr lang="ja-JP" altLang="en-US" sz="2800" dirty="0">
                <a:solidFill>
                  <a:prstClr val="white"/>
                </a:solidFill>
              </a:rPr>
              <a:t>（年齢階級別、</a:t>
            </a:r>
            <a:r>
              <a:rPr lang="en-US" altLang="ja-JP" sz="2800" dirty="0">
                <a:solidFill>
                  <a:prstClr val="white"/>
                </a:solidFill>
              </a:rPr>
              <a:t>2009</a:t>
            </a:r>
            <a:r>
              <a:rPr lang="ja-JP" altLang="en-US" sz="2800" dirty="0">
                <a:solidFill>
                  <a:prstClr val="white"/>
                </a:solidFill>
              </a:rPr>
              <a:t>年）</a:t>
            </a:r>
          </a:p>
        </p:txBody>
      </p:sp>
      <p:graphicFrame>
        <p:nvGraphicFramePr>
          <p:cNvPr id="6" name="コンテンツ プレースホルダ 5"/>
          <p:cNvGraphicFramePr>
            <a:graphicFrameLocks noGrp="1"/>
          </p:cNvGraphicFramePr>
          <p:nvPr>
            <p:ph idx="1"/>
          </p:nvPr>
        </p:nvGraphicFramePr>
        <p:xfrm>
          <a:off x="182941" y="692696"/>
          <a:ext cx="8778118" cy="5976664"/>
        </p:xfrm>
        <a:graphic>
          <a:graphicData uri="http://schemas.openxmlformats.org/drawingml/2006/chart">
            <c:chart xmlns:c="http://schemas.openxmlformats.org/drawingml/2006/chart" xmlns:r="http://schemas.openxmlformats.org/officeDocument/2006/relationships" r:id="rId2"/>
          </a:graphicData>
        </a:graphic>
      </p:graphicFrame>
      <p:sp>
        <p:nvSpPr>
          <p:cNvPr id="5126" name="テキスト ボックス 4"/>
          <p:cNvSpPr txBox="1">
            <a:spLocks noChangeArrowheads="1"/>
          </p:cNvSpPr>
          <p:nvPr/>
        </p:nvSpPr>
        <p:spPr bwMode="auto">
          <a:xfrm>
            <a:off x="316678" y="6330950"/>
            <a:ext cx="3696012" cy="338138"/>
          </a:xfrm>
          <a:prstGeom prst="rect">
            <a:avLst/>
          </a:prstGeom>
          <a:noFill/>
          <a:ln w="9525">
            <a:noFill/>
            <a:miter lim="800000"/>
            <a:headEnd/>
            <a:tailEnd/>
          </a:ln>
        </p:spPr>
        <p:txBody>
          <a:bodyPr>
            <a:spAutoFit/>
          </a:bodyPr>
          <a:lstStyle/>
          <a:p>
            <a:r>
              <a:rPr lang="en-US" altLang="ja-JP" sz="1600" smtClean="0">
                <a:solidFill>
                  <a:prstClr val="black"/>
                </a:solidFill>
                <a:latin typeface="Calibri" pitchFamily="34" charset="0"/>
                <a:ea typeface="ＭＳ Ｐゴシック" charset="-128"/>
              </a:rPr>
              <a:t>【</a:t>
            </a:r>
            <a:r>
              <a:rPr lang="ja-JP" altLang="en-US" sz="1600" smtClean="0">
                <a:solidFill>
                  <a:prstClr val="black"/>
                </a:solidFill>
                <a:latin typeface="Calibri" pitchFamily="34" charset="0"/>
                <a:ea typeface="ＭＳ Ｐゴシック" charset="-128"/>
              </a:rPr>
              <a:t>出典</a:t>
            </a:r>
            <a:r>
              <a:rPr lang="en-US" altLang="ja-JP" sz="1600" smtClean="0">
                <a:solidFill>
                  <a:prstClr val="black"/>
                </a:solidFill>
                <a:latin typeface="Calibri" pitchFamily="34" charset="0"/>
                <a:ea typeface="ＭＳ Ｐゴシック" charset="-128"/>
              </a:rPr>
              <a:t>】</a:t>
            </a:r>
            <a:r>
              <a:rPr lang="ja-JP" altLang="en-US" sz="1600" smtClean="0">
                <a:solidFill>
                  <a:prstClr val="black"/>
                </a:solidFill>
                <a:latin typeface="Calibri" pitchFamily="34" charset="0"/>
                <a:ea typeface="ＭＳ Ｐゴシック" charset="-128"/>
              </a:rPr>
              <a:t>平成２１年国民生活基礎調査等</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7"/>
          <p:cNvSpPr>
            <a:spLocks noChangeArrowheads="1"/>
          </p:cNvSpPr>
          <p:nvPr/>
        </p:nvSpPr>
        <p:spPr bwMode="auto">
          <a:xfrm>
            <a:off x="5715744" y="1338265"/>
            <a:ext cx="504254" cy="22701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smtClean="0">
                <a:latin typeface="Times New Roman" pitchFamily="18" charset="0"/>
              </a:rPr>
              <a:t>６．９兆円</a:t>
            </a:r>
            <a:endParaRPr lang="ja-JP" altLang="en-US" sz="900" b="1" dirty="0">
              <a:latin typeface="Times New Roman" pitchFamily="18" charset="0"/>
            </a:endParaRPr>
          </a:p>
        </p:txBody>
      </p:sp>
      <p:sp>
        <p:nvSpPr>
          <p:cNvPr id="2066" name="Rectangle 25"/>
          <p:cNvSpPr>
            <a:spLocks noChangeArrowheads="1"/>
          </p:cNvSpPr>
          <p:nvPr/>
        </p:nvSpPr>
        <p:spPr bwMode="auto">
          <a:xfrm>
            <a:off x="4999859" y="1481138"/>
            <a:ext cx="504254" cy="212725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６．７兆円</a:t>
            </a:r>
          </a:p>
        </p:txBody>
      </p:sp>
      <p:sp>
        <p:nvSpPr>
          <p:cNvPr id="2050" name="Text Box 8"/>
          <p:cNvSpPr txBox="1">
            <a:spLocks noChangeArrowheads="1"/>
          </p:cNvSpPr>
          <p:nvPr/>
        </p:nvSpPr>
        <p:spPr bwMode="auto">
          <a:xfrm>
            <a:off x="0" y="4005266"/>
            <a:ext cx="9144000" cy="244475"/>
          </a:xfrm>
          <a:prstGeom prst="rect">
            <a:avLst/>
          </a:prstGeom>
          <a:noFill/>
          <a:ln w="9525">
            <a:noFill/>
            <a:miter lim="800000"/>
            <a:headEnd/>
            <a:tailEnd/>
          </a:ln>
        </p:spPr>
        <p:txBody>
          <a:bodyPr>
            <a:spAutoFit/>
          </a:bodyPr>
          <a:lstStyle/>
          <a:p>
            <a:pPr>
              <a:spcBef>
                <a:spcPct val="50000"/>
              </a:spcBef>
            </a:pPr>
            <a:r>
              <a:rPr lang="ja-JP" altLang="en-US" sz="1000" b="1" dirty="0">
                <a:latin typeface="ＭＳ ゴシック" pitchFamily="49" charset="-128"/>
                <a:ea typeface="ＭＳ ゴシック" pitchFamily="49" charset="-128"/>
              </a:rPr>
              <a:t>（注）</a:t>
            </a:r>
            <a:r>
              <a:rPr lang="en-US" altLang="ja-JP" sz="1000" b="1" dirty="0">
                <a:latin typeface="ＭＳ ゴシック" pitchFamily="49" charset="-128"/>
                <a:ea typeface="ＭＳ ゴシック" pitchFamily="49" charset="-128"/>
              </a:rPr>
              <a:t>2000</a:t>
            </a:r>
            <a:r>
              <a:rPr lang="ja-JP" altLang="en-US" sz="1000" b="1" dirty="0">
                <a:latin typeface="ＭＳ ゴシック" pitchFamily="49" charset="-128"/>
                <a:ea typeface="ＭＳ ゴシック" pitchFamily="49" charset="-128"/>
              </a:rPr>
              <a:t>～</a:t>
            </a:r>
            <a:r>
              <a:rPr lang="en-US" altLang="ja-JP" sz="1000" b="1" dirty="0" smtClean="0">
                <a:latin typeface="ＭＳ ゴシック" pitchFamily="49" charset="-128"/>
                <a:ea typeface="ＭＳ ゴシック" pitchFamily="49" charset="-128"/>
              </a:rPr>
              <a:t>2009</a:t>
            </a:r>
            <a:r>
              <a:rPr lang="ja-JP" altLang="en-US" sz="1000" b="1" dirty="0" smtClean="0">
                <a:latin typeface="ＭＳ ゴシック" pitchFamily="49" charset="-128"/>
                <a:ea typeface="ＭＳ ゴシック" pitchFamily="49" charset="-128"/>
              </a:rPr>
              <a:t>年度</a:t>
            </a:r>
            <a:r>
              <a:rPr lang="ja-JP" altLang="en-US" sz="1000" b="1" dirty="0">
                <a:latin typeface="ＭＳ ゴシック" pitchFamily="49" charset="-128"/>
                <a:ea typeface="ＭＳ ゴシック" pitchFamily="49" charset="-128"/>
              </a:rPr>
              <a:t>は</a:t>
            </a:r>
            <a:r>
              <a:rPr lang="ja-JP" altLang="en-US" sz="1000" b="1" dirty="0" smtClean="0">
                <a:latin typeface="ＭＳ ゴシック" pitchFamily="49" charset="-128"/>
                <a:ea typeface="ＭＳ ゴシック" pitchFamily="49" charset="-128"/>
              </a:rPr>
              <a:t>実績、</a:t>
            </a:r>
            <a:r>
              <a:rPr lang="en-US" altLang="ja-JP" sz="1000" b="1" dirty="0" smtClean="0">
                <a:latin typeface="ＭＳ ゴシック" pitchFamily="49" charset="-128"/>
                <a:ea typeface="ＭＳ ゴシック" pitchFamily="49" charset="-128"/>
              </a:rPr>
              <a:t>2010</a:t>
            </a:r>
            <a:r>
              <a:rPr lang="ja-JP" altLang="en-US" sz="1000" b="1" dirty="0" smtClean="0">
                <a:latin typeface="ＭＳ ゴシック" pitchFamily="49" charset="-128"/>
                <a:ea typeface="ＭＳ ゴシック" pitchFamily="49" charset="-128"/>
              </a:rPr>
              <a:t>～</a:t>
            </a:r>
            <a:r>
              <a:rPr lang="en-US" altLang="ja-JP" sz="1000" b="1" dirty="0" smtClean="0">
                <a:latin typeface="ＭＳ ゴシック" pitchFamily="49" charset="-128"/>
                <a:ea typeface="ＭＳ ゴシック" pitchFamily="49" charset="-128"/>
              </a:rPr>
              <a:t>2012</a:t>
            </a:r>
            <a:r>
              <a:rPr lang="ja-JP" altLang="en-US" sz="1000" b="1" dirty="0" smtClean="0">
                <a:latin typeface="ＭＳ ゴシック" pitchFamily="49" charset="-128"/>
                <a:ea typeface="ＭＳ ゴシック" pitchFamily="49" charset="-128"/>
              </a:rPr>
              <a:t>年度</a:t>
            </a:r>
            <a:r>
              <a:rPr lang="ja-JP" altLang="en-US" sz="1000" b="1" dirty="0">
                <a:latin typeface="ＭＳ ゴシック" pitchFamily="49" charset="-128"/>
                <a:ea typeface="ＭＳ ゴシック" pitchFamily="49" charset="-128"/>
              </a:rPr>
              <a:t>は当初</a:t>
            </a:r>
            <a:r>
              <a:rPr lang="ja-JP" altLang="en-US" sz="1000" b="1" dirty="0" smtClean="0">
                <a:latin typeface="ＭＳ ゴシック" pitchFamily="49" charset="-128"/>
                <a:ea typeface="ＭＳ ゴシック" pitchFamily="49" charset="-128"/>
              </a:rPr>
              <a:t>予算。</a:t>
            </a:r>
            <a:r>
              <a:rPr lang="ja-JP" altLang="en-US" sz="1000" dirty="0" smtClean="0">
                <a:latin typeface="ＭＳ ゴシック" pitchFamily="49" charset="-128"/>
                <a:ea typeface="ＭＳ ゴシック" pitchFamily="49" charset="-128"/>
              </a:rPr>
              <a:t> </a:t>
            </a:r>
            <a:endParaRPr lang="ja-JP" altLang="en-US" sz="1000" b="1" dirty="0">
              <a:latin typeface="ＭＳ ゴシック" pitchFamily="49" charset="-128"/>
              <a:ea typeface="ＭＳ ゴシック" pitchFamily="49" charset="-128"/>
            </a:endParaRPr>
          </a:p>
        </p:txBody>
      </p:sp>
      <p:sp>
        <p:nvSpPr>
          <p:cNvPr id="7177" name="Text Box 9"/>
          <p:cNvSpPr txBox="1">
            <a:spLocks noChangeArrowheads="1"/>
          </p:cNvSpPr>
          <p:nvPr/>
        </p:nvSpPr>
        <p:spPr bwMode="auto">
          <a:xfrm>
            <a:off x="8" y="764704"/>
            <a:ext cx="2843213" cy="381000"/>
          </a:xfrm>
          <a:prstGeom prst="rect">
            <a:avLst/>
          </a:prstGeom>
          <a:noFill/>
          <a:ln w="9525">
            <a:noFill/>
            <a:miter lim="800000"/>
            <a:headEnd/>
            <a:tailEnd/>
          </a:ln>
          <a:effectLst/>
        </p:spPr>
        <p:txBody>
          <a:bodyPr>
            <a:spAutoFit/>
          </a:bodyPr>
          <a:lstStyle/>
          <a:p>
            <a:pPr>
              <a:spcBef>
                <a:spcPct val="50000"/>
              </a:spcBef>
              <a:defRPr/>
            </a:pPr>
            <a:r>
              <a:rPr lang="ja-JP" altLang="en-US" sz="1900" b="1" dirty="0" smtClean="0">
                <a:latin typeface="Times New Roman" pitchFamily="18" charset="0"/>
                <a:ea typeface="ＭＳ Ｐゴシック" pitchFamily="50" charset="-128"/>
              </a:rPr>
              <a:t>○</a:t>
            </a:r>
            <a:r>
              <a:rPr lang="ja-JP" altLang="en-US" sz="1900" b="1" dirty="0">
                <a:latin typeface="Times New Roman" pitchFamily="18" charset="0"/>
                <a:ea typeface="ＭＳ Ｐゴシック" pitchFamily="50" charset="-128"/>
              </a:rPr>
              <a:t>　総費用</a:t>
            </a:r>
          </a:p>
        </p:txBody>
      </p:sp>
      <p:sp>
        <p:nvSpPr>
          <p:cNvPr id="2052" name="Text Box 11"/>
          <p:cNvSpPr txBox="1">
            <a:spLocks noChangeArrowheads="1"/>
          </p:cNvSpPr>
          <p:nvPr/>
        </p:nvSpPr>
        <p:spPr bwMode="auto">
          <a:xfrm>
            <a:off x="-107950" y="3578700"/>
            <a:ext cx="9480120" cy="246221"/>
          </a:xfrm>
          <a:prstGeom prst="rect">
            <a:avLst/>
          </a:prstGeom>
          <a:noFill/>
          <a:ln w="9525">
            <a:noFill/>
            <a:miter lim="800000"/>
            <a:headEnd/>
            <a:tailEnd/>
          </a:ln>
        </p:spPr>
        <p:txBody>
          <a:bodyPr wrap="square">
            <a:spAutoFit/>
          </a:bodyPr>
          <a:lstStyle/>
          <a:p>
            <a:pPr>
              <a:spcBef>
                <a:spcPct val="50000"/>
              </a:spcBef>
            </a:pPr>
            <a:r>
              <a:rPr lang="en-US" altLang="ja-JP" sz="1000" b="1" dirty="0">
                <a:latin typeface="ＭＳ ゴシック" pitchFamily="49" charset="-128"/>
                <a:ea typeface="ＭＳ ゴシック" pitchFamily="49" charset="-128"/>
              </a:rPr>
              <a:t> </a:t>
            </a:r>
            <a:r>
              <a:rPr lang="en-US" altLang="ja-JP" sz="1000" b="1" dirty="0" smtClean="0">
                <a:latin typeface="ＭＳ ゴシック" pitchFamily="49" charset="-128"/>
                <a:ea typeface="ＭＳ ゴシック" pitchFamily="49" charset="-128"/>
              </a:rPr>
              <a:t>2000</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2001</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2002</a:t>
            </a:r>
            <a:r>
              <a:rPr lang="ja-JP" altLang="en-US" sz="1000" b="1" dirty="0">
                <a:latin typeface="ＭＳ ゴシック" pitchFamily="49" charset="-128"/>
                <a:ea typeface="ＭＳ ゴシック" pitchFamily="49" charset="-128"/>
              </a:rPr>
              <a:t>年度 </a:t>
            </a:r>
            <a:r>
              <a:rPr lang="ja-JP" altLang="en-US" sz="1000" b="1" dirty="0" smtClean="0">
                <a:latin typeface="ＭＳ ゴシック" pitchFamily="49" charset="-128"/>
                <a:ea typeface="ＭＳ ゴシック" pitchFamily="49" charset="-128"/>
              </a:rPr>
              <a:t>  </a:t>
            </a:r>
            <a:r>
              <a:rPr lang="en-US" altLang="ja-JP" sz="1000" b="1" dirty="0" smtClean="0">
                <a:latin typeface="ＭＳ ゴシック" pitchFamily="49" charset="-128"/>
                <a:ea typeface="ＭＳ ゴシック" pitchFamily="49" charset="-128"/>
              </a:rPr>
              <a:t>2003</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2004</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2005</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2006</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2007</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2008</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2009</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2010</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2011</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2012</a:t>
            </a:r>
            <a:r>
              <a:rPr lang="ja-JP" altLang="en-US" sz="1000" b="1" dirty="0" smtClean="0">
                <a:latin typeface="ＭＳ ゴシック" pitchFamily="49" charset="-128"/>
                <a:ea typeface="ＭＳ ゴシック" pitchFamily="49" charset="-128"/>
              </a:rPr>
              <a:t>年度</a:t>
            </a:r>
            <a:endParaRPr lang="ja-JP" altLang="en-US" sz="1000" b="1" dirty="0">
              <a:latin typeface="ＭＳ ゴシック" pitchFamily="49" charset="-128"/>
              <a:ea typeface="ＭＳ ゴシック" pitchFamily="49" charset="-128"/>
            </a:endParaRPr>
          </a:p>
        </p:txBody>
      </p:sp>
      <p:sp>
        <p:nvSpPr>
          <p:cNvPr id="2053" name="Rectangle 12"/>
          <p:cNvSpPr>
            <a:spLocks noChangeArrowheads="1"/>
          </p:cNvSpPr>
          <p:nvPr/>
        </p:nvSpPr>
        <p:spPr bwMode="auto">
          <a:xfrm>
            <a:off x="2132039" y="2132872"/>
            <a:ext cx="504254" cy="14954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a:latin typeface="Times New Roman" pitchFamily="18" charset="0"/>
              </a:rPr>
              <a:t>５．７兆円</a:t>
            </a:r>
          </a:p>
        </p:txBody>
      </p:sp>
      <p:sp>
        <p:nvSpPr>
          <p:cNvPr id="2054" name="Rectangle 13"/>
          <p:cNvSpPr>
            <a:spLocks noChangeArrowheads="1"/>
          </p:cNvSpPr>
          <p:nvPr/>
        </p:nvSpPr>
        <p:spPr bwMode="auto">
          <a:xfrm>
            <a:off x="34925" y="2749550"/>
            <a:ext cx="504255" cy="858838"/>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a:latin typeface="Times New Roman" pitchFamily="18" charset="0"/>
              </a:rPr>
              <a:t>３．６兆円</a:t>
            </a:r>
          </a:p>
        </p:txBody>
      </p:sp>
      <p:sp>
        <p:nvSpPr>
          <p:cNvPr id="2055" name="Rectangle 14"/>
          <p:cNvSpPr>
            <a:spLocks noChangeArrowheads="1"/>
          </p:cNvSpPr>
          <p:nvPr/>
        </p:nvSpPr>
        <p:spPr bwMode="auto">
          <a:xfrm>
            <a:off x="730181" y="2513029"/>
            <a:ext cx="504255" cy="109537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４．６兆円</a:t>
            </a:r>
          </a:p>
        </p:txBody>
      </p:sp>
      <p:sp>
        <p:nvSpPr>
          <p:cNvPr id="2056" name="Rectangle 15"/>
          <p:cNvSpPr>
            <a:spLocks noChangeArrowheads="1"/>
          </p:cNvSpPr>
          <p:nvPr/>
        </p:nvSpPr>
        <p:spPr bwMode="auto">
          <a:xfrm>
            <a:off x="1424856" y="2349500"/>
            <a:ext cx="504254" cy="1258888"/>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５．２兆円</a:t>
            </a:r>
          </a:p>
        </p:txBody>
      </p:sp>
      <p:sp>
        <p:nvSpPr>
          <p:cNvPr id="2057" name="AutoShape 16"/>
          <p:cNvSpPr>
            <a:spLocks noChangeArrowheads="1"/>
          </p:cNvSpPr>
          <p:nvPr/>
        </p:nvSpPr>
        <p:spPr bwMode="auto">
          <a:xfrm>
            <a:off x="558162" y="2830529"/>
            <a:ext cx="125413"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58" name="AutoShape 17"/>
          <p:cNvSpPr>
            <a:spLocks noChangeArrowheads="1"/>
          </p:cNvSpPr>
          <p:nvPr/>
        </p:nvSpPr>
        <p:spPr bwMode="auto">
          <a:xfrm>
            <a:off x="1257301" y="2692416"/>
            <a:ext cx="142156" cy="37147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59" name="AutoShape 18"/>
          <p:cNvSpPr>
            <a:spLocks noChangeArrowheads="1"/>
          </p:cNvSpPr>
          <p:nvPr/>
        </p:nvSpPr>
        <p:spPr bwMode="auto">
          <a:xfrm>
            <a:off x="1968502" y="2489216"/>
            <a:ext cx="127000" cy="354013"/>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0" name="Rectangle 19"/>
          <p:cNvSpPr>
            <a:spLocks noChangeArrowheads="1"/>
          </p:cNvSpPr>
          <p:nvPr/>
        </p:nvSpPr>
        <p:spPr bwMode="auto">
          <a:xfrm>
            <a:off x="2830913" y="1893888"/>
            <a:ext cx="504255" cy="171450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６．２兆円</a:t>
            </a:r>
          </a:p>
        </p:txBody>
      </p:sp>
      <p:sp>
        <p:nvSpPr>
          <p:cNvPr id="2061" name="Rectangle 20"/>
          <p:cNvSpPr>
            <a:spLocks noChangeArrowheads="1"/>
          </p:cNvSpPr>
          <p:nvPr/>
        </p:nvSpPr>
        <p:spPr bwMode="auto">
          <a:xfrm>
            <a:off x="3572198" y="1662113"/>
            <a:ext cx="504254" cy="194627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６．４兆円</a:t>
            </a:r>
          </a:p>
        </p:txBody>
      </p:sp>
      <p:sp>
        <p:nvSpPr>
          <p:cNvPr id="2062" name="AutoShape 21"/>
          <p:cNvSpPr>
            <a:spLocks noChangeArrowheads="1"/>
          </p:cNvSpPr>
          <p:nvPr/>
        </p:nvSpPr>
        <p:spPr bwMode="auto">
          <a:xfrm>
            <a:off x="3369080" y="2274904"/>
            <a:ext cx="163513"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3" name="Rectangle 22"/>
          <p:cNvSpPr>
            <a:spLocks noChangeArrowheads="1"/>
          </p:cNvSpPr>
          <p:nvPr/>
        </p:nvSpPr>
        <p:spPr bwMode="auto">
          <a:xfrm>
            <a:off x="4284419" y="1643063"/>
            <a:ext cx="504254" cy="19653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６．４兆円</a:t>
            </a:r>
          </a:p>
        </p:txBody>
      </p:sp>
      <p:sp>
        <p:nvSpPr>
          <p:cNvPr id="2064" name="AutoShape 23"/>
          <p:cNvSpPr>
            <a:spLocks noChangeArrowheads="1"/>
          </p:cNvSpPr>
          <p:nvPr/>
        </p:nvSpPr>
        <p:spPr bwMode="auto">
          <a:xfrm>
            <a:off x="4114560" y="2155841"/>
            <a:ext cx="12858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5" name="AutoShape 24"/>
          <p:cNvSpPr>
            <a:spLocks noChangeArrowheads="1"/>
          </p:cNvSpPr>
          <p:nvPr/>
        </p:nvSpPr>
        <p:spPr bwMode="auto">
          <a:xfrm>
            <a:off x="4821940" y="2082529"/>
            <a:ext cx="142875"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7" name="AutoShape 26"/>
          <p:cNvSpPr>
            <a:spLocks noChangeArrowheads="1"/>
          </p:cNvSpPr>
          <p:nvPr/>
        </p:nvSpPr>
        <p:spPr bwMode="auto">
          <a:xfrm>
            <a:off x="5525120" y="1978029"/>
            <a:ext cx="165100"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9" name="AutoShape 28"/>
          <p:cNvSpPr>
            <a:spLocks noChangeArrowheads="1"/>
          </p:cNvSpPr>
          <p:nvPr/>
        </p:nvSpPr>
        <p:spPr bwMode="auto">
          <a:xfrm>
            <a:off x="2681535" y="2390791"/>
            <a:ext cx="109538"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71" name="Text Box 30"/>
          <p:cNvSpPr txBox="1">
            <a:spLocks noChangeArrowheads="1"/>
          </p:cNvSpPr>
          <p:nvPr/>
        </p:nvSpPr>
        <p:spPr bwMode="auto">
          <a:xfrm>
            <a:off x="-107943" y="3751737"/>
            <a:ext cx="9442277" cy="246221"/>
          </a:xfrm>
          <a:prstGeom prst="rect">
            <a:avLst/>
          </a:prstGeom>
          <a:noFill/>
          <a:ln w="9525">
            <a:noFill/>
            <a:miter lim="800000"/>
            <a:headEnd/>
            <a:tailEnd/>
          </a:ln>
        </p:spPr>
        <p:txBody>
          <a:bodyPr wrap="square">
            <a:spAutoFit/>
          </a:bodyPr>
          <a:lstStyle/>
          <a:p>
            <a:pPr>
              <a:spcBef>
                <a:spcPct val="50000"/>
              </a:spcBef>
            </a:pPr>
            <a:r>
              <a:rPr lang="en-US" altLang="ja-JP" sz="1000" b="1" dirty="0">
                <a:latin typeface="ＭＳ ゴシック" pitchFamily="49" charset="-128"/>
                <a:ea typeface="ＭＳ ゴシック" pitchFamily="49" charset="-128"/>
              </a:rPr>
              <a:t> (12</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13</a:t>
            </a:r>
            <a:r>
              <a:rPr lang="ja-JP" altLang="en-US" sz="1000" b="1" dirty="0">
                <a:latin typeface="ＭＳ ゴシック" pitchFamily="49" charset="-128"/>
                <a:ea typeface="ＭＳ ゴシック" pitchFamily="49" charset="-128"/>
              </a:rPr>
              <a:t>年度</a:t>
            </a:r>
            <a:r>
              <a:rPr lang="en-US" altLang="ja-JP" sz="1000" b="1" dirty="0">
                <a:latin typeface="ＭＳ ゴシック" pitchFamily="49" charset="-128"/>
                <a:ea typeface="ＭＳ ゴシック" pitchFamily="49" charset="-128"/>
              </a:rPr>
              <a:t>) </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14</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ja-JP" altLang="en-US" sz="1000" b="1" dirty="0" smtClean="0">
                <a:latin typeface="ＭＳ ゴシック" pitchFamily="49" charset="-128"/>
                <a:ea typeface="ＭＳ ゴシック" pitchFamily="49" charset="-128"/>
              </a:rPr>
              <a:t> </a:t>
            </a:r>
            <a:r>
              <a:rPr lang="en-US" altLang="ja-JP" sz="1000" b="1" dirty="0" smtClean="0">
                <a:latin typeface="ＭＳ ゴシック" pitchFamily="49" charset="-128"/>
                <a:ea typeface="ＭＳ ゴシック" pitchFamily="49" charset="-128"/>
              </a:rPr>
              <a:t>(</a:t>
            </a:r>
            <a:r>
              <a:rPr lang="en-US" altLang="ja-JP" sz="1000" b="1" dirty="0">
                <a:latin typeface="ＭＳ ゴシック" pitchFamily="49" charset="-128"/>
                <a:ea typeface="ＭＳ ゴシック" pitchFamily="49" charset="-128"/>
              </a:rPr>
              <a:t>15</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16</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17</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18</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19</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(20</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(21</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(22</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(23</a:t>
            </a:r>
            <a:r>
              <a:rPr lang="ja-JP" altLang="en-US" sz="1000" b="1" dirty="0" smtClean="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(24</a:t>
            </a:r>
            <a:r>
              <a:rPr lang="ja-JP" altLang="en-US" sz="1000" b="1" dirty="0" smtClean="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a:t>
            </a:r>
            <a:endParaRPr lang="en-US" altLang="ja-JP" sz="1000" b="1" dirty="0">
              <a:latin typeface="ＭＳ ゴシック" pitchFamily="49" charset="-128"/>
              <a:ea typeface="ＭＳ ゴシック" pitchFamily="49" charset="-128"/>
            </a:endParaRPr>
          </a:p>
        </p:txBody>
      </p:sp>
      <p:sp>
        <p:nvSpPr>
          <p:cNvPr id="2072" name="Rectangle 34"/>
          <p:cNvSpPr>
            <a:spLocks noChangeArrowheads="1"/>
          </p:cNvSpPr>
          <p:nvPr/>
        </p:nvSpPr>
        <p:spPr bwMode="auto">
          <a:xfrm>
            <a:off x="6444134" y="1125538"/>
            <a:ext cx="504254" cy="248285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smtClean="0">
                <a:latin typeface="Times New Roman" pitchFamily="18" charset="0"/>
              </a:rPr>
              <a:t>７．４兆円</a:t>
            </a:r>
            <a:endParaRPr lang="ja-JP" altLang="en-US" sz="900" b="1" dirty="0">
              <a:latin typeface="Times New Roman" pitchFamily="18" charset="0"/>
            </a:endParaRPr>
          </a:p>
        </p:txBody>
      </p:sp>
      <p:sp>
        <p:nvSpPr>
          <p:cNvPr id="2073" name="AutoShape 35"/>
          <p:cNvSpPr>
            <a:spLocks noChangeArrowheads="1"/>
          </p:cNvSpPr>
          <p:nvPr/>
        </p:nvSpPr>
        <p:spPr bwMode="auto">
          <a:xfrm>
            <a:off x="6259488" y="1887393"/>
            <a:ext cx="147638"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74" name="Text Box 37"/>
          <p:cNvSpPr txBox="1">
            <a:spLocks noChangeArrowheads="1"/>
          </p:cNvSpPr>
          <p:nvPr/>
        </p:nvSpPr>
        <p:spPr bwMode="auto">
          <a:xfrm>
            <a:off x="93663" y="5214194"/>
            <a:ext cx="9002712" cy="1415206"/>
          </a:xfrm>
          <a:prstGeom prst="rect">
            <a:avLst/>
          </a:prstGeom>
          <a:noFill/>
          <a:ln w="12700">
            <a:solidFill>
              <a:schemeClr val="tx1"/>
            </a:solidFill>
            <a:prstDash val="dash"/>
            <a:miter lim="800000"/>
            <a:headEnd/>
            <a:tailEnd/>
          </a:ln>
        </p:spPr>
        <p:txBody>
          <a:bodyPr wrap="square" lIns="87279" tIns="43640" rIns="87279" bIns="43640">
            <a:noAutofit/>
          </a:bodyPr>
          <a:lstStyle/>
          <a:p>
            <a:pPr algn="just" defTabSz="873125">
              <a:lnSpc>
                <a:spcPct val="0"/>
              </a:lnSpc>
            </a:pPr>
            <a:endParaRPr lang="en-US" altLang="ja-JP" sz="1300" dirty="0">
              <a:latin typeface="ＭＳ ゴシック" pitchFamily="49" charset="-128"/>
              <a:ea typeface="ＭＳ ゴシック" pitchFamily="49" charset="-128"/>
            </a:endParaRPr>
          </a:p>
          <a:p>
            <a:pPr algn="just" defTabSz="873125">
              <a:lnSpc>
                <a:spcPct val="120000"/>
              </a:lnSpc>
            </a:pPr>
            <a:r>
              <a:rPr lang="ja-JP" altLang="en-US" sz="1300" dirty="0">
                <a:latin typeface="ＭＳ ゴシック" pitchFamily="49" charset="-128"/>
                <a:ea typeface="ＭＳ ゴシック" pitchFamily="49" charset="-128"/>
              </a:rPr>
              <a:t>第１期</a:t>
            </a:r>
            <a:r>
              <a:rPr lang="ja-JP" altLang="en-US" sz="1300" dirty="0">
                <a:latin typeface="ＭＳ Ｐゴシック" charset="-128"/>
              </a:rPr>
              <a:t>（Ｈ</a:t>
            </a:r>
            <a:r>
              <a:rPr lang="en-US" altLang="ja-JP" sz="1300" dirty="0">
                <a:latin typeface="ＭＳ Ｐゴシック" charset="-128"/>
              </a:rPr>
              <a:t>12</a:t>
            </a:r>
            <a:r>
              <a:rPr lang="ja-JP" altLang="en-US" sz="1300" dirty="0">
                <a:latin typeface="ＭＳ Ｐゴシック" charset="-128"/>
              </a:rPr>
              <a:t>～</a:t>
            </a:r>
            <a:r>
              <a:rPr lang="en-US" altLang="ja-JP" sz="1300" dirty="0">
                <a:latin typeface="ＭＳ Ｐゴシック" charset="-128"/>
              </a:rPr>
              <a:t>14</a:t>
            </a:r>
            <a:r>
              <a:rPr lang="ja-JP" altLang="en-US" sz="1300" dirty="0">
                <a:latin typeface="ＭＳ Ｐゴシック" charset="-128"/>
              </a:rPr>
              <a:t>年度</a:t>
            </a:r>
            <a:r>
              <a:rPr lang="ja-JP" altLang="en-US" sz="1300" dirty="0" smtClean="0">
                <a:latin typeface="ＭＳ Ｐゴシック" charset="-128"/>
              </a:rPr>
              <a:t>）</a:t>
            </a:r>
            <a:r>
              <a:rPr lang="ja-JP" altLang="en-US" sz="1300" dirty="0" smtClean="0">
                <a:latin typeface="ＭＳ ゴシック" pitchFamily="49" charset="-128"/>
                <a:ea typeface="ＭＳ ゴシック" pitchFamily="49" charset="-128"/>
              </a:rPr>
              <a:t>　第２期</a:t>
            </a:r>
            <a:r>
              <a:rPr lang="ja-JP" altLang="en-US" sz="1300" dirty="0">
                <a:latin typeface="ＭＳ Ｐゴシック" charset="-128"/>
              </a:rPr>
              <a:t>（Ｈ</a:t>
            </a:r>
            <a:r>
              <a:rPr lang="en-US" altLang="ja-JP" sz="1300" dirty="0">
                <a:latin typeface="ＭＳ Ｐゴシック" charset="-128"/>
              </a:rPr>
              <a:t>15</a:t>
            </a:r>
            <a:r>
              <a:rPr lang="ja-JP" altLang="en-US" sz="1300" dirty="0">
                <a:latin typeface="ＭＳ Ｐゴシック" charset="-128"/>
              </a:rPr>
              <a:t>～</a:t>
            </a:r>
            <a:r>
              <a:rPr lang="en-US" altLang="ja-JP" sz="1300" dirty="0">
                <a:latin typeface="ＭＳ Ｐゴシック" charset="-128"/>
              </a:rPr>
              <a:t>17</a:t>
            </a:r>
            <a:r>
              <a:rPr lang="ja-JP" altLang="en-US" sz="1300" dirty="0">
                <a:latin typeface="ＭＳ Ｐゴシック" charset="-128"/>
              </a:rPr>
              <a:t>年度）</a:t>
            </a:r>
            <a:r>
              <a:rPr lang="ja-JP" altLang="en-US" sz="1300" dirty="0">
                <a:latin typeface="ＭＳ ゴシック" pitchFamily="49" charset="-128"/>
                <a:ea typeface="ＭＳ ゴシック" pitchFamily="49" charset="-128"/>
              </a:rPr>
              <a:t>　</a:t>
            </a:r>
            <a:r>
              <a:rPr lang="ja-JP" altLang="en-US" sz="1300" dirty="0" smtClean="0">
                <a:latin typeface="ＭＳ ゴシック" pitchFamily="49" charset="-128"/>
                <a:ea typeface="ＭＳ ゴシック" pitchFamily="49" charset="-128"/>
              </a:rPr>
              <a:t> 第３期</a:t>
            </a:r>
            <a:r>
              <a:rPr lang="ja-JP" altLang="en-US" sz="1300" dirty="0">
                <a:latin typeface="ＭＳ Ｐゴシック" charset="-128"/>
              </a:rPr>
              <a:t>（Ｈ</a:t>
            </a:r>
            <a:r>
              <a:rPr lang="en-US" altLang="ja-JP" sz="1300" dirty="0">
                <a:latin typeface="ＭＳ Ｐゴシック" charset="-128"/>
              </a:rPr>
              <a:t>18</a:t>
            </a:r>
            <a:r>
              <a:rPr lang="ja-JP" altLang="en-US" sz="1300" dirty="0">
                <a:latin typeface="ＭＳ Ｐゴシック" charset="-128"/>
              </a:rPr>
              <a:t>～</a:t>
            </a:r>
            <a:r>
              <a:rPr lang="en-US" altLang="ja-JP" sz="1300" dirty="0">
                <a:latin typeface="ＭＳ Ｐゴシック" charset="-128"/>
              </a:rPr>
              <a:t>20</a:t>
            </a:r>
            <a:r>
              <a:rPr lang="ja-JP" altLang="en-US" sz="1300" dirty="0">
                <a:latin typeface="ＭＳ Ｐゴシック" charset="-128"/>
              </a:rPr>
              <a:t>年度）  </a:t>
            </a:r>
            <a:r>
              <a:rPr lang="ja-JP" altLang="en-US" sz="1300" dirty="0" smtClean="0">
                <a:latin typeface="ＭＳ Ｐゴシック" charset="-128"/>
              </a:rPr>
              <a:t> </a:t>
            </a:r>
            <a:r>
              <a:rPr lang="ja-JP" altLang="en-US" sz="1300" dirty="0" smtClean="0">
                <a:latin typeface="ＭＳ ゴシック" pitchFamily="49" charset="-128"/>
                <a:ea typeface="ＭＳ ゴシック" pitchFamily="49" charset="-128"/>
              </a:rPr>
              <a:t>第４期</a:t>
            </a:r>
            <a:r>
              <a:rPr lang="ja-JP" altLang="en-US" sz="1300" dirty="0">
                <a:latin typeface="ＭＳ Ｐゴシック" charset="-128"/>
              </a:rPr>
              <a:t>（Ｈ</a:t>
            </a:r>
            <a:r>
              <a:rPr lang="en-US" altLang="ja-JP" sz="1300" dirty="0">
                <a:latin typeface="ＭＳ Ｐゴシック" charset="-128"/>
              </a:rPr>
              <a:t>21</a:t>
            </a:r>
            <a:r>
              <a:rPr lang="ja-JP" altLang="en-US" sz="1300" dirty="0">
                <a:latin typeface="ＭＳ Ｐゴシック" charset="-128"/>
              </a:rPr>
              <a:t>～</a:t>
            </a:r>
            <a:r>
              <a:rPr lang="en-US" altLang="ja-JP" sz="1300" dirty="0">
                <a:latin typeface="ＭＳ Ｐゴシック" charset="-128"/>
              </a:rPr>
              <a:t>23</a:t>
            </a:r>
            <a:r>
              <a:rPr lang="ja-JP" altLang="en-US" sz="1300" dirty="0">
                <a:latin typeface="ＭＳ Ｐゴシック" charset="-128"/>
              </a:rPr>
              <a:t>年度</a:t>
            </a:r>
            <a:r>
              <a:rPr lang="ja-JP" altLang="en-US" sz="1300" dirty="0" smtClean="0">
                <a:latin typeface="ＭＳ Ｐゴシック" charset="-128"/>
              </a:rPr>
              <a:t>）　　第５期（</a:t>
            </a:r>
            <a:r>
              <a:rPr lang="en-US" altLang="ja-JP" sz="1300" dirty="0" smtClean="0">
                <a:latin typeface="ＭＳ Ｐゴシック" charset="-128"/>
              </a:rPr>
              <a:t>H24</a:t>
            </a:r>
            <a:r>
              <a:rPr lang="ja-JP" altLang="en-US" sz="1300" dirty="0" smtClean="0">
                <a:latin typeface="ＭＳ Ｐゴシック" charset="-128"/>
              </a:rPr>
              <a:t>～</a:t>
            </a:r>
            <a:r>
              <a:rPr lang="en-US" altLang="ja-JP" sz="1300" dirty="0" smtClean="0">
                <a:latin typeface="ＭＳ Ｐゴシック" charset="-128"/>
              </a:rPr>
              <a:t>26</a:t>
            </a:r>
            <a:r>
              <a:rPr lang="ja-JP" altLang="en-US" sz="1300" dirty="0" smtClean="0">
                <a:latin typeface="ＭＳ Ｐゴシック" charset="-128"/>
              </a:rPr>
              <a:t>年度）</a:t>
            </a:r>
            <a:endParaRPr lang="ja-JP" altLang="en-US" sz="1300" dirty="0">
              <a:latin typeface="ＭＳ Ｐゴシック" charset="-128"/>
            </a:endParaRPr>
          </a:p>
          <a:p>
            <a:pPr algn="just" defTabSz="873125">
              <a:lnSpc>
                <a:spcPct val="120000"/>
              </a:lnSpc>
            </a:pPr>
            <a:r>
              <a:rPr lang="ja-JP" altLang="en-US" sz="1300" dirty="0" smtClean="0">
                <a:latin typeface="ＭＳ Ｐゴシック" charset="-128"/>
              </a:rPr>
              <a:t>     </a:t>
            </a:r>
            <a:r>
              <a:rPr lang="en-US" altLang="ja-JP" sz="1300" dirty="0">
                <a:latin typeface="ＭＳ Ｐゴシック" charset="-128"/>
              </a:rPr>
              <a:t>(2000</a:t>
            </a:r>
            <a:r>
              <a:rPr lang="ja-JP" altLang="en-US" sz="1300" dirty="0">
                <a:latin typeface="ＭＳ Ｐゴシック" charset="-128"/>
              </a:rPr>
              <a:t>～</a:t>
            </a:r>
            <a:r>
              <a:rPr lang="en-US" altLang="ja-JP" sz="1300" dirty="0">
                <a:latin typeface="ＭＳ Ｐゴシック" charset="-128"/>
              </a:rPr>
              <a:t>2002)         </a:t>
            </a:r>
            <a:r>
              <a:rPr lang="en-US" altLang="ja-JP" sz="1300" dirty="0" smtClean="0">
                <a:latin typeface="ＭＳ Ｐゴシック" charset="-128"/>
              </a:rPr>
              <a:t>        </a:t>
            </a:r>
            <a:r>
              <a:rPr lang="en-US" altLang="ja-JP" sz="1300" dirty="0">
                <a:latin typeface="ＭＳ Ｐゴシック" charset="-128"/>
              </a:rPr>
              <a:t>(2003</a:t>
            </a:r>
            <a:r>
              <a:rPr lang="ja-JP" altLang="en-US" sz="1300" dirty="0">
                <a:latin typeface="ＭＳ Ｐゴシック" charset="-128"/>
              </a:rPr>
              <a:t>～</a:t>
            </a:r>
            <a:r>
              <a:rPr lang="en-US" altLang="ja-JP" sz="1300" dirty="0">
                <a:latin typeface="ＭＳ Ｐゴシック" charset="-128"/>
              </a:rPr>
              <a:t>2005)         </a:t>
            </a:r>
            <a:r>
              <a:rPr lang="en-US" altLang="ja-JP" sz="1300" dirty="0" smtClean="0">
                <a:latin typeface="ＭＳ Ｐゴシック" charset="-128"/>
              </a:rPr>
              <a:t>         </a:t>
            </a:r>
            <a:r>
              <a:rPr lang="en-US" altLang="ja-JP" sz="1300" dirty="0">
                <a:latin typeface="ＭＳ Ｐゴシック" charset="-128"/>
              </a:rPr>
              <a:t>(2006</a:t>
            </a:r>
            <a:r>
              <a:rPr lang="ja-JP" altLang="en-US" sz="1300" dirty="0">
                <a:latin typeface="ＭＳ Ｐゴシック" charset="-128"/>
              </a:rPr>
              <a:t>～</a:t>
            </a:r>
            <a:r>
              <a:rPr lang="en-US" altLang="ja-JP" sz="1300" dirty="0">
                <a:latin typeface="ＭＳ Ｐゴシック" charset="-128"/>
              </a:rPr>
              <a:t>2008)        </a:t>
            </a:r>
            <a:r>
              <a:rPr lang="en-US" altLang="ja-JP" sz="1300" dirty="0" smtClean="0">
                <a:latin typeface="ＭＳ Ｐゴシック" charset="-128"/>
              </a:rPr>
              <a:t>         </a:t>
            </a:r>
            <a:r>
              <a:rPr lang="en-US" altLang="ja-JP" sz="1300" dirty="0">
                <a:latin typeface="ＭＳ Ｐゴシック" charset="-128"/>
              </a:rPr>
              <a:t>(2009</a:t>
            </a:r>
            <a:r>
              <a:rPr lang="ja-JP" altLang="en-US" sz="1300" dirty="0">
                <a:latin typeface="ＭＳ Ｐゴシック" charset="-128"/>
              </a:rPr>
              <a:t>～</a:t>
            </a:r>
            <a:r>
              <a:rPr lang="en-US" altLang="ja-JP" sz="1300" dirty="0">
                <a:latin typeface="ＭＳ Ｐゴシック" charset="-128"/>
              </a:rPr>
              <a:t>2011</a:t>
            </a:r>
            <a:r>
              <a:rPr lang="en-US" altLang="ja-JP" sz="1300" dirty="0" smtClean="0">
                <a:latin typeface="ＭＳ Ｐゴシック" charset="-128"/>
              </a:rPr>
              <a:t>)</a:t>
            </a:r>
            <a:r>
              <a:rPr lang="ja-JP" altLang="en-US" sz="1300" dirty="0" smtClean="0">
                <a:latin typeface="ＭＳ Ｐゴシック" charset="-128"/>
              </a:rPr>
              <a:t>　　　　　　　   </a:t>
            </a:r>
            <a:r>
              <a:rPr lang="en-US" altLang="ja-JP" sz="1300" dirty="0" smtClean="0">
                <a:latin typeface="ＭＳ Ｐゴシック" charset="-128"/>
              </a:rPr>
              <a:t>(2012</a:t>
            </a:r>
            <a:r>
              <a:rPr lang="ja-JP" altLang="en-US" sz="1300" dirty="0" smtClean="0">
                <a:latin typeface="ＭＳ Ｐゴシック" charset="-128"/>
              </a:rPr>
              <a:t>～</a:t>
            </a:r>
            <a:r>
              <a:rPr lang="en-US" altLang="ja-JP" sz="1300" dirty="0" smtClean="0">
                <a:latin typeface="ＭＳ Ｐゴシック" charset="-128"/>
              </a:rPr>
              <a:t>2014)</a:t>
            </a:r>
            <a:endParaRPr lang="en-US" altLang="ja-JP" sz="1300" dirty="0">
              <a:latin typeface="ＭＳ Ｐゴシック" charset="-128"/>
            </a:endParaRPr>
          </a:p>
          <a:p>
            <a:pPr algn="just" defTabSz="873125">
              <a:spcBef>
                <a:spcPct val="50000"/>
              </a:spcBef>
            </a:pPr>
            <a:r>
              <a:rPr lang="ja-JP" altLang="en-US" sz="1300" dirty="0">
                <a:latin typeface="ＭＳ ゴシック" pitchFamily="49" charset="-128"/>
                <a:ea typeface="ＭＳ ゴシック" pitchFamily="49" charset="-128"/>
              </a:rPr>
              <a:t>　　</a:t>
            </a:r>
            <a:endParaRPr lang="ja-JP" altLang="en-US" sz="1300" dirty="0">
              <a:latin typeface="ＭＳ Ｐゴシック" charset="-128"/>
            </a:endParaRPr>
          </a:p>
          <a:p>
            <a:pPr algn="just" defTabSz="873125">
              <a:spcBef>
                <a:spcPct val="10000"/>
              </a:spcBef>
            </a:pPr>
            <a:endParaRPr lang="ja-JP" altLang="en-US" sz="1300" dirty="0">
              <a:latin typeface="ＭＳ ゴシック" pitchFamily="49" charset="-128"/>
              <a:ea typeface="ＭＳ ゴシック" pitchFamily="49" charset="-128"/>
            </a:endParaRPr>
          </a:p>
          <a:p>
            <a:pPr algn="just" defTabSz="873125">
              <a:spcBef>
                <a:spcPct val="10000"/>
              </a:spcBef>
            </a:pPr>
            <a:endParaRPr lang="en-US" altLang="ja-JP" sz="1300" dirty="0">
              <a:latin typeface="ＭＳ Ｐゴシック" charset="-128"/>
            </a:endParaRPr>
          </a:p>
        </p:txBody>
      </p:sp>
      <p:sp>
        <p:nvSpPr>
          <p:cNvPr id="2075" name="Text Box 38"/>
          <p:cNvSpPr txBox="1">
            <a:spLocks noChangeArrowheads="1"/>
          </p:cNvSpPr>
          <p:nvPr/>
        </p:nvSpPr>
        <p:spPr bwMode="auto">
          <a:xfrm>
            <a:off x="176350" y="5849486"/>
            <a:ext cx="1427163" cy="665913"/>
          </a:xfrm>
          <a:prstGeom prst="rect">
            <a:avLst/>
          </a:prstGeom>
          <a:solidFill>
            <a:srgbClr val="FFCC66"/>
          </a:solidFill>
          <a:ln w="12700">
            <a:solidFill>
              <a:schemeClr val="tx1"/>
            </a:solidFill>
            <a:miter lim="800000"/>
            <a:headEnd/>
            <a:tailEnd/>
          </a:ln>
        </p:spPr>
        <p:txBody>
          <a:bodyPr lIns="87279" tIns="43640" rIns="87279" bIns="43640" anchor="ctr"/>
          <a:lstStyle/>
          <a:p>
            <a:pPr algn="ctr" defTabSz="873125"/>
            <a:r>
              <a:rPr lang="ja-JP" altLang="en-US" b="1" dirty="0">
                <a:latin typeface="Times New Roman" pitchFamily="18" charset="0"/>
              </a:rPr>
              <a:t>２，９１１円</a:t>
            </a:r>
          </a:p>
        </p:txBody>
      </p:sp>
      <p:sp>
        <p:nvSpPr>
          <p:cNvPr id="2077" name="AutoShape 40"/>
          <p:cNvSpPr>
            <a:spLocks noChangeArrowheads="1"/>
          </p:cNvSpPr>
          <p:nvPr/>
        </p:nvSpPr>
        <p:spPr bwMode="auto">
          <a:xfrm>
            <a:off x="1684749" y="6003704"/>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a:spcBef>
                <a:spcPct val="50000"/>
              </a:spcBef>
            </a:pPr>
            <a:endParaRPr lang="ja-JP" altLang="ja-JP" sz="2800" b="1">
              <a:latin typeface="Verdana" pitchFamily="34" charset="0"/>
              <a:ea typeface="ＤＦ平成ゴシック体W5" pitchFamily="1" charset="-128"/>
            </a:endParaRPr>
          </a:p>
        </p:txBody>
      </p:sp>
      <p:sp>
        <p:nvSpPr>
          <p:cNvPr id="7209" name="Text Box 41"/>
          <p:cNvSpPr txBox="1">
            <a:spLocks noChangeArrowheads="1"/>
          </p:cNvSpPr>
          <p:nvPr/>
        </p:nvSpPr>
        <p:spPr bwMode="auto">
          <a:xfrm>
            <a:off x="0" y="4782393"/>
            <a:ext cx="6300192" cy="380520"/>
          </a:xfrm>
          <a:prstGeom prst="rect">
            <a:avLst/>
          </a:prstGeom>
          <a:noFill/>
          <a:ln w="12700">
            <a:noFill/>
            <a:miter lim="800000"/>
            <a:headEnd/>
            <a:tailEnd/>
          </a:ln>
          <a:effectLst/>
        </p:spPr>
        <p:txBody>
          <a:bodyPr wrap="square" lIns="87279" tIns="43640" rIns="87279" bIns="43640">
            <a:spAutoFit/>
          </a:bodyPr>
          <a:lstStyle/>
          <a:p>
            <a:pPr defTabSz="873125">
              <a:spcBef>
                <a:spcPct val="50000"/>
              </a:spcBef>
              <a:defRPr/>
            </a:pPr>
            <a:r>
              <a:rPr lang="ja-JP" altLang="en-US" sz="1900" b="1" dirty="0">
                <a:latin typeface="Verdana" pitchFamily="34" charset="0"/>
                <a:ea typeface="ＭＳ Ｐゴシック" pitchFamily="50" charset="-128"/>
              </a:rPr>
              <a:t>○　</a:t>
            </a:r>
            <a:r>
              <a:rPr lang="en-US" altLang="ja-JP" b="1" dirty="0">
                <a:ea typeface="ＭＳ Ｐゴシック" pitchFamily="50" charset="-128"/>
              </a:rPr>
              <a:t>65</a:t>
            </a:r>
            <a:r>
              <a:rPr lang="ja-JP" altLang="en-US" b="1" dirty="0">
                <a:ea typeface="ＭＳ Ｐゴシック" pitchFamily="50" charset="-128"/>
              </a:rPr>
              <a:t>歳以上が支払う</a:t>
            </a:r>
            <a:r>
              <a:rPr lang="ja-JP" altLang="en-US" b="1" dirty="0" smtClean="0">
                <a:ea typeface="ＭＳ Ｐゴシック" pitchFamily="50" charset="-128"/>
              </a:rPr>
              <a:t>保険料 </a:t>
            </a:r>
            <a:r>
              <a:rPr lang="en-US" altLang="ja-JP" sz="1600" b="1" dirty="0" smtClean="0">
                <a:latin typeface="ＭＳ Ｐゴシック" pitchFamily="50" charset="-128"/>
                <a:ea typeface="ＭＳ Ｐゴシック" pitchFamily="50" charset="-128"/>
              </a:rPr>
              <a:t>〔 </a:t>
            </a:r>
            <a:r>
              <a:rPr lang="ja-JP" altLang="en-US" sz="1600" b="1" dirty="0" smtClean="0">
                <a:latin typeface="ＭＳ Ｐゴシック" pitchFamily="50" charset="-128"/>
                <a:ea typeface="ＭＳ Ｐゴシック" pitchFamily="50" charset="-128"/>
              </a:rPr>
              <a:t>全国平均 </a:t>
            </a:r>
            <a:r>
              <a:rPr lang="en-US" altLang="ja-JP" sz="1600" b="1" dirty="0" smtClean="0">
                <a:latin typeface="ＭＳ Ｐゴシック" pitchFamily="50" charset="-128"/>
                <a:ea typeface="ＭＳ Ｐゴシック" pitchFamily="50" charset="-128"/>
              </a:rPr>
              <a:t>( </a:t>
            </a:r>
            <a:r>
              <a:rPr lang="ja-JP" altLang="en-US" sz="1600" b="1" dirty="0" smtClean="0">
                <a:latin typeface="ＭＳ Ｐゴシック" pitchFamily="50" charset="-128"/>
                <a:ea typeface="ＭＳ Ｐゴシック" pitchFamily="50" charset="-128"/>
              </a:rPr>
              <a:t>月額・加重平均 </a:t>
            </a:r>
            <a:r>
              <a:rPr lang="en-US" altLang="ja-JP" sz="1600" b="1" dirty="0" smtClean="0">
                <a:latin typeface="ＭＳ Ｐゴシック" pitchFamily="50" charset="-128"/>
                <a:ea typeface="ＭＳ Ｐゴシック" pitchFamily="50" charset="-128"/>
              </a:rPr>
              <a:t>) 〕</a:t>
            </a:r>
            <a:endParaRPr lang="en-US" altLang="ja-JP" sz="1600" b="1" dirty="0">
              <a:latin typeface="ＭＳ Ｐゴシック" pitchFamily="50" charset="-128"/>
              <a:ea typeface="ＭＳ Ｐゴシック" pitchFamily="50" charset="-128"/>
            </a:endParaRPr>
          </a:p>
        </p:txBody>
      </p:sp>
      <p:sp>
        <p:nvSpPr>
          <p:cNvPr id="2083" name="Rectangle 34"/>
          <p:cNvSpPr>
            <a:spLocks noChangeArrowheads="1"/>
          </p:cNvSpPr>
          <p:nvPr/>
        </p:nvSpPr>
        <p:spPr bwMode="auto">
          <a:xfrm>
            <a:off x="7871792" y="812800"/>
            <a:ext cx="504255" cy="2793653"/>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smtClean="0">
                <a:latin typeface="Times New Roman" pitchFamily="18" charset="0"/>
              </a:rPr>
              <a:t>８．３兆円</a:t>
            </a:r>
            <a:endParaRPr lang="ja-JP" altLang="en-US" sz="900" b="1" dirty="0">
              <a:latin typeface="Times New Roman" pitchFamily="18" charset="0"/>
            </a:endParaRPr>
          </a:p>
        </p:txBody>
      </p:sp>
      <p:sp>
        <p:nvSpPr>
          <p:cNvPr id="2084" name="AutoShape 35"/>
          <p:cNvSpPr>
            <a:spLocks noChangeArrowheads="1"/>
          </p:cNvSpPr>
          <p:nvPr/>
        </p:nvSpPr>
        <p:spPr bwMode="auto">
          <a:xfrm>
            <a:off x="6975978" y="1789092"/>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37" name="Rectangle 34"/>
          <p:cNvSpPr>
            <a:spLocks noChangeArrowheads="1"/>
          </p:cNvSpPr>
          <p:nvPr/>
        </p:nvSpPr>
        <p:spPr bwMode="auto">
          <a:xfrm>
            <a:off x="7168604" y="980728"/>
            <a:ext cx="504255" cy="26257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a:latin typeface="Times New Roman" pitchFamily="18" charset="0"/>
              </a:rPr>
              <a:t>７．９兆円</a:t>
            </a:r>
          </a:p>
        </p:txBody>
      </p:sp>
      <p:sp>
        <p:nvSpPr>
          <p:cNvPr id="38" name="AutoShape 35"/>
          <p:cNvSpPr>
            <a:spLocks noChangeArrowheads="1"/>
          </p:cNvSpPr>
          <p:nvPr/>
        </p:nvSpPr>
        <p:spPr bwMode="auto">
          <a:xfrm>
            <a:off x="7693820" y="1730651"/>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39" name="正方形/長方形 36"/>
          <p:cNvSpPr>
            <a:spLocks noChangeArrowheads="1"/>
          </p:cNvSpPr>
          <p:nvPr/>
        </p:nvSpPr>
        <p:spPr bwMode="auto">
          <a:xfrm>
            <a:off x="0" y="1124983"/>
            <a:ext cx="3464640" cy="328087"/>
          </a:xfrm>
          <a:prstGeom prst="rect">
            <a:avLst/>
          </a:prstGeom>
          <a:noFill/>
          <a:ln w="9525">
            <a:noFill/>
            <a:miter lim="800000"/>
            <a:headEnd/>
            <a:tailEnd/>
          </a:ln>
        </p:spPr>
        <p:txBody>
          <a:bodyPr wrap="none" lIns="96316" tIns="48157" rIns="96316" bIns="48157">
            <a:spAutoFit/>
          </a:bodyPr>
          <a:lstStyle/>
          <a:p>
            <a:pPr algn="ctr" rtl="0" fontAlgn="base">
              <a:spcBef>
                <a:spcPct val="0"/>
              </a:spcBef>
              <a:spcAft>
                <a:spcPct val="0"/>
              </a:spcAft>
            </a:pPr>
            <a:r>
              <a:rPr lang="ja-JP" altLang="en-US" sz="1500" dirty="0">
                <a:solidFill>
                  <a:prstClr val="black"/>
                </a:solidFill>
                <a:latin typeface="HG丸ｺﾞｼｯｸM-PRO" pitchFamily="50" charset="-128"/>
                <a:ea typeface="HG丸ｺﾞｼｯｸM-PRO" pitchFamily="50" charset="-128"/>
              </a:rPr>
              <a:t>介護保険の総費用（</a:t>
            </a: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）は、年々増加</a:t>
            </a:r>
            <a:endParaRPr lang="ja-JP" altLang="en-US" sz="1500" dirty="0">
              <a:solidFill>
                <a:prstClr val="black"/>
              </a:solidFill>
              <a:latin typeface="Arial" pitchFamily="34" charset="0"/>
              <a:ea typeface="HG丸ｺﾞｼｯｸM-PRO" pitchFamily="50" charset="-128"/>
            </a:endParaRPr>
          </a:p>
        </p:txBody>
      </p:sp>
      <p:sp>
        <p:nvSpPr>
          <p:cNvPr id="40" name="正方形/長方形 39"/>
          <p:cNvSpPr/>
          <p:nvPr/>
        </p:nvSpPr>
        <p:spPr>
          <a:xfrm>
            <a:off x="0" y="4221104"/>
            <a:ext cx="9144000" cy="454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316" tIns="48157" rIns="96316" bIns="48157" anchor="ctr"/>
          <a:lstStyle/>
          <a:p>
            <a:pPr rtl="0" fontAlgn="base">
              <a:spcBef>
                <a:spcPct val="0"/>
              </a:spcBef>
              <a:spcAft>
                <a:spcPct val="0"/>
              </a:spcAft>
              <a:defRPr/>
            </a:pPr>
            <a:r>
              <a:rPr lang="en-US" altLang="ja-JP" sz="1400" dirty="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介護保険に係る事務コストや人件費などは含まない（地方交付税により措置されている）。</a:t>
            </a:r>
          </a:p>
        </p:txBody>
      </p:sp>
      <p:sp>
        <p:nvSpPr>
          <p:cNvPr id="41" name="Rectangle 34"/>
          <p:cNvSpPr>
            <a:spLocks noChangeArrowheads="1"/>
          </p:cNvSpPr>
          <p:nvPr/>
        </p:nvSpPr>
        <p:spPr bwMode="auto">
          <a:xfrm>
            <a:off x="8582993" y="620689"/>
            <a:ext cx="504255" cy="2973536"/>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smtClean="0">
                <a:latin typeface="Times New Roman" pitchFamily="18" charset="0"/>
              </a:rPr>
              <a:t>８．９兆円</a:t>
            </a:r>
            <a:endParaRPr lang="ja-JP" altLang="en-US" sz="900" b="1" dirty="0">
              <a:latin typeface="Times New Roman" pitchFamily="18" charset="0"/>
            </a:endParaRPr>
          </a:p>
        </p:txBody>
      </p:sp>
      <p:sp>
        <p:nvSpPr>
          <p:cNvPr id="42" name="AutoShape 35"/>
          <p:cNvSpPr>
            <a:spLocks noChangeArrowheads="1"/>
          </p:cNvSpPr>
          <p:nvPr/>
        </p:nvSpPr>
        <p:spPr bwMode="auto">
          <a:xfrm>
            <a:off x="8405022" y="1641501"/>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47" name="Text Box 39"/>
          <p:cNvSpPr txBox="1">
            <a:spLocks noChangeArrowheads="1"/>
          </p:cNvSpPr>
          <p:nvPr/>
        </p:nvSpPr>
        <p:spPr bwMode="auto">
          <a:xfrm>
            <a:off x="2013866" y="5855519"/>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a:latin typeface="Times New Roman" pitchFamily="18" charset="0"/>
              </a:rPr>
              <a:t>３，２９３円</a:t>
            </a:r>
          </a:p>
          <a:p>
            <a:pPr algn="ctr" defTabSz="873125"/>
            <a:r>
              <a:rPr lang="ja-JP" altLang="en-US" b="1" dirty="0">
                <a:latin typeface="Times New Roman" pitchFamily="18" charset="0"/>
              </a:rPr>
              <a:t>（＋１３％）</a:t>
            </a:r>
          </a:p>
        </p:txBody>
      </p:sp>
      <p:sp>
        <p:nvSpPr>
          <p:cNvPr id="48" name="AutoShape 40"/>
          <p:cNvSpPr>
            <a:spLocks noChangeArrowheads="1"/>
          </p:cNvSpPr>
          <p:nvPr/>
        </p:nvSpPr>
        <p:spPr bwMode="auto">
          <a:xfrm>
            <a:off x="3513541" y="5994740"/>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a:spcBef>
                <a:spcPct val="50000"/>
              </a:spcBef>
            </a:pPr>
            <a:endParaRPr lang="ja-JP" altLang="ja-JP" sz="2800" b="1">
              <a:latin typeface="Verdana" pitchFamily="34" charset="0"/>
              <a:ea typeface="ＤＦ平成ゴシック体W5" pitchFamily="1" charset="-128"/>
            </a:endParaRPr>
          </a:p>
        </p:txBody>
      </p:sp>
      <p:sp>
        <p:nvSpPr>
          <p:cNvPr id="49" name="Text Box 39"/>
          <p:cNvSpPr txBox="1">
            <a:spLocks noChangeArrowheads="1"/>
          </p:cNvSpPr>
          <p:nvPr/>
        </p:nvSpPr>
        <p:spPr bwMode="auto">
          <a:xfrm>
            <a:off x="3842654" y="5846555"/>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latin typeface="Times New Roman" pitchFamily="18" charset="0"/>
              </a:rPr>
              <a:t>４，０９０円</a:t>
            </a:r>
            <a:endParaRPr lang="ja-JP" altLang="en-US" b="1" dirty="0">
              <a:latin typeface="Times New Roman" pitchFamily="18" charset="0"/>
            </a:endParaRPr>
          </a:p>
          <a:p>
            <a:pPr algn="ctr" defTabSz="873125"/>
            <a:r>
              <a:rPr lang="ja-JP" altLang="en-US" b="1" dirty="0">
                <a:latin typeface="Times New Roman" pitchFamily="18" charset="0"/>
              </a:rPr>
              <a:t>（</a:t>
            </a:r>
            <a:r>
              <a:rPr lang="ja-JP" altLang="en-US" b="1" dirty="0" smtClean="0">
                <a:latin typeface="Times New Roman" pitchFamily="18" charset="0"/>
              </a:rPr>
              <a:t>＋２４％</a:t>
            </a:r>
            <a:r>
              <a:rPr lang="ja-JP" altLang="en-US" b="1" dirty="0">
                <a:latin typeface="Times New Roman" pitchFamily="18" charset="0"/>
              </a:rPr>
              <a:t>）</a:t>
            </a:r>
          </a:p>
        </p:txBody>
      </p:sp>
      <p:sp>
        <p:nvSpPr>
          <p:cNvPr id="50" name="AutoShape 40"/>
          <p:cNvSpPr>
            <a:spLocks noChangeArrowheads="1"/>
          </p:cNvSpPr>
          <p:nvPr/>
        </p:nvSpPr>
        <p:spPr bwMode="auto">
          <a:xfrm>
            <a:off x="5325783" y="6008187"/>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a:spcBef>
                <a:spcPct val="50000"/>
              </a:spcBef>
            </a:pPr>
            <a:endParaRPr lang="ja-JP" altLang="ja-JP" sz="2800" b="1">
              <a:latin typeface="Verdana" pitchFamily="34" charset="0"/>
              <a:ea typeface="ＤＦ平成ゴシック体W5" pitchFamily="1" charset="-128"/>
            </a:endParaRPr>
          </a:p>
        </p:txBody>
      </p:sp>
      <p:sp>
        <p:nvSpPr>
          <p:cNvPr id="51" name="Text Box 39"/>
          <p:cNvSpPr txBox="1">
            <a:spLocks noChangeArrowheads="1"/>
          </p:cNvSpPr>
          <p:nvPr/>
        </p:nvSpPr>
        <p:spPr bwMode="auto">
          <a:xfrm>
            <a:off x="5654901" y="5860002"/>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latin typeface="Times New Roman" pitchFamily="18" charset="0"/>
              </a:rPr>
              <a:t>４，１６０円</a:t>
            </a:r>
            <a:endParaRPr lang="ja-JP" altLang="en-US" b="1" dirty="0">
              <a:latin typeface="Times New Roman" pitchFamily="18" charset="0"/>
            </a:endParaRPr>
          </a:p>
          <a:p>
            <a:pPr algn="ctr" defTabSz="873125"/>
            <a:r>
              <a:rPr lang="ja-JP" altLang="en-US" b="1" dirty="0">
                <a:latin typeface="Times New Roman" pitchFamily="18" charset="0"/>
              </a:rPr>
              <a:t>（</a:t>
            </a:r>
            <a:r>
              <a:rPr lang="ja-JP" altLang="en-US" b="1" dirty="0" smtClean="0">
                <a:latin typeface="Times New Roman" pitchFamily="18" charset="0"/>
              </a:rPr>
              <a:t>＋１．７％</a:t>
            </a:r>
            <a:r>
              <a:rPr lang="ja-JP" altLang="en-US" b="1" dirty="0">
                <a:latin typeface="Times New Roman" pitchFamily="18" charset="0"/>
              </a:rPr>
              <a:t>）</a:t>
            </a:r>
          </a:p>
        </p:txBody>
      </p:sp>
      <p:sp>
        <p:nvSpPr>
          <p:cNvPr id="52" name="AutoShape 40"/>
          <p:cNvSpPr>
            <a:spLocks noChangeArrowheads="1"/>
          </p:cNvSpPr>
          <p:nvPr/>
        </p:nvSpPr>
        <p:spPr bwMode="auto">
          <a:xfrm>
            <a:off x="7142163" y="6012670"/>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a:spcBef>
                <a:spcPct val="50000"/>
              </a:spcBef>
            </a:pPr>
            <a:endParaRPr lang="ja-JP" altLang="ja-JP" sz="2800" b="1">
              <a:latin typeface="Verdana" pitchFamily="34" charset="0"/>
              <a:ea typeface="ＤＦ平成ゴシック体W5" pitchFamily="1" charset="-128"/>
            </a:endParaRPr>
          </a:p>
        </p:txBody>
      </p:sp>
      <p:sp>
        <p:nvSpPr>
          <p:cNvPr id="53" name="Text Box 39"/>
          <p:cNvSpPr txBox="1">
            <a:spLocks noChangeArrowheads="1"/>
          </p:cNvSpPr>
          <p:nvPr/>
        </p:nvSpPr>
        <p:spPr bwMode="auto">
          <a:xfrm>
            <a:off x="7471275" y="5864485"/>
            <a:ext cx="1540326"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latin typeface="Times New Roman" pitchFamily="18" charset="0"/>
              </a:rPr>
              <a:t>４，９７２円</a:t>
            </a:r>
            <a:endParaRPr lang="en-US" altLang="ja-JP" b="1" dirty="0" smtClean="0">
              <a:latin typeface="Times New Roman" pitchFamily="18" charset="0"/>
            </a:endParaRPr>
          </a:p>
          <a:p>
            <a:pPr algn="ctr" defTabSz="873125"/>
            <a:r>
              <a:rPr lang="ja-JP" altLang="en-US" b="1" dirty="0" smtClean="0">
                <a:latin typeface="Times New Roman" pitchFamily="18" charset="0"/>
              </a:rPr>
              <a:t>（＋２０％）</a:t>
            </a:r>
            <a:endParaRPr lang="en-US" altLang="ja-JP" b="1" dirty="0" smtClean="0">
              <a:latin typeface="Times New Roman" pitchFamily="18" charset="0"/>
            </a:endParaRPr>
          </a:p>
        </p:txBody>
      </p:sp>
      <p:sp>
        <p:nvSpPr>
          <p:cNvPr id="54" name="正方形/長方形 53"/>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介護費用と保険料の推移</a:t>
            </a:r>
            <a:endParaRPr lang="ja-JP" altLang="en-US" sz="2800"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52387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endParaRPr lang="ja-JP" altLang="en-US" sz="2800" b="1" dirty="0">
              <a:solidFill>
                <a:prstClr val="black"/>
              </a:solidFill>
              <a:latin typeface="ＭＳ Ｐゴシック"/>
            </a:endParaRPr>
          </a:p>
        </p:txBody>
      </p:sp>
      <p:sp>
        <p:nvSpPr>
          <p:cNvPr id="6" name="正方形/長方形 5"/>
          <p:cNvSpPr/>
          <p:nvPr/>
        </p:nvSpPr>
        <p:spPr>
          <a:xfrm>
            <a:off x="0" y="571500"/>
            <a:ext cx="9144000" cy="1143000"/>
          </a:xfrm>
          <a:prstGeom prst="rect">
            <a:avLst/>
          </a:prstGeom>
        </p:spPr>
        <p:style>
          <a:lnRef idx="2">
            <a:schemeClr val="dk1"/>
          </a:lnRef>
          <a:fillRef idx="1">
            <a:schemeClr val="lt1"/>
          </a:fillRef>
          <a:effectRef idx="0">
            <a:schemeClr val="dk1"/>
          </a:effectRef>
          <a:fontRef idx="minor">
            <a:schemeClr val="dk1"/>
          </a:fontRef>
        </p:style>
        <p:txBody>
          <a:bodyPr/>
          <a:lstStyle/>
          <a:p>
            <a:pPr>
              <a:defRPr/>
            </a:pPr>
            <a:r>
              <a:rPr lang="ja-JP" altLang="en-US" sz="1600" b="1" dirty="0">
                <a:solidFill>
                  <a:prstClr val="black"/>
                </a:solidFill>
                <a:latin typeface="HG丸ｺﾞｼｯｸM-PRO" pitchFamily="50" charset="-128"/>
                <a:ea typeface="HG丸ｺﾞｼｯｸM-PRO" pitchFamily="50" charset="-128"/>
              </a:rPr>
              <a:t>① </a:t>
            </a:r>
            <a:r>
              <a:rPr lang="en-US" altLang="ja-JP" sz="1600" b="1" dirty="0">
                <a:solidFill>
                  <a:prstClr val="black"/>
                </a:solidFill>
                <a:latin typeface="HG丸ｺﾞｼｯｸM-PRO" pitchFamily="50" charset="-128"/>
                <a:ea typeface="HG丸ｺﾞｼｯｸM-PRO" pitchFamily="50" charset="-128"/>
              </a:rPr>
              <a:t>75</a:t>
            </a:r>
            <a:r>
              <a:rPr lang="ja-JP" altLang="en-US" sz="1600" b="1" dirty="0">
                <a:solidFill>
                  <a:prstClr val="black"/>
                </a:solidFill>
                <a:latin typeface="HG丸ｺﾞｼｯｸM-PRO" pitchFamily="50" charset="-128"/>
                <a:ea typeface="HG丸ｺﾞｼｯｸM-PRO" pitchFamily="50" charset="-128"/>
              </a:rPr>
              <a:t>以上高齢者の全人口に占める割合は増加していき、</a:t>
            </a:r>
            <a:r>
              <a:rPr lang="en-US" altLang="ja-JP" sz="1600" b="1" dirty="0">
                <a:solidFill>
                  <a:prstClr val="black"/>
                </a:solidFill>
                <a:latin typeface="HG丸ｺﾞｼｯｸM-PRO" pitchFamily="50" charset="-128"/>
                <a:ea typeface="HG丸ｺﾞｼｯｸM-PRO" pitchFamily="50" charset="-128"/>
              </a:rPr>
              <a:t>2055</a:t>
            </a:r>
            <a:r>
              <a:rPr lang="ja-JP" altLang="en-US" sz="1600" b="1" dirty="0">
                <a:solidFill>
                  <a:prstClr val="black"/>
                </a:solidFill>
                <a:latin typeface="HG丸ｺﾞｼｯｸM-PRO" pitchFamily="50" charset="-128"/>
                <a:ea typeface="HG丸ｺﾞｼｯｸM-PRO" pitchFamily="50" charset="-128"/>
              </a:rPr>
              <a:t>年には、</a:t>
            </a:r>
            <a:r>
              <a:rPr lang="en-US" altLang="ja-JP" sz="1600" b="1" dirty="0">
                <a:solidFill>
                  <a:prstClr val="black"/>
                </a:solidFill>
                <a:latin typeface="HG丸ｺﾞｼｯｸM-PRO" pitchFamily="50" charset="-128"/>
                <a:ea typeface="HG丸ｺﾞｼｯｸM-PRO" pitchFamily="50" charset="-128"/>
              </a:rPr>
              <a:t>25</a:t>
            </a:r>
            <a:r>
              <a:rPr lang="ja-JP" altLang="en-US" sz="1600" b="1" dirty="0">
                <a:solidFill>
                  <a:prstClr val="black"/>
                </a:solidFill>
                <a:latin typeface="HG丸ｺﾞｼｯｸM-PRO" pitchFamily="50" charset="-128"/>
                <a:ea typeface="HG丸ｺﾞｼｯｸM-PRO" pitchFamily="50" charset="-128"/>
              </a:rPr>
              <a:t>％を超える見込み。　</a:t>
            </a:r>
          </a:p>
        </p:txBody>
      </p:sp>
      <p:graphicFrame>
        <p:nvGraphicFramePr>
          <p:cNvPr id="7" name="表 6"/>
          <p:cNvGraphicFramePr>
            <a:graphicFrameLocks noGrp="1"/>
          </p:cNvGraphicFramePr>
          <p:nvPr/>
        </p:nvGraphicFramePr>
        <p:xfrm>
          <a:off x="144466" y="920750"/>
          <a:ext cx="8832928" cy="609600"/>
        </p:xfrm>
        <a:graphic>
          <a:graphicData uri="http://schemas.openxmlformats.org/drawingml/2006/table">
            <a:tbl>
              <a:tblPr firstRow="1" bandRow="1">
                <a:tableStyleId>{5940675A-B579-460E-94D1-54222C63F5DA}</a:tableStyleId>
              </a:tblPr>
              <a:tblGrid>
                <a:gridCol w="2928928"/>
                <a:gridCol w="1476000"/>
                <a:gridCol w="1476000"/>
                <a:gridCol w="1476000"/>
                <a:gridCol w="1476000"/>
              </a:tblGrid>
              <a:tr h="252409">
                <a:tc>
                  <a:txBody>
                    <a:bodyPr/>
                    <a:lstStyle/>
                    <a:p>
                      <a:pPr algn="ct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２００８年</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２０１５年</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２０２５年</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２０５５年</a:t>
                      </a:r>
                      <a:endParaRPr kumimoji="1" lang="ja-JP" altLang="en-US" sz="1400" dirty="0">
                        <a:latin typeface="HG丸ｺﾞｼｯｸM-PRO" pitchFamily="50" charset="-128"/>
                        <a:ea typeface="HG丸ｺﾞｼｯｸM-PRO" pitchFamily="50" charset="-128"/>
                      </a:endParaRPr>
                    </a:p>
                  </a:txBody>
                  <a:tcPr marL="91441" marR="91441"/>
                </a:tc>
              </a:tr>
              <a:tr h="266704">
                <a:tc>
                  <a:txBody>
                    <a:bodyPr/>
                    <a:lstStyle/>
                    <a:p>
                      <a:pPr algn="ctr"/>
                      <a:r>
                        <a:rPr kumimoji="1" lang="en-US" altLang="ja-JP" sz="1400" dirty="0" smtClean="0">
                          <a:latin typeface="HG丸ｺﾞｼｯｸM-PRO" pitchFamily="50" charset="-128"/>
                          <a:ea typeface="HG丸ｺﾞｼｯｸM-PRO" pitchFamily="50" charset="-128"/>
                        </a:rPr>
                        <a:t>75</a:t>
                      </a:r>
                      <a:r>
                        <a:rPr kumimoji="1" lang="ja-JP" altLang="en-US" sz="1400" dirty="0" smtClean="0">
                          <a:latin typeface="HG丸ｺﾞｼｯｸM-PRO" pitchFamily="50" charset="-128"/>
                          <a:ea typeface="HG丸ｺﾞｼｯｸM-PRO" pitchFamily="50" charset="-128"/>
                        </a:rPr>
                        <a:t>歳以上高齢者の割合</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ja-JP" altLang="en-US" sz="1400" dirty="0" smtClean="0">
                          <a:latin typeface="HG丸ｺﾞｼｯｸM-PRO" pitchFamily="50" charset="-128"/>
                          <a:ea typeface="HG丸ｺﾞｼｯｸM-PRO" pitchFamily="50" charset="-128"/>
                        </a:rPr>
                        <a:t>１０．４％</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ja-JP" altLang="en-US" sz="1400" dirty="0" smtClean="0">
                          <a:latin typeface="HG丸ｺﾞｼｯｸM-PRO" pitchFamily="50" charset="-128"/>
                          <a:ea typeface="HG丸ｺﾞｼｯｸM-PRO" pitchFamily="50" charset="-128"/>
                        </a:rPr>
                        <a:t>１３．１％</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ja-JP" altLang="en-US" sz="1400" dirty="0" smtClean="0">
                          <a:latin typeface="HG丸ｺﾞｼｯｸM-PRO" pitchFamily="50" charset="-128"/>
                          <a:ea typeface="HG丸ｺﾞｼｯｸM-PRO" pitchFamily="50" charset="-128"/>
                        </a:rPr>
                        <a:t>１８．２％</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ja-JP" altLang="en-US" sz="1400" dirty="0" smtClean="0">
                          <a:latin typeface="HG丸ｺﾞｼｯｸM-PRO" pitchFamily="50" charset="-128"/>
                          <a:ea typeface="HG丸ｺﾞｼｯｸM-PRO" pitchFamily="50" charset="-128"/>
                        </a:rPr>
                        <a:t>２６．５％</a:t>
                      </a:r>
                      <a:endParaRPr kumimoji="1" lang="ja-JP" altLang="en-US" sz="1400" dirty="0">
                        <a:latin typeface="HG丸ｺﾞｼｯｸM-PRO" pitchFamily="50" charset="-128"/>
                        <a:ea typeface="HG丸ｺﾞｼｯｸM-PRO" pitchFamily="50" charset="-128"/>
                      </a:endParaRPr>
                    </a:p>
                  </a:txBody>
                  <a:tcPr marL="91441" marR="91441"/>
                </a:tc>
              </a:tr>
            </a:tbl>
          </a:graphicData>
        </a:graphic>
      </p:graphicFrame>
      <p:sp>
        <p:nvSpPr>
          <p:cNvPr id="8" name="正方形/長方形 7"/>
          <p:cNvSpPr/>
          <p:nvPr/>
        </p:nvSpPr>
        <p:spPr>
          <a:xfrm>
            <a:off x="6" y="1849443"/>
            <a:ext cx="4500563" cy="3286125"/>
          </a:xfrm>
          <a:prstGeom prst="rect">
            <a:avLst/>
          </a:prstGeom>
        </p:spPr>
        <p:style>
          <a:lnRef idx="2">
            <a:schemeClr val="dk1"/>
          </a:lnRef>
          <a:fillRef idx="1">
            <a:schemeClr val="lt1"/>
          </a:fillRef>
          <a:effectRef idx="0">
            <a:schemeClr val="dk1"/>
          </a:effectRef>
          <a:fontRef idx="minor">
            <a:schemeClr val="dk1"/>
          </a:fontRef>
        </p:style>
        <p:txBody>
          <a:bodyPr/>
          <a:lstStyle/>
          <a:p>
            <a:pPr marL="174625" indent="-174625">
              <a:defRPr/>
            </a:pPr>
            <a:r>
              <a:rPr lang="ja-JP" altLang="en-US" sz="1600" b="1" dirty="0">
                <a:solidFill>
                  <a:prstClr val="black"/>
                </a:solidFill>
                <a:latin typeface="HG丸ｺﾞｼｯｸM-PRO" pitchFamily="50" charset="-128"/>
                <a:ea typeface="HG丸ｺﾞｼｯｸM-PRO" pitchFamily="50" charset="-128"/>
              </a:rPr>
              <a:t>② </a:t>
            </a:r>
            <a:r>
              <a:rPr lang="en-US" altLang="ja-JP" sz="1600" b="1" dirty="0">
                <a:solidFill>
                  <a:prstClr val="black"/>
                </a:solidFill>
                <a:latin typeface="HG丸ｺﾞｼｯｸM-PRO" pitchFamily="50" charset="-128"/>
                <a:ea typeface="HG丸ｺﾞｼｯｸM-PRO" pitchFamily="50" charset="-128"/>
              </a:rPr>
              <a:t>65</a:t>
            </a:r>
            <a:r>
              <a:rPr lang="ja-JP" altLang="en-US" sz="1600" b="1" dirty="0">
                <a:solidFill>
                  <a:prstClr val="black"/>
                </a:solidFill>
                <a:latin typeface="HG丸ｺﾞｼｯｸM-PRO" pitchFamily="50" charset="-128"/>
                <a:ea typeface="HG丸ｺﾞｼｯｸM-PRO" pitchFamily="50" charset="-128"/>
              </a:rPr>
              <a:t>歳以上高齢者のうち、認知症高齢者が</a:t>
            </a:r>
            <a:endParaRPr lang="en-US" altLang="ja-JP" sz="1600" b="1" dirty="0">
              <a:solidFill>
                <a:prstClr val="black"/>
              </a:solidFill>
              <a:latin typeface="HG丸ｺﾞｼｯｸM-PRO" pitchFamily="50" charset="-128"/>
              <a:ea typeface="HG丸ｺﾞｼｯｸM-PRO" pitchFamily="50" charset="-128"/>
            </a:endParaRPr>
          </a:p>
          <a:p>
            <a:pPr marL="174625" indent="-174625">
              <a:defRPr/>
            </a:pPr>
            <a:r>
              <a:rPr lang="ja-JP" altLang="en-US" sz="1600" b="1" dirty="0">
                <a:solidFill>
                  <a:prstClr val="black"/>
                </a:solidFill>
                <a:latin typeface="HG丸ｺﾞｼｯｸM-PRO" pitchFamily="50" charset="-128"/>
                <a:ea typeface="HG丸ｺﾞｼｯｸM-PRO" pitchFamily="50" charset="-128"/>
              </a:rPr>
              <a:t>増加していく。</a:t>
            </a:r>
          </a:p>
        </p:txBody>
      </p:sp>
      <p:sp>
        <p:nvSpPr>
          <p:cNvPr id="10" name="正方形/長方形 9"/>
          <p:cNvSpPr/>
          <p:nvPr/>
        </p:nvSpPr>
        <p:spPr>
          <a:xfrm>
            <a:off x="4643438" y="1849443"/>
            <a:ext cx="4500562" cy="3286125"/>
          </a:xfrm>
          <a:prstGeom prst="rect">
            <a:avLst/>
          </a:prstGeom>
        </p:spPr>
        <p:style>
          <a:lnRef idx="2">
            <a:schemeClr val="dk1"/>
          </a:lnRef>
          <a:fillRef idx="1">
            <a:schemeClr val="lt1"/>
          </a:fillRef>
          <a:effectRef idx="0">
            <a:schemeClr val="dk1"/>
          </a:effectRef>
          <a:fontRef idx="minor">
            <a:schemeClr val="dk1"/>
          </a:fontRef>
        </p:style>
        <p:txBody>
          <a:bodyPr/>
          <a:lstStyle/>
          <a:p>
            <a:pPr marL="174625" indent="-174625">
              <a:defRPr/>
            </a:pPr>
            <a:r>
              <a:rPr lang="ja-JP" altLang="en-US" sz="1600" b="1" dirty="0">
                <a:solidFill>
                  <a:prstClr val="black"/>
                </a:solidFill>
                <a:latin typeface="HG丸ｺﾞｼｯｸM-PRO" pitchFamily="50" charset="-128"/>
                <a:ea typeface="HG丸ｺﾞｼｯｸM-PRO" pitchFamily="50" charset="-128"/>
              </a:rPr>
              <a:t>③ 世帯主が</a:t>
            </a:r>
            <a:r>
              <a:rPr lang="en-US" altLang="ja-JP" sz="1600" b="1" dirty="0">
                <a:solidFill>
                  <a:prstClr val="black"/>
                </a:solidFill>
                <a:latin typeface="HG丸ｺﾞｼｯｸM-PRO" pitchFamily="50" charset="-128"/>
                <a:ea typeface="HG丸ｺﾞｼｯｸM-PRO" pitchFamily="50" charset="-128"/>
              </a:rPr>
              <a:t>65</a:t>
            </a:r>
            <a:r>
              <a:rPr lang="ja-JP" altLang="en-US" sz="1600" b="1" dirty="0">
                <a:solidFill>
                  <a:prstClr val="black"/>
                </a:solidFill>
                <a:latin typeface="HG丸ｺﾞｼｯｸM-PRO" pitchFamily="50" charset="-128"/>
                <a:ea typeface="HG丸ｺﾞｼｯｸM-PRO" pitchFamily="50" charset="-128"/>
              </a:rPr>
              <a:t>歳以上の世帯のうち、単独世帯</a:t>
            </a:r>
            <a:r>
              <a:rPr lang="ja-JP" altLang="en-US" sz="1600" b="1" dirty="0" smtClean="0">
                <a:solidFill>
                  <a:prstClr val="black"/>
                </a:solidFill>
                <a:latin typeface="HG丸ｺﾞｼｯｸM-PRO" pitchFamily="50" charset="-128"/>
                <a:ea typeface="HG丸ｺﾞｼｯｸM-PRO" pitchFamily="50" charset="-128"/>
              </a:rPr>
              <a:t>や夫婦</a:t>
            </a:r>
            <a:r>
              <a:rPr lang="ja-JP" altLang="en-US" sz="1600" b="1" dirty="0">
                <a:solidFill>
                  <a:prstClr val="black"/>
                </a:solidFill>
                <a:latin typeface="HG丸ｺﾞｼｯｸM-PRO" pitchFamily="50" charset="-128"/>
                <a:ea typeface="HG丸ｺﾞｼｯｸM-PRO" pitchFamily="50" charset="-128"/>
              </a:rPr>
              <a:t>のみの世帯が増加していく。　</a:t>
            </a:r>
          </a:p>
        </p:txBody>
      </p:sp>
      <p:sp>
        <p:nvSpPr>
          <p:cNvPr id="14" name="正方形/長方形 13"/>
          <p:cNvSpPr/>
          <p:nvPr/>
        </p:nvSpPr>
        <p:spPr>
          <a:xfrm>
            <a:off x="0" y="5286387"/>
            <a:ext cx="9144000" cy="1571625"/>
          </a:xfrm>
          <a:prstGeom prst="rect">
            <a:avLst/>
          </a:prstGeom>
        </p:spPr>
        <p:style>
          <a:lnRef idx="2">
            <a:schemeClr val="dk1"/>
          </a:lnRef>
          <a:fillRef idx="1">
            <a:schemeClr val="lt1"/>
          </a:fillRef>
          <a:effectRef idx="0">
            <a:schemeClr val="dk1"/>
          </a:effectRef>
          <a:fontRef idx="minor">
            <a:schemeClr val="dk1"/>
          </a:fontRef>
        </p:style>
        <p:txBody>
          <a:bodyPr/>
          <a:lstStyle/>
          <a:p>
            <a:pPr>
              <a:defRPr/>
            </a:pPr>
            <a:r>
              <a:rPr lang="ja-JP" altLang="en-US" sz="1600" b="1" dirty="0">
                <a:solidFill>
                  <a:prstClr val="black"/>
                </a:solidFill>
                <a:latin typeface="HG丸ｺﾞｼｯｸM-PRO" pitchFamily="50" charset="-128"/>
                <a:ea typeface="HG丸ｺﾞｼｯｸM-PRO" pitchFamily="50" charset="-128"/>
              </a:rPr>
              <a:t>④ 首都圏をはじめとする都市部において、今後急速に高齢化が進む。　</a:t>
            </a:r>
          </a:p>
        </p:txBody>
      </p:sp>
      <p:graphicFrame>
        <p:nvGraphicFramePr>
          <p:cNvPr id="16" name="表 15"/>
          <p:cNvGraphicFramePr>
            <a:graphicFrameLocks noGrp="1"/>
          </p:cNvGraphicFramePr>
          <p:nvPr/>
        </p:nvGraphicFramePr>
        <p:xfrm>
          <a:off x="144466" y="5643563"/>
          <a:ext cx="8784000" cy="1097280"/>
        </p:xfrm>
        <a:graphic>
          <a:graphicData uri="http://schemas.openxmlformats.org/drawingml/2006/table">
            <a:tbl>
              <a:tblPr firstRow="1" bandRow="1">
                <a:tableStyleId>{5940675A-B579-460E-94D1-54222C63F5DA}</a:tableStyleId>
              </a:tblPr>
              <a:tblGrid>
                <a:gridCol w="2520000"/>
                <a:gridCol w="1044000"/>
                <a:gridCol w="1044000"/>
                <a:gridCol w="1044000"/>
                <a:gridCol w="1044000"/>
                <a:gridCol w="1044000"/>
                <a:gridCol w="1044000"/>
              </a:tblGrid>
              <a:tr h="285752">
                <a:tc>
                  <a:txBody>
                    <a:bodyPr/>
                    <a:lstStyle/>
                    <a:p>
                      <a:pPr algn="ct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埼玉県</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千葉県</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b="0" dirty="0" smtClean="0">
                          <a:latin typeface="HG丸ｺﾞｼｯｸM-PRO" pitchFamily="50" charset="-128"/>
                          <a:ea typeface="HG丸ｺﾞｼｯｸM-PRO" pitchFamily="50" charset="-128"/>
                        </a:rPr>
                        <a:t>神奈川県</a:t>
                      </a:r>
                      <a:endParaRPr kumimoji="1" lang="ja-JP" altLang="en-US" sz="1400" b="0" dirty="0">
                        <a:latin typeface="HG丸ｺﾞｼｯｸM-PRO" pitchFamily="50" charset="-128"/>
                        <a:ea typeface="HG丸ｺﾞｼｯｸM-PRO" pitchFamily="50" charset="-128"/>
                      </a:endParaRPr>
                    </a:p>
                  </a:txBody>
                  <a:tcPr marL="91441" marR="91441">
                    <a:lnR w="12700" cap="flat" cmpd="sng" algn="ctr">
                      <a:solidFill>
                        <a:schemeClr val="tx1"/>
                      </a:solidFill>
                      <a:prstDash val="solid"/>
                      <a:round/>
                      <a:headEnd type="none" w="med" len="med"/>
                      <a:tailEnd type="none" w="med" len="med"/>
                    </a:lnR>
                  </a:tcPr>
                </a:tc>
                <a:tc>
                  <a:txBody>
                    <a:bodyPr/>
                    <a:lstStyle/>
                    <a:p>
                      <a:pPr algn="ctr"/>
                      <a:r>
                        <a:rPr kumimoji="1" lang="ja-JP" altLang="en-US" sz="1400" dirty="0" smtClean="0">
                          <a:latin typeface="HG丸ｺﾞｼｯｸM-PRO" pitchFamily="50" charset="-128"/>
                          <a:ea typeface="HG丸ｺﾞｼｯｸM-PRO" pitchFamily="50" charset="-128"/>
                        </a:rPr>
                        <a:t>秋田県</a:t>
                      </a:r>
                      <a:endParaRPr kumimoji="1" lang="ja-JP" altLang="en-US" sz="1400" dirty="0">
                        <a:latin typeface="HG丸ｺﾞｼｯｸM-PRO" pitchFamily="50" charset="-128"/>
                        <a:ea typeface="HG丸ｺﾞｼｯｸM-PRO" pitchFamily="50" charset="-128"/>
                      </a:endParaRPr>
                    </a:p>
                  </a:txBody>
                  <a:tcPr marL="91441" marR="91441">
                    <a:lnL w="12700" cap="flat" cmpd="sng" algn="ctr">
                      <a:solidFill>
                        <a:schemeClr val="tx1"/>
                      </a:solidFill>
                      <a:prstDash val="solid"/>
                      <a:round/>
                      <a:headEnd type="none" w="med" len="med"/>
                      <a:tailEnd type="none" w="med" len="med"/>
                    </a:lnL>
                  </a:tcPr>
                </a:tc>
                <a:tc>
                  <a:txBody>
                    <a:bodyPr/>
                    <a:lstStyle/>
                    <a:p>
                      <a:pPr algn="ctr"/>
                      <a:r>
                        <a:rPr kumimoji="1" lang="ja-JP" altLang="en-US" sz="1400" dirty="0" smtClean="0">
                          <a:latin typeface="HG丸ｺﾞｼｯｸM-PRO" pitchFamily="50" charset="-128"/>
                          <a:ea typeface="HG丸ｺﾞｼｯｸM-PRO" pitchFamily="50" charset="-128"/>
                        </a:rPr>
                        <a:t>山形県</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鹿児島県</a:t>
                      </a:r>
                      <a:endParaRPr kumimoji="1" lang="ja-JP" altLang="en-US" sz="1400" dirty="0">
                        <a:latin typeface="HG丸ｺﾞｼｯｸM-PRO" pitchFamily="50" charset="-128"/>
                        <a:ea typeface="HG丸ｺﾞｼｯｸM-PRO" pitchFamily="50" charset="-128"/>
                      </a:endParaRPr>
                    </a:p>
                  </a:txBody>
                  <a:tcPr marL="91441" marR="91441"/>
                </a:tc>
              </a:tr>
              <a:tr h="266704">
                <a:tc>
                  <a:txBody>
                    <a:bodyPr/>
                    <a:lstStyle/>
                    <a:p>
                      <a:pPr algn="ctr"/>
                      <a:r>
                        <a:rPr kumimoji="1" lang="en-US" altLang="ja-JP" sz="1400" dirty="0" smtClean="0">
                          <a:latin typeface="HG丸ｺﾞｼｯｸM-PRO" pitchFamily="50" charset="-128"/>
                          <a:ea typeface="HG丸ｺﾞｼｯｸM-PRO" pitchFamily="50" charset="-128"/>
                        </a:rPr>
                        <a:t>2005</a:t>
                      </a:r>
                      <a:r>
                        <a:rPr kumimoji="1" lang="ja-JP" altLang="en-US" sz="1400" dirty="0" smtClean="0">
                          <a:latin typeface="HG丸ｺﾞｼｯｸM-PRO" pitchFamily="50" charset="-128"/>
                          <a:ea typeface="HG丸ｺﾞｼｯｸM-PRO" pitchFamily="50" charset="-128"/>
                        </a:rPr>
                        <a:t>年時点での高齢者人口</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116</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106</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149</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lnR w="12700" cap="flat" cmpd="sng" algn="ctr">
                      <a:solidFill>
                        <a:schemeClr val="tx1"/>
                      </a:solidFill>
                      <a:prstDash val="solid"/>
                      <a:round/>
                      <a:headEnd type="none" w="med" len="med"/>
                      <a:tailEnd type="none" w="med" len="med"/>
                    </a:lnR>
                  </a:tcPr>
                </a:tc>
                <a:tc>
                  <a:txBody>
                    <a:bodyPr/>
                    <a:lstStyle/>
                    <a:p>
                      <a:pPr algn="r"/>
                      <a:r>
                        <a:rPr kumimoji="1" lang="en-US" altLang="ja-JP" sz="1200" dirty="0" smtClean="0">
                          <a:latin typeface="HG丸ｺﾞｼｯｸM-PRO" pitchFamily="50" charset="-128"/>
                          <a:ea typeface="HG丸ｺﾞｼｯｸM-PRO" pitchFamily="50" charset="-128"/>
                        </a:rPr>
                        <a:t>31</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lnL w="12700" cap="flat" cmpd="sng" algn="ctr">
                      <a:solidFill>
                        <a:schemeClr val="tx1"/>
                      </a:solidFill>
                      <a:prstDash val="solid"/>
                      <a:round/>
                      <a:headEnd type="none" w="med" len="med"/>
                      <a:tailEnd type="none" w="med" len="med"/>
                    </a:lnL>
                  </a:tcPr>
                </a:tc>
                <a:tc>
                  <a:txBody>
                    <a:bodyPr/>
                    <a:lstStyle/>
                    <a:p>
                      <a:pPr algn="r"/>
                      <a:r>
                        <a:rPr kumimoji="1" lang="en-US" altLang="ja-JP" sz="1200" dirty="0" smtClean="0">
                          <a:latin typeface="HG丸ｺﾞｼｯｸM-PRO" pitchFamily="50" charset="-128"/>
                          <a:ea typeface="HG丸ｺﾞｼｯｸM-PRO" pitchFamily="50" charset="-128"/>
                        </a:rPr>
                        <a:t>31</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44</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tc>
              </a:tr>
              <a:tr h="266704">
                <a:tc>
                  <a:txBody>
                    <a:bodyPr/>
                    <a:lstStyle/>
                    <a:p>
                      <a:pPr algn="ctr"/>
                      <a:r>
                        <a:rPr kumimoji="1" lang="en-US" altLang="ja-JP" sz="1400" dirty="0" smtClean="0">
                          <a:latin typeface="HG丸ｺﾞｼｯｸM-PRO" pitchFamily="50" charset="-128"/>
                          <a:ea typeface="HG丸ｺﾞｼｯｸM-PRO" pitchFamily="50" charset="-128"/>
                        </a:rPr>
                        <a:t>2015</a:t>
                      </a:r>
                      <a:r>
                        <a:rPr kumimoji="1" lang="ja-JP" altLang="en-US" sz="1400" dirty="0" smtClean="0">
                          <a:latin typeface="HG丸ｺﾞｼｯｸM-PRO" pitchFamily="50" charset="-128"/>
                          <a:ea typeface="HG丸ｺﾞｼｯｸM-PRO" pitchFamily="50" charset="-128"/>
                        </a:rPr>
                        <a:t>年時点での高齢者人口</a:t>
                      </a:r>
                      <a:endParaRPr kumimoji="1" lang="en-US" altLang="ja-JP" sz="1400" dirty="0" smtClean="0">
                        <a:latin typeface="HG丸ｺﾞｼｯｸM-PRO" pitchFamily="50" charset="-128"/>
                        <a:ea typeface="HG丸ｺﾞｼｯｸM-PRO" pitchFamily="50" charset="-128"/>
                      </a:endParaRPr>
                    </a:p>
                    <a:p>
                      <a:pPr algn="ctr"/>
                      <a:r>
                        <a:rPr kumimoji="1" lang="ja-JP" altLang="en-US" sz="1200" dirty="0" smtClean="0">
                          <a:latin typeface="HG丸ｺﾞｼｯｸM-PRO" pitchFamily="50" charset="-128"/>
                          <a:ea typeface="HG丸ｺﾞｼｯｸM-PRO" pitchFamily="50" charset="-128"/>
                        </a:rPr>
                        <a:t>（括弧内は増加率）</a:t>
                      </a:r>
                      <a:endParaRPr kumimoji="1" lang="ja-JP" altLang="en-US" sz="12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179</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algn="r"/>
                      <a:r>
                        <a:rPr kumimoji="1" lang="ja-JP" altLang="en-US" sz="1200" dirty="0" smtClean="0">
                          <a:solidFill>
                            <a:srgbClr val="FF0000"/>
                          </a:solidFill>
                          <a:latin typeface="HG丸ｺﾞｼｯｸM-PRO" pitchFamily="50" charset="-128"/>
                          <a:ea typeface="HG丸ｺﾞｼｯｸM-PRO" pitchFamily="50" charset="-128"/>
                        </a:rPr>
                        <a:t>（</a:t>
                      </a:r>
                      <a:r>
                        <a:rPr kumimoji="1" lang="en-US" altLang="ja-JP" sz="1200" dirty="0" smtClean="0">
                          <a:solidFill>
                            <a:srgbClr val="FF0000"/>
                          </a:solidFill>
                          <a:latin typeface="HG丸ｺﾞｼｯｸM-PRO" pitchFamily="50" charset="-128"/>
                          <a:ea typeface="HG丸ｺﾞｼｯｸM-PRO" pitchFamily="50" charset="-128"/>
                        </a:rPr>
                        <a:t>+55</a:t>
                      </a:r>
                      <a:r>
                        <a:rPr kumimoji="1" lang="ja-JP" altLang="en-US" sz="1200" dirty="0" smtClean="0">
                          <a:solidFill>
                            <a:srgbClr val="FF0000"/>
                          </a:solidFill>
                          <a:latin typeface="HG丸ｺﾞｼｯｸM-PRO" pitchFamily="50" charset="-128"/>
                          <a:ea typeface="HG丸ｺﾞｼｯｸM-PRO" pitchFamily="50" charset="-128"/>
                        </a:rPr>
                        <a:t>％）</a:t>
                      </a:r>
                      <a:endParaRPr kumimoji="1" lang="ja-JP" altLang="en-US" sz="1200" dirty="0">
                        <a:solidFill>
                          <a:srgbClr val="FF0000"/>
                        </a:solidFill>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160</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HG丸ｺﾞｼｯｸM-PRO" pitchFamily="50" charset="-128"/>
                          <a:ea typeface="HG丸ｺﾞｼｯｸM-PRO" pitchFamily="50" charset="-128"/>
                        </a:rPr>
                        <a:t>（</a:t>
                      </a:r>
                      <a:r>
                        <a:rPr kumimoji="1" lang="en-US" altLang="ja-JP" sz="1200" dirty="0" smtClean="0">
                          <a:solidFill>
                            <a:srgbClr val="FF0000"/>
                          </a:solidFill>
                          <a:latin typeface="HG丸ｺﾞｼｯｸM-PRO" pitchFamily="50" charset="-128"/>
                          <a:ea typeface="HG丸ｺﾞｼｯｸM-PRO" pitchFamily="50" charset="-128"/>
                        </a:rPr>
                        <a:t>+50</a:t>
                      </a:r>
                      <a:r>
                        <a:rPr kumimoji="1" lang="ja-JP" altLang="en-US" sz="1200" dirty="0" smtClean="0">
                          <a:solidFill>
                            <a:srgbClr val="FF0000"/>
                          </a:solidFill>
                          <a:latin typeface="HG丸ｺﾞｼｯｸM-PRO" pitchFamily="50" charset="-128"/>
                          <a:ea typeface="HG丸ｺﾞｼｯｸM-PRO" pitchFamily="50" charset="-128"/>
                        </a:rPr>
                        <a:t>％）</a:t>
                      </a:r>
                      <a:endParaRPr kumimoji="1" lang="ja-JP" altLang="en-US" sz="1200" dirty="0">
                        <a:solidFill>
                          <a:srgbClr val="FF0000"/>
                        </a:solidFill>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218</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HG丸ｺﾞｼｯｸM-PRO" pitchFamily="50" charset="-128"/>
                          <a:ea typeface="HG丸ｺﾞｼｯｸM-PRO" pitchFamily="50" charset="-128"/>
                        </a:rPr>
                        <a:t>（</a:t>
                      </a:r>
                      <a:r>
                        <a:rPr kumimoji="1" lang="en-US" altLang="ja-JP" sz="1200" dirty="0" smtClean="0">
                          <a:solidFill>
                            <a:srgbClr val="FF0000"/>
                          </a:solidFill>
                          <a:latin typeface="HG丸ｺﾞｼｯｸM-PRO" pitchFamily="50" charset="-128"/>
                          <a:ea typeface="HG丸ｺﾞｼｯｸM-PRO" pitchFamily="50" charset="-128"/>
                        </a:rPr>
                        <a:t>+47</a:t>
                      </a:r>
                      <a:r>
                        <a:rPr kumimoji="1" lang="ja-JP" altLang="en-US" sz="1200" dirty="0" smtClean="0">
                          <a:solidFill>
                            <a:srgbClr val="FF0000"/>
                          </a:solidFill>
                          <a:latin typeface="HG丸ｺﾞｼｯｸM-PRO" pitchFamily="50" charset="-128"/>
                          <a:ea typeface="HG丸ｺﾞｼｯｸM-PRO" pitchFamily="50" charset="-128"/>
                        </a:rPr>
                        <a:t>％）</a:t>
                      </a:r>
                    </a:p>
                  </a:txBody>
                  <a:tcPr marL="91441" marR="91441">
                    <a:lnR w="12700" cap="flat" cmpd="sng" algn="ctr">
                      <a:solidFill>
                        <a:schemeClr val="tx1"/>
                      </a:solidFill>
                      <a:prstDash val="solid"/>
                      <a:round/>
                      <a:headEnd type="none" w="med" len="med"/>
                      <a:tailEnd type="none" w="med" len="med"/>
                    </a:lnR>
                  </a:tcPr>
                </a:tc>
                <a:tc>
                  <a:txBody>
                    <a:bodyPr/>
                    <a:lstStyle/>
                    <a:p>
                      <a:pPr algn="r"/>
                      <a:r>
                        <a:rPr kumimoji="1" lang="en-US" altLang="ja-JP" sz="1200" dirty="0" smtClean="0">
                          <a:latin typeface="HG丸ｺﾞｼｯｸM-PRO" pitchFamily="50" charset="-128"/>
                          <a:ea typeface="HG丸ｺﾞｼｯｸM-PRO" pitchFamily="50" charset="-128"/>
                        </a:rPr>
                        <a:t>34</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a:t>
                      </a:r>
                      <a:r>
                        <a:rPr kumimoji="1" lang="en-US" altLang="ja-JP" sz="1200" dirty="0" smtClean="0">
                          <a:latin typeface="HG丸ｺﾞｼｯｸM-PRO" pitchFamily="50" charset="-128"/>
                          <a:ea typeface="HG丸ｺﾞｼｯｸM-PRO" pitchFamily="50" charset="-128"/>
                        </a:rPr>
                        <a:t>+11</a:t>
                      </a:r>
                      <a:r>
                        <a:rPr kumimoji="1" lang="ja-JP" altLang="en-US" sz="1200" dirty="0" smtClean="0">
                          <a:latin typeface="HG丸ｺﾞｼｯｸM-PRO" pitchFamily="50" charset="-128"/>
                          <a:ea typeface="HG丸ｺﾞｼｯｸM-PRO" pitchFamily="50" charset="-128"/>
                        </a:rPr>
                        <a:t>％）</a:t>
                      </a:r>
                    </a:p>
                  </a:txBody>
                  <a:tcPr marL="91441" marR="91441">
                    <a:lnL w="12700" cap="flat" cmpd="sng" algn="ctr">
                      <a:solidFill>
                        <a:schemeClr val="tx1"/>
                      </a:solidFill>
                      <a:prstDash val="solid"/>
                      <a:round/>
                      <a:headEnd type="none" w="med" len="med"/>
                      <a:tailEnd type="none" w="med" len="med"/>
                    </a:lnL>
                  </a:tcPr>
                </a:tc>
                <a:tc>
                  <a:txBody>
                    <a:bodyPr/>
                    <a:lstStyle/>
                    <a:p>
                      <a:pPr algn="r"/>
                      <a:r>
                        <a:rPr kumimoji="1" lang="en-US" altLang="ja-JP" sz="1200" dirty="0" smtClean="0">
                          <a:latin typeface="HG丸ｺﾞｼｯｸM-PRO" pitchFamily="50" charset="-128"/>
                          <a:ea typeface="HG丸ｺﾞｼｯｸM-PRO" pitchFamily="50" charset="-128"/>
                        </a:rPr>
                        <a:t>34</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a:t>
                      </a:r>
                      <a:r>
                        <a:rPr kumimoji="1" lang="en-US" altLang="ja-JP" sz="1200" dirty="0" smtClean="0">
                          <a:latin typeface="HG丸ｺﾞｼｯｸM-PRO" pitchFamily="50" charset="-128"/>
                          <a:ea typeface="HG丸ｺﾞｼｯｸM-PRO" pitchFamily="50" charset="-128"/>
                        </a:rPr>
                        <a:t>+10</a:t>
                      </a:r>
                      <a:r>
                        <a:rPr kumimoji="1" lang="ja-JP" altLang="en-US" sz="1200" dirty="0" smtClean="0">
                          <a:latin typeface="HG丸ｺﾞｼｯｸM-PRO" pitchFamily="50" charset="-128"/>
                          <a:ea typeface="HG丸ｺﾞｼｯｸM-PRO" pitchFamily="50" charset="-128"/>
                        </a:rPr>
                        <a:t>％）</a:t>
                      </a: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48</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a:t>
                      </a:r>
                      <a:r>
                        <a:rPr kumimoji="1" lang="en-US" altLang="ja-JP" sz="1200" dirty="0" smtClean="0">
                          <a:latin typeface="HG丸ｺﾞｼｯｸM-PRO" pitchFamily="50" charset="-128"/>
                          <a:ea typeface="HG丸ｺﾞｼｯｸM-PRO" pitchFamily="50" charset="-128"/>
                        </a:rPr>
                        <a:t>+10</a:t>
                      </a:r>
                      <a:r>
                        <a:rPr kumimoji="1" lang="ja-JP" altLang="en-US" sz="1200" dirty="0" smtClean="0">
                          <a:latin typeface="HG丸ｺﾞｼｯｸM-PRO" pitchFamily="50" charset="-128"/>
                          <a:ea typeface="HG丸ｺﾞｼｯｸM-PRO" pitchFamily="50" charset="-128"/>
                        </a:rPr>
                        <a:t>％）</a:t>
                      </a:r>
                    </a:p>
                  </a:txBody>
                  <a:tcPr marL="91441" marR="91441"/>
                </a:tc>
              </a:tr>
            </a:tbl>
          </a:graphicData>
        </a:graphic>
      </p:graphicFrame>
      <p:sp>
        <p:nvSpPr>
          <p:cNvPr id="14397" name="テキスト ボックス 17"/>
          <p:cNvSpPr txBox="1">
            <a:spLocks noChangeArrowheads="1"/>
          </p:cNvSpPr>
          <p:nvPr/>
        </p:nvSpPr>
        <p:spPr bwMode="auto">
          <a:xfrm>
            <a:off x="-71435" y="2433650"/>
            <a:ext cx="765176" cy="230187"/>
          </a:xfrm>
          <a:prstGeom prst="rect">
            <a:avLst/>
          </a:prstGeom>
          <a:noFill/>
          <a:ln w="9525">
            <a:noFill/>
            <a:miter lim="800000"/>
            <a:headEnd/>
            <a:tailEnd/>
          </a:ln>
        </p:spPr>
        <p:txBody>
          <a:bodyPr>
            <a:spAutoFit/>
          </a:bodyPr>
          <a:lstStyle/>
          <a:p>
            <a:r>
              <a:rPr lang="ja-JP" altLang="en-US" sz="900">
                <a:solidFill>
                  <a:srgbClr val="000000"/>
                </a:solidFill>
                <a:latin typeface="Calibri" pitchFamily="34" charset="0"/>
              </a:rPr>
              <a:t>（万人）</a:t>
            </a:r>
          </a:p>
        </p:txBody>
      </p:sp>
      <p:graphicFrame>
        <p:nvGraphicFramePr>
          <p:cNvPr id="21" name="グラフ 20"/>
          <p:cNvGraphicFramePr/>
          <p:nvPr/>
        </p:nvGraphicFramePr>
        <p:xfrm>
          <a:off x="2" y="256382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p:nvPr/>
        </p:nvGraphicFramePr>
        <p:xfrm>
          <a:off x="4829183" y="2806696"/>
          <a:ext cx="4314825" cy="2500330"/>
        </p:xfrm>
        <a:graphic>
          <a:graphicData uri="http://schemas.openxmlformats.org/drawingml/2006/chart">
            <c:chart xmlns:c="http://schemas.openxmlformats.org/drawingml/2006/chart" xmlns:r="http://schemas.openxmlformats.org/officeDocument/2006/relationships" r:id="rId4"/>
          </a:graphicData>
        </a:graphic>
      </p:graphicFrame>
      <p:sp>
        <p:nvSpPr>
          <p:cNvPr id="14400" name="テキスト ボックス 24"/>
          <p:cNvSpPr txBox="1">
            <a:spLocks noChangeArrowheads="1"/>
          </p:cNvSpPr>
          <p:nvPr/>
        </p:nvSpPr>
        <p:spPr bwMode="auto">
          <a:xfrm>
            <a:off x="4714877" y="2647950"/>
            <a:ext cx="714375" cy="230188"/>
          </a:xfrm>
          <a:prstGeom prst="rect">
            <a:avLst/>
          </a:prstGeom>
          <a:noFill/>
          <a:ln w="9525">
            <a:noFill/>
            <a:miter lim="800000"/>
            <a:headEnd/>
            <a:tailEnd/>
          </a:ln>
        </p:spPr>
        <p:txBody>
          <a:bodyPr>
            <a:spAutoFit/>
          </a:bodyPr>
          <a:lstStyle/>
          <a:p>
            <a:r>
              <a:rPr lang="ja-JP" altLang="en-US" sz="900">
                <a:solidFill>
                  <a:srgbClr val="000000"/>
                </a:solidFill>
                <a:latin typeface="Calibri" pitchFamily="34" charset="0"/>
              </a:rPr>
              <a:t>（万世帯）</a:t>
            </a:r>
          </a:p>
        </p:txBody>
      </p:sp>
      <p:sp>
        <p:nvSpPr>
          <p:cNvPr id="14401" name="テキスト ボックス 25"/>
          <p:cNvSpPr txBox="1">
            <a:spLocks noChangeArrowheads="1"/>
          </p:cNvSpPr>
          <p:nvPr/>
        </p:nvSpPr>
        <p:spPr bwMode="auto">
          <a:xfrm>
            <a:off x="785816" y="2449513"/>
            <a:ext cx="3214687" cy="246062"/>
          </a:xfrm>
          <a:prstGeom prst="rect">
            <a:avLst/>
          </a:prstGeom>
          <a:noFill/>
          <a:ln w="9525">
            <a:noFill/>
            <a:miter lim="800000"/>
            <a:headEnd/>
            <a:tailEnd/>
          </a:ln>
        </p:spPr>
        <p:txBody>
          <a:bodyPr>
            <a:spAutoFit/>
          </a:bodyPr>
          <a:lstStyle/>
          <a:p>
            <a:r>
              <a:rPr lang="ja-JP" altLang="en-US" sz="1000" b="1">
                <a:solidFill>
                  <a:srgbClr val="000000"/>
                </a:solidFill>
                <a:latin typeface="Calibri" pitchFamily="34" charset="0"/>
              </a:rPr>
              <a:t>認知症高齢者数の推計（括弧内は</a:t>
            </a:r>
            <a:r>
              <a:rPr lang="en-US" altLang="ja-JP" sz="1000" b="1">
                <a:solidFill>
                  <a:srgbClr val="000000"/>
                </a:solidFill>
                <a:latin typeface="Calibri" pitchFamily="34" charset="0"/>
              </a:rPr>
              <a:t>65</a:t>
            </a:r>
            <a:r>
              <a:rPr lang="ja-JP" altLang="en-US" sz="1000" b="1">
                <a:solidFill>
                  <a:srgbClr val="000000"/>
                </a:solidFill>
                <a:latin typeface="Calibri" pitchFamily="34" charset="0"/>
              </a:rPr>
              <a:t>歳以上人口対比）</a:t>
            </a:r>
          </a:p>
        </p:txBody>
      </p:sp>
      <p:sp>
        <p:nvSpPr>
          <p:cNvPr id="14402" name="テキスト ボックス 26"/>
          <p:cNvSpPr txBox="1">
            <a:spLocks noChangeArrowheads="1"/>
          </p:cNvSpPr>
          <p:nvPr/>
        </p:nvSpPr>
        <p:spPr bwMode="auto">
          <a:xfrm>
            <a:off x="5357819" y="2549525"/>
            <a:ext cx="3786187" cy="400050"/>
          </a:xfrm>
          <a:prstGeom prst="rect">
            <a:avLst/>
          </a:prstGeom>
          <a:noFill/>
          <a:ln w="9525">
            <a:noFill/>
            <a:miter lim="800000"/>
            <a:headEnd/>
            <a:tailEnd/>
          </a:ln>
        </p:spPr>
        <p:txBody>
          <a:bodyPr>
            <a:spAutoFit/>
          </a:bodyPr>
          <a:lstStyle/>
          <a:p>
            <a:r>
              <a:rPr lang="ja-JP" altLang="en-US" sz="1000" b="1">
                <a:solidFill>
                  <a:srgbClr val="000000"/>
                </a:solidFill>
                <a:latin typeface="Calibri" pitchFamily="34" charset="0"/>
              </a:rPr>
              <a:t>高齢世帯の推計</a:t>
            </a:r>
            <a:endParaRPr lang="en-US" altLang="ja-JP" sz="1000" b="1">
              <a:solidFill>
                <a:srgbClr val="000000"/>
              </a:solidFill>
              <a:latin typeface="Calibri" pitchFamily="34" charset="0"/>
            </a:endParaRPr>
          </a:p>
          <a:p>
            <a:r>
              <a:rPr lang="ja-JP" altLang="en-US" sz="1000" b="1">
                <a:solidFill>
                  <a:srgbClr val="000000"/>
                </a:solidFill>
                <a:latin typeface="Calibri" pitchFamily="34" charset="0"/>
              </a:rPr>
              <a:t>（括弧内は高齢世帯のうち単独世帯及び夫婦のみ世帯の割合）</a:t>
            </a:r>
          </a:p>
        </p:txBody>
      </p:sp>
      <p:sp>
        <p:nvSpPr>
          <p:cNvPr id="17" name="正方形/長方形 16"/>
          <p:cNvSpPr/>
          <p:nvPr/>
        </p:nvSpPr>
        <p:spPr>
          <a:xfrm>
            <a:off x="0" y="0"/>
            <a:ext cx="9144000" cy="47667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prstClr val="white"/>
                </a:solidFill>
              </a:rPr>
              <a:t>今後の介護保険を取り巻く状況について</a:t>
            </a:r>
            <a:endParaRPr lang="ja-JP" altLang="en-US" sz="2800" dirty="0">
              <a:solidFill>
                <a:prstClr val="white"/>
              </a:solidFill>
            </a:endParaRPr>
          </a:p>
        </p:txBody>
      </p:sp>
      <p:sp>
        <p:nvSpPr>
          <p:cNvPr id="14407" name="スライド番号プレースホルダ 11"/>
          <p:cNvSpPr txBox="1">
            <a:spLocks/>
          </p:cNvSpPr>
          <p:nvPr/>
        </p:nvSpPr>
        <p:spPr bwMode="auto">
          <a:xfrm>
            <a:off x="7010400" y="6492887"/>
            <a:ext cx="2133600" cy="365125"/>
          </a:xfrm>
          <a:prstGeom prst="rect">
            <a:avLst/>
          </a:prstGeom>
          <a:noFill/>
          <a:ln w="9525">
            <a:noFill/>
            <a:miter lim="800000"/>
            <a:headEnd/>
            <a:tailEnd/>
          </a:ln>
        </p:spPr>
        <p:txBody>
          <a:bodyPr anchor="ctr"/>
          <a:lstStyle/>
          <a:p>
            <a:pPr algn="r"/>
            <a:fld id="{0FA9FF3C-18DE-4CAD-A6E5-A338DD46595C}" type="slidenum">
              <a:rPr lang="en-US" altLang="ja-JP" sz="1200">
                <a:solidFill>
                  <a:srgbClr val="898989"/>
                </a:solidFill>
                <a:latin typeface="Calibri" pitchFamily="34" charset="0"/>
              </a:rPr>
              <a:pPr algn="r"/>
              <a:t>8</a:t>
            </a:fld>
            <a:endParaRPr lang="en-US" altLang="ja-JP"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7"/>
          <p:cNvSpPr txBox="1">
            <a:spLocks noChangeArrowheads="1"/>
          </p:cNvSpPr>
          <p:nvPr/>
        </p:nvSpPr>
        <p:spPr bwMode="auto">
          <a:xfrm>
            <a:off x="115828" y="1125538"/>
            <a:ext cx="8885967" cy="5327650"/>
          </a:xfrm>
          <a:prstGeom prst="roundRect">
            <a:avLst>
              <a:gd name="adj" fmla="val 4301"/>
            </a:avLst>
          </a:prstGeom>
          <a:solidFill>
            <a:srgbClr val="4F81BD">
              <a:lumMod val="20000"/>
              <a:lumOff val="80000"/>
            </a:srgbClr>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91416" tIns="45707" rIns="91416" bIns="45707"/>
          <a:lstStyle/>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・認定者数　　　　　　　　　　５０５．９万人（平成</a:t>
            </a:r>
            <a:r>
              <a:rPr lang="en-US" altLang="ja-JP" sz="2800" dirty="0">
                <a:solidFill>
                  <a:prstClr val="black"/>
                </a:solidFill>
              </a:rPr>
              <a:t>23</a:t>
            </a:r>
            <a:r>
              <a:rPr lang="ja-JP" altLang="en-US" sz="2800" dirty="0">
                <a:solidFill>
                  <a:prstClr val="black"/>
                </a:solidFill>
                <a:latin typeface="Century" pitchFamily="18" charset="0"/>
                <a:cs typeface="Times New Roman" pitchFamily="18" charset="0"/>
              </a:rPr>
              <a:t>年</a:t>
            </a:r>
            <a:r>
              <a:rPr lang="en-US" altLang="ja-JP" sz="2800" dirty="0">
                <a:solidFill>
                  <a:prstClr val="black"/>
                </a:solidFill>
                <a:latin typeface="Century" pitchFamily="18" charset="0"/>
                <a:cs typeface="Times New Roman" pitchFamily="18" charset="0"/>
              </a:rPr>
              <a:t>3</a:t>
            </a:r>
            <a:r>
              <a:rPr lang="ja-JP" altLang="en-US" sz="2800" dirty="0">
                <a:solidFill>
                  <a:prstClr val="black"/>
                </a:solidFill>
                <a:latin typeface="Century" pitchFamily="18" charset="0"/>
                <a:cs typeface="Times New Roman" pitchFamily="18" charset="0"/>
              </a:rPr>
              <a:t>月）</a:t>
            </a:r>
            <a:endParaRPr lang="en-US" altLang="ja-JP" sz="2800"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endParaRPr lang="en-US" altLang="ja-JP"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・認定率　　　　　　　　　　　　１７．２％</a:t>
            </a:r>
            <a:r>
              <a:rPr lang="ja-JP" altLang="en-US" sz="1600" dirty="0">
                <a:solidFill>
                  <a:prstClr val="black"/>
                </a:solidFill>
                <a:latin typeface="Century" pitchFamily="18" charset="0"/>
                <a:cs typeface="Times New Roman" pitchFamily="18" charset="0"/>
              </a:rPr>
              <a:t>　　　　　　　　　　　　　　　　　　　　　　　　　　　　　　　　　　　　　　　　　　　　　　　　</a:t>
            </a: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r>
              <a:rPr lang="ja-JP" altLang="en-US" sz="1600" dirty="0">
                <a:solidFill>
                  <a:prstClr val="black"/>
                </a:solidFill>
                <a:latin typeface="Century" pitchFamily="18" charset="0"/>
                <a:cs typeface="Times New Roman" pitchFamily="18" charset="0"/>
              </a:rPr>
              <a:t>　　　　　　　　　　　　　　　　　　　　　　　　　　　</a:t>
            </a:r>
            <a:endParaRPr lang="en-US" altLang="ja-JP" sz="2000" dirty="0">
              <a:solidFill>
                <a:prstClr val="black"/>
              </a:solidFill>
              <a:latin typeface="ＭＳ Ｐ明朝" pitchFamily="18" charset="-128"/>
              <a:ea typeface="ＭＳ Ｐ明朝" pitchFamily="18" charset="-128"/>
              <a:cs typeface="Times New Roman" pitchFamily="18" charset="0"/>
            </a:endParaRPr>
          </a:p>
          <a:p>
            <a:pPr defTabSz="914155" fontAlgn="auto">
              <a:spcBef>
                <a:spcPts val="0"/>
              </a:spcBef>
              <a:spcAft>
                <a:spcPts val="0"/>
              </a:spcAft>
              <a:defRPr/>
            </a:pPr>
            <a:r>
              <a:rPr lang="ja-JP" altLang="en-US" sz="2800" dirty="0">
                <a:solidFill>
                  <a:prstClr val="black"/>
                </a:solidFill>
                <a:latin typeface="Century" pitchFamily="18" charset="0"/>
                <a:cs typeface="Times New Roman" pitchFamily="18" charset="0"/>
              </a:rPr>
              <a:t>・</a:t>
            </a:r>
            <a:r>
              <a:rPr lang="ja-JP" altLang="en-US" sz="2800" dirty="0">
                <a:solidFill>
                  <a:prstClr val="black"/>
                </a:solidFill>
              </a:rPr>
              <a:t>新規申請件数　　　　   　　　１４５．２万件（平成</a:t>
            </a:r>
            <a:r>
              <a:rPr lang="en-US" altLang="ja-JP" sz="2800" dirty="0">
                <a:solidFill>
                  <a:prstClr val="black"/>
                </a:solidFill>
              </a:rPr>
              <a:t>22</a:t>
            </a:r>
            <a:r>
              <a:rPr lang="ja-JP" altLang="en-US" sz="2800" dirty="0">
                <a:solidFill>
                  <a:prstClr val="black"/>
                </a:solidFill>
              </a:rPr>
              <a:t>年度）</a:t>
            </a:r>
            <a:endParaRPr lang="en-US" altLang="ja-JP" sz="2800" dirty="0">
              <a:solidFill>
                <a:prstClr val="black"/>
              </a:solidFill>
            </a:endParaRPr>
          </a:p>
          <a:p>
            <a:pPr defTabSz="914155" fontAlgn="auto">
              <a:spcBef>
                <a:spcPts val="0"/>
              </a:spcBef>
              <a:spcAft>
                <a:spcPts val="0"/>
              </a:spcAft>
              <a:defRPr/>
            </a:pPr>
            <a:r>
              <a:rPr lang="ja-JP" altLang="en-US" sz="2800" dirty="0">
                <a:solidFill>
                  <a:prstClr val="black"/>
                </a:solidFill>
              </a:rPr>
              <a:t>・更新申請件数　　 　  　　　　３９６．７万件（平成</a:t>
            </a:r>
            <a:r>
              <a:rPr lang="en-US" altLang="ja-JP" sz="2800" dirty="0">
                <a:solidFill>
                  <a:prstClr val="black"/>
                </a:solidFill>
              </a:rPr>
              <a:t>22</a:t>
            </a:r>
            <a:r>
              <a:rPr lang="ja-JP" altLang="en-US" sz="2800" dirty="0">
                <a:solidFill>
                  <a:prstClr val="black"/>
                </a:solidFill>
              </a:rPr>
              <a:t>年度）　　</a:t>
            </a:r>
            <a:endParaRPr lang="en-US" altLang="ja-JP" sz="2800" dirty="0">
              <a:solidFill>
                <a:prstClr val="black"/>
              </a:solidFill>
            </a:endParaRPr>
          </a:p>
          <a:p>
            <a:pPr defTabSz="914155" fontAlgn="auto">
              <a:spcBef>
                <a:spcPts val="0"/>
              </a:spcBef>
              <a:spcAft>
                <a:spcPts val="0"/>
              </a:spcAft>
              <a:defRPr/>
            </a:pPr>
            <a:r>
              <a:rPr lang="ja-JP" altLang="en-US" sz="2800" dirty="0">
                <a:solidFill>
                  <a:prstClr val="black"/>
                </a:solidFill>
              </a:rPr>
              <a:t>・区分変更申請件数　        　　 ３２．０万件（平成</a:t>
            </a:r>
            <a:r>
              <a:rPr lang="en-US" altLang="ja-JP" sz="2800" dirty="0">
                <a:solidFill>
                  <a:prstClr val="black"/>
                </a:solidFill>
              </a:rPr>
              <a:t>22</a:t>
            </a:r>
            <a:r>
              <a:rPr lang="ja-JP" altLang="en-US" sz="2800" dirty="0">
                <a:solidFill>
                  <a:prstClr val="black"/>
                </a:solidFill>
              </a:rPr>
              <a:t>年度）</a:t>
            </a:r>
            <a:endParaRPr lang="en-US" altLang="ja-JP" sz="2800" dirty="0">
              <a:solidFill>
                <a:prstClr val="black"/>
              </a:solidFill>
            </a:endParaRPr>
          </a:p>
          <a:p>
            <a:pPr defTabSz="914155" fontAlgn="auto">
              <a:spcBef>
                <a:spcPts val="0"/>
              </a:spcBef>
              <a:spcAft>
                <a:spcPts val="0"/>
              </a:spcAft>
              <a:defRPr/>
            </a:pPr>
            <a:r>
              <a:rPr lang="ja-JP" altLang="en-US" sz="2800" dirty="0">
                <a:solidFill>
                  <a:prstClr val="black"/>
                </a:solidFill>
              </a:rPr>
              <a:t>　　　　　　　　　　　　　　</a:t>
            </a:r>
            <a:r>
              <a:rPr lang="en-US" altLang="ja-JP" sz="1600" dirty="0" smtClean="0">
                <a:solidFill>
                  <a:prstClr val="black"/>
                </a:solidFill>
                <a:latin typeface="ＭＳ Ｐ明朝" pitchFamily="18" charset="-128"/>
                <a:ea typeface="ＭＳ Ｐ明朝" pitchFamily="18" charset="-128"/>
              </a:rPr>
              <a:t>※</a:t>
            </a:r>
            <a:r>
              <a:rPr lang="ja-JP" altLang="en-US" sz="1600" dirty="0">
                <a:solidFill>
                  <a:prstClr val="black"/>
                </a:solidFill>
                <a:latin typeface="ＭＳ Ｐ明朝" pitchFamily="18" charset="-128"/>
                <a:ea typeface="ＭＳ Ｐ明朝" pitchFamily="18" charset="-128"/>
              </a:rPr>
              <a:t>認定支援ネットワークへの報告より（平成</a:t>
            </a:r>
            <a:r>
              <a:rPr lang="en-US" altLang="ja-JP" sz="1600" dirty="0">
                <a:solidFill>
                  <a:prstClr val="black"/>
                </a:solidFill>
                <a:latin typeface="ＭＳ Ｐ明朝" pitchFamily="18" charset="-128"/>
                <a:ea typeface="ＭＳ Ｐ明朝" pitchFamily="18" charset="-128"/>
              </a:rPr>
              <a:t>24</a:t>
            </a:r>
            <a:r>
              <a:rPr lang="ja-JP" altLang="en-US" sz="1600" dirty="0">
                <a:solidFill>
                  <a:prstClr val="black"/>
                </a:solidFill>
                <a:latin typeface="ＭＳ Ｐ明朝" pitchFamily="18" charset="-128"/>
                <a:ea typeface="ＭＳ Ｐ明朝" pitchFamily="18" charset="-128"/>
              </a:rPr>
              <a:t>年</a:t>
            </a:r>
            <a:r>
              <a:rPr lang="en-US" altLang="ja-JP" sz="1600" dirty="0">
                <a:solidFill>
                  <a:prstClr val="black"/>
                </a:solidFill>
                <a:latin typeface="ＭＳ Ｐ明朝" pitchFamily="18" charset="-128"/>
                <a:ea typeface="ＭＳ Ｐ明朝" pitchFamily="18" charset="-128"/>
              </a:rPr>
              <a:t>3</a:t>
            </a:r>
            <a:r>
              <a:rPr lang="ja-JP" altLang="en-US" sz="1600" dirty="0">
                <a:solidFill>
                  <a:prstClr val="black"/>
                </a:solidFill>
                <a:latin typeface="ＭＳ Ｐ明朝" pitchFamily="18" charset="-128"/>
                <a:ea typeface="ＭＳ Ｐ明朝" pitchFamily="18" charset="-128"/>
              </a:rPr>
              <a:t>月</a:t>
            </a:r>
            <a:r>
              <a:rPr lang="en-US" altLang="ja-JP" sz="1600" dirty="0">
                <a:solidFill>
                  <a:prstClr val="black"/>
                </a:solidFill>
                <a:latin typeface="ＭＳ Ｐ明朝" pitchFamily="18" charset="-128"/>
                <a:ea typeface="ＭＳ Ｐ明朝" pitchFamily="18" charset="-128"/>
              </a:rPr>
              <a:t>26</a:t>
            </a:r>
            <a:r>
              <a:rPr lang="ja-JP" altLang="en-US" sz="1600" dirty="0">
                <a:solidFill>
                  <a:prstClr val="black"/>
                </a:solidFill>
                <a:latin typeface="ＭＳ Ｐ明朝" pitchFamily="18" charset="-128"/>
                <a:ea typeface="ＭＳ Ｐ明朝" pitchFamily="18" charset="-128"/>
              </a:rPr>
              <a:t>日時点）</a:t>
            </a:r>
            <a:endParaRPr lang="en-US" altLang="ja-JP" sz="1600" dirty="0">
              <a:solidFill>
                <a:prstClr val="black"/>
              </a:solidFill>
            </a:endParaRPr>
          </a:p>
          <a:p>
            <a:pPr algn="ctr" defTabSz="914155" fontAlgn="auto">
              <a:lnSpc>
                <a:spcPct val="150000"/>
              </a:lnSpc>
              <a:spcBef>
                <a:spcPts val="0"/>
              </a:spcBef>
              <a:spcAft>
                <a:spcPts val="0"/>
              </a:spcAft>
              <a:defRPr/>
            </a:pPr>
            <a:r>
              <a:rPr lang="ja-JP" altLang="en-US" sz="1600" dirty="0">
                <a:solidFill>
                  <a:prstClr val="black"/>
                </a:solidFill>
              </a:rPr>
              <a:t>　　　　　　　　　　　　　　　　　　　　　　　</a:t>
            </a:r>
            <a:r>
              <a:rPr lang="ja-JP" altLang="en-US" sz="1600" dirty="0">
                <a:solidFill>
                  <a:prstClr val="black"/>
                </a:solidFill>
                <a:latin typeface="ＭＳ Ｐ明朝" pitchFamily="18" charset="-128"/>
                <a:ea typeface="ＭＳ Ｐ明朝" pitchFamily="18" charset="-128"/>
              </a:rPr>
              <a:t>（ただし、</a:t>
            </a:r>
            <a:r>
              <a:rPr lang="ja-JP" altLang="en-US" sz="1600" b="1" u="sng" dirty="0">
                <a:solidFill>
                  <a:prstClr val="black"/>
                </a:solidFill>
                <a:latin typeface="ＭＳ Ｐ明朝" pitchFamily="18" charset="-128"/>
                <a:ea typeface="ＭＳ Ｐ明朝" pitchFamily="18" charset="-128"/>
              </a:rPr>
              <a:t>全ての市町村等が送信しているわけではない</a:t>
            </a:r>
            <a:r>
              <a:rPr lang="ja-JP" altLang="en-US" sz="1600" dirty="0">
                <a:solidFill>
                  <a:prstClr val="black"/>
                </a:solidFill>
                <a:latin typeface="ＭＳ Ｐ明朝" pitchFamily="18" charset="-128"/>
                <a:ea typeface="ＭＳ Ｐ明朝" pitchFamily="18" charset="-128"/>
              </a:rPr>
              <a:t>）</a:t>
            </a:r>
          </a:p>
        </p:txBody>
      </p:sp>
      <p:sp>
        <p:nvSpPr>
          <p:cNvPr id="6147" name="テキスト ボックス 3"/>
          <p:cNvSpPr txBox="1">
            <a:spLocks noChangeArrowheads="1"/>
          </p:cNvSpPr>
          <p:nvPr/>
        </p:nvSpPr>
        <p:spPr bwMode="auto">
          <a:xfrm>
            <a:off x="847406" y="1989145"/>
            <a:ext cx="8113339" cy="800199"/>
          </a:xfrm>
          <a:prstGeom prst="rect">
            <a:avLst/>
          </a:prstGeom>
          <a:noFill/>
          <a:ln w="9525">
            <a:noFill/>
            <a:miter lim="800000"/>
            <a:headEnd/>
            <a:tailEnd/>
          </a:ln>
        </p:spPr>
        <p:txBody>
          <a:bodyPr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介護保険事業状況報告月報（暫定版）</a:t>
            </a:r>
            <a:endParaRPr lang="en-US" altLang="ja-JP" sz="1600" dirty="0" smtClean="0">
              <a:solidFill>
                <a:prstClr val="black"/>
              </a:solidFill>
              <a:latin typeface="ＭＳ Ｐ明朝" charset="-128"/>
              <a:ea typeface="ＭＳ Ｐ明朝" charset="-128"/>
              <a:cs typeface="Times New Roman" pitchFamily="18" charset="0"/>
            </a:endParaRPr>
          </a:p>
          <a:p>
            <a:r>
              <a:rPr lang="ja-JP" altLang="en-US" sz="1600" dirty="0" smtClean="0">
                <a:solidFill>
                  <a:prstClr val="black"/>
                </a:solidFill>
                <a:latin typeface="ＭＳ Ｐ明朝" charset="-128"/>
                <a:ea typeface="ＭＳ Ｐ明朝" charset="-128"/>
                <a:cs typeface="Times New Roman" pitchFamily="18" charset="0"/>
              </a:rPr>
              <a:t>　   </a:t>
            </a:r>
            <a:r>
              <a:rPr lang="ja-JP" altLang="en-US" sz="1400" dirty="0" smtClean="0">
                <a:solidFill>
                  <a:prstClr val="black"/>
                </a:solidFill>
                <a:latin typeface="ＭＳ Ｐ明朝" charset="-128"/>
                <a:ea typeface="ＭＳ Ｐ明朝" charset="-128"/>
                <a:cs typeface="Times New Roman" pitchFamily="18" charset="0"/>
              </a:rPr>
              <a:t>ただし、陸前高田市、大槌町、女川町、桑折町、広野町、楢葉町、富岡町、川内村、大熊町、双葉町、浪江町は含まれていない。</a:t>
            </a:r>
            <a:endParaRPr lang="ja-JP" altLang="en-US" sz="1400" dirty="0" smtClean="0">
              <a:solidFill>
                <a:prstClr val="black"/>
              </a:solidFill>
              <a:latin typeface="Calibri" pitchFamily="34" charset="0"/>
              <a:ea typeface="ＭＳ Ｐゴシック" charset="-128"/>
            </a:endParaRPr>
          </a:p>
        </p:txBody>
      </p:sp>
      <p:sp>
        <p:nvSpPr>
          <p:cNvPr id="6148" name="テキスト ボックス 4"/>
          <p:cNvSpPr txBox="1">
            <a:spLocks noChangeArrowheads="1"/>
          </p:cNvSpPr>
          <p:nvPr/>
        </p:nvSpPr>
        <p:spPr bwMode="auto">
          <a:xfrm>
            <a:off x="3973110" y="3306764"/>
            <a:ext cx="3465977" cy="338534"/>
          </a:xfrm>
          <a:prstGeom prst="rect">
            <a:avLst/>
          </a:prstGeom>
          <a:noFill/>
          <a:ln w="9525">
            <a:noFill/>
            <a:miter lim="800000"/>
            <a:headEnd/>
            <a:tailEnd/>
          </a:ln>
        </p:spPr>
        <p:txBody>
          <a:bodyPr wrap="none" lIns="91422" tIns="45710" rIns="91422" bIns="45710">
            <a:spAutoFit/>
          </a:bodyPr>
          <a:lstStyle/>
          <a:p>
            <a:r>
              <a:rPr lang="ja-JP" altLang="en-US" sz="1400" smtClean="0">
                <a:solidFill>
                  <a:prstClr val="black"/>
                </a:solidFill>
                <a:latin typeface="Century" pitchFamily="18" charset="0"/>
                <a:ea typeface="ＭＳ Ｐゴシック" charset="-128"/>
                <a:cs typeface="Times New Roman" pitchFamily="18" charset="0"/>
              </a:rPr>
              <a:t> </a:t>
            </a:r>
            <a:r>
              <a:rPr lang="en-US" altLang="ja-JP" sz="1600" smtClean="0">
                <a:solidFill>
                  <a:prstClr val="black"/>
                </a:solidFill>
                <a:latin typeface="ＭＳ Ｐ明朝" charset="-128"/>
                <a:ea typeface="ＭＳ Ｐ明朝" charset="-128"/>
                <a:cs typeface="Times New Roman" pitchFamily="18" charset="0"/>
              </a:rPr>
              <a:t>※</a:t>
            </a:r>
            <a:r>
              <a:rPr lang="ja-JP" altLang="en-US" sz="1600" smtClean="0">
                <a:solidFill>
                  <a:prstClr val="black"/>
                </a:solidFill>
                <a:latin typeface="ＭＳ Ｐ明朝" charset="-128"/>
                <a:ea typeface="ＭＳ Ｐ明朝" charset="-128"/>
                <a:cs typeface="Times New Roman" pitchFamily="18" charset="0"/>
              </a:rPr>
              <a:t>認定者数</a:t>
            </a:r>
            <a:r>
              <a:rPr lang="en-US" altLang="ja-JP" sz="1600" smtClean="0">
                <a:solidFill>
                  <a:prstClr val="black"/>
                </a:solidFill>
                <a:latin typeface="ＭＳ Ｐ明朝" charset="-128"/>
                <a:ea typeface="ＭＳ Ｐ明朝" charset="-128"/>
                <a:cs typeface="Times New Roman" pitchFamily="18" charset="0"/>
              </a:rPr>
              <a:t>/</a:t>
            </a:r>
            <a:r>
              <a:rPr lang="ja-JP" altLang="en-US" sz="1600" smtClean="0">
                <a:solidFill>
                  <a:prstClr val="black"/>
                </a:solidFill>
                <a:latin typeface="ＭＳ Ｐ明朝" charset="-128"/>
                <a:ea typeface="ＭＳ Ｐ明朝" charset="-128"/>
                <a:cs typeface="Times New Roman" pitchFamily="18" charset="0"/>
              </a:rPr>
              <a:t>高齢者人口（６５歳以上）</a:t>
            </a:r>
            <a:endParaRPr lang="ja-JP" altLang="en-US" sz="1600" smtClean="0">
              <a:solidFill>
                <a:prstClr val="black"/>
              </a:solidFill>
              <a:latin typeface="Calibri" pitchFamily="34" charset="0"/>
              <a:ea typeface="ＭＳ Ｐゴシック" charset="-128"/>
            </a:endParaRPr>
          </a:p>
        </p:txBody>
      </p:sp>
      <p:sp>
        <p:nvSpPr>
          <p:cNvPr id="6149" name="テキスト ボックス 5"/>
          <p:cNvSpPr txBox="1">
            <a:spLocks noChangeArrowheads="1"/>
          </p:cNvSpPr>
          <p:nvPr/>
        </p:nvSpPr>
        <p:spPr bwMode="auto">
          <a:xfrm>
            <a:off x="4229668" y="3573464"/>
            <a:ext cx="4907076" cy="307756"/>
          </a:xfrm>
          <a:prstGeom prst="rect">
            <a:avLst/>
          </a:prstGeom>
          <a:noFill/>
          <a:ln w="9525">
            <a:noFill/>
            <a:miter lim="800000"/>
            <a:headEnd/>
            <a:tailEnd/>
          </a:ln>
        </p:spPr>
        <p:txBody>
          <a:bodyPr wrap="none" lIns="91422" tIns="45710" rIns="91422" bIns="45710">
            <a:spAutoFit/>
          </a:bodyPr>
          <a:lstStyle/>
          <a:p>
            <a:r>
              <a:rPr lang="ja-JP" altLang="en-US" sz="1400" smtClean="0">
                <a:solidFill>
                  <a:prstClr val="black"/>
                </a:solidFill>
                <a:latin typeface="Century" pitchFamily="18" charset="0"/>
                <a:ea typeface="ＭＳ Ｐゴシック" charset="-128"/>
                <a:cs typeface="Times New Roman" pitchFamily="18" charset="0"/>
              </a:rPr>
              <a:t> </a:t>
            </a:r>
            <a:r>
              <a:rPr lang="ja-JP" altLang="en-US" sz="1200" smtClean="0">
                <a:solidFill>
                  <a:prstClr val="black"/>
                </a:solidFill>
                <a:latin typeface="ＭＳ Ｐ明朝" charset="-128"/>
                <a:ea typeface="ＭＳ Ｐ明朝" charset="-128"/>
                <a:cs typeface="Times New Roman" pitchFamily="18" charset="0"/>
              </a:rPr>
              <a:t>　　　　　　　　　高齢者人口（総務省人口推計（Ｈ</a:t>
            </a:r>
            <a:r>
              <a:rPr lang="en-US" altLang="ja-JP" sz="1200" smtClean="0">
                <a:solidFill>
                  <a:prstClr val="black"/>
                </a:solidFill>
                <a:latin typeface="ＭＳ Ｐ明朝" charset="-128"/>
                <a:ea typeface="ＭＳ Ｐ明朝" charset="-128"/>
                <a:cs typeface="Times New Roman" pitchFamily="18" charset="0"/>
              </a:rPr>
              <a:t>23</a:t>
            </a:r>
            <a:r>
              <a:rPr lang="ja-JP" altLang="en-US" sz="1200" smtClean="0">
                <a:solidFill>
                  <a:prstClr val="black"/>
                </a:solidFill>
                <a:latin typeface="ＭＳ Ｐ明朝" charset="-128"/>
                <a:ea typeface="ＭＳ Ｐ明朝" charset="-128"/>
                <a:cs typeface="Times New Roman" pitchFamily="18" charset="0"/>
              </a:rPr>
              <a:t>年</a:t>
            </a:r>
            <a:r>
              <a:rPr lang="en-US" altLang="ja-JP" sz="1200" smtClean="0">
                <a:solidFill>
                  <a:prstClr val="black"/>
                </a:solidFill>
                <a:latin typeface="ＭＳ Ｐ明朝" charset="-128"/>
                <a:ea typeface="ＭＳ Ｐ明朝" charset="-128"/>
                <a:cs typeface="Times New Roman" pitchFamily="18" charset="0"/>
              </a:rPr>
              <a:t>3</a:t>
            </a:r>
            <a:r>
              <a:rPr lang="ja-JP" altLang="en-US" sz="1200" smtClean="0">
                <a:solidFill>
                  <a:prstClr val="black"/>
                </a:solidFill>
                <a:latin typeface="ＭＳ Ｐ明朝" charset="-128"/>
                <a:ea typeface="ＭＳ Ｐ明朝" charset="-128"/>
                <a:cs typeface="Times New Roman" pitchFamily="18" charset="0"/>
              </a:rPr>
              <a:t>月現在（概算値）））</a:t>
            </a:r>
            <a:endParaRPr lang="ja-JP" altLang="en-US" sz="1200" smtClean="0">
              <a:solidFill>
                <a:prstClr val="black"/>
              </a:solidFill>
              <a:latin typeface="Calibri" pitchFamily="34" charset="0"/>
              <a:ea typeface="ＭＳ Ｐゴシック" charset="-128"/>
            </a:endParaRPr>
          </a:p>
        </p:txBody>
      </p:sp>
      <p:sp>
        <p:nvSpPr>
          <p:cNvPr id="8" name="正方形/長方形 7"/>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要介護認定の申請件数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BCS Template White Background">
  <a:themeElements>
    <a:clrScheme name="3_BCS Template White Background 1">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669900"/>
      </a:hlink>
      <a:folHlink>
        <a:srgbClr val="8CC800"/>
      </a:folHlink>
    </a:clrScheme>
    <a:fontScheme name="3_BCS Template White Background">
      <a:majorFont>
        <a:latin typeface="HGP創英角ｺﾞｼｯｸUB"/>
        <a:ea typeface="HGP創英角ｺﾞｼｯｸUB"/>
        <a:cs typeface="Arial"/>
      </a:majorFont>
      <a:minorFont>
        <a:latin typeface="HG丸ｺﾞｼｯｸM-PRO"/>
        <a:ea typeface="HG丸ｺﾞｼｯｸM-PR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2"/>
          </a:solidFill>
          <a:prstDash val="solid"/>
          <a:round/>
          <a:headEnd type="none" w="med" len="med"/>
          <a:tailEnd type="none" w="lg" len="lg"/>
        </a:ln>
        <a:effec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Arial" charset="0"/>
            <a:ea typeface="ＭＳ Ｐゴシック" charset="-128"/>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2"/>
          </a:solidFill>
          <a:prstDash val="solid"/>
          <a:round/>
          <a:headEnd type="none" w="med" len="med"/>
          <a:tailEnd type="none" w="lg" len="lg"/>
        </a:ln>
        <a:effec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Arial" charset="0"/>
            <a:ea typeface="ＭＳ Ｐゴシック" charset="-128"/>
            <a:cs typeface="Arial" charset="0"/>
          </a:defRPr>
        </a:defPPr>
      </a:lstStyle>
    </a:lnDef>
  </a:objectDefaults>
  <a:extraClrSchemeLst>
    <a:extraClrScheme>
      <a:clrScheme name="3_BCS Template White Background 1">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669900"/>
        </a:hlink>
        <a:folHlink>
          <a:srgbClr val="8CC8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88CDDE-C033-41F0-9BB8-CFB8D4B6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7A105E3-7658-4C7B-AD44-5F866CB84CF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8B97BE19-CDDD-400E-817A-CFDD13F7EC12"/>
    <ds:schemaRef ds:uri="fb02c745-2821-438e-a9f3-36f365a5b5fa"/>
    <ds:schemaRef ds:uri="http://schemas.openxmlformats.org/package/2006/metadata/core-properties"/>
  </ds:schemaRefs>
</ds:datastoreItem>
</file>

<file path=customXml/itemProps3.xml><?xml version="1.0" encoding="utf-8"?>
<ds:datastoreItem xmlns:ds="http://schemas.openxmlformats.org/officeDocument/2006/customXml" ds:itemID="{CE00E513-471E-4C23-ADB7-90EB5684C9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7544</TotalTime>
  <Words>3751</Words>
  <Application>Microsoft Office PowerPoint</Application>
  <PresentationFormat>画面に合わせる (4:3)</PresentationFormat>
  <Paragraphs>563</Paragraphs>
  <Slides>39</Slides>
  <Notes>23</Notes>
  <HiddenSlides>0</HiddenSlides>
  <MMClips>0</MMClips>
  <ScaleCrop>false</ScaleCrop>
  <HeadingPairs>
    <vt:vector size="8" baseType="variant">
      <vt:variant>
        <vt:lpstr>使用されているフォント</vt:lpstr>
      </vt:variant>
      <vt:variant>
        <vt:i4>18</vt:i4>
      </vt:variant>
      <vt:variant>
        <vt:lpstr>テーマ</vt:lpstr>
      </vt:variant>
      <vt:variant>
        <vt:i4>9</vt:i4>
      </vt:variant>
      <vt:variant>
        <vt:lpstr>埋め込まれた OLE サーバー</vt:lpstr>
      </vt:variant>
      <vt:variant>
        <vt:i4>1</vt:i4>
      </vt:variant>
      <vt:variant>
        <vt:lpstr>スライド タイトル</vt:lpstr>
      </vt:variant>
      <vt:variant>
        <vt:i4>39</vt:i4>
      </vt:variant>
    </vt:vector>
  </HeadingPairs>
  <TitlesOfParts>
    <vt:vector size="67" baseType="lpstr">
      <vt:lpstr>Arial</vt:lpstr>
      <vt:lpstr>ＭＳ Ｐゴシック</vt:lpstr>
      <vt:lpstr>Calibri</vt:lpstr>
      <vt:lpstr>HGPｺﾞｼｯｸM</vt:lpstr>
      <vt:lpstr>HG丸ｺﾞｼｯｸM-PRO</vt:lpstr>
      <vt:lpstr>Times New Roman</vt:lpstr>
      <vt:lpstr>ＭＳ ゴシック</vt:lpstr>
      <vt:lpstr>Verdana</vt:lpstr>
      <vt:lpstr>ＤＦ平成ゴシック体W5</vt:lpstr>
      <vt:lpstr>Century</vt:lpstr>
      <vt:lpstr>ＭＳ Ｐ明朝</vt:lpstr>
      <vt:lpstr>ＭＳ 明朝</vt:lpstr>
      <vt:lpstr>HGP創英角ｺﾞｼｯｸUB</vt:lpstr>
      <vt:lpstr>Wingdings</vt:lpstr>
      <vt:lpstr>Berlin Sans FB Demi</vt:lpstr>
      <vt:lpstr>HGS創英角ｺﾞｼｯｸUB</vt:lpstr>
      <vt:lpstr>Bookman Old Style</vt:lpstr>
      <vt:lpstr>SimSun</vt:lpstr>
      <vt:lpstr>4_Office テーマ</vt:lpstr>
      <vt:lpstr>10_Office テーマ</vt:lpstr>
      <vt:lpstr>2_標準デザイン</vt:lpstr>
      <vt:lpstr>5_Office テーマ</vt:lpstr>
      <vt:lpstr>8_Office テーマ</vt:lpstr>
      <vt:lpstr>標準デザイン</vt:lpstr>
      <vt:lpstr>1_標準デザイン</vt:lpstr>
      <vt:lpstr>Office テーマ</vt:lpstr>
      <vt:lpstr>4_BCS Template White Background</vt:lpstr>
      <vt:lpstr>Microsoft Office Excel 97-2003 ワークシート</vt:lpstr>
      <vt:lpstr>要介護認定業務の適正な運用に向けて</vt:lpstr>
      <vt:lpstr>目次</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平成24年度要介護認定適正化事業の基本コンセプト</vt:lpstr>
      <vt:lpstr>平成24年度の事業のポイント　：　① eラーニングシステム</vt:lpstr>
      <vt:lpstr>平成24年度の事業のポイント　：　② 業務分析データ</vt:lpstr>
      <vt:lpstr>平成24年度の事業のポイント　：　③ 認定調査員研修</vt:lpstr>
      <vt:lpstr>平成24年度の事業のポイント　：　④ 技術的助言事業</vt:lpstr>
      <vt:lpstr>スライド 26</vt:lpstr>
      <vt:lpstr>スライド 27</vt:lpstr>
      <vt:lpstr>スライド 28</vt:lpstr>
      <vt:lpstr>〈データベース構築等事業の概念図〉</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476</cp:revision>
  <dcterms:created xsi:type="dcterms:W3CDTF">2010-10-16T08:07:39Z</dcterms:created>
  <dcterms:modified xsi:type="dcterms:W3CDTF">2012-06-05T07:20:39Z</dcterms:modified>
</cp:coreProperties>
</file>