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4"/>
  </p:sldMasterIdLst>
  <p:notesMasterIdLst>
    <p:notesMasterId r:id="rId16"/>
  </p:notesMasterIdLst>
  <p:handoutMasterIdLst>
    <p:handoutMasterId r:id="rId17"/>
  </p:handoutMasterIdLst>
  <p:sldIdLst>
    <p:sldId id="403" r:id="rId5"/>
    <p:sldId id="469" r:id="rId6"/>
    <p:sldId id="470" r:id="rId7"/>
    <p:sldId id="467" r:id="rId8"/>
    <p:sldId id="459" r:id="rId9"/>
    <p:sldId id="463" r:id="rId10"/>
    <p:sldId id="458" r:id="rId11"/>
    <p:sldId id="465" r:id="rId12"/>
    <p:sldId id="471" r:id="rId13"/>
    <p:sldId id="466" r:id="rId14"/>
    <p:sldId id="468" r:id="rId15"/>
  </p:sldIdLst>
  <p:sldSz cx="9901238" cy="6858000"/>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EB8E"/>
    <a:srgbClr val="C60A17"/>
    <a:srgbClr val="DC5C3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7297" autoAdjust="0"/>
    <p:restoredTop sz="86455" autoAdjust="0"/>
  </p:normalViewPr>
  <p:slideViewPr>
    <p:cSldViewPr>
      <p:cViewPr varScale="1">
        <p:scale>
          <a:sx n="68" d="100"/>
          <a:sy n="68" d="100"/>
        </p:scale>
        <p:origin x="-732" y="-90"/>
      </p:cViewPr>
      <p:guideLst>
        <p:guide orient="horz" pos="2160"/>
        <p:guide pos="311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18ABAA16-8D68-4FE2-AC59-F6EC347269EA}" type="datetimeFigureOut">
              <a:rPr lang="ja-JP" altLang="en-US"/>
              <a:pPr>
                <a:defRPr/>
              </a:pPr>
              <a:t>2012/5/28</a:t>
            </a:fld>
            <a:endParaRPr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C5BF53E2-D831-4BCD-A5D9-4DB8B272D7F6}"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471224EB-12CC-4CA5-BCE1-01E5AB66BEF1}" type="datetimeFigureOut">
              <a:rPr lang="ja-JP" altLang="en-US"/>
              <a:pPr>
                <a:defRPr/>
              </a:pPr>
              <a:t>2012/5/28</a:t>
            </a:fld>
            <a:endParaRPr lang="ja-JP" altLang="en-US"/>
          </a:p>
        </p:txBody>
      </p:sp>
      <p:sp>
        <p:nvSpPr>
          <p:cNvPr id="4" name="スライド イメージ プレースホルダ 3"/>
          <p:cNvSpPr>
            <a:spLocks noGrp="1" noRot="1" noChangeAspect="1"/>
          </p:cNvSpPr>
          <p:nvPr>
            <p:ph type="sldImg" idx="2"/>
          </p:nvPr>
        </p:nvSpPr>
        <p:spPr>
          <a:xfrm>
            <a:off x="714375" y="746125"/>
            <a:ext cx="5378450"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D047C2D8-8B0B-4B4D-974A-F860B3D4DED4}"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TextEdit="1"/>
          </p:cNvSpPr>
          <p:nvPr>
            <p:ph type="sldImg"/>
          </p:nvPr>
        </p:nvSpPr>
        <p:spPr bwMode="auto">
          <a:noFill/>
          <a:ln>
            <a:solidFill>
              <a:srgbClr val="000000"/>
            </a:solidFill>
            <a:miter lim="800000"/>
            <a:headEnd/>
            <a:tailEnd/>
          </a:ln>
        </p:spPr>
      </p:sp>
      <p:sp>
        <p:nvSpPr>
          <p:cNvPr id="11267"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CE4AEC5B-6871-43E3-9033-1A0B79ECF305}" type="slidenum">
              <a:rPr lang="en-US" altLang="ja-JP" sz="1200">
                <a:latin typeface="+mn-lt"/>
                <a:ea typeface="+mn-ea"/>
              </a:rPr>
              <a:pPr algn="r" fontAlgn="auto">
                <a:spcBef>
                  <a:spcPts val="0"/>
                </a:spcBef>
                <a:spcAft>
                  <a:spcPts val="0"/>
                </a:spcAft>
                <a:defRPr/>
              </a:pPr>
              <a:t>10</a:t>
            </a:fld>
            <a:endParaRPr lang="en-US" altLang="ja-JP" sz="1200">
              <a:latin typeface="+mn-lt"/>
              <a:ea typeface="+mn-ea"/>
            </a:endParaRPr>
          </a:p>
        </p:txBody>
      </p:sp>
      <p:sp>
        <p:nvSpPr>
          <p:cNvPr id="18435"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843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3</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0CD2A86C-B25B-44F6-9DFB-F97726C7AF4F}" type="slidenum">
              <a:rPr lang="en-US" altLang="ja-JP" sz="1200">
                <a:latin typeface="+mn-lt"/>
                <a:ea typeface="+mn-ea"/>
              </a:rPr>
              <a:pPr algn="r" fontAlgn="auto">
                <a:spcBef>
                  <a:spcPts val="0"/>
                </a:spcBef>
                <a:spcAft>
                  <a:spcPts val="0"/>
                </a:spcAft>
                <a:defRPr/>
              </a:pPr>
              <a:t>4</a:t>
            </a:fld>
            <a:endParaRPr lang="en-US" altLang="ja-JP" sz="1200">
              <a:latin typeface="+mn-lt"/>
              <a:ea typeface="+mn-ea"/>
            </a:endParaRPr>
          </a:p>
        </p:txBody>
      </p:sp>
      <p:sp>
        <p:nvSpPr>
          <p:cNvPr id="10243"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024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67A178AD-532D-43C9-B338-830E577A498E}" type="slidenum">
              <a:rPr lang="en-US" altLang="ja-JP" sz="1200">
                <a:latin typeface="+mn-lt"/>
                <a:ea typeface="+mn-ea"/>
              </a:rPr>
              <a:pPr algn="r" fontAlgn="auto">
                <a:spcBef>
                  <a:spcPts val="0"/>
                </a:spcBef>
                <a:spcAft>
                  <a:spcPts val="0"/>
                </a:spcAft>
                <a:defRPr/>
              </a:pPr>
              <a:t>5</a:t>
            </a:fld>
            <a:endParaRPr lang="en-US" altLang="ja-JP" sz="1200">
              <a:latin typeface="+mn-lt"/>
              <a:ea typeface="+mn-ea"/>
            </a:endParaRPr>
          </a:p>
        </p:txBody>
      </p:sp>
      <p:sp>
        <p:nvSpPr>
          <p:cNvPr id="13315"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331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2218771E-3906-4000-9C21-A59795E1AEB2}" type="slidenum">
              <a:rPr lang="en-US" altLang="ja-JP" sz="1200">
                <a:latin typeface="+mn-lt"/>
                <a:ea typeface="+mn-ea"/>
              </a:rPr>
              <a:pPr algn="r" fontAlgn="auto">
                <a:spcBef>
                  <a:spcPts val="0"/>
                </a:spcBef>
                <a:spcAft>
                  <a:spcPts val="0"/>
                </a:spcAft>
                <a:defRPr/>
              </a:pPr>
              <a:t>6</a:t>
            </a:fld>
            <a:endParaRPr lang="en-US" altLang="ja-JP" sz="1200">
              <a:latin typeface="+mn-lt"/>
              <a:ea typeface="+mn-ea"/>
            </a:endParaRPr>
          </a:p>
        </p:txBody>
      </p:sp>
      <p:sp>
        <p:nvSpPr>
          <p:cNvPr id="12291"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229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1033354-E01F-460E-A533-A1B0DCD456C1}" type="slidenum">
              <a:rPr lang="en-US" altLang="ja-JP"/>
              <a:pPr>
                <a:defRPr/>
              </a:pPr>
              <a:t>7</a:t>
            </a:fld>
            <a:endParaRPr lang="en-US" altLang="ja-JP"/>
          </a:p>
        </p:txBody>
      </p:sp>
      <p:sp>
        <p:nvSpPr>
          <p:cNvPr id="14339"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CADC54FA-3C03-48C7-B187-49FFD8D44AE0}" type="slidenum">
              <a:rPr lang="en-US" altLang="ja-JP"/>
              <a:pPr>
                <a:defRPr/>
              </a:pPr>
              <a:t>8</a:t>
            </a:fld>
            <a:endParaRPr lang="en-US" altLang="ja-JP"/>
          </a:p>
        </p:txBody>
      </p:sp>
      <p:sp>
        <p:nvSpPr>
          <p:cNvPr id="15363"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53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CADC54FA-3C03-48C7-B187-49FFD8D44AE0}" type="slidenum">
              <a:rPr lang="en-US" altLang="ja-JP"/>
              <a:pPr>
                <a:defRPr/>
              </a:pPr>
              <a:t>9</a:t>
            </a:fld>
            <a:endParaRPr lang="en-US" altLang="ja-JP"/>
          </a:p>
        </p:txBody>
      </p:sp>
      <p:sp>
        <p:nvSpPr>
          <p:cNvPr id="15363" name="Rectangle 2"/>
          <p:cNvSpPr>
            <a:spLocks noGrp="1" noRot="1" noChangeAspect="1" noChangeArrowheads="1" noTextEdit="1"/>
          </p:cNvSpPr>
          <p:nvPr>
            <p:ph type="sldImg"/>
          </p:nvPr>
        </p:nvSpPr>
        <p:spPr bwMode="auto">
          <a:xfrm>
            <a:off x="714375" y="746125"/>
            <a:ext cx="5380038" cy="3725863"/>
          </a:xfrm>
          <a:noFill/>
          <a:ln>
            <a:solidFill>
              <a:srgbClr val="000000"/>
            </a:solidFill>
            <a:miter lim="800000"/>
            <a:headEnd/>
            <a:tailEnd/>
          </a:ln>
        </p:spPr>
      </p:sp>
      <p:sp>
        <p:nvSpPr>
          <p:cNvPr id="153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621" y="2130676"/>
            <a:ext cx="8416052"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219" y="3886200"/>
            <a:ext cx="693086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F3E855AC-9C7A-491B-AFF0-1665F206F65E}" type="datetime1">
              <a:rPr lang="ja-JP" altLang="en-US"/>
              <a:pPr>
                <a:defRPr/>
              </a:pPr>
              <a:t>2012/5/28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E254202-445C-4A44-97FC-1A230F83CA0C}" type="slidenum">
              <a:rPr lang="ja-JP" altLang="en-US"/>
              <a:pPr>
                <a:defRPr/>
              </a:pPr>
              <a:t>&lt;#&gt;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19D3EDE1-BC90-42CC-AB37-CBE2F00D9461}" type="datetime1">
              <a:rPr lang="ja-JP" altLang="en-US"/>
              <a:pPr>
                <a:defRPr/>
              </a:pPr>
              <a:t>2012/5/28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10D19FE-3C6A-463B-B881-857C2D5AF589}" type="slidenum">
              <a:rPr lang="ja-JP" altLang="en-US"/>
              <a:pPr>
                <a:defRPr/>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434" y="274639"/>
            <a:ext cx="2227779"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063" y="274639"/>
            <a:ext cx="6518315"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C8EE49D9-945F-4925-9095-CF85228E7872}" type="datetime1">
              <a:rPr lang="ja-JP" altLang="en-US"/>
              <a:pPr>
                <a:defRPr/>
              </a:pPr>
              <a:t>2012/5/28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58B0BD0F-423A-49F7-8B7E-C6A7D8C44C6D}" type="slidenum">
              <a:rPr lang="ja-JP" altLang="en-US"/>
              <a:pPr>
                <a:defRPr/>
              </a:pPr>
              <a:t>&lt;#&gt;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CDC24AAF-EF6C-422A-87A6-EC18E9E77A88}" type="datetime1">
              <a:rPr lang="ja-JP" altLang="en-US"/>
              <a:pPr>
                <a:defRPr/>
              </a:pPr>
              <a:t>2012/5/28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27CC751-9A4A-4738-9D16-6C1E8D7CB54C}" type="slidenum">
              <a:rPr lang="ja-JP" altLang="en-US"/>
              <a:pPr>
                <a:defRPr/>
              </a:pPr>
              <a:t>&lt;#&gt;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131" y="4407151"/>
            <a:ext cx="8416052"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131" y="2906722"/>
            <a:ext cx="841605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F51DFC53-F25E-4F45-9B00-127499A5B344}" type="datetime1">
              <a:rPr lang="ja-JP" altLang="en-US"/>
              <a:pPr>
                <a:defRPr/>
              </a:pPr>
              <a:t>2012/5/28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05A744C-EF7D-4E23-AD0F-3A828359E98F}" type="slidenum">
              <a:rPr lang="ja-JP" altLang="en-US"/>
              <a:pPr>
                <a:defRPr/>
              </a:pPr>
              <a:t>&lt;#&gt;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093" y="1600214"/>
            <a:ext cx="437304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3158" y="1600214"/>
            <a:ext cx="437304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780A6647-AB61-4C87-825A-C23A6DF5DCE2}" type="datetime1">
              <a:rPr lang="ja-JP" altLang="en-US"/>
              <a:pPr>
                <a:defRPr/>
              </a:pPr>
              <a:t>2012/5/28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20A9CEC-81E5-4C8E-B3CF-4DF120EAADEC}" type="slidenum">
              <a:rPr lang="ja-JP" altLang="en-US"/>
              <a:pPr>
                <a:defRPr/>
              </a:pPr>
              <a:t>&lt;#&gt;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062" y="1535113"/>
            <a:ext cx="43747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062" y="2174875"/>
            <a:ext cx="43747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29807" y="1535113"/>
            <a:ext cx="437648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29807" y="2174875"/>
            <a:ext cx="437648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3345784B-A0D6-418F-B9C2-E74896110C06}" type="datetime1">
              <a:rPr lang="ja-JP" altLang="en-US"/>
              <a:pPr>
                <a:defRPr/>
              </a:pPr>
              <a:t>2012/5/28</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A13EC728-700C-4CC5-BD69-EDD46231B261}" type="slidenum">
              <a:rPr lang="ja-JP" altLang="en-US"/>
              <a:pPr>
                <a:defRPr/>
              </a:pPr>
              <a:t>&lt;#&gt;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CF95B19A-B4F7-44F5-877E-121AA12BF743}" type="datetime1">
              <a:rPr lang="ja-JP" altLang="en-US"/>
              <a:pPr>
                <a:defRPr/>
              </a:pPr>
              <a:t>2012/5/28</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04D99E47-A06F-4B83-8903-A0E896F6B90B}" type="slidenum">
              <a:rPr lang="ja-JP" altLang="en-US"/>
              <a:pPr>
                <a:defRPr/>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480193E0-EC6E-402B-BED7-776E93E52D4F}" type="datetime1">
              <a:rPr lang="ja-JP" altLang="en-US"/>
              <a:pPr>
                <a:defRPr/>
              </a:pPr>
              <a:t>2012/5/28</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13AF3375-DE26-495B-A3E2-52AD48E7AE47}" type="slidenum">
              <a:rPr lang="ja-JP" altLang="en-US"/>
              <a:pPr>
                <a:defRPr/>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192" y="273050"/>
            <a:ext cx="3257439"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1147" y="273062"/>
            <a:ext cx="55350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192" y="1435111"/>
            <a:ext cx="32574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EA7D68FA-1192-4A34-AFBF-14761583D994}" type="datetime1">
              <a:rPr lang="ja-JP" altLang="en-US"/>
              <a:pPr>
                <a:defRPr/>
              </a:pPr>
              <a:t>2012/5/28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01A64544-845F-4FF3-803D-D43E8530C34A}" type="slidenum">
              <a:rPr lang="ja-JP" altLang="en-US"/>
              <a:pPr>
                <a:defRPr/>
              </a:pPr>
              <a:t>&lt;#&gt;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0716" y="4800600"/>
            <a:ext cx="5940743"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0716" y="612783"/>
            <a:ext cx="5940743"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0716" y="5367338"/>
            <a:ext cx="594074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A1EDD348-4B14-4A42-B962-9E007D12D4E7}" type="datetime1">
              <a:rPr lang="ja-JP" altLang="en-US"/>
              <a:pPr>
                <a:defRPr/>
              </a:pPr>
              <a:t>2012/5/28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F2BF273-30A0-4A54-B264-CDB3E1668475}" type="slidenum">
              <a:rPr lang="ja-JP" altLang="en-US"/>
              <a:pPr>
                <a:defRPr/>
              </a:pPr>
              <a:t>&lt;#&gt;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0638"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00"/>
            <a:ext cx="8910638"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350"/>
            <a:ext cx="2309813" cy="365125"/>
          </a:xfrm>
          <a:prstGeom prst="rect">
            <a:avLst/>
          </a:prstGeom>
        </p:spPr>
        <p:txBody>
          <a:bodyPr vert="horz" lIns="91440" tIns="45720" rIns="91440" bIns="45720" rtlCol="0" anchor="ctr"/>
          <a:lstStyle>
            <a:lvl1pPr algn="l">
              <a:defRPr sz="1200" b="0">
                <a:solidFill>
                  <a:prstClr val="black">
                    <a:tint val="75000"/>
                  </a:prstClr>
                </a:solidFill>
                <a:latin typeface="Calibri"/>
                <a:ea typeface="ＭＳ Ｐゴシック"/>
              </a:defRPr>
            </a:lvl1pPr>
          </a:lstStyle>
          <a:p>
            <a:pPr>
              <a:defRPr/>
            </a:pPr>
            <a:fld id="{C27F1F95-FA19-404F-BAD0-F4F0FE47A11E}" type="datetime1">
              <a:rPr lang="ja-JP" altLang="en-US"/>
              <a:pPr>
                <a:defRPr/>
              </a:pPr>
              <a:t>2012/5/28</a:t>
            </a:fld>
            <a:endParaRPr lang="ja-JP" altLang="en-US"/>
          </a:p>
        </p:txBody>
      </p:sp>
      <p:sp>
        <p:nvSpPr>
          <p:cNvPr id="5" name="フッター プレースホルダ 4"/>
          <p:cNvSpPr>
            <a:spLocks noGrp="1"/>
          </p:cNvSpPr>
          <p:nvPr>
            <p:ph type="ftr" sz="quarter" idx="3"/>
          </p:nvPr>
        </p:nvSpPr>
        <p:spPr>
          <a:xfrm>
            <a:off x="3382963" y="6356350"/>
            <a:ext cx="3135312" cy="365125"/>
          </a:xfrm>
          <a:prstGeom prst="rect">
            <a:avLst/>
          </a:prstGeom>
        </p:spPr>
        <p:txBody>
          <a:bodyPr vert="horz" lIns="91440" tIns="45720" rIns="91440" bIns="45720" rtlCol="0" anchor="ctr"/>
          <a:lstStyle>
            <a:lvl1pPr algn="ctr">
              <a:defRPr sz="1200" b="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7096125" y="6356350"/>
            <a:ext cx="2309813" cy="365125"/>
          </a:xfrm>
          <a:prstGeom prst="rect">
            <a:avLst/>
          </a:prstGeom>
        </p:spPr>
        <p:txBody>
          <a:bodyPr vert="horz" lIns="91440" tIns="45720" rIns="91440" bIns="45720" rtlCol="0" anchor="ctr"/>
          <a:lstStyle>
            <a:lvl1pPr algn="r">
              <a:defRPr sz="1200" b="0">
                <a:solidFill>
                  <a:prstClr val="black">
                    <a:tint val="75000"/>
                  </a:prstClr>
                </a:solidFill>
                <a:latin typeface="Calibri"/>
                <a:ea typeface="ＭＳ Ｐゴシック"/>
              </a:defRPr>
            </a:lvl1pPr>
          </a:lstStyle>
          <a:p>
            <a:pPr>
              <a:defRPr/>
            </a:pPr>
            <a:fld id="{440C2E83-04D5-409E-A6D0-8CB8585A764A}"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a:xfrm>
            <a:off x="742950" y="2130425"/>
            <a:ext cx="8415338" cy="1470025"/>
          </a:xfrm>
        </p:spPr>
        <p:txBody>
          <a:bodyPr/>
          <a:lstStyle/>
          <a:p>
            <a:r>
              <a:rPr lang="ja-JP" altLang="en-US" dirty="0" smtClean="0"/>
              <a:t>最近の質問事例</a:t>
            </a:r>
          </a:p>
        </p:txBody>
      </p:sp>
      <p:sp>
        <p:nvSpPr>
          <p:cNvPr id="2051" name="サブタイトル 2"/>
          <p:cNvSpPr>
            <a:spLocks noGrp="1"/>
          </p:cNvSpPr>
          <p:nvPr>
            <p:ph type="subTitle" idx="1"/>
          </p:nvPr>
        </p:nvSpPr>
        <p:spPr>
          <a:xfrm>
            <a:off x="1485900" y="4340225"/>
            <a:ext cx="6929438" cy="1752600"/>
          </a:xfrm>
        </p:spPr>
        <p:txBody>
          <a:bodyPr/>
          <a:lstStyle/>
          <a:p>
            <a:endParaRPr lang="en-US" altLang="ja-JP" smtClean="0">
              <a:solidFill>
                <a:schemeClr val="tx1"/>
              </a:solidFill>
            </a:endParaRPr>
          </a:p>
          <a:p>
            <a:r>
              <a:rPr lang="ja-JP" altLang="en-US" sz="2800" smtClean="0">
                <a:solidFill>
                  <a:schemeClr val="tx1"/>
                </a:solidFill>
              </a:rPr>
              <a:t>厚生労働省老健局老人保健課</a:t>
            </a:r>
          </a:p>
        </p:txBody>
      </p:sp>
      <p:sp>
        <p:nvSpPr>
          <p:cNvPr id="2052" name="テキスト ボックス 4"/>
          <p:cNvSpPr txBox="1">
            <a:spLocks noChangeArrowheads="1"/>
          </p:cNvSpPr>
          <p:nvPr/>
        </p:nvSpPr>
        <p:spPr bwMode="auto">
          <a:xfrm>
            <a:off x="6102350" y="765175"/>
            <a:ext cx="3744913" cy="641350"/>
          </a:xfrm>
          <a:prstGeom prst="rect">
            <a:avLst/>
          </a:prstGeom>
          <a:noFill/>
          <a:ln w="9525">
            <a:noFill/>
            <a:miter lim="800000"/>
            <a:headEnd/>
            <a:tailEnd/>
          </a:ln>
        </p:spPr>
        <p:txBody>
          <a:bodyPr>
            <a:spAutoFit/>
          </a:bodyPr>
          <a:lstStyle/>
          <a:p>
            <a:r>
              <a:rPr lang="ja-JP" altLang="en-US" dirty="0" smtClean="0">
                <a:latin typeface="Calibri" pitchFamily="34" charset="0"/>
              </a:rPr>
              <a:t>平成２４年６月７日</a:t>
            </a:r>
            <a:endParaRPr lang="ja-JP" altLang="en-US" dirty="0">
              <a:latin typeface="Calibri" pitchFamily="34" charset="0"/>
            </a:endParaRPr>
          </a:p>
          <a:p>
            <a:r>
              <a:rPr lang="ja-JP" altLang="en-US" dirty="0">
                <a:latin typeface="Calibri" pitchFamily="34" charset="0"/>
              </a:rPr>
              <a:t>要介護認定都道府県等職員研修</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4294967295"/>
          </p:nvPr>
        </p:nvSpPr>
        <p:spPr>
          <a:xfrm>
            <a:off x="485775" y="908050"/>
            <a:ext cx="9207500" cy="5688013"/>
          </a:xfrm>
        </p:spPr>
        <p:txBody>
          <a:bodyPr/>
          <a:lstStyle/>
          <a:p>
            <a:pPr>
              <a:lnSpc>
                <a:spcPct val="90000"/>
              </a:lnSpc>
            </a:pPr>
            <a:endParaRPr lang="ja-JP" altLang="en-US" sz="2400" dirty="0" smtClean="0"/>
          </a:p>
          <a:p>
            <a:pPr>
              <a:lnSpc>
                <a:spcPct val="90000"/>
              </a:lnSpc>
            </a:pPr>
            <a:r>
              <a:rPr lang="ja-JP" altLang="en-US" sz="2400" dirty="0" smtClean="0"/>
              <a:t>○○の認定調査項目で○を選択した場合の一次判定結果がなぜ要介護○になるのか。</a:t>
            </a:r>
            <a:endParaRPr lang="en-US" altLang="ja-JP" sz="2400" dirty="0" smtClean="0"/>
          </a:p>
          <a:p>
            <a:pPr>
              <a:lnSpc>
                <a:spcPct val="90000"/>
              </a:lnSpc>
            </a:pPr>
            <a:endParaRPr lang="en-US" altLang="ja-JP" sz="2400" dirty="0" smtClean="0"/>
          </a:p>
          <a:p>
            <a:pPr>
              <a:lnSpc>
                <a:spcPct val="90000"/>
              </a:lnSpc>
            </a:pPr>
            <a:endParaRPr lang="en-US" altLang="ja-JP" sz="2400" dirty="0" smtClean="0"/>
          </a:p>
          <a:p>
            <a:pPr>
              <a:lnSpc>
                <a:spcPct val="90000"/>
              </a:lnSpc>
            </a:pPr>
            <a:endParaRPr lang="en-US" altLang="ja-JP" sz="2400" dirty="0" smtClean="0"/>
          </a:p>
          <a:p>
            <a:pPr>
              <a:lnSpc>
                <a:spcPct val="90000"/>
              </a:lnSpc>
            </a:pPr>
            <a:r>
              <a:rPr lang="ja-JP" altLang="en-US" sz="2400" dirty="0" smtClean="0"/>
              <a:t>現在使用されている一次判定ソフトの作成にあたっては、平成</a:t>
            </a:r>
            <a:r>
              <a:rPr lang="en-US" altLang="ja-JP" sz="2400" dirty="0" smtClean="0"/>
              <a:t>19</a:t>
            </a:r>
            <a:r>
              <a:rPr lang="ja-JP" altLang="en-US" sz="2400" dirty="0" smtClean="0"/>
              <a:t>年に特養、老健等の施設に入所している高齢者約</a:t>
            </a:r>
            <a:r>
              <a:rPr lang="en-US" altLang="ja-JP" sz="2400" dirty="0" smtClean="0"/>
              <a:t>3,500</a:t>
            </a:r>
            <a:r>
              <a:rPr lang="ja-JP" altLang="en-US" sz="2400" dirty="0" smtClean="0"/>
              <a:t>人を対象に調査を実施し、調査結果をもとにロジック（樹形モデル）を作成しています。</a:t>
            </a:r>
            <a:endParaRPr lang="en-US" altLang="ja-JP" sz="2400" dirty="0" smtClean="0"/>
          </a:p>
          <a:p>
            <a:pPr>
              <a:lnSpc>
                <a:spcPct val="90000"/>
              </a:lnSpc>
            </a:pPr>
            <a:r>
              <a:rPr lang="ja-JP" altLang="en-US" sz="2400" dirty="0" smtClean="0"/>
              <a:t>この樹形モデルは、医療や福祉の専門的な観点からではなく、実態データを分析した結果によって作られています。</a:t>
            </a:r>
            <a:endParaRPr lang="en-US" altLang="ja-JP" sz="2400" dirty="0" smtClean="0"/>
          </a:p>
          <a:p>
            <a:pPr>
              <a:lnSpc>
                <a:spcPct val="90000"/>
              </a:lnSpc>
            </a:pPr>
            <a:r>
              <a:rPr lang="ja-JP" altLang="en-US" sz="2400" dirty="0" smtClean="0"/>
              <a:t>統計的な推定になじまない、申請者固有の介護の手間については、認定調査の特記事項や主治医意見書の記載内容から二次判定で変更を行うことができます。</a:t>
            </a:r>
            <a:endParaRPr lang="en-US" altLang="ja-JP" sz="2400" dirty="0" smtClean="0"/>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一次判定結果について</a:t>
            </a:r>
          </a:p>
        </p:txBody>
      </p:sp>
      <p:sp>
        <p:nvSpPr>
          <p:cNvPr id="9222" name="AutoShape 6"/>
          <p:cNvSpPr>
            <a:spLocks noChangeArrowheads="1"/>
          </p:cNvSpPr>
          <p:nvPr/>
        </p:nvSpPr>
        <p:spPr bwMode="auto">
          <a:xfrm>
            <a:off x="630238" y="2852738"/>
            <a:ext cx="1871662"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9223" name="AutoShape 7"/>
          <p:cNvSpPr>
            <a:spLocks noChangeArrowheads="1"/>
          </p:cNvSpPr>
          <p:nvPr/>
        </p:nvSpPr>
        <p:spPr bwMode="auto">
          <a:xfrm>
            <a:off x="630238" y="908050"/>
            <a:ext cx="1871662"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95300" y="909638"/>
            <a:ext cx="9207500" cy="5688012"/>
          </a:xfrm>
        </p:spPr>
        <p:txBody>
          <a:bodyPr/>
          <a:lstStyle/>
          <a:p>
            <a:pPr>
              <a:lnSpc>
                <a:spcPct val="90000"/>
              </a:lnSpc>
            </a:pPr>
            <a:endParaRPr lang="ja-JP" altLang="en-US" sz="2400" dirty="0" smtClean="0"/>
          </a:p>
          <a:p>
            <a:pPr>
              <a:lnSpc>
                <a:spcPct val="90000"/>
              </a:lnSpc>
            </a:pPr>
            <a:r>
              <a:rPr lang="ja-JP" altLang="en-US" sz="2400" dirty="0" smtClean="0"/>
              <a:t>審査会資料に記載される「蓋然性評価」とは異なる判断を行う場合の判断基準について問うもの。</a:t>
            </a:r>
          </a:p>
          <a:p>
            <a:pPr lvl="1">
              <a:lnSpc>
                <a:spcPct val="90000"/>
              </a:lnSpc>
            </a:pPr>
            <a:r>
              <a:rPr lang="ja-JP" altLang="en-US" sz="2000" dirty="0" smtClean="0"/>
              <a:t>例）審査会資料には「不安定」が表示されているが、不安定と考えられる要素が、主治医意見書からも特記事項からも読み取れない場合は、「安定」としてもよいか？</a:t>
            </a:r>
          </a:p>
          <a:p>
            <a:pPr lvl="1">
              <a:lnSpc>
                <a:spcPct val="90000"/>
              </a:lnSpc>
            </a:pPr>
            <a:r>
              <a:rPr lang="ja-JP" altLang="en-US" sz="2000" dirty="0" smtClean="0"/>
              <a:t>例）特記事項に「安定している」と明示されていなければ、「安定」しているとの判断はできないのか。</a:t>
            </a:r>
          </a:p>
          <a:p>
            <a:pPr>
              <a:lnSpc>
                <a:spcPct val="90000"/>
              </a:lnSpc>
            </a:pPr>
            <a:endParaRPr lang="ja-JP" altLang="en-US" sz="2400" dirty="0" smtClean="0"/>
          </a:p>
          <a:p>
            <a:pPr>
              <a:lnSpc>
                <a:spcPct val="90000"/>
              </a:lnSpc>
            </a:pPr>
            <a:endParaRPr lang="ja-JP" altLang="en-US" sz="2400" dirty="0" smtClean="0"/>
          </a:p>
          <a:p>
            <a:pPr>
              <a:lnSpc>
                <a:spcPct val="90000"/>
              </a:lnSpc>
            </a:pPr>
            <a:r>
              <a:rPr lang="ja-JP" altLang="en-US" sz="1800" dirty="0" smtClean="0"/>
              <a:t>審査会資料に表示される結果は、統計に基づく推計値であるため、すべてのケースで、必ずしも実態と整合するとは限りません。</a:t>
            </a:r>
          </a:p>
          <a:p>
            <a:pPr>
              <a:lnSpc>
                <a:spcPct val="90000"/>
              </a:lnSpc>
            </a:pPr>
            <a:r>
              <a:rPr lang="ja-JP" altLang="en-US" sz="1800" dirty="0" smtClean="0"/>
              <a:t>必ず介護認定審査会での議論を通じて、特記事項及び主治医意見書の内容を吟味の上、「認知機能の低下」「状態の安定性」についての定義に基づき判定します。</a:t>
            </a:r>
          </a:p>
          <a:p>
            <a:pPr>
              <a:lnSpc>
                <a:spcPct val="90000"/>
              </a:lnSpc>
            </a:pPr>
            <a:r>
              <a:rPr lang="ja-JP" altLang="en-US" sz="1800" dirty="0" smtClean="0"/>
              <a:t>「安定性」についての考え方は</a:t>
            </a:r>
            <a:r>
              <a:rPr lang="ja-JP" altLang="en-US" sz="1800" u="sng" dirty="0" smtClean="0"/>
              <a:t>「概ね</a:t>
            </a:r>
            <a:r>
              <a:rPr lang="en-US" altLang="ja-JP" sz="1800" u="sng" dirty="0" smtClean="0"/>
              <a:t>6</a:t>
            </a:r>
            <a:r>
              <a:rPr lang="ja-JP" altLang="en-US" sz="1800" u="sng" dirty="0" smtClean="0"/>
              <a:t>ヶ月以内に心身の状態が悪化し介護の手間が増大することによる要介護度の再検討の必要があるか」</a:t>
            </a:r>
            <a:r>
              <a:rPr lang="ja-JP" altLang="en-US" sz="1800" dirty="0" smtClean="0"/>
              <a:t>です。</a:t>
            </a:r>
          </a:p>
          <a:p>
            <a:pPr>
              <a:lnSpc>
                <a:spcPct val="90000"/>
              </a:lnSpc>
            </a:pPr>
            <a:r>
              <a:rPr lang="ja-JP" altLang="en-US" sz="1800" dirty="0" smtClean="0"/>
              <a:t>「安定している」と特記事項に記載されていなくても、主治医意見書・特記事項の記載内容から、心身の状態が安定していると判断すれば「安定」と決定できます。</a:t>
            </a:r>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状態の維持・改善可能性の判定について</a:t>
            </a:r>
          </a:p>
        </p:txBody>
      </p:sp>
      <p:sp>
        <p:nvSpPr>
          <p:cNvPr id="7174" name="AutoShape 6"/>
          <p:cNvSpPr>
            <a:spLocks noChangeArrowheads="1"/>
          </p:cNvSpPr>
          <p:nvPr/>
        </p:nvSpPr>
        <p:spPr bwMode="auto">
          <a:xfrm>
            <a:off x="630238" y="3789363"/>
            <a:ext cx="1871662"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630238" y="908720"/>
            <a:ext cx="1871662"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14115" y="909638"/>
            <a:ext cx="9217023" cy="5688012"/>
          </a:xfrm>
        </p:spPr>
        <p:txBody>
          <a:bodyPr/>
          <a:lstStyle/>
          <a:p>
            <a:pPr>
              <a:lnSpc>
                <a:spcPct val="90000"/>
              </a:lnSpc>
            </a:pPr>
            <a:endParaRPr lang="ja-JP" altLang="en-US" sz="2400" dirty="0" smtClean="0"/>
          </a:p>
          <a:p>
            <a:pPr>
              <a:lnSpc>
                <a:spcPct val="90000"/>
              </a:lnSpc>
            </a:pPr>
            <a:r>
              <a:rPr lang="en-US" altLang="ja-JP" sz="2400" dirty="0" smtClean="0"/>
              <a:t>3-3  </a:t>
            </a:r>
            <a:r>
              <a:rPr lang="ja-JP" altLang="en-US" sz="2400" dirty="0" smtClean="0"/>
              <a:t>生年月日や年齢を言う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104</a:t>
            </a:r>
            <a:r>
              <a:rPr lang="ja-JP" altLang="en-US" sz="2400" dirty="0" smtClean="0"/>
              <a:t>に「実際の生年月日と数日間のずれであれば「できる」を選択する、とありますが、「数日間」を何日と判断すればよいでしょうか？ （３日のずれであれば「できる」に含むのか「できない」となるのか、判断に迷います。）</a:t>
            </a:r>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400" dirty="0" smtClean="0"/>
              <a:t>「数日間のずれ」というテキスト通りです。</a:t>
            </a:r>
            <a:endParaRPr lang="en-US" altLang="ja-JP" sz="2400" dirty="0" smtClean="0"/>
          </a:p>
          <a:p>
            <a:pPr>
              <a:lnSpc>
                <a:spcPct val="90000"/>
              </a:lnSpc>
            </a:pPr>
            <a:r>
              <a:rPr lang="ja-JP" altLang="en-US" sz="2400" dirty="0" smtClean="0"/>
              <a:t>「３日はどうか」に回答すると、「４日はどうか」、「５日はどうか」、「６日はどうか」、という質問に全て答えざるを得なくなりますが、「数日間のずれ」という現行の運用で全国的に大きなばらつきは生じていません。</a:t>
            </a:r>
            <a:endParaRPr lang="en-US" altLang="ja-JP" sz="2400" dirty="0" smtClean="0"/>
          </a:p>
          <a:p>
            <a:pPr>
              <a:lnSpc>
                <a:spcPct val="90000"/>
              </a:lnSpc>
            </a:pPr>
            <a:r>
              <a:rPr lang="ja-JP" altLang="en-US" sz="2400" dirty="0" smtClean="0"/>
              <a:t>判断に迷った場合は、特記に記載し審査会の判断を仰いで下さい。</a:t>
            </a:r>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個別の解釈は示さない質問の例（１）</a:t>
            </a:r>
            <a:endParaRPr lang="ja-JP" altLang="en-US" sz="3200" dirty="0">
              <a:solidFill>
                <a:srgbClr val="FFFFFF"/>
              </a:solidFill>
            </a:endParaRPr>
          </a:p>
        </p:txBody>
      </p:sp>
      <p:sp>
        <p:nvSpPr>
          <p:cNvPr id="7174" name="AutoShape 6"/>
          <p:cNvSpPr>
            <a:spLocks noChangeArrowheads="1"/>
          </p:cNvSpPr>
          <p:nvPr/>
        </p:nvSpPr>
        <p:spPr bwMode="auto">
          <a:xfrm>
            <a:off x="630139" y="3356992"/>
            <a:ext cx="1871662"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630238" y="908720"/>
            <a:ext cx="1871662"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14115" y="764704"/>
            <a:ext cx="9217023" cy="5688012"/>
          </a:xfrm>
        </p:spPr>
        <p:txBody>
          <a:bodyPr/>
          <a:lstStyle/>
          <a:p>
            <a:pPr>
              <a:lnSpc>
                <a:spcPct val="90000"/>
              </a:lnSpc>
            </a:pPr>
            <a:endParaRPr lang="ja-JP" altLang="en-US" sz="2400" dirty="0" smtClean="0"/>
          </a:p>
          <a:p>
            <a:pPr>
              <a:lnSpc>
                <a:spcPct val="90000"/>
              </a:lnSpc>
            </a:pPr>
            <a:r>
              <a:rPr lang="en-US" altLang="ja-JP" sz="2400" dirty="0" smtClean="0"/>
              <a:t>5-6  </a:t>
            </a:r>
            <a:r>
              <a:rPr lang="ja-JP" altLang="en-US" sz="2400" dirty="0" smtClean="0"/>
              <a:t>簡単な調理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144</a:t>
            </a:r>
            <a:r>
              <a:rPr lang="ja-JP" altLang="en-US" sz="2400" dirty="0" smtClean="0"/>
              <a:t>に「簡単な調理」には「即席</a:t>
            </a:r>
            <a:r>
              <a:rPr lang="ja-JP" altLang="en-US" sz="2400" dirty="0" err="1" smtClean="0"/>
              <a:t>めんの</a:t>
            </a:r>
            <a:r>
              <a:rPr lang="ja-JP" altLang="en-US" sz="2400" dirty="0" smtClean="0"/>
              <a:t>調理」が含まれるとありますが、「そうめん」は即席</a:t>
            </a:r>
            <a:r>
              <a:rPr lang="ja-JP" altLang="en-US" sz="2400" dirty="0" err="1" smtClean="0"/>
              <a:t>めんに</a:t>
            </a:r>
            <a:r>
              <a:rPr lang="ja-JP" altLang="en-US" sz="2400" dirty="0" smtClean="0"/>
              <a:t>含まれるでしょうか。また、「袋</a:t>
            </a:r>
            <a:r>
              <a:rPr lang="ja-JP" altLang="en-US" sz="2400" dirty="0" err="1" smtClean="0"/>
              <a:t>めん</a:t>
            </a:r>
            <a:r>
              <a:rPr lang="ja-JP" altLang="en-US" sz="2400" dirty="0" smtClean="0"/>
              <a:t>」は即席</a:t>
            </a:r>
            <a:r>
              <a:rPr lang="ja-JP" altLang="en-US" sz="2400" dirty="0" err="1" smtClean="0"/>
              <a:t>めんに</a:t>
            </a:r>
            <a:r>
              <a:rPr lang="ja-JP" altLang="en-US" sz="2400" dirty="0" smtClean="0"/>
              <a:t>含まれるでしょうか。</a:t>
            </a:r>
          </a:p>
          <a:p>
            <a:pPr>
              <a:lnSpc>
                <a:spcPct val="90000"/>
              </a:lnSpc>
            </a:pPr>
            <a:endParaRPr lang="en-US" altLang="ja-JP" sz="2400" dirty="0" smtClean="0"/>
          </a:p>
          <a:p>
            <a:pPr>
              <a:lnSpc>
                <a:spcPct val="90000"/>
              </a:lnSpc>
            </a:pPr>
            <a:endParaRPr lang="en-US" altLang="ja-JP" sz="2400" dirty="0" smtClean="0"/>
          </a:p>
          <a:p>
            <a:pPr>
              <a:lnSpc>
                <a:spcPct val="90000"/>
              </a:lnSpc>
            </a:pPr>
            <a:r>
              <a:rPr lang="ja-JP" altLang="en-US" sz="2400" dirty="0" smtClean="0"/>
              <a:t>「即席</a:t>
            </a:r>
            <a:r>
              <a:rPr lang="ja-JP" altLang="en-US" sz="2400" dirty="0" err="1" smtClean="0"/>
              <a:t>めんの</a:t>
            </a:r>
            <a:r>
              <a:rPr lang="ja-JP" altLang="en-US" sz="2400" dirty="0" smtClean="0"/>
              <a:t>調理」というテキスト通りです。</a:t>
            </a:r>
            <a:endParaRPr lang="en-US" altLang="ja-JP" sz="2400" dirty="0" smtClean="0"/>
          </a:p>
          <a:p>
            <a:pPr>
              <a:lnSpc>
                <a:spcPct val="90000"/>
              </a:lnSpc>
            </a:pPr>
            <a:r>
              <a:rPr lang="ja-JP" altLang="en-US" sz="2400" dirty="0" smtClean="0"/>
              <a:t>「そうめん」や「袋</a:t>
            </a:r>
            <a:r>
              <a:rPr lang="ja-JP" altLang="en-US" sz="2400" dirty="0" err="1" smtClean="0"/>
              <a:t>めん</a:t>
            </a:r>
            <a:r>
              <a:rPr lang="ja-JP" altLang="en-US" sz="2400" dirty="0" smtClean="0"/>
              <a:t>」について解釈を示すと、「ひやむぎ」、「そば」等についての質問に全て答えざるを得なくなります。</a:t>
            </a:r>
          </a:p>
          <a:p>
            <a:pPr>
              <a:lnSpc>
                <a:spcPct val="90000"/>
              </a:lnSpc>
            </a:pPr>
            <a:r>
              <a:rPr lang="ja-JP" altLang="en-US" sz="2400" dirty="0" smtClean="0"/>
              <a:t>判断に迷った場合は、特記に記載し審査会の判断を仰いで下さい。</a:t>
            </a:r>
            <a:endParaRPr lang="en-US" altLang="ja-JP" sz="2400" dirty="0" smtClean="0"/>
          </a:p>
          <a:p>
            <a:pPr>
              <a:lnSpc>
                <a:spcPct val="90000"/>
              </a:lnSpc>
            </a:pPr>
            <a:r>
              <a:rPr lang="ja-JP" altLang="en-US" sz="2400" dirty="0" smtClean="0"/>
              <a:t>また、簡単な調理は「介助の方法」に基づく選択を行なうため、単に定義された行為に対する介助の状況だけでなく、その適切性にも着眼することに留意してください</a:t>
            </a:r>
            <a:r>
              <a:rPr lang="ja-JP" altLang="en-US" sz="2400" dirty="0" smtClean="0">
                <a:solidFill>
                  <a:srgbClr val="FF0000"/>
                </a:solidFill>
              </a:rPr>
              <a:t>。</a:t>
            </a:r>
            <a:endParaRPr lang="en-US" altLang="ja-JP" sz="2400" dirty="0" smtClean="0">
              <a:solidFill>
                <a:srgbClr val="FF0000"/>
              </a:solidFill>
            </a:endParaRPr>
          </a:p>
          <a:p>
            <a:pPr>
              <a:lnSpc>
                <a:spcPct val="90000"/>
              </a:lnSpc>
            </a:pPr>
            <a:endParaRPr lang="ja-JP" altLang="en-US" sz="2400" dirty="0" smtClean="0"/>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個別の解釈は示さない質問の例（２）</a:t>
            </a:r>
            <a:endParaRPr lang="ja-JP" altLang="en-US" sz="3200" dirty="0">
              <a:solidFill>
                <a:srgbClr val="FFFFFF"/>
              </a:solidFill>
            </a:endParaRPr>
          </a:p>
        </p:txBody>
      </p:sp>
      <p:sp>
        <p:nvSpPr>
          <p:cNvPr id="7174" name="AutoShape 6"/>
          <p:cNvSpPr>
            <a:spLocks noChangeArrowheads="1"/>
          </p:cNvSpPr>
          <p:nvPr/>
        </p:nvSpPr>
        <p:spPr bwMode="auto">
          <a:xfrm>
            <a:off x="630139" y="2924944"/>
            <a:ext cx="1871662"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630238" y="764381"/>
            <a:ext cx="1871662"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98438" y="836613"/>
            <a:ext cx="9504362" cy="5832475"/>
          </a:xfrm>
        </p:spPr>
        <p:txBody>
          <a:bodyPr/>
          <a:lstStyle/>
          <a:p>
            <a:pPr>
              <a:lnSpc>
                <a:spcPct val="80000"/>
              </a:lnSpc>
            </a:pPr>
            <a:endParaRPr lang="en-US" altLang="ja-JP" sz="2400" dirty="0" smtClean="0"/>
          </a:p>
          <a:p>
            <a:pPr>
              <a:lnSpc>
                <a:spcPct val="80000"/>
              </a:lnSpc>
            </a:pPr>
            <a:r>
              <a:rPr lang="ja-JP" altLang="en-US" sz="2400" dirty="0" smtClean="0"/>
              <a:t>評価軸の理解不足により選択に混乱をする。</a:t>
            </a:r>
          </a:p>
          <a:p>
            <a:pPr lvl="1">
              <a:lnSpc>
                <a:spcPct val="80000"/>
              </a:lnSpc>
            </a:pPr>
            <a:r>
              <a:rPr lang="ja-JP" altLang="en-US" sz="2000" dirty="0" smtClean="0"/>
              <a:t>例）</a:t>
            </a:r>
            <a:r>
              <a:rPr lang="ja-JP" altLang="en-US" sz="1800" dirty="0" smtClean="0"/>
              <a:t>「</a:t>
            </a:r>
            <a:r>
              <a:rPr lang="en-US" altLang="ja-JP" sz="1800" dirty="0" smtClean="0"/>
              <a:t>1-5 </a:t>
            </a:r>
            <a:r>
              <a:rPr lang="ja-JP" altLang="en-US" sz="1800" dirty="0" smtClean="0"/>
              <a:t>座位保持」</a:t>
            </a:r>
            <a:endParaRPr lang="en-US" altLang="ja-JP" sz="1800" dirty="0" smtClean="0"/>
          </a:p>
          <a:p>
            <a:pPr lvl="1">
              <a:buFont typeface="Wingdings" pitchFamily="2" charset="2"/>
              <a:buChar char="Ø"/>
            </a:pPr>
            <a:r>
              <a:rPr lang="ja-JP" altLang="en-US" sz="1800" dirty="0" smtClean="0"/>
              <a:t>ほとんど臥床しているが、経管栄養を行うときのみ、１日に３回で３０分くらい（１回１０分程度）、ベッドをギャッチアップしている。この場合、座位保持は「支えてもらえばできる」を選択するのですか？</a:t>
            </a:r>
            <a:endParaRPr lang="en-US" altLang="ja-JP" sz="1800" dirty="0" smtClean="0"/>
          </a:p>
          <a:p>
            <a:pPr lvl="1">
              <a:buFont typeface="Arial" charset="0"/>
              <a:buNone/>
            </a:pPr>
            <a:endParaRPr lang="ja-JP" altLang="en-US" dirty="0" smtClean="0"/>
          </a:p>
          <a:p>
            <a:r>
              <a:rPr lang="ja-JP" altLang="en-US" sz="2000" dirty="0" smtClean="0"/>
              <a:t>能力で評価する項目は、当該調査項目の行動等について、確認動作を可能な限り実際に試行し、「できるーできない」の軸で選択を行うことが原則です。</a:t>
            </a:r>
            <a:endParaRPr lang="en-US" altLang="ja-JP" sz="2000" dirty="0" smtClean="0"/>
          </a:p>
          <a:p>
            <a:r>
              <a:rPr lang="ja-JP" altLang="en-US" sz="2000" dirty="0" smtClean="0"/>
              <a:t>しかしながら、特記事項を見ると、上記質問例のように申請者の生活状況や介助の状況で選択し、当該調査項目の行動等が「できるーできない」の軸で選択が行われていない例が見られます。能力の項目における「日頃の状態」は、日頃の介助の状況や日頃の生活ではなく、調査当日以外においても、確認動作を行う能力があるかどうかという視点から評価する点に留意してください。</a:t>
            </a:r>
            <a:endParaRPr lang="en-US" altLang="ja-JP" sz="2000" dirty="0" smtClean="0"/>
          </a:p>
          <a:p>
            <a:r>
              <a:rPr lang="ja-JP" altLang="en-US" sz="2000" dirty="0" smtClean="0"/>
              <a:t>この他、「立ち上がり」の確認動作を行う際には、安全に十分に配慮し、なるべく周りに何もない状態で行うと、より正確に把握することが可能です（目の前に机があれば、立ち上がりの際に机に手をつくのは自然なこと）。</a:t>
            </a:r>
            <a:endParaRPr lang="en-US" altLang="ja-JP" sz="2000" dirty="0" smtClean="0"/>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「能力」の調査項目について</a:t>
            </a:r>
          </a:p>
        </p:txBody>
      </p:sp>
      <p:sp>
        <p:nvSpPr>
          <p:cNvPr id="3078" name="AutoShape 6"/>
          <p:cNvSpPr>
            <a:spLocks noChangeArrowheads="1"/>
          </p:cNvSpPr>
          <p:nvPr/>
        </p:nvSpPr>
        <p:spPr bwMode="auto">
          <a:xfrm>
            <a:off x="198438" y="2852738"/>
            <a:ext cx="1871662"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198438" y="765175"/>
            <a:ext cx="1871662"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495300" y="908050"/>
            <a:ext cx="9207500" cy="5688013"/>
          </a:xfrm>
        </p:spPr>
        <p:txBody>
          <a:bodyPr/>
          <a:lstStyle/>
          <a:p>
            <a:pPr>
              <a:lnSpc>
                <a:spcPct val="80000"/>
              </a:lnSpc>
            </a:pPr>
            <a:endParaRPr lang="ja-JP" altLang="en-US" sz="2400" dirty="0" smtClean="0"/>
          </a:p>
          <a:p>
            <a:pPr>
              <a:lnSpc>
                <a:spcPct val="80000"/>
              </a:lnSpc>
            </a:pPr>
            <a:r>
              <a:rPr lang="ja-JP" altLang="en-US" sz="2400" dirty="0" smtClean="0"/>
              <a:t>頻度の考え方が実態にうまく当てはまらず、選択に迷う。または頻度で判断してみたものの、選択に違和感が残る。</a:t>
            </a:r>
          </a:p>
          <a:p>
            <a:pPr lvl="1">
              <a:lnSpc>
                <a:spcPct val="80000"/>
              </a:lnSpc>
            </a:pPr>
            <a:r>
              <a:rPr lang="ja-JP" altLang="en-US" sz="2000" dirty="0" smtClean="0"/>
              <a:t>例）</a:t>
            </a:r>
            <a:r>
              <a:rPr lang="ja-JP" altLang="en-US" sz="1800" dirty="0" smtClean="0"/>
              <a:t>「</a:t>
            </a:r>
            <a:r>
              <a:rPr lang="en-US" altLang="ja-JP" sz="1800" dirty="0" smtClean="0"/>
              <a:t>5-6</a:t>
            </a:r>
            <a:r>
              <a:rPr lang="ja-JP" altLang="en-US" sz="1800" dirty="0" smtClean="0"/>
              <a:t>簡単な調理」：「炊飯（５回：全介助）」「弁当、総菜、レトルト食品、冷凍食品の加熱（７回：見守り等）」「即席</a:t>
            </a:r>
            <a:r>
              <a:rPr lang="ja-JP" altLang="en-US" sz="1800" dirty="0" err="1" smtClean="0"/>
              <a:t>めんの</a:t>
            </a:r>
            <a:r>
              <a:rPr lang="ja-JP" altLang="en-US" sz="1800" dirty="0" smtClean="0"/>
              <a:t>調理（３回：全介助）」の方の場合、まず、最も頻回な行為が「弁当、総菜、レトルト食品、冷凍食品の加熱（７回）」であると特定する。介助の方法は「見守り等」であるので、「２．見守り等」を選択する。この場合は全介助になるのではないか？</a:t>
            </a:r>
          </a:p>
          <a:p>
            <a:pPr lvl="1">
              <a:lnSpc>
                <a:spcPct val="80000"/>
              </a:lnSpc>
            </a:pPr>
            <a:r>
              <a:rPr lang="ja-JP" altLang="en-US" sz="1800" dirty="0" smtClean="0"/>
              <a:t>毎日のように嗜好品を買いに行くが、食材や日用品は週１回家族が行っている。頻回でとると介助されていないになるがそれでよいのか？（嗜好品は含むのか。買い物の量や内容は考慮するのか。） </a:t>
            </a:r>
          </a:p>
          <a:p>
            <a:pPr>
              <a:lnSpc>
                <a:spcPct val="80000"/>
              </a:lnSpc>
            </a:pPr>
            <a:endParaRPr lang="ja-JP" altLang="en-US" sz="1800" dirty="0" smtClean="0"/>
          </a:p>
          <a:p>
            <a:pPr>
              <a:lnSpc>
                <a:spcPct val="80000"/>
              </a:lnSpc>
            </a:pPr>
            <a:endParaRPr lang="ja-JP" altLang="en-US" sz="2400" dirty="0" smtClean="0"/>
          </a:p>
          <a:p>
            <a:pPr>
              <a:lnSpc>
                <a:spcPct val="80000"/>
              </a:lnSpc>
            </a:pPr>
            <a:r>
              <a:rPr lang="ja-JP" altLang="en-US" sz="2400" dirty="0" smtClean="0"/>
              <a:t>介助の方法の選択の基準は「実際の介助」と「適切な介助」であり、</a:t>
            </a:r>
            <a:r>
              <a:rPr lang="ja-JP" altLang="en-US" sz="2400" u="sng" dirty="0" smtClean="0"/>
              <a:t>「実際の介助」の頻度だけで決まるものではありません。</a:t>
            </a:r>
          </a:p>
          <a:p>
            <a:pPr>
              <a:lnSpc>
                <a:spcPct val="80000"/>
              </a:lnSpc>
            </a:pPr>
            <a:r>
              <a:rPr lang="ja-JP" altLang="en-US" sz="2400" dirty="0" smtClean="0"/>
              <a:t>最終的には、選択した介助の方法が、申請者にとって適切ではないと考えるのであれば</a:t>
            </a:r>
            <a:r>
              <a:rPr lang="ja-JP" altLang="en-US" sz="2400" u="sng" dirty="0" smtClean="0"/>
              <a:t>「適切な介助」を選択し、そのように考えた理由を特記事項に記載</a:t>
            </a:r>
            <a:r>
              <a:rPr lang="ja-JP" altLang="en-US" sz="2400" dirty="0" smtClean="0"/>
              <a:t>すれば、介護認定審査会の合議により選択の妥当性の判断が行われます。</a:t>
            </a:r>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介助の方法「頻度の考え方について」</a:t>
            </a:r>
          </a:p>
        </p:txBody>
      </p:sp>
      <p:sp>
        <p:nvSpPr>
          <p:cNvPr id="4102" name="AutoShape 6"/>
          <p:cNvSpPr>
            <a:spLocks noChangeArrowheads="1"/>
          </p:cNvSpPr>
          <p:nvPr/>
        </p:nvSpPr>
        <p:spPr bwMode="auto">
          <a:xfrm>
            <a:off x="630238" y="4005263"/>
            <a:ext cx="1871662"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4103" name="AutoShape 7"/>
          <p:cNvSpPr>
            <a:spLocks noChangeArrowheads="1"/>
          </p:cNvSpPr>
          <p:nvPr/>
        </p:nvSpPr>
        <p:spPr bwMode="auto">
          <a:xfrm>
            <a:off x="630238" y="836613"/>
            <a:ext cx="1871662"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495300" y="908050"/>
            <a:ext cx="9207500" cy="5688013"/>
          </a:xfrm>
        </p:spPr>
        <p:txBody>
          <a:bodyPr/>
          <a:lstStyle/>
          <a:p>
            <a:pPr>
              <a:lnSpc>
                <a:spcPct val="90000"/>
              </a:lnSpc>
            </a:pPr>
            <a:endParaRPr lang="ja-JP" altLang="en-US" sz="2400" dirty="0" smtClean="0"/>
          </a:p>
          <a:p>
            <a:pPr>
              <a:lnSpc>
                <a:spcPct val="90000"/>
              </a:lnSpc>
            </a:pPr>
            <a:r>
              <a:rPr lang="ja-JP" altLang="en-US" sz="2400" dirty="0" smtClean="0"/>
              <a:t>「麻痺・拘縮」の「その他」の定義について質問するもの。</a:t>
            </a:r>
          </a:p>
          <a:p>
            <a:pPr lvl="1">
              <a:lnSpc>
                <a:spcPct val="90000"/>
              </a:lnSpc>
            </a:pPr>
            <a:r>
              <a:rPr lang="ja-JP" altLang="en-US" sz="2400" dirty="0" smtClean="0"/>
              <a:t>例）「その他」の該当する部位は、どこまで認められるのか。円背はどのくらいなら「その他」に該当するか。日常生活上の支障で考えるのか。</a:t>
            </a:r>
          </a:p>
          <a:p>
            <a:pPr>
              <a:lnSpc>
                <a:spcPct val="90000"/>
              </a:lnSpc>
            </a:pPr>
            <a:endParaRPr lang="ja-JP" altLang="en-US" sz="1800" dirty="0" smtClean="0"/>
          </a:p>
          <a:p>
            <a:pPr>
              <a:lnSpc>
                <a:spcPct val="90000"/>
              </a:lnSpc>
            </a:pPr>
            <a:endParaRPr lang="ja-JP" altLang="en-US" sz="2400" dirty="0" smtClean="0"/>
          </a:p>
          <a:p>
            <a:pPr>
              <a:lnSpc>
                <a:spcPct val="90000"/>
              </a:lnSpc>
            </a:pPr>
            <a:r>
              <a:rPr lang="ja-JP" altLang="en-US" sz="2400" dirty="0" smtClean="0"/>
              <a:t>「その他」に関する考え方は、テキスト及び</a:t>
            </a:r>
            <a:r>
              <a:rPr lang="en-US" altLang="ja-JP" sz="2400" dirty="0" smtClean="0"/>
              <a:t>Q&amp;A</a:t>
            </a:r>
            <a:r>
              <a:rPr lang="ja-JP" altLang="en-US" sz="2400" dirty="0" smtClean="0"/>
              <a:t>（</a:t>
            </a:r>
            <a:r>
              <a:rPr lang="en-US" altLang="ja-JP" sz="2400" dirty="0" smtClean="0"/>
              <a:t>H21.9.30</a:t>
            </a:r>
            <a:r>
              <a:rPr lang="ja-JP" altLang="en-US" sz="2400" dirty="0" smtClean="0"/>
              <a:t>）に示されている通りであり、これ以上の定義は現在のところ存在しません。</a:t>
            </a:r>
          </a:p>
          <a:p>
            <a:pPr lvl="1">
              <a:lnSpc>
                <a:spcPct val="90000"/>
              </a:lnSpc>
            </a:pPr>
            <a:r>
              <a:rPr lang="en-US" altLang="ja-JP" sz="2000" dirty="0" smtClean="0"/>
              <a:t>【Q&amp;A</a:t>
            </a:r>
            <a:r>
              <a:rPr lang="ja-JP" altLang="en-US" sz="2000" dirty="0" smtClean="0"/>
              <a:t>問</a:t>
            </a:r>
            <a:r>
              <a:rPr lang="en-US" altLang="ja-JP" sz="2000" dirty="0" smtClean="0"/>
              <a:t>8</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上肢・下肢以外に麻痺等が見られる場合に、「その他」を選択する。その場合は、必ず特記事項に具体的な部位や状況等を記載します。</a:t>
            </a:r>
          </a:p>
          <a:p>
            <a:pPr lvl="1">
              <a:lnSpc>
                <a:spcPct val="90000"/>
              </a:lnSpc>
            </a:pPr>
            <a:r>
              <a:rPr lang="en-US" altLang="ja-JP" sz="2000" dirty="0" smtClean="0"/>
              <a:t>【 Q&amp;A</a:t>
            </a:r>
            <a:r>
              <a:rPr lang="ja-JP" altLang="en-US" sz="2000" dirty="0" smtClean="0"/>
              <a:t>問</a:t>
            </a:r>
            <a:r>
              <a:rPr lang="en-US" altLang="ja-JP" sz="2000" dirty="0" smtClean="0"/>
              <a:t>9</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肩関節、股関節、膝関節以外について、他動的に動かした際に拘縮や可動域の制限がある場合に、「その他」を選択する。その場合は、必ず特記事項に具体的な部位や状況等を記載します。 </a:t>
            </a:r>
            <a:endParaRPr lang="ja-JP" altLang="en-US" sz="1600" dirty="0" smtClean="0"/>
          </a:p>
          <a:p>
            <a:pPr>
              <a:lnSpc>
                <a:spcPct val="90000"/>
              </a:lnSpc>
            </a:pPr>
            <a:r>
              <a:rPr lang="ja-JP" altLang="en-US" sz="2400" dirty="0" smtClean="0"/>
              <a:t>なお、「日常生活上の支障」で考えるという規定は、他の調査項目も含め、基本調査の選択においては存在しません。</a:t>
            </a:r>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有無（麻痺・拘縮）「その他」の取り扱い</a:t>
            </a:r>
          </a:p>
        </p:txBody>
      </p:sp>
      <p:sp>
        <p:nvSpPr>
          <p:cNvPr id="3078" name="AutoShape 6"/>
          <p:cNvSpPr>
            <a:spLocks noChangeArrowheads="1"/>
          </p:cNvSpPr>
          <p:nvPr/>
        </p:nvSpPr>
        <p:spPr bwMode="auto">
          <a:xfrm>
            <a:off x="630238" y="2997200"/>
            <a:ext cx="1871662"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630238" y="836613"/>
            <a:ext cx="1871662"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98092" y="836712"/>
            <a:ext cx="9505056" cy="5688013"/>
          </a:xfrm>
        </p:spPr>
        <p:txBody>
          <a:bodyPr/>
          <a:lstStyle/>
          <a:p>
            <a:endParaRPr lang="ja-JP" altLang="en-US" sz="2400" dirty="0" smtClean="0"/>
          </a:p>
          <a:p>
            <a:r>
              <a:rPr lang="ja-JP" altLang="en-US" sz="2400" dirty="0" smtClean="0"/>
              <a:t>特定の状況等について、定義に該当するかどうかについて質問するもの。</a:t>
            </a:r>
          </a:p>
          <a:p>
            <a:pPr lvl="1"/>
            <a:r>
              <a:rPr lang="ja-JP" altLang="en-US" sz="2000" dirty="0" smtClean="0"/>
              <a:t>例）「</a:t>
            </a:r>
            <a:r>
              <a:rPr lang="en-US" altLang="ja-JP" sz="2000" dirty="0" smtClean="0"/>
              <a:t>4-11</a:t>
            </a:r>
            <a:r>
              <a:rPr lang="ja-JP" altLang="en-US" sz="2000" dirty="0" smtClean="0"/>
              <a:t>物を壊す」で、故意かどうかは確認できないが、力加減がわからず壊してしまうのは該当しますか？</a:t>
            </a:r>
          </a:p>
          <a:p>
            <a:pPr lvl="1"/>
            <a:r>
              <a:rPr lang="ja-JP" altLang="en-US" sz="2000" dirty="0" smtClean="0"/>
              <a:t>協調的な行動が取れない場合の「自分勝手に行動する」と「集団不適応」、被害妄想がある場合の「作話」と「被害的」の選択など。</a:t>
            </a:r>
            <a:endParaRPr lang="ja-JP" altLang="en-US" sz="2400" dirty="0" smtClean="0"/>
          </a:p>
          <a:p>
            <a:endParaRPr lang="ja-JP" altLang="en-US" sz="2400" dirty="0" smtClean="0"/>
          </a:p>
          <a:p>
            <a:endParaRPr lang="en-US" altLang="ja-JP" sz="2000" dirty="0" smtClean="0"/>
          </a:p>
          <a:p>
            <a:r>
              <a:rPr lang="ja-JP" altLang="en-US" sz="1800" dirty="0" smtClean="0"/>
              <a:t>選択の最終決定権（一次判定の修正・確定）は、介護認定審査会にある。迷うものは特記事項に記載し判断を仰ぎます。</a:t>
            </a:r>
          </a:p>
          <a:p>
            <a:r>
              <a:rPr lang="ja-JP" altLang="en-US" sz="1800" dirty="0" smtClean="0"/>
              <a:t>基本的に「場面や目的からみて不適切な行動か」が基準になっている項目が多い。</a:t>
            </a:r>
          </a:p>
          <a:p>
            <a:r>
              <a:rPr lang="ja-JP" altLang="en-US" sz="1800" dirty="0" smtClean="0"/>
              <a:t>実際に発生している行動が複数の基本調査項目に該当する場合、複数の項目を選択することは可能です。</a:t>
            </a:r>
            <a:endParaRPr lang="en-US" altLang="ja-JP" sz="1800" dirty="0" smtClean="0"/>
          </a:p>
          <a:p>
            <a:r>
              <a:rPr lang="ja-JP" altLang="en-US" sz="1800" dirty="0" smtClean="0"/>
              <a:t>有無（</a:t>
            </a:r>
            <a:r>
              <a:rPr lang="en-US" altLang="ja-JP" sz="1800" dirty="0" smtClean="0"/>
              <a:t>BPSD</a:t>
            </a:r>
            <a:r>
              <a:rPr lang="ja-JP" altLang="en-US" sz="1800" dirty="0" smtClean="0"/>
              <a:t>関連）で評価する項目は、実際の対応や介護の手間とは関係なく「行動の有無」に基づき選択されるため、対象者への対応や介護の手間の状況を特記事項に記載することが重要です。</a:t>
            </a:r>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3200">
                <a:solidFill>
                  <a:srgbClr val="FFFFFF"/>
                </a:solidFill>
              </a:rPr>
              <a:t>BPSD</a:t>
            </a:r>
            <a:r>
              <a:rPr lang="ja-JP" altLang="en-US" sz="3200">
                <a:solidFill>
                  <a:srgbClr val="FFFFFF"/>
                </a:solidFill>
              </a:rPr>
              <a:t>関連「○○は該当するか？」</a:t>
            </a:r>
          </a:p>
        </p:txBody>
      </p:sp>
      <p:sp>
        <p:nvSpPr>
          <p:cNvPr id="5126" name="AutoShape 7"/>
          <p:cNvSpPr>
            <a:spLocks noChangeArrowheads="1"/>
          </p:cNvSpPr>
          <p:nvPr/>
        </p:nvSpPr>
        <p:spPr bwMode="auto">
          <a:xfrm>
            <a:off x="630238" y="3716709"/>
            <a:ext cx="1871662"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5127" name="AutoShape 8"/>
          <p:cNvSpPr>
            <a:spLocks noChangeArrowheads="1"/>
          </p:cNvSpPr>
          <p:nvPr/>
        </p:nvSpPr>
        <p:spPr bwMode="auto">
          <a:xfrm>
            <a:off x="630238" y="836712"/>
            <a:ext cx="1871662"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69875" y="836613"/>
            <a:ext cx="9432925" cy="5688012"/>
          </a:xfrm>
        </p:spPr>
        <p:txBody>
          <a:bodyPr/>
          <a:lstStyle/>
          <a:p>
            <a:endParaRPr lang="ja-JP" altLang="en-US" sz="2400" dirty="0" smtClean="0"/>
          </a:p>
          <a:p>
            <a:r>
              <a:rPr lang="ja-JP" altLang="en-US" sz="2400" dirty="0" smtClean="0"/>
              <a:t>がんでターミナル状態にあり、末梢からの点滴のみで栄養を摂取している方の食事摂取や特別な医療の選択はどうすればよいのか？</a:t>
            </a:r>
            <a:endParaRPr lang="en-US" altLang="ja-JP" sz="2400" dirty="0" smtClean="0"/>
          </a:p>
          <a:p>
            <a:endParaRPr lang="en-US" altLang="ja-JP" sz="2400" dirty="0" smtClean="0"/>
          </a:p>
          <a:p>
            <a:endParaRPr lang="en-US" altLang="ja-JP" sz="2400" dirty="0" smtClean="0"/>
          </a:p>
          <a:p>
            <a:endParaRPr lang="en-US" altLang="ja-JP" sz="2400" dirty="0" smtClean="0"/>
          </a:p>
          <a:p>
            <a:r>
              <a:rPr lang="ja-JP" altLang="en-US" sz="2400" dirty="0" smtClean="0"/>
              <a:t>食事摂取：経管栄養、中心静脈栄養のための介助が行われていれば「全介助」を選択。テキスト等に記載されている規定以外の状況については、各保険者（調査員）の判断に基づいて調査を実施します。</a:t>
            </a:r>
            <a:endParaRPr lang="en-US" altLang="ja-JP" sz="2400" dirty="0" smtClean="0"/>
          </a:p>
          <a:p>
            <a:r>
              <a:rPr lang="ja-JP" altLang="en-US" sz="2400" dirty="0" smtClean="0"/>
              <a:t>特別な医療：点滴の管理が行われていれば選択します。</a:t>
            </a:r>
            <a:endParaRPr lang="en-US" altLang="ja-JP" sz="2400" dirty="0" smtClean="0"/>
          </a:p>
          <a:p>
            <a:r>
              <a:rPr lang="ja-JP" altLang="en-US" sz="2400" dirty="0" smtClean="0"/>
              <a:t>調査にあたっては、</a:t>
            </a:r>
            <a:r>
              <a:rPr lang="ja-JP" altLang="en-US" sz="2400" u="sng" dirty="0" smtClean="0"/>
              <a:t>調査対象者の状況を特記事項に記載</a:t>
            </a:r>
            <a:r>
              <a:rPr lang="ja-JP" altLang="en-US" sz="2400" dirty="0" smtClean="0"/>
              <a:t>し、</a:t>
            </a:r>
            <a:r>
              <a:rPr lang="ja-JP" altLang="en-US" sz="2400" u="sng" dirty="0" smtClean="0"/>
              <a:t>介護認定審査会に伝えることが重要です</a:t>
            </a:r>
            <a:r>
              <a:rPr lang="ja-JP" altLang="en-US" sz="2400" dirty="0" smtClean="0"/>
              <a:t>。</a:t>
            </a:r>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特別な医療等</a:t>
            </a:r>
          </a:p>
        </p:txBody>
      </p:sp>
      <p:sp>
        <p:nvSpPr>
          <p:cNvPr id="6150" name="AutoShape 7"/>
          <p:cNvSpPr>
            <a:spLocks noChangeArrowheads="1"/>
          </p:cNvSpPr>
          <p:nvPr/>
        </p:nvSpPr>
        <p:spPr bwMode="auto">
          <a:xfrm>
            <a:off x="558131" y="2852936"/>
            <a:ext cx="1871663"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6151" name="AutoShape 8"/>
          <p:cNvSpPr>
            <a:spLocks noChangeArrowheads="1"/>
          </p:cNvSpPr>
          <p:nvPr/>
        </p:nvSpPr>
        <p:spPr bwMode="auto">
          <a:xfrm>
            <a:off x="558800" y="908050"/>
            <a:ext cx="1871663"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69875" y="836613"/>
            <a:ext cx="9432925" cy="5688012"/>
          </a:xfrm>
        </p:spPr>
        <p:txBody>
          <a:bodyPr/>
          <a:lstStyle/>
          <a:p>
            <a:endParaRPr lang="ja-JP" altLang="en-US" sz="2400" dirty="0" smtClean="0"/>
          </a:p>
          <a:p>
            <a:r>
              <a:rPr lang="en-US" altLang="ja-JP" sz="2400" dirty="0" smtClean="0"/>
              <a:t>BPSD</a:t>
            </a:r>
            <a:r>
              <a:rPr lang="ja-JP" altLang="en-US" sz="2400" dirty="0" smtClean="0"/>
              <a:t>関連の項目において、大きな声で、つくり話を、何度も何度も繰り返すなど、複数の項目に該当すると考えられる場合は、主たる行動に該当するものを選択するのか、それとも複数の項目を選択するのか？</a:t>
            </a:r>
            <a:endParaRPr lang="en-US" altLang="ja-JP" sz="2400" dirty="0" smtClean="0"/>
          </a:p>
          <a:p>
            <a:endParaRPr lang="en-US" altLang="ja-JP" sz="2400" dirty="0" smtClean="0"/>
          </a:p>
          <a:p>
            <a:endParaRPr lang="en-US" altLang="ja-JP" sz="2400" dirty="0" smtClean="0"/>
          </a:p>
          <a:p>
            <a:r>
              <a:rPr lang="ja-JP" altLang="en-US" sz="2400" dirty="0" smtClean="0"/>
              <a:t>複数の項目に該当すると考えられる場合、複数の項目を選択することは可能です。</a:t>
            </a:r>
            <a:endParaRPr lang="en-US" altLang="ja-JP" sz="2400" dirty="0" smtClean="0"/>
          </a:p>
          <a:p>
            <a:r>
              <a:rPr lang="ja-JP" altLang="en-US" sz="2400" dirty="0" smtClean="0"/>
              <a:t>ただし、複数項目にまたがる場合は、複数の項目の特記事項をまとめて記載するなど、発生している行為と、介護の手間が介護認定審査会の委員に理解できるよう、工夫して特記事項を記載してください。</a:t>
            </a:r>
            <a:endParaRPr lang="en-US" altLang="ja-JP" sz="2400" dirty="0" smtClean="0"/>
          </a:p>
        </p:txBody>
      </p:sp>
      <p:sp>
        <p:nvSpPr>
          <p:cNvPr id="6" name="正方形/長方形 5"/>
          <p:cNvSpPr/>
          <p:nvPr/>
        </p:nvSpPr>
        <p:spPr>
          <a:xfrm>
            <a:off x="0" y="0"/>
            <a:ext cx="9901238"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複数の調査項目に該当すると考えられる場合</a:t>
            </a:r>
            <a:endParaRPr lang="ja-JP" altLang="en-US" sz="3200" dirty="0">
              <a:solidFill>
                <a:srgbClr val="FFFFFF"/>
              </a:solidFill>
            </a:endParaRPr>
          </a:p>
        </p:txBody>
      </p:sp>
      <p:sp>
        <p:nvSpPr>
          <p:cNvPr id="6150" name="AutoShape 7"/>
          <p:cNvSpPr>
            <a:spLocks noChangeArrowheads="1"/>
          </p:cNvSpPr>
          <p:nvPr/>
        </p:nvSpPr>
        <p:spPr bwMode="auto">
          <a:xfrm>
            <a:off x="558131" y="2924622"/>
            <a:ext cx="1871663"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6151" name="AutoShape 8"/>
          <p:cNvSpPr>
            <a:spLocks noChangeArrowheads="1"/>
          </p:cNvSpPr>
          <p:nvPr/>
        </p:nvSpPr>
        <p:spPr bwMode="auto">
          <a:xfrm>
            <a:off x="558800" y="908050"/>
            <a:ext cx="1871663"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cSld>
  <p:clrMapOvr>
    <a:masterClrMapping/>
  </p:clrMapOvr>
</p:sld>
</file>

<file path=ppt/theme/theme1.xml><?xml version="1.0" encoding="utf-8"?>
<a:theme xmlns:a="http://schemas.openxmlformats.org/drawingml/2006/main" name="4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44A20C29-4EA6-47EA-93B5-E9AD214F92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8B97BE19-CDDD-400E-817A-CFDD13F7EC12"/>
    <ds:schemaRef ds:uri="fb02c745-2821-438e-a9f3-36f365a5b5fa"/>
    <ds:schemaRef ds:uri="http://schemas.openxmlformats.org/package/2006/metadata/core-properties"/>
  </ds:schemaRefs>
</ds:datastoreItem>
</file>

<file path=customXml/itemProps2.xml><?xml version="1.0" encoding="utf-8"?>
<ds:datastoreItem xmlns:ds="http://schemas.openxmlformats.org/officeDocument/2006/customXml" ds:itemID="{CA9B7ACE-91A5-4428-A106-3533C33FABE2}">
  <ds:schemaRefs>
    <ds:schemaRef ds:uri="http://schemas.microsoft.com/sharepoint/v3/contenttype/forms"/>
  </ds:schemaRefs>
</ds:datastoreItem>
</file>

<file path=customXml/itemProps3.xml><?xml version="1.0" encoding="utf-8"?>
<ds:datastoreItem xmlns:ds="http://schemas.openxmlformats.org/officeDocument/2006/customXml" ds:itemID="{36EDCF48-0A17-40EC-BD41-1190FBDC22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7373</TotalTime>
  <Words>1839</Words>
  <Application>Microsoft Office PowerPoint</Application>
  <PresentationFormat>ユーザー設定</PresentationFormat>
  <Paragraphs>129</Paragraphs>
  <Slides>11</Slides>
  <Notes>11</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4_Office テーマ</vt:lpstr>
      <vt:lpstr>最近の質問事例</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大谷 健司(ootani-kenji)</dc:creator>
  <cp:lastModifiedBy>厚生労働省ネットワークシステム</cp:lastModifiedBy>
  <cp:revision>631</cp:revision>
  <dcterms:created xsi:type="dcterms:W3CDTF">2010-07-08T02:17:26Z</dcterms:created>
  <dcterms:modified xsi:type="dcterms:W3CDTF">2012-05-28T11:02:05Z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0x0101002DA299AC048A4B8EA9C1D19079C1A32200E51782DD9E454B418BFB6267553A9CD4</vt:lpwstr>
  </property>
</Properties>
</file>