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30.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Default Extension="xls" ContentType="application/vnd.ms-exce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notesSlides/notesSlide37.xml" ContentType="application/vnd.openxmlformats-officedocument.presentationml.notesSlide+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charts/chart2.xml" ContentType="application/vnd.openxmlformats-officedocument.drawingml.chart+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Default Extension="fntdata" ContentType="application/x-fontdata"/>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theme/theme14.xml" ContentType="application/vnd.openxmlformats-officedocument.theme+xml"/>
  <Override PartName="/ppt/notesSlides/notesSlide12.xml" ContentType="application/vnd.openxmlformats-officedocument.presentationml.notesSlide+xml"/>
  <Default Extension="doc" ContentType="application/msword"/>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slideLayouts/slideLayout99.xml" ContentType="application/vnd.openxmlformats-officedocument.presentationml.slideLayou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80" r:id="rId4"/>
    <p:sldMasterId id="2147483858" r:id="rId5"/>
    <p:sldMasterId id="2147484013" r:id="rId6"/>
    <p:sldMasterId id="2147484026" r:id="rId7"/>
    <p:sldMasterId id="2147484039" r:id="rId8"/>
    <p:sldMasterId id="2147484051" r:id="rId9"/>
    <p:sldMasterId id="2147484063" r:id="rId10"/>
    <p:sldMasterId id="2147484075" r:id="rId11"/>
    <p:sldMasterId id="2147484087" r:id="rId12"/>
    <p:sldMasterId id="2147484099" r:id="rId13"/>
    <p:sldMasterId id="2147484111" r:id="rId14"/>
    <p:sldMasterId id="2147484123" r:id="rId15"/>
  </p:sldMasterIdLst>
  <p:notesMasterIdLst>
    <p:notesMasterId r:id="rId67"/>
  </p:notesMasterIdLst>
  <p:handoutMasterIdLst>
    <p:handoutMasterId r:id="rId68"/>
  </p:handoutMasterIdLst>
  <p:sldIdLst>
    <p:sldId id="327" r:id="rId16"/>
    <p:sldId id="536" r:id="rId17"/>
    <p:sldId id="328" r:id="rId18"/>
    <p:sldId id="522" r:id="rId19"/>
    <p:sldId id="523" r:id="rId20"/>
    <p:sldId id="524" r:id="rId21"/>
    <p:sldId id="580" r:id="rId22"/>
    <p:sldId id="332" r:id="rId23"/>
    <p:sldId id="581" r:id="rId24"/>
    <p:sldId id="537" r:id="rId25"/>
    <p:sldId id="545" r:id="rId26"/>
    <p:sldId id="546" r:id="rId27"/>
    <p:sldId id="579" r:id="rId28"/>
    <p:sldId id="521" r:id="rId29"/>
    <p:sldId id="575" r:id="rId30"/>
    <p:sldId id="559" r:id="rId31"/>
    <p:sldId id="582" r:id="rId32"/>
    <p:sldId id="560" r:id="rId33"/>
    <p:sldId id="561" r:id="rId34"/>
    <p:sldId id="562" r:id="rId35"/>
    <p:sldId id="563" r:id="rId36"/>
    <p:sldId id="564" r:id="rId37"/>
    <p:sldId id="565" r:id="rId38"/>
    <p:sldId id="566" r:id="rId39"/>
    <p:sldId id="567" r:id="rId40"/>
    <p:sldId id="568" r:id="rId41"/>
    <p:sldId id="569" r:id="rId42"/>
    <p:sldId id="570" r:id="rId43"/>
    <p:sldId id="571" r:id="rId44"/>
    <p:sldId id="583" r:id="rId45"/>
    <p:sldId id="573" r:id="rId46"/>
    <p:sldId id="574" r:id="rId47"/>
    <p:sldId id="538" r:id="rId48"/>
    <p:sldId id="548" r:id="rId49"/>
    <p:sldId id="549" r:id="rId50"/>
    <p:sldId id="550" r:id="rId51"/>
    <p:sldId id="551" r:id="rId52"/>
    <p:sldId id="552" r:id="rId53"/>
    <p:sldId id="553" r:id="rId54"/>
    <p:sldId id="554" r:id="rId55"/>
    <p:sldId id="555" r:id="rId56"/>
    <p:sldId id="544" r:id="rId57"/>
    <p:sldId id="539" r:id="rId58"/>
    <p:sldId id="540" r:id="rId59"/>
    <p:sldId id="541" r:id="rId60"/>
    <p:sldId id="558" r:id="rId61"/>
    <p:sldId id="542" r:id="rId62"/>
    <p:sldId id="543" r:id="rId63"/>
    <p:sldId id="578" r:id="rId64"/>
    <p:sldId id="576" r:id="rId65"/>
    <p:sldId id="577" r:id="rId66"/>
  </p:sldIdLst>
  <p:sldSz cx="9144000" cy="6858000" type="screen4x3"/>
  <p:notesSz cx="6807200" cy="9939338"/>
  <p:embeddedFontLst>
    <p:embeddedFont>
      <p:font typeface="Calibri" pitchFamily="34" charset="0"/>
      <p:regular r:id="rId69"/>
      <p:bold r:id="rId70"/>
      <p:italic r:id="rId71"/>
      <p:boldItalic r:id="rId72"/>
    </p:embeddedFont>
    <p:embeddedFont>
      <p:font typeface="HGPｺﾞｼｯｸM" pitchFamily="50" charset="-128"/>
      <p:regular r:id="rId73"/>
    </p:embeddedFont>
    <p:embeddedFont>
      <p:font typeface="HG丸ｺﾞｼｯｸM-PRO" pitchFamily="50" charset="-128"/>
      <p:regular r:id="rId74"/>
    </p:embeddedFont>
    <p:embeddedFont>
      <p:font typeface="Verdana" pitchFamily="34" charset="0"/>
      <p:regular r:id="rId75"/>
      <p:bold r:id="rId76"/>
      <p:italic r:id="rId77"/>
      <p:boldItalic r:id="rId78"/>
    </p:embeddedFont>
    <p:embeddedFont>
      <p:font typeface="ＤＦ平成ゴシック体W5" pitchFamily="1" charset="-128"/>
      <p:regular r:id="rId79"/>
    </p:embeddedFont>
    <p:embeddedFont>
      <p:font typeface="HGS創英角ﾎﾟｯﾌﾟ体" pitchFamily="50" charset="-128"/>
      <p:regular r:id="rId80"/>
    </p:embeddedFont>
    <p:embeddedFont>
      <p:font typeface="HGP創英角ｺﾞｼｯｸUB" pitchFamily="50" charset="-128"/>
      <p:regular r:id="rId81"/>
    </p:embeddedFont>
    <p:embeddedFont>
      <p:font typeface="HGS創英角ｺﾞｼｯｸUB" pitchFamily="50" charset="-128"/>
      <p:regular r:id="rId82"/>
    </p:embeddedFont>
    <p:embeddedFont>
      <p:font typeface="Century" pitchFamily="18" charset="0"/>
      <p:regular r:id="rId83"/>
    </p:embeddedFont>
    <p:embeddedFont>
      <p:font typeface="HG創英角ｺﾞｼｯｸUB" pitchFamily="49" charset="-128"/>
      <p:regular r:id="rId84"/>
    </p:embeddedFont>
    <p:embeddedFont>
      <p:font typeface="Wingdings 3" pitchFamily="18" charset="2"/>
      <p:regular r:id="rId85"/>
    </p:embeddedFont>
  </p:embeddedFontLst>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00FF"/>
    <a:srgbClr val="66FFFF"/>
    <a:srgbClr val="1DCAE1"/>
    <a:srgbClr val="FF9900"/>
    <a:srgbClr val="816105"/>
    <a:srgbClr val="FFCCCC"/>
    <a:srgbClr val="70A67A"/>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08" autoAdjust="0"/>
    <p:restoredTop sz="98998" autoAdjust="0"/>
  </p:normalViewPr>
  <p:slideViewPr>
    <p:cSldViewPr snapToGrid="0">
      <p:cViewPr>
        <p:scale>
          <a:sx n="75" d="100"/>
          <a:sy n="75" d="100"/>
        </p:scale>
        <p:origin x="-822"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900"/>
    </p:cViewPr>
  </p:sorterViewPr>
  <p:notesViewPr>
    <p:cSldViewPr snapToGrid="0">
      <p:cViewPr varScale="1">
        <p:scale>
          <a:sx n="102" d="100"/>
          <a:sy n="102" d="100"/>
        </p:scale>
        <p:origin x="-3888" y="-90"/>
      </p:cViewPr>
      <p:guideLst>
        <p:guide orient="horz" pos="3130"/>
        <p:guide pos="2143"/>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handoutMaster" Target="handoutMasters/handoutMaster1.xml"/><Relationship Id="rId76" Type="http://schemas.openxmlformats.org/officeDocument/2006/relationships/font" Target="fonts/font8.fntdata"/><Relationship Id="rId84" Type="http://schemas.openxmlformats.org/officeDocument/2006/relationships/font" Target="fonts/font16.fntdata"/><Relationship Id="rId89"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font" Target="fonts/font6.fntdata"/><Relationship Id="rId79" Type="http://schemas.openxmlformats.org/officeDocument/2006/relationships/font" Target="fonts/font11.fntdata"/><Relationship Id="rId87"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46.xml"/><Relationship Id="rId82" Type="http://schemas.openxmlformats.org/officeDocument/2006/relationships/font" Target="fonts/font14.fntdata"/><Relationship Id="rId19"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font" Target="fonts/font1.fntdata"/><Relationship Id="rId77" Type="http://schemas.openxmlformats.org/officeDocument/2006/relationships/font" Target="fonts/font9.fntdata"/><Relationship Id="rId8" Type="http://schemas.openxmlformats.org/officeDocument/2006/relationships/slideMaster" Target="slideMasters/slideMaster5.xml"/><Relationship Id="rId51" Type="http://schemas.openxmlformats.org/officeDocument/2006/relationships/slide" Target="slides/slide36.xml"/><Relationship Id="rId72" Type="http://schemas.openxmlformats.org/officeDocument/2006/relationships/font" Target="fonts/font4.fntdata"/><Relationship Id="rId80" Type="http://schemas.openxmlformats.org/officeDocument/2006/relationships/font" Target="fonts/font12.fntdata"/><Relationship Id="rId85" Type="http://schemas.openxmlformats.org/officeDocument/2006/relationships/font" Target="fonts/font17.fntdata"/><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notesMaster" Target="notesMasters/notesMaster1.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font" Target="fonts/font2.fntdata"/><Relationship Id="rId75" Type="http://schemas.openxmlformats.org/officeDocument/2006/relationships/font" Target="fonts/font7.fntdata"/><Relationship Id="rId83" Type="http://schemas.openxmlformats.org/officeDocument/2006/relationships/font" Target="fonts/font15.fntdata"/><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7.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font" Target="fonts/font5.fntdata"/><Relationship Id="rId78" Type="http://schemas.openxmlformats.org/officeDocument/2006/relationships/font" Target="fonts/font10.fntdata"/><Relationship Id="rId81" Type="http://schemas.openxmlformats.org/officeDocument/2006/relationships/font" Target="fonts/font13.fntdata"/><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STLGW\AppData\Local\Microsoft\Windows\Temporary%20Internet%20Files\Content.Outlook\NNZ2IXAD\&#39640;&#40802;&#32773;&#20154;&#21475;&#12392;&#35201;&#20171;&#35703;&#35469;&#23450;&#29575;.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title>
      <c:tx>
        <c:rich>
          <a:bodyPr/>
          <a:lstStyle/>
          <a:p>
            <a:pPr>
              <a:defRPr/>
            </a:pPr>
            <a:r>
              <a:rPr lang="ja-JP" altLang="en-US" sz="1600" b="0" dirty="0"/>
              <a:t>年齢階層別に認定率をみると、</a:t>
            </a:r>
            <a:r>
              <a:rPr lang="en-US" altLang="ja-JP" sz="1600" b="0" dirty="0"/>
              <a:t>80</a:t>
            </a:r>
            <a:r>
              <a:rPr lang="ja-JP" altLang="en-US" sz="1600" b="0" dirty="0"/>
              <a:t>歳以上から認定率約３割と急上昇する</a:t>
            </a:r>
          </a:p>
        </c:rich>
      </c:tx>
      <c:layout>
        <c:manualLayout>
          <c:xMode val="edge"/>
          <c:yMode val="edge"/>
          <c:x val="0.24485183012991221"/>
          <c:y val="4.7395670896005514E-2"/>
        </c:manualLayout>
      </c:layout>
    </c:title>
    <c:plotArea>
      <c:layout>
        <c:manualLayout>
          <c:layoutTarget val="inner"/>
          <c:xMode val="edge"/>
          <c:yMode val="edge"/>
          <c:x val="5.8070622892876934E-2"/>
          <c:y val="0.10131302904756755"/>
          <c:w val="0.88385875421424664"/>
          <c:h val="0.75956014824420559"/>
        </c:manualLayout>
      </c:layout>
      <c:barChart>
        <c:barDir val="col"/>
        <c:grouping val="clustered"/>
        <c:ser>
          <c:idx val="0"/>
          <c:order val="0"/>
          <c:tx>
            <c:v>人口</c:v>
          </c:tx>
          <c:dLbls>
            <c:txPr>
              <a:bodyPr/>
              <a:lstStyle/>
              <a:p>
                <a:pPr>
                  <a:defRPr sz="1400"/>
                </a:pPr>
                <a:endParaRPr lang="ja-JP"/>
              </a:p>
            </c:txPr>
            <c:showVal val="1"/>
          </c:dLbls>
          <c:cat>
            <c:strRef>
              <c:f>'Sheet1 (2)'!$A$3:$F$3</c:f>
              <c:strCache>
                <c:ptCount val="6"/>
                <c:pt idx="0">
                  <c:v>65～69歳</c:v>
                </c:pt>
                <c:pt idx="1">
                  <c:v>70～74歳</c:v>
                </c:pt>
                <c:pt idx="2">
                  <c:v>75～79歳</c:v>
                </c:pt>
                <c:pt idx="3">
                  <c:v>80～84歳</c:v>
                </c:pt>
                <c:pt idx="4">
                  <c:v>85～89歳</c:v>
                </c:pt>
                <c:pt idx="5">
                  <c:v>90歳以上</c:v>
                </c:pt>
              </c:strCache>
            </c:strRef>
          </c:cat>
          <c:val>
            <c:numRef>
              <c:f>'Sheet1 (2)'!$A$1:$F$1</c:f>
              <c:numCache>
                <c:formatCode>0_ </c:formatCode>
                <c:ptCount val="6"/>
                <c:pt idx="0">
                  <c:v>838.5</c:v>
                </c:pt>
                <c:pt idx="1">
                  <c:v>690</c:v>
                </c:pt>
                <c:pt idx="2">
                  <c:v>581</c:v>
                </c:pt>
                <c:pt idx="3">
                  <c:v>424</c:v>
                </c:pt>
                <c:pt idx="4">
                  <c:v>233</c:v>
                </c:pt>
                <c:pt idx="5">
                  <c:v>133</c:v>
                </c:pt>
              </c:numCache>
            </c:numRef>
          </c:val>
        </c:ser>
        <c:ser>
          <c:idx val="1"/>
          <c:order val="1"/>
          <c:tx>
            <c:v>認定者数</c:v>
          </c:tx>
          <c:dLbls>
            <c:txPr>
              <a:bodyPr/>
              <a:lstStyle/>
              <a:p>
                <a:pPr>
                  <a:defRPr sz="1400"/>
                </a:pPr>
                <a:endParaRPr lang="ja-JP"/>
              </a:p>
            </c:txPr>
            <c:showVal val="1"/>
          </c:dLbls>
          <c:cat>
            <c:strRef>
              <c:f>'Sheet1 (2)'!$A$3:$F$3</c:f>
              <c:strCache>
                <c:ptCount val="6"/>
                <c:pt idx="0">
                  <c:v>65～69歳</c:v>
                </c:pt>
                <c:pt idx="1">
                  <c:v>70～74歳</c:v>
                </c:pt>
                <c:pt idx="2">
                  <c:v>75～79歳</c:v>
                </c:pt>
                <c:pt idx="3">
                  <c:v>80～84歳</c:v>
                </c:pt>
                <c:pt idx="4">
                  <c:v>85～89歳</c:v>
                </c:pt>
                <c:pt idx="5">
                  <c:v>90歳以上</c:v>
                </c:pt>
              </c:strCache>
            </c:strRef>
          </c:cat>
          <c:val>
            <c:numRef>
              <c:f>'Sheet1 (2)'!$A$2:$F$2</c:f>
              <c:numCache>
                <c:formatCode>0_ </c:formatCode>
                <c:ptCount val="6"/>
                <c:pt idx="0">
                  <c:v>22</c:v>
                </c:pt>
                <c:pt idx="1">
                  <c:v>44</c:v>
                </c:pt>
                <c:pt idx="2">
                  <c:v>80.040000000000006</c:v>
                </c:pt>
                <c:pt idx="3">
                  <c:v>114</c:v>
                </c:pt>
                <c:pt idx="4">
                  <c:v>107</c:v>
                </c:pt>
                <c:pt idx="5">
                  <c:v>90</c:v>
                </c:pt>
              </c:numCache>
            </c:numRef>
          </c:val>
        </c:ser>
        <c:dLbls>
          <c:showVal val="1"/>
        </c:dLbls>
        <c:axId val="122167680"/>
        <c:axId val="122169216"/>
      </c:barChart>
      <c:lineChart>
        <c:grouping val="standard"/>
        <c:ser>
          <c:idx val="2"/>
          <c:order val="2"/>
          <c:tx>
            <c:v>認定率（右軸）</c:v>
          </c:tx>
          <c:dLbls>
            <c:txPr>
              <a:bodyPr/>
              <a:lstStyle/>
              <a:p>
                <a:pPr>
                  <a:defRPr sz="1400"/>
                </a:pPr>
                <a:endParaRPr lang="ja-JP"/>
              </a:p>
            </c:txPr>
            <c:dLblPos val="t"/>
            <c:showVal val="1"/>
          </c:dLbls>
          <c:val>
            <c:numRef>
              <c:f>'Sheet1 (2)'!$A$4:$F$4</c:f>
              <c:numCache>
                <c:formatCode>0.0_ </c:formatCode>
                <c:ptCount val="6"/>
                <c:pt idx="0">
                  <c:v>2.6237328562910256</c:v>
                </c:pt>
                <c:pt idx="1">
                  <c:v>6.3768115942028984</c:v>
                </c:pt>
                <c:pt idx="2">
                  <c:v>13.776247848537007</c:v>
                </c:pt>
                <c:pt idx="3">
                  <c:v>26.886792452830189</c:v>
                </c:pt>
                <c:pt idx="4">
                  <c:v>45.922746781115883</c:v>
                </c:pt>
                <c:pt idx="5">
                  <c:v>67.669172932330142</c:v>
                </c:pt>
              </c:numCache>
            </c:numRef>
          </c:val>
        </c:ser>
        <c:marker val="1"/>
        <c:axId val="122184832"/>
        <c:axId val="122170752"/>
      </c:lineChart>
      <c:catAx>
        <c:axId val="122167680"/>
        <c:scaling>
          <c:orientation val="minMax"/>
        </c:scaling>
        <c:axPos val="b"/>
        <c:majorTickMark val="none"/>
        <c:tickLblPos val="nextTo"/>
        <c:txPr>
          <a:bodyPr/>
          <a:lstStyle/>
          <a:p>
            <a:pPr>
              <a:defRPr sz="1400"/>
            </a:pPr>
            <a:endParaRPr lang="ja-JP"/>
          </a:p>
        </c:txPr>
        <c:crossAx val="122169216"/>
        <c:crosses val="autoZero"/>
        <c:auto val="1"/>
        <c:lblAlgn val="ctr"/>
        <c:lblOffset val="100"/>
        <c:tickLblSkip val="1"/>
      </c:catAx>
      <c:valAx>
        <c:axId val="122169216"/>
        <c:scaling>
          <c:orientation val="minMax"/>
          <c:max val="900"/>
        </c:scaling>
        <c:axPos val="l"/>
        <c:majorGridlines/>
        <c:numFmt formatCode="#,##0;[Red]\-#,##0" sourceLinked="0"/>
        <c:minorTickMark val="out"/>
        <c:tickLblPos val="nextTo"/>
        <c:txPr>
          <a:bodyPr/>
          <a:lstStyle/>
          <a:p>
            <a:pPr>
              <a:defRPr sz="1400"/>
            </a:pPr>
            <a:endParaRPr lang="ja-JP"/>
          </a:p>
        </c:txPr>
        <c:crossAx val="122167680"/>
        <c:crosses val="autoZero"/>
        <c:crossBetween val="between"/>
        <c:minorUnit val="100"/>
      </c:valAx>
      <c:valAx>
        <c:axId val="122170752"/>
        <c:scaling>
          <c:orientation val="minMax"/>
          <c:max val="100"/>
          <c:min val="0"/>
        </c:scaling>
        <c:axPos val="r"/>
        <c:numFmt formatCode="General" sourceLinked="0"/>
        <c:tickLblPos val="nextTo"/>
        <c:txPr>
          <a:bodyPr/>
          <a:lstStyle/>
          <a:p>
            <a:pPr>
              <a:defRPr sz="1400"/>
            </a:pPr>
            <a:endParaRPr lang="ja-JP"/>
          </a:p>
        </c:txPr>
        <c:crossAx val="122184832"/>
        <c:crosses val="max"/>
        <c:crossBetween val="between"/>
        <c:majorUnit val="10"/>
        <c:minorUnit val="2"/>
      </c:valAx>
      <c:catAx>
        <c:axId val="122184832"/>
        <c:scaling>
          <c:orientation val="minMax"/>
        </c:scaling>
        <c:delete val="1"/>
        <c:axPos val="b"/>
        <c:tickLblPos val="none"/>
        <c:crossAx val="122170752"/>
        <c:crosses val="autoZero"/>
        <c:auto val="1"/>
        <c:lblAlgn val="ctr"/>
        <c:lblOffset val="100"/>
      </c:catAx>
    </c:plotArea>
    <c:legend>
      <c:legendPos val="b"/>
      <c:layout>
        <c:manualLayout>
          <c:xMode val="edge"/>
          <c:yMode val="edge"/>
          <c:x val="0.46737241737450458"/>
          <c:y val="0.93784776925723057"/>
          <c:w val="0.50385795520194521"/>
          <c:h val="5.7181094755293746E-2"/>
        </c:manualLayout>
      </c:layout>
      <c:txPr>
        <a:bodyPr/>
        <a:lstStyle/>
        <a:p>
          <a:pPr>
            <a:defRPr sz="1600"/>
          </a:pPr>
          <a:endParaRPr lang="ja-JP"/>
        </a:p>
      </c:txPr>
    </c:legend>
    <c:plotVisOnly val="1"/>
    <c:dispBlanksAs val="gap"/>
  </c:chart>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barChart>
        <c:barDir val="col"/>
        <c:grouping val="clustered"/>
        <c:ser>
          <c:idx val="1"/>
          <c:order val="0"/>
          <c:tx>
            <c:strRef>
              <c:f>Sheet1!$E$4</c:f>
              <c:strCache>
                <c:ptCount val="1"/>
                <c:pt idx="0">
                  <c:v>日常生活自立度Ⅱ以上</c:v>
                </c:pt>
              </c:strCache>
            </c:strRef>
          </c:tx>
          <c:spPr>
            <a:solidFill>
              <a:srgbClr val="BBDFE1"/>
            </a:solidFill>
          </c:spPr>
          <c:dLbls>
            <c:dLbl>
              <c:idx val="0"/>
              <c:tx>
                <c:rich>
                  <a:bodyPr/>
                  <a:lstStyle/>
                  <a:p>
                    <a:r>
                      <a:rPr lang="en-US" altLang="en-US" sz="900"/>
                      <a:t>149</a:t>
                    </a:r>
                    <a:r>
                      <a:rPr lang="ja-JP" altLang="en-US" sz="900"/>
                      <a:t>万人</a:t>
                    </a:r>
                    <a:endParaRPr lang="en-US" altLang="ja-JP" sz="900"/>
                  </a:p>
                  <a:p>
                    <a:r>
                      <a:rPr lang="ja-JP" altLang="en-US" sz="900"/>
                      <a:t>（</a:t>
                    </a:r>
                    <a:r>
                      <a:rPr lang="en-US" altLang="ja-JP" sz="900"/>
                      <a:t>6.3</a:t>
                    </a:r>
                    <a:r>
                      <a:rPr lang="ja-JP" altLang="en-US" sz="900"/>
                      <a:t>％）</a:t>
                    </a:r>
                    <a:endParaRPr lang="en-US" altLang="en-US" sz="900"/>
                  </a:p>
                </c:rich>
              </c:tx>
              <c:dLblPos val="inEnd"/>
              <c:showVal val="1"/>
            </c:dLbl>
            <c:dLbl>
              <c:idx val="1"/>
              <c:tx>
                <c:rich>
                  <a:bodyPr/>
                  <a:lstStyle/>
                  <a:p>
                    <a:r>
                      <a:rPr lang="en-US" altLang="en-US" sz="900"/>
                      <a:t>250</a:t>
                    </a:r>
                    <a:r>
                      <a:rPr lang="ja-JP" altLang="en-US" sz="900"/>
                      <a:t>万人</a:t>
                    </a:r>
                    <a:endParaRPr lang="en-US" altLang="ja-JP" sz="900"/>
                  </a:p>
                  <a:p>
                    <a:r>
                      <a:rPr lang="ja-JP" altLang="en-US" sz="900"/>
                      <a:t>（</a:t>
                    </a:r>
                    <a:r>
                      <a:rPr lang="en-US" altLang="ja-JP" sz="900"/>
                      <a:t>7.6</a:t>
                    </a:r>
                    <a:r>
                      <a:rPr lang="ja-JP" altLang="en-US" sz="900"/>
                      <a:t>％）</a:t>
                    </a:r>
                    <a:endParaRPr lang="en-US" altLang="en-US" sz="900"/>
                  </a:p>
                </c:rich>
              </c:tx>
              <c:dLblPos val="inEnd"/>
              <c:showVal val="1"/>
            </c:dLbl>
            <c:dLbl>
              <c:idx val="2"/>
              <c:tx>
                <c:rich>
                  <a:bodyPr/>
                  <a:lstStyle/>
                  <a:p>
                    <a:r>
                      <a:rPr lang="en-US" altLang="en-US" sz="900"/>
                      <a:t>323</a:t>
                    </a:r>
                    <a:r>
                      <a:rPr lang="ja-JP" altLang="en-US" sz="900"/>
                      <a:t>万人</a:t>
                    </a:r>
                    <a:endParaRPr lang="en-US" altLang="en-US" sz="900"/>
                  </a:p>
                  <a:p>
                    <a:r>
                      <a:rPr lang="ja-JP" altLang="en-US" sz="900"/>
                      <a:t>（</a:t>
                    </a:r>
                    <a:r>
                      <a:rPr lang="en-US" altLang="ja-JP" sz="900"/>
                      <a:t>9.3</a:t>
                    </a:r>
                    <a:r>
                      <a:rPr lang="ja-JP" altLang="en-US" sz="900"/>
                      <a:t>％）</a:t>
                    </a:r>
                    <a:endParaRPr lang="en-US" altLang="en-US" sz="900"/>
                  </a:p>
                </c:rich>
              </c:tx>
              <c:dLblPos val="inEnd"/>
              <c:showVal val="1"/>
            </c:dLbl>
            <c:dLbl>
              <c:idx val="3"/>
              <c:tx>
                <c:rich>
                  <a:bodyPr/>
                  <a:lstStyle/>
                  <a:p>
                    <a:r>
                      <a:rPr lang="en-US" altLang="en-US" sz="900"/>
                      <a:t>378</a:t>
                    </a:r>
                    <a:r>
                      <a:rPr lang="ja-JP" altLang="en-US" sz="900"/>
                      <a:t>万人</a:t>
                    </a:r>
                    <a:endParaRPr lang="en-US" altLang="en-US" sz="900"/>
                  </a:p>
                  <a:p>
                    <a:r>
                      <a:rPr lang="ja-JP" altLang="en-US" sz="900"/>
                      <a:t>（</a:t>
                    </a:r>
                    <a:r>
                      <a:rPr lang="en-US" altLang="ja-JP" sz="900"/>
                      <a:t>10.4</a:t>
                    </a:r>
                    <a:r>
                      <a:rPr lang="ja-JP" altLang="en-US" sz="900"/>
                      <a:t>％）</a:t>
                    </a:r>
                    <a:endParaRPr lang="en-US" altLang="en-US" sz="900"/>
                  </a:p>
                </c:rich>
              </c:tx>
              <c:dLblPos val="inEnd"/>
              <c:showVal val="1"/>
            </c:dLbl>
            <c:txPr>
              <a:bodyPr/>
              <a:lstStyle/>
              <a:p>
                <a:pPr>
                  <a:defRPr sz="900"/>
                </a:pPr>
                <a:endParaRPr lang="ja-JP"/>
              </a:p>
            </c:txPr>
            <c:dLblPos val="inEnd"/>
            <c:showVal val="1"/>
          </c:dLbls>
          <c:val>
            <c:numRef>
              <c:f>Sheet1!$E$5:$E$8</c:f>
              <c:numCache>
                <c:formatCode>General</c:formatCode>
                <c:ptCount val="4"/>
                <c:pt idx="0">
                  <c:v>149</c:v>
                </c:pt>
                <c:pt idx="1">
                  <c:v>250</c:v>
                </c:pt>
                <c:pt idx="2">
                  <c:v>323</c:v>
                </c:pt>
                <c:pt idx="3">
                  <c:v>378</c:v>
                </c:pt>
              </c:numCache>
            </c:numRef>
          </c:val>
        </c:ser>
        <c:ser>
          <c:idx val="0"/>
          <c:order val="1"/>
          <c:tx>
            <c:strRef>
              <c:f>Sheet1!$C$4</c:f>
              <c:strCache>
                <c:ptCount val="1"/>
                <c:pt idx="0">
                  <c:v>日常生活自立度Ⅲ以上</c:v>
                </c:pt>
              </c:strCache>
            </c:strRef>
          </c:tx>
          <c:spPr>
            <a:solidFill>
              <a:schemeClr val="accent6">
                <a:lumMod val="60000"/>
                <a:lumOff val="40000"/>
              </a:schemeClr>
            </a:solidFill>
          </c:spPr>
          <c:dLbls>
            <c:dLbl>
              <c:idx val="0"/>
              <c:tx>
                <c:rich>
                  <a:bodyPr/>
                  <a:lstStyle/>
                  <a:p>
                    <a:r>
                      <a:rPr lang="en-US" altLang="en-US" sz="900"/>
                      <a:t>79</a:t>
                    </a:r>
                    <a:r>
                      <a:rPr lang="ja-JP" altLang="en-US" sz="900"/>
                      <a:t>万人</a:t>
                    </a:r>
                    <a:endParaRPr lang="en-US" altLang="ja-JP" sz="900"/>
                  </a:p>
                  <a:p>
                    <a:r>
                      <a:rPr lang="ja-JP" altLang="en-US" sz="900"/>
                      <a:t>（</a:t>
                    </a:r>
                    <a:r>
                      <a:rPr lang="en-US" altLang="ja-JP" sz="900"/>
                      <a:t>3.4</a:t>
                    </a:r>
                    <a:r>
                      <a:rPr lang="ja-JP" altLang="en-US" sz="900"/>
                      <a:t>％）</a:t>
                    </a:r>
                    <a:endParaRPr lang="en-US" altLang="en-US" sz="900"/>
                  </a:p>
                </c:rich>
              </c:tx>
              <c:dLblPos val="inEnd"/>
              <c:showVal val="1"/>
            </c:dLbl>
            <c:dLbl>
              <c:idx val="1"/>
              <c:tx>
                <c:rich>
                  <a:bodyPr/>
                  <a:lstStyle/>
                  <a:p>
                    <a:r>
                      <a:rPr lang="en-US" altLang="en-US" sz="900"/>
                      <a:t>135</a:t>
                    </a:r>
                    <a:r>
                      <a:rPr lang="ja-JP" altLang="en-US" sz="900"/>
                      <a:t>万人</a:t>
                    </a:r>
                    <a:endParaRPr lang="en-US" altLang="ja-JP" sz="900"/>
                  </a:p>
                  <a:p>
                    <a:r>
                      <a:rPr lang="ja-JP" altLang="en-US" sz="900"/>
                      <a:t>（</a:t>
                    </a:r>
                    <a:r>
                      <a:rPr lang="en-US" altLang="ja-JP" sz="900"/>
                      <a:t>4.1</a:t>
                    </a:r>
                    <a:r>
                      <a:rPr lang="ja-JP" altLang="en-US" sz="900"/>
                      <a:t>％）</a:t>
                    </a:r>
                    <a:endParaRPr lang="en-US" altLang="en-US" sz="900"/>
                  </a:p>
                </c:rich>
              </c:tx>
              <c:dLblPos val="inEnd"/>
              <c:showVal val="1"/>
            </c:dLbl>
            <c:dLbl>
              <c:idx val="2"/>
              <c:tx>
                <c:rich>
                  <a:bodyPr/>
                  <a:lstStyle/>
                  <a:p>
                    <a:r>
                      <a:rPr lang="en-US" altLang="en-US" sz="900"/>
                      <a:t>176</a:t>
                    </a:r>
                    <a:r>
                      <a:rPr lang="ja-JP" altLang="en-US" sz="900"/>
                      <a:t>万人</a:t>
                    </a:r>
                    <a:endParaRPr lang="en-US" altLang="ja-JP" sz="900"/>
                  </a:p>
                  <a:p>
                    <a:r>
                      <a:rPr lang="ja-JP" altLang="en-US" sz="900"/>
                      <a:t>（</a:t>
                    </a:r>
                    <a:r>
                      <a:rPr lang="en-US" altLang="ja-JP" sz="900"/>
                      <a:t>5.1</a:t>
                    </a:r>
                    <a:r>
                      <a:rPr lang="ja-JP" altLang="en-US" sz="900"/>
                      <a:t>％）</a:t>
                    </a:r>
                    <a:endParaRPr lang="en-US" altLang="en-US" sz="900"/>
                  </a:p>
                </c:rich>
              </c:tx>
              <c:dLblPos val="inEnd"/>
              <c:showVal val="1"/>
            </c:dLbl>
            <c:dLbl>
              <c:idx val="3"/>
              <c:tx>
                <c:rich>
                  <a:bodyPr/>
                  <a:lstStyle/>
                  <a:p>
                    <a:r>
                      <a:rPr lang="en-US" altLang="en-US" sz="900"/>
                      <a:t>208</a:t>
                    </a:r>
                    <a:r>
                      <a:rPr lang="ja-JP" altLang="en-US" sz="900"/>
                      <a:t>万人</a:t>
                    </a:r>
                    <a:endParaRPr lang="en-US" altLang="ja-JP" sz="900"/>
                  </a:p>
                  <a:p>
                    <a:r>
                      <a:rPr lang="ja-JP" altLang="en-US" sz="900"/>
                      <a:t>（</a:t>
                    </a:r>
                    <a:r>
                      <a:rPr lang="en-US" altLang="ja-JP" sz="900"/>
                      <a:t>5.7</a:t>
                    </a:r>
                    <a:r>
                      <a:rPr lang="ja-JP" altLang="en-US" sz="900"/>
                      <a:t>％）</a:t>
                    </a:r>
                    <a:endParaRPr lang="en-US" altLang="en-US" sz="900"/>
                  </a:p>
                </c:rich>
              </c:tx>
              <c:dLblPos val="inEnd"/>
              <c:showVal val="1"/>
            </c:dLbl>
            <c:txPr>
              <a:bodyPr/>
              <a:lstStyle/>
              <a:p>
                <a:pPr>
                  <a:defRPr sz="900"/>
                </a:pPr>
                <a:endParaRPr lang="ja-JP"/>
              </a:p>
            </c:txPr>
            <c:dLblPos val="inEnd"/>
            <c:showVal val="1"/>
          </c:dLbls>
          <c:cat>
            <c:strRef>
              <c:f>Sheet1!$B$5:$B$8</c:f>
              <c:strCache>
                <c:ptCount val="4"/>
                <c:pt idx="0">
                  <c:v>2002年</c:v>
                </c:pt>
                <c:pt idx="1">
                  <c:v>2015年</c:v>
                </c:pt>
                <c:pt idx="2">
                  <c:v>2025年</c:v>
                </c:pt>
                <c:pt idx="3">
                  <c:v>2045年</c:v>
                </c:pt>
              </c:strCache>
            </c:strRef>
          </c:cat>
          <c:val>
            <c:numRef>
              <c:f>Sheet1!$C$5:$C$8</c:f>
              <c:numCache>
                <c:formatCode>General</c:formatCode>
                <c:ptCount val="4"/>
                <c:pt idx="0">
                  <c:v>79</c:v>
                </c:pt>
                <c:pt idx="1">
                  <c:v>135</c:v>
                </c:pt>
                <c:pt idx="2">
                  <c:v>176</c:v>
                </c:pt>
                <c:pt idx="3">
                  <c:v>208</c:v>
                </c:pt>
              </c:numCache>
            </c:numRef>
          </c:val>
        </c:ser>
        <c:gapWidth val="35"/>
        <c:overlap val="100"/>
        <c:axId val="128131840"/>
        <c:axId val="128133376"/>
      </c:barChart>
      <c:catAx>
        <c:axId val="128131840"/>
        <c:scaling>
          <c:orientation val="minMax"/>
        </c:scaling>
        <c:axPos val="b"/>
        <c:tickLblPos val="nextTo"/>
        <c:crossAx val="128133376"/>
        <c:crosses val="autoZero"/>
        <c:auto val="1"/>
        <c:lblAlgn val="ctr"/>
        <c:lblOffset val="100"/>
      </c:catAx>
      <c:valAx>
        <c:axId val="128133376"/>
        <c:scaling>
          <c:orientation val="minMax"/>
        </c:scaling>
        <c:axPos val="l"/>
        <c:majorGridlines/>
        <c:numFmt formatCode="General" sourceLinked="1"/>
        <c:tickLblPos val="nextTo"/>
        <c:crossAx val="128131840"/>
        <c:crosses val="autoZero"/>
        <c:crossBetween val="between"/>
      </c:valAx>
      <c:spPr>
        <a:ln>
          <a:noFill/>
        </a:ln>
      </c:spPr>
    </c:plotArea>
    <c:legend>
      <c:legendPos val="b"/>
      <c:layout>
        <c:manualLayout>
          <c:xMode val="edge"/>
          <c:yMode val="edge"/>
          <c:x val="0.12727384076990375"/>
          <c:y val="0.83757910469524643"/>
          <c:w val="0.7398965441819777"/>
          <c:h val="8.3717191601050067E-2"/>
        </c:manualLayout>
      </c:layout>
    </c:legend>
    <c:plotVisOnly val="1"/>
  </c:chart>
  <c:spPr>
    <a:noFill/>
    <a:ln>
      <a:no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barChart>
        <c:barDir val="col"/>
        <c:grouping val="clustered"/>
        <c:ser>
          <c:idx val="0"/>
          <c:order val="0"/>
          <c:tx>
            <c:strRef>
              <c:f>Sheet1!$K$4</c:f>
              <c:strCache>
                <c:ptCount val="1"/>
                <c:pt idx="0">
                  <c:v>世帯主が65歳以上</c:v>
                </c:pt>
              </c:strCache>
            </c:strRef>
          </c:tx>
          <c:spPr>
            <a:solidFill>
              <a:srgbClr val="BBDFE1"/>
            </a:solidFill>
          </c:spPr>
          <c:dLbls>
            <c:dLbl>
              <c:idx val="0"/>
              <c:tx>
                <c:rich>
                  <a:bodyPr/>
                  <a:lstStyle/>
                  <a:p>
                    <a:r>
                      <a:rPr lang="en-US" altLang="en-US" sz="900"/>
                      <a:t>1355</a:t>
                    </a:r>
                    <a:r>
                      <a:rPr lang="ja-JP" altLang="en-US" sz="900"/>
                      <a:t>万</a:t>
                    </a:r>
                    <a:endParaRPr lang="en-US" altLang="en-US" sz="900"/>
                  </a:p>
                </c:rich>
              </c:tx>
              <c:dLblPos val="inEnd"/>
              <c:showVal val="1"/>
            </c:dLbl>
            <c:dLbl>
              <c:idx val="1"/>
              <c:tx>
                <c:rich>
                  <a:bodyPr/>
                  <a:lstStyle/>
                  <a:p>
                    <a:r>
                      <a:rPr lang="en-US" altLang="en-US" sz="900"/>
                      <a:t>1803</a:t>
                    </a:r>
                    <a:r>
                      <a:rPr lang="ja-JP" altLang="en-US" sz="900"/>
                      <a:t>万</a:t>
                    </a:r>
                    <a:endParaRPr lang="en-US" altLang="en-US" sz="900"/>
                  </a:p>
                </c:rich>
              </c:tx>
              <c:dLblPos val="inEnd"/>
              <c:showVal val="1"/>
            </c:dLbl>
            <c:dLbl>
              <c:idx val="2"/>
              <c:tx>
                <c:rich>
                  <a:bodyPr/>
                  <a:lstStyle/>
                  <a:p>
                    <a:r>
                      <a:rPr lang="en-US" altLang="en-US" sz="900"/>
                      <a:t>1901</a:t>
                    </a:r>
                    <a:r>
                      <a:rPr lang="ja-JP" altLang="en-US" sz="900"/>
                      <a:t>万</a:t>
                    </a:r>
                    <a:endParaRPr lang="en-US" altLang="en-US" sz="900"/>
                  </a:p>
                </c:rich>
              </c:tx>
              <c:dLblPos val="inEnd"/>
              <c:showVal val="1"/>
            </c:dLbl>
            <c:txPr>
              <a:bodyPr/>
              <a:lstStyle/>
              <a:p>
                <a:pPr>
                  <a:defRPr sz="900"/>
                </a:pPr>
                <a:endParaRPr lang="ja-JP"/>
              </a:p>
            </c:txPr>
            <c:dLblPos val="inEnd"/>
            <c:showVal val="1"/>
          </c:dLbls>
          <c:cat>
            <c:strRef>
              <c:f>Sheet1!$J$5:$J$7</c:f>
              <c:strCache>
                <c:ptCount val="3"/>
                <c:pt idx="0">
                  <c:v>2005年</c:v>
                </c:pt>
                <c:pt idx="1">
                  <c:v>2015年</c:v>
                </c:pt>
                <c:pt idx="2">
                  <c:v>2025年</c:v>
                </c:pt>
              </c:strCache>
            </c:strRef>
          </c:cat>
          <c:val>
            <c:numRef>
              <c:f>Sheet1!$K$5:$K$7</c:f>
              <c:numCache>
                <c:formatCode>General</c:formatCode>
                <c:ptCount val="3"/>
                <c:pt idx="0">
                  <c:v>1355</c:v>
                </c:pt>
                <c:pt idx="1">
                  <c:v>1803</c:v>
                </c:pt>
                <c:pt idx="2">
                  <c:v>1901</c:v>
                </c:pt>
              </c:numCache>
            </c:numRef>
          </c:val>
        </c:ser>
        <c:ser>
          <c:idx val="1"/>
          <c:order val="1"/>
          <c:tx>
            <c:strRef>
              <c:f>Sheet1!$P$4</c:f>
              <c:strCache>
                <c:ptCount val="1"/>
                <c:pt idx="0">
                  <c:v>単独世帯及び夫婦のみ世帯</c:v>
                </c:pt>
              </c:strCache>
            </c:strRef>
          </c:tx>
          <c:spPr>
            <a:solidFill>
              <a:schemeClr val="accent6">
                <a:lumMod val="60000"/>
                <a:lumOff val="40000"/>
              </a:schemeClr>
            </a:solidFill>
          </c:spPr>
          <c:dLbls>
            <c:dLbl>
              <c:idx val="0"/>
              <c:tx>
                <c:rich>
                  <a:bodyPr/>
                  <a:lstStyle/>
                  <a:p>
                    <a:r>
                      <a:rPr lang="en-US" altLang="en-US" sz="900"/>
                      <a:t>851</a:t>
                    </a:r>
                    <a:r>
                      <a:rPr lang="ja-JP" altLang="en-US" sz="900"/>
                      <a:t>万</a:t>
                    </a:r>
                    <a:endParaRPr lang="en-US" altLang="ja-JP" sz="900"/>
                  </a:p>
                  <a:p>
                    <a:r>
                      <a:rPr lang="ja-JP" altLang="en-US" sz="900"/>
                      <a:t>（</a:t>
                    </a:r>
                    <a:r>
                      <a:rPr lang="en-US" altLang="ja-JP" sz="900"/>
                      <a:t>62.8</a:t>
                    </a:r>
                    <a:r>
                      <a:rPr lang="ja-JP" altLang="en-US" sz="900"/>
                      <a:t>％）</a:t>
                    </a:r>
                    <a:endParaRPr lang="en-US" altLang="en-US" sz="900"/>
                  </a:p>
                </c:rich>
              </c:tx>
              <c:dLblPos val="inEnd"/>
              <c:showVal val="1"/>
            </c:dLbl>
            <c:dLbl>
              <c:idx val="1"/>
              <c:tx>
                <c:rich>
                  <a:bodyPr/>
                  <a:lstStyle/>
                  <a:p>
                    <a:r>
                      <a:rPr lang="en-US" altLang="en-US" sz="900"/>
                      <a:t>1161</a:t>
                    </a:r>
                    <a:r>
                      <a:rPr lang="ja-JP" altLang="en-US" sz="900"/>
                      <a:t>万</a:t>
                    </a:r>
                    <a:endParaRPr lang="en-US" altLang="ja-JP" sz="900"/>
                  </a:p>
                  <a:p>
                    <a:r>
                      <a:rPr lang="ja-JP" altLang="en-US" sz="900"/>
                      <a:t>（</a:t>
                    </a:r>
                    <a:r>
                      <a:rPr lang="en-US" altLang="ja-JP" sz="900"/>
                      <a:t>64.4</a:t>
                    </a:r>
                    <a:r>
                      <a:rPr lang="ja-JP" altLang="en-US" sz="900"/>
                      <a:t>％）</a:t>
                    </a:r>
                    <a:endParaRPr lang="en-US" altLang="en-US" sz="900"/>
                  </a:p>
                </c:rich>
              </c:tx>
              <c:dLblPos val="inEnd"/>
              <c:showVal val="1"/>
            </c:dLbl>
            <c:dLbl>
              <c:idx val="2"/>
              <c:tx>
                <c:rich>
                  <a:bodyPr/>
                  <a:lstStyle/>
                  <a:p>
                    <a:r>
                      <a:rPr lang="en-US" altLang="en-US" sz="900"/>
                      <a:t>1267</a:t>
                    </a:r>
                    <a:r>
                      <a:rPr lang="ja-JP" altLang="en-US" sz="900"/>
                      <a:t>万</a:t>
                    </a:r>
                    <a:endParaRPr lang="en-US" altLang="ja-JP" sz="900"/>
                  </a:p>
                  <a:p>
                    <a:r>
                      <a:rPr lang="ja-JP" altLang="en-US" sz="900"/>
                      <a:t>（</a:t>
                    </a:r>
                    <a:r>
                      <a:rPr lang="en-US" altLang="ja-JP" sz="900"/>
                      <a:t>66.6</a:t>
                    </a:r>
                    <a:r>
                      <a:rPr lang="ja-JP" altLang="en-US" sz="900"/>
                      <a:t>％）</a:t>
                    </a:r>
                    <a:endParaRPr lang="en-US" altLang="ja-JP" sz="900"/>
                  </a:p>
                </c:rich>
              </c:tx>
              <c:dLblPos val="inEnd"/>
              <c:showVal val="1"/>
            </c:dLbl>
            <c:txPr>
              <a:bodyPr/>
              <a:lstStyle/>
              <a:p>
                <a:pPr>
                  <a:defRPr sz="900"/>
                </a:pPr>
                <a:endParaRPr lang="ja-JP"/>
              </a:p>
            </c:txPr>
            <c:dLblPos val="inEnd"/>
            <c:showVal val="1"/>
          </c:dLbls>
          <c:val>
            <c:numRef>
              <c:f>Sheet1!$P$5:$P$7</c:f>
              <c:numCache>
                <c:formatCode>General</c:formatCode>
                <c:ptCount val="3"/>
                <c:pt idx="0">
                  <c:v>851</c:v>
                </c:pt>
                <c:pt idx="1">
                  <c:v>1161</c:v>
                </c:pt>
                <c:pt idx="2">
                  <c:v>1267</c:v>
                </c:pt>
              </c:numCache>
            </c:numRef>
          </c:val>
        </c:ser>
        <c:gapWidth val="70"/>
        <c:overlap val="100"/>
        <c:axId val="128175104"/>
        <c:axId val="128180992"/>
      </c:barChart>
      <c:catAx>
        <c:axId val="128175104"/>
        <c:scaling>
          <c:orientation val="minMax"/>
        </c:scaling>
        <c:axPos val="b"/>
        <c:tickLblPos val="nextTo"/>
        <c:crossAx val="128180992"/>
        <c:crosses val="autoZero"/>
        <c:auto val="1"/>
        <c:lblAlgn val="ctr"/>
        <c:lblOffset val="100"/>
      </c:catAx>
      <c:valAx>
        <c:axId val="128180992"/>
        <c:scaling>
          <c:orientation val="minMax"/>
        </c:scaling>
        <c:axPos val="l"/>
        <c:majorGridlines/>
        <c:numFmt formatCode="General" sourceLinked="1"/>
        <c:tickLblPos val="nextTo"/>
        <c:crossAx val="128175104"/>
        <c:crosses val="autoZero"/>
        <c:crossBetween val="between"/>
      </c:valAx>
    </c:plotArea>
    <c:legend>
      <c:legendPos val="b"/>
      <c:layout>
        <c:manualLayout>
          <c:xMode val="edge"/>
          <c:yMode val="edge"/>
          <c:x val="0.13618930084070621"/>
          <c:y val="0.83757910469524643"/>
          <c:w val="0.78311333599856259"/>
          <c:h val="8.3717191601050026E-2"/>
        </c:manualLayout>
      </c:layout>
    </c:legend>
    <c:plotVisOnly val="1"/>
  </c:chart>
  <c:spPr>
    <a:noFill/>
    <a:ln>
      <a:noFill/>
    </a:ln>
  </c:sp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2CCC18-62B8-4F19-A671-C8CD9CD8536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kumimoji="1" lang="ja-JP" altLang="en-US"/>
        </a:p>
      </dgm:t>
    </dgm:pt>
    <dgm:pt modelId="{EA776E5A-D577-4004-821B-A7DF6DA13939}">
      <dgm:prSet phldrT="[テキスト]"/>
      <dgm:spPr/>
      <dgm:t>
        <a:bodyPr/>
        <a:lstStyle/>
        <a:p>
          <a:r>
            <a:rPr lang="ja-JP" altLang="en-US" dirty="0" smtClean="0"/>
            <a:t>調査員向け機能</a:t>
          </a:r>
          <a:endParaRPr kumimoji="1" lang="ja-JP" altLang="en-US" dirty="0"/>
        </a:p>
      </dgm:t>
    </dgm:pt>
    <dgm:pt modelId="{46C3C6D0-F455-4C06-A19A-2D00473F903D}" type="parTrans" cxnId="{F3B33323-CFF0-425C-9243-2962D169F300}">
      <dgm:prSet/>
      <dgm:spPr/>
      <dgm:t>
        <a:bodyPr/>
        <a:lstStyle/>
        <a:p>
          <a:endParaRPr kumimoji="1" lang="ja-JP" altLang="en-US"/>
        </a:p>
      </dgm:t>
    </dgm:pt>
    <dgm:pt modelId="{0DC7C007-226A-4748-B867-CAD4AE06AA63}" type="sibTrans" cxnId="{F3B33323-CFF0-425C-9243-2962D169F300}">
      <dgm:prSet/>
      <dgm:spPr/>
      <dgm:t>
        <a:bodyPr/>
        <a:lstStyle/>
        <a:p>
          <a:endParaRPr kumimoji="1" lang="ja-JP" altLang="en-US"/>
        </a:p>
      </dgm:t>
    </dgm:pt>
    <dgm:pt modelId="{208D7436-8677-4783-BBC1-1CB79F624E3A}">
      <dgm:prSet phldrT="[テキスト]" custT="1"/>
      <dgm:spPr/>
      <dgm:t>
        <a:bodyPr/>
        <a:lstStyle/>
        <a:p>
          <a:r>
            <a:rPr lang="ja-JP" altLang="en-US" sz="1600" dirty="0" smtClean="0"/>
            <a:t>自主的な学習ができる教材</a:t>
          </a:r>
          <a:endParaRPr kumimoji="1" lang="ja-JP" altLang="en-US" sz="1600" dirty="0"/>
        </a:p>
      </dgm:t>
    </dgm:pt>
    <dgm:pt modelId="{4A6789BD-EC5C-4221-98EA-3454341A0CA7}" type="parTrans" cxnId="{34FC35ED-43D3-4840-9971-88F826030D53}">
      <dgm:prSet/>
      <dgm:spPr/>
      <dgm:t>
        <a:bodyPr/>
        <a:lstStyle/>
        <a:p>
          <a:endParaRPr kumimoji="1" lang="ja-JP" altLang="en-US"/>
        </a:p>
      </dgm:t>
    </dgm:pt>
    <dgm:pt modelId="{A21F4A5A-92DC-4150-ADE8-83BD82051382}" type="sibTrans" cxnId="{34FC35ED-43D3-4840-9971-88F826030D53}">
      <dgm:prSet/>
      <dgm:spPr/>
      <dgm:t>
        <a:bodyPr/>
        <a:lstStyle/>
        <a:p>
          <a:endParaRPr kumimoji="1" lang="ja-JP" altLang="en-US"/>
        </a:p>
      </dgm:t>
    </dgm:pt>
    <dgm:pt modelId="{81CEB0B7-9472-480A-8A02-83C951471F81}">
      <dgm:prSet phldrT="[テキスト]"/>
      <dgm:spPr/>
      <dgm:t>
        <a:bodyPr/>
        <a:lstStyle/>
        <a:p>
          <a:r>
            <a:rPr kumimoji="1" lang="ja-JP" altLang="en-US" dirty="0" smtClean="0"/>
            <a:t>自治体職員向け機能</a:t>
          </a:r>
          <a:endParaRPr kumimoji="1" lang="ja-JP" altLang="en-US" dirty="0"/>
        </a:p>
      </dgm:t>
    </dgm:pt>
    <dgm:pt modelId="{47AEAC8B-A70F-4048-8F64-3C6AE3276566}" type="parTrans" cxnId="{4A115BA6-0EA3-4231-BB75-B217516C3086}">
      <dgm:prSet/>
      <dgm:spPr/>
      <dgm:t>
        <a:bodyPr/>
        <a:lstStyle/>
        <a:p>
          <a:endParaRPr kumimoji="1" lang="ja-JP" altLang="en-US"/>
        </a:p>
      </dgm:t>
    </dgm:pt>
    <dgm:pt modelId="{7400CF0A-5756-4BAC-8322-2EBF2AF9DF41}" type="sibTrans" cxnId="{4A115BA6-0EA3-4231-BB75-B217516C3086}">
      <dgm:prSet/>
      <dgm:spPr/>
      <dgm:t>
        <a:bodyPr/>
        <a:lstStyle/>
        <a:p>
          <a:endParaRPr kumimoji="1" lang="ja-JP" altLang="en-US"/>
        </a:p>
      </dgm:t>
    </dgm:pt>
    <dgm:pt modelId="{9BA66E7B-857F-421C-8924-4F94038C4ECD}">
      <dgm:prSet phldrT="[テキスト]" custT="1"/>
      <dgm:spPr/>
      <dgm:t>
        <a:bodyPr/>
        <a:lstStyle/>
        <a:p>
          <a:r>
            <a:rPr lang="ja-JP" altLang="en-US" sz="1800" dirty="0" smtClean="0"/>
            <a:t>調査員の理解度の把握</a:t>
          </a:r>
          <a:endParaRPr kumimoji="1" lang="ja-JP" altLang="en-US" sz="1800" dirty="0"/>
        </a:p>
      </dgm:t>
    </dgm:pt>
    <dgm:pt modelId="{BFEB5411-4EE9-4CBF-B213-F3C0B72ABD4C}" type="parTrans" cxnId="{20E0ADE7-DC4C-46EA-A229-B85BBDCE5DFE}">
      <dgm:prSet/>
      <dgm:spPr/>
      <dgm:t>
        <a:bodyPr/>
        <a:lstStyle/>
        <a:p>
          <a:endParaRPr kumimoji="1" lang="ja-JP" altLang="en-US"/>
        </a:p>
      </dgm:t>
    </dgm:pt>
    <dgm:pt modelId="{CB4883EE-A395-404B-B06C-75833355B5BE}" type="sibTrans" cxnId="{20E0ADE7-DC4C-46EA-A229-B85BBDCE5DFE}">
      <dgm:prSet/>
      <dgm:spPr/>
      <dgm:t>
        <a:bodyPr/>
        <a:lstStyle/>
        <a:p>
          <a:endParaRPr kumimoji="1" lang="ja-JP" altLang="en-US"/>
        </a:p>
      </dgm:t>
    </dgm:pt>
    <dgm:pt modelId="{91B16034-D73D-4E59-BA77-AD08E9BB0621}">
      <dgm:prSet phldrT="[テキスト]" custT="1"/>
      <dgm:spPr/>
      <dgm:t>
        <a:bodyPr/>
        <a:lstStyle/>
        <a:p>
          <a:r>
            <a:rPr kumimoji="1" lang="ja-JP" altLang="en-US" sz="1600" dirty="0" smtClean="0"/>
            <a:t>認定調査の基本的な考え方を学べる動画教材</a:t>
          </a:r>
          <a:endParaRPr kumimoji="1" lang="ja-JP" altLang="en-US" sz="1600" dirty="0"/>
        </a:p>
      </dgm:t>
    </dgm:pt>
    <dgm:pt modelId="{BFAD5606-8837-419A-9CC3-6D130932F4AD}" type="parTrans" cxnId="{2D9FE9D6-632D-45ED-8A7C-D0797943E3B3}">
      <dgm:prSet/>
      <dgm:spPr/>
      <dgm:t>
        <a:bodyPr/>
        <a:lstStyle/>
        <a:p>
          <a:endParaRPr kumimoji="1" lang="ja-JP" altLang="en-US"/>
        </a:p>
      </dgm:t>
    </dgm:pt>
    <dgm:pt modelId="{DB9D39C4-6CE4-42DA-AB20-B39F438DB701}" type="sibTrans" cxnId="{2D9FE9D6-632D-45ED-8A7C-D0797943E3B3}">
      <dgm:prSet/>
      <dgm:spPr/>
      <dgm:t>
        <a:bodyPr/>
        <a:lstStyle/>
        <a:p>
          <a:endParaRPr kumimoji="1" lang="ja-JP" altLang="en-US"/>
        </a:p>
      </dgm:t>
    </dgm:pt>
    <dgm:pt modelId="{56B3054F-6F8C-4012-AD74-6B6F7D9F670A}">
      <dgm:prSet phldrT="[テキスト]" custT="1"/>
      <dgm:spPr/>
      <dgm:t>
        <a:bodyPr/>
        <a:lstStyle/>
        <a:p>
          <a:r>
            <a:rPr kumimoji="1" lang="ja-JP" altLang="en-US" sz="1800" dirty="0" smtClean="0"/>
            <a:t>「調査員単位」、「自治体単位」の両方の観点から確認が可能。</a:t>
          </a:r>
          <a:endParaRPr kumimoji="1" lang="ja-JP" altLang="en-US" sz="1800" dirty="0"/>
        </a:p>
      </dgm:t>
    </dgm:pt>
    <dgm:pt modelId="{9E2F849C-E835-402B-B0F4-292882B18EBE}" type="parTrans" cxnId="{DBEE7315-AF47-485A-AFC7-10C55FC80C3F}">
      <dgm:prSet/>
      <dgm:spPr/>
      <dgm:t>
        <a:bodyPr/>
        <a:lstStyle/>
        <a:p>
          <a:endParaRPr kumimoji="1" lang="ja-JP" altLang="en-US"/>
        </a:p>
      </dgm:t>
    </dgm:pt>
    <dgm:pt modelId="{888F531E-976C-49FD-8086-32888F142BA9}" type="sibTrans" cxnId="{DBEE7315-AF47-485A-AFC7-10C55FC80C3F}">
      <dgm:prSet/>
      <dgm:spPr/>
      <dgm:t>
        <a:bodyPr/>
        <a:lstStyle/>
        <a:p>
          <a:endParaRPr kumimoji="1" lang="ja-JP" altLang="en-US"/>
        </a:p>
      </dgm:t>
    </dgm:pt>
    <dgm:pt modelId="{869FAA08-5238-4A9E-A165-29953AD45DEA}">
      <dgm:prSet phldrT="[テキスト]" custT="1"/>
      <dgm:spPr/>
      <dgm:t>
        <a:bodyPr/>
        <a:lstStyle/>
        <a:p>
          <a:endParaRPr kumimoji="1" lang="ja-JP" altLang="en-US" sz="1600" dirty="0"/>
        </a:p>
      </dgm:t>
    </dgm:pt>
    <dgm:pt modelId="{DFA9C2D5-B45F-4A1F-BC16-46DD7140326C}" type="parTrans" cxnId="{92DAEEC6-DBD0-45DC-A55E-1FE2CA914296}">
      <dgm:prSet/>
      <dgm:spPr/>
      <dgm:t>
        <a:bodyPr/>
        <a:lstStyle/>
        <a:p>
          <a:endParaRPr kumimoji="1" lang="ja-JP" altLang="en-US"/>
        </a:p>
      </dgm:t>
    </dgm:pt>
    <dgm:pt modelId="{F84C0511-D9C3-410A-B7F3-18EF68FC28F0}" type="sibTrans" cxnId="{92DAEEC6-DBD0-45DC-A55E-1FE2CA914296}">
      <dgm:prSet/>
      <dgm:spPr/>
      <dgm:t>
        <a:bodyPr/>
        <a:lstStyle/>
        <a:p>
          <a:endParaRPr kumimoji="1" lang="ja-JP" altLang="en-US"/>
        </a:p>
      </dgm:t>
    </dgm:pt>
    <dgm:pt modelId="{F307FA4D-87CB-453F-9AEF-D2B18E163C9D}">
      <dgm:prSet phldrT="[テキスト]" custT="1"/>
      <dgm:spPr/>
      <dgm:t>
        <a:bodyPr/>
        <a:lstStyle/>
        <a:p>
          <a:r>
            <a:rPr kumimoji="1" lang="ja-JP" altLang="en-US" sz="1600" dirty="0" smtClean="0"/>
            <a:t>個別の調査項目の定義を学べる　　問題集</a:t>
          </a:r>
          <a:endParaRPr kumimoji="1" lang="ja-JP" altLang="en-US" sz="1600" dirty="0"/>
        </a:p>
      </dgm:t>
    </dgm:pt>
    <dgm:pt modelId="{6A494601-FF4B-473C-A840-A10B4AA8F488}" type="parTrans" cxnId="{DADCA0E2-0B61-4F53-9F86-675B501CC17B}">
      <dgm:prSet/>
      <dgm:spPr/>
      <dgm:t>
        <a:bodyPr/>
        <a:lstStyle/>
        <a:p>
          <a:endParaRPr kumimoji="1" lang="ja-JP" altLang="en-US"/>
        </a:p>
      </dgm:t>
    </dgm:pt>
    <dgm:pt modelId="{6322D270-00A4-4492-A0E7-75491806D9A5}" type="sibTrans" cxnId="{DADCA0E2-0B61-4F53-9F86-675B501CC17B}">
      <dgm:prSet/>
      <dgm:spPr/>
      <dgm:t>
        <a:bodyPr/>
        <a:lstStyle/>
        <a:p>
          <a:endParaRPr kumimoji="1" lang="ja-JP" altLang="en-US"/>
        </a:p>
      </dgm:t>
    </dgm:pt>
    <dgm:pt modelId="{465F1FFC-B934-4DF6-B265-CAE983BB8E3B}">
      <dgm:prSet phldrT="[テキスト]"/>
      <dgm:spPr/>
      <dgm:t>
        <a:bodyPr/>
        <a:lstStyle/>
        <a:p>
          <a:endParaRPr kumimoji="1" lang="ja-JP" altLang="en-US" sz="1900" dirty="0"/>
        </a:p>
      </dgm:t>
    </dgm:pt>
    <dgm:pt modelId="{623AB79C-4C98-473F-9227-89800F68C70F}" type="parTrans" cxnId="{5F131E89-ADCA-4115-B3A3-1E3B5313D308}">
      <dgm:prSet/>
      <dgm:spPr/>
      <dgm:t>
        <a:bodyPr/>
        <a:lstStyle/>
        <a:p>
          <a:endParaRPr kumimoji="1" lang="ja-JP" altLang="en-US"/>
        </a:p>
      </dgm:t>
    </dgm:pt>
    <dgm:pt modelId="{2A155F80-4C49-40AB-A677-CEAF2F4EDA30}" type="sibTrans" cxnId="{5F131E89-ADCA-4115-B3A3-1E3B5313D308}">
      <dgm:prSet/>
      <dgm:spPr/>
      <dgm:t>
        <a:bodyPr/>
        <a:lstStyle/>
        <a:p>
          <a:endParaRPr kumimoji="1" lang="ja-JP" altLang="en-US"/>
        </a:p>
      </dgm:t>
    </dgm:pt>
    <dgm:pt modelId="{79A2C42F-D840-407B-9B23-E3C0F7FC6DFE}">
      <dgm:prSet phldrT="[テキスト]" custT="1"/>
      <dgm:spPr/>
      <dgm:t>
        <a:bodyPr/>
        <a:lstStyle/>
        <a:p>
          <a:endParaRPr kumimoji="1" lang="ja-JP" altLang="en-US" sz="1600" dirty="0"/>
        </a:p>
      </dgm:t>
    </dgm:pt>
    <dgm:pt modelId="{3D634A30-6944-4773-939B-51FDF399AD38}" type="parTrans" cxnId="{169C0F4B-1ADE-41C2-A433-91DAF24A9D0A}">
      <dgm:prSet/>
      <dgm:spPr/>
      <dgm:t>
        <a:bodyPr/>
        <a:lstStyle/>
        <a:p>
          <a:endParaRPr kumimoji="1" lang="ja-JP" altLang="en-US"/>
        </a:p>
      </dgm:t>
    </dgm:pt>
    <dgm:pt modelId="{971CDD06-C8F3-4A5A-83A9-302155EBD73F}" type="sibTrans" cxnId="{169C0F4B-1ADE-41C2-A433-91DAF24A9D0A}">
      <dgm:prSet/>
      <dgm:spPr/>
      <dgm:t>
        <a:bodyPr/>
        <a:lstStyle/>
        <a:p>
          <a:endParaRPr kumimoji="1" lang="ja-JP" altLang="en-US"/>
        </a:p>
      </dgm:t>
    </dgm:pt>
    <dgm:pt modelId="{77D5C54B-B050-4B2F-8720-9967A48221AB}">
      <dgm:prSet phldrT="[テキスト]" custT="1"/>
      <dgm:spPr/>
      <dgm:t>
        <a:bodyPr/>
        <a:lstStyle/>
        <a:p>
          <a:endParaRPr kumimoji="1" lang="ja-JP" altLang="en-US" sz="1600" dirty="0"/>
        </a:p>
      </dgm:t>
    </dgm:pt>
    <dgm:pt modelId="{5DB9468D-C80A-4947-B61D-E05DB988FF3A}" type="parTrans" cxnId="{FD5551E5-883A-4652-80EA-12FE25BC6FB3}">
      <dgm:prSet/>
      <dgm:spPr/>
      <dgm:t>
        <a:bodyPr/>
        <a:lstStyle/>
        <a:p>
          <a:endParaRPr kumimoji="1" lang="ja-JP" altLang="en-US"/>
        </a:p>
      </dgm:t>
    </dgm:pt>
    <dgm:pt modelId="{3D2C6837-D810-4FDA-9327-906216088CAF}" type="sibTrans" cxnId="{FD5551E5-883A-4652-80EA-12FE25BC6FB3}">
      <dgm:prSet/>
      <dgm:spPr/>
      <dgm:t>
        <a:bodyPr/>
        <a:lstStyle/>
        <a:p>
          <a:endParaRPr kumimoji="1" lang="ja-JP" altLang="en-US"/>
        </a:p>
      </dgm:t>
    </dgm:pt>
    <dgm:pt modelId="{ECAE422E-3143-4816-9D01-71D9B64549B4}">
      <dgm:prSet phldrT="[テキスト]" custT="1"/>
      <dgm:spPr/>
      <dgm:t>
        <a:bodyPr/>
        <a:lstStyle/>
        <a:p>
          <a:endParaRPr kumimoji="1" lang="ja-JP" altLang="en-US" sz="1600" dirty="0"/>
        </a:p>
      </dgm:t>
    </dgm:pt>
    <dgm:pt modelId="{D981E762-9752-4DAC-BFC7-ABC033C88729}" type="parTrans" cxnId="{9B8607BC-457E-4301-9AAF-3726C766AA3A}">
      <dgm:prSet/>
      <dgm:spPr/>
      <dgm:t>
        <a:bodyPr/>
        <a:lstStyle/>
        <a:p>
          <a:endParaRPr kumimoji="1" lang="ja-JP" altLang="en-US"/>
        </a:p>
      </dgm:t>
    </dgm:pt>
    <dgm:pt modelId="{F602BB05-F2F4-4CC9-83B8-859436ECEA5C}" type="sibTrans" cxnId="{9B8607BC-457E-4301-9AAF-3726C766AA3A}">
      <dgm:prSet/>
      <dgm:spPr/>
      <dgm:t>
        <a:bodyPr/>
        <a:lstStyle/>
        <a:p>
          <a:endParaRPr kumimoji="1" lang="ja-JP" altLang="en-US"/>
        </a:p>
      </dgm:t>
    </dgm:pt>
    <dgm:pt modelId="{34F48A45-2EA1-481D-A48D-5AA537E4ADD0}">
      <dgm:prSet phldrT="[テキスト]" custT="1"/>
      <dgm:spPr/>
      <dgm:t>
        <a:bodyPr/>
        <a:lstStyle/>
        <a:p>
          <a:endParaRPr kumimoji="1" lang="ja-JP" altLang="en-US" sz="1600" dirty="0"/>
        </a:p>
      </dgm:t>
    </dgm:pt>
    <dgm:pt modelId="{BCCE2C32-02C6-477A-819E-02844B74FA58}" type="parTrans" cxnId="{0912939E-4146-45E0-ADB8-6DF4ED486AE5}">
      <dgm:prSet/>
      <dgm:spPr/>
      <dgm:t>
        <a:bodyPr/>
        <a:lstStyle/>
        <a:p>
          <a:endParaRPr kumimoji="1" lang="ja-JP" altLang="en-US"/>
        </a:p>
      </dgm:t>
    </dgm:pt>
    <dgm:pt modelId="{A0CDD7BA-E5DA-443B-80E7-F00EB5746F09}" type="sibTrans" cxnId="{0912939E-4146-45E0-ADB8-6DF4ED486AE5}">
      <dgm:prSet/>
      <dgm:spPr/>
      <dgm:t>
        <a:bodyPr/>
        <a:lstStyle/>
        <a:p>
          <a:endParaRPr kumimoji="1" lang="ja-JP" altLang="en-US"/>
        </a:p>
      </dgm:t>
    </dgm:pt>
    <dgm:pt modelId="{AF9674B3-BC64-4E0E-B072-5734DE33BAED}">
      <dgm:prSet phldrT="[テキスト]" custT="1"/>
      <dgm:spPr/>
      <dgm:t>
        <a:bodyPr/>
        <a:lstStyle/>
        <a:p>
          <a:r>
            <a:rPr kumimoji="1" lang="ja-JP" altLang="en-US" sz="1800" dirty="0" smtClean="0"/>
            <a:t>教材の進捗率やテストの得点の利用データの確認が可能</a:t>
          </a:r>
          <a:endParaRPr kumimoji="1" lang="ja-JP" altLang="en-US" sz="1800" dirty="0"/>
        </a:p>
      </dgm:t>
    </dgm:pt>
    <dgm:pt modelId="{346547F3-C3C0-4A3F-A495-8BECEF9C7524}" type="parTrans" cxnId="{A7F41F49-C0E0-4313-A21B-78CE4A4A12BF}">
      <dgm:prSet/>
      <dgm:spPr/>
      <dgm:t>
        <a:bodyPr/>
        <a:lstStyle/>
        <a:p>
          <a:endParaRPr kumimoji="1" lang="ja-JP" altLang="en-US"/>
        </a:p>
      </dgm:t>
    </dgm:pt>
    <dgm:pt modelId="{ED32FFA3-58CD-42B0-A47B-023A5BE5B403}" type="sibTrans" cxnId="{A7F41F49-C0E0-4313-A21B-78CE4A4A12BF}">
      <dgm:prSet/>
      <dgm:spPr/>
      <dgm:t>
        <a:bodyPr/>
        <a:lstStyle/>
        <a:p>
          <a:endParaRPr kumimoji="1" lang="ja-JP" altLang="en-US"/>
        </a:p>
      </dgm:t>
    </dgm:pt>
    <dgm:pt modelId="{0A5EC39B-D381-40BC-8864-652C99D99D94}">
      <dgm:prSet phldrT="[テキスト]" custT="1"/>
      <dgm:spPr/>
      <dgm:t>
        <a:bodyPr/>
        <a:lstStyle/>
        <a:p>
          <a:endParaRPr kumimoji="1" lang="ja-JP" altLang="en-US" sz="1600" dirty="0"/>
        </a:p>
      </dgm:t>
    </dgm:pt>
    <dgm:pt modelId="{993B995D-85A5-438C-AFCB-8756EE98B90F}" type="parTrans" cxnId="{DF327BAC-DE5B-43E6-93E1-57B13EDCE02A}">
      <dgm:prSet/>
      <dgm:spPr/>
      <dgm:t>
        <a:bodyPr/>
        <a:lstStyle/>
        <a:p>
          <a:endParaRPr kumimoji="1" lang="ja-JP" altLang="en-US"/>
        </a:p>
      </dgm:t>
    </dgm:pt>
    <dgm:pt modelId="{25A7AAF3-5C02-41F5-B40C-322E02E1B06A}" type="sibTrans" cxnId="{DF327BAC-DE5B-43E6-93E1-57B13EDCE02A}">
      <dgm:prSet/>
      <dgm:spPr/>
      <dgm:t>
        <a:bodyPr/>
        <a:lstStyle/>
        <a:p>
          <a:endParaRPr kumimoji="1" lang="ja-JP" altLang="en-US"/>
        </a:p>
      </dgm:t>
    </dgm:pt>
    <dgm:pt modelId="{E95FE588-56B9-4EC8-9BFC-89DAD0088104}">
      <dgm:prSet phldrT="[テキスト]" custT="1"/>
      <dgm:spPr/>
      <dgm:t>
        <a:bodyPr/>
        <a:lstStyle/>
        <a:p>
          <a:endParaRPr kumimoji="1" lang="ja-JP" altLang="en-US" sz="1600" dirty="0"/>
        </a:p>
      </dgm:t>
    </dgm:pt>
    <dgm:pt modelId="{82FD7AE3-CA61-4185-9474-6826F6EF0E4C}" type="parTrans" cxnId="{106907F7-0E2E-4627-A0FC-75B0F5548756}">
      <dgm:prSet/>
      <dgm:spPr/>
      <dgm:t>
        <a:bodyPr/>
        <a:lstStyle/>
        <a:p>
          <a:endParaRPr kumimoji="1" lang="ja-JP" altLang="en-US"/>
        </a:p>
      </dgm:t>
    </dgm:pt>
    <dgm:pt modelId="{F88D52DB-0F2E-4620-BBBD-C6C565F7485C}" type="sibTrans" cxnId="{106907F7-0E2E-4627-A0FC-75B0F5548756}">
      <dgm:prSet/>
      <dgm:spPr/>
      <dgm:t>
        <a:bodyPr/>
        <a:lstStyle/>
        <a:p>
          <a:endParaRPr kumimoji="1" lang="ja-JP" altLang="en-US"/>
        </a:p>
      </dgm:t>
    </dgm:pt>
    <dgm:pt modelId="{1B496577-77D4-45C3-B682-0B6DF03A3396}" type="pres">
      <dgm:prSet presAssocID="{462CCC18-62B8-4F19-A671-C8CD9CD85364}" presName="Name0" presStyleCnt="0">
        <dgm:presLayoutVars>
          <dgm:dir/>
          <dgm:animLvl val="lvl"/>
          <dgm:resizeHandles val="exact"/>
        </dgm:presLayoutVars>
      </dgm:prSet>
      <dgm:spPr/>
      <dgm:t>
        <a:bodyPr/>
        <a:lstStyle/>
        <a:p>
          <a:endParaRPr kumimoji="1" lang="ja-JP" altLang="en-US"/>
        </a:p>
      </dgm:t>
    </dgm:pt>
    <dgm:pt modelId="{092AB73D-B778-4A00-B6DA-6567D92B76DD}" type="pres">
      <dgm:prSet presAssocID="{EA776E5A-D577-4004-821B-A7DF6DA13939}" presName="composite" presStyleCnt="0"/>
      <dgm:spPr/>
    </dgm:pt>
    <dgm:pt modelId="{38D05154-0936-4AAE-ACB5-81E1EF409101}" type="pres">
      <dgm:prSet presAssocID="{EA776E5A-D577-4004-821B-A7DF6DA13939}" presName="parTx" presStyleLbl="alignNode1" presStyleIdx="0" presStyleCnt="2">
        <dgm:presLayoutVars>
          <dgm:chMax val="0"/>
          <dgm:chPref val="0"/>
          <dgm:bulletEnabled val="1"/>
        </dgm:presLayoutVars>
      </dgm:prSet>
      <dgm:spPr/>
      <dgm:t>
        <a:bodyPr/>
        <a:lstStyle/>
        <a:p>
          <a:endParaRPr kumimoji="1" lang="ja-JP" altLang="en-US"/>
        </a:p>
      </dgm:t>
    </dgm:pt>
    <dgm:pt modelId="{7545AD9D-CF9B-4967-922F-6FE0C56B2723}" type="pres">
      <dgm:prSet presAssocID="{EA776E5A-D577-4004-821B-A7DF6DA13939}" presName="desTx" presStyleLbl="alignAccFollowNode1" presStyleIdx="0" presStyleCnt="2">
        <dgm:presLayoutVars>
          <dgm:bulletEnabled val="1"/>
        </dgm:presLayoutVars>
      </dgm:prSet>
      <dgm:spPr/>
      <dgm:t>
        <a:bodyPr/>
        <a:lstStyle/>
        <a:p>
          <a:endParaRPr kumimoji="1" lang="ja-JP" altLang="en-US"/>
        </a:p>
      </dgm:t>
    </dgm:pt>
    <dgm:pt modelId="{63884901-9B5A-4877-B1EB-98C3B72CC682}" type="pres">
      <dgm:prSet presAssocID="{0DC7C007-226A-4748-B867-CAD4AE06AA63}" presName="space" presStyleCnt="0"/>
      <dgm:spPr/>
    </dgm:pt>
    <dgm:pt modelId="{2F4AEDE3-A440-43D2-ABD4-85B04C3B326C}" type="pres">
      <dgm:prSet presAssocID="{81CEB0B7-9472-480A-8A02-83C951471F81}" presName="composite" presStyleCnt="0"/>
      <dgm:spPr/>
    </dgm:pt>
    <dgm:pt modelId="{F104B4AA-4E6C-40CB-9003-5E0F9A66785C}" type="pres">
      <dgm:prSet presAssocID="{81CEB0B7-9472-480A-8A02-83C951471F81}" presName="parTx" presStyleLbl="alignNode1" presStyleIdx="1" presStyleCnt="2">
        <dgm:presLayoutVars>
          <dgm:chMax val="0"/>
          <dgm:chPref val="0"/>
          <dgm:bulletEnabled val="1"/>
        </dgm:presLayoutVars>
      </dgm:prSet>
      <dgm:spPr/>
      <dgm:t>
        <a:bodyPr/>
        <a:lstStyle/>
        <a:p>
          <a:endParaRPr kumimoji="1" lang="ja-JP" altLang="en-US"/>
        </a:p>
      </dgm:t>
    </dgm:pt>
    <dgm:pt modelId="{55E091EA-E2C9-4844-9CE0-5AC3A6CF861A}" type="pres">
      <dgm:prSet presAssocID="{81CEB0B7-9472-480A-8A02-83C951471F81}" presName="desTx" presStyleLbl="alignAccFollowNode1" presStyleIdx="1" presStyleCnt="2">
        <dgm:presLayoutVars>
          <dgm:bulletEnabled val="1"/>
        </dgm:presLayoutVars>
      </dgm:prSet>
      <dgm:spPr/>
      <dgm:t>
        <a:bodyPr/>
        <a:lstStyle/>
        <a:p>
          <a:endParaRPr kumimoji="1" lang="ja-JP" altLang="en-US"/>
        </a:p>
      </dgm:t>
    </dgm:pt>
  </dgm:ptLst>
  <dgm:cxnLst>
    <dgm:cxn modelId="{54CE36BE-B8B1-423B-9A58-0B8B70431A47}" type="presOf" srcId="{0A5EC39B-D381-40BC-8864-652C99D99D94}" destId="{7545AD9D-CF9B-4967-922F-6FE0C56B2723}" srcOrd="0" destOrd="2" presId="urn:microsoft.com/office/officeart/2005/8/layout/hList1"/>
    <dgm:cxn modelId="{106907F7-0E2E-4627-A0FC-75B0F5548756}" srcId="{208D7436-8677-4783-BBC1-1CB79F624E3A}" destId="{E95FE588-56B9-4EC8-9BFC-89DAD0088104}" srcOrd="3" destOrd="0" parTransId="{82FD7AE3-CA61-4185-9474-6826F6EF0E4C}" sibTransId="{F88D52DB-0F2E-4620-BBBD-C6C565F7485C}"/>
    <dgm:cxn modelId="{5F131E89-ADCA-4115-B3A3-1E3B5313D308}" srcId="{9BA66E7B-857F-421C-8924-4F94038C4ECD}" destId="{465F1FFC-B934-4DF6-B265-CAE983BB8E3B}" srcOrd="2" destOrd="0" parTransId="{623AB79C-4C98-473F-9227-89800F68C70F}" sibTransId="{2A155F80-4C49-40AB-A677-CEAF2F4EDA30}"/>
    <dgm:cxn modelId="{0912939E-4146-45E0-ADB8-6DF4ED486AE5}" srcId="{208D7436-8677-4783-BBC1-1CB79F624E3A}" destId="{34F48A45-2EA1-481D-A48D-5AA537E4ADD0}" srcOrd="2" destOrd="0" parTransId="{BCCE2C32-02C6-477A-819E-02844B74FA58}" sibTransId="{A0CDD7BA-E5DA-443B-80E7-F00EB5746F09}"/>
    <dgm:cxn modelId="{648058E0-720A-4628-9B23-CEA3437E3331}" type="presOf" srcId="{465F1FFC-B934-4DF6-B265-CAE983BB8E3B}" destId="{55E091EA-E2C9-4844-9CE0-5AC3A6CF861A}" srcOrd="0" destOrd="3" presId="urn:microsoft.com/office/officeart/2005/8/layout/hList1"/>
    <dgm:cxn modelId="{DF327BAC-DE5B-43E6-93E1-57B13EDCE02A}" srcId="{208D7436-8677-4783-BBC1-1CB79F624E3A}" destId="{0A5EC39B-D381-40BC-8864-652C99D99D94}" srcOrd="1" destOrd="0" parTransId="{993B995D-85A5-438C-AFCB-8756EE98B90F}" sibTransId="{25A7AAF3-5C02-41F5-B40C-322E02E1B06A}"/>
    <dgm:cxn modelId="{DADCA0E2-0B61-4F53-9F86-675B501CC17B}" srcId="{208D7436-8677-4783-BBC1-1CB79F624E3A}" destId="{F307FA4D-87CB-453F-9AEF-D2B18E163C9D}" srcOrd="5" destOrd="0" parTransId="{6A494601-FF4B-473C-A840-A10B4AA8F488}" sibTransId="{6322D270-00A4-4492-A0E7-75491806D9A5}"/>
    <dgm:cxn modelId="{50178191-E4D2-437B-8E23-E406994CE0AF}" type="presOf" srcId="{81CEB0B7-9472-480A-8A02-83C951471F81}" destId="{F104B4AA-4E6C-40CB-9003-5E0F9A66785C}" srcOrd="0" destOrd="0" presId="urn:microsoft.com/office/officeart/2005/8/layout/hList1"/>
    <dgm:cxn modelId="{63D96CD3-C7F9-407D-B513-A5BA9514F307}" type="presOf" srcId="{ECAE422E-3143-4816-9D01-71D9B64549B4}" destId="{7545AD9D-CF9B-4967-922F-6FE0C56B2723}" srcOrd="0" destOrd="8" presId="urn:microsoft.com/office/officeart/2005/8/layout/hList1"/>
    <dgm:cxn modelId="{FD5551E5-883A-4652-80EA-12FE25BC6FB3}" srcId="{208D7436-8677-4783-BBC1-1CB79F624E3A}" destId="{77D5C54B-B050-4B2F-8720-9967A48221AB}" srcOrd="6" destOrd="0" parTransId="{5DB9468D-C80A-4947-B61D-E05DB988FF3A}" sibTransId="{3D2C6837-D810-4FDA-9327-906216088CAF}"/>
    <dgm:cxn modelId="{7202B02D-5D55-4770-BDE3-2249AC218B34}" type="presOf" srcId="{F307FA4D-87CB-453F-9AEF-D2B18E163C9D}" destId="{7545AD9D-CF9B-4967-922F-6FE0C56B2723}" srcOrd="0" destOrd="6" presId="urn:microsoft.com/office/officeart/2005/8/layout/hList1"/>
    <dgm:cxn modelId="{2D9FE9D6-632D-45ED-8A7C-D0797943E3B3}" srcId="{208D7436-8677-4783-BBC1-1CB79F624E3A}" destId="{91B16034-D73D-4E59-BA77-AD08E9BB0621}" srcOrd="0" destOrd="0" parTransId="{BFAD5606-8837-419A-9CC3-6D130932F4AD}" sibTransId="{DB9D39C4-6CE4-42DA-AB20-B39F438DB701}"/>
    <dgm:cxn modelId="{0E4EA566-174A-4EAB-9BF2-53A8FB5B471F}" type="presOf" srcId="{208D7436-8677-4783-BBC1-1CB79F624E3A}" destId="{7545AD9D-CF9B-4967-922F-6FE0C56B2723}" srcOrd="0" destOrd="0" presId="urn:microsoft.com/office/officeart/2005/8/layout/hList1"/>
    <dgm:cxn modelId="{DBEE7315-AF47-485A-AFC7-10C55FC80C3F}" srcId="{9BA66E7B-857F-421C-8924-4F94038C4ECD}" destId="{56B3054F-6F8C-4012-AD74-6B6F7D9F670A}" srcOrd="1" destOrd="0" parTransId="{9E2F849C-E835-402B-B0F4-292882B18EBE}" sibTransId="{888F531E-976C-49FD-8086-32888F142BA9}"/>
    <dgm:cxn modelId="{7E018F02-DDE2-4A18-850A-080AAE173C22}" type="presOf" srcId="{34F48A45-2EA1-481D-A48D-5AA537E4ADD0}" destId="{7545AD9D-CF9B-4967-922F-6FE0C56B2723}" srcOrd="0" destOrd="3" presId="urn:microsoft.com/office/officeart/2005/8/layout/hList1"/>
    <dgm:cxn modelId="{C52479B2-451D-4561-AA3D-AFEB833B534C}" type="presOf" srcId="{869FAA08-5238-4A9E-A165-29953AD45DEA}" destId="{7545AD9D-CF9B-4967-922F-6FE0C56B2723}" srcOrd="0" destOrd="5" presId="urn:microsoft.com/office/officeart/2005/8/layout/hList1"/>
    <dgm:cxn modelId="{169C0F4B-1ADE-41C2-A433-91DAF24A9D0A}" srcId="{208D7436-8677-4783-BBC1-1CB79F624E3A}" destId="{79A2C42F-D840-407B-9B23-E3C0F7FC6DFE}" srcOrd="8" destOrd="0" parTransId="{3D634A30-6944-4773-939B-51FDF399AD38}" sibTransId="{971CDD06-C8F3-4A5A-83A9-302155EBD73F}"/>
    <dgm:cxn modelId="{92DAEEC6-DBD0-45DC-A55E-1FE2CA914296}" srcId="{208D7436-8677-4783-BBC1-1CB79F624E3A}" destId="{869FAA08-5238-4A9E-A165-29953AD45DEA}" srcOrd="4" destOrd="0" parTransId="{DFA9C2D5-B45F-4A1F-BC16-46DD7140326C}" sibTransId="{F84C0511-D9C3-410A-B7F3-18EF68FC28F0}"/>
    <dgm:cxn modelId="{4A115BA6-0EA3-4231-BB75-B217516C3086}" srcId="{462CCC18-62B8-4F19-A671-C8CD9CD85364}" destId="{81CEB0B7-9472-480A-8A02-83C951471F81}" srcOrd="1" destOrd="0" parTransId="{47AEAC8B-A70F-4048-8F64-3C6AE3276566}" sibTransId="{7400CF0A-5756-4BAC-8322-2EBF2AF9DF41}"/>
    <dgm:cxn modelId="{9B8607BC-457E-4301-9AAF-3726C766AA3A}" srcId="{208D7436-8677-4783-BBC1-1CB79F624E3A}" destId="{ECAE422E-3143-4816-9D01-71D9B64549B4}" srcOrd="7" destOrd="0" parTransId="{D981E762-9752-4DAC-BFC7-ABC033C88729}" sibTransId="{F602BB05-F2F4-4CC9-83B8-859436ECEA5C}"/>
    <dgm:cxn modelId="{680EF29F-A6C0-4650-B143-3C6A53A2609B}" type="presOf" srcId="{77D5C54B-B050-4B2F-8720-9967A48221AB}" destId="{7545AD9D-CF9B-4967-922F-6FE0C56B2723}" srcOrd="0" destOrd="7" presId="urn:microsoft.com/office/officeart/2005/8/layout/hList1"/>
    <dgm:cxn modelId="{34FC35ED-43D3-4840-9971-88F826030D53}" srcId="{EA776E5A-D577-4004-821B-A7DF6DA13939}" destId="{208D7436-8677-4783-BBC1-1CB79F624E3A}" srcOrd="0" destOrd="0" parTransId="{4A6789BD-EC5C-4221-98EA-3454341A0CA7}" sibTransId="{A21F4A5A-92DC-4150-ADE8-83BD82051382}"/>
    <dgm:cxn modelId="{A7F41F49-C0E0-4313-A21B-78CE4A4A12BF}" srcId="{9BA66E7B-857F-421C-8924-4F94038C4ECD}" destId="{AF9674B3-BC64-4E0E-B072-5734DE33BAED}" srcOrd="0" destOrd="0" parTransId="{346547F3-C3C0-4A3F-A495-8BECEF9C7524}" sibTransId="{ED32FFA3-58CD-42B0-A47B-023A5BE5B403}"/>
    <dgm:cxn modelId="{01907E0C-822C-4363-B57A-8ADF869B175C}" type="presOf" srcId="{56B3054F-6F8C-4012-AD74-6B6F7D9F670A}" destId="{55E091EA-E2C9-4844-9CE0-5AC3A6CF861A}" srcOrd="0" destOrd="2" presId="urn:microsoft.com/office/officeart/2005/8/layout/hList1"/>
    <dgm:cxn modelId="{20E0ADE7-DC4C-46EA-A229-B85BBDCE5DFE}" srcId="{81CEB0B7-9472-480A-8A02-83C951471F81}" destId="{9BA66E7B-857F-421C-8924-4F94038C4ECD}" srcOrd="0" destOrd="0" parTransId="{BFEB5411-4EE9-4CBF-B213-F3C0B72ABD4C}" sibTransId="{CB4883EE-A395-404B-B06C-75833355B5BE}"/>
    <dgm:cxn modelId="{F3B33323-CFF0-425C-9243-2962D169F300}" srcId="{462CCC18-62B8-4F19-A671-C8CD9CD85364}" destId="{EA776E5A-D577-4004-821B-A7DF6DA13939}" srcOrd="0" destOrd="0" parTransId="{46C3C6D0-F455-4C06-A19A-2D00473F903D}" sibTransId="{0DC7C007-226A-4748-B867-CAD4AE06AA63}"/>
    <dgm:cxn modelId="{8D2E5170-C3A6-40C2-B8F2-3C425E874FAF}" type="presOf" srcId="{9BA66E7B-857F-421C-8924-4F94038C4ECD}" destId="{55E091EA-E2C9-4844-9CE0-5AC3A6CF861A}" srcOrd="0" destOrd="0" presId="urn:microsoft.com/office/officeart/2005/8/layout/hList1"/>
    <dgm:cxn modelId="{836E58A1-7262-4BA1-BCDF-9473F52FC7F9}" type="presOf" srcId="{EA776E5A-D577-4004-821B-A7DF6DA13939}" destId="{38D05154-0936-4AAE-ACB5-81E1EF409101}" srcOrd="0" destOrd="0" presId="urn:microsoft.com/office/officeart/2005/8/layout/hList1"/>
    <dgm:cxn modelId="{443A2ABC-698A-423E-A15D-8E0F0875045A}" type="presOf" srcId="{AF9674B3-BC64-4E0E-B072-5734DE33BAED}" destId="{55E091EA-E2C9-4844-9CE0-5AC3A6CF861A}" srcOrd="0" destOrd="1" presId="urn:microsoft.com/office/officeart/2005/8/layout/hList1"/>
    <dgm:cxn modelId="{0E377B0B-11B9-4640-AD20-7127F404E7F7}" type="presOf" srcId="{91B16034-D73D-4E59-BA77-AD08E9BB0621}" destId="{7545AD9D-CF9B-4967-922F-6FE0C56B2723}" srcOrd="0" destOrd="1" presId="urn:microsoft.com/office/officeart/2005/8/layout/hList1"/>
    <dgm:cxn modelId="{1D1CFA0E-66B8-4745-991B-86F62925CDE8}" type="presOf" srcId="{E95FE588-56B9-4EC8-9BFC-89DAD0088104}" destId="{7545AD9D-CF9B-4967-922F-6FE0C56B2723}" srcOrd="0" destOrd="4" presId="urn:microsoft.com/office/officeart/2005/8/layout/hList1"/>
    <dgm:cxn modelId="{2E8CE7FD-6A44-4409-B816-C4B39C1B7C2C}" type="presOf" srcId="{462CCC18-62B8-4F19-A671-C8CD9CD85364}" destId="{1B496577-77D4-45C3-B682-0B6DF03A3396}" srcOrd="0" destOrd="0" presId="urn:microsoft.com/office/officeart/2005/8/layout/hList1"/>
    <dgm:cxn modelId="{83130E56-9F8F-4BB9-9A29-0A4395EE83AF}" type="presOf" srcId="{79A2C42F-D840-407B-9B23-E3C0F7FC6DFE}" destId="{7545AD9D-CF9B-4967-922F-6FE0C56B2723}" srcOrd="0" destOrd="9" presId="urn:microsoft.com/office/officeart/2005/8/layout/hList1"/>
    <dgm:cxn modelId="{EFF7A71A-CA76-4CC7-8D3A-11A57F634685}" type="presParOf" srcId="{1B496577-77D4-45C3-B682-0B6DF03A3396}" destId="{092AB73D-B778-4A00-B6DA-6567D92B76DD}" srcOrd="0" destOrd="0" presId="urn:microsoft.com/office/officeart/2005/8/layout/hList1"/>
    <dgm:cxn modelId="{91E7ABDF-30C2-49D8-814C-44FA8CC8FEA0}" type="presParOf" srcId="{092AB73D-B778-4A00-B6DA-6567D92B76DD}" destId="{38D05154-0936-4AAE-ACB5-81E1EF409101}" srcOrd="0" destOrd="0" presId="urn:microsoft.com/office/officeart/2005/8/layout/hList1"/>
    <dgm:cxn modelId="{5683BC87-E980-4C1B-B390-2798665F61AF}" type="presParOf" srcId="{092AB73D-B778-4A00-B6DA-6567D92B76DD}" destId="{7545AD9D-CF9B-4967-922F-6FE0C56B2723}" srcOrd="1" destOrd="0" presId="urn:microsoft.com/office/officeart/2005/8/layout/hList1"/>
    <dgm:cxn modelId="{C243D437-C75C-4F16-935E-B983AFF38EA8}" type="presParOf" srcId="{1B496577-77D4-45C3-B682-0B6DF03A3396}" destId="{63884901-9B5A-4877-B1EB-98C3B72CC682}" srcOrd="1" destOrd="0" presId="urn:microsoft.com/office/officeart/2005/8/layout/hList1"/>
    <dgm:cxn modelId="{79B43AF6-E5CC-4987-ACE8-C26441D83368}" type="presParOf" srcId="{1B496577-77D4-45C3-B682-0B6DF03A3396}" destId="{2F4AEDE3-A440-43D2-ABD4-85B04C3B326C}" srcOrd="2" destOrd="0" presId="urn:microsoft.com/office/officeart/2005/8/layout/hList1"/>
    <dgm:cxn modelId="{EBAECA5F-4185-42BE-899B-D52323F20465}" type="presParOf" srcId="{2F4AEDE3-A440-43D2-ABD4-85B04C3B326C}" destId="{F104B4AA-4E6C-40CB-9003-5E0F9A66785C}" srcOrd="0" destOrd="0" presId="urn:microsoft.com/office/officeart/2005/8/layout/hList1"/>
    <dgm:cxn modelId="{22D7619C-47C3-44B5-B379-AEE58A124937}" type="presParOf" srcId="{2F4AEDE3-A440-43D2-ABD4-85B04C3B326C}" destId="{55E091EA-E2C9-4844-9CE0-5AC3A6CF861A}"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E41DA2-17ED-4501-A9F9-2F1047512F5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kumimoji="1" lang="ja-JP" altLang="en-US"/>
        </a:p>
      </dgm:t>
    </dgm:pt>
    <dgm:pt modelId="{8845A26E-6155-44E1-B3BC-24533CD94DC5}">
      <dgm:prSet phldrT="[テキスト]" custT="1"/>
      <dgm:spPr/>
      <dgm:t>
        <a:bodyPr/>
        <a:lstStyle/>
        <a:p>
          <a:r>
            <a:rPr kumimoji="1" lang="ja-JP" altLang="en-US" sz="2000" dirty="0" smtClean="0"/>
            <a:t>①正答率など回答状況を確認する</a:t>
          </a:r>
          <a:endParaRPr kumimoji="1" lang="ja-JP" altLang="en-US" sz="2000" dirty="0"/>
        </a:p>
      </dgm:t>
    </dgm:pt>
    <dgm:pt modelId="{5A1651B2-7BBA-467E-839F-F6AFE757D3FB}" type="parTrans" cxnId="{403FE12E-BA86-41E1-B127-7884082DB72B}">
      <dgm:prSet/>
      <dgm:spPr/>
      <dgm:t>
        <a:bodyPr/>
        <a:lstStyle/>
        <a:p>
          <a:endParaRPr kumimoji="1" lang="ja-JP" altLang="en-US" sz="3200"/>
        </a:p>
      </dgm:t>
    </dgm:pt>
    <dgm:pt modelId="{D68E40A7-9B10-4E99-B54D-5F8F559AF690}" type="sibTrans" cxnId="{403FE12E-BA86-41E1-B127-7884082DB72B}">
      <dgm:prSet custT="1"/>
      <dgm:spPr/>
      <dgm:t>
        <a:bodyPr/>
        <a:lstStyle/>
        <a:p>
          <a:endParaRPr kumimoji="1" lang="ja-JP" altLang="en-US" sz="1800"/>
        </a:p>
      </dgm:t>
    </dgm:pt>
    <dgm:pt modelId="{514EFBCF-5003-41A1-8688-DC451BA91380}">
      <dgm:prSet phldrT="[テキスト]" custT="1"/>
      <dgm:spPr/>
      <dgm:t>
        <a:bodyPr/>
        <a:lstStyle/>
        <a:p>
          <a:r>
            <a:rPr kumimoji="1" lang="ja-JP" altLang="en-US" sz="1400" dirty="0" smtClean="0"/>
            <a:t>管理者用アカウントでログインし、「設問別正答率を見る」の機能から回答率を確認し、間違いの多い設問を確認します。</a:t>
          </a:r>
          <a:endParaRPr kumimoji="1" lang="ja-JP" altLang="en-US" sz="1400" dirty="0"/>
        </a:p>
      </dgm:t>
    </dgm:pt>
    <dgm:pt modelId="{F83C85C9-5FE9-4EC3-9EA2-5111F76A0BE9}" type="parTrans" cxnId="{1D2E70BC-E1F1-46D7-8A91-54E3E4198060}">
      <dgm:prSet/>
      <dgm:spPr/>
      <dgm:t>
        <a:bodyPr/>
        <a:lstStyle/>
        <a:p>
          <a:endParaRPr kumimoji="1" lang="ja-JP" altLang="en-US" sz="3200"/>
        </a:p>
      </dgm:t>
    </dgm:pt>
    <dgm:pt modelId="{14B5D22A-3FAE-4776-86A0-1A709A39A449}" type="sibTrans" cxnId="{1D2E70BC-E1F1-46D7-8A91-54E3E4198060}">
      <dgm:prSet/>
      <dgm:spPr/>
      <dgm:t>
        <a:bodyPr/>
        <a:lstStyle/>
        <a:p>
          <a:endParaRPr kumimoji="1" lang="ja-JP" altLang="en-US" sz="3200"/>
        </a:p>
      </dgm:t>
    </dgm:pt>
    <dgm:pt modelId="{1D6078E0-2085-4DE0-9CF7-2A767CA247AC}">
      <dgm:prSet phldrT="[テキスト]" custT="1"/>
      <dgm:spPr/>
      <dgm:t>
        <a:bodyPr/>
        <a:lstStyle/>
        <a:p>
          <a:r>
            <a:rPr kumimoji="1" lang="ja-JP" altLang="en-US" sz="2000" dirty="0" smtClean="0"/>
            <a:t>②正答率が低い原因を考える</a:t>
          </a:r>
          <a:endParaRPr kumimoji="1" lang="ja-JP" altLang="en-US" sz="2000" dirty="0"/>
        </a:p>
      </dgm:t>
    </dgm:pt>
    <dgm:pt modelId="{0426B850-DDBD-45AC-A6CE-A40672C1E908}" type="parTrans" cxnId="{9B3A8DE0-14B4-4673-87E3-0CF21B11D073}">
      <dgm:prSet/>
      <dgm:spPr/>
      <dgm:t>
        <a:bodyPr/>
        <a:lstStyle/>
        <a:p>
          <a:endParaRPr kumimoji="1" lang="ja-JP" altLang="en-US" sz="3200"/>
        </a:p>
      </dgm:t>
    </dgm:pt>
    <dgm:pt modelId="{FD28CF57-280E-4902-ACC1-6A8A53D35350}" type="sibTrans" cxnId="{9B3A8DE0-14B4-4673-87E3-0CF21B11D073}">
      <dgm:prSet custT="1"/>
      <dgm:spPr/>
      <dgm:t>
        <a:bodyPr/>
        <a:lstStyle/>
        <a:p>
          <a:endParaRPr kumimoji="1" lang="ja-JP" altLang="en-US" sz="1800"/>
        </a:p>
      </dgm:t>
    </dgm:pt>
    <dgm:pt modelId="{B6FFE1A4-7EED-47DE-AC51-C9C7B28ADB23}">
      <dgm:prSet phldrT="[テキスト]" custT="1"/>
      <dgm:spPr/>
      <dgm:t>
        <a:bodyPr/>
        <a:lstStyle/>
        <a:p>
          <a:r>
            <a:rPr kumimoji="1" lang="ja-JP" altLang="en-US" sz="1400" dirty="0" smtClean="0"/>
            <a:t>事務局、認定調査員、審査会委員など様々な関係者で話し合うと問題点がより明確になります。</a:t>
          </a:r>
          <a:endParaRPr kumimoji="1" lang="ja-JP" altLang="en-US" sz="1400" dirty="0"/>
        </a:p>
      </dgm:t>
    </dgm:pt>
    <dgm:pt modelId="{24A23BD5-B2A5-4496-A168-E776705771D6}" type="parTrans" cxnId="{5D403A12-5A63-420D-87AD-B585C53A3FF2}">
      <dgm:prSet/>
      <dgm:spPr/>
      <dgm:t>
        <a:bodyPr/>
        <a:lstStyle/>
        <a:p>
          <a:endParaRPr kumimoji="1" lang="ja-JP" altLang="en-US" sz="3200"/>
        </a:p>
      </dgm:t>
    </dgm:pt>
    <dgm:pt modelId="{BA921780-52AD-4EC7-89EA-E104BC0E48D5}" type="sibTrans" cxnId="{5D403A12-5A63-420D-87AD-B585C53A3FF2}">
      <dgm:prSet/>
      <dgm:spPr/>
      <dgm:t>
        <a:bodyPr/>
        <a:lstStyle/>
        <a:p>
          <a:endParaRPr kumimoji="1" lang="ja-JP" altLang="en-US" sz="3200"/>
        </a:p>
      </dgm:t>
    </dgm:pt>
    <dgm:pt modelId="{BA37E2F3-B9C8-4390-9B98-5BE97A8DB332}">
      <dgm:prSet phldrT="[テキスト]" custT="1"/>
      <dgm:spPr/>
      <dgm:t>
        <a:bodyPr/>
        <a:lstStyle/>
        <a:p>
          <a:r>
            <a:rPr kumimoji="1" lang="ja-JP" altLang="en-US" sz="2000" dirty="0" smtClean="0"/>
            <a:t>③改善する</a:t>
          </a:r>
          <a:endParaRPr kumimoji="1" lang="ja-JP" altLang="en-US" sz="2000" dirty="0"/>
        </a:p>
      </dgm:t>
    </dgm:pt>
    <dgm:pt modelId="{6F6D17AB-E70C-49C6-8822-F56277D3212D}" type="parTrans" cxnId="{B4026D2D-E411-4415-82F9-15C63264D6E7}">
      <dgm:prSet/>
      <dgm:spPr/>
      <dgm:t>
        <a:bodyPr/>
        <a:lstStyle/>
        <a:p>
          <a:endParaRPr kumimoji="1" lang="ja-JP" altLang="en-US" sz="3200"/>
        </a:p>
      </dgm:t>
    </dgm:pt>
    <dgm:pt modelId="{78485D47-5963-4D4F-913F-3B76D278B7CA}" type="sibTrans" cxnId="{B4026D2D-E411-4415-82F9-15C63264D6E7}">
      <dgm:prSet/>
      <dgm:spPr/>
      <dgm:t>
        <a:bodyPr/>
        <a:lstStyle/>
        <a:p>
          <a:endParaRPr kumimoji="1" lang="ja-JP" altLang="en-US" sz="3200"/>
        </a:p>
      </dgm:t>
    </dgm:pt>
    <dgm:pt modelId="{5A127CE2-2084-4D73-9494-BD165BFB1FCE}">
      <dgm:prSet phldrT="[テキスト]" custT="1"/>
      <dgm:spPr/>
      <dgm:t>
        <a:bodyPr/>
        <a:lstStyle/>
        <a:p>
          <a:r>
            <a:rPr kumimoji="1" lang="ja-JP" altLang="en-US" sz="1400" dirty="0" smtClean="0"/>
            <a:t>研修会などでテキストの当該部分を解説することや動画教材（</a:t>
          </a:r>
          <a:r>
            <a:rPr kumimoji="1" lang="en-US" altLang="ja-JP" sz="1400" dirty="0" smtClean="0"/>
            <a:t>nintei.net</a:t>
          </a:r>
          <a:r>
            <a:rPr kumimoji="1" lang="ja-JP" altLang="en-US" sz="1400" dirty="0" smtClean="0"/>
            <a:t>からダウンロード可）を利用して問題点の理解を深めることもできます。</a:t>
          </a:r>
          <a:endParaRPr kumimoji="1" lang="ja-JP" altLang="en-US" sz="1400" dirty="0"/>
        </a:p>
      </dgm:t>
    </dgm:pt>
    <dgm:pt modelId="{74F73B6C-0B44-4B58-86D7-0C10FB357CD7}" type="parTrans" cxnId="{A24549D5-AF58-4588-9654-B3046A409368}">
      <dgm:prSet/>
      <dgm:spPr/>
      <dgm:t>
        <a:bodyPr/>
        <a:lstStyle/>
        <a:p>
          <a:endParaRPr kumimoji="1" lang="ja-JP" altLang="en-US" sz="3200"/>
        </a:p>
      </dgm:t>
    </dgm:pt>
    <dgm:pt modelId="{CE64BDB5-7467-4506-A164-61D2787791FE}" type="sibTrans" cxnId="{A24549D5-AF58-4588-9654-B3046A409368}">
      <dgm:prSet/>
      <dgm:spPr/>
      <dgm:t>
        <a:bodyPr/>
        <a:lstStyle/>
        <a:p>
          <a:endParaRPr kumimoji="1" lang="ja-JP" altLang="en-US" sz="3200"/>
        </a:p>
      </dgm:t>
    </dgm:pt>
    <dgm:pt modelId="{2E2A594A-8475-4665-A3C3-2015507804D5}">
      <dgm:prSet phldrT="[テキスト]" custT="1"/>
      <dgm:spPr/>
      <dgm:t>
        <a:bodyPr/>
        <a:lstStyle/>
        <a:p>
          <a:r>
            <a:rPr kumimoji="1" lang="ja-JP" altLang="en-US" sz="1400" dirty="0" smtClean="0"/>
            <a:t>あわせて合議体に問題点を伝えることで、一次判定修正・確定の際に注意して審査判定を行うことができるようになります。</a:t>
          </a:r>
          <a:endParaRPr kumimoji="1" lang="ja-JP" altLang="en-US" sz="1400" dirty="0"/>
        </a:p>
      </dgm:t>
    </dgm:pt>
    <dgm:pt modelId="{9381974B-25F3-4F61-89C1-348F6C35AF0E}" type="parTrans" cxnId="{D3D98326-40B5-4FD8-BF10-B6BA092A6102}">
      <dgm:prSet/>
      <dgm:spPr/>
      <dgm:t>
        <a:bodyPr/>
        <a:lstStyle/>
        <a:p>
          <a:endParaRPr kumimoji="1" lang="ja-JP" altLang="en-US" sz="3200"/>
        </a:p>
      </dgm:t>
    </dgm:pt>
    <dgm:pt modelId="{3185C2A7-34D8-4CC5-9158-C0CB70640E57}" type="sibTrans" cxnId="{D3D98326-40B5-4FD8-BF10-B6BA092A6102}">
      <dgm:prSet/>
      <dgm:spPr/>
      <dgm:t>
        <a:bodyPr/>
        <a:lstStyle/>
        <a:p>
          <a:endParaRPr kumimoji="1" lang="ja-JP" altLang="en-US" sz="3200"/>
        </a:p>
      </dgm:t>
    </dgm:pt>
    <dgm:pt modelId="{743572C8-2128-4569-9930-4617A0CF8442}">
      <dgm:prSet phldrT="[テキスト]" custT="1"/>
      <dgm:spPr/>
      <dgm:t>
        <a:bodyPr/>
        <a:lstStyle/>
        <a:p>
          <a:r>
            <a:rPr kumimoji="1" lang="ja-JP" altLang="en-US" sz="1400" dirty="0" smtClean="0"/>
            <a:t>その中で、これまでの調査・審査・研修等の中で見落としや独自のルールが設定されていないか確認することが大切です。</a:t>
          </a:r>
          <a:endParaRPr kumimoji="1" lang="ja-JP" altLang="en-US" sz="1400" dirty="0"/>
        </a:p>
      </dgm:t>
    </dgm:pt>
    <dgm:pt modelId="{C13F73C4-475B-44DD-A95B-4E9862599E80}" type="parTrans" cxnId="{CCD3951A-9ADE-49AC-9793-DD665BC36F7B}">
      <dgm:prSet/>
      <dgm:spPr/>
      <dgm:t>
        <a:bodyPr/>
        <a:lstStyle/>
        <a:p>
          <a:endParaRPr kumimoji="1" lang="ja-JP" altLang="en-US" sz="3200"/>
        </a:p>
      </dgm:t>
    </dgm:pt>
    <dgm:pt modelId="{9B5D2FBB-E0D1-4798-A4BD-D5746C7C3AAC}" type="sibTrans" cxnId="{CCD3951A-9ADE-49AC-9793-DD665BC36F7B}">
      <dgm:prSet/>
      <dgm:spPr/>
      <dgm:t>
        <a:bodyPr/>
        <a:lstStyle/>
        <a:p>
          <a:endParaRPr kumimoji="1" lang="ja-JP" altLang="en-US" sz="3200"/>
        </a:p>
      </dgm:t>
    </dgm:pt>
    <dgm:pt modelId="{DCF0E6D4-7A1F-4C4D-A9AD-1F016D8EACE7}" type="pres">
      <dgm:prSet presAssocID="{DDE41DA2-17ED-4501-A9F9-2F1047512F5F}" presName="Name0" presStyleCnt="0">
        <dgm:presLayoutVars>
          <dgm:dir/>
          <dgm:animLvl val="lvl"/>
          <dgm:resizeHandles val="exact"/>
        </dgm:presLayoutVars>
      </dgm:prSet>
      <dgm:spPr/>
      <dgm:t>
        <a:bodyPr/>
        <a:lstStyle/>
        <a:p>
          <a:endParaRPr kumimoji="1" lang="ja-JP" altLang="en-US"/>
        </a:p>
      </dgm:t>
    </dgm:pt>
    <dgm:pt modelId="{68CE5B4A-B123-4638-B1DB-8B9D7688CA72}" type="pres">
      <dgm:prSet presAssocID="{8845A26E-6155-44E1-B3BC-24533CD94DC5}" presName="linNode" presStyleCnt="0"/>
      <dgm:spPr/>
    </dgm:pt>
    <dgm:pt modelId="{17FF4C18-0AF2-4A3E-8924-A9A8D73DC965}" type="pres">
      <dgm:prSet presAssocID="{8845A26E-6155-44E1-B3BC-24533CD94DC5}" presName="parentText" presStyleLbl="node1" presStyleIdx="0" presStyleCnt="3">
        <dgm:presLayoutVars>
          <dgm:chMax val="1"/>
          <dgm:bulletEnabled val="1"/>
        </dgm:presLayoutVars>
      </dgm:prSet>
      <dgm:spPr/>
      <dgm:t>
        <a:bodyPr/>
        <a:lstStyle/>
        <a:p>
          <a:endParaRPr kumimoji="1" lang="ja-JP" altLang="en-US"/>
        </a:p>
      </dgm:t>
    </dgm:pt>
    <dgm:pt modelId="{B345B648-62F0-464B-95C9-0D8C5A681425}" type="pres">
      <dgm:prSet presAssocID="{8845A26E-6155-44E1-B3BC-24533CD94DC5}" presName="descendantText" presStyleLbl="alignAccFollowNode1" presStyleIdx="0" presStyleCnt="3">
        <dgm:presLayoutVars>
          <dgm:bulletEnabled val="1"/>
        </dgm:presLayoutVars>
      </dgm:prSet>
      <dgm:spPr/>
      <dgm:t>
        <a:bodyPr/>
        <a:lstStyle/>
        <a:p>
          <a:endParaRPr kumimoji="1" lang="ja-JP" altLang="en-US"/>
        </a:p>
      </dgm:t>
    </dgm:pt>
    <dgm:pt modelId="{274B2192-3449-497B-B28B-6041F2734B1A}" type="pres">
      <dgm:prSet presAssocID="{D68E40A7-9B10-4E99-B54D-5F8F559AF690}" presName="sp" presStyleCnt="0"/>
      <dgm:spPr/>
    </dgm:pt>
    <dgm:pt modelId="{074B09C1-451A-4DDE-BAD9-6486C34A7E7F}" type="pres">
      <dgm:prSet presAssocID="{1D6078E0-2085-4DE0-9CF7-2A767CA247AC}" presName="linNode" presStyleCnt="0"/>
      <dgm:spPr/>
    </dgm:pt>
    <dgm:pt modelId="{9CB6A942-D014-417A-A2F3-DFD13FE1C7E5}" type="pres">
      <dgm:prSet presAssocID="{1D6078E0-2085-4DE0-9CF7-2A767CA247AC}" presName="parentText" presStyleLbl="node1" presStyleIdx="1" presStyleCnt="3">
        <dgm:presLayoutVars>
          <dgm:chMax val="1"/>
          <dgm:bulletEnabled val="1"/>
        </dgm:presLayoutVars>
      </dgm:prSet>
      <dgm:spPr/>
      <dgm:t>
        <a:bodyPr/>
        <a:lstStyle/>
        <a:p>
          <a:endParaRPr kumimoji="1" lang="ja-JP" altLang="en-US"/>
        </a:p>
      </dgm:t>
    </dgm:pt>
    <dgm:pt modelId="{F68B5589-DBFE-4A80-B6AA-91ADC14BBAB3}" type="pres">
      <dgm:prSet presAssocID="{1D6078E0-2085-4DE0-9CF7-2A767CA247AC}" presName="descendantText" presStyleLbl="alignAccFollowNode1" presStyleIdx="1" presStyleCnt="3" custScaleY="99225">
        <dgm:presLayoutVars>
          <dgm:bulletEnabled val="1"/>
        </dgm:presLayoutVars>
      </dgm:prSet>
      <dgm:spPr/>
      <dgm:t>
        <a:bodyPr/>
        <a:lstStyle/>
        <a:p>
          <a:endParaRPr kumimoji="1" lang="ja-JP" altLang="en-US"/>
        </a:p>
      </dgm:t>
    </dgm:pt>
    <dgm:pt modelId="{64D48257-1A89-4569-8CB5-3FD1077D9BF3}" type="pres">
      <dgm:prSet presAssocID="{FD28CF57-280E-4902-ACC1-6A8A53D35350}" presName="sp" presStyleCnt="0"/>
      <dgm:spPr/>
    </dgm:pt>
    <dgm:pt modelId="{D39F1D05-949E-4F8B-BBCF-B9EDD3317D6A}" type="pres">
      <dgm:prSet presAssocID="{BA37E2F3-B9C8-4390-9B98-5BE97A8DB332}" presName="linNode" presStyleCnt="0"/>
      <dgm:spPr/>
    </dgm:pt>
    <dgm:pt modelId="{F726289C-D763-468E-836B-D95599A93387}" type="pres">
      <dgm:prSet presAssocID="{BA37E2F3-B9C8-4390-9B98-5BE97A8DB332}" presName="parentText" presStyleLbl="node1" presStyleIdx="2" presStyleCnt="3">
        <dgm:presLayoutVars>
          <dgm:chMax val="1"/>
          <dgm:bulletEnabled val="1"/>
        </dgm:presLayoutVars>
      </dgm:prSet>
      <dgm:spPr/>
      <dgm:t>
        <a:bodyPr/>
        <a:lstStyle/>
        <a:p>
          <a:endParaRPr kumimoji="1" lang="ja-JP" altLang="en-US"/>
        </a:p>
      </dgm:t>
    </dgm:pt>
    <dgm:pt modelId="{E5078120-ABFA-4C41-BAA0-A09D3200492B}" type="pres">
      <dgm:prSet presAssocID="{BA37E2F3-B9C8-4390-9B98-5BE97A8DB332}" presName="descendantText" presStyleLbl="alignAccFollowNode1" presStyleIdx="2" presStyleCnt="3" custScaleY="122039">
        <dgm:presLayoutVars>
          <dgm:bulletEnabled val="1"/>
        </dgm:presLayoutVars>
      </dgm:prSet>
      <dgm:spPr/>
      <dgm:t>
        <a:bodyPr/>
        <a:lstStyle/>
        <a:p>
          <a:endParaRPr kumimoji="1" lang="ja-JP" altLang="en-US"/>
        </a:p>
      </dgm:t>
    </dgm:pt>
  </dgm:ptLst>
  <dgm:cxnLst>
    <dgm:cxn modelId="{FA699248-EB3E-4150-A187-067F6774C882}" type="presOf" srcId="{743572C8-2128-4569-9930-4617A0CF8442}" destId="{F68B5589-DBFE-4A80-B6AA-91ADC14BBAB3}" srcOrd="0" destOrd="1" presId="urn:microsoft.com/office/officeart/2005/8/layout/vList5"/>
    <dgm:cxn modelId="{7C228F23-8F48-49EA-A4D1-75EEA19D5E5C}" type="presOf" srcId="{BA37E2F3-B9C8-4390-9B98-5BE97A8DB332}" destId="{F726289C-D763-468E-836B-D95599A93387}" srcOrd="0" destOrd="0" presId="urn:microsoft.com/office/officeart/2005/8/layout/vList5"/>
    <dgm:cxn modelId="{E8C8F97C-6753-4332-AEA8-98094E500A78}" type="presOf" srcId="{8845A26E-6155-44E1-B3BC-24533CD94DC5}" destId="{17FF4C18-0AF2-4A3E-8924-A9A8D73DC965}" srcOrd="0" destOrd="0" presId="urn:microsoft.com/office/officeart/2005/8/layout/vList5"/>
    <dgm:cxn modelId="{CCD3951A-9ADE-49AC-9793-DD665BC36F7B}" srcId="{1D6078E0-2085-4DE0-9CF7-2A767CA247AC}" destId="{743572C8-2128-4569-9930-4617A0CF8442}" srcOrd="1" destOrd="0" parTransId="{C13F73C4-475B-44DD-A95B-4E9862599E80}" sibTransId="{9B5D2FBB-E0D1-4798-A4BD-D5746C7C3AAC}"/>
    <dgm:cxn modelId="{84C5802A-DF51-47B9-9302-72A5E839D42B}" type="presOf" srcId="{B6FFE1A4-7EED-47DE-AC51-C9C7B28ADB23}" destId="{F68B5589-DBFE-4A80-B6AA-91ADC14BBAB3}" srcOrd="0" destOrd="0" presId="urn:microsoft.com/office/officeart/2005/8/layout/vList5"/>
    <dgm:cxn modelId="{839B2A26-A9B0-43FD-B47C-17D410516E4B}" type="presOf" srcId="{514EFBCF-5003-41A1-8688-DC451BA91380}" destId="{B345B648-62F0-464B-95C9-0D8C5A681425}" srcOrd="0" destOrd="0" presId="urn:microsoft.com/office/officeart/2005/8/layout/vList5"/>
    <dgm:cxn modelId="{1D2E70BC-E1F1-46D7-8A91-54E3E4198060}" srcId="{8845A26E-6155-44E1-B3BC-24533CD94DC5}" destId="{514EFBCF-5003-41A1-8688-DC451BA91380}" srcOrd="0" destOrd="0" parTransId="{F83C85C9-5FE9-4EC3-9EA2-5111F76A0BE9}" sibTransId="{14B5D22A-3FAE-4776-86A0-1A709A39A449}"/>
    <dgm:cxn modelId="{B0B62DF3-7F65-4A1B-AC64-B57A3FB40A7B}" type="presOf" srcId="{5A127CE2-2084-4D73-9494-BD165BFB1FCE}" destId="{E5078120-ABFA-4C41-BAA0-A09D3200492B}" srcOrd="0" destOrd="0" presId="urn:microsoft.com/office/officeart/2005/8/layout/vList5"/>
    <dgm:cxn modelId="{4442C927-0399-43C9-9D63-3A0AF9305846}" type="presOf" srcId="{2E2A594A-8475-4665-A3C3-2015507804D5}" destId="{E5078120-ABFA-4C41-BAA0-A09D3200492B}" srcOrd="0" destOrd="1" presId="urn:microsoft.com/office/officeart/2005/8/layout/vList5"/>
    <dgm:cxn modelId="{D3D98326-40B5-4FD8-BF10-B6BA092A6102}" srcId="{BA37E2F3-B9C8-4390-9B98-5BE97A8DB332}" destId="{2E2A594A-8475-4665-A3C3-2015507804D5}" srcOrd="1" destOrd="0" parTransId="{9381974B-25F3-4F61-89C1-348F6C35AF0E}" sibTransId="{3185C2A7-34D8-4CC5-9158-C0CB70640E57}"/>
    <dgm:cxn modelId="{A24549D5-AF58-4588-9654-B3046A409368}" srcId="{BA37E2F3-B9C8-4390-9B98-5BE97A8DB332}" destId="{5A127CE2-2084-4D73-9494-BD165BFB1FCE}" srcOrd="0" destOrd="0" parTransId="{74F73B6C-0B44-4B58-86D7-0C10FB357CD7}" sibTransId="{CE64BDB5-7467-4506-A164-61D2787791FE}"/>
    <dgm:cxn modelId="{AB3ADE34-1BEB-49F7-9363-7C0BA71D8476}" type="presOf" srcId="{DDE41DA2-17ED-4501-A9F9-2F1047512F5F}" destId="{DCF0E6D4-7A1F-4C4D-A9AD-1F016D8EACE7}" srcOrd="0" destOrd="0" presId="urn:microsoft.com/office/officeart/2005/8/layout/vList5"/>
    <dgm:cxn modelId="{403FE12E-BA86-41E1-B127-7884082DB72B}" srcId="{DDE41DA2-17ED-4501-A9F9-2F1047512F5F}" destId="{8845A26E-6155-44E1-B3BC-24533CD94DC5}" srcOrd="0" destOrd="0" parTransId="{5A1651B2-7BBA-467E-839F-F6AFE757D3FB}" sibTransId="{D68E40A7-9B10-4E99-B54D-5F8F559AF690}"/>
    <dgm:cxn modelId="{B4026D2D-E411-4415-82F9-15C63264D6E7}" srcId="{DDE41DA2-17ED-4501-A9F9-2F1047512F5F}" destId="{BA37E2F3-B9C8-4390-9B98-5BE97A8DB332}" srcOrd="2" destOrd="0" parTransId="{6F6D17AB-E70C-49C6-8822-F56277D3212D}" sibTransId="{78485D47-5963-4D4F-913F-3B76D278B7CA}"/>
    <dgm:cxn modelId="{9B3A8DE0-14B4-4673-87E3-0CF21B11D073}" srcId="{DDE41DA2-17ED-4501-A9F9-2F1047512F5F}" destId="{1D6078E0-2085-4DE0-9CF7-2A767CA247AC}" srcOrd="1" destOrd="0" parTransId="{0426B850-DDBD-45AC-A6CE-A40672C1E908}" sibTransId="{FD28CF57-280E-4902-ACC1-6A8A53D35350}"/>
    <dgm:cxn modelId="{282678B2-4B46-493F-8A61-A19D50D96B80}" type="presOf" srcId="{1D6078E0-2085-4DE0-9CF7-2A767CA247AC}" destId="{9CB6A942-D014-417A-A2F3-DFD13FE1C7E5}" srcOrd="0" destOrd="0" presId="urn:microsoft.com/office/officeart/2005/8/layout/vList5"/>
    <dgm:cxn modelId="{5D403A12-5A63-420D-87AD-B585C53A3FF2}" srcId="{1D6078E0-2085-4DE0-9CF7-2A767CA247AC}" destId="{B6FFE1A4-7EED-47DE-AC51-C9C7B28ADB23}" srcOrd="0" destOrd="0" parTransId="{24A23BD5-B2A5-4496-A168-E776705771D6}" sibTransId="{BA921780-52AD-4EC7-89EA-E104BC0E48D5}"/>
    <dgm:cxn modelId="{852848A2-EFCA-45B9-8310-3D461671C602}" type="presParOf" srcId="{DCF0E6D4-7A1F-4C4D-A9AD-1F016D8EACE7}" destId="{68CE5B4A-B123-4638-B1DB-8B9D7688CA72}" srcOrd="0" destOrd="0" presId="urn:microsoft.com/office/officeart/2005/8/layout/vList5"/>
    <dgm:cxn modelId="{A72019A0-947C-4703-BF09-E5D58994C8AD}" type="presParOf" srcId="{68CE5B4A-B123-4638-B1DB-8B9D7688CA72}" destId="{17FF4C18-0AF2-4A3E-8924-A9A8D73DC965}" srcOrd="0" destOrd="0" presId="urn:microsoft.com/office/officeart/2005/8/layout/vList5"/>
    <dgm:cxn modelId="{7BEEBEB4-3148-4373-8C3F-C224DD2733E0}" type="presParOf" srcId="{68CE5B4A-B123-4638-B1DB-8B9D7688CA72}" destId="{B345B648-62F0-464B-95C9-0D8C5A681425}" srcOrd="1" destOrd="0" presId="urn:microsoft.com/office/officeart/2005/8/layout/vList5"/>
    <dgm:cxn modelId="{CC4DF8E6-72C9-4658-A6EA-B06DFF122C9C}" type="presParOf" srcId="{DCF0E6D4-7A1F-4C4D-A9AD-1F016D8EACE7}" destId="{274B2192-3449-497B-B28B-6041F2734B1A}" srcOrd="1" destOrd="0" presId="urn:microsoft.com/office/officeart/2005/8/layout/vList5"/>
    <dgm:cxn modelId="{86109023-A018-41E6-9E94-5412DEC2523A}" type="presParOf" srcId="{DCF0E6D4-7A1F-4C4D-A9AD-1F016D8EACE7}" destId="{074B09C1-451A-4DDE-BAD9-6486C34A7E7F}" srcOrd="2" destOrd="0" presId="urn:microsoft.com/office/officeart/2005/8/layout/vList5"/>
    <dgm:cxn modelId="{3BC34462-4276-46DE-A03A-E7DE68F51327}" type="presParOf" srcId="{074B09C1-451A-4DDE-BAD9-6486C34A7E7F}" destId="{9CB6A942-D014-417A-A2F3-DFD13FE1C7E5}" srcOrd="0" destOrd="0" presId="urn:microsoft.com/office/officeart/2005/8/layout/vList5"/>
    <dgm:cxn modelId="{A18347A1-8603-4FA1-B955-DCF7E6ED1B00}" type="presParOf" srcId="{074B09C1-451A-4DDE-BAD9-6486C34A7E7F}" destId="{F68B5589-DBFE-4A80-B6AA-91ADC14BBAB3}" srcOrd="1" destOrd="0" presId="urn:microsoft.com/office/officeart/2005/8/layout/vList5"/>
    <dgm:cxn modelId="{C292B883-9F50-463F-A4E5-D8816D97B62C}" type="presParOf" srcId="{DCF0E6D4-7A1F-4C4D-A9AD-1F016D8EACE7}" destId="{64D48257-1A89-4569-8CB5-3FD1077D9BF3}" srcOrd="3" destOrd="0" presId="urn:microsoft.com/office/officeart/2005/8/layout/vList5"/>
    <dgm:cxn modelId="{3023CD41-B369-4C07-A103-EC39D9B269AC}" type="presParOf" srcId="{DCF0E6D4-7A1F-4C4D-A9AD-1F016D8EACE7}" destId="{D39F1D05-949E-4F8B-BBCF-B9EDD3317D6A}" srcOrd="4" destOrd="0" presId="urn:microsoft.com/office/officeart/2005/8/layout/vList5"/>
    <dgm:cxn modelId="{C7FED7D5-4A10-4A99-AD2C-C4F6B3E31783}" type="presParOf" srcId="{D39F1D05-949E-4F8B-BBCF-B9EDD3317D6A}" destId="{F726289C-D763-468E-836B-D95599A93387}" srcOrd="0" destOrd="0" presId="urn:microsoft.com/office/officeart/2005/8/layout/vList5"/>
    <dgm:cxn modelId="{139E5853-7920-4283-9C4D-CE21477CC89A}" type="presParOf" srcId="{D39F1D05-949E-4F8B-BBCF-B9EDD3317D6A}" destId="{E5078120-ABFA-4C41-BAA0-A09D3200492B}"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6.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cdr:x>
      <cdr:y>0.0241</cdr:y>
    </cdr:from>
    <cdr:to>
      <cdr:x>0.08333</cdr:x>
      <cdr:y>0.08193</cdr:y>
    </cdr:to>
    <cdr:sp macro="" textlink="">
      <cdr:nvSpPr>
        <cdr:cNvPr id="2" name="テキスト ボックス 1"/>
        <cdr:cNvSpPr txBox="1"/>
      </cdr:nvSpPr>
      <cdr:spPr>
        <a:xfrm xmlns:a="http://schemas.openxmlformats.org/drawingml/2006/main">
          <a:off x="-198091" y="144016"/>
          <a:ext cx="792088" cy="3456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600" b="1" dirty="0" smtClean="0"/>
            <a:t>万人</a:t>
          </a:r>
          <a:endParaRPr lang="ja-JP" altLang="en-US" sz="1600" b="1" dirty="0"/>
        </a:p>
      </cdr:txBody>
    </cdr:sp>
  </cdr:relSizeAnchor>
  <cdr:relSizeAnchor xmlns:cdr="http://schemas.openxmlformats.org/drawingml/2006/chartDrawing">
    <cdr:from>
      <cdr:x>0</cdr:x>
      <cdr:y>0</cdr:y>
    </cdr:from>
    <cdr:to>
      <cdr:x>0.00427</cdr:x>
      <cdr:y>0.00637</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0.94697</cdr:x>
      <cdr:y>0.0241</cdr:y>
    </cdr:from>
    <cdr:to>
      <cdr:x>0.98561</cdr:x>
      <cdr:y>0.08873</cdr:y>
    </cdr:to>
    <cdr:sp macro="" textlink="">
      <cdr:nvSpPr>
        <cdr:cNvPr id="4" name="テキスト ボックス 1"/>
        <cdr:cNvSpPr txBox="1"/>
      </cdr:nvSpPr>
      <cdr:spPr>
        <a:xfrm xmlns:a="http://schemas.openxmlformats.org/drawingml/2006/main">
          <a:off x="9001000" y="144016"/>
          <a:ext cx="367301" cy="3862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600" b="1" dirty="0"/>
            <a:t>％</a:t>
          </a:r>
        </a:p>
      </cdr:txBody>
    </cdr:sp>
  </cdr:relSizeAnchor>
  <cdr:relSizeAnchor xmlns:cdr="http://schemas.openxmlformats.org/drawingml/2006/chartDrawing">
    <cdr:from>
      <cdr:x>0</cdr:x>
      <cdr:y>0</cdr:y>
    </cdr:from>
    <cdr:to>
      <cdr:x>0.00427</cdr:x>
      <cdr:y>0.00637</cdr:y>
    </cdr:to>
    <cdr:pic>
      <cdr:nvPicPr>
        <cdr:cNvPr id="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50263" cy="496888"/>
          </a:xfrm>
          <a:prstGeom prst="rect">
            <a:avLst/>
          </a:prstGeom>
        </p:spPr>
        <p:txBody>
          <a:bodyPr vert="horz" lIns="91415" tIns="45707" rIns="91415" bIns="45707" rtlCol="0"/>
          <a:lstStyle>
            <a:lvl1pPr algn="l">
              <a:defRPr sz="1200">
                <a:latin typeface="Arial" charset="0"/>
              </a:defRPr>
            </a:lvl1pPr>
          </a:lstStyle>
          <a:p>
            <a:pPr>
              <a:defRPr/>
            </a:pPr>
            <a:endParaRPr lang="ja-JP" altLang="en-US"/>
          </a:p>
        </p:txBody>
      </p:sp>
      <p:sp>
        <p:nvSpPr>
          <p:cNvPr id="3" name="日付プレースホルダ 2"/>
          <p:cNvSpPr>
            <a:spLocks noGrp="1"/>
          </p:cNvSpPr>
          <p:nvPr>
            <p:ph type="dt" sz="quarter" idx="1"/>
          </p:nvPr>
        </p:nvSpPr>
        <p:spPr>
          <a:xfrm>
            <a:off x="3855349" y="0"/>
            <a:ext cx="2950263" cy="496888"/>
          </a:xfrm>
          <a:prstGeom prst="rect">
            <a:avLst/>
          </a:prstGeom>
        </p:spPr>
        <p:txBody>
          <a:bodyPr vert="horz" lIns="91415" tIns="45707" rIns="91415" bIns="45707" rtlCol="0"/>
          <a:lstStyle>
            <a:lvl1pPr algn="r">
              <a:defRPr sz="1200">
                <a:latin typeface="Arial" charset="0"/>
              </a:defRPr>
            </a:lvl1pPr>
          </a:lstStyle>
          <a:p>
            <a:pPr>
              <a:defRPr/>
            </a:pPr>
            <a:endParaRPr lang="ja-JP" altLang="en-US"/>
          </a:p>
        </p:txBody>
      </p:sp>
      <p:sp>
        <p:nvSpPr>
          <p:cNvPr id="4" name="フッター プレースホルダ 3"/>
          <p:cNvSpPr>
            <a:spLocks noGrp="1"/>
          </p:cNvSpPr>
          <p:nvPr>
            <p:ph type="ftr" sz="quarter" idx="2"/>
          </p:nvPr>
        </p:nvSpPr>
        <p:spPr>
          <a:xfrm>
            <a:off x="1" y="9440865"/>
            <a:ext cx="2950263" cy="496887"/>
          </a:xfrm>
          <a:prstGeom prst="rect">
            <a:avLst/>
          </a:prstGeom>
        </p:spPr>
        <p:txBody>
          <a:bodyPr vert="horz" lIns="91415" tIns="45707" rIns="91415" bIns="45707" rtlCol="0" anchor="b"/>
          <a:lstStyle>
            <a:lvl1pPr algn="l">
              <a:defRPr sz="1200">
                <a:latin typeface="Arial" charset="0"/>
              </a:defRPr>
            </a:lvl1pPr>
          </a:lstStyle>
          <a:p>
            <a:pPr>
              <a:defRPr/>
            </a:pPr>
            <a:endParaRPr lang="ja-JP" altLang="en-US"/>
          </a:p>
        </p:txBody>
      </p:sp>
      <p:sp>
        <p:nvSpPr>
          <p:cNvPr id="5" name="スライド番号プレースホルダ 4"/>
          <p:cNvSpPr>
            <a:spLocks noGrp="1"/>
          </p:cNvSpPr>
          <p:nvPr>
            <p:ph type="sldNum" sz="quarter" idx="3"/>
          </p:nvPr>
        </p:nvSpPr>
        <p:spPr>
          <a:xfrm>
            <a:off x="3855349" y="9440865"/>
            <a:ext cx="2950263" cy="496887"/>
          </a:xfrm>
          <a:prstGeom prst="rect">
            <a:avLst/>
          </a:prstGeom>
        </p:spPr>
        <p:txBody>
          <a:bodyPr vert="horz" lIns="91415" tIns="45707" rIns="91415" bIns="45707" rtlCol="0" anchor="b"/>
          <a:lstStyle>
            <a:lvl1pPr algn="r">
              <a:defRPr sz="1200">
                <a:latin typeface="Arial" charset="0"/>
              </a:defRPr>
            </a:lvl1pPr>
          </a:lstStyle>
          <a:p>
            <a:pPr>
              <a:defRPr/>
            </a:pPr>
            <a:fld id="{615EFA91-7093-448C-A7D3-921A61A75C22}"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263" cy="496888"/>
          </a:xfrm>
          <a:prstGeom prst="rect">
            <a:avLst/>
          </a:prstGeom>
        </p:spPr>
        <p:txBody>
          <a:bodyPr vert="horz" lIns="91406" tIns="45703" rIns="91406" bIns="45703" rtlCol="0"/>
          <a:lstStyle>
            <a:lvl1pPr algn="l">
              <a:defRPr sz="1200">
                <a:latin typeface="Arial" charset="0"/>
              </a:defRPr>
            </a:lvl1pPr>
          </a:lstStyle>
          <a:p>
            <a:pPr>
              <a:defRPr/>
            </a:pPr>
            <a:endParaRPr lang="ja-JP" altLang="en-US"/>
          </a:p>
        </p:txBody>
      </p:sp>
      <p:sp>
        <p:nvSpPr>
          <p:cNvPr id="3" name="日付プレースホルダー 2"/>
          <p:cNvSpPr>
            <a:spLocks noGrp="1"/>
          </p:cNvSpPr>
          <p:nvPr>
            <p:ph type="dt" idx="1"/>
          </p:nvPr>
        </p:nvSpPr>
        <p:spPr>
          <a:xfrm>
            <a:off x="3855349" y="0"/>
            <a:ext cx="2950263" cy="496888"/>
          </a:xfrm>
          <a:prstGeom prst="rect">
            <a:avLst/>
          </a:prstGeom>
        </p:spPr>
        <p:txBody>
          <a:bodyPr vert="horz" lIns="91406" tIns="45703" rIns="91406" bIns="45703" rtlCol="0"/>
          <a:lstStyle>
            <a:lvl1pPr algn="r">
              <a:defRPr sz="1200">
                <a:latin typeface="Arial" charset="0"/>
              </a:defRPr>
            </a:lvl1pPr>
          </a:lstStyle>
          <a:p>
            <a:pPr>
              <a:defRPr/>
            </a:pPr>
            <a:endParaRPr lang="ja-JP" altLang="en-US"/>
          </a:p>
        </p:txBody>
      </p:sp>
      <p:sp>
        <p:nvSpPr>
          <p:cNvPr id="4" name="スライド イメージ プレースホルダー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1406" tIns="45703" rIns="91406" bIns="45703" rtlCol="0" anchor="ctr"/>
          <a:lstStyle/>
          <a:p>
            <a:pPr lvl="0"/>
            <a:endParaRPr lang="ja-JP" altLang="en-US" noProof="0"/>
          </a:p>
        </p:txBody>
      </p:sp>
      <p:sp>
        <p:nvSpPr>
          <p:cNvPr id="5" name="ノート プレースホルダー 4"/>
          <p:cNvSpPr>
            <a:spLocks noGrp="1"/>
          </p:cNvSpPr>
          <p:nvPr>
            <p:ph type="body" sz="quarter" idx="3"/>
          </p:nvPr>
        </p:nvSpPr>
        <p:spPr>
          <a:xfrm>
            <a:off x="681200" y="4721226"/>
            <a:ext cx="5444806" cy="4471988"/>
          </a:xfrm>
          <a:prstGeom prst="rect">
            <a:avLst/>
          </a:prstGeom>
        </p:spPr>
        <p:txBody>
          <a:bodyPr vert="horz" lIns="91406" tIns="45703" rIns="91406" bIns="45703"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1" y="9440865"/>
            <a:ext cx="2950263" cy="496887"/>
          </a:xfrm>
          <a:prstGeom prst="rect">
            <a:avLst/>
          </a:prstGeom>
        </p:spPr>
        <p:txBody>
          <a:bodyPr vert="horz" lIns="91406" tIns="45703" rIns="91406" bIns="45703" rtlCol="0" anchor="b"/>
          <a:lstStyle>
            <a:lvl1pPr algn="l">
              <a:defRPr sz="1200">
                <a:latin typeface="Arial" charset="0"/>
              </a:defRPr>
            </a:lvl1pPr>
          </a:lstStyle>
          <a:p>
            <a:pPr>
              <a:defRPr/>
            </a:pPr>
            <a:endParaRPr lang="ja-JP" altLang="en-US"/>
          </a:p>
        </p:txBody>
      </p:sp>
      <p:sp>
        <p:nvSpPr>
          <p:cNvPr id="7" name="スライド番号プレースホルダー 6"/>
          <p:cNvSpPr>
            <a:spLocks noGrp="1"/>
          </p:cNvSpPr>
          <p:nvPr>
            <p:ph type="sldNum" sz="quarter" idx="5"/>
          </p:nvPr>
        </p:nvSpPr>
        <p:spPr>
          <a:xfrm>
            <a:off x="3855349" y="9440865"/>
            <a:ext cx="2950263" cy="496887"/>
          </a:xfrm>
          <a:prstGeom prst="rect">
            <a:avLst/>
          </a:prstGeom>
        </p:spPr>
        <p:txBody>
          <a:bodyPr vert="horz" lIns="91406" tIns="45703" rIns="91406" bIns="45703" rtlCol="0" anchor="b"/>
          <a:lstStyle>
            <a:lvl1pPr algn="r">
              <a:defRPr sz="1200">
                <a:latin typeface="Arial" charset="0"/>
              </a:defRPr>
            </a:lvl1pPr>
          </a:lstStyle>
          <a:p>
            <a:pPr>
              <a:defRPr/>
            </a:pPr>
            <a:fld id="{9E5339D0-AEB5-4332-81A1-26AF208D506F}"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601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6020"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7E9ECAD1-952C-4807-B23F-342CFDE5EEBA}" type="slidenum">
              <a:rPr lang="en-US" altLang="ja-JP"/>
              <a:pPr>
                <a:defRPr/>
              </a:pPr>
              <a:t>13</a:t>
            </a:fld>
            <a:endParaRPr lang="en-US" altLang="ja-JP"/>
          </a:p>
        </p:txBody>
      </p:sp>
      <p:sp>
        <p:nvSpPr>
          <p:cNvPr id="4099" name="Rectangle 2"/>
          <p:cNvSpPr>
            <a:spLocks noGrp="1" noRot="1" noChangeAspect="1" noChangeArrowheads="1" noTextEdit="1"/>
          </p:cNvSpPr>
          <p:nvPr>
            <p:ph type="sldImg"/>
          </p:nvPr>
        </p:nvSpPr>
        <p:spPr bwMode="auto">
          <a:xfrm>
            <a:off x="919163" y="741363"/>
            <a:ext cx="4973637" cy="3730625"/>
          </a:xfrm>
          <a:noFill/>
          <a:ln>
            <a:solidFill>
              <a:srgbClr val="000000"/>
            </a:solidFill>
            <a:miter lim="800000"/>
            <a:headEnd/>
            <a:tailEnd/>
          </a:ln>
        </p:spPr>
      </p:sp>
      <p:sp>
        <p:nvSpPr>
          <p:cNvPr id="4100" name="Rectangle 3"/>
          <p:cNvSpPr>
            <a:spLocks noGrp="1" noChangeArrowheads="1"/>
          </p:cNvSpPr>
          <p:nvPr>
            <p:ph type="body" idx="1"/>
          </p:nvPr>
        </p:nvSpPr>
        <p:spPr bwMode="auto">
          <a:xfrm>
            <a:off x="906678" y="4722813"/>
            <a:ext cx="4993851" cy="4475162"/>
          </a:xfrm>
          <a:noFill/>
        </p:spPr>
        <p:txBody>
          <a:bodyPr wrap="square" numCol="1" anchor="t" anchorCtr="0" compatLnSpc="1">
            <a:prstTxWarp prst="textNoShape">
              <a:avLst/>
            </a:prstTxWarp>
          </a:bodyPr>
          <a:lstStyle/>
          <a:p>
            <a:endParaRPr lang="ja-JP" altLang="ja-JP"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 1"/>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1024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31747"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123CC70-CC32-46C9-BA97-2175CD44A8C5}" type="slidenum">
              <a:rPr lang="ja-JP" altLang="en-US">
                <a:solidFill>
                  <a:prstClr val="black"/>
                </a:solidFill>
              </a:rPr>
              <a:pPr>
                <a:defRPr/>
              </a:pPr>
              <a:t>14</a:t>
            </a:fld>
            <a:endParaRPr lang="en-US" altLang="ja-JP">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9625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よく出る質問ですが、前回要介護、今回「状態不安定」で要介護１となった場合、更新であるから、</a:t>
            </a:r>
            <a:r>
              <a:rPr lang="en-US" altLang="ja-JP" smtClean="0"/>
              <a:t>12</a:t>
            </a:r>
            <a:r>
              <a:rPr lang="ja-JP" altLang="en-US" smtClean="0"/>
              <a:t>ヶ月としてよいか？</a:t>
            </a:r>
          </a:p>
          <a:p>
            <a:pPr eaLnBrk="1" hangingPunct="1">
              <a:spcBef>
                <a:spcPct val="0"/>
              </a:spcBef>
            </a:pPr>
            <a:r>
              <a:rPr lang="ja-JP" altLang="en-US" smtClean="0"/>
              <a:t>答えは、「</a:t>
            </a:r>
            <a:r>
              <a:rPr lang="en-US" altLang="ja-JP" smtClean="0"/>
              <a:t>6</a:t>
            </a:r>
            <a:r>
              <a:rPr lang="ja-JP" altLang="en-US" smtClean="0"/>
              <a:t>ヶ月以下とするのが適当」（状態不安定＝</a:t>
            </a:r>
            <a:r>
              <a:rPr lang="en-US" altLang="ja-JP" smtClean="0"/>
              <a:t>6</a:t>
            </a:r>
            <a:r>
              <a:rPr lang="ja-JP" altLang="en-US" smtClean="0"/>
              <a:t>ヶ月以内に再認定が必要と考える状態）</a:t>
            </a:r>
          </a:p>
        </p:txBody>
      </p:sp>
      <p:sp>
        <p:nvSpPr>
          <p:cNvPr id="96260"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2150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98308" name="日付プレースホルダ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endParaRPr lang="ja-JP" altLang="en-US">
              <a:solidFill>
                <a:prstClr val="black"/>
              </a:solidFill>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2253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2355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p:txBody>
          <a:bodyPr/>
          <a:lstStyle/>
          <a:p>
            <a:pPr>
              <a:defRPr/>
            </a:pPr>
            <a:fld id="{E7849CD9-537F-4F15-BC7A-E2125DE92E8F}" type="slidenum">
              <a:rPr lang="ja-JP" altLang="en-US">
                <a:solidFill>
                  <a:prstClr val="black"/>
                </a:solidFill>
              </a:rPr>
              <a:pPr>
                <a:defRPr/>
              </a:pPr>
              <a:t>20</a:t>
            </a:fld>
            <a:endParaRPr lang="en-US" altLang="ja-JP">
              <a:solidFill>
                <a:prstClr val="black"/>
              </a:solidFill>
            </a:endParaRPr>
          </a:p>
        </p:txBody>
      </p:sp>
      <p:sp>
        <p:nvSpPr>
          <p:cNvPr id="24579"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p:txBody>
          <a:bodyPr/>
          <a:lstStyle/>
          <a:p>
            <a:pPr>
              <a:defRPr/>
            </a:pPr>
            <a:fld id="{EB18FB54-EE41-4939-9FBC-58EA888578ED}" type="slidenum">
              <a:rPr lang="ja-JP" altLang="en-US">
                <a:solidFill>
                  <a:prstClr val="black"/>
                </a:solidFill>
              </a:rPr>
              <a:pPr>
                <a:defRPr/>
              </a:pPr>
              <a:t>21</a:t>
            </a:fld>
            <a:endParaRPr lang="en-US" altLang="ja-JP">
              <a:solidFill>
                <a:prstClr val="black"/>
              </a:solidFill>
            </a:endParaRPr>
          </a:p>
        </p:txBody>
      </p:sp>
      <p:sp>
        <p:nvSpPr>
          <p:cNvPr id="25603"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a:defRPr/>
            </a:pPr>
            <a:fld id="{FFB7BB79-E82C-4355-A9FC-B434C41098F0}" type="slidenum">
              <a:rPr lang="ja-JP" altLang="en-US">
                <a:solidFill>
                  <a:prstClr val="black"/>
                </a:solidFill>
              </a:rPr>
              <a:pPr>
                <a:defRPr/>
              </a:pPr>
              <a:t>22</a:t>
            </a:fld>
            <a:endParaRPr lang="en-US" altLang="ja-JP">
              <a:solidFill>
                <a:prstClr val="black"/>
              </a:solidFill>
            </a:endParaRPr>
          </a:p>
        </p:txBody>
      </p:sp>
      <p:sp>
        <p:nvSpPr>
          <p:cNvPr id="26627"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266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p:txBody>
          <a:bodyPr/>
          <a:lstStyle/>
          <a:p>
            <a:pPr>
              <a:defRPr/>
            </a:pPr>
            <a:fld id="{97F629EA-57FB-41F4-8350-86957E383774}" type="slidenum">
              <a:rPr lang="ja-JP" altLang="en-US">
                <a:solidFill>
                  <a:prstClr val="black"/>
                </a:solidFill>
              </a:rPr>
              <a:pPr>
                <a:defRPr/>
              </a:pPr>
              <a:t>23</a:t>
            </a:fld>
            <a:endParaRPr lang="en-US" altLang="ja-JP">
              <a:solidFill>
                <a:prstClr val="black"/>
              </a:solidFill>
            </a:endParaRPr>
          </a:p>
        </p:txBody>
      </p:sp>
      <p:sp>
        <p:nvSpPr>
          <p:cNvPr id="27651"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p>
            <a:pPr>
              <a:defRPr/>
            </a:pPr>
            <a:fld id="{37F9D25E-DE35-4BD4-858C-C8E825A723B5}" type="slidenum">
              <a:rPr lang="ja-JP" altLang="en-US">
                <a:solidFill>
                  <a:prstClr val="black"/>
                </a:solidFill>
              </a:rPr>
              <a:pPr>
                <a:defRPr/>
              </a:pPr>
              <a:t>24</a:t>
            </a:fld>
            <a:endParaRPr lang="en-US" altLang="ja-JP">
              <a:solidFill>
                <a:prstClr val="black"/>
              </a:solidFill>
            </a:endParaRPr>
          </a:p>
        </p:txBody>
      </p:sp>
      <p:sp>
        <p:nvSpPr>
          <p:cNvPr id="28675"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p:txBody>
          <a:bodyPr/>
          <a:lstStyle/>
          <a:p>
            <a:pPr>
              <a:defRPr/>
            </a:pPr>
            <a:fld id="{B1B4BD3F-7A59-4775-9F84-56E64AD40DC9}" type="slidenum">
              <a:rPr lang="ja-JP" altLang="en-US">
                <a:solidFill>
                  <a:prstClr val="black"/>
                </a:solidFill>
              </a:rPr>
              <a:pPr>
                <a:defRPr/>
              </a:pPr>
              <a:t>25</a:t>
            </a:fld>
            <a:endParaRPr lang="en-US" altLang="ja-JP">
              <a:solidFill>
                <a:prstClr val="black"/>
              </a:solidFill>
            </a:endParaRPr>
          </a:p>
        </p:txBody>
      </p:sp>
      <p:sp>
        <p:nvSpPr>
          <p:cNvPr id="29699"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E50AF38C-6D75-4E65-8E4C-DF2221CB2F31}" type="slidenum">
              <a:rPr lang="ja-JP" altLang="en-US">
                <a:solidFill>
                  <a:prstClr val="black"/>
                </a:solidFill>
              </a:rPr>
              <a:pPr>
                <a:defRPr/>
              </a:pPr>
              <a:t>26</a:t>
            </a:fld>
            <a:endParaRPr lang="en-US" altLang="ja-JP">
              <a:solidFill>
                <a:prstClr val="black"/>
              </a:solidFill>
            </a:endParaRPr>
          </a:p>
        </p:txBody>
      </p:sp>
      <p:sp>
        <p:nvSpPr>
          <p:cNvPr id="30723"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pPr>
              <a:defRPr/>
            </a:pPr>
            <a:fld id="{75D19307-5E72-41FA-9964-F999178B676A}" type="slidenum">
              <a:rPr lang="ja-JP" altLang="en-US">
                <a:solidFill>
                  <a:prstClr val="black"/>
                </a:solidFill>
              </a:rPr>
              <a:pPr>
                <a:defRPr/>
              </a:pPr>
              <a:t>27</a:t>
            </a:fld>
            <a:endParaRPr lang="en-US" altLang="ja-JP">
              <a:solidFill>
                <a:prstClr val="black"/>
              </a:solidFill>
            </a:endParaRPr>
          </a:p>
        </p:txBody>
      </p:sp>
      <p:sp>
        <p:nvSpPr>
          <p:cNvPr id="31747"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pPr>
              <a:defRPr/>
            </a:pPr>
            <a:fld id="{1D828EF6-5F92-4564-974B-487D37BB4AEE}" type="slidenum">
              <a:rPr lang="ja-JP" altLang="en-US">
                <a:solidFill>
                  <a:prstClr val="black"/>
                </a:solidFill>
              </a:rPr>
              <a:pPr>
                <a:defRPr/>
              </a:pPr>
              <a:t>28</a:t>
            </a:fld>
            <a:endParaRPr lang="en-US" altLang="ja-JP">
              <a:solidFill>
                <a:prstClr val="black"/>
              </a:solidFill>
            </a:endParaRPr>
          </a:p>
        </p:txBody>
      </p:sp>
      <p:sp>
        <p:nvSpPr>
          <p:cNvPr id="32771"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pPr>
              <a:defRPr/>
            </a:pPr>
            <a:fld id="{41BD8492-074C-47AF-8C43-0335D09E9BC8}" type="slidenum">
              <a:rPr lang="ja-JP" altLang="en-US">
                <a:solidFill>
                  <a:prstClr val="black"/>
                </a:solidFill>
              </a:rPr>
              <a:pPr>
                <a:defRPr/>
              </a:pPr>
              <a:t>29</a:t>
            </a:fld>
            <a:endParaRPr lang="en-US" altLang="ja-JP">
              <a:solidFill>
                <a:prstClr val="black"/>
              </a:solidFill>
            </a:endParaRPr>
          </a:p>
        </p:txBody>
      </p:sp>
      <p:sp>
        <p:nvSpPr>
          <p:cNvPr id="33795"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p>
            <a:pPr>
              <a:defRPr/>
            </a:pPr>
            <a:fld id="{643EC321-B1AF-46B0-A8D0-B3D00C747EF9}" type="slidenum">
              <a:rPr lang="ja-JP" altLang="en-US">
                <a:solidFill>
                  <a:prstClr val="black"/>
                </a:solidFill>
              </a:rPr>
              <a:pPr>
                <a:defRPr/>
              </a:pPr>
              <a:t>30</a:t>
            </a:fld>
            <a:endParaRPr lang="en-US" altLang="ja-JP">
              <a:solidFill>
                <a:prstClr val="black"/>
              </a:solidFill>
            </a:endParaRPr>
          </a:p>
        </p:txBody>
      </p:sp>
      <p:sp>
        <p:nvSpPr>
          <p:cNvPr id="34819"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p>
            <a:pPr>
              <a:defRPr/>
            </a:pPr>
            <a:fld id="{DAF17FCB-99C9-4E26-88AE-583CEDDA05E1}" type="slidenum">
              <a:rPr lang="ja-JP" altLang="en-US">
                <a:solidFill>
                  <a:prstClr val="black"/>
                </a:solidFill>
              </a:rPr>
              <a:pPr>
                <a:defRPr/>
              </a:pPr>
              <a:t>31</a:t>
            </a:fld>
            <a:endParaRPr lang="en-US" altLang="ja-JP">
              <a:solidFill>
                <a:prstClr val="black"/>
              </a:solidFill>
            </a:endParaRPr>
          </a:p>
        </p:txBody>
      </p:sp>
      <p:sp>
        <p:nvSpPr>
          <p:cNvPr id="35843"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p>
            <a:pPr>
              <a:defRPr/>
            </a:pPr>
            <a:fld id="{47CCF372-0705-4047-95EE-87E586FE5199}" type="slidenum">
              <a:rPr lang="ja-JP" altLang="en-US">
                <a:solidFill>
                  <a:prstClr val="black"/>
                </a:solidFill>
              </a:rPr>
              <a:pPr>
                <a:defRPr/>
              </a:pPr>
              <a:t>32</a:t>
            </a:fld>
            <a:endParaRPr lang="en-US" altLang="ja-JP">
              <a:solidFill>
                <a:prstClr val="black"/>
              </a:solidFill>
            </a:endParaRPr>
          </a:p>
        </p:txBody>
      </p:sp>
      <p:sp>
        <p:nvSpPr>
          <p:cNvPr id="36867"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FFB25BA-3E9F-422A-81C0-3040548985C8}" type="slidenum">
              <a:rPr lang="en-US" altLang="ja-JP">
                <a:solidFill>
                  <a:srgbClr val="000000"/>
                </a:solidFill>
                <a:ea typeface="HG丸ｺﾞｼｯｸM-PRO" pitchFamily="50" charset="-128"/>
              </a:rPr>
              <a:pPr/>
              <a:t>4</a:t>
            </a:fld>
            <a:endParaRPr lang="en-US" altLang="ja-JP">
              <a:solidFill>
                <a:srgbClr val="000000"/>
              </a:solidFill>
              <a:ea typeface="HG丸ｺﾞｼｯｸM-PRO" pitchFamily="50" charset="-128"/>
            </a:endParaRPr>
          </a:p>
        </p:txBody>
      </p:sp>
      <p:sp>
        <p:nvSpPr>
          <p:cNvPr id="8195"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8196" name="Rectangle 3"/>
          <p:cNvSpPr>
            <a:spLocks noGrp="1" noChangeArrowheads="1"/>
          </p:cNvSpPr>
          <p:nvPr>
            <p:ph type="body" idx="1"/>
          </p:nvPr>
        </p:nvSpPr>
        <p:spPr bwMode="auto">
          <a:xfrm>
            <a:off x="906677" y="4721226"/>
            <a:ext cx="4993850" cy="4471988"/>
          </a:xfrm>
          <a:noFill/>
        </p:spPr>
        <p:txBody>
          <a:bodyPr wrap="square" numCol="1" anchor="t" anchorCtr="0" compatLnSpc="1">
            <a:prstTxWarp prst="textNoShape">
              <a:avLst/>
            </a:prstTxWarp>
          </a:bodyPr>
          <a:lstStyle/>
          <a:p>
            <a:endParaRPr lang="ja-JP" altLang="ja-JP"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 1"/>
          <p:cNvSpPr>
            <a:spLocks noGrp="1" noRot="1" noChangeAspect="1" noTextEdit="1"/>
          </p:cNvSpPr>
          <p:nvPr>
            <p:ph type="sldImg"/>
          </p:nvPr>
        </p:nvSpPr>
        <p:spPr bwMode="auto">
          <a:xfrm>
            <a:off x="919163" y="746125"/>
            <a:ext cx="4968875" cy="3725863"/>
          </a:xfrm>
          <a:noFill/>
          <a:ln>
            <a:solidFill>
              <a:srgbClr val="000000"/>
            </a:solidFill>
            <a:miter lim="800000"/>
            <a:headEnd/>
            <a:tailEnd/>
          </a:ln>
        </p:spPr>
      </p:sp>
      <p:sp>
        <p:nvSpPr>
          <p:cNvPr id="27651"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実際には、これらの現象が組み合わさって出現する場合が大半であり、だからこそ、問題の発見・分析が難しい。</a:t>
            </a:r>
          </a:p>
        </p:txBody>
      </p:sp>
      <p:sp>
        <p:nvSpPr>
          <p:cNvPr id="4" name="スライド番号プレースホルダ 3"/>
          <p:cNvSpPr>
            <a:spLocks noGrp="1"/>
          </p:cNvSpPr>
          <p:nvPr>
            <p:ph type="sldNum" sz="quarter" idx="5"/>
          </p:nvPr>
        </p:nvSpPr>
        <p:spPr/>
        <p:txBody>
          <a:bodyPr/>
          <a:lstStyle/>
          <a:p>
            <a:pPr>
              <a:defRPr/>
            </a:pPr>
            <a:fld id="{ABFCCC74-2553-4441-BCF6-4BC9FD9B4138}" type="slidenum">
              <a:rPr lang="ja-JP" altLang="en-US">
                <a:solidFill>
                  <a:prstClr val="black"/>
                </a:solidFill>
              </a:rPr>
              <a:pPr>
                <a:defRPr/>
              </a:pPr>
              <a:t>34</a:t>
            </a:fld>
            <a:endParaRPr lang="ja-JP" alt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p:cNvSpPr>
            <a:spLocks noGrp="1" noRot="1" noChangeAspect="1" noTextEdit="1"/>
          </p:cNvSpPr>
          <p:nvPr>
            <p:ph type="sldImg"/>
          </p:nvPr>
        </p:nvSpPr>
        <p:spPr bwMode="auto">
          <a:xfrm>
            <a:off x="919163" y="746125"/>
            <a:ext cx="4968875" cy="3725863"/>
          </a:xfrm>
          <a:noFill/>
          <a:ln>
            <a:solidFill>
              <a:srgbClr val="000000"/>
            </a:solidFill>
            <a:miter lim="800000"/>
            <a:headEnd/>
            <a:tailEnd/>
          </a:ln>
        </p:spPr>
      </p:sp>
      <p:sp>
        <p:nvSpPr>
          <p:cNvPr id="2867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52A92A04-8B37-42AE-A898-1531203E8DA5}" type="slidenum">
              <a:rPr lang="ja-JP" altLang="en-US">
                <a:solidFill>
                  <a:prstClr val="black"/>
                </a:solidFill>
              </a:rPr>
              <a:pPr>
                <a:defRPr/>
              </a:pPr>
              <a:t>35</a:t>
            </a:fld>
            <a:endParaRPr lang="ja-JP" alt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bwMode="auto">
          <a:xfrm>
            <a:off x="919163" y="746125"/>
            <a:ext cx="4968875" cy="3725863"/>
          </a:xfrm>
          <a:noFill/>
          <a:ln>
            <a:solidFill>
              <a:srgbClr val="000000"/>
            </a:solidFill>
            <a:miter lim="800000"/>
            <a:headEnd/>
            <a:tailEnd/>
          </a:ln>
        </p:spPr>
      </p:sp>
      <p:sp>
        <p:nvSpPr>
          <p:cNvPr id="296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EEE8C146-DC64-47FC-BAED-FF1B59D61927}" type="slidenum">
              <a:rPr lang="ja-JP" altLang="en-US">
                <a:solidFill>
                  <a:prstClr val="black"/>
                </a:solidFill>
              </a:rPr>
              <a:pPr>
                <a:defRPr/>
              </a:pPr>
              <a:t>36</a:t>
            </a:fld>
            <a:endParaRPr lang="ja-JP" alt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p:cNvSpPr>
            <a:spLocks noGrp="1" noRot="1" noChangeAspect="1" noTextEdit="1"/>
          </p:cNvSpPr>
          <p:nvPr>
            <p:ph type="sldImg"/>
          </p:nvPr>
        </p:nvSpPr>
        <p:spPr bwMode="auto">
          <a:xfrm>
            <a:off x="919163" y="746125"/>
            <a:ext cx="4968875" cy="3725863"/>
          </a:xfrm>
          <a:noFill/>
          <a:ln>
            <a:solidFill>
              <a:srgbClr val="000000"/>
            </a:solidFill>
            <a:miter lim="800000"/>
            <a:headEnd/>
            <a:tailEnd/>
          </a:ln>
        </p:spPr>
      </p:sp>
      <p:sp>
        <p:nvSpPr>
          <p:cNvPr id="30723"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DC0D1CB8-3454-4792-9A67-12CC2A334C00}" type="slidenum">
              <a:rPr lang="ja-JP" altLang="en-US">
                <a:solidFill>
                  <a:prstClr val="black"/>
                </a:solidFill>
              </a:rPr>
              <a:pPr>
                <a:defRPr/>
              </a:pPr>
              <a:t>37</a:t>
            </a:fld>
            <a:endParaRPr lang="ja-JP" alt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7288"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4B638B0-008D-4A3C-98FB-99FDDF0694C0}" type="slidenum">
              <a:rPr lang="ja-JP" altLang="en-US" smtClean="0">
                <a:solidFill>
                  <a:prstClr val="black"/>
                </a:solidFill>
              </a:rPr>
              <a:pPr/>
              <a:t>42</a:t>
            </a:fld>
            <a:endParaRPr lang="ja-JP" alt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7288"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C15948-1F90-4DA3-8A5F-B3BB4E5C41B9}" type="slidenum">
              <a:rPr lang="ja-JP" altLang="en-US" smtClean="0">
                <a:solidFill>
                  <a:prstClr val="black"/>
                </a:solidFill>
              </a:rPr>
              <a:pPr/>
              <a:t>44</a:t>
            </a:fld>
            <a:endParaRPr lang="ja-JP" alt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7288"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C15948-1F90-4DA3-8A5F-B3BB4E5C41B9}" type="slidenum">
              <a:rPr lang="ja-JP" altLang="en-US" smtClean="0">
                <a:solidFill>
                  <a:prstClr val="black"/>
                </a:solidFill>
              </a:rPr>
              <a:pPr/>
              <a:t>45</a:t>
            </a:fld>
            <a:endParaRPr lang="ja-JP" alt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 1"/>
          <p:cNvSpPr>
            <a:spLocks noGrp="1" noRot="1" noChangeAspect="1" noTextEdit="1"/>
          </p:cNvSpPr>
          <p:nvPr>
            <p:ph type="sldImg"/>
          </p:nvPr>
        </p:nvSpPr>
        <p:spPr bwMode="auto">
          <a:xfrm>
            <a:off x="919163" y="746125"/>
            <a:ext cx="4968875" cy="3725863"/>
          </a:xfrm>
          <a:noFill/>
          <a:ln>
            <a:solidFill>
              <a:srgbClr val="000000"/>
            </a:solidFill>
            <a:miter lim="800000"/>
            <a:headEnd/>
            <a:tailEnd/>
          </a:ln>
        </p:spPr>
      </p:sp>
      <p:sp>
        <p:nvSpPr>
          <p:cNvPr id="2048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F7B4BD48-C308-4DCE-92A5-C86AE1548D57}" type="slidenum">
              <a:rPr lang="ja-JP" altLang="en-US">
                <a:solidFill>
                  <a:prstClr val="black"/>
                </a:solidFill>
              </a:rPr>
              <a:pPr>
                <a:defRPr/>
              </a:pPr>
              <a:t>46</a:t>
            </a:fld>
            <a:endParaRPr lang="ja-JP" alt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7288"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C15948-1F90-4DA3-8A5F-B3BB4E5C41B9}" type="slidenum">
              <a:rPr lang="ja-JP" altLang="en-US" smtClean="0">
                <a:solidFill>
                  <a:prstClr val="black"/>
                </a:solidFill>
              </a:rPr>
              <a:pPr/>
              <a:t>47</a:t>
            </a:fld>
            <a:endParaRPr lang="ja-JP"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F6280B3-BEA2-4C88-B434-7553ADB98FE5}" type="slidenum">
              <a:rPr lang="en-US" altLang="ja-JP">
                <a:solidFill>
                  <a:srgbClr val="000000"/>
                </a:solidFill>
                <a:ea typeface="HG丸ｺﾞｼｯｸM-PRO" pitchFamily="50" charset="-128"/>
              </a:rPr>
              <a:pPr/>
              <a:t>5</a:t>
            </a:fld>
            <a:endParaRPr lang="en-US" altLang="ja-JP">
              <a:solidFill>
                <a:srgbClr val="000000"/>
              </a:solidFill>
              <a:ea typeface="HG丸ｺﾞｼｯｸM-PRO" pitchFamily="50" charset="-128"/>
            </a:endParaRPr>
          </a:p>
        </p:txBody>
      </p:sp>
      <p:sp>
        <p:nvSpPr>
          <p:cNvPr id="9219"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92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ja-JP" smtClean="0">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7288"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BC15948-1F90-4DA3-8A5F-B3BB4E5C41B9}" type="slidenum">
              <a:rPr lang="ja-JP" altLang="en-US" smtClean="0">
                <a:solidFill>
                  <a:prstClr val="black"/>
                </a:solidFill>
              </a:rPr>
              <a:pPr/>
              <a:t>48</a:t>
            </a:fld>
            <a:endParaRPr lang="ja-JP" altLang="en-US">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a:xfrm>
            <a:off x="3855349" y="9440864"/>
            <a:ext cx="2950263" cy="496887"/>
          </a:xfrm>
          <a:prstGeom prst="rect">
            <a:avLst/>
          </a:prstGeom>
          <a:noFill/>
        </p:spPr>
        <p:txBody>
          <a:bodyPr anchor="b"/>
          <a:lstStyle/>
          <a:p>
            <a:pPr algn="r" fontAlgn="auto">
              <a:spcBef>
                <a:spcPts val="0"/>
              </a:spcBef>
              <a:spcAft>
                <a:spcPts val="0"/>
              </a:spcAft>
              <a:defRPr/>
            </a:pPr>
            <a:fld id="{4574C687-EDFD-465F-852F-EB7EFC5F82C8}" type="slidenum">
              <a:rPr lang="en-US" altLang="ja-JP" sz="1200">
                <a:latin typeface="+mn-lt"/>
                <a:ea typeface="+mn-ea"/>
              </a:rPr>
              <a:pPr algn="r" fontAlgn="auto">
                <a:spcBef>
                  <a:spcPts val="0"/>
                </a:spcBef>
                <a:spcAft>
                  <a:spcPts val="0"/>
                </a:spcAft>
                <a:defRPr/>
              </a:pPr>
              <a:t>50</a:t>
            </a:fld>
            <a:endParaRPr lang="en-US" altLang="ja-JP" sz="1200">
              <a:latin typeface="+mn-lt"/>
              <a:ea typeface="+mn-ea"/>
            </a:endParaRPr>
          </a:p>
        </p:txBody>
      </p:sp>
      <p:sp>
        <p:nvSpPr>
          <p:cNvPr id="14339"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143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ja-JP" altLang="ja-JP"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a:xfrm>
            <a:off x="3855349" y="9440864"/>
            <a:ext cx="2950263" cy="496887"/>
          </a:xfrm>
          <a:prstGeom prst="rect">
            <a:avLst/>
          </a:prstGeom>
          <a:noFill/>
        </p:spPr>
        <p:txBody>
          <a:bodyPr anchor="b"/>
          <a:lstStyle/>
          <a:p>
            <a:pPr algn="r" fontAlgn="auto">
              <a:spcBef>
                <a:spcPts val="0"/>
              </a:spcBef>
              <a:spcAft>
                <a:spcPts val="0"/>
              </a:spcAft>
              <a:defRPr/>
            </a:pPr>
            <a:fld id="{4574C687-EDFD-465F-852F-EB7EFC5F82C8}" type="slidenum">
              <a:rPr lang="en-US" altLang="ja-JP" sz="1200">
                <a:latin typeface="+mn-lt"/>
                <a:ea typeface="+mn-ea"/>
              </a:rPr>
              <a:pPr algn="r" fontAlgn="auto">
                <a:spcBef>
                  <a:spcPts val="0"/>
                </a:spcBef>
                <a:spcAft>
                  <a:spcPts val="0"/>
                </a:spcAft>
                <a:defRPr/>
              </a:pPr>
              <a:t>51</a:t>
            </a:fld>
            <a:endParaRPr lang="en-US" altLang="ja-JP" sz="1200">
              <a:latin typeface="+mn-lt"/>
              <a:ea typeface="+mn-ea"/>
            </a:endParaRPr>
          </a:p>
        </p:txBody>
      </p:sp>
      <p:sp>
        <p:nvSpPr>
          <p:cNvPr id="14339"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143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ja-JP" altLang="ja-JP"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0A4AFC32-7B17-409D-A6C0-EF41DEA7481A}" type="slidenum">
              <a:rPr lang="en-US" altLang="ja-JP" smtClean="0">
                <a:ea typeface="ＭＳ Ｐゴシック" charset="-128"/>
              </a:rPr>
              <a:pPr/>
              <a:t>7</a:t>
            </a:fld>
            <a:endParaRPr lang="en-US" altLang="ja-JP" smtClean="0">
              <a:ea typeface="ＭＳ Ｐゴシック" charset="-128"/>
            </a:endParaRPr>
          </a:p>
        </p:txBody>
      </p:sp>
      <p:sp>
        <p:nvSpPr>
          <p:cNvPr id="4099" name="Rectangle 2"/>
          <p:cNvSpPr>
            <a:spLocks noGrp="1" noRot="1" noChangeAspect="1" noChangeArrowheads="1" noTextEdit="1"/>
          </p:cNvSpPr>
          <p:nvPr>
            <p:ph type="sldImg"/>
          </p:nvPr>
        </p:nvSpPr>
        <p:spPr>
          <a:xfrm>
            <a:off x="920750" y="746125"/>
            <a:ext cx="4968875" cy="3725863"/>
          </a:xfrm>
          <a:ln/>
        </p:spPr>
      </p:sp>
      <p:sp>
        <p:nvSpPr>
          <p:cNvPr id="4100" name="Rectangle 3"/>
          <p:cNvSpPr>
            <a:spLocks noGrp="1" noChangeArrowheads="1"/>
          </p:cNvSpPr>
          <p:nvPr>
            <p:ph type="body" idx="1"/>
          </p:nvPr>
        </p:nvSpPr>
        <p:spPr>
          <a:xfrm>
            <a:off x="908051" y="4721225"/>
            <a:ext cx="4991100" cy="4471988"/>
          </a:xfrm>
          <a:noFill/>
          <a:ln/>
        </p:spPr>
        <p:txBody>
          <a:bodyPr/>
          <a:lstStyle/>
          <a:p>
            <a:pPr eaLnBrk="1" hangingPunct="1"/>
            <a:endParaRPr lang="ja-JP" altLang="ja-JP" smtClean="0">
              <a:ea typeface="ＭＳ Ｐ明朝"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9216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9216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xfrm>
            <a:off x="919163" y="746125"/>
            <a:ext cx="4968875" cy="3725863"/>
          </a:xfrm>
          <a:noFill/>
          <a:ln>
            <a:solidFill>
              <a:srgbClr val="000000"/>
            </a:solidFill>
            <a:miter lim="800000"/>
            <a:headEnd/>
            <a:tailEnd/>
          </a:ln>
        </p:spPr>
      </p:sp>
      <p:sp>
        <p:nvSpPr>
          <p:cNvPr id="2150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TextEdit="1"/>
          </p:cNvSpPr>
          <p:nvPr>
            <p:ph type="sldImg"/>
          </p:nvPr>
        </p:nvSpPr>
        <p:spPr bwMode="auto">
          <a:xfrm>
            <a:off x="919163" y="746125"/>
            <a:ext cx="4968875" cy="3725863"/>
          </a:xfrm>
          <a:noFill/>
          <a:ln>
            <a:solidFill>
              <a:srgbClr val="000000"/>
            </a:solidFill>
            <a:miter lim="800000"/>
            <a:headEnd/>
            <a:tailEnd/>
          </a:ln>
        </p:spPr>
      </p:sp>
      <p:sp>
        <p:nvSpPr>
          <p:cNvPr id="2253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26" y="2130693"/>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3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7C805BF-82C3-464E-9B4C-C96FD062FA99}" type="datetime1">
              <a:rPr lang="ja-JP" altLang="en-US"/>
              <a:pPr>
                <a:defRPr/>
              </a:pPr>
              <a:t>2012/5/28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42A8AD0-A694-4257-94BA-5D41A9A7A4F4}" type="slidenum">
              <a:rPr lang="ja-JP" altLang="en-US"/>
              <a:pPr>
                <a:defRPr/>
              </a:pPr>
              <a:t>&lt;#&gt;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C28D182-291E-43E5-B202-05D1463268DA}" type="datetime1">
              <a:rPr lang="ja-JP" altLang="en-US"/>
              <a:pPr>
                <a:defRPr/>
              </a:pPr>
              <a:t>2012/5/28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401F11BD-6FB2-4C10-8E50-146B55DD2D40}" type="slidenum">
              <a:rPr lang="ja-JP" altLang="en-US"/>
              <a:pPr>
                <a:defRPr/>
              </a:pPr>
              <a:t>&lt;#&gt;</a:t>
            </a:fld>
            <a:endParaRPr lang="ja-JP"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2"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2" y="61278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1F973546-185D-44D7-B9E1-FCC9BAF5F128}" type="datetime1">
              <a:rPr lang="ja-JP" altLang="en-US"/>
              <a:pPr>
                <a:defRPr/>
              </a:pPr>
              <a:t>2012/5/28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204F9279-E086-4360-A7AD-14466FAE973E}" type="slidenum">
              <a:rPr lang="ja-JP" altLang="en-US"/>
              <a:pPr>
                <a:defRPr/>
              </a:pPr>
              <a:t>&lt;#&gt;</a:t>
            </a:fld>
            <a:endParaRPr lang="ja-JP" alt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26027F28-CA2B-4FDA-B603-EBDDB0A8B621}" type="datetime1">
              <a:rPr lang="ja-JP" altLang="en-US"/>
              <a:pPr>
                <a:defRPr/>
              </a:pPr>
              <a:t>2012/5/28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F6B6DDB3-9C9C-4BE5-89E2-403C4339F805}" type="slidenum">
              <a:rPr lang="ja-JP" altLang="en-US"/>
              <a:pPr>
                <a:defRPr/>
              </a:pPr>
              <a:t>&lt;#&gt;</a:t>
            </a:fld>
            <a:endParaRPr lang="ja-JP" alt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34" y="274639"/>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1" y="274639"/>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33711133-D234-4D4A-BC4B-BB5DCF5CCAD7}" type="datetime1">
              <a:rPr lang="ja-JP" altLang="en-US"/>
              <a:pPr>
                <a:defRPr/>
              </a:pPr>
              <a:t>2012/5/28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3D1B541-3743-4E5A-9C7E-045B5CBC62F8}" type="slidenum">
              <a:rPr lang="ja-JP" altLang="en-US"/>
              <a:pPr>
                <a:defRPr/>
              </a:pPr>
              <a:t>&lt;#&gt;</a:t>
            </a:fld>
            <a:endParaRPr lang="ja-JP" alt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26" y="2130679"/>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3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0688C6D-B0D8-4784-8D43-4601B9B72B69}" type="datetime1">
              <a:rPr lang="ja-JP" altLang="en-US"/>
              <a:pPr>
                <a:defRPr/>
              </a:pPr>
              <a:t>2012/5/28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8BE2553-5059-4280-9BC6-90A0916BD8E8}" type="slidenum">
              <a:rPr lang="ja-JP" altLang="en-US"/>
              <a:pPr>
                <a:defRPr/>
              </a:pPr>
              <a:t>&lt;#&gt;</a:t>
            </a:fld>
            <a:endParaRPr lang="ja-JP" alt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E93F0649-A726-4FED-AA25-087FBBD80592}" type="datetime1">
              <a:rPr lang="ja-JP" altLang="en-US"/>
              <a:pPr>
                <a:defRPr/>
              </a:pPr>
              <a:t>2012/5/28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BE8AEB9-697C-43C6-8BA8-A8B65E339879}" type="slidenum">
              <a:rPr lang="ja-JP" altLang="en-US"/>
              <a:pPr>
                <a:defRPr/>
              </a:pPr>
              <a:t>&lt;#&gt;</a:t>
            </a:fld>
            <a:endParaRPr lang="ja-JP" alt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7154"/>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4"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C2640A89-1A75-49A0-94FD-A87779128CCF}" type="datetime1">
              <a:rPr lang="ja-JP" altLang="en-US"/>
              <a:pPr>
                <a:defRPr/>
              </a:pPr>
              <a:t>2012/5/28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1A20D320-4A69-451C-98B4-B687B997899B}" type="slidenum">
              <a:rPr lang="ja-JP" altLang="en-US"/>
              <a:pPr>
                <a:defRPr/>
              </a:pPr>
              <a:t>&lt;#&gt;</a:t>
            </a:fld>
            <a:endParaRPr lang="ja-JP" alt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9" y="16002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27" y="16002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12B5DA54-0964-400E-B17B-531804B71346}" type="datetime1">
              <a:rPr lang="ja-JP" altLang="en-US"/>
              <a:pPr>
                <a:defRPr/>
              </a:pPr>
              <a:t>2012/5/28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33EAB160-6059-41DE-8AEC-62DC0E54D329}" type="slidenum">
              <a:rPr lang="ja-JP" altLang="en-US"/>
              <a:pPr>
                <a:defRPr/>
              </a:pPr>
              <a:t>&lt;#&gt;</a:t>
            </a:fld>
            <a:endParaRPr lang="ja-JP" alt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A529A567-AAED-4A89-9F67-ABF2472918C8}" type="datetime1">
              <a:rPr lang="ja-JP" altLang="en-US"/>
              <a:pPr>
                <a:defRPr/>
              </a:pPr>
              <a:t>2012/5/28</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171B835F-A6D2-4643-8DC0-C7CAE6A8564C}" type="slidenum">
              <a:rPr lang="ja-JP" altLang="en-US"/>
              <a:pPr>
                <a:defRPr/>
              </a:pPr>
              <a:t>&lt;#&gt;</a:t>
            </a:fld>
            <a:endParaRPr lang="ja-JP" alt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2EE39567-27D0-4C14-ADD1-D14D8605E9BF}" type="datetime1">
              <a:rPr lang="ja-JP" altLang="en-US"/>
              <a:pPr>
                <a:defRPr/>
              </a:pPr>
              <a:t>2012/5/28</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3106450C-6F4A-476F-A6B4-0DF5932698A5}" type="slidenum">
              <a:rPr lang="ja-JP" altLang="en-US"/>
              <a:pPr>
                <a:defRPr/>
              </a:pPr>
              <a:t>&lt;#&gt;</a:t>
            </a:fld>
            <a:endParaRPr lang="ja-JP" alt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287BF828-3D27-4B9A-82EA-236D2D6695C8}" type="datetime1">
              <a:rPr lang="ja-JP" altLang="en-US"/>
              <a:pPr>
                <a:defRPr/>
              </a:pPr>
              <a:t>2012/5/28</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EF27A6B9-B837-4E65-B9E0-7F2D1706A7D7}" type="slidenum">
              <a:rPr lang="ja-JP" altLang="en-US"/>
              <a:pPr>
                <a:defRPr/>
              </a:pPr>
              <a:t>&lt;#&gt;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34" y="274639"/>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1" y="274639"/>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C91E557-F852-4AF2-A71E-309D9D36A19E}" type="datetime1">
              <a:rPr lang="ja-JP" altLang="en-US"/>
              <a:pPr>
                <a:defRPr/>
              </a:pPr>
              <a:t>2012/5/28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451F583-1375-4814-A97D-D789239D7139}" type="slidenum">
              <a:rPr lang="ja-JP" altLang="en-US"/>
              <a:pPr>
                <a:defRPr/>
              </a:pPr>
              <a:t>&lt;#&gt;</a:t>
            </a:fld>
            <a:endParaRPr lang="ja-JP" alt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322"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85"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322" y="143511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7A0CDA9D-8688-4F75-B332-EC56E51C92D4}" type="datetime1">
              <a:rPr lang="ja-JP" altLang="en-US"/>
              <a:pPr>
                <a:defRPr/>
              </a:pPr>
              <a:t>2012/5/28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5FBF6575-8DA1-49A4-B7F3-094D42933738}" type="slidenum">
              <a:rPr lang="ja-JP" altLang="en-US"/>
              <a:pPr>
                <a:defRPr/>
              </a:pPr>
              <a:t>&lt;#&gt;</a:t>
            </a:fld>
            <a:endParaRPr lang="ja-JP" alt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2"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2" y="61278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64EA87D9-8FD6-4159-BF24-DAED66F07023}" type="datetime1">
              <a:rPr lang="ja-JP" altLang="en-US"/>
              <a:pPr>
                <a:defRPr/>
              </a:pPr>
              <a:t>2012/5/28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0230A5A-CE73-472D-9578-B43CB2327A90}" type="slidenum">
              <a:rPr lang="ja-JP" altLang="en-US"/>
              <a:pPr>
                <a:defRPr/>
              </a:pPr>
              <a:t>&lt;#&gt;</a:t>
            </a:fld>
            <a:endParaRPr lang="ja-JP" alt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69076B5-874F-4E40-BCD9-11D764613EF6}" type="datetime1">
              <a:rPr lang="ja-JP" altLang="en-US"/>
              <a:pPr>
                <a:defRPr/>
              </a:pPr>
              <a:t>2012/5/28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E316701-A13F-4FA3-8769-B8E404EBDC12}" type="slidenum">
              <a:rPr lang="ja-JP" altLang="en-US"/>
              <a:pPr>
                <a:defRPr/>
              </a:pPr>
              <a:t>&lt;#&gt;</a:t>
            </a:fld>
            <a:endParaRPr lang="ja-JP" alt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34" y="274639"/>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1" y="274639"/>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7F49D211-48CE-41F2-B008-455AB2DC2541}" type="datetime1">
              <a:rPr lang="ja-JP" altLang="en-US"/>
              <a:pPr>
                <a:defRPr/>
              </a:pPr>
              <a:t>2012/5/28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9DBABE3-B880-451D-BDF8-212560015E77}" type="slidenum">
              <a:rPr lang="ja-JP" altLang="en-US"/>
              <a:pPr>
                <a:defRPr/>
              </a:pPr>
              <a:t>&lt;#&gt;</a:t>
            </a:fld>
            <a:endParaRPr lang="ja-JP" alt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26" y="213068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3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7C805BF-82C3-464E-9B4C-C96FD062FA99}" type="datetime1">
              <a:rPr lang="ja-JP" altLang="en-US"/>
              <a:pPr>
                <a:defRPr/>
              </a:pPr>
              <a:t>2012/5/28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42A8AD0-A694-4257-94BA-5D41A9A7A4F4}" type="slidenum">
              <a:rPr lang="ja-JP" altLang="en-US"/>
              <a:pPr>
                <a:defRPr/>
              </a:pPr>
              <a:t>&lt;#&gt;</a:t>
            </a:fld>
            <a:endParaRPr lang="ja-JP" alt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644BD6C4-E5B0-4500-84A3-F32E7D739485}" type="datetime1">
              <a:rPr lang="ja-JP" altLang="en-US"/>
              <a:pPr>
                <a:defRPr/>
              </a:pPr>
              <a:t>2012/5/28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1681653-784C-40C7-A625-BBEAC7DD6A8A}" type="slidenum">
              <a:rPr lang="ja-JP" altLang="en-US"/>
              <a:pPr>
                <a:defRPr/>
              </a:pPr>
              <a:t>&lt;#&gt;</a:t>
            </a:fld>
            <a:endParaRPr lang="ja-JP" alt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716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4"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4B832935-2E54-4B9B-9C3D-6AAA59D206FE}" type="datetime1">
              <a:rPr lang="ja-JP" altLang="en-US"/>
              <a:pPr>
                <a:defRPr/>
              </a:pPr>
              <a:t>2012/5/28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85E4D20-8AD9-4DF4-847A-B6ACB6000789}" type="slidenum">
              <a:rPr lang="ja-JP" altLang="en-US"/>
              <a:pPr>
                <a:defRPr/>
              </a:pPr>
              <a:t>&lt;#&gt;</a:t>
            </a:fld>
            <a:endParaRPr lang="ja-JP" alt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9" y="16002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27" y="16002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58D7EF6B-5685-4B1F-885F-8CD38B3D423D}" type="datetime1">
              <a:rPr lang="ja-JP" altLang="en-US"/>
              <a:pPr>
                <a:defRPr/>
              </a:pPr>
              <a:t>2012/5/28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3EC3C894-7872-45E6-9299-23F1F7799C5E}" type="slidenum">
              <a:rPr lang="ja-JP" altLang="en-US"/>
              <a:pPr>
                <a:defRPr/>
              </a:pPr>
              <a:t>&lt;#&gt;</a:t>
            </a:fld>
            <a:endParaRPr lang="ja-JP" alt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11F48928-1E6F-46F8-9883-9C51399DC722}" type="datetime1">
              <a:rPr lang="ja-JP" altLang="en-US"/>
              <a:pPr>
                <a:defRPr/>
              </a:pPr>
              <a:t>2012/5/28</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0D1FEDD2-4635-41DE-9D66-485A544F3A8C}" type="slidenum">
              <a:rPr lang="ja-JP" altLang="en-US"/>
              <a:pPr>
                <a:defRPr/>
              </a:pPr>
              <a:t>&lt;#&gt;</a:t>
            </a:fld>
            <a:endParaRPr lang="ja-JP" alt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440E07C7-66C3-4F36-A25B-120F90B70D7E}" type="datetime1">
              <a:rPr lang="ja-JP" altLang="en-US"/>
              <a:pPr>
                <a:defRPr/>
              </a:pPr>
              <a:t>2012/5/28</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07CC28DD-09CE-4EDC-BB31-E9AF66FEC003}" type="slidenum">
              <a:rPr lang="ja-JP" altLang="en-US"/>
              <a:pPr>
                <a:defRPr/>
              </a:pPr>
              <a:t>&lt;#&gt;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8" y="2130435"/>
            <a:ext cx="7772400" cy="1470026"/>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8" y="3886200"/>
            <a:ext cx="6400800" cy="1752600"/>
          </a:xfrm>
        </p:spPr>
        <p:txBody>
          <a:bodyPr/>
          <a:lstStyle>
            <a:lvl1pPr marL="0" indent="0" algn="ctr">
              <a:buNone/>
              <a:defRPr>
                <a:solidFill>
                  <a:schemeClr val="tx1">
                    <a:tint val="75000"/>
                  </a:schemeClr>
                </a:solidFill>
              </a:defRPr>
            </a:lvl1pPr>
            <a:lvl2pPr marL="456320" indent="0" algn="ctr">
              <a:buNone/>
              <a:defRPr>
                <a:solidFill>
                  <a:schemeClr val="tx1">
                    <a:tint val="75000"/>
                  </a:schemeClr>
                </a:solidFill>
              </a:defRPr>
            </a:lvl2pPr>
            <a:lvl3pPr marL="912641" indent="0" algn="ctr">
              <a:buNone/>
              <a:defRPr>
                <a:solidFill>
                  <a:schemeClr val="tx1">
                    <a:tint val="75000"/>
                  </a:schemeClr>
                </a:solidFill>
              </a:defRPr>
            </a:lvl3pPr>
            <a:lvl4pPr marL="1368955" indent="0" algn="ctr">
              <a:buNone/>
              <a:defRPr>
                <a:solidFill>
                  <a:schemeClr val="tx1">
                    <a:tint val="75000"/>
                  </a:schemeClr>
                </a:solidFill>
              </a:defRPr>
            </a:lvl4pPr>
            <a:lvl5pPr marL="1825275" indent="0" algn="ctr">
              <a:buNone/>
              <a:defRPr>
                <a:solidFill>
                  <a:schemeClr val="tx1">
                    <a:tint val="75000"/>
                  </a:schemeClr>
                </a:solidFill>
              </a:defRPr>
            </a:lvl5pPr>
            <a:lvl6pPr marL="2281594" indent="0" algn="ctr">
              <a:buNone/>
              <a:defRPr>
                <a:solidFill>
                  <a:schemeClr val="tx1">
                    <a:tint val="75000"/>
                  </a:schemeClr>
                </a:solidFill>
              </a:defRPr>
            </a:lvl6pPr>
            <a:lvl7pPr marL="2737911" indent="0" algn="ctr">
              <a:buNone/>
              <a:defRPr>
                <a:solidFill>
                  <a:schemeClr val="tx1">
                    <a:tint val="75000"/>
                  </a:schemeClr>
                </a:solidFill>
              </a:defRPr>
            </a:lvl7pPr>
            <a:lvl8pPr marL="3194226" indent="0" algn="ctr">
              <a:buNone/>
              <a:defRPr>
                <a:solidFill>
                  <a:schemeClr val="tx1">
                    <a:tint val="75000"/>
                  </a:schemeClr>
                </a:solidFill>
              </a:defRPr>
            </a:lvl8pPr>
            <a:lvl9pPr marL="3650552"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2012/5/28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63A6287A-B95C-41B9-AD98-56B6FAD35FDF}" type="datetime1">
              <a:rPr lang="ja-JP" altLang="en-US"/>
              <a:pPr>
                <a:defRPr/>
              </a:pPr>
              <a:t>2012/5/28</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655E5AE6-DBEB-4DEE-9902-2D66F52D5872}" type="slidenum">
              <a:rPr lang="ja-JP" altLang="en-US"/>
              <a:pPr>
                <a:defRPr/>
              </a:pPr>
              <a:t>&lt;#&gt;</a:t>
            </a:fld>
            <a:endParaRPr lang="ja-JP" alt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326"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85"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326" y="143511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76F93A90-3FD9-4BB3-994B-D3D223D8176E}" type="datetime1">
              <a:rPr lang="ja-JP" altLang="en-US"/>
              <a:pPr>
                <a:defRPr/>
              </a:pPr>
              <a:t>2012/5/28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6F810820-CE07-438A-A904-811505F8C485}" type="slidenum">
              <a:rPr lang="ja-JP" altLang="en-US"/>
              <a:pPr>
                <a:defRPr/>
              </a:pPr>
              <a:t>&lt;#&gt;</a:t>
            </a:fld>
            <a:endParaRPr lang="ja-JP" alt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2"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2" y="61278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CC306B09-8DB7-4C7B-9CFA-51A34F1281F4}" type="datetime1">
              <a:rPr lang="ja-JP" altLang="en-US"/>
              <a:pPr>
                <a:defRPr/>
              </a:pPr>
              <a:t>2012/5/28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A08C470A-55E5-445E-A7E1-BF4590BED36E}" type="slidenum">
              <a:rPr lang="ja-JP" altLang="en-US"/>
              <a:pPr>
                <a:defRPr/>
              </a:pPr>
              <a:t>&lt;#&gt;</a:t>
            </a:fld>
            <a:endParaRPr lang="ja-JP" alt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C28D182-291E-43E5-B202-05D1463268DA}" type="datetime1">
              <a:rPr lang="ja-JP" altLang="en-US"/>
              <a:pPr>
                <a:defRPr/>
              </a:pPr>
              <a:t>2012/5/28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401F11BD-6FB2-4C10-8E50-146B55DD2D40}" type="slidenum">
              <a:rPr lang="ja-JP" altLang="en-US"/>
              <a:pPr>
                <a:defRPr/>
              </a:pPr>
              <a:t>&lt;#&gt;</a:t>
            </a:fld>
            <a:endParaRPr lang="ja-JP" alt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34" y="274639"/>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1" y="274639"/>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C91E557-F852-4AF2-A71E-309D9D36A19E}" type="datetime1">
              <a:rPr lang="ja-JP" altLang="en-US"/>
              <a:pPr>
                <a:defRPr/>
              </a:pPr>
              <a:t>2012/5/28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451F583-1375-4814-A97D-D789239D7139}" type="slidenum">
              <a:rPr lang="ja-JP" altLang="en-US"/>
              <a:pPr>
                <a:defRPr/>
              </a:pPr>
              <a:t>&lt;#&gt;</a:t>
            </a:fld>
            <a:endParaRPr lang="ja-JP" alt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521"/>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4729A4F-E6E6-46BE-8C77-E33B153DA7AF}" type="datetime1">
              <a:rPr lang="ja-JP" altLang="en-US" smtClean="0">
                <a:solidFill>
                  <a:prstClr val="black">
                    <a:tint val="75000"/>
                  </a:prstClr>
                </a:solidFill>
              </a:rPr>
              <a:pPr/>
              <a:t>2012/5/28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38C394B-FE55-4C58-BE90-2EF6A8CB64E6}"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45702399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5A9F048-1B82-4340-81F8-43396F755C40}" type="datetime1">
              <a:rPr lang="ja-JP" altLang="en-US" smtClean="0">
                <a:solidFill>
                  <a:prstClr val="black">
                    <a:tint val="75000"/>
                  </a:prstClr>
                </a:solidFill>
              </a:rPr>
              <a:pPr/>
              <a:t>2012/5/28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38C394B-FE55-4C58-BE90-2EF6A8CB64E6}"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4633278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96"/>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FA53B08-1963-4E7A-A034-2BE1A32017B0}" type="datetime1">
              <a:rPr lang="ja-JP" altLang="en-US" smtClean="0">
                <a:solidFill>
                  <a:prstClr val="black">
                    <a:tint val="75000"/>
                  </a:prstClr>
                </a:solidFill>
              </a:rPr>
              <a:pPr/>
              <a:t>2012/5/28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38C394B-FE55-4C58-BE90-2EF6A8CB64E6}"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11625323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E74AE84-68EA-418E-9AAF-C0934F8C650C}" type="datetime1">
              <a:rPr lang="ja-JP" altLang="en-US" smtClean="0">
                <a:solidFill>
                  <a:prstClr val="black">
                    <a:tint val="75000"/>
                  </a:prstClr>
                </a:solidFill>
              </a:rPr>
              <a:pPr/>
              <a:t>2012/5/28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38C394B-FE55-4C58-BE90-2EF6A8CB64E6}"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76270350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CFB3118-8E5D-47AE-9759-74028CD097B1}" type="datetime1">
              <a:rPr lang="ja-JP" altLang="en-US" smtClean="0">
                <a:solidFill>
                  <a:prstClr val="black">
                    <a:tint val="75000"/>
                  </a:prstClr>
                </a:solidFill>
              </a:rPr>
              <a:pPr/>
              <a:t>2012/5/28</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A38C394B-FE55-4C58-BE90-2EF6A8CB64E6}"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853282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2012/5/28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6A7A0D8-DD8D-4422-A525-28B59611761D}" type="datetime1">
              <a:rPr lang="ja-JP" altLang="en-US" smtClean="0">
                <a:solidFill>
                  <a:prstClr val="black">
                    <a:tint val="75000"/>
                  </a:prstClr>
                </a:solidFill>
              </a:rPr>
              <a:pPr/>
              <a:t>2012/5/28</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38C394B-FE55-4C58-BE90-2EF6A8CB64E6}"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12854931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67841D1-EDB4-4375-AFB2-3D3C6C3FCE38}" type="datetime1">
              <a:rPr lang="ja-JP" altLang="en-US" smtClean="0">
                <a:solidFill>
                  <a:prstClr val="black">
                    <a:tint val="75000"/>
                  </a:prstClr>
                </a:solidFill>
              </a:rPr>
              <a:pPr/>
              <a:t>2012/5/28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A38C394B-FE55-4C58-BE90-2EF6A8CB64E6}"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58240974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5F5C4FD-3BCE-4E1E-A049-43665F8AC484}" type="datetime1">
              <a:rPr lang="ja-JP" altLang="en-US" smtClean="0">
                <a:solidFill>
                  <a:prstClr val="black">
                    <a:tint val="75000"/>
                  </a:prstClr>
                </a:solidFill>
              </a:rPr>
              <a:pPr/>
              <a:t>2012/5/28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38C394B-FE55-4C58-BE90-2EF6A8CB64E6}"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403831285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084249E-16AA-450B-817D-1BB5F9671A20}" type="datetime1">
              <a:rPr lang="ja-JP" altLang="en-US" smtClean="0">
                <a:solidFill>
                  <a:prstClr val="black">
                    <a:tint val="75000"/>
                  </a:prstClr>
                </a:solidFill>
              </a:rPr>
              <a:pPr/>
              <a:t>2012/5/28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38C394B-FE55-4C58-BE90-2EF6A8CB64E6}"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17059298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EA007D3-886E-4CC9-935D-57B5FE3EAFD3}" type="datetime1">
              <a:rPr lang="ja-JP" altLang="en-US" smtClean="0">
                <a:solidFill>
                  <a:prstClr val="black">
                    <a:tint val="75000"/>
                  </a:prstClr>
                </a:solidFill>
              </a:rPr>
              <a:pPr/>
              <a:t>2012/5/28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38C394B-FE55-4C58-BE90-2EF6A8CB64E6}"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25361642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BAE6C17-0406-4E94-9E30-3FDFBB93D333}" type="datetime1">
              <a:rPr lang="ja-JP" altLang="en-US" smtClean="0">
                <a:solidFill>
                  <a:prstClr val="black">
                    <a:tint val="75000"/>
                  </a:prstClr>
                </a:solidFill>
              </a:rPr>
              <a:pPr/>
              <a:t>2012/5/28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38C394B-FE55-4C58-BE90-2EF6A8CB64E6}"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482200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7111"/>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4" y="2906741"/>
            <a:ext cx="7772400" cy="1500187"/>
          </a:xfrm>
        </p:spPr>
        <p:txBody>
          <a:bodyPr anchor="b"/>
          <a:lstStyle>
            <a:lvl1pPr marL="0" indent="0">
              <a:buNone/>
              <a:defRPr sz="2000">
                <a:solidFill>
                  <a:schemeClr val="tx1">
                    <a:tint val="75000"/>
                  </a:schemeClr>
                </a:solidFill>
              </a:defRPr>
            </a:lvl1pPr>
            <a:lvl2pPr marL="456320" indent="0">
              <a:buNone/>
              <a:defRPr sz="1800">
                <a:solidFill>
                  <a:schemeClr val="tx1">
                    <a:tint val="75000"/>
                  </a:schemeClr>
                </a:solidFill>
              </a:defRPr>
            </a:lvl2pPr>
            <a:lvl3pPr marL="912641" indent="0">
              <a:buNone/>
              <a:defRPr sz="1600">
                <a:solidFill>
                  <a:schemeClr val="tx1">
                    <a:tint val="75000"/>
                  </a:schemeClr>
                </a:solidFill>
              </a:defRPr>
            </a:lvl3pPr>
            <a:lvl4pPr marL="1368955" indent="0">
              <a:buNone/>
              <a:defRPr sz="1400">
                <a:solidFill>
                  <a:schemeClr val="tx1">
                    <a:tint val="75000"/>
                  </a:schemeClr>
                </a:solidFill>
              </a:defRPr>
            </a:lvl4pPr>
            <a:lvl5pPr marL="1825275" indent="0">
              <a:buNone/>
              <a:defRPr sz="1400">
                <a:solidFill>
                  <a:schemeClr val="tx1">
                    <a:tint val="75000"/>
                  </a:schemeClr>
                </a:solidFill>
              </a:defRPr>
            </a:lvl5pPr>
            <a:lvl6pPr marL="2281594" indent="0">
              <a:buNone/>
              <a:defRPr sz="1400">
                <a:solidFill>
                  <a:schemeClr val="tx1">
                    <a:tint val="75000"/>
                  </a:schemeClr>
                </a:solidFill>
              </a:defRPr>
            </a:lvl6pPr>
            <a:lvl7pPr marL="2737911" indent="0">
              <a:buNone/>
              <a:defRPr sz="1400">
                <a:solidFill>
                  <a:schemeClr val="tx1">
                    <a:tint val="75000"/>
                  </a:schemeClr>
                </a:solidFill>
              </a:defRPr>
            </a:lvl7pPr>
            <a:lvl8pPr marL="3194226" indent="0">
              <a:buNone/>
              <a:defRPr sz="1400">
                <a:solidFill>
                  <a:schemeClr val="tx1">
                    <a:tint val="75000"/>
                  </a:schemeClr>
                </a:solidFill>
              </a:defRPr>
            </a:lvl8pPr>
            <a:lvl9pPr marL="3650552"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2012/5/28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7" y="160021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1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2012/5/28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4" y="1535113"/>
            <a:ext cx="4040188" cy="639762"/>
          </a:xfrm>
        </p:spPr>
        <p:txBody>
          <a:bodyPr anchor="b"/>
          <a:lstStyle>
            <a:lvl1pPr marL="0" indent="0">
              <a:buNone/>
              <a:defRPr sz="2400" b="1"/>
            </a:lvl1pPr>
            <a:lvl2pPr marL="456320" indent="0">
              <a:buNone/>
              <a:defRPr sz="2000" b="1"/>
            </a:lvl2pPr>
            <a:lvl3pPr marL="912641" indent="0">
              <a:buNone/>
              <a:defRPr sz="1800" b="1"/>
            </a:lvl3pPr>
            <a:lvl4pPr marL="1368955" indent="0">
              <a:buNone/>
              <a:defRPr sz="1600" b="1"/>
            </a:lvl4pPr>
            <a:lvl5pPr marL="1825275" indent="0">
              <a:buNone/>
              <a:defRPr sz="1600" b="1"/>
            </a:lvl5pPr>
            <a:lvl6pPr marL="2281594" indent="0">
              <a:buNone/>
              <a:defRPr sz="1600" b="1"/>
            </a:lvl6pPr>
            <a:lvl7pPr marL="2737911" indent="0">
              <a:buNone/>
              <a:defRPr sz="1600" b="1"/>
            </a:lvl7pPr>
            <a:lvl8pPr marL="3194226" indent="0">
              <a:buNone/>
              <a:defRPr sz="1600" b="1"/>
            </a:lvl8pPr>
            <a:lvl9pPr marL="3650552"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4"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48" y="1535113"/>
            <a:ext cx="4041775" cy="639762"/>
          </a:xfrm>
        </p:spPr>
        <p:txBody>
          <a:bodyPr anchor="b"/>
          <a:lstStyle>
            <a:lvl1pPr marL="0" indent="0">
              <a:buNone/>
              <a:defRPr sz="2400" b="1"/>
            </a:lvl1pPr>
            <a:lvl2pPr marL="456320" indent="0">
              <a:buNone/>
              <a:defRPr sz="2000" b="1"/>
            </a:lvl2pPr>
            <a:lvl3pPr marL="912641" indent="0">
              <a:buNone/>
              <a:defRPr sz="1800" b="1"/>
            </a:lvl3pPr>
            <a:lvl4pPr marL="1368955" indent="0">
              <a:buNone/>
              <a:defRPr sz="1600" b="1"/>
            </a:lvl4pPr>
            <a:lvl5pPr marL="1825275" indent="0">
              <a:buNone/>
              <a:defRPr sz="1600" b="1"/>
            </a:lvl5pPr>
            <a:lvl6pPr marL="2281594" indent="0">
              <a:buNone/>
              <a:defRPr sz="1600" b="1"/>
            </a:lvl6pPr>
            <a:lvl7pPr marL="2737911" indent="0">
              <a:buNone/>
              <a:defRPr sz="1600" b="1"/>
            </a:lvl7pPr>
            <a:lvl8pPr marL="3194226" indent="0">
              <a:buNone/>
              <a:defRPr sz="1600" b="1"/>
            </a:lvl8pPr>
            <a:lvl9pPr marL="3650552"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48"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2012/5/28</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2012/5/28</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2012/5/28</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26"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2"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26" y="1435113"/>
            <a:ext cx="3008313" cy="4691063"/>
          </a:xfrm>
        </p:spPr>
        <p:txBody>
          <a:bodyPr/>
          <a:lstStyle>
            <a:lvl1pPr marL="0" indent="0">
              <a:buNone/>
              <a:defRPr sz="1400"/>
            </a:lvl1pPr>
            <a:lvl2pPr marL="456320" indent="0">
              <a:buNone/>
              <a:defRPr sz="1200"/>
            </a:lvl2pPr>
            <a:lvl3pPr marL="912641" indent="0">
              <a:buNone/>
              <a:defRPr sz="1000"/>
            </a:lvl3pPr>
            <a:lvl4pPr marL="1368955" indent="0">
              <a:buNone/>
              <a:defRPr sz="900"/>
            </a:lvl4pPr>
            <a:lvl5pPr marL="1825275" indent="0">
              <a:buNone/>
              <a:defRPr sz="900"/>
            </a:lvl5pPr>
            <a:lvl6pPr marL="2281594" indent="0">
              <a:buNone/>
              <a:defRPr sz="900"/>
            </a:lvl6pPr>
            <a:lvl7pPr marL="2737911" indent="0">
              <a:buNone/>
              <a:defRPr sz="900"/>
            </a:lvl7pPr>
            <a:lvl8pPr marL="3194226" indent="0">
              <a:buNone/>
              <a:defRPr sz="900"/>
            </a:lvl8pPr>
            <a:lvl9pPr marL="3650552"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2012/5/28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644BD6C4-E5B0-4500-84A3-F32E7D739485}" type="datetime1">
              <a:rPr lang="ja-JP" altLang="en-US"/>
              <a:pPr>
                <a:defRPr/>
              </a:pPr>
              <a:t>2012/5/28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1681653-784C-40C7-A625-BBEAC7DD6A8A}" type="slidenum">
              <a:rPr lang="ja-JP" altLang="en-US"/>
              <a:pPr>
                <a:defRPr/>
              </a:pPr>
              <a:t>&lt;#&gt;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0" y="4800603"/>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90" y="612778"/>
            <a:ext cx="5486400" cy="4114800"/>
          </a:xfrm>
        </p:spPr>
        <p:txBody>
          <a:bodyPr/>
          <a:lstStyle>
            <a:lvl1pPr marL="0" indent="0">
              <a:buNone/>
              <a:defRPr sz="3200"/>
            </a:lvl1pPr>
            <a:lvl2pPr marL="456320" indent="0">
              <a:buNone/>
              <a:defRPr sz="2800"/>
            </a:lvl2pPr>
            <a:lvl3pPr marL="912641" indent="0">
              <a:buNone/>
              <a:defRPr sz="2400"/>
            </a:lvl3pPr>
            <a:lvl4pPr marL="1368955" indent="0">
              <a:buNone/>
              <a:defRPr sz="2000"/>
            </a:lvl4pPr>
            <a:lvl5pPr marL="1825275" indent="0">
              <a:buNone/>
              <a:defRPr sz="2000"/>
            </a:lvl5pPr>
            <a:lvl6pPr marL="2281594" indent="0">
              <a:buNone/>
              <a:defRPr sz="2000"/>
            </a:lvl6pPr>
            <a:lvl7pPr marL="2737911" indent="0">
              <a:buNone/>
              <a:defRPr sz="2000"/>
            </a:lvl7pPr>
            <a:lvl8pPr marL="3194226" indent="0">
              <a:buNone/>
              <a:defRPr sz="2000"/>
            </a:lvl8pPr>
            <a:lvl9pPr marL="3650552" indent="0">
              <a:buNone/>
              <a:defRPr sz="2000"/>
            </a:lvl9pPr>
          </a:lstStyle>
          <a:p>
            <a:endParaRPr kumimoji="1" lang="ja-JP" altLang="en-US"/>
          </a:p>
        </p:txBody>
      </p:sp>
      <p:sp>
        <p:nvSpPr>
          <p:cNvPr id="4" name="テキスト プレースホルダ 3"/>
          <p:cNvSpPr>
            <a:spLocks noGrp="1"/>
          </p:cNvSpPr>
          <p:nvPr>
            <p:ph type="body" sz="half" idx="2"/>
          </p:nvPr>
        </p:nvSpPr>
        <p:spPr>
          <a:xfrm>
            <a:off x="1792290" y="5367338"/>
            <a:ext cx="5486400" cy="804862"/>
          </a:xfrm>
        </p:spPr>
        <p:txBody>
          <a:bodyPr/>
          <a:lstStyle>
            <a:lvl1pPr marL="0" indent="0">
              <a:buNone/>
              <a:defRPr sz="1400"/>
            </a:lvl1pPr>
            <a:lvl2pPr marL="456320" indent="0">
              <a:buNone/>
              <a:defRPr sz="1200"/>
            </a:lvl2pPr>
            <a:lvl3pPr marL="912641" indent="0">
              <a:buNone/>
              <a:defRPr sz="1000"/>
            </a:lvl3pPr>
            <a:lvl4pPr marL="1368955" indent="0">
              <a:buNone/>
              <a:defRPr sz="900"/>
            </a:lvl4pPr>
            <a:lvl5pPr marL="1825275" indent="0">
              <a:buNone/>
              <a:defRPr sz="900"/>
            </a:lvl5pPr>
            <a:lvl6pPr marL="2281594" indent="0">
              <a:buNone/>
              <a:defRPr sz="900"/>
            </a:lvl6pPr>
            <a:lvl7pPr marL="2737911" indent="0">
              <a:buNone/>
              <a:defRPr sz="900"/>
            </a:lvl7pPr>
            <a:lvl8pPr marL="3194226" indent="0">
              <a:buNone/>
              <a:defRPr sz="900"/>
            </a:lvl8pPr>
            <a:lvl9pPr marL="3650552"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2012/5/28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2012/5/28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1" y="274653"/>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3" y="274653"/>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2012/5/28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426" y="274639"/>
            <a:ext cx="822916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A4DA08F6-2375-4C11-84D1-8F55F8036BD1}" type="datetime1">
              <a:rPr lang="ja-JP" altLang="en-US" smtClean="0">
                <a:solidFill>
                  <a:prstClr val="black">
                    <a:tint val="75000"/>
                  </a:prstClr>
                </a:solidFill>
              </a:rPr>
              <a:pPr>
                <a:defRPr/>
              </a:pPr>
              <a:t>2012/5/28</a:t>
            </a:fld>
            <a:endParaRPr lang="en-US" altLang="ja-JP">
              <a:solidFill>
                <a:prstClr val="black">
                  <a:tint val="75000"/>
                </a:prstClr>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50E366C1-A7EE-407E-A9FC-BE4BB522DB4D}" type="slidenum">
              <a:rPr lang="en-US" altLang="ja-JP">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26" y="2130689"/>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3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6AB22576-6C99-45B9-9C7E-FFC1B0B3206D}" type="datetime1">
              <a:rPr lang="ja-JP" altLang="en-US"/>
              <a:pPr>
                <a:defRPr/>
              </a:pPr>
              <a:t>2012/5/28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0EFDF8B-2AC8-415F-B7FE-D3C3C58ADC0C}" type="slidenum">
              <a:rPr lang="ja-JP" altLang="en-US"/>
              <a:pPr>
                <a:defRPr/>
              </a:pPr>
              <a:t>&lt;#&gt;</a:t>
            </a:fld>
            <a:endParaRPr lang="ja-JP"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8FBB8B5-C2EC-47BD-BE98-7B0A5B2755D7}" type="datetime1">
              <a:rPr lang="ja-JP" altLang="en-US"/>
              <a:pPr>
                <a:defRPr/>
              </a:pPr>
              <a:t>2012/5/28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F008411C-B7F6-4B40-9225-487C215E7D64}" type="slidenum">
              <a:rPr lang="ja-JP" altLang="en-US"/>
              <a:pPr>
                <a:defRPr/>
              </a:pPr>
              <a:t>&lt;#&gt;</a:t>
            </a:fld>
            <a:endParaRPr lang="ja-JP"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7164"/>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4"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5CC42C0B-AE00-4308-808B-794291EBBC5E}" type="datetime1">
              <a:rPr lang="ja-JP" altLang="en-US"/>
              <a:pPr>
                <a:defRPr/>
              </a:pPr>
              <a:t>2012/5/28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9673926B-DB81-43BF-A7BA-57C28BDFFBEE}" type="slidenum">
              <a:rPr lang="ja-JP" altLang="en-US"/>
              <a:pPr>
                <a:defRPr/>
              </a:pPr>
              <a:t>&lt;#&gt;</a:t>
            </a:fld>
            <a:endParaRPr lang="ja-JP"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9" y="16002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27" y="16002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8C273563-11C1-4138-B7CB-5011EB3A80F6}" type="datetime1">
              <a:rPr lang="ja-JP" altLang="en-US"/>
              <a:pPr>
                <a:defRPr/>
              </a:pPr>
              <a:t>2012/5/28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64AFA667-656C-4A2B-B268-0BB210645409}" type="slidenum">
              <a:rPr lang="ja-JP" altLang="en-US"/>
              <a:pPr>
                <a:defRPr/>
              </a:pPr>
              <a:t>&lt;#&gt;</a:t>
            </a:fld>
            <a:endParaRPr lang="ja-JP"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3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3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9B32773A-3161-422C-8ED3-A5BFC8710411}" type="datetime1">
              <a:rPr lang="ja-JP" altLang="en-US"/>
              <a:pPr>
                <a:defRPr/>
              </a:pPr>
              <a:t>2012/5/28</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97D3398F-4901-476B-9B79-FA056AA74676}" type="slidenum">
              <a:rPr lang="ja-JP" altLang="en-US"/>
              <a:pPr>
                <a:defRPr/>
              </a:pPr>
              <a:t>&lt;#&gt;</a:t>
            </a:fld>
            <a:endParaRPr lang="ja-JP"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9F917B46-C9B3-4BDA-9003-4FC882B3B59E}" type="datetime1">
              <a:rPr lang="ja-JP" altLang="en-US"/>
              <a:pPr>
                <a:defRPr/>
              </a:pPr>
              <a:t>2012/5/28</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A288704E-6EFA-41F6-AAC6-FABE3FDC189F}" type="slidenum">
              <a:rPr lang="ja-JP" altLang="en-US"/>
              <a:pPr>
                <a:defRPr/>
              </a:pPr>
              <a:t>&lt;#&gt;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7168"/>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4"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4B832935-2E54-4B9B-9C3D-6AAA59D206FE}" type="datetime1">
              <a:rPr lang="ja-JP" altLang="en-US"/>
              <a:pPr>
                <a:defRPr/>
              </a:pPr>
              <a:t>2012/5/28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85E4D20-8AD9-4DF4-847A-B6ACB6000789}" type="slidenum">
              <a:rPr lang="ja-JP" altLang="en-US"/>
              <a:pPr>
                <a:defRPr/>
              </a:pPr>
              <a:t>&lt;#&gt;</a:t>
            </a:fld>
            <a:endParaRPr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78CD2380-192D-4C58-981F-0EA7BA0FE5BE}" type="datetime1">
              <a:rPr lang="ja-JP" altLang="en-US"/>
              <a:pPr>
                <a:defRPr/>
              </a:pPr>
              <a:t>2012/5/28</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5AD5E63D-5C85-408A-B1DD-F359174051D3}" type="slidenum">
              <a:rPr lang="ja-JP" altLang="en-US"/>
              <a:pPr>
                <a:defRPr/>
              </a:pPr>
              <a:t>&lt;#&gt;</a:t>
            </a:fld>
            <a:endParaRPr lang="ja-JP"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327"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85"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327" y="143511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E654903B-A9E9-469E-94D4-DF363F3C3E46}" type="datetime1">
              <a:rPr lang="ja-JP" altLang="en-US"/>
              <a:pPr>
                <a:defRPr/>
              </a:pPr>
              <a:t>2012/5/28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8764300E-B0DD-4743-B71A-6D022CAA4AC5}" type="slidenum">
              <a:rPr lang="ja-JP" altLang="en-US"/>
              <a:pPr>
                <a:defRPr/>
              </a:pPr>
              <a:t>&lt;#&gt;</a:t>
            </a:fld>
            <a:endParaRPr lang="ja-JP"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2"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2" y="61278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5F67EA49-E632-4556-ADFC-48F87990FD81}" type="datetime1">
              <a:rPr lang="ja-JP" altLang="en-US"/>
              <a:pPr>
                <a:defRPr/>
              </a:pPr>
              <a:t>2012/5/28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4D996222-4A73-439C-8AF8-BA722E1F0F8A}" type="slidenum">
              <a:rPr lang="ja-JP" altLang="en-US"/>
              <a:pPr>
                <a:defRPr/>
              </a:pPr>
              <a:t>&lt;#&gt;</a:t>
            </a:fld>
            <a:endParaRPr lang="ja-JP"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FF31E1D6-39A8-4693-BE03-FD5A7927B367}" type="datetime1">
              <a:rPr lang="ja-JP" altLang="en-US"/>
              <a:pPr>
                <a:defRPr/>
              </a:pPr>
              <a:t>2012/5/28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9A3A831-4476-41EB-AF52-C3FFED9625D0}" type="slidenum">
              <a:rPr lang="ja-JP" altLang="en-US"/>
              <a:pPr>
                <a:defRPr/>
              </a:pPr>
              <a:t>&lt;#&gt;</a:t>
            </a:fld>
            <a:endParaRPr lang="ja-JP"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34" y="274639"/>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1" y="274639"/>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4286CEF-7419-4DD8-B644-1E8483E26FB9}" type="datetime1">
              <a:rPr lang="ja-JP" altLang="en-US"/>
              <a:pPr>
                <a:defRPr/>
              </a:pPr>
              <a:t>2012/5/28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91D5C43-3C6C-4E9F-B369-74E8B6EE870F}" type="slidenum">
              <a:rPr lang="ja-JP" altLang="en-US"/>
              <a:pPr>
                <a:defRPr/>
              </a:pPr>
              <a:t>&lt;#&gt;</a:t>
            </a:fld>
            <a:endParaRPr lang="ja-JP"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422" y="274639"/>
            <a:ext cx="822916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67C9A26D-9FEE-4DAB-AD44-1E31B91A8474}" type="datetime1">
              <a:rPr lang="ja-JP" altLang="en-US"/>
              <a:pPr>
                <a:defRPr/>
              </a:pPr>
              <a:t>2012/5/28</a:t>
            </a:fld>
            <a:endParaRPr lang="en-US" altLang="ja-JP"/>
          </a:p>
        </p:txBody>
      </p:sp>
      <p:sp>
        <p:nvSpPr>
          <p:cNvPr id="4"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3A6C26CA-2F6A-400B-8DB6-58FE2A35CA43}" type="slidenum">
              <a:rPr lang="en-US" altLang="ja-JP"/>
              <a:pPr>
                <a:defRPr/>
              </a:pPr>
              <a:t>&lt;#&gt;</a:t>
            </a:fld>
            <a:endParaRPr lang="en-US" altLang="ja-JP"/>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26" y="213068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3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6AB22576-6C99-45B9-9C7E-FFC1B0B3206D}" type="datetime1">
              <a:rPr lang="ja-JP" altLang="en-US"/>
              <a:pPr>
                <a:defRPr/>
              </a:pPr>
              <a:t>2012/5/28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0EFDF8B-2AC8-415F-B7FE-D3C3C58ADC0C}" type="slidenum">
              <a:rPr lang="ja-JP" altLang="en-US"/>
              <a:pPr>
                <a:defRPr/>
              </a:pPr>
              <a:t>&lt;#&gt;</a:t>
            </a:fld>
            <a:endParaRPr lang="ja-JP"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8FBB8B5-C2EC-47BD-BE98-7B0A5B2755D7}" type="datetime1">
              <a:rPr lang="ja-JP" altLang="en-US"/>
              <a:pPr>
                <a:defRPr/>
              </a:pPr>
              <a:t>2012/5/28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F008411C-B7F6-4B40-9225-487C215E7D64}" type="slidenum">
              <a:rPr lang="ja-JP" altLang="en-US"/>
              <a:pPr>
                <a:defRPr/>
              </a:pPr>
              <a:t>&lt;#&gt;</a:t>
            </a:fld>
            <a:endParaRPr lang="ja-JP"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716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4"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5CC42C0B-AE00-4308-808B-794291EBBC5E}" type="datetime1">
              <a:rPr lang="ja-JP" altLang="en-US"/>
              <a:pPr>
                <a:defRPr/>
              </a:pPr>
              <a:t>2012/5/28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9673926B-DB81-43BF-A7BA-57C28BDFFBEE}" type="slidenum">
              <a:rPr lang="ja-JP" altLang="en-US"/>
              <a:pPr>
                <a:defRPr/>
              </a:pPr>
              <a:t>&lt;#&gt;</a:t>
            </a:fld>
            <a:endParaRPr lang="ja-JP"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9" y="16002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27" y="16002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8C273563-11C1-4138-B7CB-5011EB3A80F6}" type="datetime1">
              <a:rPr lang="ja-JP" altLang="en-US"/>
              <a:pPr>
                <a:defRPr/>
              </a:pPr>
              <a:t>2012/5/28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64AFA667-656C-4A2B-B268-0BB210645409}" type="slidenum">
              <a:rPr lang="ja-JP" altLang="en-US"/>
              <a:pPr>
                <a:defRPr/>
              </a:pPr>
              <a:t>&lt;#&gt;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9" y="16002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27" y="16002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58D7EF6B-5685-4B1F-885F-8CD38B3D423D}" type="datetime1">
              <a:rPr lang="ja-JP" altLang="en-US"/>
              <a:pPr>
                <a:defRPr/>
              </a:pPr>
              <a:t>2012/5/28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3EC3C894-7872-45E6-9299-23F1F7799C5E}" type="slidenum">
              <a:rPr lang="ja-JP" altLang="en-US"/>
              <a:pPr>
                <a:defRPr/>
              </a:pPr>
              <a:t>&lt;#&gt;</a:t>
            </a:fld>
            <a:endParaRPr lang="ja-JP"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3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3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9B32773A-3161-422C-8ED3-A5BFC8710411}" type="datetime1">
              <a:rPr lang="ja-JP" altLang="en-US"/>
              <a:pPr>
                <a:defRPr/>
              </a:pPr>
              <a:t>2012/5/28</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97D3398F-4901-476B-9B79-FA056AA74676}" type="slidenum">
              <a:rPr lang="ja-JP" altLang="en-US"/>
              <a:pPr>
                <a:defRPr/>
              </a:pPr>
              <a:t>&lt;#&gt;</a:t>
            </a:fld>
            <a:endParaRPr lang="ja-JP"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9F917B46-C9B3-4BDA-9003-4FC882B3B59E}" type="datetime1">
              <a:rPr lang="ja-JP" altLang="en-US"/>
              <a:pPr>
                <a:defRPr/>
              </a:pPr>
              <a:t>2012/5/28</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A288704E-6EFA-41F6-AAC6-FABE3FDC189F}" type="slidenum">
              <a:rPr lang="ja-JP" altLang="en-US"/>
              <a:pPr>
                <a:defRPr/>
              </a:pPr>
              <a:t>&lt;#&gt;</a:t>
            </a:fld>
            <a:endParaRPr lang="ja-JP"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78CD2380-192D-4C58-981F-0EA7BA0FE5BE}" type="datetime1">
              <a:rPr lang="ja-JP" altLang="en-US"/>
              <a:pPr>
                <a:defRPr/>
              </a:pPr>
              <a:t>2012/5/28</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5AD5E63D-5C85-408A-B1DD-F359174051D3}" type="slidenum">
              <a:rPr lang="ja-JP" altLang="en-US"/>
              <a:pPr>
                <a:defRPr/>
              </a:pPr>
              <a:t>&lt;#&gt;</a:t>
            </a:fld>
            <a:endParaRPr lang="ja-JP"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325"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85"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325" y="143511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E654903B-A9E9-469E-94D4-DF363F3C3E46}" type="datetime1">
              <a:rPr lang="ja-JP" altLang="en-US"/>
              <a:pPr>
                <a:defRPr/>
              </a:pPr>
              <a:t>2012/5/28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8764300E-B0DD-4743-B71A-6D022CAA4AC5}" type="slidenum">
              <a:rPr lang="ja-JP" altLang="en-US"/>
              <a:pPr>
                <a:defRPr/>
              </a:pPr>
              <a:t>&lt;#&gt;</a:t>
            </a:fld>
            <a:endParaRPr lang="ja-JP"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2"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2" y="61278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5F67EA49-E632-4556-ADFC-48F87990FD81}" type="datetime1">
              <a:rPr lang="ja-JP" altLang="en-US"/>
              <a:pPr>
                <a:defRPr/>
              </a:pPr>
              <a:t>2012/5/28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4D996222-4A73-439C-8AF8-BA722E1F0F8A}" type="slidenum">
              <a:rPr lang="ja-JP" altLang="en-US"/>
              <a:pPr>
                <a:defRPr/>
              </a:pPr>
              <a:t>&lt;#&gt;</a:t>
            </a:fld>
            <a:endParaRPr lang="ja-JP"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FF31E1D6-39A8-4693-BE03-FD5A7927B367}" type="datetime1">
              <a:rPr lang="ja-JP" altLang="en-US"/>
              <a:pPr>
                <a:defRPr/>
              </a:pPr>
              <a:t>2012/5/28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9A3A831-4476-41EB-AF52-C3FFED9625D0}" type="slidenum">
              <a:rPr lang="ja-JP" altLang="en-US"/>
              <a:pPr>
                <a:defRPr/>
              </a:pPr>
              <a:t>&lt;#&gt;</a:t>
            </a:fld>
            <a:endParaRPr lang="ja-JP"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34" y="274639"/>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1" y="274639"/>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4286CEF-7419-4DD8-B644-1E8483E26FB9}" type="datetime1">
              <a:rPr lang="ja-JP" altLang="en-US"/>
              <a:pPr>
                <a:defRPr/>
              </a:pPr>
              <a:t>2012/5/28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91D5C43-3C6C-4E9F-B369-74E8B6EE870F}" type="slidenum">
              <a:rPr lang="ja-JP" altLang="en-US"/>
              <a:pPr>
                <a:defRPr/>
              </a:pPr>
              <a:t>&lt;#&gt;</a:t>
            </a:fld>
            <a:endParaRPr lang="ja-JP"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422" y="274639"/>
            <a:ext cx="822916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67C9A26D-9FEE-4DAB-AD44-1E31B91A8474}" type="datetime1">
              <a:rPr lang="ja-JP" altLang="en-US"/>
              <a:pPr>
                <a:defRPr/>
              </a:pPr>
              <a:t>2012/5/28</a:t>
            </a:fld>
            <a:endParaRPr lang="en-US" altLang="ja-JP"/>
          </a:p>
        </p:txBody>
      </p:sp>
      <p:sp>
        <p:nvSpPr>
          <p:cNvPr id="4"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3A6C26CA-2F6A-400B-8DB6-58FE2A35CA43}" type="slidenum">
              <a:rPr lang="en-US" altLang="ja-JP"/>
              <a:pPr>
                <a:defRPr/>
              </a:pPr>
              <a:t>&lt;#&gt;</a:t>
            </a:fld>
            <a:endParaRPr lang="en-US" altLang="ja-JP"/>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3"/>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4"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FE54A4E2-325D-4712-9379-158DE9DC2B5F}" type="datetimeFigureOut">
              <a:rPr lang="ja-JP" altLang="en-US" smtClean="0">
                <a:solidFill>
                  <a:prstClr val="black">
                    <a:tint val="75000"/>
                  </a:prstClr>
                </a:solidFill>
              </a:rPr>
              <a:pPr/>
              <a:t>2012/5/28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A82099C6-6CE3-4A76-8588-B441B4FA9EF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E54A4E2-325D-4712-9379-158DE9DC2B5F}" type="datetimeFigureOut">
              <a:rPr lang="ja-JP" altLang="en-US" smtClean="0">
                <a:solidFill>
                  <a:prstClr val="black">
                    <a:tint val="75000"/>
                  </a:prstClr>
                </a:solidFill>
              </a:rPr>
              <a:pPr/>
              <a:t>2012/5/28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A82099C6-6CE3-4A76-8588-B441B4FA9EF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4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4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11F48928-1E6F-46F8-9883-9C51399DC722}" type="datetime1">
              <a:rPr lang="ja-JP" altLang="en-US"/>
              <a:pPr>
                <a:defRPr/>
              </a:pPr>
              <a:t>2012/5/28</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0D1FEDD2-4635-41DE-9D66-485A544F3A8C}" type="slidenum">
              <a:rPr lang="ja-JP" altLang="en-US"/>
              <a:pPr>
                <a:defRPr/>
              </a:pPr>
              <a:t>&lt;#&gt;</a:t>
            </a:fld>
            <a:endParaRPr lang="ja-JP"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8"/>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FE54A4E2-325D-4712-9379-158DE9DC2B5F}" type="datetimeFigureOut">
              <a:rPr lang="ja-JP" altLang="en-US" smtClean="0">
                <a:solidFill>
                  <a:prstClr val="black">
                    <a:tint val="75000"/>
                  </a:prstClr>
                </a:solidFill>
              </a:rPr>
              <a:pPr/>
              <a:t>2012/5/28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A82099C6-6CE3-4A76-8588-B441B4FA9EF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3"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FE54A4E2-325D-4712-9379-158DE9DC2B5F}" type="datetimeFigureOut">
              <a:rPr lang="ja-JP" altLang="en-US" smtClean="0">
                <a:solidFill>
                  <a:prstClr val="black">
                    <a:tint val="75000"/>
                  </a:prstClr>
                </a:solidFill>
              </a:rPr>
              <a:pPr/>
              <a:t>2012/5/28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A82099C6-6CE3-4A76-8588-B441B4FA9EF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FE54A4E2-325D-4712-9379-158DE9DC2B5F}" type="datetimeFigureOut">
              <a:rPr lang="ja-JP" altLang="en-US" smtClean="0">
                <a:solidFill>
                  <a:prstClr val="black">
                    <a:tint val="75000"/>
                  </a:prstClr>
                </a:solidFill>
              </a:rPr>
              <a:pPr/>
              <a:t>2012/5/28</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A82099C6-6CE3-4A76-8588-B441B4FA9EF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FE54A4E2-325D-4712-9379-158DE9DC2B5F}" type="datetimeFigureOut">
              <a:rPr lang="ja-JP" altLang="en-US" smtClean="0">
                <a:solidFill>
                  <a:prstClr val="black">
                    <a:tint val="75000"/>
                  </a:prstClr>
                </a:solidFill>
              </a:rPr>
              <a:pPr/>
              <a:t>2012/5/28</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A82099C6-6CE3-4A76-8588-B441B4FA9EF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E54A4E2-325D-4712-9379-158DE9DC2B5F}" type="datetimeFigureOut">
              <a:rPr lang="ja-JP" altLang="en-US" smtClean="0">
                <a:solidFill>
                  <a:prstClr val="black">
                    <a:tint val="75000"/>
                  </a:prstClr>
                </a:solidFill>
              </a:rPr>
              <a:pPr/>
              <a:t>2012/5/28</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A82099C6-6CE3-4A76-8588-B441B4FA9EF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4"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E54A4E2-325D-4712-9379-158DE9DC2B5F}" type="datetimeFigureOut">
              <a:rPr lang="ja-JP" altLang="en-US" smtClean="0">
                <a:solidFill>
                  <a:prstClr val="black">
                    <a:tint val="75000"/>
                  </a:prstClr>
                </a:solidFill>
              </a:rPr>
              <a:pPr/>
              <a:t>2012/5/28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A82099C6-6CE3-4A76-8588-B441B4FA9EF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0"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9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9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E54A4E2-325D-4712-9379-158DE9DC2B5F}" type="datetimeFigureOut">
              <a:rPr lang="ja-JP" altLang="en-US" smtClean="0">
                <a:solidFill>
                  <a:prstClr val="black">
                    <a:tint val="75000"/>
                  </a:prstClr>
                </a:solidFill>
              </a:rPr>
              <a:pPr/>
              <a:t>2012/5/28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A82099C6-6CE3-4A76-8588-B441B4FA9EF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E54A4E2-325D-4712-9379-158DE9DC2B5F}" type="datetimeFigureOut">
              <a:rPr lang="ja-JP" altLang="en-US" smtClean="0">
                <a:solidFill>
                  <a:prstClr val="black">
                    <a:tint val="75000"/>
                  </a:prstClr>
                </a:solidFill>
              </a:rPr>
              <a:pPr/>
              <a:t>2012/5/28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A82099C6-6CE3-4A76-8588-B441B4FA9EF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1" y="274639"/>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E54A4E2-325D-4712-9379-158DE9DC2B5F}" type="datetimeFigureOut">
              <a:rPr lang="ja-JP" altLang="en-US" smtClean="0">
                <a:solidFill>
                  <a:prstClr val="black">
                    <a:tint val="75000"/>
                  </a:prstClr>
                </a:solidFill>
              </a:rPr>
              <a:pPr/>
              <a:t>2012/5/28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A82099C6-6CE3-4A76-8588-B441B4FA9EF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3"/>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4"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242FC359-BB7C-4C5D-99D9-1DD1C5131C09}" type="datetimeFigureOut">
              <a:rPr lang="ja-JP" altLang="en-US" smtClean="0">
                <a:solidFill>
                  <a:prstClr val="black">
                    <a:tint val="75000"/>
                  </a:prstClr>
                </a:solidFill>
              </a:rPr>
              <a:pPr/>
              <a:t>2012/5/28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1A08ECA5-6CCF-4894-BA6C-458133C14EDE}"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440E07C7-66C3-4F36-A25B-120F90B70D7E}" type="datetime1">
              <a:rPr lang="ja-JP" altLang="en-US"/>
              <a:pPr>
                <a:defRPr/>
              </a:pPr>
              <a:t>2012/5/28</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07CC28DD-09CE-4EDC-BB31-E9AF66FEC003}" type="slidenum">
              <a:rPr lang="ja-JP" altLang="en-US"/>
              <a:pPr>
                <a:defRPr/>
              </a:pPr>
              <a:t>&lt;#&gt;</a:t>
            </a:fld>
            <a:endParaRPr lang="ja-JP"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42FC359-BB7C-4C5D-99D9-1DD1C5131C09}" type="datetimeFigureOut">
              <a:rPr lang="ja-JP" altLang="en-US" smtClean="0">
                <a:solidFill>
                  <a:prstClr val="black">
                    <a:tint val="75000"/>
                  </a:prstClr>
                </a:solidFill>
              </a:rPr>
              <a:pPr/>
              <a:t>2012/5/28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1A08ECA5-6CCF-4894-BA6C-458133C14EDE}"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8"/>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242FC359-BB7C-4C5D-99D9-1DD1C5131C09}" type="datetimeFigureOut">
              <a:rPr lang="ja-JP" altLang="en-US" smtClean="0">
                <a:solidFill>
                  <a:prstClr val="black">
                    <a:tint val="75000"/>
                  </a:prstClr>
                </a:solidFill>
              </a:rPr>
              <a:pPr/>
              <a:t>2012/5/28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1A08ECA5-6CCF-4894-BA6C-458133C14EDE}"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3"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242FC359-BB7C-4C5D-99D9-1DD1C5131C09}" type="datetimeFigureOut">
              <a:rPr lang="ja-JP" altLang="en-US" smtClean="0">
                <a:solidFill>
                  <a:prstClr val="black">
                    <a:tint val="75000"/>
                  </a:prstClr>
                </a:solidFill>
              </a:rPr>
              <a:pPr/>
              <a:t>2012/5/28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1A08ECA5-6CCF-4894-BA6C-458133C14EDE}"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242FC359-BB7C-4C5D-99D9-1DD1C5131C09}" type="datetimeFigureOut">
              <a:rPr lang="ja-JP" altLang="en-US" smtClean="0">
                <a:solidFill>
                  <a:prstClr val="black">
                    <a:tint val="75000"/>
                  </a:prstClr>
                </a:solidFill>
              </a:rPr>
              <a:pPr/>
              <a:t>2012/5/28</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1A08ECA5-6CCF-4894-BA6C-458133C14EDE}"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242FC359-BB7C-4C5D-99D9-1DD1C5131C09}" type="datetimeFigureOut">
              <a:rPr lang="ja-JP" altLang="en-US" smtClean="0">
                <a:solidFill>
                  <a:prstClr val="black">
                    <a:tint val="75000"/>
                  </a:prstClr>
                </a:solidFill>
              </a:rPr>
              <a:pPr/>
              <a:t>2012/5/28</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1A08ECA5-6CCF-4894-BA6C-458133C14EDE}"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42FC359-BB7C-4C5D-99D9-1DD1C5131C09}" type="datetimeFigureOut">
              <a:rPr lang="ja-JP" altLang="en-US" smtClean="0">
                <a:solidFill>
                  <a:prstClr val="black">
                    <a:tint val="75000"/>
                  </a:prstClr>
                </a:solidFill>
              </a:rPr>
              <a:pPr/>
              <a:t>2012/5/28</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1A08ECA5-6CCF-4894-BA6C-458133C14EDE}"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4"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42FC359-BB7C-4C5D-99D9-1DD1C5131C09}" type="datetimeFigureOut">
              <a:rPr lang="ja-JP" altLang="en-US" smtClean="0">
                <a:solidFill>
                  <a:prstClr val="black">
                    <a:tint val="75000"/>
                  </a:prstClr>
                </a:solidFill>
              </a:rPr>
              <a:pPr/>
              <a:t>2012/5/28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1A08ECA5-6CCF-4894-BA6C-458133C14EDE}"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0"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9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9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42FC359-BB7C-4C5D-99D9-1DD1C5131C09}" type="datetimeFigureOut">
              <a:rPr lang="ja-JP" altLang="en-US" smtClean="0">
                <a:solidFill>
                  <a:prstClr val="black">
                    <a:tint val="75000"/>
                  </a:prstClr>
                </a:solidFill>
              </a:rPr>
              <a:pPr/>
              <a:t>2012/5/28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1A08ECA5-6CCF-4894-BA6C-458133C14EDE}"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42FC359-BB7C-4C5D-99D9-1DD1C5131C09}" type="datetimeFigureOut">
              <a:rPr lang="ja-JP" altLang="en-US" smtClean="0">
                <a:solidFill>
                  <a:prstClr val="black">
                    <a:tint val="75000"/>
                  </a:prstClr>
                </a:solidFill>
              </a:rPr>
              <a:pPr/>
              <a:t>2012/5/28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1A08ECA5-6CCF-4894-BA6C-458133C14EDE}"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1" y="274639"/>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42FC359-BB7C-4C5D-99D9-1DD1C5131C09}" type="datetimeFigureOut">
              <a:rPr lang="ja-JP" altLang="en-US" smtClean="0">
                <a:solidFill>
                  <a:prstClr val="black">
                    <a:tint val="75000"/>
                  </a:prstClr>
                </a:solidFill>
              </a:rPr>
              <a:pPr/>
              <a:t>2012/5/28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1A08ECA5-6CCF-4894-BA6C-458133C14EDE}"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63A6287A-B95C-41B9-AD98-56B6FAD35FDF}" type="datetime1">
              <a:rPr lang="ja-JP" altLang="en-US"/>
              <a:pPr>
                <a:defRPr/>
              </a:pPr>
              <a:t>2012/5/28</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655E5AE6-DBEB-4DEE-9902-2D66F52D5872}" type="slidenum">
              <a:rPr lang="ja-JP" altLang="en-US"/>
              <a:pPr>
                <a:defRPr/>
              </a:pPr>
              <a:t>&lt;#&gt;</a:t>
            </a:fld>
            <a:endParaRPr lang="ja-JP"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26" y="213069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3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371EAA2-D82A-4B44-8D9B-AD87328D066E}" type="datetime1">
              <a:rPr lang="ja-JP" altLang="en-US"/>
              <a:pPr>
                <a:defRPr/>
              </a:pPr>
              <a:t>2012/5/28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99B5AC2-2643-462E-9CAA-0968B1861628}" type="slidenum">
              <a:rPr lang="ja-JP" altLang="en-US"/>
              <a:pPr>
                <a:defRPr/>
              </a:pPr>
              <a:t>&lt;#&gt;</a:t>
            </a:fld>
            <a:endParaRPr lang="ja-JP"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E9CA555-3C1B-4387-831B-86314B1B2E76}" type="datetime1">
              <a:rPr lang="ja-JP" altLang="en-US"/>
              <a:pPr>
                <a:defRPr/>
              </a:pPr>
              <a:t>2012/5/28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D44D596-5945-46F0-8571-747A3DB1204D}" type="slidenum">
              <a:rPr lang="ja-JP" altLang="en-US"/>
              <a:pPr>
                <a:defRPr/>
              </a:pPr>
              <a:t>&lt;#&gt;</a:t>
            </a:fld>
            <a:endParaRPr lang="ja-JP"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717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4"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D9D40ED7-7475-4A9F-9D50-A734A1638934}" type="datetime1">
              <a:rPr lang="ja-JP" altLang="en-US"/>
              <a:pPr>
                <a:defRPr/>
              </a:pPr>
              <a:t>2012/5/28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766927B-3351-41F3-AC34-8E17B905B27E}" type="slidenum">
              <a:rPr lang="ja-JP" altLang="en-US"/>
              <a:pPr>
                <a:defRPr/>
              </a:pPr>
              <a:t>&lt;#&gt;</a:t>
            </a:fld>
            <a:endParaRPr lang="ja-JP"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9" y="16002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27" y="16002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098716E3-D243-4354-95B7-461A453C9116}" type="datetime1">
              <a:rPr lang="ja-JP" altLang="en-US"/>
              <a:pPr>
                <a:defRPr/>
              </a:pPr>
              <a:t>2012/5/28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1AF4FF93-F622-4FAB-9C56-FCDAF4EAC035}" type="slidenum">
              <a:rPr lang="ja-JP" altLang="en-US"/>
              <a:pPr>
                <a:defRPr/>
              </a:pPr>
              <a:t>&lt;#&gt;</a:t>
            </a:fld>
            <a:endParaRPr lang="ja-JP"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4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4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3F3E66CD-DFD6-4269-9D6F-07C3837F60E2}" type="datetime1">
              <a:rPr lang="ja-JP" altLang="en-US"/>
              <a:pPr>
                <a:defRPr/>
              </a:pPr>
              <a:t>2012/5/28</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96023046-3532-4FBD-B954-71639258D647}" type="slidenum">
              <a:rPr lang="ja-JP" altLang="en-US"/>
              <a:pPr>
                <a:defRPr/>
              </a:pPr>
              <a:t>&lt;#&gt;</a:t>
            </a:fld>
            <a:endParaRPr lang="ja-JP"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D0BB4F8E-727F-4404-AF71-C4FFB5B76E28}" type="datetime1">
              <a:rPr lang="ja-JP" altLang="en-US"/>
              <a:pPr>
                <a:defRPr/>
              </a:pPr>
              <a:t>2012/5/28</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021E02D6-F0E0-4543-8D63-0EA5F76F35D9}" type="slidenum">
              <a:rPr lang="ja-JP" altLang="en-US"/>
              <a:pPr>
                <a:defRPr/>
              </a:pPr>
              <a:t>&lt;#&gt;</a:t>
            </a:fld>
            <a:endParaRPr lang="ja-JP"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A3D4CCC2-8E87-49D3-A2EF-CBE27C92CB38}" type="datetime1">
              <a:rPr lang="ja-JP" altLang="en-US"/>
              <a:pPr>
                <a:defRPr/>
              </a:pPr>
              <a:t>2012/5/28</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4532E6E7-4B92-4A21-9F22-A3B641983451}" type="slidenum">
              <a:rPr lang="ja-JP" altLang="en-US"/>
              <a:pPr>
                <a:defRPr/>
              </a:pPr>
              <a:t>&lt;#&gt;</a:t>
            </a:fld>
            <a:endParaRPr lang="ja-JP"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33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85"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330" y="143511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2A906C35-9D66-4BA5-8CCF-99D5ED865B14}" type="datetime1">
              <a:rPr lang="ja-JP" altLang="en-US"/>
              <a:pPr>
                <a:defRPr/>
              </a:pPr>
              <a:t>2012/5/28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BE09208-46C7-479C-8EEE-2C700400760A}" type="slidenum">
              <a:rPr lang="ja-JP" altLang="en-US"/>
              <a:pPr>
                <a:defRPr/>
              </a:pPr>
              <a:t>&lt;#&gt;</a:t>
            </a:fld>
            <a:endParaRPr lang="ja-JP" alt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2"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2" y="61278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5F04BB35-F09F-478B-A615-F75397FA7C65}" type="datetime1">
              <a:rPr lang="ja-JP" altLang="en-US"/>
              <a:pPr>
                <a:defRPr/>
              </a:pPr>
              <a:t>2012/5/28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27B63164-0826-463D-B3BF-32B5817B6D5F}" type="slidenum">
              <a:rPr lang="ja-JP" altLang="en-US"/>
              <a:pPr>
                <a:defRPr/>
              </a:pPr>
              <a:t>&lt;#&gt;</a:t>
            </a:fld>
            <a:endParaRPr lang="ja-JP" alt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A7924828-6438-4548-A658-0377E6EB0ADE}" type="datetime1">
              <a:rPr lang="ja-JP" altLang="en-US"/>
              <a:pPr>
                <a:defRPr/>
              </a:pPr>
              <a:t>2012/5/28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61598EC-8BF4-4D34-A12C-BB68F9682CC7}" type="slidenum">
              <a:rPr lang="ja-JP" altLang="en-US"/>
              <a:pPr>
                <a:defRPr/>
              </a:pPr>
              <a:t>&lt;#&gt;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329"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85"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329" y="143511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76F93A90-3FD9-4BB3-994B-D3D223D8176E}" type="datetime1">
              <a:rPr lang="ja-JP" altLang="en-US"/>
              <a:pPr>
                <a:defRPr/>
              </a:pPr>
              <a:t>2012/5/28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6F810820-CE07-438A-A904-811505F8C485}" type="slidenum">
              <a:rPr lang="ja-JP" altLang="en-US"/>
              <a:pPr>
                <a:defRPr/>
              </a:pPr>
              <a:t>&lt;#&gt;</a:t>
            </a:fld>
            <a:endParaRPr lang="ja-JP"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34" y="274639"/>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1" y="274639"/>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88608E6C-8E53-4260-956D-D14DF9583EDD}" type="datetime1">
              <a:rPr lang="ja-JP" altLang="en-US"/>
              <a:pPr>
                <a:defRPr/>
              </a:pPr>
              <a:t>2012/5/28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0AECF5B-AAC1-41E2-A939-12F5C7952D7D}" type="slidenum">
              <a:rPr lang="ja-JP" altLang="en-US"/>
              <a:pPr>
                <a:defRPr/>
              </a:pPr>
              <a:t>&lt;#&gt;</a:t>
            </a:fld>
            <a:endParaRPr lang="ja-JP" alt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26" y="2130693"/>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3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371EAA2-D82A-4B44-8D9B-AD87328D066E}" type="datetime1">
              <a:rPr lang="ja-JP" altLang="en-US"/>
              <a:pPr>
                <a:defRPr/>
              </a:pPr>
              <a:t>2012/5/28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99B5AC2-2643-462E-9CAA-0968B1861628}" type="slidenum">
              <a:rPr lang="ja-JP" altLang="en-US"/>
              <a:pPr>
                <a:defRPr/>
              </a:pPr>
              <a:t>&lt;#&gt;</a:t>
            </a:fld>
            <a:endParaRPr lang="ja-JP" alt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E9CA555-3C1B-4387-831B-86314B1B2E76}" type="datetime1">
              <a:rPr lang="ja-JP" altLang="en-US"/>
              <a:pPr>
                <a:defRPr/>
              </a:pPr>
              <a:t>2012/5/28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D44D596-5945-46F0-8571-747A3DB1204D}" type="slidenum">
              <a:rPr lang="ja-JP" altLang="en-US"/>
              <a:pPr>
                <a:defRPr/>
              </a:pPr>
              <a:t>&lt;#&gt;</a:t>
            </a:fld>
            <a:endParaRPr lang="ja-JP" alt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7168"/>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4"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D9D40ED7-7475-4A9F-9D50-A734A1638934}" type="datetime1">
              <a:rPr lang="ja-JP" altLang="en-US"/>
              <a:pPr>
                <a:defRPr/>
              </a:pPr>
              <a:t>2012/5/28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766927B-3351-41F3-AC34-8E17B905B27E}" type="slidenum">
              <a:rPr lang="ja-JP" altLang="en-US"/>
              <a:pPr>
                <a:defRPr/>
              </a:pPr>
              <a:t>&lt;#&gt;</a:t>
            </a:fld>
            <a:endParaRPr lang="ja-JP" alt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9" y="16002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27" y="16002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098716E3-D243-4354-95B7-461A453C9116}" type="datetime1">
              <a:rPr lang="ja-JP" altLang="en-US"/>
              <a:pPr>
                <a:defRPr/>
              </a:pPr>
              <a:t>2012/5/28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1AF4FF93-F622-4FAB-9C56-FCDAF4EAC035}" type="slidenum">
              <a:rPr lang="ja-JP" altLang="en-US"/>
              <a:pPr>
                <a:defRPr/>
              </a:pPr>
              <a:t>&lt;#&gt;</a:t>
            </a:fld>
            <a:endParaRPr lang="ja-JP" alt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4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4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3F3E66CD-DFD6-4269-9D6F-07C3837F60E2}" type="datetime1">
              <a:rPr lang="ja-JP" altLang="en-US"/>
              <a:pPr>
                <a:defRPr/>
              </a:pPr>
              <a:t>2012/5/28</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96023046-3532-4FBD-B954-71639258D647}" type="slidenum">
              <a:rPr lang="ja-JP" altLang="en-US"/>
              <a:pPr>
                <a:defRPr/>
              </a:pPr>
              <a:t>&lt;#&gt;</a:t>
            </a:fld>
            <a:endParaRPr lang="ja-JP" alt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D0BB4F8E-727F-4404-AF71-C4FFB5B76E28}" type="datetime1">
              <a:rPr lang="ja-JP" altLang="en-US"/>
              <a:pPr>
                <a:defRPr/>
              </a:pPr>
              <a:t>2012/5/28</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021E02D6-F0E0-4543-8D63-0EA5F76F35D9}" type="slidenum">
              <a:rPr lang="ja-JP" altLang="en-US"/>
              <a:pPr>
                <a:defRPr/>
              </a:pPr>
              <a:t>&lt;#&gt;</a:t>
            </a:fld>
            <a:endParaRPr lang="ja-JP" alt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A3D4CCC2-8E87-49D3-A2EF-CBE27C92CB38}" type="datetime1">
              <a:rPr lang="ja-JP" altLang="en-US"/>
              <a:pPr>
                <a:defRPr/>
              </a:pPr>
              <a:t>2012/5/28</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4532E6E7-4B92-4A21-9F22-A3B641983451}" type="slidenum">
              <a:rPr lang="ja-JP" altLang="en-US"/>
              <a:pPr>
                <a:defRPr/>
              </a:pPr>
              <a:t>&lt;#&gt;</a:t>
            </a:fld>
            <a:endParaRPr lang="ja-JP"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329"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85"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329" y="143511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2A906C35-9D66-4BA5-8CCF-99D5ED865B14}" type="datetime1">
              <a:rPr lang="ja-JP" altLang="en-US"/>
              <a:pPr>
                <a:defRPr/>
              </a:pPr>
              <a:t>2012/5/28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BE09208-46C7-479C-8EEE-2C700400760A}" type="slidenum">
              <a:rPr lang="ja-JP" altLang="en-US"/>
              <a:pPr>
                <a:defRPr/>
              </a:pPr>
              <a:t>&lt;#&gt;</a:t>
            </a:fld>
            <a:endParaRPr lang="ja-JP" alt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2"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2" y="61278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5F04BB35-F09F-478B-A615-F75397FA7C65}" type="datetime1">
              <a:rPr lang="ja-JP" altLang="en-US"/>
              <a:pPr>
                <a:defRPr/>
              </a:pPr>
              <a:t>2012/5/28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27B63164-0826-463D-B3BF-32B5817B6D5F}" type="slidenum">
              <a:rPr lang="ja-JP" altLang="en-US"/>
              <a:pPr>
                <a:defRPr/>
              </a:pPr>
              <a:t>&lt;#&gt;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2"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2" y="61278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CC306B09-8DB7-4C7B-9CFA-51A34F1281F4}" type="datetime1">
              <a:rPr lang="ja-JP" altLang="en-US"/>
              <a:pPr>
                <a:defRPr/>
              </a:pPr>
              <a:t>2012/5/28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A08C470A-55E5-445E-A7E1-BF4590BED36E}" type="slidenum">
              <a:rPr lang="ja-JP" altLang="en-US"/>
              <a:pPr>
                <a:defRPr/>
              </a:pPr>
              <a:t>&lt;#&gt;</a:t>
            </a:fld>
            <a:endParaRPr lang="ja-JP"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A7924828-6438-4548-A658-0377E6EB0ADE}" type="datetime1">
              <a:rPr lang="ja-JP" altLang="en-US"/>
              <a:pPr>
                <a:defRPr/>
              </a:pPr>
              <a:t>2012/5/28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61598EC-8BF4-4D34-A12C-BB68F9682CC7}" type="slidenum">
              <a:rPr lang="ja-JP" altLang="en-US"/>
              <a:pPr>
                <a:defRPr/>
              </a:pPr>
              <a:t>&lt;#&gt;</a:t>
            </a:fld>
            <a:endParaRPr lang="ja-JP" alt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34" y="274639"/>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1" y="274639"/>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88608E6C-8E53-4260-956D-D14DF9583EDD}" type="datetime1">
              <a:rPr lang="ja-JP" altLang="en-US"/>
              <a:pPr>
                <a:defRPr/>
              </a:pPr>
              <a:t>2012/5/28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0AECF5B-AAC1-41E2-A939-12F5C7952D7D}" type="slidenum">
              <a:rPr lang="ja-JP" altLang="en-US"/>
              <a:pPr>
                <a:defRPr/>
              </a:pPr>
              <a:t>&lt;#&gt;</a:t>
            </a:fld>
            <a:endParaRPr lang="ja-JP" alt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26" y="2130689"/>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3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9147F4E-F87C-4B1E-AD70-2BA9115D9032}" type="datetime1">
              <a:rPr lang="ja-JP" altLang="en-US"/>
              <a:pPr>
                <a:defRPr/>
              </a:pPr>
              <a:t>2012/5/28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F6213FE-6B82-408E-861E-04C9174559A2}" type="slidenum">
              <a:rPr lang="ja-JP" altLang="en-US"/>
              <a:pPr>
                <a:defRPr/>
              </a:pPr>
              <a:t>&lt;#&gt;</a:t>
            </a:fld>
            <a:endParaRPr lang="ja-JP" alt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89CD2C3D-4928-4EBA-BDBE-6F52D8786967}" type="datetime1">
              <a:rPr lang="ja-JP" altLang="en-US"/>
              <a:pPr>
                <a:defRPr/>
              </a:pPr>
              <a:t>2012/5/28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A6D9FD3-AAC4-40CA-B526-88D342CCCB40}" type="slidenum">
              <a:rPr lang="ja-JP" altLang="en-US"/>
              <a:pPr>
                <a:defRPr/>
              </a:pPr>
              <a:t>&lt;#&gt;</a:t>
            </a:fld>
            <a:endParaRPr lang="ja-JP" alt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7164"/>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4"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EB57E415-1F53-477F-9C0A-ED7EE55EA44F}" type="datetime1">
              <a:rPr lang="ja-JP" altLang="en-US"/>
              <a:pPr>
                <a:defRPr/>
              </a:pPr>
              <a:t>2012/5/28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FB7CC5A-B686-458E-BC9A-DAC9A13ABE91}" type="slidenum">
              <a:rPr lang="ja-JP" altLang="en-US"/>
              <a:pPr>
                <a:defRPr/>
              </a:pPr>
              <a:t>&lt;#&gt;</a:t>
            </a:fld>
            <a:endParaRPr lang="ja-JP" alt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9" y="16002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27" y="16002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E2A3FB72-7780-4C93-9B40-3C0B9E67401B}" type="datetime1">
              <a:rPr lang="ja-JP" altLang="en-US"/>
              <a:pPr>
                <a:defRPr/>
              </a:pPr>
              <a:t>2012/5/28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6E6B4F7F-D001-47CD-88CB-8A9D38211BD0}" type="slidenum">
              <a:rPr lang="ja-JP" altLang="en-US"/>
              <a:pPr>
                <a:defRPr/>
              </a:pPr>
              <a:t>&lt;#&gt;</a:t>
            </a:fld>
            <a:endParaRPr lang="ja-JP" alt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3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3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A1E74BB9-4216-460C-8E57-8121376031B4}" type="datetime1">
              <a:rPr lang="ja-JP" altLang="en-US"/>
              <a:pPr>
                <a:defRPr/>
              </a:pPr>
              <a:t>2012/5/28</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5E9650C9-48DD-418C-95C9-F97DB3B0C00F}" type="slidenum">
              <a:rPr lang="ja-JP" altLang="en-US"/>
              <a:pPr>
                <a:defRPr/>
              </a:pPr>
              <a:t>&lt;#&gt;</a:t>
            </a:fld>
            <a:endParaRPr lang="ja-JP" alt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72214F9F-D65B-465A-988C-DAE46BF0B3CB}" type="datetime1">
              <a:rPr lang="ja-JP" altLang="en-US"/>
              <a:pPr>
                <a:defRPr/>
              </a:pPr>
              <a:t>2012/5/28</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F093DD63-6A93-4CF2-B757-570F9770C875}" type="slidenum">
              <a:rPr lang="ja-JP" altLang="en-US"/>
              <a:pPr>
                <a:defRPr/>
              </a:pPr>
              <a:t>&lt;#&gt;</a:t>
            </a:fld>
            <a:endParaRPr lang="ja-JP" alt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D83B114F-FB33-45AD-89E7-AFC4CE22A599}" type="datetime1">
              <a:rPr lang="ja-JP" altLang="en-US"/>
              <a:pPr>
                <a:defRPr/>
              </a:pPr>
              <a:t>2012/5/28</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54169EF2-E7C4-444A-BB71-B9A2CB7F6C30}" type="slidenum">
              <a:rPr lang="ja-JP" altLang="en-US"/>
              <a:pPr>
                <a:defRPr/>
              </a:pPr>
              <a:t>&lt;#&gt;</a:t>
            </a:fld>
            <a:endParaRPr lang="ja-JP" alt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327"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85"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327" y="143511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DF1C107B-DA1C-49B1-8BC2-87AE81294101}" type="datetime1">
              <a:rPr lang="ja-JP" altLang="en-US"/>
              <a:pPr>
                <a:defRPr/>
              </a:pPr>
              <a:t>2012/5/28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557CD26F-A6A4-43C1-988B-00E3F7ED362C}" type="slidenum">
              <a:rPr lang="ja-JP" altLang="en-US"/>
              <a:pPr>
                <a:defRPr/>
              </a:pPr>
              <a:t>&lt;#&gt;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2.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5123" name="テキスト プレースホルダ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2" y="6356364"/>
            <a:ext cx="2133600" cy="365125"/>
          </a:xfrm>
          <a:prstGeom prst="rect">
            <a:avLst/>
          </a:prstGeom>
        </p:spPr>
        <p:txBody>
          <a:bodyPr vert="horz" lIns="91440" tIns="45720" rIns="91440" bIns="45720" rtlCol="0" anchor="ctr"/>
          <a:lstStyle>
            <a:lvl1pPr algn="l">
              <a:defRPr sz="1200" b="0">
                <a:solidFill>
                  <a:prstClr val="black">
                    <a:tint val="75000"/>
                  </a:prstClr>
                </a:solidFill>
                <a:latin typeface="Calibri"/>
                <a:ea typeface="ＭＳ Ｐゴシック"/>
              </a:defRPr>
            </a:lvl1pPr>
          </a:lstStyle>
          <a:p>
            <a:pPr>
              <a:defRPr/>
            </a:pPr>
            <a:fld id="{F6C06271-8B99-470D-9C37-FFF2073BA92B}" type="datetime1">
              <a:rPr lang="ja-JP" altLang="en-US"/>
              <a:pPr>
                <a:defRPr/>
              </a:pPr>
              <a:t>2012/5/28</a:t>
            </a:fld>
            <a:endParaRPr lang="ja-JP" altLang="en-US"/>
          </a:p>
        </p:txBody>
      </p:sp>
      <p:sp>
        <p:nvSpPr>
          <p:cNvPr id="5" name="フッター プレースホルダ 4"/>
          <p:cNvSpPr>
            <a:spLocks noGrp="1"/>
          </p:cNvSpPr>
          <p:nvPr>
            <p:ph type="ftr" sz="quarter" idx="3"/>
          </p:nvPr>
        </p:nvSpPr>
        <p:spPr>
          <a:xfrm>
            <a:off x="3124200" y="6356364"/>
            <a:ext cx="2895600" cy="365125"/>
          </a:xfrm>
          <a:prstGeom prst="rect">
            <a:avLst/>
          </a:prstGeom>
        </p:spPr>
        <p:txBody>
          <a:bodyPr vert="horz" lIns="91440" tIns="45720" rIns="91440" bIns="45720" rtlCol="0" anchor="ctr"/>
          <a:lstStyle>
            <a:lvl1pPr algn="ctr">
              <a:defRPr sz="1200" b="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64"/>
            <a:ext cx="2133600" cy="365125"/>
          </a:xfrm>
          <a:prstGeom prst="rect">
            <a:avLst/>
          </a:prstGeom>
        </p:spPr>
        <p:txBody>
          <a:bodyPr vert="horz" lIns="91440" tIns="45720" rIns="91440" bIns="45720" rtlCol="0" anchor="ctr"/>
          <a:lstStyle>
            <a:lvl1pPr algn="r">
              <a:defRPr sz="1200" b="0">
                <a:solidFill>
                  <a:prstClr val="black">
                    <a:tint val="75000"/>
                  </a:prstClr>
                </a:solidFill>
                <a:latin typeface="Calibri"/>
                <a:ea typeface="ＭＳ Ｐゴシック"/>
              </a:defRPr>
            </a:lvl1pPr>
          </a:lstStyle>
          <a:p>
            <a:pPr>
              <a:defRPr/>
            </a:pPr>
            <a:fld id="{CFDB0A54-BBAF-4733-8B3C-9259D6C1AB79}"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420" y="274638"/>
            <a:ext cx="822916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テキスト プレースホルダ 2"/>
          <p:cNvSpPr>
            <a:spLocks noGrp="1"/>
          </p:cNvSpPr>
          <p:nvPr>
            <p:ph type="body" idx="1"/>
          </p:nvPr>
        </p:nvSpPr>
        <p:spPr bwMode="auto">
          <a:xfrm>
            <a:off x="457420" y="1600203"/>
            <a:ext cx="822916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420" y="6356353"/>
            <a:ext cx="2133161" cy="365125"/>
          </a:xfrm>
          <a:prstGeom prst="rect">
            <a:avLst/>
          </a:prstGeom>
        </p:spPr>
        <p:txBody>
          <a:bodyPr vert="horz" lIns="91440" tIns="45720" rIns="91440" bIns="45720" rtlCol="0" anchor="ctr"/>
          <a:lstStyle>
            <a:lvl1pPr algn="l">
              <a:defRPr sz="1200" b="0">
                <a:solidFill>
                  <a:prstClr val="black">
                    <a:tint val="75000"/>
                  </a:prstClr>
                </a:solidFill>
                <a:latin typeface="Calibri"/>
                <a:ea typeface="ＭＳ Ｐゴシック"/>
              </a:defRPr>
            </a:lvl1pPr>
          </a:lstStyle>
          <a:p>
            <a:pPr>
              <a:defRPr/>
            </a:pPr>
            <a:fld id="{4B28163D-5231-4E4D-ABFB-439A8AEE2ADB}" type="datetime1">
              <a:rPr lang="ja-JP" altLang="en-US"/>
              <a:pPr>
                <a:defRPr/>
              </a:pPr>
              <a:t>2012/5/28</a:t>
            </a:fld>
            <a:endParaRPr lang="ja-JP" altLang="en-US"/>
          </a:p>
        </p:txBody>
      </p:sp>
      <p:sp>
        <p:nvSpPr>
          <p:cNvPr id="5" name="フッター プレースホルダ 4"/>
          <p:cNvSpPr>
            <a:spLocks noGrp="1"/>
          </p:cNvSpPr>
          <p:nvPr>
            <p:ph type="ftr" sz="quarter" idx="3"/>
          </p:nvPr>
        </p:nvSpPr>
        <p:spPr>
          <a:xfrm>
            <a:off x="3124237" y="6356353"/>
            <a:ext cx="2895526" cy="365125"/>
          </a:xfrm>
          <a:prstGeom prst="rect">
            <a:avLst/>
          </a:prstGeom>
        </p:spPr>
        <p:txBody>
          <a:bodyPr vert="horz" lIns="91440" tIns="45720" rIns="91440" bIns="45720" rtlCol="0" anchor="ctr"/>
          <a:lstStyle>
            <a:lvl1pPr algn="ctr">
              <a:defRPr sz="1200" b="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6553421" y="6356353"/>
            <a:ext cx="2133161" cy="365125"/>
          </a:xfrm>
          <a:prstGeom prst="rect">
            <a:avLst/>
          </a:prstGeom>
        </p:spPr>
        <p:txBody>
          <a:bodyPr vert="horz" lIns="91440" tIns="45720" rIns="91440" bIns="45720" rtlCol="0" anchor="ctr"/>
          <a:lstStyle>
            <a:lvl1pPr algn="r">
              <a:defRPr sz="1200" b="0">
                <a:solidFill>
                  <a:prstClr val="black">
                    <a:tint val="75000"/>
                  </a:prstClr>
                </a:solidFill>
                <a:latin typeface="Calibri"/>
                <a:ea typeface="ＭＳ Ｐゴシック"/>
              </a:defRPr>
            </a:lvl1pPr>
          </a:lstStyle>
          <a:p>
            <a:pPr>
              <a:defRPr/>
            </a:pPr>
            <a:fld id="{7E68ACA4-A66E-4199-80B7-FCD9562041BD}"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5123" name="テキスト プレースホルダ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2" y="6356358"/>
            <a:ext cx="2133600" cy="365125"/>
          </a:xfrm>
          <a:prstGeom prst="rect">
            <a:avLst/>
          </a:prstGeom>
        </p:spPr>
        <p:txBody>
          <a:bodyPr vert="horz" lIns="91440" tIns="45720" rIns="91440" bIns="45720" rtlCol="0" anchor="ctr"/>
          <a:lstStyle>
            <a:lvl1pPr algn="l">
              <a:defRPr sz="1200" b="0">
                <a:solidFill>
                  <a:prstClr val="black">
                    <a:tint val="75000"/>
                  </a:prstClr>
                </a:solidFill>
                <a:latin typeface="Calibri"/>
                <a:ea typeface="ＭＳ Ｐゴシック"/>
              </a:defRPr>
            </a:lvl1pPr>
          </a:lstStyle>
          <a:p>
            <a:pPr>
              <a:defRPr/>
            </a:pPr>
            <a:fld id="{F6C06271-8B99-470D-9C37-FFF2073BA92B}" type="datetime1">
              <a:rPr lang="ja-JP" altLang="en-US"/>
              <a:pPr>
                <a:defRPr/>
              </a:pPr>
              <a:t>2012/5/28</a:t>
            </a:fld>
            <a:endParaRPr lang="ja-JP" altLang="en-US"/>
          </a:p>
        </p:txBody>
      </p:sp>
      <p:sp>
        <p:nvSpPr>
          <p:cNvPr id="5" name="フッター プレースホルダ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b="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b="0">
                <a:solidFill>
                  <a:prstClr val="black">
                    <a:tint val="75000"/>
                  </a:prstClr>
                </a:solidFill>
                <a:latin typeface="Calibri"/>
                <a:ea typeface="ＭＳ Ｐゴシック"/>
              </a:defRPr>
            </a:lvl1pPr>
          </a:lstStyle>
          <a:p>
            <a:pPr>
              <a:defRPr/>
            </a:pPr>
            <a:fld id="{CFDB0A54-BBAF-4733-8B3C-9259D6C1AB79}"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44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338AB1E9-0F25-436A-9CCD-374BAEA89412}" type="datetime1">
              <a:rPr lang="ja-JP" altLang="en-US" smtClean="0">
                <a:solidFill>
                  <a:prstClr val="black">
                    <a:tint val="75000"/>
                  </a:prstClr>
                </a:solidFill>
                <a:latin typeface="Calibri"/>
                <a:ea typeface="ＭＳ Ｐゴシック"/>
              </a:rPr>
              <a:pPr fontAlgn="auto">
                <a:spcBef>
                  <a:spcPts val="0"/>
                </a:spcBef>
                <a:spcAft>
                  <a:spcPts val="0"/>
                </a:spcAft>
              </a:pPr>
              <a:t>2012/5/28</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124200" y="635644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6553200" y="635644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38C394B-FE55-4C58-BE90-2EF6A8CB64E6}" type="slidenum">
              <a:rPr lang="ja-JP" altLang="en-US" smtClean="0">
                <a:solidFill>
                  <a:prstClr val="black">
                    <a:tint val="75000"/>
                  </a:prstClr>
                </a:solidFill>
                <a:latin typeface="Calibri"/>
                <a:ea typeface="ＭＳ Ｐゴシック"/>
              </a:rPr>
              <a:pPr fontAlgn="auto">
                <a:spcBef>
                  <a:spcPts val="0"/>
                </a:spcBef>
                <a:spcAft>
                  <a:spcPts val="0"/>
                </a:spcAft>
              </a:pPr>
              <a:t>&lt;#&gt;</a:t>
            </a:fld>
            <a:endParaRPr lang="ja-JP" altLang="en-US">
              <a:solidFill>
                <a:prstClr val="black">
                  <a:tint val="75000"/>
                </a:prstClr>
              </a:solidFill>
              <a:latin typeface="Calibri"/>
              <a:ea typeface="ＭＳ Ｐゴシック"/>
            </a:endParaRPr>
          </a:p>
        </p:txBody>
      </p:sp>
    </p:spTree>
    <p:extLst>
      <p:ext uri="{BB962C8B-B14F-4D97-AF65-F5344CB8AC3E}">
        <p14:creationId xmlns="" xmlns:p14="http://schemas.microsoft.com/office/powerpoint/2010/main" val="3766232659"/>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6" y="274640"/>
            <a:ext cx="8229600" cy="1143000"/>
          </a:xfrm>
          <a:prstGeom prst="rect">
            <a:avLst/>
          </a:prstGeom>
        </p:spPr>
        <p:txBody>
          <a:bodyPr vert="horz" lIns="91264" tIns="45633" rIns="91264" bIns="45633"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6" y="1600215"/>
            <a:ext cx="8229600" cy="4525963"/>
          </a:xfrm>
          <a:prstGeom prst="rect">
            <a:avLst/>
          </a:prstGeom>
        </p:spPr>
        <p:txBody>
          <a:bodyPr vert="horz" lIns="91264" tIns="45633" rIns="91264" bIns="45633"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2" y="6356558"/>
            <a:ext cx="2133600" cy="365125"/>
          </a:xfrm>
          <a:prstGeom prst="rect">
            <a:avLst/>
          </a:prstGeom>
        </p:spPr>
        <p:txBody>
          <a:bodyPr vert="horz" lIns="91264" tIns="45633" rIns="91264" bIns="45633" rtlCol="0" anchor="ctr"/>
          <a:lstStyle>
            <a:lvl1pPr algn="l">
              <a:defRPr sz="1200">
                <a:solidFill>
                  <a:schemeClr val="tx1">
                    <a:tint val="75000"/>
                  </a:schemeClr>
                </a:solidFill>
              </a:defRPr>
            </a:lvl1pPr>
          </a:lstStyle>
          <a:p>
            <a:pPr defTabSz="912641" fontAlgn="auto">
              <a:spcBef>
                <a:spcPts val="0"/>
              </a:spcBef>
              <a:spcAft>
                <a:spcPts val="0"/>
              </a:spcAft>
            </a:pPr>
            <a:fld id="{E90ED720-0104-4369-84BC-D37694168613}" type="datetimeFigureOut">
              <a:rPr lang="ja-JP" altLang="en-US" smtClean="0">
                <a:solidFill>
                  <a:prstClr val="black">
                    <a:tint val="75000"/>
                  </a:prstClr>
                </a:solidFill>
                <a:latin typeface="Calibri"/>
                <a:ea typeface="ＭＳ Ｐゴシック"/>
              </a:rPr>
              <a:pPr defTabSz="912641" fontAlgn="auto">
                <a:spcBef>
                  <a:spcPts val="0"/>
                </a:spcBef>
                <a:spcAft>
                  <a:spcPts val="0"/>
                </a:spcAft>
              </a:pPr>
              <a:t>2012/5/28</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124204" y="6356558"/>
            <a:ext cx="2895600" cy="365125"/>
          </a:xfrm>
          <a:prstGeom prst="rect">
            <a:avLst/>
          </a:prstGeom>
        </p:spPr>
        <p:txBody>
          <a:bodyPr vert="horz" lIns="91264" tIns="45633" rIns="91264" bIns="45633" rtlCol="0" anchor="ctr"/>
          <a:lstStyle>
            <a:lvl1pPr algn="ctr">
              <a:defRPr sz="1200">
                <a:solidFill>
                  <a:schemeClr val="tx1">
                    <a:tint val="75000"/>
                  </a:schemeClr>
                </a:solidFill>
              </a:defRPr>
            </a:lvl1pPr>
          </a:lstStyle>
          <a:p>
            <a:pPr defTabSz="912641"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6553200" y="6356558"/>
            <a:ext cx="2133600" cy="365125"/>
          </a:xfrm>
          <a:prstGeom prst="rect">
            <a:avLst/>
          </a:prstGeom>
        </p:spPr>
        <p:txBody>
          <a:bodyPr vert="horz" lIns="91264" tIns="45633" rIns="91264" bIns="45633" rtlCol="0" anchor="ctr"/>
          <a:lstStyle>
            <a:lvl1pPr algn="r">
              <a:defRPr sz="1200">
                <a:solidFill>
                  <a:schemeClr val="tx1">
                    <a:tint val="75000"/>
                  </a:schemeClr>
                </a:solidFill>
              </a:defRPr>
            </a:lvl1pPr>
          </a:lstStyle>
          <a:p>
            <a:pPr defTabSz="912641" fontAlgn="auto">
              <a:spcBef>
                <a:spcPts val="0"/>
              </a:spcBef>
              <a:spcAft>
                <a:spcPts val="0"/>
              </a:spcAft>
            </a:pPr>
            <a:fld id="{D2D8002D-B5B0-4BAC-B1F6-782DDCCE6D9C}" type="slidenum">
              <a:rPr lang="ja-JP" altLang="en-US" smtClean="0">
                <a:solidFill>
                  <a:prstClr val="black">
                    <a:tint val="75000"/>
                  </a:prstClr>
                </a:solidFill>
                <a:latin typeface="Calibri"/>
                <a:ea typeface="ＭＳ Ｐゴシック"/>
              </a:rPr>
              <a:pPr defTabSz="912641" fontAlgn="auto">
                <a:spcBef>
                  <a:spcPts val="0"/>
                </a:spcBef>
                <a:spcAft>
                  <a:spcPts val="0"/>
                </a:spcAft>
              </a:pPr>
              <a:t>&lt;#&gt;</a:t>
            </a:fld>
            <a:endParaRPr lang="ja-JP" altLang="en-US">
              <a:solidFill>
                <a:prstClr val="black">
                  <a:tint val="75000"/>
                </a:prstClr>
              </a:solidFill>
              <a:latin typeface="Calibri"/>
              <a:ea typeface="ＭＳ Ｐゴシック"/>
            </a:endParaRPr>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Lst>
  <p:txStyles>
    <p:titleStyle>
      <a:lvl1pPr algn="ctr" defTabSz="912641" rtl="0" eaLnBrk="1" latinLnBrk="0" hangingPunct="1">
        <a:spcBef>
          <a:spcPct val="0"/>
        </a:spcBef>
        <a:buNone/>
        <a:defRPr kumimoji="1" sz="4400" kern="1200">
          <a:solidFill>
            <a:schemeClr val="tx1"/>
          </a:solidFill>
          <a:latin typeface="+mj-lt"/>
          <a:ea typeface="+mj-ea"/>
          <a:cs typeface="+mj-cs"/>
        </a:defRPr>
      </a:lvl1pPr>
    </p:titleStyle>
    <p:bodyStyle>
      <a:lvl1pPr marL="342236" indent="-342236" algn="l" defTabSz="912641"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1517" indent="-285199" algn="l" defTabSz="912641"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0798" indent="-228160" algn="l" defTabSz="912641"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7118" indent="-228160" algn="l" defTabSz="912641"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3435" indent="-228160" algn="l" defTabSz="912641"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09760" indent="-228160" algn="l" defTabSz="912641"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6073" indent="-228160" algn="l" defTabSz="912641"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2391" indent="-228160" algn="l" defTabSz="912641"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78710" indent="-228160" algn="l" defTabSz="912641"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2641" rtl="0" eaLnBrk="1" latinLnBrk="0" hangingPunct="1">
        <a:defRPr kumimoji="1" sz="1800" kern="1200">
          <a:solidFill>
            <a:schemeClr val="tx1"/>
          </a:solidFill>
          <a:latin typeface="+mn-lt"/>
          <a:ea typeface="+mn-ea"/>
          <a:cs typeface="+mn-cs"/>
        </a:defRPr>
      </a:lvl1pPr>
      <a:lvl2pPr marL="456320" algn="l" defTabSz="912641" rtl="0" eaLnBrk="1" latinLnBrk="0" hangingPunct="1">
        <a:defRPr kumimoji="1" sz="1800" kern="1200">
          <a:solidFill>
            <a:schemeClr val="tx1"/>
          </a:solidFill>
          <a:latin typeface="+mn-lt"/>
          <a:ea typeface="+mn-ea"/>
          <a:cs typeface="+mn-cs"/>
        </a:defRPr>
      </a:lvl2pPr>
      <a:lvl3pPr marL="912641" algn="l" defTabSz="912641" rtl="0" eaLnBrk="1" latinLnBrk="0" hangingPunct="1">
        <a:defRPr kumimoji="1" sz="1800" kern="1200">
          <a:solidFill>
            <a:schemeClr val="tx1"/>
          </a:solidFill>
          <a:latin typeface="+mn-lt"/>
          <a:ea typeface="+mn-ea"/>
          <a:cs typeface="+mn-cs"/>
        </a:defRPr>
      </a:lvl3pPr>
      <a:lvl4pPr marL="1368955" algn="l" defTabSz="912641" rtl="0" eaLnBrk="1" latinLnBrk="0" hangingPunct="1">
        <a:defRPr kumimoji="1" sz="1800" kern="1200">
          <a:solidFill>
            <a:schemeClr val="tx1"/>
          </a:solidFill>
          <a:latin typeface="+mn-lt"/>
          <a:ea typeface="+mn-ea"/>
          <a:cs typeface="+mn-cs"/>
        </a:defRPr>
      </a:lvl4pPr>
      <a:lvl5pPr marL="1825275" algn="l" defTabSz="912641" rtl="0" eaLnBrk="1" latinLnBrk="0" hangingPunct="1">
        <a:defRPr kumimoji="1" sz="1800" kern="1200">
          <a:solidFill>
            <a:schemeClr val="tx1"/>
          </a:solidFill>
          <a:latin typeface="+mn-lt"/>
          <a:ea typeface="+mn-ea"/>
          <a:cs typeface="+mn-cs"/>
        </a:defRPr>
      </a:lvl5pPr>
      <a:lvl6pPr marL="2281594" algn="l" defTabSz="912641" rtl="0" eaLnBrk="1" latinLnBrk="0" hangingPunct="1">
        <a:defRPr kumimoji="1" sz="1800" kern="1200">
          <a:solidFill>
            <a:schemeClr val="tx1"/>
          </a:solidFill>
          <a:latin typeface="+mn-lt"/>
          <a:ea typeface="+mn-ea"/>
          <a:cs typeface="+mn-cs"/>
        </a:defRPr>
      </a:lvl6pPr>
      <a:lvl7pPr marL="2737911" algn="l" defTabSz="912641" rtl="0" eaLnBrk="1" latinLnBrk="0" hangingPunct="1">
        <a:defRPr kumimoji="1" sz="1800" kern="1200">
          <a:solidFill>
            <a:schemeClr val="tx1"/>
          </a:solidFill>
          <a:latin typeface="+mn-lt"/>
          <a:ea typeface="+mn-ea"/>
          <a:cs typeface="+mn-cs"/>
        </a:defRPr>
      </a:lvl7pPr>
      <a:lvl8pPr marL="3194226" algn="l" defTabSz="912641" rtl="0" eaLnBrk="1" latinLnBrk="0" hangingPunct="1">
        <a:defRPr kumimoji="1" sz="1800" kern="1200">
          <a:solidFill>
            <a:schemeClr val="tx1"/>
          </a:solidFill>
          <a:latin typeface="+mn-lt"/>
          <a:ea typeface="+mn-ea"/>
          <a:cs typeface="+mn-cs"/>
        </a:defRPr>
      </a:lvl8pPr>
      <a:lvl9pPr marL="3650552" algn="l" defTabSz="912641"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420" y="274638"/>
            <a:ext cx="822916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420" y="1600204"/>
            <a:ext cx="822916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420" y="6356363"/>
            <a:ext cx="2133161" cy="365125"/>
          </a:xfrm>
          <a:prstGeom prst="rect">
            <a:avLst/>
          </a:prstGeom>
        </p:spPr>
        <p:txBody>
          <a:bodyPr vert="horz" lIns="91440" tIns="45720" rIns="91440" bIns="45720" rtlCol="0" anchor="ctr"/>
          <a:lstStyle>
            <a:lvl1pPr algn="l">
              <a:defRPr sz="1200" b="0">
                <a:solidFill>
                  <a:prstClr val="black">
                    <a:tint val="75000"/>
                  </a:prstClr>
                </a:solidFill>
                <a:latin typeface="Calibri"/>
                <a:ea typeface="ＭＳ Ｐゴシック"/>
              </a:defRPr>
            </a:lvl1pPr>
          </a:lstStyle>
          <a:p>
            <a:pPr>
              <a:defRPr/>
            </a:pPr>
            <a:fld id="{35503953-BB86-4F7B-ADC8-1697C32AE746}" type="datetime1">
              <a:rPr lang="ja-JP" altLang="en-US"/>
              <a:pPr>
                <a:defRPr/>
              </a:pPr>
              <a:t>2012/5/28</a:t>
            </a:fld>
            <a:endParaRPr lang="ja-JP" altLang="en-US"/>
          </a:p>
        </p:txBody>
      </p:sp>
      <p:sp>
        <p:nvSpPr>
          <p:cNvPr id="5" name="フッター プレースホルダ 4"/>
          <p:cNvSpPr>
            <a:spLocks noGrp="1"/>
          </p:cNvSpPr>
          <p:nvPr>
            <p:ph type="ftr" sz="quarter" idx="3"/>
          </p:nvPr>
        </p:nvSpPr>
        <p:spPr>
          <a:xfrm>
            <a:off x="3124237" y="6356363"/>
            <a:ext cx="2895526" cy="365125"/>
          </a:xfrm>
          <a:prstGeom prst="rect">
            <a:avLst/>
          </a:prstGeom>
        </p:spPr>
        <p:txBody>
          <a:bodyPr vert="horz" lIns="91440" tIns="45720" rIns="91440" bIns="45720" rtlCol="0" anchor="ctr"/>
          <a:lstStyle>
            <a:lvl1pPr algn="ctr">
              <a:defRPr sz="1200" b="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6553424" y="6356363"/>
            <a:ext cx="2133161" cy="365125"/>
          </a:xfrm>
          <a:prstGeom prst="rect">
            <a:avLst/>
          </a:prstGeom>
        </p:spPr>
        <p:txBody>
          <a:bodyPr vert="horz" lIns="91440" tIns="45720" rIns="91440" bIns="45720" rtlCol="0" anchor="ctr"/>
          <a:lstStyle>
            <a:lvl1pPr algn="r">
              <a:defRPr sz="1200" b="0">
                <a:solidFill>
                  <a:prstClr val="black">
                    <a:tint val="75000"/>
                  </a:prstClr>
                </a:solidFill>
                <a:latin typeface="Calibri"/>
                <a:ea typeface="ＭＳ Ｐゴシック"/>
              </a:defRPr>
            </a:lvl1pPr>
          </a:lstStyle>
          <a:p>
            <a:pPr>
              <a:defRPr/>
            </a:pPr>
            <a:fld id="{4924563F-111E-4996-9CBE-215F31044931}"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420" y="274638"/>
            <a:ext cx="822916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420" y="1600204"/>
            <a:ext cx="822916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420" y="6356359"/>
            <a:ext cx="2133161" cy="365125"/>
          </a:xfrm>
          <a:prstGeom prst="rect">
            <a:avLst/>
          </a:prstGeom>
        </p:spPr>
        <p:txBody>
          <a:bodyPr vert="horz" lIns="91440" tIns="45720" rIns="91440" bIns="45720" rtlCol="0" anchor="ctr"/>
          <a:lstStyle>
            <a:lvl1pPr algn="l">
              <a:defRPr sz="1200" b="0">
                <a:solidFill>
                  <a:prstClr val="black">
                    <a:tint val="75000"/>
                  </a:prstClr>
                </a:solidFill>
                <a:latin typeface="Calibri"/>
                <a:ea typeface="ＭＳ Ｐゴシック"/>
              </a:defRPr>
            </a:lvl1pPr>
          </a:lstStyle>
          <a:p>
            <a:pPr>
              <a:defRPr/>
            </a:pPr>
            <a:fld id="{35503953-BB86-4F7B-ADC8-1697C32AE746}" type="datetime1">
              <a:rPr lang="ja-JP" altLang="en-US"/>
              <a:pPr>
                <a:defRPr/>
              </a:pPr>
              <a:t>2012/5/28</a:t>
            </a:fld>
            <a:endParaRPr lang="ja-JP" altLang="en-US"/>
          </a:p>
        </p:txBody>
      </p:sp>
      <p:sp>
        <p:nvSpPr>
          <p:cNvPr id="5" name="フッター プレースホルダ 4"/>
          <p:cNvSpPr>
            <a:spLocks noGrp="1"/>
          </p:cNvSpPr>
          <p:nvPr>
            <p:ph type="ftr" sz="quarter" idx="3"/>
          </p:nvPr>
        </p:nvSpPr>
        <p:spPr>
          <a:xfrm>
            <a:off x="3124237" y="6356359"/>
            <a:ext cx="2895526" cy="365125"/>
          </a:xfrm>
          <a:prstGeom prst="rect">
            <a:avLst/>
          </a:prstGeom>
        </p:spPr>
        <p:txBody>
          <a:bodyPr vert="horz" lIns="91440" tIns="45720" rIns="91440" bIns="45720" rtlCol="0" anchor="ctr"/>
          <a:lstStyle>
            <a:lvl1pPr algn="ctr">
              <a:defRPr sz="1200" b="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6553424" y="6356359"/>
            <a:ext cx="2133161" cy="365125"/>
          </a:xfrm>
          <a:prstGeom prst="rect">
            <a:avLst/>
          </a:prstGeom>
        </p:spPr>
        <p:txBody>
          <a:bodyPr vert="horz" lIns="91440" tIns="45720" rIns="91440" bIns="45720" rtlCol="0" anchor="ctr"/>
          <a:lstStyle>
            <a:lvl1pPr algn="r">
              <a:defRPr sz="1200" b="0">
                <a:solidFill>
                  <a:prstClr val="black">
                    <a:tint val="75000"/>
                  </a:prstClr>
                </a:solidFill>
                <a:latin typeface="Calibri"/>
                <a:ea typeface="ＭＳ Ｐゴシック"/>
              </a:defRPr>
            </a:lvl1pPr>
          </a:lstStyle>
          <a:p>
            <a:pPr>
              <a:defRPr/>
            </a:pPr>
            <a:fld id="{4924563F-111E-4996-9CBE-215F31044931}"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 id="2147484038"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2"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E54A4E2-325D-4712-9379-158DE9DC2B5F}" type="datetimeFigureOut">
              <a:rPr lang="ja-JP" altLang="en-US" smtClean="0">
                <a:solidFill>
                  <a:prstClr val="black">
                    <a:tint val="75000"/>
                  </a:prstClr>
                </a:solidFill>
                <a:latin typeface="Calibri"/>
                <a:ea typeface="ＭＳ Ｐゴシック"/>
              </a:rPr>
              <a:pPr fontAlgn="auto">
                <a:spcBef>
                  <a:spcPts val="0"/>
                </a:spcBef>
                <a:spcAft>
                  <a:spcPts val="0"/>
                </a:spcAft>
              </a:pPr>
              <a:t>2012/5/28</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82099C6-6CE3-4A76-8588-B441B4FA9EFC}" type="slidenum">
              <a:rPr lang="ja-JP" altLang="en-US" smtClean="0">
                <a:solidFill>
                  <a:prstClr val="black">
                    <a:tint val="75000"/>
                  </a:prstClr>
                </a:solidFill>
                <a:latin typeface="Calibri"/>
                <a:ea typeface="ＭＳ Ｐゴシック"/>
              </a:rPr>
              <a:pPr fontAlgn="auto">
                <a:spcBef>
                  <a:spcPts val="0"/>
                </a:spcBef>
                <a:spcAft>
                  <a:spcPts val="0"/>
                </a:spcAft>
              </a:pPr>
              <a:t>&lt;#&gt;</a:t>
            </a:fld>
            <a:endParaRPr lang="ja-JP" altLang="en-US">
              <a:solidFill>
                <a:prstClr val="black">
                  <a:tint val="75000"/>
                </a:prstClr>
              </a:solidFill>
              <a:latin typeface="Calibri"/>
              <a:ea typeface="ＭＳ Ｐゴシック"/>
            </a:endParaRPr>
          </a:p>
        </p:txBody>
      </p:sp>
    </p:spTree>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2"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42FC359-BB7C-4C5D-99D9-1DD1C5131C09}" type="datetimeFigureOut">
              <a:rPr lang="ja-JP" altLang="en-US" smtClean="0">
                <a:solidFill>
                  <a:prstClr val="black">
                    <a:tint val="75000"/>
                  </a:prstClr>
                </a:solidFill>
                <a:latin typeface="Calibri"/>
                <a:ea typeface="ＭＳ Ｐゴシック"/>
              </a:rPr>
              <a:pPr fontAlgn="auto">
                <a:spcBef>
                  <a:spcPts val="0"/>
                </a:spcBef>
                <a:spcAft>
                  <a:spcPts val="0"/>
                </a:spcAft>
              </a:pPr>
              <a:t>2012/5/28</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A08ECA5-6CCF-4894-BA6C-458133C14EDE}" type="slidenum">
              <a:rPr lang="ja-JP" altLang="en-US" smtClean="0">
                <a:solidFill>
                  <a:prstClr val="black">
                    <a:tint val="75000"/>
                  </a:prstClr>
                </a:solidFill>
                <a:latin typeface="Calibri"/>
                <a:ea typeface="ＭＳ Ｐゴシック"/>
              </a:rPr>
              <a:pPr fontAlgn="auto">
                <a:spcBef>
                  <a:spcPts val="0"/>
                </a:spcBef>
                <a:spcAft>
                  <a:spcPts val="0"/>
                </a:spcAft>
              </a:pPr>
              <a:t>&lt;#&gt;</a:t>
            </a:fld>
            <a:endParaRPr lang="ja-JP" altLang="en-US">
              <a:solidFill>
                <a:prstClr val="black">
                  <a:tint val="75000"/>
                </a:prstClr>
              </a:solidFill>
              <a:latin typeface="Calibri"/>
              <a:ea typeface="ＭＳ Ｐゴシック"/>
            </a:endParaRPr>
          </a:p>
        </p:txBody>
      </p:sp>
    </p:spTree>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タイトル プレースホルダ 1"/>
          <p:cNvSpPr>
            <a:spLocks noGrp="1"/>
          </p:cNvSpPr>
          <p:nvPr>
            <p:ph type="title"/>
          </p:nvPr>
        </p:nvSpPr>
        <p:spPr bwMode="auto">
          <a:xfrm>
            <a:off x="457420" y="274638"/>
            <a:ext cx="822916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4099" name="テキスト プレースホルダ 2"/>
          <p:cNvSpPr>
            <a:spLocks noGrp="1"/>
          </p:cNvSpPr>
          <p:nvPr>
            <p:ph type="body" idx="1"/>
          </p:nvPr>
        </p:nvSpPr>
        <p:spPr bwMode="auto">
          <a:xfrm>
            <a:off x="457420" y="1600204"/>
            <a:ext cx="822916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420" y="6356359"/>
            <a:ext cx="2133161" cy="365125"/>
          </a:xfrm>
          <a:prstGeom prst="rect">
            <a:avLst/>
          </a:prstGeom>
        </p:spPr>
        <p:txBody>
          <a:bodyPr vert="horz" lIns="91440" tIns="45720" rIns="91440" bIns="45720" rtlCol="0" anchor="ctr"/>
          <a:lstStyle>
            <a:lvl1pPr algn="l">
              <a:defRPr sz="1200" b="0">
                <a:solidFill>
                  <a:prstClr val="black">
                    <a:tint val="75000"/>
                  </a:prstClr>
                </a:solidFill>
                <a:latin typeface="Calibri"/>
                <a:ea typeface="ＭＳ Ｐゴシック"/>
              </a:defRPr>
            </a:lvl1pPr>
          </a:lstStyle>
          <a:p>
            <a:pPr>
              <a:defRPr/>
            </a:pPr>
            <a:fld id="{AF1AC4F9-16E7-425F-BF5A-EB3B72506715}" type="datetime1">
              <a:rPr lang="ja-JP" altLang="en-US"/>
              <a:pPr>
                <a:defRPr/>
              </a:pPr>
              <a:t>2012/5/28</a:t>
            </a:fld>
            <a:endParaRPr lang="ja-JP" altLang="en-US"/>
          </a:p>
        </p:txBody>
      </p:sp>
      <p:sp>
        <p:nvSpPr>
          <p:cNvPr id="5" name="フッター プレースホルダ 4"/>
          <p:cNvSpPr>
            <a:spLocks noGrp="1"/>
          </p:cNvSpPr>
          <p:nvPr>
            <p:ph type="ftr" sz="quarter" idx="3"/>
          </p:nvPr>
        </p:nvSpPr>
        <p:spPr>
          <a:xfrm>
            <a:off x="3124237" y="6356359"/>
            <a:ext cx="2895526" cy="365125"/>
          </a:xfrm>
          <a:prstGeom prst="rect">
            <a:avLst/>
          </a:prstGeom>
        </p:spPr>
        <p:txBody>
          <a:bodyPr vert="horz" lIns="91440" tIns="45720" rIns="91440" bIns="45720" rtlCol="0" anchor="ctr"/>
          <a:lstStyle>
            <a:lvl1pPr algn="ctr">
              <a:defRPr sz="1200" b="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6553424" y="6356359"/>
            <a:ext cx="2133161" cy="365125"/>
          </a:xfrm>
          <a:prstGeom prst="rect">
            <a:avLst/>
          </a:prstGeom>
        </p:spPr>
        <p:txBody>
          <a:bodyPr vert="horz" lIns="91440" tIns="45720" rIns="91440" bIns="45720" rtlCol="0" anchor="ctr"/>
          <a:lstStyle>
            <a:lvl1pPr algn="r">
              <a:defRPr sz="1200" b="0">
                <a:solidFill>
                  <a:prstClr val="black">
                    <a:tint val="75000"/>
                  </a:prstClr>
                </a:solidFill>
                <a:latin typeface="Calibri"/>
                <a:ea typeface="ＭＳ Ｐゴシック"/>
              </a:defRPr>
            </a:lvl1pPr>
          </a:lstStyle>
          <a:p>
            <a:pPr>
              <a:defRPr/>
            </a:pPr>
            <a:fld id="{320F6BE9-3073-4A0C-9B5F-0B961F880CE2}"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タイトル プレースホルダ 1"/>
          <p:cNvSpPr>
            <a:spLocks noGrp="1"/>
          </p:cNvSpPr>
          <p:nvPr>
            <p:ph type="title"/>
          </p:nvPr>
        </p:nvSpPr>
        <p:spPr bwMode="auto">
          <a:xfrm>
            <a:off x="457420" y="274638"/>
            <a:ext cx="822916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4099" name="テキスト プレースホルダ 2"/>
          <p:cNvSpPr>
            <a:spLocks noGrp="1"/>
          </p:cNvSpPr>
          <p:nvPr>
            <p:ph type="body" idx="1"/>
          </p:nvPr>
        </p:nvSpPr>
        <p:spPr bwMode="auto">
          <a:xfrm>
            <a:off x="457420" y="1600204"/>
            <a:ext cx="822916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420" y="6356357"/>
            <a:ext cx="2133161" cy="365125"/>
          </a:xfrm>
          <a:prstGeom prst="rect">
            <a:avLst/>
          </a:prstGeom>
        </p:spPr>
        <p:txBody>
          <a:bodyPr vert="horz" lIns="91440" tIns="45720" rIns="91440" bIns="45720" rtlCol="0" anchor="ctr"/>
          <a:lstStyle>
            <a:lvl1pPr algn="l">
              <a:defRPr sz="1200" b="0">
                <a:solidFill>
                  <a:prstClr val="black">
                    <a:tint val="75000"/>
                  </a:prstClr>
                </a:solidFill>
                <a:latin typeface="Calibri"/>
                <a:ea typeface="ＭＳ Ｐゴシック"/>
              </a:defRPr>
            </a:lvl1pPr>
          </a:lstStyle>
          <a:p>
            <a:pPr>
              <a:defRPr/>
            </a:pPr>
            <a:fld id="{AF1AC4F9-16E7-425F-BF5A-EB3B72506715}" type="datetime1">
              <a:rPr lang="ja-JP" altLang="en-US"/>
              <a:pPr>
                <a:defRPr/>
              </a:pPr>
              <a:t>2012/5/28</a:t>
            </a:fld>
            <a:endParaRPr lang="ja-JP" altLang="en-US"/>
          </a:p>
        </p:txBody>
      </p:sp>
      <p:sp>
        <p:nvSpPr>
          <p:cNvPr id="5" name="フッター プレースホルダ 4"/>
          <p:cNvSpPr>
            <a:spLocks noGrp="1"/>
          </p:cNvSpPr>
          <p:nvPr>
            <p:ph type="ftr" sz="quarter" idx="3"/>
          </p:nvPr>
        </p:nvSpPr>
        <p:spPr>
          <a:xfrm>
            <a:off x="3124237" y="6356357"/>
            <a:ext cx="2895526" cy="365125"/>
          </a:xfrm>
          <a:prstGeom prst="rect">
            <a:avLst/>
          </a:prstGeom>
        </p:spPr>
        <p:txBody>
          <a:bodyPr vert="horz" lIns="91440" tIns="45720" rIns="91440" bIns="45720" rtlCol="0" anchor="ctr"/>
          <a:lstStyle>
            <a:lvl1pPr algn="ctr">
              <a:defRPr sz="1200" b="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6553423" y="6356357"/>
            <a:ext cx="2133161" cy="365125"/>
          </a:xfrm>
          <a:prstGeom prst="rect">
            <a:avLst/>
          </a:prstGeom>
        </p:spPr>
        <p:txBody>
          <a:bodyPr vert="horz" lIns="91440" tIns="45720" rIns="91440" bIns="45720" rtlCol="0" anchor="ctr"/>
          <a:lstStyle>
            <a:lvl1pPr algn="r">
              <a:defRPr sz="1200" b="0">
                <a:solidFill>
                  <a:prstClr val="black">
                    <a:tint val="75000"/>
                  </a:prstClr>
                </a:solidFill>
                <a:latin typeface="Calibri"/>
                <a:ea typeface="ＭＳ Ｐゴシック"/>
              </a:defRPr>
            </a:lvl1pPr>
          </a:lstStyle>
          <a:p>
            <a:pPr>
              <a:defRPr/>
            </a:pPr>
            <a:fld id="{320F6BE9-3073-4A0C-9B5F-0B961F880CE2}"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420" y="274638"/>
            <a:ext cx="822916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420" y="1600203"/>
            <a:ext cx="822916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420" y="6356353"/>
            <a:ext cx="2133161" cy="365125"/>
          </a:xfrm>
          <a:prstGeom prst="rect">
            <a:avLst/>
          </a:prstGeom>
        </p:spPr>
        <p:txBody>
          <a:bodyPr vert="horz" lIns="91440" tIns="45720" rIns="91440" bIns="45720" rtlCol="0" anchor="ctr"/>
          <a:lstStyle>
            <a:lvl1pPr algn="l">
              <a:defRPr sz="1200" b="0">
                <a:solidFill>
                  <a:prstClr val="black">
                    <a:tint val="75000"/>
                  </a:prstClr>
                </a:solidFill>
                <a:latin typeface="Calibri"/>
                <a:ea typeface="ＭＳ Ｐゴシック"/>
              </a:defRPr>
            </a:lvl1pPr>
          </a:lstStyle>
          <a:p>
            <a:pPr>
              <a:defRPr/>
            </a:pPr>
            <a:fld id="{38BC0B25-475F-42C6-991A-4D737B6F5DD5}" type="datetime1">
              <a:rPr lang="ja-JP" altLang="en-US"/>
              <a:pPr>
                <a:defRPr/>
              </a:pPr>
              <a:t>2012/5/28</a:t>
            </a:fld>
            <a:endParaRPr lang="ja-JP" altLang="en-US"/>
          </a:p>
        </p:txBody>
      </p:sp>
      <p:sp>
        <p:nvSpPr>
          <p:cNvPr id="5" name="フッター プレースホルダ 4"/>
          <p:cNvSpPr>
            <a:spLocks noGrp="1"/>
          </p:cNvSpPr>
          <p:nvPr>
            <p:ph type="ftr" sz="quarter" idx="3"/>
          </p:nvPr>
        </p:nvSpPr>
        <p:spPr>
          <a:xfrm>
            <a:off x="3124237" y="6356353"/>
            <a:ext cx="2895526" cy="365125"/>
          </a:xfrm>
          <a:prstGeom prst="rect">
            <a:avLst/>
          </a:prstGeom>
        </p:spPr>
        <p:txBody>
          <a:bodyPr vert="horz" lIns="91440" tIns="45720" rIns="91440" bIns="45720" rtlCol="0" anchor="ctr"/>
          <a:lstStyle>
            <a:lvl1pPr algn="ctr">
              <a:defRPr sz="1200" b="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6553421" y="6356353"/>
            <a:ext cx="2133161" cy="365125"/>
          </a:xfrm>
          <a:prstGeom prst="rect">
            <a:avLst/>
          </a:prstGeom>
        </p:spPr>
        <p:txBody>
          <a:bodyPr vert="horz" lIns="91440" tIns="45720" rIns="91440" bIns="45720" rtlCol="0" anchor="ctr"/>
          <a:lstStyle>
            <a:lvl1pPr algn="r">
              <a:defRPr sz="1200" b="0">
                <a:solidFill>
                  <a:prstClr val="black">
                    <a:tint val="75000"/>
                  </a:prstClr>
                </a:solidFill>
                <a:latin typeface="Calibri"/>
                <a:ea typeface="ＭＳ Ｐゴシック"/>
              </a:defRPr>
            </a:lvl1pPr>
          </a:lstStyle>
          <a:p>
            <a:pPr>
              <a:defRPr/>
            </a:pPr>
            <a:fld id="{3F117711-A900-4E30-A41F-4B24A2E3BB96}"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5.xml"/></Relationships>
</file>

<file path=ppt/slides/_rels/slide1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3.xml"/><Relationship Id="rId1" Type="http://schemas.openxmlformats.org/officeDocument/2006/relationships/slideLayout" Target="../slideLayouts/slideLayout10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4.xml"/></Relationships>
</file>

<file path=ppt/slides/_rels/slide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5.xml"/><Relationship Id="rId1" Type="http://schemas.openxmlformats.org/officeDocument/2006/relationships/slideLayout" Target="../slideLayouts/slideLayout10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04.xml"/><Relationship Id="rId1" Type="http://schemas.openxmlformats.org/officeDocument/2006/relationships/vmlDrawing" Target="../drawings/vmlDrawing2.vml"/><Relationship Id="rId4" Type="http://schemas.openxmlformats.org/officeDocument/2006/relationships/oleObject" Target="../embeddings/Microsoft_Office_Word_97-2003___2.doc"/></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oleObject" Target="../embeddings/Microsoft_Office_Excel_97-2003_______6.xls"/><Relationship Id="rId2" Type="http://schemas.openxmlformats.org/officeDocument/2006/relationships/slideLayout" Target="../slideLayouts/slideLayout82.xml"/><Relationship Id="rId1" Type="http://schemas.openxmlformats.org/officeDocument/2006/relationships/vmlDrawing" Target="../drawings/vmlDrawing3.vml"/><Relationship Id="rId6" Type="http://schemas.openxmlformats.org/officeDocument/2006/relationships/oleObject" Target="../embeddings/Microsoft_Office_Excel_97-2003_______5.xls"/><Relationship Id="rId5" Type="http://schemas.openxmlformats.org/officeDocument/2006/relationships/oleObject" Target="../embeddings/Microsoft_Office_Excel_97-2003_______4.xls"/><Relationship Id="rId4" Type="http://schemas.openxmlformats.org/officeDocument/2006/relationships/oleObject" Target="../embeddings/Microsoft_Office_Excel_97-2003_______3.xls"/></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82.xml"/><Relationship Id="rId1" Type="http://schemas.openxmlformats.org/officeDocument/2006/relationships/vmlDrawing" Target="../drawings/vmlDrawing4.vml"/><Relationship Id="rId5" Type="http://schemas.openxmlformats.org/officeDocument/2006/relationships/oleObject" Target="../embeddings/Microsoft_Office_Excel_97-2003_______8.xls"/><Relationship Id="rId4" Type="http://schemas.openxmlformats.org/officeDocument/2006/relationships/oleObject" Target="../embeddings/Microsoft_Office_Excel_97-2003_______7.xls"/></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82.xml"/><Relationship Id="rId1" Type="http://schemas.openxmlformats.org/officeDocument/2006/relationships/vmlDrawing" Target="../drawings/vmlDrawing5.vml"/><Relationship Id="rId5" Type="http://schemas.openxmlformats.org/officeDocument/2006/relationships/oleObject" Target="../embeddings/Microsoft_Office_Excel_97-2003_______10.xls"/><Relationship Id="rId4" Type="http://schemas.openxmlformats.org/officeDocument/2006/relationships/oleObject" Target="../embeddings/Microsoft_Office_Excel_97-2003_______9.xls"/></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7.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7.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7.xml"/><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7.xm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4.xml"/><Relationship Id="rId1" Type="http://schemas.openxmlformats.org/officeDocument/2006/relationships/slideLayout" Target="../slideLayouts/slideLayout59.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3" Type="http://schemas.openxmlformats.org/officeDocument/2006/relationships/hyperlink" Target="http://www.e-nintei.net/" TargetMode="External"/><Relationship Id="rId2" Type="http://schemas.openxmlformats.org/officeDocument/2006/relationships/notesSlide" Target="../notesSlides/notesSlide36.xml"/><Relationship Id="rId1" Type="http://schemas.openxmlformats.org/officeDocument/2006/relationships/slideLayout" Target="../slideLayouts/slideLayout49.xml"/><Relationship Id="rId5" Type="http://schemas.openxmlformats.org/officeDocument/2006/relationships/hyperlink" Target="mailto:e-nintei@nintei.net" TargetMode="External"/><Relationship Id="rId4" Type="http://schemas.openxmlformats.org/officeDocument/2006/relationships/image" Target="../media/image28.emf"/></Relationships>
</file>

<file path=ppt/slides/_rels/slide4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7.xml"/><Relationship Id="rId1" Type="http://schemas.openxmlformats.org/officeDocument/2006/relationships/slideLayout" Target="../slideLayouts/slideLayout4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0.png"/></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93.xml"/><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9.xml"/><Relationship Id="rId1" Type="http://schemas.openxmlformats.org/officeDocument/2006/relationships/slideLayout" Target="../slideLayouts/slideLayout4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wmf"/><Relationship Id="rId2" Type="http://schemas.openxmlformats.org/officeDocument/2006/relationships/notesSlide" Target="../notesSlides/notesSlide40.xml"/><Relationship Id="rId1" Type="http://schemas.openxmlformats.org/officeDocument/2006/relationships/slideLayout" Target="../slideLayouts/slideLayout49.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7.xml"/><Relationship Id="rId1" Type="http://schemas.openxmlformats.org/officeDocument/2006/relationships/vmlDrawing" Target="../drawings/vmlDrawing1.vml"/><Relationship Id="rId4" Type="http://schemas.openxmlformats.org/officeDocument/2006/relationships/oleObject" Target="../embeddings/Microsoft_Office_Excel_97-2003_______1.xls"/></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ctrTitle"/>
          </p:nvPr>
        </p:nvSpPr>
        <p:spPr>
          <a:xfrm>
            <a:off x="657225" y="2130439"/>
            <a:ext cx="7842250" cy="1470025"/>
          </a:xfrm>
        </p:spPr>
        <p:txBody>
          <a:bodyPr/>
          <a:lstStyle/>
          <a:p>
            <a:r>
              <a:rPr lang="ja-JP" altLang="en-US" dirty="0" smtClean="0"/>
              <a:t>要介護認定について</a:t>
            </a:r>
          </a:p>
        </p:txBody>
      </p:sp>
      <p:sp>
        <p:nvSpPr>
          <p:cNvPr id="9219" name="サブタイトル 2"/>
          <p:cNvSpPr>
            <a:spLocks noGrp="1"/>
          </p:cNvSpPr>
          <p:nvPr>
            <p:ph type="subTitle" idx="1"/>
          </p:nvPr>
        </p:nvSpPr>
        <p:spPr>
          <a:xfrm>
            <a:off x="1371606" y="4340225"/>
            <a:ext cx="6400800" cy="1752600"/>
          </a:xfrm>
        </p:spPr>
        <p:txBody>
          <a:bodyPr/>
          <a:lstStyle/>
          <a:p>
            <a:endParaRPr lang="en-US" altLang="ja-JP" dirty="0" smtClean="0">
              <a:solidFill>
                <a:schemeClr val="tx1"/>
              </a:solidFill>
            </a:endParaRPr>
          </a:p>
          <a:p>
            <a:r>
              <a:rPr lang="ja-JP" altLang="en-US" sz="2800" dirty="0" smtClean="0">
                <a:solidFill>
                  <a:schemeClr val="tx1"/>
                </a:solidFill>
              </a:rPr>
              <a:t>厚生労働省老健局老人保健課</a:t>
            </a:r>
            <a:endParaRPr lang="en-US" altLang="ja-JP" sz="2800" dirty="0" smtClean="0">
              <a:solidFill>
                <a:schemeClr val="tx1"/>
              </a:solidFill>
            </a:endParaRPr>
          </a:p>
        </p:txBody>
      </p:sp>
      <p:sp>
        <p:nvSpPr>
          <p:cNvPr id="9220" name="テキスト ボックス 4"/>
          <p:cNvSpPr txBox="1">
            <a:spLocks noChangeArrowheads="1"/>
          </p:cNvSpPr>
          <p:nvPr/>
        </p:nvSpPr>
        <p:spPr bwMode="auto">
          <a:xfrm>
            <a:off x="5241926" y="765176"/>
            <a:ext cx="3852863" cy="646331"/>
          </a:xfrm>
          <a:prstGeom prst="rect">
            <a:avLst/>
          </a:prstGeom>
          <a:noFill/>
          <a:ln w="9525">
            <a:noFill/>
            <a:miter lim="800000"/>
            <a:headEnd/>
            <a:tailEnd/>
          </a:ln>
        </p:spPr>
        <p:txBody>
          <a:bodyPr>
            <a:spAutoFit/>
          </a:bodyPr>
          <a:lstStyle/>
          <a:p>
            <a:pPr algn="ctr"/>
            <a:r>
              <a:rPr lang="ja-JP" altLang="en-US" dirty="0">
                <a:solidFill>
                  <a:srgbClr val="000000"/>
                </a:solidFill>
                <a:latin typeface="Calibri" pitchFamily="34" charset="0"/>
              </a:rPr>
              <a:t>平成</a:t>
            </a:r>
            <a:r>
              <a:rPr lang="en-US" altLang="ja-JP" dirty="0" smtClean="0">
                <a:solidFill>
                  <a:srgbClr val="000000"/>
                </a:solidFill>
                <a:latin typeface="Calibri" pitchFamily="34" charset="0"/>
              </a:rPr>
              <a:t>24</a:t>
            </a:r>
            <a:r>
              <a:rPr lang="ja-JP" altLang="en-US" smtClean="0">
                <a:solidFill>
                  <a:srgbClr val="000000"/>
                </a:solidFill>
                <a:latin typeface="Calibri" pitchFamily="34" charset="0"/>
              </a:rPr>
              <a:t>年度</a:t>
            </a:r>
            <a:endParaRPr lang="en-US" altLang="ja-JP" dirty="0">
              <a:solidFill>
                <a:srgbClr val="000000"/>
              </a:solidFill>
              <a:latin typeface="Calibri" pitchFamily="34" charset="0"/>
            </a:endParaRPr>
          </a:p>
          <a:p>
            <a:pPr algn="ctr"/>
            <a:r>
              <a:rPr lang="ja-JP" altLang="en-US" dirty="0" smtClean="0">
                <a:solidFill>
                  <a:srgbClr val="000000"/>
                </a:solidFill>
                <a:latin typeface="Calibri" pitchFamily="34" charset="0"/>
              </a:rPr>
              <a:t>調査指導員養成研修</a:t>
            </a:r>
            <a:endParaRPr lang="ja-JP" altLang="en-US" dirty="0">
              <a:solidFill>
                <a:srgbClr val="000000"/>
              </a:solidFill>
              <a:latin typeface="Calibri" pitchFamily="34" charset="0"/>
            </a:endParaRPr>
          </a:p>
        </p:txBody>
      </p:sp>
      <p:sp>
        <p:nvSpPr>
          <p:cNvPr id="9221" name="スライド番号プレースホルダ 11"/>
          <p:cNvSpPr>
            <a:spLocks noGrp="1"/>
          </p:cNvSpPr>
          <p:nvPr>
            <p:ph type="sldNum" sz="quarter" idx="12"/>
          </p:nvPr>
        </p:nvSpPr>
        <p:spPr bwMode="auto">
          <a:xfrm>
            <a:off x="7010400" y="6492889"/>
            <a:ext cx="2133600" cy="365125"/>
          </a:xfrm>
          <a:noFill/>
          <a:ln>
            <a:miter lim="800000"/>
            <a:headEnd/>
            <a:tailEnd/>
          </a:ln>
        </p:spPr>
        <p:txBody>
          <a:bodyPr wrap="square" numCol="1" anchorCtr="0" compatLnSpc="1">
            <a:prstTxWarp prst="textNoShape">
              <a:avLst/>
            </a:prstTxWarp>
          </a:bodyPr>
          <a:lstStyle/>
          <a:p>
            <a:fld id="{F16E1505-F188-408C-A1EE-57AD87649122}" type="slidenum">
              <a:rPr lang="en-US" altLang="ja-JP" smtClean="0">
                <a:solidFill>
                  <a:srgbClr val="898989"/>
                </a:solidFill>
                <a:latin typeface="Calibri" pitchFamily="34" charset="0"/>
                <a:ea typeface="ＭＳ Ｐゴシック" pitchFamily="50" charset="-128"/>
              </a:rPr>
              <a:pPr/>
              <a:t>1</a:t>
            </a:fld>
            <a:endParaRPr lang="en-US" altLang="ja-JP" smtClean="0">
              <a:solidFill>
                <a:srgbClr val="898989"/>
              </a:solidFill>
              <a:latin typeface="Calibri" pitchFamily="34" charset="0"/>
              <a:ea typeface="ＭＳ Ｐゴシック" pitchFamily="50"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636852"/>
            <a:ext cx="9144000" cy="830997"/>
          </a:xfrm>
          <a:prstGeom prst="rect">
            <a:avLst/>
          </a:prstGeom>
          <a:noFill/>
          <a:ln w="9525">
            <a:noFill/>
            <a:miter lim="800000"/>
            <a:headEnd/>
            <a:tailEnd/>
          </a:ln>
        </p:spPr>
        <p:txBody>
          <a:bodyPr>
            <a:spAutoFit/>
          </a:bodyPr>
          <a:lstStyle/>
          <a:p>
            <a:pPr algn="ctr"/>
            <a:r>
              <a:rPr lang="ja-JP" altLang="en-US" sz="4800" dirty="0" smtClean="0">
                <a:solidFill>
                  <a:srgbClr val="000000"/>
                </a:solidFill>
                <a:latin typeface="Calibri" pitchFamily="34" charset="0"/>
              </a:rPr>
              <a:t>２．要介護認定とは</a:t>
            </a:r>
            <a:endParaRPr lang="en-US" altLang="ja-JP" sz="4800" dirty="0">
              <a:solidFill>
                <a:srgbClr val="000000"/>
              </a:solidFill>
              <a:latin typeface="Calibri" pitchFamily="34" charset="0"/>
            </a:endParaRPr>
          </a:p>
        </p:txBody>
      </p:sp>
      <p:sp>
        <p:nvSpPr>
          <p:cNvPr id="10243" name="スライド番号プレースホルダ 11"/>
          <p:cNvSpPr>
            <a:spLocks noGrp="1"/>
          </p:cNvSpPr>
          <p:nvPr>
            <p:ph type="sldNum" sz="quarter" idx="12"/>
          </p:nvPr>
        </p:nvSpPr>
        <p:spPr bwMode="auto">
          <a:xfrm>
            <a:off x="7010400" y="6492889"/>
            <a:ext cx="2133600" cy="365125"/>
          </a:xfrm>
          <a:noFill/>
          <a:ln>
            <a:miter lim="800000"/>
            <a:headEnd/>
            <a:tailEnd/>
          </a:ln>
        </p:spPr>
        <p:txBody>
          <a:bodyPr wrap="square" numCol="1" anchorCtr="0" compatLnSpc="1">
            <a:prstTxWarp prst="textNoShape">
              <a:avLst/>
            </a:prstTxWarp>
          </a:bodyPr>
          <a:lstStyle/>
          <a:p>
            <a:fld id="{86501C83-A112-437E-BC6C-396296CE8976}" type="slidenum">
              <a:rPr lang="en-US" altLang="ja-JP" smtClean="0">
                <a:solidFill>
                  <a:srgbClr val="898989"/>
                </a:solidFill>
                <a:latin typeface="Calibri" pitchFamily="34" charset="0"/>
                <a:ea typeface="ＭＳ Ｐゴシック" pitchFamily="50" charset="-128"/>
              </a:rPr>
              <a:pPr/>
              <a:t>10</a:t>
            </a:fld>
            <a:endParaRPr lang="en-US" altLang="ja-JP" dirty="0" smtClean="0">
              <a:solidFill>
                <a:srgbClr val="898989"/>
              </a:solidFill>
              <a:latin typeface="Calibri" pitchFamily="34" charset="0"/>
              <a:ea typeface="ＭＳ Ｐゴシック" pitchFamily="50"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85893" y="1130300"/>
            <a:ext cx="8644063" cy="2586038"/>
          </a:xfrm>
          <a:prstGeom prst="rect">
            <a:avLst/>
          </a:prstGeom>
        </p:spPr>
        <p:style>
          <a:lnRef idx="2">
            <a:schemeClr val="dk1"/>
          </a:lnRef>
          <a:fillRef idx="1">
            <a:schemeClr val="lt1"/>
          </a:fillRef>
          <a:effectRef idx="0">
            <a:schemeClr val="dk1"/>
          </a:effectRef>
          <a:fontRef idx="minor">
            <a:schemeClr val="dk1"/>
          </a:fontRef>
        </p:style>
        <p:txBody>
          <a:bodyPr lIns="91416" tIns="45707" rIns="91416" bIns="45707" anchor="ctr">
            <a:spAutoFit/>
          </a:bodyPr>
          <a:lstStyle/>
          <a:p>
            <a:pPr defTabSz="914155" fontAlgn="auto">
              <a:spcBef>
                <a:spcPts val="0"/>
              </a:spcBef>
              <a:spcAft>
                <a:spcPts val="0"/>
              </a:spcAft>
              <a:defRPr/>
            </a:pPr>
            <a:endParaRPr lang="en-US" altLang="ja-JP" dirty="0">
              <a:solidFill>
                <a:prstClr val="black"/>
              </a:solidFill>
            </a:endParaRPr>
          </a:p>
          <a:p>
            <a:pPr marL="177753" indent="-177753" defTabSz="914155" fontAlgn="auto">
              <a:spcBef>
                <a:spcPts val="0"/>
              </a:spcBef>
              <a:spcAft>
                <a:spcPts val="0"/>
              </a:spcAft>
              <a:defRPr/>
            </a:pPr>
            <a:r>
              <a:rPr lang="ja-JP" altLang="en-US" dirty="0">
                <a:solidFill>
                  <a:prstClr val="black"/>
                </a:solidFill>
              </a:rPr>
              <a:t>○　介護保険制度では、寝たきりや認知症等で常時介護を必要とする状態（要介護状態）になった場合や、家事や身支度等の日常生活に支援が必要であり、特に介護予防サービスが効果的な状態（要支援状態）になった場合に、介護の必要度合いに応じた介護サービスを受けることができる。</a:t>
            </a:r>
            <a:endParaRPr lang="en-US" altLang="ja-JP" dirty="0">
              <a:solidFill>
                <a:prstClr val="black"/>
              </a:solidFill>
            </a:endParaRPr>
          </a:p>
          <a:p>
            <a:pPr defTabSz="914155" fontAlgn="auto">
              <a:spcBef>
                <a:spcPts val="0"/>
              </a:spcBef>
              <a:spcAft>
                <a:spcPts val="0"/>
              </a:spcAft>
              <a:defRPr/>
            </a:pPr>
            <a:endParaRPr lang="ja-JP" altLang="en-US" dirty="0">
              <a:solidFill>
                <a:prstClr val="black"/>
              </a:solidFill>
            </a:endParaRPr>
          </a:p>
          <a:p>
            <a:pPr marL="177753" indent="-177753" defTabSz="914155" fontAlgn="auto">
              <a:spcBef>
                <a:spcPts val="0"/>
              </a:spcBef>
              <a:spcAft>
                <a:spcPts val="0"/>
              </a:spcAft>
              <a:defRPr/>
            </a:pPr>
            <a:r>
              <a:rPr lang="ja-JP" altLang="en-US" dirty="0">
                <a:solidFill>
                  <a:prstClr val="black"/>
                </a:solidFill>
              </a:rPr>
              <a:t>○　この要介護状態や要支援状態にあるかどうかの程度判定を行うのが要介護認定（要支援認定を含む。以下同じ。）であり、介護の必要量を全国一律の基準に基づき、客観的に判定する仕組み。</a:t>
            </a:r>
          </a:p>
        </p:txBody>
      </p:sp>
      <p:sp>
        <p:nvSpPr>
          <p:cNvPr id="5" name="角丸四角形 4"/>
          <p:cNvSpPr/>
          <p:nvPr/>
        </p:nvSpPr>
        <p:spPr>
          <a:xfrm>
            <a:off x="428103" y="987425"/>
            <a:ext cx="1357599" cy="357188"/>
          </a:xfrm>
          <a:prstGeom prst="roundRect">
            <a:avLst/>
          </a:prstGeom>
        </p:spPr>
        <p:style>
          <a:lnRef idx="1">
            <a:schemeClr val="dk1"/>
          </a:lnRef>
          <a:fillRef idx="2">
            <a:schemeClr val="dk1"/>
          </a:fillRef>
          <a:effectRef idx="1">
            <a:schemeClr val="dk1"/>
          </a:effectRef>
          <a:fontRef idx="minor">
            <a:schemeClr val="dk1"/>
          </a:fontRef>
        </p:style>
        <p:txBody>
          <a:bodyPr lIns="91416" tIns="45707" rIns="91416" bIns="45707" anchor="ctr"/>
          <a:lstStyle/>
          <a:p>
            <a:pPr algn="ctr" defTabSz="914155" fontAlgn="auto">
              <a:spcBef>
                <a:spcPts val="0"/>
              </a:spcBef>
              <a:spcAft>
                <a:spcPts val="0"/>
              </a:spcAft>
              <a:defRPr/>
            </a:pPr>
            <a:r>
              <a:rPr lang="ja-JP" altLang="en-US" dirty="0">
                <a:solidFill>
                  <a:prstClr val="black"/>
                </a:solidFill>
              </a:rPr>
              <a:t>趣旨</a:t>
            </a:r>
          </a:p>
        </p:txBody>
      </p:sp>
      <p:sp>
        <p:nvSpPr>
          <p:cNvPr id="7" name="正方形/長方形 6"/>
          <p:cNvSpPr/>
          <p:nvPr/>
        </p:nvSpPr>
        <p:spPr>
          <a:xfrm>
            <a:off x="285893" y="4148138"/>
            <a:ext cx="8644063" cy="2368550"/>
          </a:xfrm>
          <a:prstGeom prst="rect">
            <a:avLst/>
          </a:prstGeom>
        </p:spPr>
        <p:style>
          <a:lnRef idx="2">
            <a:schemeClr val="dk1"/>
          </a:lnRef>
          <a:fillRef idx="1">
            <a:schemeClr val="lt1"/>
          </a:fillRef>
          <a:effectRef idx="0">
            <a:schemeClr val="dk1"/>
          </a:effectRef>
          <a:fontRef idx="minor">
            <a:schemeClr val="dk1"/>
          </a:fontRef>
        </p:style>
        <p:txBody>
          <a:bodyPr lIns="91416" tIns="45707" rIns="91416" bIns="45707" anchor="ctr">
            <a:spAutoFit/>
          </a:bodyPr>
          <a:lstStyle/>
          <a:p>
            <a:pPr defTabSz="914155" fontAlgn="auto">
              <a:spcBef>
                <a:spcPts val="0"/>
              </a:spcBef>
              <a:spcAft>
                <a:spcPts val="0"/>
              </a:spcAft>
              <a:defRPr/>
            </a:pPr>
            <a:endParaRPr lang="en-US" altLang="ja-JP" dirty="0">
              <a:solidFill>
                <a:prstClr val="black"/>
              </a:solidFill>
            </a:endParaRPr>
          </a:p>
          <a:p>
            <a:pPr marL="177753" indent="-177753" defTabSz="914155" fontAlgn="auto">
              <a:spcBef>
                <a:spcPts val="0"/>
              </a:spcBef>
              <a:spcAft>
                <a:spcPts val="0"/>
              </a:spcAft>
              <a:defRPr/>
            </a:pPr>
            <a:r>
              <a:rPr lang="ja-JP" altLang="en-US" dirty="0">
                <a:solidFill>
                  <a:prstClr val="black"/>
                </a:solidFill>
              </a:rPr>
              <a:t>○　要介護認定は、まず、市町村の認定調査員による心身の状況調査（認定調査）及び主治医意見書に基づくコンピュータ判定を行う。（一次判定）</a:t>
            </a:r>
          </a:p>
          <a:p>
            <a:pPr defTabSz="914155" fontAlgn="auto">
              <a:spcBef>
                <a:spcPts val="0"/>
              </a:spcBef>
              <a:spcAft>
                <a:spcPts val="0"/>
              </a:spcAft>
              <a:defRPr/>
            </a:pPr>
            <a:endParaRPr lang="en-US" altLang="ja-JP" dirty="0">
              <a:solidFill>
                <a:prstClr val="black"/>
              </a:solidFill>
            </a:endParaRPr>
          </a:p>
          <a:p>
            <a:pPr marL="177753" indent="-177753" defTabSz="914155" fontAlgn="auto">
              <a:spcBef>
                <a:spcPts val="0"/>
              </a:spcBef>
              <a:spcAft>
                <a:spcPts val="0"/>
              </a:spcAft>
              <a:defRPr/>
            </a:pPr>
            <a:r>
              <a:rPr lang="ja-JP" altLang="en-US" dirty="0">
                <a:solidFill>
                  <a:prstClr val="black"/>
                </a:solidFill>
              </a:rPr>
              <a:t>○　次に保健・医療・福祉の学識経験者により構成される介護認定審査会により、一次判定結果、主治医意見書等に基づき審査判定を行う。（二次判定）</a:t>
            </a:r>
          </a:p>
          <a:p>
            <a:pPr defTabSz="914155" fontAlgn="auto">
              <a:spcBef>
                <a:spcPts val="0"/>
              </a:spcBef>
              <a:spcAft>
                <a:spcPts val="0"/>
              </a:spcAft>
              <a:defRPr/>
            </a:pPr>
            <a:endParaRPr lang="en-US" altLang="ja-JP" dirty="0">
              <a:solidFill>
                <a:prstClr val="black"/>
              </a:solidFill>
            </a:endParaRPr>
          </a:p>
          <a:p>
            <a:pPr defTabSz="914155" fontAlgn="auto">
              <a:spcBef>
                <a:spcPts val="0"/>
              </a:spcBef>
              <a:spcAft>
                <a:spcPts val="0"/>
              </a:spcAft>
              <a:defRPr/>
            </a:pPr>
            <a:r>
              <a:rPr lang="ja-JP" altLang="en-US" dirty="0">
                <a:solidFill>
                  <a:prstClr val="black"/>
                </a:solidFill>
              </a:rPr>
              <a:t>○　この結果に基づき、市町村が申請者についての要介護認定を行う。</a:t>
            </a:r>
          </a:p>
        </p:txBody>
      </p:sp>
      <p:sp>
        <p:nvSpPr>
          <p:cNvPr id="8" name="角丸四角形 7"/>
          <p:cNvSpPr/>
          <p:nvPr/>
        </p:nvSpPr>
        <p:spPr>
          <a:xfrm>
            <a:off x="428098" y="4005270"/>
            <a:ext cx="2357472" cy="357187"/>
          </a:xfrm>
          <a:prstGeom prst="roundRect">
            <a:avLst/>
          </a:prstGeom>
        </p:spPr>
        <p:style>
          <a:lnRef idx="1">
            <a:schemeClr val="dk1"/>
          </a:lnRef>
          <a:fillRef idx="2">
            <a:schemeClr val="dk1"/>
          </a:fillRef>
          <a:effectRef idx="1">
            <a:schemeClr val="dk1"/>
          </a:effectRef>
          <a:fontRef idx="minor">
            <a:schemeClr val="dk1"/>
          </a:fontRef>
        </p:style>
        <p:txBody>
          <a:bodyPr lIns="91416" tIns="45707" rIns="91416" bIns="45707" anchor="ctr"/>
          <a:lstStyle/>
          <a:p>
            <a:pPr algn="ctr" defTabSz="914155" fontAlgn="auto">
              <a:spcBef>
                <a:spcPts val="0"/>
              </a:spcBef>
              <a:spcAft>
                <a:spcPts val="0"/>
              </a:spcAft>
              <a:defRPr/>
            </a:pPr>
            <a:r>
              <a:rPr lang="ja-JP" altLang="en-US" dirty="0">
                <a:solidFill>
                  <a:prstClr val="black"/>
                </a:solidFill>
              </a:rPr>
              <a:t>要介護認定の流れ</a:t>
            </a:r>
          </a:p>
        </p:txBody>
      </p:sp>
      <p:sp>
        <p:nvSpPr>
          <p:cNvPr id="12" name="正方形/長方形 11"/>
          <p:cNvSpPr/>
          <p:nvPr/>
        </p:nvSpPr>
        <p:spPr>
          <a:xfrm>
            <a:off x="0" y="0"/>
            <a:ext cx="9144000" cy="764704"/>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介護保険制度における要介護認定制度について</a:t>
            </a:r>
          </a:p>
        </p:txBody>
      </p:sp>
      <p:sp>
        <p:nvSpPr>
          <p:cNvPr id="9" name="スライド番号プレースホルダ 11"/>
          <p:cNvSpPr>
            <a:spLocks noGrp="1"/>
          </p:cNvSpPr>
          <p:nvPr>
            <p:ph type="sldNum" sz="quarter" idx="12"/>
          </p:nvPr>
        </p:nvSpPr>
        <p:spPr bwMode="auto">
          <a:xfrm>
            <a:off x="7010400" y="6492889"/>
            <a:ext cx="2133600" cy="365125"/>
          </a:xfrm>
          <a:noFill/>
          <a:ln>
            <a:miter lim="800000"/>
            <a:headEnd/>
            <a:tailEnd/>
          </a:ln>
        </p:spPr>
        <p:txBody>
          <a:bodyPr wrap="square" numCol="1" anchorCtr="0" compatLnSpc="1">
            <a:prstTxWarp prst="textNoShape">
              <a:avLst/>
            </a:prstTxWarp>
          </a:bodyPr>
          <a:lstStyle/>
          <a:p>
            <a:fld id="{F16E1505-F188-408C-A1EE-57AD87649122}" type="slidenum">
              <a:rPr lang="en-US" altLang="ja-JP" smtClean="0">
                <a:solidFill>
                  <a:srgbClr val="898989"/>
                </a:solidFill>
                <a:latin typeface="Calibri" pitchFamily="34" charset="0"/>
                <a:ea typeface="ＭＳ Ｐゴシック" pitchFamily="50" charset="-128"/>
              </a:rPr>
              <a:pPr/>
              <a:t>11</a:t>
            </a:fld>
            <a:endParaRPr lang="en-US" altLang="ja-JP" smtClean="0">
              <a:solidFill>
                <a:srgbClr val="898989"/>
              </a:solidFill>
              <a:latin typeface="Calibri" pitchFamily="34" charset="0"/>
              <a:ea typeface="ＭＳ Ｐゴシック" pitchFamily="50"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下矢印 5"/>
          <p:cNvSpPr/>
          <p:nvPr/>
        </p:nvSpPr>
        <p:spPr>
          <a:xfrm>
            <a:off x="4215007" y="857253"/>
            <a:ext cx="357726" cy="42862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5" name="角丸四角形 4"/>
          <p:cNvSpPr/>
          <p:nvPr/>
        </p:nvSpPr>
        <p:spPr>
          <a:xfrm>
            <a:off x="3643234" y="642949"/>
            <a:ext cx="1499809" cy="357187"/>
          </a:xfrm>
          <a:prstGeom prst="roundRect">
            <a:avLst/>
          </a:prstGeom>
        </p:spPr>
        <p:style>
          <a:lnRef idx="1">
            <a:schemeClr val="accent6"/>
          </a:lnRef>
          <a:fillRef idx="2">
            <a:schemeClr val="accent6"/>
          </a:fillRef>
          <a:effectRef idx="1">
            <a:schemeClr val="accent6"/>
          </a:effectRef>
          <a:fontRef idx="minor">
            <a:schemeClr val="dk1"/>
          </a:fontRef>
        </p:style>
        <p:txBody>
          <a:bodyPr lIns="91416" tIns="45707" rIns="91416" bIns="45707" anchor="ctr"/>
          <a:lstStyle/>
          <a:p>
            <a:pPr algn="ctr" defTabSz="914155" fontAlgn="auto">
              <a:spcBef>
                <a:spcPts val="0"/>
              </a:spcBef>
              <a:spcAft>
                <a:spcPts val="0"/>
              </a:spcAft>
              <a:defRPr/>
            </a:pPr>
            <a:r>
              <a:rPr lang="ja-JP" altLang="en-US" b="1" dirty="0">
                <a:solidFill>
                  <a:prstClr val="black"/>
                </a:solidFill>
                <a:latin typeface="HG丸ｺﾞｼｯｸM-PRO" pitchFamily="50" charset="-128"/>
                <a:ea typeface="HG丸ｺﾞｼｯｸM-PRO" pitchFamily="50" charset="-128"/>
              </a:rPr>
              <a:t>申　請</a:t>
            </a:r>
          </a:p>
        </p:txBody>
      </p:sp>
      <p:sp>
        <p:nvSpPr>
          <p:cNvPr id="7" name="角丸四角形 6"/>
          <p:cNvSpPr/>
          <p:nvPr/>
        </p:nvSpPr>
        <p:spPr>
          <a:xfrm>
            <a:off x="357726" y="1304930"/>
            <a:ext cx="8428548" cy="4500563"/>
          </a:xfrm>
          <a:prstGeom prst="roundRect">
            <a:avLst/>
          </a:prstGeom>
        </p:spPr>
        <p:style>
          <a:lnRef idx="2">
            <a:schemeClr val="dk1"/>
          </a:lnRef>
          <a:fillRef idx="1">
            <a:schemeClr val="lt1"/>
          </a:fillRef>
          <a:effectRef idx="0">
            <a:schemeClr val="dk1"/>
          </a:effectRef>
          <a:fontRef idx="minor">
            <a:schemeClr val="dk1"/>
          </a:fontRef>
        </p:style>
        <p:txBody>
          <a:bodyPr lIns="91416" tIns="45707" rIns="91416" bIns="45707" anchor="ctr"/>
          <a:lstStyle/>
          <a:p>
            <a:pPr algn="ctr" defTabSz="914155" fontAlgn="auto">
              <a:spcBef>
                <a:spcPts val="0"/>
              </a:spcBef>
              <a:spcAft>
                <a:spcPts val="0"/>
              </a:spcAft>
              <a:defRPr/>
            </a:pPr>
            <a:endParaRPr lang="ja-JP" altLang="en-US">
              <a:solidFill>
                <a:prstClr val="black"/>
              </a:solidFill>
            </a:endParaRPr>
          </a:p>
        </p:txBody>
      </p:sp>
      <p:sp>
        <p:nvSpPr>
          <p:cNvPr id="15" name="下矢印 14"/>
          <p:cNvSpPr/>
          <p:nvPr/>
        </p:nvSpPr>
        <p:spPr>
          <a:xfrm>
            <a:off x="1571648" y="2857500"/>
            <a:ext cx="357726" cy="2286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8" name="正方形/長方形 7"/>
          <p:cNvSpPr/>
          <p:nvPr/>
        </p:nvSpPr>
        <p:spPr>
          <a:xfrm>
            <a:off x="928663" y="1714488"/>
            <a:ext cx="1785949" cy="1143008"/>
          </a:xfrm>
          <a:prstGeom prst="rect">
            <a:avLst/>
          </a:prstGeom>
        </p:spPr>
        <p:style>
          <a:lnRef idx="0">
            <a:schemeClr val="accent2"/>
          </a:lnRef>
          <a:fillRef idx="3">
            <a:schemeClr val="accent2"/>
          </a:fillRef>
          <a:effectRef idx="3">
            <a:schemeClr val="accent2"/>
          </a:effectRef>
          <a:fontRef idx="minor">
            <a:schemeClr val="lt1"/>
          </a:fontRef>
        </p:style>
        <p:txBody>
          <a:bodyPr lIns="91416" tIns="45707" rIns="91416" bIns="45707" anchor="ctr"/>
          <a:lstStyle/>
          <a:p>
            <a:pPr algn="ctr" defTabSz="914155" fontAlgn="auto">
              <a:spcBef>
                <a:spcPts val="0"/>
              </a:spcBef>
              <a:spcAft>
                <a:spcPts val="0"/>
              </a:spcAft>
              <a:defRPr/>
            </a:pPr>
            <a:r>
              <a:rPr lang="ja-JP" altLang="en-US" b="1" dirty="0">
                <a:solidFill>
                  <a:prstClr val="white"/>
                </a:solidFill>
                <a:latin typeface="HG丸ｺﾞｼｯｸM-PRO" pitchFamily="50" charset="-128"/>
                <a:ea typeface="HG丸ｺﾞｼｯｸM-PRO" pitchFamily="50" charset="-128"/>
              </a:rPr>
              <a:t>主治医意見書</a:t>
            </a:r>
          </a:p>
        </p:txBody>
      </p:sp>
      <p:sp>
        <p:nvSpPr>
          <p:cNvPr id="9" name="角丸四角形 8"/>
          <p:cNvSpPr/>
          <p:nvPr/>
        </p:nvSpPr>
        <p:spPr>
          <a:xfrm>
            <a:off x="3215134" y="1714500"/>
            <a:ext cx="4785316" cy="1143000"/>
          </a:xfrm>
          <a:prstGeom prst="roundRect">
            <a:avLst/>
          </a:prstGeom>
        </p:spPr>
        <p:style>
          <a:lnRef idx="2">
            <a:schemeClr val="accent4"/>
          </a:lnRef>
          <a:fillRef idx="1">
            <a:schemeClr val="lt1"/>
          </a:fillRef>
          <a:effectRef idx="0">
            <a:schemeClr val="accent4"/>
          </a:effectRef>
          <a:fontRef idx="minor">
            <a:schemeClr val="dk1"/>
          </a:fontRef>
        </p:style>
        <p:txBody>
          <a:bodyPr lIns="91416" tIns="45707" rIns="91416" bIns="45707" anchor="ctr"/>
          <a:lstStyle/>
          <a:p>
            <a:pPr algn="ctr" defTabSz="914155" fontAlgn="auto">
              <a:spcBef>
                <a:spcPts val="0"/>
              </a:spcBef>
              <a:spcAft>
                <a:spcPts val="0"/>
              </a:spcAft>
              <a:defRPr/>
            </a:pPr>
            <a:endParaRPr lang="en-US" altLang="ja-JP" dirty="0">
              <a:solidFill>
                <a:prstClr val="black"/>
              </a:solidFill>
            </a:endParaRPr>
          </a:p>
        </p:txBody>
      </p:sp>
      <p:sp>
        <p:nvSpPr>
          <p:cNvPr id="13" name="下矢印 12"/>
          <p:cNvSpPr/>
          <p:nvPr/>
        </p:nvSpPr>
        <p:spPr>
          <a:xfrm>
            <a:off x="4215007" y="2714636"/>
            <a:ext cx="357726" cy="42862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14" name="下矢印 13"/>
          <p:cNvSpPr/>
          <p:nvPr/>
        </p:nvSpPr>
        <p:spPr>
          <a:xfrm>
            <a:off x="6644320" y="2714625"/>
            <a:ext cx="356260" cy="235743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10" name="正方形/長方形 9"/>
          <p:cNvSpPr/>
          <p:nvPr/>
        </p:nvSpPr>
        <p:spPr>
          <a:xfrm>
            <a:off x="3571869" y="2000241"/>
            <a:ext cx="1785949" cy="785818"/>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lIns="91416" tIns="45707" rIns="91416" bIns="45707" anchor="ctr"/>
          <a:lstStyle/>
          <a:p>
            <a:pPr algn="ctr" defTabSz="914155" fontAlgn="auto">
              <a:spcBef>
                <a:spcPts val="0"/>
              </a:spcBef>
              <a:spcAft>
                <a:spcPts val="0"/>
              </a:spcAft>
              <a:defRPr/>
            </a:pPr>
            <a:r>
              <a:rPr lang="ja-JP" altLang="en-US" b="1" dirty="0">
                <a:solidFill>
                  <a:prstClr val="white"/>
                </a:solidFill>
                <a:latin typeface="HG丸ｺﾞｼｯｸM-PRO" pitchFamily="50" charset="-128"/>
                <a:ea typeface="HG丸ｺﾞｼｯｸM-PRO" pitchFamily="50" charset="-128"/>
              </a:rPr>
              <a:t>基本調査</a:t>
            </a:r>
            <a:endParaRPr lang="en-US" altLang="ja-JP" b="1" dirty="0">
              <a:solidFill>
                <a:prstClr val="white"/>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b="1" dirty="0">
                <a:solidFill>
                  <a:prstClr val="white"/>
                </a:solidFill>
                <a:latin typeface="HG丸ｺﾞｼｯｸM-PRO" pitchFamily="50" charset="-128"/>
                <a:ea typeface="HG丸ｺﾞｼｯｸM-PRO" pitchFamily="50" charset="-128"/>
              </a:rPr>
              <a:t>（７４項目）</a:t>
            </a:r>
          </a:p>
        </p:txBody>
      </p:sp>
      <p:sp>
        <p:nvSpPr>
          <p:cNvPr id="11" name="正方形/長方形 10"/>
          <p:cNvSpPr/>
          <p:nvPr/>
        </p:nvSpPr>
        <p:spPr>
          <a:xfrm>
            <a:off x="5857886" y="2000241"/>
            <a:ext cx="1785949" cy="785818"/>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lIns="91416" tIns="45707" rIns="91416" bIns="45707" anchor="ctr"/>
          <a:lstStyle/>
          <a:p>
            <a:pPr algn="ctr" defTabSz="914155" fontAlgn="auto">
              <a:spcBef>
                <a:spcPts val="0"/>
              </a:spcBef>
              <a:spcAft>
                <a:spcPts val="0"/>
              </a:spcAft>
              <a:defRPr/>
            </a:pPr>
            <a:r>
              <a:rPr lang="ja-JP" altLang="en-US" b="1" dirty="0">
                <a:solidFill>
                  <a:prstClr val="white"/>
                </a:solidFill>
                <a:latin typeface="HG丸ｺﾞｼｯｸM-PRO" pitchFamily="50" charset="-128"/>
                <a:ea typeface="HG丸ｺﾞｼｯｸM-PRO" pitchFamily="50" charset="-128"/>
              </a:rPr>
              <a:t>特記事項</a:t>
            </a:r>
          </a:p>
        </p:txBody>
      </p:sp>
      <p:sp>
        <p:nvSpPr>
          <p:cNvPr id="7186" name="テキスト ボックス 11"/>
          <p:cNvSpPr txBox="1">
            <a:spLocks noChangeArrowheads="1"/>
          </p:cNvSpPr>
          <p:nvPr/>
        </p:nvSpPr>
        <p:spPr bwMode="auto">
          <a:xfrm>
            <a:off x="4286845" y="1357324"/>
            <a:ext cx="2857409" cy="663575"/>
          </a:xfrm>
          <a:prstGeom prst="rect">
            <a:avLst/>
          </a:prstGeom>
          <a:solidFill>
            <a:schemeClr val="bg1"/>
          </a:solidFill>
          <a:ln w="9525">
            <a:noFill/>
            <a:miter lim="800000"/>
            <a:headEnd/>
            <a:tailEnd/>
          </a:ln>
        </p:spPr>
        <p:txBody>
          <a:bodyPr lIns="91416" tIns="45707" rIns="91416" bIns="45707">
            <a:spAutoFit/>
          </a:bodyPr>
          <a:lstStyle/>
          <a:p>
            <a:pPr algn="ctr"/>
            <a:r>
              <a:rPr lang="ja-JP" altLang="en-US" smtClean="0">
                <a:solidFill>
                  <a:prstClr val="black"/>
                </a:solidFill>
                <a:latin typeface="HG丸ｺﾞｼｯｸM-PRO" pitchFamily="50" charset="-128"/>
                <a:ea typeface="HG丸ｺﾞｼｯｸM-PRO" pitchFamily="50" charset="-128"/>
              </a:rPr>
              <a:t>認定調査員等による心身の状況に関する調査</a:t>
            </a:r>
          </a:p>
        </p:txBody>
      </p:sp>
      <p:sp>
        <p:nvSpPr>
          <p:cNvPr id="20" name="下矢印 19"/>
          <p:cNvSpPr/>
          <p:nvPr/>
        </p:nvSpPr>
        <p:spPr>
          <a:xfrm>
            <a:off x="4215007" y="4572000"/>
            <a:ext cx="357726" cy="5715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17" name="角丸四角形 16"/>
          <p:cNvSpPr/>
          <p:nvPr/>
        </p:nvSpPr>
        <p:spPr>
          <a:xfrm>
            <a:off x="2499684" y="3429000"/>
            <a:ext cx="4072796" cy="1214438"/>
          </a:xfrm>
          <a:prstGeom prst="roundRect">
            <a:avLst/>
          </a:prstGeom>
        </p:spPr>
        <p:style>
          <a:lnRef idx="1">
            <a:schemeClr val="accent1"/>
          </a:lnRef>
          <a:fillRef idx="2">
            <a:schemeClr val="accent1"/>
          </a:fillRef>
          <a:effectRef idx="1">
            <a:schemeClr val="accent1"/>
          </a:effectRef>
          <a:fontRef idx="minor">
            <a:schemeClr val="dk1"/>
          </a:fontRef>
        </p:style>
        <p:txBody>
          <a:bodyPr lIns="91416" tIns="45707" rIns="91416" bIns="45707" anchor="ctr"/>
          <a:lstStyle/>
          <a:p>
            <a:pPr algn="ctr" defTabSz="914155" fontAlgn="auto">
              <a:spcBef>
                <a:spcPts val="0"/>
              </a:spcBef>
              <a:spcAft>
                <a:spcPts val="0"/>
              </a:spcAft>
              <a:defRPr/>
            </a:pPr>
            <a:endParaRPr lang="en-US" altLang="ja-JP" b="1"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endParaRPr lang="en-US" altLang="ja-JP" b="1"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b="1" dirty="0">
                <a:solidFill>
                  <a:prstClr val="black"/>
                </a:solidFill>
                <a:latin typeface="HG丸ｺﾞｼｯｸM-PRO" pitchFamily="50" charset="-128"/>
                <a:ea typeface="HG丸ｺﾞｼｯｸM-PRO" pitchFamily="50" charset="-128"/>
              </a:rPr>
              <a:t>（コンピュータによる推計）</a:t>
            </a:r>
            <a:endParaRPr lang="en-US" altLang="ja-JP" b="1"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b="1" dirty="0">
                <a:solidFill>
                  <a:prstClr val="black"/>
                </a:solidFill>
                <a:latin typeface="HG丸ｺﾞｼｯｸM-PRO" pitchFamily="50" charset="-128"/>
                <a:ea typeface="HG丸ｺﾞｼｯｸM-PRO" pitchFamily="50" charset="-128"/>
              </a:rPr>
              <a:t>一　次　判　定</a:t>
            </a:r>
          </a:p>
        </p:txBody>
      </p:sp>
      <p:sp>
        <p:nvSpPr>
          <p:cNvPr id="18" name="大かっこ 17"/>
          <p:cNvSpPr/>
          <p:nvPr/>
        </p:nvSpPr>
        <p:spPr>
          <a:xfrm>
            <a:off x="2785575" y="3214688"/>
            <a:ext cx="3501021" cy="571500"/>
          </a:xfrm>
          <a:prstGeom prst="bracketPair">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1416" tIns="45707" rIns="91416" bIns="45707" anchor="ctr"/>
          <a:lstStyle/>
          <a:p>
            <a:pPr algn="ctr" defTabSz="914155" fontAlgn="auto">
              <a:spcBef>
                <a:spcPts val="0"/>
              </a:spcBef>
              <a:spcAft>
                <a:spcPts val="0"/>
              </a:spcAft>
              <a:defRPr/>
            </a:pPr>
            <a:r>
              <a:rPr lang="ja-JP" altLang="en-US" dirty="0">
                <a:solidFill>
                  <a:prstClr val="black"/>
                </a:solidFill>
                <a:latin typeface="HG丸ｺﾞｼｯｸM-PRO" pitchFamily="50" charset="-128"/>
                <a:ea typeface="HG丸ｺﾞｼｯｸM-PRO" pitchFamily="50" charset="-128"/>
              </a:rPr>
              <a:t>要介護認定基準時間の算出</a:t>
            </a:r>
            <a:endParaRPr lang="en-US" altLang="ja-JP"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dirty="0">
                <a:solidFill>
                  <a:prstClr val="black"/>
                </a:solidFill>
                <a:latin typeface="HG丸ｺﾞｼｯｸM-PRO" pitchFamily="50" charset="-128"/>
                <a:ea typeface="HG丸ｺﾞｼｯｸM-PRO" pitchFamily="50" charset="-128"/>
              </a:rPr>
              <a:t>状態の維持・改善可能性の評価</a:t>
            </a:r>
          </a:p>
        </p:txBody>
      </p:sp>
      <p:sp>
        <p:nvSpPr>
          <p:cNvPr id="19" name="右矢印 18"/>
          <p:cNvSpPr/>
          <p:nvPr/>
        </p:nvSpPr>
        <p:spPr>
          <a:xfrm>
            <a:off x="1785697" y="3857625"/>
            <a:ext cx="643614" cy="28575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21" name="角丸四角形 20"/>
          <p:cNvSpPr/>
          <p:nvPr/>
        </p:nvSpPr>
        <p:spPr>
          <a:xfrm>
            <a:off x="999878" y="5286375"/>
            <a:ext cx="6930205" cy="571500"/>
          </a:xfrm>
          <a:prstGeom prst="roundRect">
            <a:avLst/>
          </a:prstGeom>
        </p:spPr>
        <p:style>
          <a:lnRef idx="1">
            <a:schemeClr val="accent1"/>
          </a:lnRef>
          <a:fillRef idx="2">
            <a:schemeClr val="accent1"/>
          </a:fillRef>
          <a:effectRef idx="1">
            <a:schemeClr val="accent1"/>
          </a:effectRef>
          <a:fontRef idx="minor">
            <a:schemeClr val="dk1"/>
          </a:fontRef>
        </p:style>
        <p:txBody>
          <a:bodyPr lIns="91416" tIns="45707" rIns="91416" bIns="45707" anchor="ctr"/>
          <a:lstStyle/>
          <a:p>
            <a:pPr algn="ctr" defTabSz="914155" fontAlgn="auto">
              <a:spcBef>
                <a:spcPts val="0"/>
              </a:spcBef>
              <a:spcAft>
                <a:spcPts val="0"/>
              </a:spcAft>
              <a:defRPr/>
            </a:pPr>
            <a:endParaRPr lang="en-US" altLang="ja-JP" b="1"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b="1" dirty="0">
                <a:solidFill>
                  <a:prstClr val="black"/>
                </a:solidFill>
                <a:latin typeface="HG丸ｺﾞｼｯｸM-PRO" pitchFamily="50" charset="-128"/>
                <a:ea typeface="HG丸ｺﾞｼｯｸM-PRO" pitchFamily="50" charset="-128"/>
              </a:rPr>
              <a:t>二　　次　　判　　定</a:t>
            </a:r>
          </a:p>
        </p:txBody>
      </p:sp>
      <p:sp>
        <p:nvSpPr>
          <p:cNvPr id="22" name="大かっこ 21"/>
          <p:cNvSpPr/>
          <p:nvPr/>
        </p:nvSpPr>
        <p:spPr>
          <a:xfrm>
            <a:off x="2715203" y="5143500"/>
            <a:ext cx="3427717" cy="357188"/>
          </a:xfrm>
          <a:prstGeom prst="bracketPair">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1416" tIns="45707" rIns="91416" bIns="45707" anchor="ctr"/>
          <a:lstStyle/>
          <a:p>
            <a:pPr algn="ctr" defTabSz="914155" fontAlgn="auto">
              <a:spcBef>
                <a:spcPts val="0"/>
              </a:spcBef>
              <a:spcAft>
                <a:spcPts val="0"/>
              </a:spcAft>
              <a:defRPr/>
            </a:pPr>
            <a:r>
              <a:rPr lang="ja-JP" altLang="en-US" dirty="0">
                <a:solidFill>
                  <a:prstClr val="black"/>
                </a:solidFill>
                <a:latin typeface="HG丸ｺﾞｼｯｸM-PRO" pitchFamily="50" charset="-128"/>
                <a:ea typeface="HG丸ｺﾞｼｯｸM-PRO" pitchFamily="50" charset="-128"/>
              </a:rPr>
              <a:t>介護認定審査会による審査</a:t>
            </a:r>
            <a:endParaRPr lang="en-US" altLang="ja-JP" dirty="0">
              <a:solidFill>
                <a:prstClr val="black"/>
              </a:solidFill>
              <a:latin typeface="HG丸ｺﾞｼｯｸM-PRO" pitchFamily="50" charset="-128"/>
              <a:ea typeface="HG丸ｺﾞｼｯｸM-PRO" pitchFamily="50" charset="-128"/>
            </a:endParaRPr>
          </a:p>
        </p:txBody>
      </p:sp>
      <p:sp>
        <p:nvSpPr>
          <p:cNvPr id="24" name="下矢印 23"/>
          <p:cNvSpPr/>
          <p:nvPr/>
        </p:nvSpPr>
        <p:spPr>
          <a:xfrm>
            <a:off x="4215007" y="5929324"/>
            <a:ext cx="357726" cy="35718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25" name="角丸四角形 24"/>
          <p:cNvSpPr/>
          <p:nvPr/>
        </p:nvSpPr>
        <p:spPr>
          <a:xfrm>
            <a:off x="2571522" y="6330950"/>
            <a:ext cx="3643233" cy="527050"/>
          </a:xfrm>
          <a:prstGeom prst="roundRect">
            <a:avLst/>
          </a:prstGeom>
        </p:spPr>
        <p:style>
          <a:lnRef idx="1">
            <a:schemeClr val="accent6"/>
          </a:lnRef>
          <a:fillRef idx="2">
            <a:schemeClr val="accent6"/>
          </a:fillRef>
          <a:effectRef idx="1">
            <a:schemeClr val="accent6"/>
          </a:effectRef>
          <a:fontRef idx="minor">
            <a:schemeClr val="dk1"/>
          </a:fontRef>
        </p:style>
        <p:txBody>
          <a:bodyPr lIns="91416" tIns="45707" rIns="91416" bIns="45707" anchor="ctr"/>
          <a:lstStyle/>
          <a:p>
            <a:pPr algn="ctr" defTabSz="914155" fontAlgn="auto">
              <a:spcBef>
                <a:spcPts val="0"/>
              </a:spcBef>
              <a:spcAft>
                <a:spcPts val="0"/>
              </a:spcAft>
              <a:defRPr/>
            </a:pPr>
            <a:r>
              <a:rPr lang="ja-JP" altLang="en-US" sz="2400" b="1" dirty="0">
                <a:solidFill>
                  <a:prstClr val="black"/>
                </a:solidFill>
                <a:latin typeface="HG丸ｺﾞｼｯｸM-PRO" pitchFamily="50" charset="-128"/>
                <a:ea typeface="HG丸ｺﾞｼｯｸM-PRO" pitchFamily="50" charset="-128"/>
              </a:rPr>
              <a:t>要 介 護 認 定</a:t>
            </a:r>
          </a:p>
        </p:txBody>
      </p:sp>
      <p:sp>
        <p:nvSpPr>
          <p:cNvPr id="26" name="正方形/長方形 25"/>
          <p:cNvSpPr/>
          <p:nvPr/>
        </p:nvSpPr>
        <p:spPr>
          <a:xfrm>
            <a:off x="0" y="0"/>
            <a:ext cx="9144000" cy="620688"/>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要介護認定の流れ</a:t>
            </a:r>
          </a:p>
        </p:txBody>
      </p:sp>
      <p:sp>
        <p:nvSpPr>
          <p:cNvPr id="23" name="スライド番号プレースホルダ 11"/>
          <p:cNvSpPr>
            <a:spLocks noGrp="1"/>
          </p:cNvSpPr>
          <p:nvPr>
            <p:ph type="sldNum" sz="quarter" idx="12"/>
          </p:nvPr>
        </p:nvSpPr>
        <p:spPr bwMode="auto">
          <a:xfrm>
            <a:off x="7010400" y="6492889"/>
            <a:ext cx="2133600" cy="365125"/>
          </a:xfrm>
          <a:noFill/>
          <a:ln>
            <a:miter lim="800000"/>
            <a:headEnd/>
            <a:tailEnd/>
          </a:ln>
        </p:spPr>
        <p:txBody>
          <a:bodyPr wrap="square" numCol="1" anchorCtr="0" compatLnSpc="1">
            <a:prstTxWarp prst="textNoShape">
              <a:avLst/>
            </a:prstTxWarp>
          </a:bodyPr>
          <a:lstStyle/>
          <a:p>
            <a:fld id="{F16E1505-F188-408C-A1EE-57AD87649122}" type="slidenum">
              <a:rPr lang="en-US" altLang="ja-JP" smtClean="0">
                <a:solidFill>
                  <a:srgbClr val="898989"/>
                </a:solidFill>
                <a:latin typeface="Calibri" pitchFamily="34" charset="0"/>
                <a:ea typeface="ＭＳ Ｐゴシック" pitchFamily="50" charset="-128"/>
              </a:rPr>
              <a:pPr/>
              <a:t>12</a:t>
            </a:fld>
            <a:endParaRPr lang="en-US" altLang="ja-JP" smtClean="0">
              <a:solidFill>
                <a:srgbClr val="898989"/>
              </a:solidFill>
              <a:latin typeface="Calibri" pitchFamily="34" charset="0"/>
              <a:ea typeface="ＭＳ Ｐゴシック" pitchFamily="50"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ChangeArrowheads="1"/>
          </p:cNvSpPr>
          <p:nvPr/>
        </p:nvSpPr>
        <p:spPr bwMode="auto">
          <a:xfrm>
            <a:off x="1121298" y="2347915"/>
            <a:ext cx="504302" cy="3214685"/>
          </a:xfrm>
          <a:prstGeom prst="rect">
            <a:avLst/>
          </a:prstGeom>
          <a:noFill/>
          <a:ln w="47625" cmpd="thinThick">
            <a:solidFill>
              <a:schemeClr val="tx1"/>
            </a:solidFill>
            <a:miter lim="800000"/>
            <a:headEnd/>
            <a:tailEnd/>
          </a:ln>
        </p:spPr>
        <p:txBody>
          <a:bodyPr wrap="none" anchor="ctr"/>
          <a:lstStyle/>
          <a:p>
            <a:endParaRPr lang="ja-JP" altLang="en-US"/>
          </a:p>
        </p:txBody>
      </p:sp>
      <p:sp>
        <p:nvSpPr>
          <p:cNvPr id="2054" name="Rectangle 16"/>
          <p:cNvSpPr>
            <a:spLocks noChangeArrowheads="1"/>
          </p:cNvSpPr>
          <p:nvPr/>
        </p:nvSpPr>
        <p:spPr bwMode="auto">
          <a:xfrm>
            <a:off x="1166310" y="2179643"/>
            <a:ext cx="462947" cy="3856037"/>
          </a:xfrm>
          <a:prstGeom prst="rect">
            <a:avLst/>
          </a:prstGeom>
          <a:noFill/>
          <a:ln w="9525">
            <a:noFill/>
            <a:miter lim="800000"/>
            <a:headEnd/>
            <a:tailEnd/>
          </a:ln>
        </p:spPr>
        <p:txBody>
          <a:bodyPr vert="eaVert" lIns="92075" tIns="46038" rIns="92075" bIns="46038">
            <a:spAutoFit/>
          </a:bodyPr>
          <a:lstStyle/>
          <a:p>
            <a:pPr defTabSz="762000"/>
            <a:r>
              <a:rPr lang="ja-JP" altLang="en-US" b="1">
                <a:latin typeface="Times New Roman" pitchFamily="18" charset="0"/>
              </a:rPr>
              <a:t>　　要　　　介　　　護　　　認　　　定</a:t>
            </a:r>
          </a:p>
        </p:txBody>
      </p:sp>
      <p:sp>
        <p:nvSpPr>
          <p:cNvPr id="2056" name="Rectangle 19"/>
          <p:cNvSpPr>
            <a:spLocks noChangeArrowheads="1"/>
          </p:cNvSpPr>
          <p:nvPr/>
        </p:nvSpPr>
        <p:spPr bwMode="auto">
          <a:xfrm>
            <a:off x="2467008" y="3789366"/>
            <a:ext cx="1040020" cy="719137"/>
          </a:xfrm>
          <a:prstGeom prst="rect">
            <a:avLst/>
          </a:prstGeom>
          <a:solidFill>
            <a:schemeClr val="accent5">
              <a:lumMod val="40000"/>
              <a:lumOff val="60000"/>
              <a:alpha val="50000"/>
            </a:schemeClr>
          </a:solidFill>
          <a:ln w="25400">
            <a:solidFill>
              <a:schemeClr val="tx1"/>
            </a:solidFill>
            <a:miter lim="800000"/>
            <a:headEnd/>
            <a:tailEnd/>
          </a:ln>
        </p:spPr>
        <p:txBody>
          <a:bodyPr wrap="none" anchor="ctr"/>
          <a:lstStyle/>
          <a:p>
            <a:pPr>
              <a:defRPr/>
            </a:pPr>
            <a:endParaRPr lang="ja-JP" altLang="en-US"/>
          </a:p>
        </p:txBody>
      </p:sp>
      <p:sp>
        <p:nvSpPr>
          <p:cNvPr id="2057" name="Rectangle 20"/>
          <p:cNvSpPr>
            <a:spLocks noChangeArrowheads="1"/>
          </p:cNvSpPr>
          <p:nvPr/>
        </p:nvSpPr>
        <p:spPr bwMode="auto">
          <a:xfrm>
            <a:off x="2459705" y="3860800"/>
            <a:ext cx="1048784" cy="585418"/>
          </a:xfrm>
          <a:prstGeom prst="rect">
            <a:avLst/>
          </a:prstGeom>
          <a:noFill/>
          <a:ln w="9525">
            <a:noFill/>
            <a:miter lim="800000"/>
            <a:headEnd/>
            <a:tailEnd/>
          </a:ln>
        </p:spPr>
        <p:txBody>
          <a:bodyPr lIns="92075" tIns="46038" rIns="92075" bIns="46038">
            <a:spAutoFit/>
          </a:bodyPr>
          <a:lstStyle/>
          <a:p>
            <a:pPr defTabSz="762000"/>
            <a:r>
              <a:rPr lang="ja-JP" altLang="en-US" sz="1600" b="1">
                <a:latin typeface="Times New Roman" pitchFamily="18" charset="0"/>
              </a:rPr>
              <a:t>要支援１</a:t>
            </a:r>
          </a:p>
          <a:p>
            <a:pPr defTabSz="762000"/>
            <a:r>
              <a:rPr lang="ja-JP" altLang="en-US" sz="1600" b="1">
                <a:latin typeface="Times New Roman" pitchFamily="18" charset="0"/>
              </a:rPr>
              <a:t>要支援２</a:t>
            </a:r>
          </a:p>
        </p:txBody>
      </p:sp>
      <p:sp>
        <p:nvSpPr>
          <p:cNvPr id="2058" name="Rectangle 21"/>
          <p:cNvSpPr>
            <a:spLocks noChangeArrowheads="1"/>
          </p:cNvSpPr>
          <p:nvPr/>
        </p:nvSpPr>
        <p:spPr bwMode="auto">
          <a:xfrm>
            <a:off x="2652077" y="3084520"/>
            <a:ext cx="186013" cy="462307"/>
          </a:xfrm>
          <a:prstGeom prst="rect">
            <a:avLst/>
          </a:prstGeom>
          <a:noFill/>
          <a:ln w="9525">
            <a:noFill/>
            <a:miter lim="800000"/>
            <a:headEnd/>
            <a:tailEnd/>
          </a:ln>
        </p:spPr>
        <p:txBody>
          <a:bodyPr wrap="none" lIns="92075" tIns="46038" rIns="92075" bIns="46038">
            <a:spAutoFit/>
          </a:bodyPr>
          <a:lstStyle/>
          <a:p>
            <a:pPr defTabSz="762000"/>
            <a:endParaRPr lang="ja-JP" altLang="ja-JP" sz="2400">
              <a:latin typeface="Times New Roman" pitchFamily="18" charset="0"/>
            </a:endParaRPr>
          </a:p>
        </p:txBody>
      </p:sp>
      <p:sp>
        <p:nvSpPr>
          <p:cNvPr id="2059" name="Line 22"/>
          <p:cNvSpPr>
            <a:spLocks noChangeShapeType="1"/>
          </p:cNvSpPr>
          <p:nvPr/>
        </p:nvSpPr>
        <p:spPr bwMode="auto">
          <a:xfrm>
            <a:off x="1632950" y="4149725"/>
            <a:ext cx="154835" cy="0"/>
          </a:xfrm>
          <a:prstGeom prst="line">
            <a:avLst/>
          </a:prstGeom>
          <a:noFill/>
          <a:ln w="38100" cmpd="dbl">
            <a:solidFill>
              <a:schemeClr val="tx1"/>
            </a:solidFill>
            <a:round/>
            <a:headEnd type="none" w="sm" len="sm"/>
            <a:tailEnd type="none" w="sm" len="sm"/>
          </a:ln>
        </p:spPr>
        <p:txBody>
          <a:bodyPr/>
          <a:lstStyle/>
          <a:p>
            <a:endParaRPr lang="ja-JP" altLang="en-US"/>
          </a:p>
        </p:txBody>
      </p:sp>
      <p:sp>
        <p:nvSpPr>
          <p:cNvPr id="2060" name="Line 23"/>
          <p:cNvSpPr>
            <a:spLocks noChangeShapeType="1"/>
          </p:cNvSpPr>
          <p:nvPr/>
        </p:nvSpPr>
        <p:spPr bwMode="auto">
          <a:xfrm flipH="1">
            <a:off x="1830140" y="2057406"/>
            <a:ext cx="8764" cy="3675063"/>
          </a:xfrm>
          <a:prstGeom prst="line">
            <a:avLst/>
          </a:prstGeom>
          <a:noFill/>
          <a:ln w="38100" cmpd="dbl">
            <a:solidFill>
              <a:schemeClr val="tx1"/>
            </a:solidFill>
            <a:round/>
            <a:headEnd type="none" w="sm" len="sm"/>
            <a:tailEnd type="none" w="sm" len="sm"/>
          </a:ln>
        </p:spPr>
        <p:txBody>
          <a:bodyPr/>
          <a:lstStyle/>
          <a:p>
            <a:endParaRPr lang="ja-JP" altLang="en-US"/>
          </a:p>
        </p:txBody>
      </p:sp>
      <p:sp>
        <p:nvSpPr>
          <p:cNvPr id="2061" name="Rectangle 24"/>
          <p:cNvSpPr>
            <a:spLocks noChangeArrowheads="1"/>
          </p:cNvSpPr>
          <p:nvPr/>
        </p:nvSpPr>
        <p:spPr bwMode="auto">
          <a:xfrm>
            <a:off x="4878631" y="765180"/>
            <a:ext cx="2518252" cy="831639"/>
          </a:xfrm>
          <a:prstGeom prst="rect">
            <a:avLst/>
          </a:prstGeom>
          <a:noFill/>
          <a:ln w="9525">
            <a:solidFill>
              <a:schemeClr val="tx1"/>
            </a:solidFill>
            <a:miter lim="800000"/>
            <a:headEnd/>
            <a:tailEnd/>
          </a:ln>
        </p:spPr>
        <p:txBody>
          <a:bodyPr lIns="92075" tIns="46038" rIns="92075" bIns="46038">
            <a:spAutoFit/>
          </a:bodyPr>
          <a:lstStyle/>
          <a:p>
            <a:pPr defTabSz="762000"/>
            <a:r>
              <a:rPr lang="en-US" altLang="ja-JP" sz="1200" b="1">
                <a:latin typeface="Times New Roman" pitchFamily="18" charset="0"/>
              </a:rPr>
              <a:t>○</a:t>
            </a:r>
            <a:r>
              <a:rPr lang="ja-JP" altLang="en-US" sz="1200" b="1">
                <a:latin typeface="Times New Roman" pitchFamily="18" charset="0"/>
              </a:rPr>
              <a:t>施設サービス</a:t>
            </a:r>
          </a:p>
          <a:p>
            <a:pPr defTabSz="762000"/>
            <a:r>
              <a:rPr lang="ja-JP" altLang="en-US" sz="1200">
                <a:latin typeface="Times New Roman" pitchFamily="18" charset="0"/>
              </a:rPr>
              <a:t>　・特別養護老人ホーム</a:t>
            </a:r>
          </a:p>
          <a:p>
            <a:pPr defTabSz="762000"/>
            <a:r>
              <a:rPr lang="ja-JP" altLang="en-US" sz="1200">
                <a:latin typeface="Times New Roman" pitchFamily="18" charset="0"/>
              </a:rPr>
              <a:t>　・介護老人保健施設</a:t>
            </a:r>
          </a:p>
          <a:p>
            <a:pPr defTabSz="762000"/>
            <a:r>
              <a:rPr lang="ja-JP" altLang="en-US" sz="1200">
                <a:latin typeface="Times New Roman" pitchFamily="18" charset="0"/>
              </a:rPr>
              <a:t>　・介護療養型医療施設</a:t>
            </a:r>
          </a:p>
        </p:txBody>
      </p:sp>
      <p:sp>
        <p:nvSpPr>
          <p:cNvPr id="2062" name="Rectangle 25"/>
          <p:cNvSpPr>
            <a:spLocks noChangeArrowheads="1"/>
          </p:cNvSpPr>
          <p:nvPr/>
        </p:nvSpPr>
        <p:spPr bwMode="auto">
          <a:xfrm>
            <a:off x="4878631" y="1700215"/>
            <a:ext cx="2518252" cy="1754969"/>
          </a:xfrm>
          <a:prstGeom prst="rect">
            <a:avLst/>
          </a:prstGeom>
          <a:noFill/>
          <a:ln w="9525">
            <a:solidFill>
              <a:schemeClr val="tx1"/>
            </a:solidFill>
            <a:miter lim="800000"/>
            <a:headEnd/>
            <a:tailEnd/>
          </a:ln>
        </p:spPr>
        <p:txBody>
          <a:bodyPr lIns="92075" tIns="46038" rIns="92075" bIns="46038">
            <a:spAutoFit/>
          </a:bodyPr>
          <a:lstStyle/>
          <a:p>
            <a:pPr defTabSz="762000"/>
            <a:r>
              <a:rPr lang="en-US" altLang="ja-JP" sz="1200" b="1">
                <a:latin typeface="Times New Roman" pitchFamily="18" charset="0"/>
              </a:rPr>
              <a:t>○</a:t>
            </a:r>
            <a:r>
              <a:rPr lang="ja-JP" altLang="en-US" sz="1200" b="1">
                <a:latin typeface="Times New Roman" pitchFamily="18" charset="0"/>
              </a:rPr>
              <a:t>居宅サービス</a:t>
            </a:r>
          </a:p>
          <a:p>
            <a:pPr defTabSz="762000"/>
            <a:r>
              <a:rPr lang="ja-JP" altLang="en-US" sz="1200">
                <a:latin typeface="Times New Roman" pitchFamily="18" charset="0"/>
              </a:rPr>
              <a:t>　・訪問介護　・訪問看護</a:t>
            </a:r>
          </a:p>
          <a:p>
            <a:pPr defTabSz="762000"/>
            <a:r>
              <a:rPr lang="ja-JP" altLang="en-US" sz="1200">
                <a:latin typeface="Times New Roman" pitchFamily="18" charset="0"/>
              </a:rPr>
              <a:t>　・通所介護　・短期入所サービス</a:t>
            </a:r>
          </a:p>
          <a:p>
            <a:pPr defTabSz="762000"/>
            <a:r>
              <a:rPr lang="ja-JP" altLang="en-US" sz="1200">
                <a:latin typeface="Times New Roman" pitchFamily="18" charset="0"/>
              </a:rPr>
              <a:t>　　　　　　　　　　　　　　　　　　など</a:t>
            </a:r>
          </a:p>
          <a:p>
            <a:pPr defTabSz="762000"/>
            <a:r>
              <a:rPr lang="ja-JP" altLang="en-US" sz="1200" b="1">
                <a:latin typeface="Times New Roman" pitchFamily="18" charset="0"/>
              </a:rPr>
              <a:t>○地域密着型サービス</a:t>
            </a:r>
          </a:p>
          <a:p>
            <a:pPr defTabSz="762000"/>
            <a:r>
              <a:rPr lang="ja-JP" altLang="en-US" sz="1200">
                <a:latin typeface="Times New Roman" pitchFamily="18" charset="0"/>
              </a:rPr>
              <a:t>　・小規模多機能型居宅介護</a:t>
            </a:r>
          </a:p>
          <a:p>
            <a:pPr defTabSz="762000"/>
            <a:r>
              <a:rPr lang="ja-JP" altLang="en-US" sz="1200">
                <a:latin typeface="Times New Roman" pitchFamily="18" charset="0"/>
              </a:rPr>
              <a:t>　・夜間対応型訪問介護</a:t>
            </a:r>
          </a:p>
          <a:p>
            <a:pPr defTabSz="762000"/>
            <a:r>
              <a:rPr lang="ja-JP" altLang="en-US" sz="1200">
                <a:latin typeface="Times New Roman" pitchFamily="18" charset="0"/>
              </a:rPr>
              <a:t>　・認知症対応型共同生活介護　</a:t>
            </a:r>
          </a:p>
          <a:p>
            <a:pPr defTabSz="762000"/>
            <a:r>
              <a:rPr lang="ja-JP" altLang="en-US" sz="1200">
                <a:latin typeface="Times New Roman" pitchFamily="18" charset="0"/>
              </a:rPr>
              <a:t>　　　　　　　　　　　　　　　　　　など</a:t>
            </a:r>
            <a:endParaRPr lang="ja-JP" altLang="en-US" sz="1400">
              <a:latin typeface="Times New Roman" pitchFamily="18" charset="0"/>
            </a:endParaRPr>
          </a:p>
        </p:txBody>
      </p:sp>
      <p:sp>
        <p:nvSpPr>
          <p:cNvPr id="2063" name="Rectangle 26"/>
          <p:cNvSpPr>
            <a:spLocks noChangeArrowheads="1"/>
          </p:cNvSpPr>
          <p:nvPr/>
        </p:nvSpPr>
        <p:spPr bwMode="auto">
          <a:xfrm>
            <a:off x="3853618" y="1412875"/>
            <a:ext cx="370614" cy="1943100"/>
          </a:xfrm>
          <a:prstGeom prst="rect">
            <a:avLst/>
          </a:prstGeom>
          <a:noFill/>
          <a:ln w="9525">
            <a:noFill/>
            <a:miter lim="800000"/>
            <a:headEnd/>
            <a:tailEnd/>
          </a:ln>
        </p:spPr>
        <p:txBody>
          <a:bodyPr vert="eaVert" lIns="92075" tIns="46038" rIns="92075" bIns="46038">
            <a:spAutoFit/>
          </a:bodyPr>
          <a:lstStyle/>
          <a:p>
            <a:pPr defTabSz="762000"/>
            <a:r>
              <a:rPr lang="en-US" altLang="ja-JP" sz="1200">
                <a:latin typeface="Times New Roman" pitchFamily="18" charset="0"/>
              </a:rPr>
              <a:t>  </a:t>
            </a:r>
            <a:r>
              <a:rPr lang="ja-JP" altLang="en-US" sz="1200">
                <a:latin typeface="Times New Roman" pitchFamily="18" charset="0"/>
              </a:rPr>
              <a:t>介護サービスの利用計画</a:t>
            </a:r>
          </a:p>
        </p:txBody>
      </p:sp>
      <p:sp>
        <p:nvSpPr>
          <p:cNvPr id="2064" name="Rectangle 27"/>
          <p:cNvSpPr>
            <a:spLocks noChangeArrowheads="1"/>
          </p:cNvSpPr>
          <p:nvPr/>
        </p:nvSpPr>
        <p:spPr bwMode="auto">
          <a:xfrm>
            <a:off x="3883890" y="1268416"/>
            <a:ext cx="522932" cy="2232025"/>
          </a:xfrm>
          <a:prstGeom prst="rect">
            <a:avLst/>
          </a:prstGeom>
          <a:noFill/>
          <a:ln w="12700">
            <a:solidFill>
              <a:schemeClr val="tx1"/>
            </a:solidFill>
            <a:miter lim="800000"/>
            <a:headEnd/>
            <a:tailEnd/>
          </a:ln>
        </p:spPr>
        <p:txBody>
          <a:bodyPr wrap="none" anchor="ctr"/>
          <a:lstStyle/>
          <a:p>
            <a:endParaRPr lang="ja-JP" altLang="en-US"/>
          </a:p>
        </p:txBody>
      </p:sp>
      <p:sp>
        <p:nvSpPr>
          <p:cNvPr id="2065" name="Rectangle 28"/>
          <p:cNvSpPr>
            <a:spLocks noChangeArrowheads="1"/>
          </p:cNvSpPr>
          <p:nvPr/>
        </p:nvSpPr>
        <p:spPr bwMode="auto">
          <a:xfrm>
            <a:off x="4811439" y="5516570"/>
            <a:ext cx="2408461" cy="462307"/>
          </a:xfrm>
          <a:prstGeom prst="rect">
            <a:avLst/>
          </a:prstGeom>
          <a:noFill/>
          <a:ln w="9525">
            <a:solidFill>
              <a:schemeClr val="tx1"/>
            </a:solidFill>
            <a:miter lim="800000"/>
            <a:headEnd/>
            <a:tailEnd/>
          </a:ln>
        </p:spPr>
        <p:txBody>
          <a:bodyPr wrap="square" lIns="92075" tIns="46038" rIns="92075" bIns="46038">
            <a:spAutoFit/>
          </a:bodyPr>
          <a:lstStyle/>
          <a:p>
            <a:pPr defTabSz="762000"/>
            <a:r>
              <a:rPr lang="en-US" altLang="ja-JP" sz="1200" b="1" dirty="0">
                <a:latin typeface="Times New Roman" pitchFamily="18" charset="0"/>
              </a:rPr>
              <a:t>○</a:t>
            </a:r>
            <a:r>
              <a:rPr lang="ja-JP" altLang="en-US" sz="1200" b="1" dirty="0">
                <a:latin typeface="Times New Roman" pitchFamily="18" charset="0"/>
              </a:rPr>
              <a:t>市町村の実情に応じたサービス　</a:t>
            </a:r>
            <a:endParaRPr lang="en-US" altLang="ja-JP" sz="1200" b="1" dirty="0">
              <a:latin typeface="Times New Roman" pitchFamily="18" charset="0"/>
            </a:endParaRPr>
          </a:p>
          <a:p>
            <a:pPr defTabSz="762000"/>
            <a:r>
              <a:rPr lang="en-US" altLang="ja-JP" sz="1200" b="1" dirty="0">
                <a:latin typeface="Times New Roman" pitchFamily="18" charset="0"/>
              </a:rPr>
              <a:t>※</a:t>
            </a:r>
            <a:r>
              <a:rPr lang="ja-JP" altLang="en-US" sz="1200" b="1" dirty="0">
                <a:latin typeface="Times New Roman" pitchFamily="18" charset="0"/>
              </a:rPr>
              <a:t>配食、見守り　　　　　　　　など</a:t>
            </a:r>
          </a:p>
        </p:txBody>
      </p:sp>
      <p:sp>
        <p:nvSpPr>
          <p:cNvPr id="2066" name="Line 29"/>
          <p:cNvSpPr>
            <a:spLocks noChangeShapeType="1"/>
          </p:cNvSpPr>
          <p:nvPr/>
        </p:nvSpPr>
        <p:spPr bwMode="auto">
          <a:xfrm>
            <a:off x="3642871" y="2895600"/>
            <a:ext cx="229331" cy="0"/>
          </a:xfrm>
          <a:prstGeom prst="line">
            <a:avLst/>
          </a:prstGeom>
          <a:noFill/>
          <a:ln w="38100" cmpd="dbl">
            <a:solidFill>
              <a:schemeClr val="tx1"/>
            </a:solidFill>
            <a:round/>
            <a:headEnd type="none" w="sm" len="sm"/>
            <a:tailEnd type="stealth" w="med" len="med"/>
          </a:ln>
        </p:spPr>
        <p:txBody>
          <a:bodyPr/>
          <a:lstStyle/>
          <a:p>
            <a:endParaRPr lang="ja-JP" altLang="en-US"/>
          </a:p>
        </p:txBody>
      </p:sp>
      <p:grpSp>
        <p:nvGrpSpPr>
          <p:cNvPr id="2" name="グループ化 69"/>
          <p:cNvGrpSpPr>
            <a:grpSpLocks/>
          </p:cNvGrpSpPr>
          <p:nvPr/>
        </p:nvGrpSpPr>
        <p:grpSpPr bwMode="auto">
          <a:xfrm>
            <a:off x="3488040" y="1125538"/>
            <a:ext cx="1330701" cy="1770062"/>
            <a:chOff x="5548313" y="1125538"/>
            <a:chExt cx="1446212" cy="1770062"/>
          </a:xfrm>
        </p:grpSpPr>
        <p:sp>
          <p:nvSpPr>
            <p:cNvPr id="2105" name="Line 31"/>
            <p:cNvSpPr>
              <a:spLocks noChangeShapeType="1"/>
            </p:cNvSpPr>
            <p:nvPr/>
          </p:nvSpPr>
          <p:spPr bwMode="auto">
            <a:xfrm>
              <a:off x="5548313" y="2057400"/>
              <a:ext cx="165676" cy="0"/>
            </a:xfrm>
            <a:prstGeom prst="line">
              <a:avLst/>
            </a:prstGeom>
            <a:noFill/>
            <a:ln w="38100" cmpd="dbl">
              <a:solidFill>
                <a:schemeClr val="tx1"/>
              </a:solidFill>
              <a:round/>
              <a:headEnd type="none" w="sm" len="sm"/>
              <a:tailEnd type="none" w="sm" len="sm"/>
            </a:ln>
          </p:spPr>
          <p:txBody>
            <a:bodyPr/>
            <a:lstStyle/>
            <a:p>
              <a:endParaRPr lang="ja-JP" altLang="en-US"/>
            </a:p>
          </p:txBody>
        </p:sp>
        <p:sp>
          <p:nvSpPr>
            <p:cNvPr id="2106" name="Line 32"/>
            <p:cNvSpPr>
              <a:spLocks noChangeShapeType="1"/>
            </p:cNvSpPr>
            <p:nvPr/>
          </p:nvSpPr>
          <p:spPr bwMode="auto">
            <a:xfrm flipH="1" flipV="1">
              <a:off x="5707086" y="1128713"/>
              <a:ext cx="6903" cy="1766887"/>
            </a:xfrm>
            <a:prstGeom prst="line">
              <a:avLst/>
            </a:prstGeom>
            <a:noFill/>
            <a:ln w="38100" cmpd="dbl">
              <a:solidFill>
                <a:schemeClr val="tx1"/>
              </a:solidFill>
              <a:round/>
              <a:headEnd type="none" w="sm" len="sm"/>
              <a:tailEnd type="none" w="sm" len="sm"/>
            </a:ln>
          </p:spPr>
          <p:txBody>
            <a:bodyPr/>
            <a:lstStyle/>
            <a:p>
              <a:endParaRPr lang="ja-JP" altLang="en-US"/>
            </a:p>
          </p:txBody>
        </p:sp>
        <p:sp>
          <p:nvSpPr>
            <p:cNvPr id="2107" name="Line 33"/>
            <p:cNvSpPr>
              <a:spLocks noChangeShapeType="1"/>
            </p:cNvSpPr>
            <p:nvPr/>
          </p:nvSpPr>
          <p:spPr bwMode="auto">
            <a:xfrm flipV="1">
              <a:off x="5703634" y="1125538"/>
              <a:ext cx="1290891" cy="1587"/>
            </a:xfrm>
            <a:prstGeom prst="line">
              <a:avLst/>
            </a:prstGeom>
            <a:noFill/>
            <a:ln w="38100" cmpd="dbl">
              <a:solidFill>
                <a:schemeClr val="tx1"/>
              </a:solidFill>
              <a:round/>
              <a:headEnd type="none" w="sm" len="sm"/>
              <a:tailEnd type="stealth" w="med" len="med"/>
            </a:ln>
          </p:spPr>
          <p:txBody>
            <a:bodyPr/>
            <a:lstStyle/>
            <a:p>
              <a:endParaRPr lang="ja-JP" altLang="en-US"/>
            </a:p>
          </p:txBody>
        </p:sp>
      </p:grpSp>
      <p:sp>
        <p:nvSpPr>
          <p:cNvPr id="2068" name="Rectangle 34"/>
          <p:cNvSpPr>
            <a:spLocks noChangeArrowheads="1"/>
          </p:cNvSpPr>
          <p:nvPr/>
        </p:nvSpPr>
        <p:spPr bwMode="auto">
          <a:xfrm>
            <a:off x="2443639" y="1341441"/>
            <a:ext cx="1040020" cy="1582737"/>
          </a:xfrm>
          <a:prstGeom prst="rect">
            <a:avLst/>
          </a:prstGeom>
          <a:solidFill>
            <a:schemeClr val="accent5">
              <a:lumMod val="40000"/>
              <a:lumOff val="60000"/>
              <a:alpha val="50000"/>
            </a:schemeClr>
          </a:solidFill>
          <a:ln w="25400">
            <a:solidFill>
              <a:schemeClr val="tx1"/>
            </a:solidFill>
            <a:miter lim="800000"/>
            <a:headEnd/>
            <a:tailEnd/>
          </a:ln>
        </p:spPr>
        <p:txBody>
          <a:bodyPr wrap="none" anchor="ctr"/>
          <a:lstStyle/>
          <a:p>
            <a:pPr>
              <a:defRPr/>
            </a:pPr>
            <a:endParaRPr lang="ja-JP" altLang="en-US"/>
          </a:p>
        </p:txBody>
      </p:sp>
      <p:sp>
        <p:nvSpPr>
          <p:cNvPr id="2069" name="Rectangle 35"/>
          <p:cNvSpPr>
            <a:spLocks noChangeArrowheads="1"/>
          </p:cNvSpPr>
          <p:nvPr/>
        </p:nvSpPr>
        <p:spPr bwMode="auto">
          <a:xfrm>
            <a:off x="2512313" y="1674814"/>
            <a:ext cx="947375" cy="339196"/>
          </a:xfrm>
          <a:prstGeom prst="rect">
            <a:avLst/>
          </a:prstGeom>
          <a:noFill/>
          <a:ln w="9525">
            <a:noFill/>
            <a:miter lim="800000"/>
            <a:headEnd/>
            <a:tailEnd/>
          </a:ln>
        </p:spPr>
        <p:txBody>
          <a:bodyPr wrap="none" lIns="92075" tIns="46038" rIns="92075" bIns="46038">
            <a:spAutoFit/>
          </a:bodyPr>
          <a:lstStyle/>
          <a:p>
            <a:pPr defTabSz="762000"/>
            <a:r>
              <a:rPr lang="ja-JP" altLang="en-US" sz="1600" b="1">
                <a:latin typeface="Times New Roman" pitchFamily="18" charset="0"/>
              </a:rPr>
              <a:t>要介護１</a:t>
            </a:r>
          </a:p>
        </p:txBody>
      </p:sp>
      <p:sp>
        <p:nvSpPr>
          <p:cNvPr id="2070" name="Rectangle 36"/>
          <p:cNvSpPr>
            <a:spLocks noChangeArrowheads="1"/>
          </p:cNvSpPr>
          <p:nvPr/>
        </p:nvSpPr>
        <p:spPr bwMode="auto">
          <a:xfrm>
            <a:off x="2512313" y="2208214"/>
            <a:ext cx="947375" cy="339196"/>
          </a:xfrm>
          <a:prstGeom prst="rect">
            <a:avLst/>
          </a:prstGeom>
          <a:noFill/>
          <a:ln w="9525">
            <a:noFill/>
            <a:miter lim="800000"/>
            <a:headEnd/>
            <a:tailEnd/>
          </a:ln>
        </p:spPr>
        <p:txBody>
          <a:bodyPr wrap="none" lIns="92075" tIns="46038" rIns="92075" bIns="46038">
            <a:spAutoFit/>
          </a:bodyPr>
          <a:lstStyle/>
          <a:p>
            <a:pPr defTabSz="762000"/>
            <a:r>
              <a:rPr lang="ja-JP" altLang="en-US" sz="1600" b="1">
                <a:latin typeface="Times New Roman" pitchFamily="18" charset="0"/>
              </a:rPr>
              <a:t>要介護５</a:t>
            </a:r>
          </a:p>
        </p:txBody>
      </p:sp>
      <p:sp>
        <p:nvSpPr>
          <p:cNvPr id="2071" name="Rectangle 37"/>
          <p:cNvSpPr>
            <a:spLocks noChangeArrowheads="1"/>
          </p:cNvSpPr>
          <p:nvPr/>
        </p:nvSpPr>
        <p:spPr bwMode="auto">
          <a:xfrm>
            <a:off x="2762267" y="1984535"/>
            <a:ext cx="432170" cy="294954"/>
          </a:xfrm>
          <a:prstGeom prst="rect">
            <a:avLst/>
          </a:prstGeom>
          <a:noFill/>
          <a:ln w="9525">
            <a:noFill/>
            <a:miter lim="800000"/>
            <a:headEnd/>
            <a:tailEnd/>
          </a:ln>
        </p:spPr>
        <p:txBody>
          <a:bodyPr vert="eaVert" wrap="none" lIns="92075" tIns="46038" rIns="92075" bIns="46038">
            <a:spAutoFit/>
          </a:bodyPr>
          <a:lstStyle/>
          <a:p>
            <a:pPr defTabSz="762000"/>
            <a:r>
              <a:rPr lang="ja-JP" altLang="en-US" sz="1600" b="1">
                <a:latin typeface="Times New Roman" pitchFamily="18" charset="0"/>
              </a:rPr>
              <a:t>～</a:t>
            </a:r>
          </a:p>
        </p:txBody>
      </p:sp>
      <p:sp>
        <p:nvSpPr>
          <p:cNvPr id="2072" name="Line 38"/>
          <p:cNvSpPr>
            <a:spLocks noChangeShapeType="1"/>
          </p:cNvSpPr>
          <p:nvPr/>
        </p:nvSpPr>
        <p:spPr bwMode="auto">
          <a:xfrm>
            <a:off x="1840364" y="2057401"/>
            <a:ext cx="609114" cy="0"/>
          </a:xfrm>
          <a:prstGeom prst="line">
            <a:avLst/>
          </a:prstGeom>
          <a:noFill/>
          <a:ln w="38100" cmpd="dbl">
            <a:solidFill>
              <a:schemeClr val="tx1"/>
            </a:solidFill>
            <a:round/>
            <a:headEnd type="none" w="sm" len="sm"/>
            <a:tailEnd type="stealth" w="med" len="med"/>
          </a:ln>
        </p:spPr>
        <p:txBody>
          <a:bodyPr/>
          <a:lstStyle/>
          <a:p>
            <a:endParaRPr lang="ja-JP" altLang="en-US"/>
          </a:p>
        </p:txBody>
      </p:sp>
      <p:sp>
        <p:nvSpPr>
          <p:cNvPr id="2073" name="Line 39"/>
          <p:cNvSpPr>
            <a:spLocks noChangeShapeType="1"/>
          </p:cNvSpPr>
          <p:nvPr/>
        </p:nvSpPr>
        <p:spPr bwMode="auto">
          <a:xfrm>
            <a:off x="1831599" y="4149725"/>
            <a:ext cx="609114" cy="0"/>
          </a:xfrm>
          <a:prstGeom prst="line">
            <a:avLst/>
          </a:prstGeom>
          <a:noFill/>
          <a:ln w="38100" cmpd="dbl">
            <a:solidFill>
              <a:schemeClr val="tx1"/>
            </a:solidFill>
            <a:round/>
            <a:headEnd type="none" w="sm" len="sm"/>
            <a:tailEnd type="stealth" w="med" len="med"/>
          </a:ln>
        </p:spPr>
        <p:txBody>
          <a:bodyPr/>
          <a:lstStyle/>
          <a:p>
            <a:endParaRPr lang="ja-JP" altLang="en-US"/>
          </a:p>
        </p:txBody>
      </p:sp>
      <p:sp>
        <p:nvSpPr>
          <p:cNvPr id="2074" name="Line 40"/>
          <p:cNvSpPr>
            <a:spLocks noChangeShapeType="1"/>
          </p:cNvSpPr>
          <p:nvPr/>
        </p:nvSpPr>
        <p:spPr bwMode="auto">
          <a:xfrm>
            <a:off x="3574224" y="4146550"/>
            <a:ext cx="381243" cy="0"/>
          </a:xfrm>
          <a:prstGeom prst="line">
            <a:avLst/>
          </a:prstGeom>
          <a:noFill/>
          <a:ln w="38100" cmpd="dbl">
            <a:solidFill>
              <a:schemeClr val="tx1"/>
            </a:solidFill>
            <a:round/>
            <a:headEnd type="none" w="sm" len="sm"/>
            <a:tailEnd type="stealth" w="med" len="med"/>
          </a:ln>
        </p:spPr>
        <p:txBody>
          <a:bodyPr/>
          <a:lstStyle/>
          <a:p>
            <a:endParaRPr lang="ja-JP" altLang="en-US"/>
          </a:p>
        </p:txBody>
      </p:sp>
      <p:sp>
        <p:nvSpPr>
          <p:cNvPr id="2075" name="Rectangle 41"/>
          <p:cNvSpPr>
            <a:spLocks noChangeArrowheads="1"/>
          </p:cNvSpPr>
          <p:nvPr/>
        </p:nvSpPr>
        <p:spPr bwMode="auto">
          <a:xfrm>
            <a:off x="2427572" y="5589588"/>
            <a:ext cx="1041481" cy="355600"/>
          </a:xfrm>
          <a:prstGeom prst="rect">
            <a:avLst/>
          </a:prstGeom>
          <a:solidFill>
            <a:schemeClr val="accent5">
              <a:lumMod val="40000"/>
              <a:lumOff val="60000"/>
              <a:alpha val="50000"/>
            </a:schemeClr>
          </a:solidFill>
          <a:ln w="25400">
            <a:solidFill>
              <a:schemeClr val="tx1"/>
            </a:solidFill>
            <a:miter lim="800000"/>
            <a:headEnd/>
            <a:tailEnd/>
          </a:ln>
        </p:spPr>
        <p:txBody>
          <a:bodyPr wrap="none" anchor="ctr"/>
          <a:lstStyle/>
          <a:p>
            <a:pPr>
              <a:defRPr/>
            </a:pPr>
            <a:endParaRPr lang="ja-JP" altLang="en-US"/>
          </a:p>
        </p:txBody>
      </p:sp>
      <p:sp>
        <p:nvSpPr>
          <p:cNvPr id="2076" name="Rectangle 42"/>
          <p:cNvSpPr>
            <a:spLocks noChangeArrowheads="1"/>
          </p:cNvSpPr>
          <p:nvPr/>
        </p:nvSpPr>
        <p:spPr bwMode="auto">
          <a:xfrm>
            <a:off x="2491365" y="5589590"/>
            <a:ext cx="908903" cy="339196"/>
          </a:xfrm>
          <a:prstGeom prst="rect">
            <a:avLst/>
          </a:prstGeom>
          <a:noFill/>
          <a:ln w="9525">
            <a:noFill/>
            <a:miter lim="800000"/>
            <a:headEnd/>
            <a:tailEnd/>
          </a:ln>
        </p:spPr>
        <p:txBody>
          <a:bodyPr wrap="none" lIns="92075" tIns="46038" rIns="92075" bIns="46038">
            <a:spAutoFit/>
          </a:bodyPr>
          <a:lstStyle/>
          <a:p>
            <a:pPr defTabSz="762000"/>
            <a:r>
              <a:rPr lang="ja-JP" altLang="en-US" sz="1600" b="1">
                <a:latin typeface="Times New Roman" pitchFamily="18" charset="0"/>
              </a:rPr>
              <a:t>非 該 当</a:t>
            </a:r>
          </a:p>
        </p:txBody>
      </p:sp>
      <p:sp>
        <p:nvSpPr>
          <p:cNvPr id="2077" name="Line 43"/>
          <p:cNvSpPr>
            <a:spLocks noChangeShapeType="1"/>
          </p:cNvSpPr>
          <p:nvPr/>
        </p:nvSpPr>
        <p:spPr bwMode="auto">
          <a:xfrm>
            <a:off x="1830145" y="5732463"/>
            <a:ext cx="609113" cy="0"/>
          </a:xfrm>
          <a:prstGeom prst="line">
            <a:avLst/>
          </a:prstGeom>
          <a:noFill/>
          <a:ln w="38100" cmpd="dbl">
            <a:solidFill>
              <a:schemeClr val="tx1"/>
            </a:solidFill>
            <a:round/>
            <a:headEnd type="none" w="sm" len="sm"/>
            <a:tailEnd type="stealth" w="med" len="med"/>
          </a:ln>
        </p:spPr>
        <p:txBody>
          <a:bodyPr/>
          <a:lstStyle/>
          <a:p>
            <a:endParaRPr lang="ja-JP" altLang="en-US"/>
          </a:p>
        </p:txBody>
      </p:sp>
      <p:sp>
        <p:nvSpPr>
          <p:cNvPr id="2078" name="Rectangle 44"/>
          <p:cNvSpPr>
            <a:spLocks noChangeArrowheads="1"/>
          </p:cNvSpPr>
          <p:nvPr/>
        </p:nvSpPr>
        <p:spPr bwMode="auto">
          <a:xfrm>
            <a:off x="4053734" y="1844675"/>
            <a:ext cx="370614" cy="1174750"/>
          </a:xfrm>
          <a:prstGeom prst="rect">
            <a:avLst/>
          </a:prstGeom>
          <a:noFill/>
          <a:ln w="9525">
            <a:noFill/>
            <a:miter lim="800000"/>
            <a:headEnd/>
            <a:tailEnd/>
          </a:ln>
        </p:spPr>
        <p:txBody>
          <a:bodyPr vert="eaVert" lIns="92075" tIns="46038" rIns="92075" bIns="46038">
            <a:spAutoFit/>
          </a:bodyPr>
          <a:lstStyle/>
          <a:p>
            <a:pPr defTabSz="762000"/>
            <a:r>
              <a:rPr lang="ja-JP" altLang="en-US" sz="1200">
                <a:latin typeface="Times New Roman" pitchFamily="18" charset="0"/>
              </a:rPr>
              <a:t>（ ケ ア プ ラン ）</a:t>
            </a:r>
          </a:p>
        </p:txBody>
      </p:sp>
      <p:sp>
        <p:nvSpPr>
          <p:cNvPr id="2079" name="Line 45"/>
          <p:cNvSpPr>
            <a:spLocks noChangeShapeType="1"/>
          </p:cNvSpPr>
          <p:nvPr/>
        </p:nvSpPr>
        <p:spPr bwMode="auto">
          <a:xfrm>
            <a:off x="4424354" y="2882900"/>
            <a:ext cx="381243" cy="0"/>
          </a:xfrm>
          <a:prstGeom prst="line">
            <a:avLst/>
          </a:prstGeom>
          <a:noFill/>
          <a:ln w="38100" cmpd="dbl">
            <a:solidFill>
              <a:schemeClr val="tx1"/>
            </a:solidFill>
            <a:round/>
            <a:headEnd type="none" w="sm" len="sm"/>
            <a:tailEnd type="stealth" w="med" len="med"/>
          </a:ln>
        </p:spPr>
        <p:txBody>
          <a:bodyPr/>
          <a:lstStyle/>
          <a:p>
            <a:endParaRPr lang="ja-JP" altLang="en-US"/>
          </a:p>
        </p:txBody>
      </p:sp>
      <p:sp>
        <p:nvSpPr>
          <p:cNvPr id="2080" name="Rectangle 46"/>
          <p:cNvSpPr>
            <a:spLocks noChangeArrowheads="1"/>
          </p:cNvSpPr>
          <p:nvPr/>
        </p:nvSpPr>
        <p:spPr bwMode="auto">
          <a:xfrm>
            <a:off x="4811436" y="3789366"/>
            <a:ext cx="2385328" cy="831639"/>
          </a:xfrm>
          <a:prstGeom prst="rect">
            <a:avLst/>
          </a:prstGeom>
          <a:noFill/>
          <a:ln w="9525">
            <a:solidFill>
              <a:schemeClr val="tx1"/>
            </a:solidFill>
            <a:miter lim="800000"/>
            <a:headEnd/>
            <a:tailEnd/>
          </a:ln>
        </p:spPr>
        <p:txBody>
          <a:bodyPr lIns="92075" tIns="46038" rIns="92075" bIns="46038">
            <a:spAutoFit/>
          </a:bodyPr>
          <a:lstStyle/>
          <a:p>
            <a:pPr defTabSz="762000"/>
            <a:r>
              <a:rPr lang="en-US" altLang="ja-JP" sz="1200" b="1">
                <a:latin typeface="Times New Roman" pitchFamily="18" charset="0"/>
              </a:rPr>
              <a:t>○</a:t>
            </a:r>
            <a:r>
              <a:rPr lang="ja-JP" altLang="en-US" sz="1200" b="1">
                <a:latin typeface="Times New Roman" pitchFamily="18" charset="0"/>
              </a:rPr>
              <a:t>介護予防サービス</a:t>
            </a:r>
            <a:endParaRPr lang="ja-JP" altLang="en-US" sz="1200">
              <a:latin typeface="Times New Roman" pitchFamily="18" charset="0"/>
            </a:endParaRPr>
          </a:p>
          <a:p>
            <a:pPr defTabSz="762000"/>
            <a:r>
              <a:rPr lang="ja-JP" altLang="en-US" sz="1200">
                <a:latin typeface="Times New Roman" pitchFamily="18" charset="0"/>
              </a:rPr>
              <a:t>　・介護予防通所介護</a:t>
            </a:r>
          </a:p>
          <a:p>
            <a:pPr defTabSz="762000"/>
            <a:r>
              <a:rPr lang="ja-JP" altLang="en-US" sz="1200">
                <a:latin typeface="Times New Roman" pitchFamily="18" charset="0"/>
              </a:rPr>
              <a:t>　・介護予防訪問介護　　　　など</a:t>
            </a:r>
          </a:p>
          <a:p>
            <a:pPr defTabSz="762000"/>
            <a:r>
              <a:rPr lang="ja-JP" altLang="en-US" sz="1200" b="1">
                <a:latin typeface="Times New Roman" pitchFamily="18" charset="0"/>
              </a:rPr>
              <a:t>○地域密着型介護予防サービス</a:t>
            </a:r>
          </a:p>
        </p:txBody>
      </p:sp>
      <p:sp>
        <p:nvSpPr>
          <p:cNvPr id="2081" name="Rectangle 47"/>
          <p:cNvSpPr>
            <a:spLocks noChangeArrowheads="1"/>
          </p:cNvSpPr>
          <p:nvPr/>
        </p:nvSpPr>
        <p:spPr bwMode="auto">
          <a:xfrm>
            <a:off x="4843636" y="4725144"/>
            <a:ext cx="2376264" cy="646973"/>
          </a:xfrm>
          <a:prstGeom prst="rect">
            <a:avLst/>
          </a:prstGeom>
          <a:noFill/>
          <a:ln w="9525">
            <a:solidFill>
              <a:schemeClr val="tx1"/>
            </a:solidFill>
            <a:miter lim="800000"/>
            <a:headEnd/>
            <a:tailEnd/>
          </a:ln>
        </p:spPr>
        <p:txBody>
          <a:bodyPr wrap="square" lIns="92075" tIns="46038" rIns="92075" bIns="46038">
            <a:spAutoFit/>
          </a:bodyPr>
          <a:lstStyle/>
          <a:p>
            <a:pPr defTabSz="762000"/>
            <a:r>
              <a:rPr lang="en-US" altLang="ja-JP" sz="1200" b="1" dirty="0">
                <a:latin typeface="Times New Roman" pitchFamily="18" charset="0"/>
              </a:rPr>
              <a:t>○</a:t>
            </a:r>
            <a:r>
              <a:rPr lang="ja-JP" altLang="en-US" sz="1200" b="1" dirty="0">
                <a:latin typeface="Times New Roman" pitchFamily="18" charset="0"/>
              </a:rPr>
              <a:t>介護予防事業</a:t>
            </a:r>
            <a:endParaRPr lang="en-US" altLang="ja-JP" sz="1200" b="1" dirty="0">
              <a:latin typeface="Times New Roman" pitchFamily="18" charset="0"/>
            </a:endParaRPr>
          </a:p>
          <a:p>
            <a:pPr defTabSz="762000"/>
            <a:r>
              <a:rPr lang="ja-JP" altLang="en-US" sz="1200" dirty="0">
                <a:latin typeface="Times New Roman" pitchFamily="18" charset="0"/>
              </a:rPr>
              <a:t>・運動・口腔・栄養改善</a:t>
            </a:r>
            <a:r>
              <a:rPr lang="ja-JP" altLang="en-US" sz="1200" dirty="0" smtClean="0">
                <a:latin typeface="Times New Roman" pitchFamily="18" charset="0"/>
              </a:rPr>
              <a:t>プログラム</a:t>
            </a:r>
            <a:r>
              <a:rPr lang="ja-JP" altLang="en-US" sz="1200" dirty="0">
                <a:latin typeface="Times New Roman" pitchFamily="18" charset="0"/>
              </a:rPr>
              <a:t>　　　　　　　　　　　　　　　　など</a:t>
            </a:r>
          </a:p>
        </p:txBody>
      </p:sp>
      <p:sp>
        <p:nvSpPr>
          <p:cNvPr id="2082" name="Rectangle 48"/>
          <p:cNvSpPr>
            <a:spLocks noChangeArrowheads="1"/>
          </p:cNvSpPr>
          <p:nvPr/>
        </p:nvSpPr>
        <p:spPr bwMode="auto">
          <a:xfrm>
            <a:off x="3951082" y="3860804"/>
            <a:ext cx="522932" cy="1800225"/>
          </a:xfrm>
          <a:prstGeom prst="rect">
            <a:avLst/>
          </a:prstGeom>
          <a:noFill/>
          <a:ln w="12700">
            <a:solidFill>
              <a:schemeClr val="tx1"/>
            </a:solidFill>
            <a:miter lim="800000"/>
            <a:headEnd/>
            <a:tailEnd/>
          </a:ln>
        </p:spPr>
        <p:txBody>
          <a:bodyPr wrap="none" anchor="ctr"/>
          <a:lstStyle/>
          <a:p>
            <a:endParaRPr lang="ja-JP" altLang="en-US"/>
          </a:p>
        </p:txBody>
      </p:sp>
      <p:sp>
        <p:nvSpPr>
          <p:cNvPr id="2083" name="Rectangle 49"/>
          <p:cNvSpPr>
            <a:spLocks noChangeArrowheads="1"/>
          </p:cNvSpPr>
          <p:nvPr/>
        </p:nvSpPr>
        <p:spPr bwMode="auto">
          <a:xfrm>
            <a:off x="3907047" y="3860804"/>
            <a:ext cx="555280" cy="1800225"/>
          </a:xfrm>
          <a:prstGeom prst="rect">
            <a:avLst/>
          </a:prstGeom>
          <a:noFill/>
          <a:ln w="9525">
            <a:noFill/>
            <a:miter lim="800000"/>
            <a:headEnd/>
            <a:tailEnd/>
          </a:ln>
        </p:spPr>
        <p:txBody>
          <a:bodyPr vert="eaVert" lIns="92075" tIns="46038" rIns="92075" bIns="46038">
            <a:spAutoFit/>
          </a:bodyPr>
          <a:lstStyle/>
          <a:p>
            <a:pPr defTabSz="762000"/>
            <a:r>
              <a:rPr lang="ja-JP" altLang="en-US" sz="1200">
                <a:latin typeface="Times New Roman" pitchFamily="18" charset="0"/>
              </a:rPr>
              <a:t>　　　　介護予防</a:t>
            </a:r>
            <a:endParaRPr lang="en-US" altLang="ja-JP" sz="1200">
              <a:latin typeface="Times New Roman" pitchFamily="18" charset="0"/>
            </a:endParaRPr>
          </a:p>
          <a:p>
            <a:pPr defTabSz="762000"/>
            <a:r>
              <a:rPr lang="ja-JP" altLang="en-US" sz="1200">
                <a:latin typeface="Times New Roman" pitchFamily="18" charset="0"/>
              </a:rPr>
              <a:t>　　　 ケ ア マネジメント </a:t>
            </a:r>
          </a:p>
        </p:txBody>
      </p:sp>
      <p:sp>
        <p:nvSpPr>
          <p:cNvPr id="2084" name="Line 51"/>
          <p:cNvSpPr>
            <a:spLocks noChangeShapeType="1"/>
          </p:cNvSpPr>
          <p:nvPr/>
        </p:nvSpPr>
        <p:spPr bwMode="auto">
          <a:xfrm flipV="1">
            <a:off x="3685233" y="5084764"/>
            <a:ext cx="0" cy="647700"/>
          </a:xfrm>
          <a:prstGeom prst="line">
            <a:avLst/>
          </a:prstGeom>
          <a:noFill/>
          <a:ln w="38100" cmpd="dbl">
            <a:solidFill>
              <a:schemeClr val="tx1"/>
            </a:solidFill>
            <a:round/>
            <a:headEnd type="none" w="sm" len="sm"/>
            <a:tailEnd type="none" w="sm" len="sm"/>
          </a:ln>
        </p:spPr>
        <p:txBody>
          <a:bodyPr/>
          <a:lstStyle/>
          <a:p>
            <a:endParaRPr lang="ja-JP" altLang="en-US"/>
          </a:p>
        </p:txBody>
      </p:sp>
      <p:sp>
        <p:nvSpPr>
          <p:cNvPr id="2085" name="Line 52"/>
          <p:cNvSpPr>
            <a:spLocks noChangeShapeType="1"/>
          </p:cNvSpPr>
          <p:nvPr/>
        </p:nvSpPr>
        <p:spPr bwMode="auto">
          <a:xfrm flipV="1">
            <a:off x="3685232" y="5084763"/>
            <a:ext cx="271691" cy="0"/>
          </a:xfrm>
          <a:prstGeom prst="line">
            <a:avLst/>
          </a:prstGeom>
          <a:noFill/>
          <a:ln w="38100" cmpd="dbl">
            <a:solidFill>
              <a:schemeClr val="tx1"/>
            </a:solidFill>
            <a:round/>
            <a:headEnd type="none" w="sm" len="sm"/>
            <a:tailEnd type="stealth" w="med" len="med"/>
          </a:ln>
        </p:spPr>
        <p:txBody>
          <a:bodyPr/>
          <a:lstStyle/>
          <a:p>
            <a:endParaRPr lang="ja-JP" altLang="en-US"/>
          </a:p>
        </p:txBody>
      </p:sp>
      <p:sp>
        <p:nvSpPr>
          <p:cNvPr id="2086" name="Line 53"/>
          <p:cNvSpPr>
            <a:spLocks noChangeShapeType="1"/>
          </p:cNvSpPr>
          <p:nvPr/>
        </p:nvSpPr>
        <p:spPr bwMode="auto">
          <a:xfrm>
            <a:off x="4494464" y="4140206"/>
            <a:ext cx="316972" cy="9525"/>
          </a:xfrm>
          <a:prstGeom prst="line">
            <a:avLst/>
          </a:prstGeom>
          <a:noFill/>
          <a:ln w="38100" cmpd="dbl">
            <a:solidFill>
              <a:schemeClr val="tx1"/>
            </a:solidFill>
            <a:round/>
            <a:headEnd type="none" w="sm" len="sm"/>
            <a:tailEnd type="stealth" w="med" len="med"/>
          </a:ln>
        </p:spPr>
        <p:txBody>
          <a:bodyPr/>
          <a:lstStyle/>
          <a:p>
            <a:endParaRPr lang="ja-JP" altLang="en-US"/>
          </a:p>
        </p:txBody>
      </p:sp>
      <p:sp>
        <p:nvSpPr>
          <p:cNvPr id="2087" name="Line 54"/>
          <p:cNvSpPr>
            <a:spLocks noChangeShapeType="1"/>
          </p:cNvSpPr>
          <p:nvPr/>
        </p:nvSpPr>
        <p:spPr bwMode="auto">
          <a:xfrm flipV="1">
            <a:off x="4481318" y="5084771"/>
            <a:ext cx="330119" cy="1587"/>
          </a:xfrm>
          <a:prstGeom prst="line">
            <a:avLst/>
          </a:prstGeom>
          <a:noFill/>
          <a:ln w="38100" cmpd="dbl">
            <a:solidFill>
              <a:schemeClr val="tx1"/>
            </a:solidFill>
            <a:round/>
            <a:headEnd type="none" w="sm" len="sm"/>
            <a:tailEnd type="stealth" w="med" len="med"/>
          </a:ln>
        </p:spPr>
        <p:txBody>
          <a:bodyPr/>
          <a:lstStyle/>
          <a:p>
            <a:endParaRPr lang="ja-JP" altLang="en-US"/>
          </a:p>
        </p:txBody>
      </p:sp>
      <p:sp>
        <p:nvSpPr>
          <p:cNvPr id="2088" name="Line 55"/>
          <p:cNvSpPr>
            <a:spLocks noChangeShapeType="1"/>
          </p:cNvSpPr>
          <p:nvPr/>
        </p:nvSpPr>
        <p:spPr bwMode="auto">
          <a:xfrm flipV="1">
            <a:off x="3486577" y="5732463"/>
            <a:ext cx="1326318" cy="0"/>
          </a:xfrm>
          <a:prstGeom prst="line">
            <a:avLst/>
          </a:prstGeom>
          <a:noFill/>
          <a:ln w="38100" cmpd="dbl">
            <a:solidFill>
              <a:schemeClr val="tx1"/>
            </a:solidFill>
            <a:round/>
            <a:headEnd type="none" w="sm" len="sm"/>
            <a:tailEnd type="stealth" w="med" len="med"/>
          </a:ln>
        </p:spPr>
        <p:txBody>
          <a:bodyPr/>
          <a:lstStyle/>
          <a:p>
            <a:endParaRPr lang="ja-JP" altLang="en-US"/>
          </a:p>
        </p:txBody>
      </p:sp>
      <p:sp>
        <p:nvSpPr>
          <p:cNvPr id="2089" name="Rectangle 56"/>
          <p:cNvSpPr>
            <a:spLocks noChangeArrowheads="1"/>
          </p:cNvSpPr>
          <p:nvPr/>
        </p:nvSpPr>
        <p:spPr bwMode="auto">
          <a:xfrm>
            <a:off x="1632949" y="836613"/>
            <a:ext cx="2210044" cy="400752"/>
          </a:xfrm>
          <a:prstGeom prst="rect">
            <a:avLst/>
          </a:prstGeom>
          <a:noFill/>
          <a:ln w="9525">
            <a:noFill/>
            <a:miter lim="800000"/>
            <a:headEnd/>
            <a:tailEnd/>
          </a:ln>
        </p:spPr>
        <p:txBody>
          <a:bodyPr lIns="92075" tIns="46038" rIns="92075" bIns="46038">
            <a:spAutoFit/>
          </a:bodyPr>
          <a:lstStyle/>
          <a:p>
            <a:pPr defTabSz="762000"/>
            <a:r>
              <a:rPr lang="ja-JP" altLang="en-US" sz="1000">
                <a:latin typeface="Times New Roman" pitchFamily="18" charset="0"/>
              </a:rPr>
              <a:t>寝たきりや認知症で</a:t>
            </a:r>
          </a:p>
          <a:p>
            <a:pPr defTabSz="762000"/>
            <a:r>
              <a:rPr lang="ja-JP" altLang="en-US" sz="1000">
                <a:latin typeface="Times New Roman" pitchFamily="18" charset="0"/>
              </a:rPr>
              <a:t>介護サービスが必要な方</a:t>
            </a:r>
          </a:p>
        </p:txBody>
      </p:sp>
      <p:sp>
        <p:nvSpPr>
          <p:cNvPr id="2090" name="Rectangle 57"/>
          <p:cNvSpPr>
            <a:spLocks noChangeArrowheads="1"/>
          </p:cNvSpPr>
          <p:nvPr/>
        </p:nvSpPr>
        <p:spPr bwMode="auto">
          <a:xfrm>
            <a:off x="1884191" y="3357563"/>
            <a:ext cx="2743200" cy="400752"/>
          </a:xfrm>
          <a:prstGeom prst="rect">
            <a:avLst/>
          </a:prstGeom>
          <a:noFill/>
          <a:ln w="9525">
            <a:noFill/>
            <a:miter lim="800000"/>
            <a:headEnd/>
            <a:tailEnd/>
          </a:ln>
        </p:spPr>
        <p:txBody>
          <a:bodyPr lIns="92075" tIns="46038" rIns="92075" bIns="46038">
            <a:spAutoFit/>
          </a:bodyPr>
          <a:lstStyle/>
          <a:p>
            <a:pPr defTabSz="762000"/>
            <a:r>
              <a:rPr lang="ja-JP" altLang="en-US" sz="1000">
                <a:latin typeface="Times New Roman" pitchFamily="18" charset="0"/>
              </a:rPr>
              <a:t>要介護状態となるおそれがあり</a:t>
            </a:r>
          </a:p>
          <a:p>
            <a:pPr defTabSz="762000"/>
            <a:r>
              <a:rPr lang="ja-JP" altLang="en-US" sz="1000">
                <a:latin typeface="Times New Roman" pitchFamily="18" charset="0"/>
              </a:rPr>
              <a:t>日常生活に支援が必要な方</a:t>
            </a:r>
          </a:p>
        </p:txBody>
      </p:sp>
      <p:sp>
        <p:nvSpPr>
          <p:cNvPr id="2091" name="Rectangle 58"/>
          <p:cNvSpPr>
            <a:spLocks noChangeArrowheads="1"/>
          </p:cNvSpPr>
          <p:nvPr/>
        </p:nvSpPr>
        <p:spPr bwMode="auto">
          <a:xfrm>
            <a:off x="7478679" y="1412875"/>
            <a:ext cx="514167" cy="1079500"/>
          </a:xfrm>
          <a:prstGeom prst="rect">
            <a:avLst/>
          </a:prstGeom>
          <a:solidFill>
            <a:srgbClr val="00FFFF">
              <a:alpha val="3922"/>
            </a:srgbClr>
          </a:solidFill>
          <a:ln w="12700">
            <a:solidFill>
              <a:schemeClr val="tx1"/>
            </a:solidFill>
            <a:miter lim="800000"/>
            <a:headEnd/>
            <a:tailEnd/>
          </a:ln>
        </p:spPr>
        <p:txBody>
          <a:bodyPr vert="eaVert" wrap="none" anchor="ctr"/>
          <a:lstStyle/>
          <a:p>
            <a:r>
              <a:rPr lang="ja-JP" altLang="en-US" b="1">
                <a:latin typeface="Times New Roman" pitchFamily="18" charset="0"/>
              </a:rPr>
              <a:t>介護給付</a:t>
            </a:r>
          </a:p>
        </p:txBody>
      </p:sp>
      <p:sp>
        <p:nvSpPr>
          <p:cNvPr id="2092" name="Rectangle 59"/>
          <p:cNvSpPr>
            <a:spLocks noChangeArrowheads="1"/>
          </p:cNvSpPr>
          <p:nvPr/>
        </p:nvSpPr>
        <p:spPr bwMode="auto">
          <a:xfrm>
            <a:off x="7435924" y="3789040"/>
            <a:ext cx="579899" cy="1008062"/>
          </a:xfrm>
          <a:prstGeom prst="rect">
            <a:avLst/>
          </a:prstGeom>
          <a:solidFill>
            <a:srgbClr val="00FFFF">
              <a:alpha val="3922"/>
            </a:srgbClr>
          </a:solidFill>
          <a:ln w="12700">
            <a:solidFill>
              <a:schemeClr val="tx1"/>
            </a:solidFill>
            <a:miter lim="800000"/>
            <a:headEnd/>
            <a:tailEnd/>
          </a:ln>
        </p:spPr>
        <p:txBody>
          <a:bodyPr vert="eaVert" wrap="none" anchor="ctr"/>
          <a:lstStyle/>
          <a:p>
            <a:r>
              <a:rPr lang="ja-JP" altLang="en-US" b="1">
                <a:latin typeface="Times New Roman" pitchFamily="18" charset="0"/>
              </a:rPr>
              <a:t>予防給付</a:t>
            </a:r>
          </a:p>
        </p:txBody>
      </p:sp>
      <p:sp>
        <p:nvSpPr>
          <p:cNvPr id="2093" name="Line 60"/>
          <p:cNvSpPr>
            <a:spLocks noChangeShapeType="1"/>
          </p:cNvSpPr>
          <p:nvPr/>
        </p:nvSpPr>
        <p:spPr bwMode="auto">
          <a:xfrm>
            <a:off x="7411490" y="1125538"/>
            <a:ext cx="200117" cy="0"/>
          </a:xfrm>
          <a:prstGeom prst="line">
            <a:avLst/>
          </a:prstGeom>
          <a:noFill/>
          <a:ln w="9525">
            <a:solidFill>
              <a:schemeClr val="tx1"/>
            </a:solidFill>
            <a:round/>
            <a:headEnd/>
            <a:tailEnd/>
          </a:ln>
        </p:spPr>
        <p:txBody>
          <a:bodyPr/>
          <a:lstStyle/>
          <a:p>
            <a:endParaRPr lang="ja-JP" altLang="en-US"/>
          </a:p>
        </p:txBody>
      </p:sp>
      <p:sp>
        <p:nvSpPr>
          <p:cNvPr id="2094" name="Line 61"/>
          <p:cNvSpPr>
            <a:spLocks noChangeShapeType="1"/>
          </p:cNvSpPr>
          <p:nvPr/>
        </p:nvSpPr>
        <p:spPr bwMode="auto">
          <a:xfrm>
            <a:off x="7411490" y="2997199"/>
            <a:ext cx="200117" cy="0"/>
          </a:xfrm>
          <a:prstGeom prst="line">
            <a:avLst/>
          </a:prstGeom>
          <a:noFill/>
          <a:ln w="9525">
            <a:solidFill>
              <a:schemeClr val="tx1"/>
            </a:solidFill>
            <a:round/>
            <a:headEnd/>
            <a:tailEnd/>
          </a:ln>
        </p:spPr>
        <p:txBody>
          <a:bodyPr/>
          <a:lstStyle/>
          <a:p>
            <a:endParaRPr lang="ja-JP" altLang="en-US"/>
          </a:p>
        </p:txBody>
      </p:sp>
      <p:sp>
        <p:nvSpPr>
          <p:cNvPr id="2095" name="Line 62"/>
          <p:cNvSpPr>
            <a:spLocks noChangeShapeType="1"/>
          </p:cNvSpPr>
          <p:nvPr/>
        </p:nvSpPr>
        <p:spPr bwMode="auto">
          <a:xfrm>
            <a:off x="7611602" y="1125548"/>
            <a:ext cx="0" cy="287337"/>
          </a:xfrm>
          <a:prstGeom prst="line">
            <a:avLst/>
          </a:prstGeom>
          <a:noFill/>
          <a:ln w="9525">
            <a:solidFill>
              <a:schemeClr val="tx1"/>
            </a:solidFill>
            <a:round/>
            <a:headEnd/>
            <a:tailEnd/>
          </a:ln>
        </p:spPr>
        <p:txBody>
          <a:bodyPr/>
          <a:lstStyle/>
          <a:p>
            <a:endParaRPr lang="ja-JP" altLang="en-US"/>
          </a:p>
        </p:txBody>
      </p:sp>
      <p:sp>
        <p:nvSpPr>
          <p:cNvPr id="2096" name="Line 63"/>
          <p:cNvSpPr>
            <a:spLocks noChangeShapeType="1"/>
          </p:cNvSpPr>
          <p:nvPr/>
        </p:nvSpPr>
        <p:spPr bwMode="auto">
          <a:xfrm flipH="1" flipV="1">
            <a:off x="7595534" y="2492384"/>
            <a:ext cx="0" cy="504825"/>
          </a:xfrm>
          <a:prstGeom prst="line">
            <a:avLst/>
          </a:prstGeom>
          <a:noFill/>
          <a:ln w="9525">
            <a:solidFill>
              <a:schemeClr val="tx1"/>
            </a:solidFill>
            <a:round/>
            <a:headEnd/>
            <a:tailEnd/>
          </a:ln>
        </p:spPr>
        <p:txBody>
          <a:bodyPr/>
          <a:lstStyle/>
          <a:p>
            <a:endParaRPr lang="ja-JP" altLang="en-US"/>
          </a:p>
        </p:txBody>
      </p:sp>
      <p:sp>
        <p:nvSpPr>
          <p:cNvPr id="2097" name="AutoShape 64"/>
          <p:cNvSpPr>
            <a:spLocks noChangeArrowheads="1"/>
          </p:cNvSpPr>
          <p:nvPr/>
        </p:nvSpPr>
        <p:spPr bwMode="auto">
          <a:xfrm>
            <a:off x="1819301" y="4581525"/>
            <a:ext cx="1800206" cy="863600"/>
          </a:xfrm>
          <a:prstGeom prst="wedgeEllipseCallout">
            <a:avLst>
              <a:gd name="adj1" fmla="val 52231"/>
              <a:gd name="adj2" fmla="val 57352"/>
            </a:avLst>
          </a:prstGeom>
          <a:noFill/>
          <a:ln w="9525" algn="ctr">
            <a:solidFill>
              <a:schemeClr val="tx1"/>
            </a:solidFill>
            <a:miter lim="800000"/>
            <a:headEnd/>
            <a:tailEnd/>
          </a:ln>
        </p:spPr>
        <p:txBody>
          <a:bodyPr lIns="91416" tIns="45708" rIns="91416" bIns="45708" anchor="ctr"/>
          <a:lstStyle/>
          <a:p>
            <a:r>
              <a:rPr lang="ja-JP" altLang="en-US" sz="1400" b="1" dirty="0">
                <a:solidFill>
                  <a:srgbClr val="C00000"/>
                </a:solidFill>
                <a:latin typeface="Times New Roman" pitchFamily="18" charset="0"/>
              </a:rPr>
              <a:t>要支援・要介護になるおそれのある者</a:t>
            </a:r>
          </a:p>
        </p:txBody>
      </p:sp>
      <p:sp>
        <p:nvSpPr>
          <p:cNvPr id="2098" name="Rectangle 65"/>
          <p:cNvSpPr>
            <a:spLocks noChangeArrowheads="1"/>
          </p:cNvSpPr>
          <p:nvPr/>
        </p:nvSpPr>
        <p:spPr bwMode="auto">
          <a:xfrm>
            <a:off x="7435924" y="4869160"/>
            <a:ext cx="563203" cy="1224135"/>
          </a:xfrm>
          <a:prstGeom prst="rect">
            <a:avLst/>
          </a:prstGeom>
          <a:solidFill>
            <a:srgbClr val="00FFFF">
              <a:alpha val="3922"/>
            </a:srgbClr>
          </a:solidFill>
          <a:ln w="12700">
            <a:solidFill>
              <a:schemeClr val="tx1"/>
            </a:solidFill>
            <a:miter lim="800000"/>
            <a:headEnd/>
            <a:tailEnd/>
          </a:ln>
        </p:spPr>
        <p:txBody>
          <a:bodyPr vert="eaVert" wrap="none" anchor="ctr"/>
          <a:lstStyle/>
          <a:p>
            <a:r>
              <a:rPr lang="ja-JP" altLang="en-US" sz="1600" b="1" dirty="0">
                <a:latin typeface="Times New Roman" pitchFamily="18" charset="0"/>
              </a:rPr>
              <a:t>地域支援</a:t>
            </a:r>
          </a:p>
          <a:p>
            <a:r>
              <a:rPr lang="ja-JP" altLang="en-US" sz="1600" b="1" dirty="0">
                <a:latin typeface="Times New Roman" pitchFamily="18" charset="0"/>
              </a:rPr>
              <a:t>事業</a:t>
            </a:r>
          </a:p>
        </p:txBody>
      </p:sp>
      <p:sp>
        <p:nvSpPr>
          <p:cNvPr id="2099" name="Line 66"/>
          <p:cNvSpPr>
            <a:spLocks noChangeShapeType="1"/>
          </p:cNvSpPr>
          <p:nvPr/>
        </p:nvSpPr>
        <p:spPr bwMode="auto">
          <a:xfrm>
            <a:off x="7219900" y="5733256"/>
            <a:ext cx="198656" cy="0"/>
          </a:xfrm>
          <a:prstGeom prst="line">
            <a:avLst/>
          </a:prstGeom>
          <a:noFill/>
          <a:ln w="9525">
            <a:solidFill>
              <a:schemeClr val="tx1"/>
            </a:solidFill>
            <a:round/>
            <a:headEnd/>
            <a:tailEnd/>
          </a:ln>
        </p:spPr>
        <p:txBody>
          <a:bodyPr/>
          <a:lstStyle/>
          <a:p>
            <a:endParaRPr lang="ja-JP" altLang="en-US"/>
          </a:p>
        </p:txBody>
      </p:sp>
      <p:sp>
        <p:nvSpPr>
          <p:cNvPr id="2100" name="Line 67"/>
          <p:cNvSpPr>
            <a:spLocks noChangeShapeType="1"/>
          </p:cNvSpPr>
          <p:nvPr/>
        </p:nvSpPr>
        <p:spPr bwMode="auto">
          <a:xfrm>
            <a:off x="7219900" y="5085184"/>
            <a:ext cx="216023" cy="0"/>
          </a:xfrm>
          <a:prstGeom prst="line">
            <a:avLst/>
          </a:prstGeom>
          <a:noFill/>
          <a:ln w="9525">
            <a:solidFill>
              <a:schemeClr val="tx1"/>
            </a:solidFill>
            <a:round/>
            <a:headEnd/>
            <a:tailEnd/>
          </a:ln>
        </p:spPr>
        <p:txBody>
          <a:bodyPr/>
          <a:lstStyle/>
          <a:p>
            <a:endParaRPr lang="ja-JP" altLang="en-US"/>
          </a:p>
        </p:txBody>
      </p:sp>
      <p:sp>
        <p:nvSpPr>
          <p:cNvPr id="2102" name="Line 67"/>
          <p:cNvSpPr>
            <a:spLocks noChangeShapeType="1"/>
          </p:cNvSpPr>
          <p:nvPr/>
        </p:nvSpPr>
        <p:spPr bwMode="auto">
          <a:xfrm flipV="1">
            <a:off x="7196767" y="4221088"/>
            <a:ext cx="239157" cy="75"/>
          </a:xfrm>
          <a:prstGeom prst="line">
            <a:avLst/>
          </a:prstGeom>
          <a:noFill/>
          <a:ln w="9525">
            <a:solidFill>
              <a:schemeClr val="tx1"/>
            </a:solidFill>
            <a:round/>
            <a:headEnd/>
            <a:tailEnd/>
          </a:ln>
        </p:spPr>
        <p:txBody>
          <a:bodyPr/>
          <a:lstStyle/>
          <a:p>
            <a:endParaRPr lang="ja-JP" altLang="en-US"/>
          </a:p>
        </p:txBody>
      </p:sp>
      <p:sp>
        <p:nvSpPr>
          <p:cNvPr id="73" name="正方形/長方形 72"/>
          <p:cNvSpPr/>
          <p:nvPr/>
        </p:nvSpPr>
        <p:spPr>
          <a:xfrm>
            <a:off x="3818161" y="3644903"/>
            <a:ext cx="4240421" cy="2664417"/>
          </a:xfrm>
          <a:prstGeom prst="rect">
            <a:avLst/>
          </a:prstGeom>
          <a:noFill/>
          <a:ln w="317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04" name="Rectangle 47"/>
          <p:cNvSpPr>
            <a:spLocks noChangeArrowheads="1"/>
          </p:cNvSpPr>
          <p:nvPr/>
        </p:nvSpPr>
        <p:spPr bwMode="auto">
          <a:xfrm>
            <a:off x="3995934" y="6426471"/>
            <a:ext cx="5148066" cy="339196"/>
          </a:xfrm>
          <a:prstGeom prst="rect">
            <a:avLst/>
          </a:prstGeom>
          <a:noFill/>
          <a:ln w="9525">
            <a:noFill/>
            <a:miter lim="800000"/>
            <a:headEnd/>
            <a:tailEnd/>
          </a:ln>
        </p:spPr>
        <p:txBody>
          <a:bodyPr wrap="square" lIns="92075" tIns="46038" rIns="92075" bIns="46038">
            <a:spAutoFit/>
          </a:bodyPr>
          <a:lstStyle/>
          <a:p>
            <a:pPr defTabSz="762000"/>
            <a:r>
              <a:rPr lang="ja-JP" altLang="en-US" sz="1600" dirty="0">
                <a:latin typeface="Times New Roman" pitchFamily="18" charset="0"/>
              </a:rPr>
              <a:t>⇒介護予防・日常生活支援総合事業</a:t>
            </a:r>
          </a:p>
        </p:txBody>
      </p:sp>
      <p:sp>
        <p:nvSpPr>
          <p:cNvPr id="74" name="正方形/長方形 73"/>
          <p:cNvSpPr/>
          <p:nvPr/>
        </p:nvSpPr>
        <p:spPr>
          <a:xfrm>
            <a:off x="0" y="0"/>
            <a:ext cx="9144000" cy="620688"/>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認定後の介護サービス利用</a:t>
            </a:r>
          </a:p>
        </p:txBody>
      </p:sp>
      <p:sp>
        <p:nvSpPr>
          <p:cNvPr id="75" name="スライド番号プレースホルダ 11"/>
          <p:cNvSpPr>
            <a:spLocks noGrp="1"/>
          </p:cNvSpPr>
          <p:nvPr>
            <p:ph type="sldNum" sz="quarter" idx="12"/>
          </p:nvPr>
        </p:nvSpPr>
        <p:spPr bwMode="auto">
          <a:xfrm>
            <a:off x="7010400" y="6492889"/>
            <a:ext cx="2133600" cy="365125"/>
          </a:xfrm>
          <a:noFill/>
          <a:ln>
            <a:miter lim="800000"/>
            <a:headEnd/>
            <a:tailEnd/>
          </a:ln>
        </p:spPr>
        <p:txBody>
          <a:bodyPr wrap="square" numCol="1" anchorCtr="0" compatLnSpc="1">
            <a:prstTxWarp prst="textNoShape">
              <a:avLst/>
            </a:prstTxWarp>
          </a:bodyPr>
          <a:lstStyle/>
          <a:p>
            <a:fld id="{F16E1505-F188-408C-A1EE-57AD87649122}" type="slidenum">
              <a:rPr lang="en-US" altLang="ja-JP" smtClean="0">
                <a:solidFill>
                  <a:srgbClr val="898989"/>
                </a:solidFill>
                <a:latin typeface="Calibri" pitchFamily="34" charset="0"/>
                <a:ea typeface="ＭＳ Ｐゴシック" pitchFamily="50" charset="-128"/>
              </a:rPr>
              <a:pPr/>
              <a:t>13</a:t>
            </a:fld>
            <a:endParaRPr lang="en-US" altLang="ja-JP" dirty="0" smtClean="0">
              <a:solidFill>
                <a:srgbClr val="898989"/>
              </a:solidFill>
              <a:latin typeface="Calibri" pitchFamily="34" charset="0"/>
              <a:ea typeface="ＭＳ Ｐゴシック" pitchFamily="50"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テキスト ボックス 7"/>
          <p:cNvSpPr txBox="1">
            <a:spLocks noChangeArrowheads="1"/>
          </p:cNvSpPr>
          <p:nvPr/>
        </p:nvSpPr>
        <p:spPr bwMode="auto">
          <a:xfrm>
            <a:off x="115829" y="1125538"/>
            <a:ext cx="8885967" cy="5327650"/>
          </a:xfrm>
          <a:prstGeom prst="roundRect">
            <a:avLst>
              <a:gd name="adj" fmla="val 4301"/>
            </a:avLst>
          </a:prstGeom>
          <a:solidFill>
            <a:srgbClr val="4F81BD">
              <a:lumMod val="20000"/>
              <a:lumOff val="80000"/>
            </a:srgbClr>
          </a:solidFill>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lIns="91416" tIns="45707" rIns="91416" bIns="45707"/>
          <a:lstStyle/>
          <a:p>
            <a:pPr defTabSz="914155" fontAlgn="auto">
              <a:lnSpc>
                <a:spcPct val="200000"/>
              </a:lnSpc>
              <a:spcBef>
                <a:spcPts val="0"/>
              </a:spcBef>
              <a:spcAft>
                <a:spcPts val="0"/>
              </a:spcAft>
              <a:defRPr/>
            </a:pPr>
            <a:r>
              <a:rPr lang="ja-JP" altLang="en-US" sz="2800" dirty="0">
                <a:solidFill>
                  <a:prstClr val="black"/>
                </a:solidFill>
                <a:latin typeface="Century" pitchFamily="18" charset="0"/>
                <a:cs typeface="Times New Roman" pitchFamily="18" charset="0"/>
              </a:rPr>
              <a:t>・認定者数　　　　　　　　　　５０５．９万人（平成</a:t>
            </a:r>
            <a:r>
              <a:rPr lang="en-US" altLang="ja-JP" sz="2800" dirty="0">
                <a:solidFill>
                  <a:prstClr val="black"/>
                </a:solidFill>
              </a:rPr>
              <a:t>23</a:t>
            </a:r>
            <a:r>
              <a:rPr lang="ja-JP" altLang="en-US" sz="2800" dirty="0">
                <a:solidFill>
                  <a:prstClr val="black"/>
                </a:solidFill>
                <a:latin typeface="Century" pitchFamily="18" charset="0"/>
                <a:cs typeface="Times New Roman" pitchFamily="18" charset="0"/>
              </a:rPr>
              <a:t>年</a:t>
            </a:r>
            <a:r>
              <a:rPr lang="en-US" altLang="ja-JP" sz="2800" dirty="0">
                <a:solidFill>
                  <a:prstClr val="black"/>
                </a:solidFill>
                <a:latin typeface="Century" pitchFamily="18" charset="0"/>
                <a:cs typeface="Times New Roman" pitchFamily="18" charset="0"/>
              </a:rPr>
              <a:t>3</a:t>
            </a:r>
            <a:r>
              <a:rPr lang="ja-JP" altLang="en-US" sz="2800" dirty="0">
                <a:solidFill>
                  <a:prstClr val="black"/>
                </a:solidFill>
                <a:latin typeface="Century" pitchFamily="18" charset="0"/>
                <a:cs typeface="Times New Roman" pitchFamily="18" charset="0"/>
              </a:rPr>
              <a:t>月）</a:t>
            </a:r>
            <a:endParaRPr lang="en-US" altLang="ja-JP" sz="2800" dirty="0">
              <a:solidFill>
                <a:prstClr val="black"/>
              </a:solidFill>
              <a:latin typeface="Century" pitchFamily="18" charset="0"/>
              <a:cs typeface="Times New Roman" pitchFamily="18" charset="0"/>
            </a:endParaRPr>
          </a:p>
          <a:p>
            <a:pPr defTabSz="914155" fontAlgn="auto">
              <a:lnSpc>
                <a:spcPct val="200000"/>
              </a:lnSpc>
              <a:spcBef>
                <a:spcPts val="0"/>
              </a:spcBef>
              <a:spcAft>
                <a:spcPts val="0"/>
              </a:spcAft>
              <a:defRPr/>
            </a:pPr>
            <a:endParaRPr lang="en-US" altLang="ja-JP" dirty="0">
              <a:solidFill>
                <a:prstClr val="black"/>
              </a:solidFill>
              <a:latin typeface="Century" pitchFamily="18" charset="0"/>
              <a:cs typeface="Times New Roman" pitchFamily="18" charset="0"/>
            </a:endParaRPr>
          </a:p>
          <a:p>
            <a:pPr defTabSz="914155" fontAlgn="auto">
              <a:lnSpc>
                <a:spcPct val="200000"/>
              </a:lnSpc>
              <a:spcBef>
                <a:spcPts val="0"/>
              </a:spcBef>
              <a:spcAft>
                <a:spcPts val="0"/>
              </a:spcAft>
              <a:defRPr/>
            </a:pPr>
            <a:r>
              <a:rPr lang="ja-JP" altLang="en-US" sz="2800" dirty="0">
                <a:solidFill>
                  <a:prstClr val="black"/>
                </a:solidFill>
                <a:latin typeface="Century" pitchFamily="18" charset="0"/>
                <a:cs typeface="Times New Roman" pitchFamily="18" charset="0"/>
              </a:rPr>
              <a:t>・認定率　　　　　　　　　　　　１７．２％</a:t>
            </a:r>
            <a:r>
              <a:rPr lang="ja-JP" altLang="en-US" sz="1600" dirty="0">
                <a:solidFill>
                  <a:prstClr val="black"/>
                </a:solidFill>
                <a:latin typeface="Century" pitchFamily="18" charset="0"/>
                <a:cs typeface="Times New Roman" pitchFamily="18" charset="0"/>
              </a:rPr>
              <a:t>　　　　　　　　　　　　　　　　　　　　　　　　　　　　　　　　　　　　　　　　　　　　　　　　</a:t>
            </a:r>
            <a:endParaRPr lang="en-US" altLang="ja-JP" sz="1600" dirty="0">
              <a:solidFill>
                <a:prstClr val="black"/>
              </a:solidFill>
              <a:latin typeface="Century" pitchFamily="18" charset="0"/>
              <a:cs typeface="Times New Roman" pitchFamily="18" charset="0"/>
            </a:endParaRPr>
          </a:p>
          <a:p>
            <a:pPr algn="ctr" defTabSz="914155" fontAlgn="auto">
              <a:spcBef>
                <a:spcPts val="0"/>
              </a:spcBef>
              <a:spcAft>
                <a:spcPts val="0"/>
              </a:spcAft>
              <a:defRPr/>
            </a:pPr>
            <a:endParaRPr lang="en-US" altLang="ja-JP" sz="1600" dirty="0">
              <a:solidFill>
                <a:prstClr val="black"/>
              </a:solidFill>
              <a:latin typeface="Century" pitchFamily="18" charset="0"/>
              <a:cs typeface="Times New Roman" pitchFamily="18" charset="0"/>
            </a:endParaRPr>
          </a:p>
          <a:p>
            <a:pPr algn="ctr" defTabSz="914155" fontAlgn="auto">
              <a:spcBef>
                <a:spcPts val="0"/>
              </a:spcBef>
              <a:spcAft>
                <a:spcPts val="0"/>
              </a:spcAft>
              <a:defRPr/>
            </a:pPr>
            <a:r>
              <a:rPr lang="ja-JP" altLang="en-US" sz="1600" dirty="0">
                <a:solidFill>
                  <a:prstClr val="black"/>
                </a:solidFill>
                <a:latin typeface="Century" pitchFamily="18" charset="0"/>
                <a:cs typeface="Times New Roman" pitchFamily="18" charset="0"/>
              </a:rPr>
              <a:t>　　　　　　　　　　　　　　　　　　　　　　　　　　　</a:t>
            </a:r>
            <a:endParaRPr lang="en-US" altLang="ja-JP" sz="2000" dirty="0">
              <a:solidFill>
                <a:prstClr val="black"/>
              </a:solidFill>
              <a:latin typeface="ＭＳ Ｐ明朝" pitchFamily="18" charset="-128"/>
              <a:ea typeface="ＭＳ Ｐ明朝" pitchFamily="18" charset="-128"/>
              <a:cs typeface="Times New Roman" pitchFamily="18" charset="0"/>
            </a:endParaRPr>
          </a:p>
          <a:p>
            <a:pPr defTabSz="914155" fontAlgn="auto">
              <a:spcBef>
                <a:spcPts val="0"/>
              </a:spcBef>
              <a:spcAft>
                <a:spcPts val="0"/>
              </a:spcAft>
              <a:defRPr/>
            </a:pPr>
            <a:r>
              <a:rPr lang="ja-JP" altLang="en-US" sz="2800" dirty="0">
                <a:solidFill>
                  <a:prstClr val="black"/>
                </a:solidFill>
                <a:latin typeface="Century" pitchFamily="18" charset="0"/>
                <a:cs typeface="Times New Roman" pitchFamily="18" charset="0"/>
              </a:rPr>
              <a:t>・</a:t>
            </a:r>
            <a:r>
              <a:rPr lang="ja-JP" altLang="en-US" sz="2800" dirty="0">
                <a:solidFill>
                  <a:prstClr val="black"/>
                </a:solidFill>
              </a:rPr>
              <a:t>新規申請件数　　　　   　　　１４５．２万件（平成</a:t>
            </a:r>
            <a:r>
              <a:rPr lang="en-US" altLang="ja-JP" sz="2800" dirty="0">
                <a:solidFill>
                  <a:prstClr val="black"/>
                </a:solidFill>
              </a:rPr>
              <a:t>22</a:t>
            </a:r>
            <a:r>
              <a:rPr lang="ja-JP" altLang="en-US" sz="2800" dirty="0">
                <a:solidFill>
                  <a:prstClr val="black"/>
                </a:solidFill>
              </a:rPr>
              <a:t>年度）</a:t>
            </a:r>
            <a:endParaRPr lang="en-US" altLang="ja-JP" sz="2800" dirty="0">
              <a:solidFill>
                <a:prstClr val="black"/>
              </a:solidFill>
            </a:endParaRPr>
          </a:p>
          <a:p>
            <a:pPr defTabSz="914155" fontAlgn="auto">
              <a:spcBef>
                <a:spcPts val="0"/>
              </a:spcBef>
              <a:spcAft>
                <a:spcPts val="0"/>
              </a:spcAft>
              <a:defRPr/>
            </a:pPr>
            <a:r>
              <a:rPr lang="ja-JP" altLang="en-US" sz="2800" dirty="0">
                <a:solidFill>
                  <a:prstClr val="black"/>
                </a:solidFill>
              </a:rPr>
              <a:t>・更新申請件数　　 　  　　　　３９６．７万件（平成</a:t>
            </a:r>
            <a:r>
              <a:rPr lang="en-US" altLang="ja-JP" sz="2800" dirty="0">
                <a:solidFill>
                  <a:prstClr val="black"/>
                </a:solidFill>
              </a:rPr>
              <a:t>22</a:t>
            </a:r>
            <a:r>
              <a:rPr lang="ja-JP" altLang="en-US" sz="2800" dirty="0">
                <a:solidFill>
                  <a:prstClr val="black"/>
                </a:solidFill>
              </a:rPr>
              <a:t>年度）　　</a:t>
            </a:r>
            <a:endParaRPr lang="en-US" altLang="ja-JP" sz="2800" dirty="0">
              <a:solidFill>
                <a:prstClr val="black"/>
              </a:solidFill>
            </a:endParaRPr>
          </a:p>
          <a:p>
            <a:pPr defTabSz="914155" fontAlgn="auto">
              <a:spcBef>
                <a:spcPts val="0"/>
              </a:spcBef>
              <a:spcAft>
                <a:spcPts val="0"/>
              </a:spcAft>
              <a:defRPr/>
            </a:pPr>
            <a:r>
              <a:rPr lang="ja-JP" altLang="en-US" sz="2800" dirty="0">
                <a:solidFill>
                  <a:prstClr val="black"/>
                </a:solidFill>
              </a:rPr>
              <a:t>・区分変更申請件数　        　　 ３２．０万件（平成</a:t>
            </a:r>
            <a:r>
              <a:rPr lang="en-US" altLang="ja-JP" sz="2800" dirty="0">
                <a:solidFill>
                  <a:prstClr val="black"/>
                </a:solidFill>
              </a:rPr>
              <a:t>22</a:t>
            </a:r>
            <a:r>
              <a:rPr lang="ja-JP" altLang="en-US" sz="2800" dirty="0">
                <a:solidFill>
                  <a:prstClr val="black"/>
                </a:solidFill>
              </a:rPr>
              <a:t>年度）</a:t>
            </a:r>
            <a:endParaRPr lang="en-US" altLang="ja-JP" sz="2800" dirty="0">
              <a:solidFill>
                <a:prstClr val="black"/>
              </a:solidFill>
            </a:endParaRPr>
          </a:p>
          <a:p>
            <a:pPr defTabSz="914155" fontAlgn="auto">
              <a:spcBef>
                <a:spcPts val="0"/>
              </a:spcBef>
              <a:spcAft>
                <a:spcPts val="0"/>
              </a:spcAft>
              <a:defRPr/>
            </a:pPr>
            <a:r>
              <a:rPr lang="ja-JP" altLang="en-US" sz="2800" dirty="0">
                <a:solidFill>
                  <a:prstClr val="black"/>
                </a:solidFill>
              </a:rPr>
              <a:t>　　　　　　　　　　　　　　</a:t>
            </a:r>
            <a:r>
              <a:rPr lang="en-US" altLang="ja-JP" sz="1600" dirty="0" smtClean="0">
                <a:solidFill>
                  <a:prstClr val="black"/>
                </a:solidFill>
                <a:latin typeface="ＭＳ Ｐ明朝" pitchFamily="18" charset="-128"/>
                <a:ea typeface="ＭＳ Ｐ明朝" pitchFamily="18" charset="-128"/>
              </a:rPr>
              <a:t>※</a:t>
            </a:r>
            <a:r>
              <a:rPr lang="ja-JP" altLang="en-US" sz="1600" dirty="0">
                <a:solidFill>
                  <a:prstClr val="black"/>
                </a:solidFill>
                <a:latin typeface="ＭＳ Ｐ明朝" pitchFamily="18" charset="-128"/>
                <a:ea typeface="ＭＳ Ｐ明朝" pitchFamily="18" charset="-128"/>
              </a:rPr>
              <a:t>認定支援ネットワークへの報告より（平成</a:t>
            </a:r>
            <a:r>
              <a:rPr lang="en-US" altLang="ja-JP" sz="1600" dirty="0">
                <a:solidFill>
                  <a:prstClr val="black"/>
                </a:solidFill>
                <a:latin typeface="ＭＳ Ｐ明朝" pitchFamily="18" charset="-128"/>
                <a:ea typeface="ＭＳ Ｐ明朝" pitchFamily="18" charset="-128"/>
              </a:rPr>
              <a:t>24</a:t>
            </a:r>
            <a:r>
              <a:rPr lang="ja-JP" altLang="en-US" sz="1600" dirty="0">
                <a:solidFill>
                  <a:prstClr val="black"/>
                </a:solidFill>
                <a:latin typeface="ＭＳ Ｐ明朝" pitchFamily="18" charset="-128"/>
                <a:ea typeface="ＭＳ Ｐ明朝" pitchFamily="18" charset="-128"/>
              </a:rPr>
              <a:t>年</a:t>
            </a:r>
            <a:r>
              <a:rPr lang="en-US" altLang="ja-JP" sz="1600" dirty="0">
                <a:solidFill>
                  <a:prstClr val="black"/>
                </a:solidFill>
                <a:latin typeface="ＭＳ Ｐ明朝" pitchFamily="18" charset="-128"/>
                <a:ea typeface="ＭＳ Ｐ明朝" pitchFamily="18" charset="-128"/>
              </a:rPr>
              <a:t>3</a:t>
            </a:r>
            <a:r>
              <a:rPr lang="ja-JP" altLang="en-US" sz="1600" dirty="0">
                <a:solidFill>
                  <a:prstClr val="black"/>
                </a:solidFill>
                <a:latin typeface="ＭＳ Ｐ明朝" pitchFamily="18" charset="-128"/>
                <a:ea typeface="ＭＳ Ｐ明朝" pitchFamily="18" charset="-128"/>
              </a:rPr>
              <a:t>月</a:t>
            </a:r>
            <a:r>
              <a:rPr lang="en-US" altLang="ja-JP" sz="1600" dirty="0">
                <a:solidFill>
                  <a:prstClr val="black"/>
                </a:solidFill>
                <a:latin typeface="ＭＳ Ｐ明朝" pitchFamily="18" charset="-128"/>
                <a:ea typeface="ＭＳ Ｐ明朝" pitchFamily="18" charset="-128"/>
              </a:rPr>
              <a:t>26</a:t>
            </a:r>
            <a:r>
              <a:rPr lang="ja-JP" altLang="en-US" sz="1600" dirty="0">
                <a:solidFill>
                  <a:prstClr val="black"/>
                </a:solidFill>
                <a:latin typeface="ＭＳ Ｐ明朝" pitchFamily="18" charset="-128"/>
                <a:ea typeface="ＭＳ Ｐ明朝" pitchFamily="18" charset="-128"/>
              </a:rPr>
              <a:t>日時点）</a:t>
            </a:r>
            <a:endParaRPr lang="en-US" altLang="ja-JP" sz="1600" dirty="0">
              <a:solidFill>
                <a:prstClr val="black"/>
              </a:solidFill>
            </a:endParaRPr>
          </a:p>
          <a:p>
            <a:pPr algn="ctr" defTabSz="914155" fontAlgn="auto">
              <a:lnSpc>
                <a:spcPct val="150000"/>
              </a:lnSpc>
              <a:spcBef>
                <a:spcPts val="0"/>
              </a:spcBef>
              <a:spcAft>
                <a:spcPts val="0"/>
              </a:spcAft>
              <a:defRPr/>
            </a:pPr>
            <a:r>
              <a:rPr lang="ja-JP" altLang="en-US" sz="1600" dirty="0">
                <a:solidFill>
                  <a:prstClr val="black"/>
                </a:solidFill>
              </a:rPr>
              <a:t>　　　　　　　　　　　　　　　　　　　　　　　</a:t>
            </a:r>
            <a:r>
              <a:rPr lang="ja-JP" altLang="en-US" sz="1600" dirty="0">
                <a:solidFill>
                  <a:prstClr val="black"/>
                </a:solidFill>
                <a:latin typeface="ＭＳ Ｐ明朝" pitchFamily="18" charset="-128"/>
                <a:ea typeface="ＭＳ Ｐ明朝" pitchFamily="18" charset="-128"/>
              </a:rPr>
              <a:t>（ただし、</a:t>
            </a:r>
            <a:r>
              <a:rPr lang="ja-JP" altLang="en-US" sz="1600" b="1" u="sng" dirty="0">
                <a:solidFill>
                  <a:prstClr val="black"/>
                </a:solidFill>
                <a:latin typeface="ＭＳ Ｐ明朝" pitchFamily="18" charset="-128"/>
                <a:ea typeface="ＭＳ Ｐ明朝" pitchFamily="18" charset="-128"/>
              </a:rPr>
              <a:t>全ての市町村等が送信しているわけではない</a:t>
            </a:r>
            <a:r>
              <a:rPr lang="ja-JP" altLang="en-US" sz="1600" dirty="0">
                <a:solidFill>
                  <a:prstClr val="black"/>
                </a:solidFill>
                <a:latin typeface="ＭＳ Ｐ明朝" pitchFamily="18" charset="-128"/>
                <a:ea typeface="ＭＳ Ｐ明朝" pitchFamily="18" charset="-128"/>
              </a:rPr>
              <a:t>）</a:t>
            </a:r>
          </a:p>
        </p:txBody>
      </p:sp>
      <p:sp>
        <p:nvSpPr>
          <p:cNvPr id="6147" name="テキスト ボックス 3"/>
          <p:cNvSpPr txBox="1">
            <a:spLocks noChangeArrowheads="1"/>
          </p:cNvSpPr>
          <p:nvPr/>
        </p:nvSpPr>
        <p:spPr bwMode="auto">
          <a:xfrm>
            <a:off x="847407" y="1989145"/>
            <a:ext cx="8113339" cy="800199"/>
          </a:xfrm>
          <a:prstGeom prst="rect">
            <a:avLst/>
          </a:prstGeom>
          <a:noFill/>
          <a:ln w="9525">
            <a:noFill/>
            <a:miter lim="800000"/>
            <a:headEnd/>
            <a:tailEnd/>
          </a:ln>
        </p:spPr>
        <p:txBody>
          <a:bodyPr lIns="91422" tIns="45710" rIns="91422" bIns="45710">
            <a:spAutoFit/>
          </a:bodyPr>
          <a:lstStyle/>
          <a:p>
            <a:r>
              <a:rPr lang="ja-JP" altLang="en-US" sz="1400" dirty="0" smtClean="0">
                <a:solidFill>
                  <a:prstClr val="black"/>
                </a:solidFill>
                <a:latin typeface="Century" pitchFamily="18" charset="0"/>
                <a:ea typeface="ＭＳ Ｐゴシック" charset="-128"/>
                <a:cs typeface="Times New Roman" pitchFamily="18" charset="0"/>
              </a:rPr>
              <a:t> </a:t>
            </a:r>
            <a:r>
              <a:rPr lang="en-US" altLang="ja-JP" sz="1600" dirty="0" smtClean="0">
                <a:solidFill>
                  <a:prstClr val="black"/>
                </a:solidFill>
                <a:latin typeface="ＭＳ Ｐ明朝" charset="-128"/>
                <a:ea typeface="ＭＳ Ｐ明朝" charset="-128"/>
                <a:cs typeface="Times New Roman" pitchFamily="18" charset="0"/>
              </a:rPr>
              <a:t>※</a:t>
            </a:r>
            <a:r>
              <a:rPr lang="ja-JP" altLang="en-US" sz="1600" dirty="0" smtClean="0">
                <a:solidFill>
                  <a:prstClr val="black"/>
                </a:solidFill>
                <a:latin typeface="ＭＳ Ｐ明朝" charset="-128"/>
                <a:ea typeface="ＭＳ Ｐ明朝" charset="-128"/>
                <a:cs typeface="Times New Roman" pitchFamily="18" charset="0"/>
              </a:rPr>
              <a:t>介護保険事業状況報告月報（暫定版）</a:t>
            </a:r>
            <a:endParaRPr lang="en-US" altLang="ja-JP" sz="1600" dirty="0" smtClean="0">
              <a:solidFill>
                <a:prstClr val="black"/>
              </a:solidFill>
              <a:latin typeface="ＭＳ Ｐ明朝" charset="-128"/>
              <a:ea typeface="ＭＳ Ｐ明朝" charset="-128"/>
              <a:cs typeface="Times New Roman" pitchFamily="18" charset="0"/>
            </a:endParaRPr>
          </a:p>
          <a:p>
            <a:r>
              <a:rPr lang="ja-JP" altLang="en-US" sz="1600" dirty="0" smtClean="0">
                <a:solidFill>
                  <a:prstClr val="black"/>
                </a:solidFill>
                <a:latin typeface="ＭＳ Ｐ明朝" charset="-128"/>
                <a:ea typeface="ＭＳ Ｐ明朝" charset="-128"/>
                <a:cs typeface="Times New Roman" pitchFamily="18" charset="0"/>
              </a:rPr>
              <a:t>　   </a:t>
            </a:r>
            <a:r>
              <a:rPr lang="ja-JP" altLang="en-US" sz="1400" dirty="0" smtClean="0">
                <a:solidFill>
                  <a:prstClr val="black"/>
                </a:solidFill>
                <a:latin typeface="ＭＳ Ｐ明朝" charset="-128"/>
                <a:ea typeface="ＭＳ Ｐ明朝" charset="-128"/>
                <a:cs typeface="Times New Roman" pitchFamily="18" charset="0"/>
              </a:rPr>
              <a:t>ただし、陸前高田市、大槌町、女川町、桑折町、広野町、楢葉町、富岡町、川内村、大熊町、双葉町、浪江町は含まれていない。</a:t>
            </a:r>
            <a:endParaRPr lang="ja-JP" altLang="en-US" sz="1400" dirty="0" smtClean="0">
              <a:solidFill>
                <a:prstClr val="black"/>
              </a:solidFill>
              <a:latin typeface="Calibri" pitchFamily="34" charset="0"/>
              <a:ea typeface="ＭＳ Ｐゴシック" charset="-128"/>
            </a:endParaRPr>
          </a:p>
        </p:txBody>
      </p:sp>
      <p:sp>
        <p:nvSpPr>
          <p:cNvPr id="6148" name="テキスト ボックス 4"/>
          <p:cNvSpPr txBox="1">
            <a:spLocks noChangeArrowheads="1"/>
          </p:cNvSpPr>
          <p:nvPr/>
        </p:nvSpPr>
        <p:spPr bwMode="auto">
          <a:xfrm>
            <a:off x="3973111" y="3306764"/>
            <a:ext cx="3465977" cy="338534"/>
          </a:xfrm>
          <a:prstGeom prst="rect">
            <a:avLst/>
          </a:prstGeom>
          <a:noFill/>
          <a:ln w="9525">
            <a:noFill/>
            <a:miter lim="800000"/>
            <a:headEnd/>
            <a:tailEnd/>
          </a:ln>
        </p:spPr>
        <p:txBody>
          <a:bodyPr wrap="none" lIns="91422" tIns="45710" rIns="91422" bIns="45710">
            <a:spAutoFit/>
          </a:bodyPr>
          <a:lstStyle/>
          <a:p>
            <a:r>
              <a:rPr lang="ja-JP" altLang="en-US" sz="1400" smtClean="0">
                <a:solidFill>
                  <a:prstClr val="black"/>
                </a:solidFill>
                <a:latin typeface="Century" pitchFamily="18" charset="0"/>
                <a:ea typeface="ＭＳ Ｐゴシック" charset="-128"/>
                <a:cs typeface="Times New Roman" pitchFamily="18" charset="0"/>
              </a:rPr>
              <a:t> </a:t>
            </a:r>
            <a:r>
              <a:rPr lang="en-US" altLang="ja-JP" sz="1600" smtClean="0">
                <a:solidFill>
                  <a:prstClr val="black"/>
                </a:solidFill>
                <a:latin typeface="ＭＳ Ｐ明朝" charset="-128"/>
                <a:ea typeface="ＭＳ Ｐ明朝" charset="-128"/>
                <a:cs typeface="Times New Roman" pitchFamily="18" charset="0"/>
              </a:rPr>
              <a:t>※</a:t>
            </a:r>
            <a:r>
              <a:rPr lang="ja-JP" altLang="en-US" sz="1600" smtClean="0">
                <a:solidFill>
                  <a:prstClr val="black"/>
                </a:solidFill>
                <a:latin typeface="ＭＳ Ｐ明朝" charset="-128"/>
                <a:ea typeface="ＭＳ Ｐ明朝" charset="-128"/>
                <a:cs typeface="Times New Roman" pitchFamily="18" charset="0"/>
              </a:rPr>
              <a:t>認定者数</a:t>
            </a:r>
            <a:r>
              <a:rPr lang="en-US" altLang="ja-JP" sz="1600" smtClean="0">
                <a:solidFill>
                  <a:prstClr val="black"/>
                </a:solidFill>
                <a:latin typeface="ＭＳ Ｐ明朝" charset="-128"/>
                <a:ea typeface="ＭＳ Ｐ明朝" charset="-128"/>
                <a:cs typeface="Times New Roman" pitchFamily="18" charset="0"/>
              </a:rPr>
              <a:t>/</a:t>
            </a:r>
            <a:r>
              <a:rPr lang="ja-JP" altLang="en-US" sz="1600" smtClean="0">
                <a:solidFill>
                  <a:prstClr val="black"/>
                </a:solidFill>
                <a:latin typeface="ＭＳ Ｐ明朝" charset="-128"/>
                <a:ea typeface="ＭＳ Ｐ明朝" charset="-128"/>
                <a:cs typeface="Times New Roman" pitchFamily="18" charset="0"/>
              </a:rPr>
              <a:t>高齢者人口（６５歳以上）</a:t>
            </a:r>
            <a:endParaRPr lang="ja-JP" altLang="en-US" sz="1600" smtClean="0">
              <a:solidFill>
                <a:prstClr val="black"/>
              </a:solidFill>
              <a:latin typeface="Calibri" pitchFamily="34" charset="0"/>
              <a:ea typeface="ＭＳ Ｐゴシック" charset="-128"/>
            </a:endParaRPr>
          </a:p>
        </p:txBody>
      </p:sp>
      <p:sp>
        <p:nvSpPr>
          <p:cNvPr id="6149" name="テキスト ボックス 5"/>
          <p:cNvSpPr txBox="1">
            <a:spLocks noChangeArrowheads="1"/>
          </p:cNvSpPr>
          <p:nvPr/>
        </p:nvSpPr>
        <p:spPr bwMode="auto">
          <a:xfrm>
            <a:off x="4229668" y="3573464"/>
            <a:ext cx="4907076" cy="307756"/>
          </a:xfrm>
          <a:prstGeom prst="rect">
            <a:avLst/>
          </a:prstGeom>
          <a:noFill/>
          <a:ln w="9525">
            <a:noFill/>
            <a:miter lim="800000"/>
            <a:headEnd/>
            <a:tailEnd/>
          </a:ln>
        </p:spPr>
        <p:txBody>
          <a:bodyPr wrap="none" lIns="91422" tIns="45710" rIns="91422" bIns="45710">
            <a:spAutoFit/>
          </a:bodyPr>
          <a:lstStyle/>
          <a:p>
            <a:r>
              <a:rPr lang="ja-JP" altLang="en-US" sz="1400" smtClean="0">
                <a:solidFill>
                  <a:prstClr val="black"/>
                </a:solidFill>
                <a:latin typeface="Century" pitchFamily="18" charset="0"/>
                <a:ea typeface="ＭＳ Ｐゴシック" charset="-128"/>
                <a:cs typeface="Times New Roman" pitchFamily="18" charset="0"/>
              </a:rPr>
              <a:t> </a:t>
            </a:r>
            <a:r>
              <a:rPr lang="ja-JP" altLang="en-US" sz="1200" smtClean="0">
                <a:solidFill>
                  <a:prstClr val="black"/>
                </a:solidFill>
                <a:latin typeface="ＭＳ Ｐ明朝" charset="-128"/>
                <a:ea typeface="ＭＳ Ｐ明朝" charset="-128"/>
                <a:cs typeface="Times New Roman" pitchFamily="18" charset="0"/>
              </a:rPr>
              <a:t>　　　　　　　　　高齢者人口（総務省人口推計（Ｈ</a:t>
            </a:r>
            <a:r>
              <a:rPr lang="en-US" altLang="ja-JP" sz="1200" smtClean="0">
                <a:solidFill>
                  <a:prstClr val="black"/>
                </a:solidFill>
                <a:latin typeface="ＭＳ Ｐ明朝" charset="-128"/>
                <a:ea typeface="ＭＳ Ｐ明朝" charset="-128"/>
                <a:cs typeface="Times New Roman" pitchFamily="18" charset="0"/>
              </a:rPr>
              <a:t>23</a:t>
            </a:r>
            <a:r>
              <a:rPr lang="ja-JP" altLang="en-US" sz="1200" smtClean="0">
                <a:solidFill>
                  <a:prstClr val="black"/>
                </a:solidFill>
                <a:latin typeface="ＭＳ Ｐ明朝" charset="-128"/>
                <a:ea typeface="ＭＳ Ｐ明朝" charset="-128"/>
                <a:cs typeface="Times New Roman" pitchFamily="18" charset="0"/>
              </a:rPr>
              <a:t>年</a:t>
            </a:r>
            <a:r>
              <a:rPr lang="en-US" altLang="ja-JP" sz="1200" smtClean="0">
                <a:solidFill>
                  <a:prstClr val="black"/>
                </a:solidFill>
                <a:latin typeface="ＭＳ Ｐ明朝" charset="-128"/>
                <a:ea typeface="ＭＳ Ｐ明朝" charset="-128"/>
                <a:cs typeface="Times New Roman" pitchFamily="18" charset="0"/>
              </a:rPr>
              <a:t>3</a:t>
            </a:r>
            <a:r>
              <a:rPr lang="ja-JP" altLang="en-US" sz="1200" smtClean="0">
                <a:solidFill>
                  <a:prstClr val="black"/>
                </a:solidFill>
                <a:latin typeface="ＭＳ Ｐ明朝" charset="-128"/>
                <a:ea typeface="ＭＳ Ｐ明朝" charset="-128"/>
                <a:cs typeface="Times New Roman" pitchFamily="18" charset="0"/>
              </a:rPr>
              <a:t>月現在（概算値）））</a:t>
            </a:r>
            <a:endParaRPr lang="ja-JP" altLang="en-US" sz="1200" smtClean="0">
              <a:solidFill>
                <a:prstClr val="black"/>
              </a:solidFill>
              <a:latin typeface="Calibri" pitchFamily="34" charset="0"/>
              <a:ea typeface="ＭＳ Ｐゴシック" charset="-128"/>
            </a:endParaRPr>
          </a:p>
        </p:txBody>
      </p:sp>
      <p:sp>
        <p:nvSpPr>
          <p:cNvPr id="8" name="正方形/長方形 7"/>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要介護認定の申請件数</a:t>
            </a:r>
          </a:p>
        </p:txBody>
      </p:sp>
      <p:sp>
        <p:nvSpPr>
          <p:cNvPr id="7" name="スライド番号プレースホルダ 11"/>
          <p:cNvSpPr>
            <a:spLocks noGrp="1"/>
          </p:cNvSpPr>
          <p:nvPr>
            <p:ph type="sldNum" sz="quarter" idx="12"/>
          </p:nvPr>
        </p:nvSpPr>
        <p:spPr bwMode="auto">
          <a:xfrm>
            <a:off x="7010400" y="6492889"/>
            <a:ext cx="2133600" cy="365125"/>
          </a:xfrm>
          <a:noFill/>
          <a:ln>
            <a:miter lim="800000"/>
            <a:headEnd/>
            <a:tailEnd/>
          </a:ln>
        </p:spPr>
        <p:txBody>
          <a:bodyPr wrap="square" numCol="1" anchorCtr="0" compatLnSpc="1">
            <a:prstTxWarp prst="textNoShape">
              <a:avLst/>
            </a:prstTxWarp>
          </a:bodyPr>
          <a:lstStyle/>
          <a:p>
            <a:fld id="{AD6A06B2-AAC4-4A40-976D-23598FEF5508}" type="slidenum">
              <a:rPr lang="en-US" altLang="ja-JP" smtClean="0">
                <a:solidFill>
                  <a:srgbClr val="898989"/>
                </a:solidFill>
                <a:latin typeface="Calibri" pitchFamily="34" charset="0"/>
                <a:ea typeface="ＭＳ Ｐゴシック" pitchFamily="50" charset="-128"/>
              </a:rPr>
              <a:pPr/>
              <a:t>14</a:t>
            </a:fld>
            <a:endParaRPr lang="en-US" altLang="ja-JP" dirty="0" smtClean="0">
              <a:solidFill>
                <a:srgbClr val="898989"/>
              </a:solidFill>
              <a:latin typeface="Calibri" pitchFamily="34" charset="0"/>
              <a:ea typeface="ＭＳ Ｐゴシック" pitchFamily="50"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 6"/>
          <p:cNvGraphicFramePr>
            <a:graphicFrameLocks noGrp="1"/>
          </p:cNvGraphicFramePr>
          <p:nvPr>
            <p:ph idx="1"/>
          </p:nvPr>
        </p:nvGraphicFramePr>
        <p:xfrm>
          <a:off x="179388" y="1125538"/>
          <a:ext cx="8712969" cy="3406434"/>
        </p:xfrm>
        <a:graphic>
          <a:graphicData uri="http://schemas.openxmlformats.org/drawingml/2006/table">
            <a:tbl>
              <a:tblPr firstRow="1" bandRow="1">
                <a:tableStyleId>{69012ECD-51FC-41F1-AA8D-1B2483CD663E}</a:tableStyleId>
              </a:tblPr>
              <a:tblGrid>
                <a:gridCol w="1161729"/>
                <a:gridCol w="2977632"/>
                <a:gridCol w="2177542"/>
                <a:gridCol w="2396066"/>
              </a:tblGrid>
              <a:tr h="1100342">
                <a:tc gridSpan="2">
                  <a:txBody>
                    <a:bodyPr/>
                    <a:lstStyle/>
                    <a:p>
                      <a:pPr algn="ctr"/>
                      <a:endParaRPr kumimoji="1" lang="en-US" altLang="ja-JP" sz="1000" dirty="0" smtClean="0">
                        <a:solidFill>
                          <a:schemeClr val="tx1"/>
                        </a:solidFill>
                      </a:endParaRPr>
                    </a:p>
                    <a:p>
                      <a:pPr algn="ctr"/>
                      <a:r>
                        <a:rPr kumimoji="1" lang="ja-JP" altLang="en-US" dirty="0" smtClean="0">
                          <a:solidFill>
                            <a:schemeClr val="tx1"/>
                          </a:solidFill>
                        </a:rPr>
                        <a:t>申請区分等</a:t>
                      </a:r>
                      <a:endParaRPr kumimoji="1" lang="ja-JP" altLang="en-US" dirty="0">
                        <a:solidFill>
                          <a:schemeClr val="tx1"/>
                        </a:solidFill>
                      </a:endParaRPr>
                    </a:p>
                  </a:txBody>
                  <a:tcPr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alpha val="50196"/>
                      </a:srgbClr>
                    </a:solidFill>
                  </a:tcPr>
                </a:tc>
                <a:tc hMerge="1">
                  <a:txBody>
                    <a:bodyPr/>
                    <a:lstStyle/>
                    <a:p>
                      <a:endParaRPr kumimoji="1" lang="ja-JP" altLang="en-US" dirty="0">
                        <a:solidFill>
                          <a:schemeClr val="tx1"/>
                        </a:solidFill>
                      </a:endParaRPr>
                    </a:p>
                  </a:txBody>
                  <a:tcPr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alpha val="50196"/>
                      </a:srgbClr>
                    </a:solidFill>
                  </a:tcPr>
                </a:tc>
                <a:tc>
                  <a:txBody>
                    <a:bodyPr/>
                    <a:lstStyle/>
                    <a:p>
                      <a:pPr algn="ctr"/>
                      <a:r>
                        <a:rPr kumimoji="1" lang="ja-JP" altLang="en-US" dirty="0" smtClean="0">
                          <a:solidFill>
                            <a:schemeClr val="tx1"/>
                          </a:solidFill>
                        </a:rPr>
                        <a:t>原則の</a:t>
                      </a:r>
                      <a:endParaRPr kumimoji="1" lang="en-US" altLang="ja-JP" dirty="0" smtClean="0">
                        <a:solidFill>
                          <a:schemeClr val="tx1"/>
                        </a:solidFill>
                      </a:endParaRPr>
                    </a:p>
                    <a:p>
                      <a:pPr algn="ctr"/>
                      <a:r>
                        <a:rPr kumimoji="1" lang="ja-JP" altLang="en-US" dirty="0" smtClean="0">
                          <a:solidFill>
                            <a:schemeClr val="tx1"/>
                          </a:solidFill>
                        </a:rPr>
                        <a:t>認定有効期間</a:t>
                      </a:r>
                      <a:endParaRPr kumimoji="1" lang="ja-JP" altLang="en-US" dirty="0">
                        <a:solidFill>
                          <a:schemeClr val="tx1"/>
                        </a:solidFill>
                      </a:endParaRPr>
                    </a:p>
                  </a:txBody>
                  <a:tcPr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alpha val="50196"/>
                      </a:srgbClr>
                    </a:solidFill>
                  </a:tcPr>
                </a:tc>
                <a:tc>
                  <a:txBody>
                    <a:bodyPr/>
                    <a:lstStyle/>
                    <a:p>
                      <a:pPr algn="ctr"/>
                      <a:r>
                        <a:rPr kumimoji="1" lang="ja-JP" altLang="en-US" dirty="0" smtClean="0">
                          <a:solidFill>
                            <a:schemeClr val="tx1"/>
                          </a:solidFill>
                        </a:rPr>
                        <a:t>設定可能な</a:t>
                      </a:r>
                      <a:endParaRPr kumimoji="1" lang="en-US" altLang="ja-JP" dirty="0" smtClean="0">
                        <a:solidFill>
                          <a:schemeClr val="tx1"/>
                        </a:solidFill>
                      </a:endParaRPr>
                    </a:p>
                    <a:p>
                      <a:pPr algn="ctr"/>
                      <a:r>
                        <a:rPr kumimoji="1" lang="ja-JP" altLang="en-US" dirty="0" smtClean="0">
                          <a:solidFill>
                            <a:schemeClr val="tx1"/>
                          </a:solidFill>
                        </a:rPr>
                        <a:t>認定有効期間の範囲</a:t>
                      </a:r>
                      <a:endParaRPr kumimoji="1" lang="ja-JP" altLang="en-US" dirty="0">
                        <a:solidFill>
                          <a:schemeClr val="tx1"/>
                        </a:solidFill>
                      </a:endParaRPr>
                    </a:p>
                  </a:txBody>
                  <a:tcPr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alpha val="50196"/>
                      </a:srgbClr>
                    </a:solidFill>
                  </a:tcPr>
                </a:tc>
              </a:tr>
              <a:tr h="576523">
                <a:tc gridSpan="2">
                  <a:txBody>
                    <a:bodyPr/>
                    <a:lstStyle/>
                    <a:p>
                      <a:r>
                        <a:rPr kumimoji="1" lang="ja-JP" altLang="en-US" dirty="0" smtClean="0"/>
                        <a:t>新規申請</a:t>
                      </a:r>
                      <a:endParaRPr kumimoji="1" lang="ja-JP" altLang="en-US" dirty="0"/>
                    </a:p>
                  </a:txBody>
                  <a:tcPr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６ヵ月</a:t>
                      </a:r>
                      <a:endParaRPr kumimoji="1" lang="ja-JP" altLang="en-US" dirty="0"/>
                    </a:p>
                  </a:txBody>
                  <a:tcPr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３～１２ヵ月</a:t>
                      </a:r>
                      <a:endParaRPr kumimoji="1" lang="ja-JP" altLang="en-US" dirty="0"/>
                    </a:p>
                  </a:txBody>
                  <a:tcPr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523">
                <a:tc gridSpan="2">
                  <a:txBody>
                    <a:bodyPr/>
                    <a:lstStyle/>
                    <a:p>
                      <a:r>
                        <a:rPr kumimoji="1" lang="ja-JP" altLang="en-US" dirty="0" smtClean="0"/>
                        <a:t>区分変更申請</a:t>
                      </a:r>
                      <a:endParaRPr kumimoji="1" lang="ja-JP" altLang="en-US" dirty="0"/>
                    </a:p>
                  </a:txBody>
                  <a:tcPr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６ヵ月</a:t>
                      </a:r>
                      <a:endParaRPr kumimoji="1" lang="ja-JP" altLang="en-US" dirty="0"/>
                    </a:p>
                  </a:txBody>
                  <a:tcPr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３～１２ヵ月</a:t>
                      </a:r>
                      <a:endParaRPr kumimoji="1" lang="ja-JP" altLang="en-US" dirty="0"/>
                    </a:p>
                  </a:txBody>
                  <a:tcPr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523">
                <a:tc rowSpan="2">
                  <a:txBody>
                    <a:bodyPr/>
                    <a:lstStyle/>
                    <a:p>
                      <a:endParaRPr kumimoji="1" lang="en-US" altLang="ja-JP" dirty="0" smtClean="0"/>
                    </a:p>
                    <a:p>
                      <a:r>
                        <a:rPr kumimoji="1" lang="ja-JP" altLang="en-US" dirty="0" smtClean="0"/>
                        <a:t>更新申請</a:t>
                      </a:r>
                      <a:endParaRPr kumimoji="1" lang="ja-JP" altLang="en-US" dirty="0"/>
                    </a:p>
                  </a:txBody>
                  <a:tcPr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smtClean="0"/>
                        <a:t>前回要支援  →  今回要支援</a:t>
                      </a:r>
                      <a:endParaRPr kumimoji="1" lang="ja-JP" altLang="en-US" dirty="0"/>
                    </a:p>
                  </a:txBody>
                  <a:tcPr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１２ヵ月</a:t>
                      </a:r>
                      <a:endParaRPr kumimoji="1" lang="ja-JP" altLang="en-US" dirty="0"/>
                    </a:p>
                  </a:txBody>
                  <a:tcPr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３～１２ヵ月</a:t>
                      </a:r>
                      <a:endParaRPr kumimoji="1" lang="ja-JP" altLang="en-US" dirty="0"/>
                    </a:p>
                  </a:txBody>
                  <a:tcPr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523">
                <a:tc vMerge="1">
                  <a:txBody>
                    <a:bodyPr/>
                    <a:lstStyle/>
                    <a:p>
                      <a:endParaRPr kumimoji="1" lang="ja-JP" altLang="en-US"/>
                    </a:p>
                  </a:txBody>
                  <a:tcPr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smtClean="0"/>
                        <a:t>前回要介護  →  今回要介護</a:t>
                      </a:r>
                      <a:endParaRPr kumimoji="1" lang="ja-JP" altLang="en-US" dirty="0"/>
                    </a:p>
                  </a:txBody>
                  <a:tcPr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１２ヵ月</a:t>
                      </a:r>
                      <a:endParaRPr kumimoji="1" lang="ja-JP" altLang="en-US" dirty="0"/>
                    </a:p>
                  </a:txBody>
                  <a:tcPr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３～２４ヵ月</a:t>
                      </a:r>
                      <a:endParaRPr kumimoji="1" lang="ja-JP" altLang="en-US" dirty="0"/>
                    </a:p>
                  </a:txBody>
                  <a:tcPr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8462" name="コンテンツ プレースホルダ 2"/>
          <p:cNvSpPr txBox="1">
            <a:spLocks/>
          </p:cNvSpPr>
          <p:nvPr/>
        </p:nvSpPr>
        <p:spPr bwMode="auto">
          <a:xfrm>
            <a:off x="436729" y="4797433"/>
            <a:ext cx="7861111" cy="1368425"/>
          </a:xfrm>
          <a:prstGeom prst="rect">
            <a:avLst/>
          </a:prstGeom>
          <a:noFill/>
          <a:ln w="9525">
            <a:noFill/>
            <a:miter lim="800000"/>
            <a:headEnd/>
            <a:tailEnd/>
          </a:ln>
        </p:spPr>
        <p:txBody>
          <a:bodyPr lIns="91416" tIns="45707" rIns="91416" bIns="45707"/>
          <a:lstStyle/>
          <a:p>
            <a:pPr marL="342900" indent="-342900" eaLnBrk="0" hangingPunct="0">
              <a:spcBef>
                <a:spcPct val="20000"/>
              </a:spcBef>
              <a:buFont typeface="Arial" pitchFamily="34" charset="0"/>
              <a:buNone/>
            </a:pPr>
            <a:r>
              <a:rPr lang="en-US" altLang="ja-JP" dirty="0">
                <a:solidFill>
                  <a:srgbClr val="000000"/>
                </a:solidFill>
                <a:latin typeface="ＭＳ Ｐゴシック" pitchFamily="50" charset="-128"/>
              </a:rPr>
              <a:t>※</a:t>
            </a:r>
            <a:r>
              <a:rPr lang="ja-JP" altLang="en-US" dirty="0">
                <a:solidFill>
                  <a:srgbClr val="000000"/>
                </a:solidFill>
                <a:latin typeface="ＭＳ Ｐゴシック" pitchFamily="50" charset="-128"/>
              </a:rPr>
              <a:t>認定有効期間の特例</a:t>
            </a:r>
            <a:endParaRPr lang="en-US" altLang="ja-JP" dirty="0">
              <a:solidFill>
                <a:srgbClr val="000000"/>
              </a:solidFill>
              <a:latin typeface="ＭＳ Ｐゴシック" pitchFamily="50" charset="-128"/>
            </a:endParaRPr>
          </a:p>
          <a:p>
            <a:pPr marL="342900" indent="-342900" eaLnBrk="0" hangingPunct="0">
              <a:spcBef>
                <a:spcPct val="20000"/>
              </a:spcBef>
              <a:buFont typeface="Arial" pitchFamily="34" charset="0"/>
              <a:buNone/>
            </a:pPr>
            <a:r>
              <a:rPr lang="ja-JP" altLang="en-US" dirty="0">
                <a:solidFill>
                  <a:srgbClr val="000000"/>
                </a:solidFill>
                <a:latin typeface="ＭＳ Ｐゴシック" pitchFamily="50" charset="-128"/>
              </a:rPr>
              <a:t>　 　 現在、要介護認定の更新申請において、要支援から要介護、要介護から要支援</a:t>
            </a:r>
            <a:r>
              <a:rPr lang="ja-JP" altLang="en-US" dirty="0" smtClean="0">
                <a:solidFill>
                  <a:srgbClr val="000000"/>
                </a:solidFill>
                <a:latin typeface="ＭＳ Ｐゴシック" pitchFamily="50" charset="-128"/>
              </a:rPr>
              <a:t>に認定</a:t>
            </a:r>
            <a:r>
              <a:rPr lang="ja-JP" altLang="en-US" dirty="0">
                <a:solidFill>
                  <a:srgbClr val="000000"/>
                </a:solidFill>
                <a:latin typeface="ＭＳ Ｐゴシック" pitchFamily="50" charset="-128"/>
              </a:rPr>
              <a:t>される場合は、新規申請扱いとなるため、認定有効期間は、原則６ヵ月（最大 </a:t>
            </a:r>
            <a:r>
              <a:rPr lang="ja-JP" altLang="en-US" dirty="0" smtClean="0">
                <a:solidFill>
                  <a:srgbClr val="000000"/>
                </a:solidFill>
                <a:latin typeface="ＭＳ Ｐゴシック" pitchFamily="50" charset="-128"/>
              </a:rPr>
              <a:t>１２ヵ月</a:t>
            </a:r>
            <a:r>
              <a:rPr lang="ja-JP" altLang="en-US" dirty="0">
                <a:solidFill>
                  <a:srgbClr val="000000"/>
                </a:solidFill>
                <a:latin typeface="ＭＳ Ｐゴシック" pitchFamily="50" charset="-128"/>
              </a:rPr>
              <a:t>） となっている。</a:t>
            </a:r>
          </a:p>
        </p:txBody>
      </p:sp>
      <p:sp>
        <p:nvSpPr>
          <p:cNvPr id="6" name="正方形/長方形 5"/>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3200" dirty="0">
                <a:solidFill>
                  <a:prstClr val="white"/>
                </a:solidFill>
              </a:rPr>
              <a:t>要介護認定の有効期間</a:t>
            </a:r>
          </a:p>
        </p:txBody>
      </p:sp>
      <p:sp>
        <p:nvSpPr>
          <p:cNvPr id="18466" name="スライド番号プレースホルダ 11"/>
          <p:cNvSpPr>
            <a:spLocks noGrp="1"/>
          </p:cNvSpPr>
          <p:nvPr>
            <p:ph type="sldNum" sz="quarter" idx="12"/>
          </p:nvPr>
        </p:nvSpPr>
        <p:spPr bwMode="auto">
          <a:xfrm>
            <a:off x="7010400" y="6492883"/>
            <a:ext cx="2133600" cy="365125"/>
          </a:xfrm>
          <a:noFill/>
          <a:ln>
            <a:miter lim="800000"/>
            <a:headEnd/>
            <a:tailEnd/>
          </a:ln>
        </p:spPr>
        <p:txBody>
          <a:bodyPr wrap="square" numCol="1" anchorCtr="0" compatLnSpc="1">
            <a:prstTxWarp prst="textNoShape">
              <a:avLst/>
            </a:prstTxWarp>
          </a:bodyPr>
          <a:lstStyle/>
          <a:p>
            <a:fld id="{027F4A0B-0546-4272-A89B-7C8E0944B551}" type="slidenum">
              <a:rPr lang="en-US" altLang="ja-JP" smtClean="0">
                <a:solidFill>
                  <a:srgbClr val="898989"/>
                </a:solidFill>
                <a:latin typeface="Calibri" pitchFamily="34" charset="0"/>
                <a:ea typeface="ＭＳ Ｐゴシック" pitchFamily="50" charset="-128"/>
              </a:rPr>
              <a:pPr/>
              <a:t>15</a:t>
            </a:fld>
            <a:endParaRPr lang="en-US" altLang="ja-JP" smtClean="0">
              <a:solidFill>
                <a:srgbClr val="898989"/>
              </a:solidFill>
              <a:latin typeface="Calibri" pitchFamily="34" charset="0"/>
              <a:ea typeface="ＭＳ Ｐゴシック" pitchFamily="50"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58"/>
          <p:cNvSpPr>
            <a:spLocks noChangeArrowheads="1"/>
          </p:cNvSpPr>
          <p:nvPr/>
        </p:nvSpPr>
        <p:spPr bwMode="auto">
          <a:xfrm>
            <a:off x="3026011" y="5013325"/>
            <a:ext cx="6066678" cy="1295400"/>
          </a:xfrm>
          <a:prstGeom prst="roundRect">
            <a:avLst>
              <a:gd name="adj" fmla="val 16667"/>
            </a:avLst>
          </a:prstGeom>
          <a:solidFill>
            <a:schemeClr val="accent2">
              <a:alpha val="23921"/>
            </a:schemeClr>
          </a:solidFill>
          <a:ln w="9525">
            <a:noFill/>
            <a:round/>
            <a:headEnd/>
            <a:tailEnd/>
          </a:ln>
        </p:spPr>
        <p:txBody>
          <a:bodyPr wrap="none" anchor="ctr"/>
          <a:lstStyle/>
          <a:p>
            <a:endParaRPr lang="ja-JP" altLang="en-US" smtClean="0">
              <a:solidFill>
                <a:prstClr val="black"/>
              </a:solidFill>
              <a:latin typeface="Calibri" pitchFamily="34" charset="0"/>
              <a:ea typeface="ＭＳ Ｐゴシック" charset="-128"/>
            </a:endParaRPr>
          </a:p>
        </p:txBody>
      </p:sp>
      <p:sp>
        <p:nvSpPr>
          <p:cNvPr id="4099" name="AutoShape 57"/>
          <p:cNvSpPr>
            <a:spLocks noChangeArrowheads="1"/>
          </p:cNvSpPr>
          <p:nvPr/>
        </p:nvSpPr>
        <p:spPr bwMode="auto">
          <a:xfrm rot="-3791246">
            <a:off x="1000482" y="2441921"/>
            <a:ext cx="2016125" cy="2117033"/>
          </a:xfrm>
          <a:prstGeom prst="triangle">
            <a:avLst>
              <a:gd name="adj" fmla="val 50000"/>
            </a:avLst>
          </a:prstGeom>
          <a:solidFill>
            <a:srgbClr val="FFFF99"/>
          </a:solidFill>
          <a:ln w="9525">
            <a:noFill/>
            <a:miter lim="800000"/>
            <a:headEnd/>
            <a:tailEnd/>
          </a:ln>
        </p:spPr>
        <p:txBody>
          <a:bodyPr wrap="none" anchor="ctr"/>
          <a:lstStyle/>
          <a:p>
            <a:endParaRPr lang="ja-JP" altLang="en-US" smtClean="0">
              <a:solidFill>
                <a:prstClr val="black"/>
              </a:solidFill>
              <a:latin typeface="Calibri" pitchFamily="34" charset="0"/>
              <a:ea typeface="ＭＳ Ｐゴシック" charset="-128"/>
            </a:endParaRPr>
          </a:p>
        </p:txBody>
      </p:sp>
      <p:sp>
        <p:nvSpPr>
          <p:cNvPr id="4100" name="AutoShape 56"/>
          <p:cNvSpPr>
            <a:spLocks noChangeArrowheads="1"/>
          </p:cNvSpPr>
          <p:nvPr/>
        </p:nvSpPr>
        <p:spPr bwMode="auto">
          <a:xfrm rot="3600000">
            <a:off x="567986" y="2514949"/>
            <a:ext cx="2016125" cy="2117033"/>
          </a:xfrm>
          <a:prstGeom prst="triangle">
            <a:avLst>
              <a:gd name="adj" fmla="val 50000"/>
            </a:avLst>
          </a:prstGeom>
          <a:solidFill>
            <a:srgbClr val="FFFF99"/>
          </a:solidFill>
          <a:ln w="9525">
            <a:noFill/>
            <a:miter lim="800000"/>
            <a:headEnd/>
            <a:tailEnd/>
          </a:ln>
        </p:spPr>
        <p:txBody>
          <a:bodyPr wrap="none" anchor="ctr"/>
          <a:lstStyle/>
          <a:p>
            <a:endParaRPr lang="ja-JP" altLang="en-US" smtClean="0">
              <a:solidFill>
                <a:prstClr val="black"/>
              </a:solidFill>
              <a:latin typeface="Calibri" pitchFamily="34" charset="0"/>
              <a:ea typeface="ＭＳ Ｐゴシック" charset="-128"/>
            </a:endParaRPr>
          </a:p>
        </p:txBody>
      </p:sp>
      <p:sp>
        <p:nvSpPr>
          <p:cNvPr id="4101" name="AutoShape 55"/>
          <p:cNvSpPr>
            <a:spLocks noChangeArrowheads="1"/>
          </p:cNvSpPr>
          <p:nvPr/>
        </p:nvSpPr>
        <p:spPr bwMode="auto">
          <a:xfrm rot="10800000">
            <a:off x="734511" y="1989142"/>
            <a:ext cx="2017339" cy="2117725"/>
          </a:xfrm>
          <a:prstGeom prst="triangle">
            <a:avLst>
              <a:gd name="adj" fmla="val 50000"/>
            </a:avLst>
          </a:prstGeom>
          <a:solidFill>
            <a:srgbClr val="FFFF99"/>
          </a:solidFill>
          <a:ln w="9525">
            <a:noFill/>
            <a:miter lim="800000"/>
            <a:headEnd/>
            <a:tailEnd/>
          </a:ln>
        </p:spPr>
        <p:txBody>
          <a:bodyPr wrap="none" anchor="ctr"/>
          <a:lstStyle/>
          <a:p>
            <a:endParaRPr lang="ja-JP" altLang="en-US" smtClean="0">
              <a:solidFill>
                <a:prstClr val="black"/>
              </a:solidFill>
              <a:latin typeface="Calibri" pitchFamily="34" charset="0"/>
              <a:ea typeface="ＭＳ Ｐゴシック" charset="-128"/>
            </a:endParaRPr>
          </a:p>
        </p:txBody>
      </p:sp>
      <p:sp>
        <p:nvSpPr>
          <p:cNvPr id="4102" name="Oval 54"/>
          <p:cNvSpPr>
            <a:spLocks noChangeArrowheads="1"/>
          </p:cNvSpPr>
          <p:nvPr/>
        </p:nvSpPr>
        <p:spPr bwMode="auto">
          <a:xfrm>
            <a:off x="49847" y="1989138"/>
            <a:ext cx="1655215" cy="1655762"/>
          </a:xfrm>
          <a:prstGeom prst="ellipse">
            <a:avLst/>
          </a:prstGeom>
          <a:solidFill>
            <a:srgbClr val="FFFF99"/>
          </a:solidFill>
          <a:ln w="9525">
            <a:noFill/>
            <a:round/>
            <a:headEnd/>
            <a:tailEnd/>
          </a:ln>
        </p:spPr>
        <p:txBody>
          <a:bodyPr wrap="none" anchor="ctr"/>
          <a:lstStyle/>
          <a:p>
            <a:endParaRPr lang="ja-JP" altLang="en-US" smtClean="0">
              <a:solidFill>
                <a:prstClr val="black"/>
              </a:solidFill>
              <a:latin typeface="Calibri" pitchFamily="34" charset="0"/>
              <a:ea typeface="ＭＳ Ｐゴシック" charset="-128"/>
            </a:endParaRPr>
          </a:p>
        </p:txBody>
      </p:sp>
      <p:sp>
        <p:nvSpPr>
          <p:cNvPr id="4103" name="Oval 53"/>
          <p:cNvSpPr>
            <a:spLocks noChangeArrowheads="1"/>
          </p:cNvSpPr>
          <p:nvPr/>
        </p:nvSpPr>
        <p:spPr bwMode="auto">
          <a:xfrm>
            <a:off x="1813554" y="1989138"/>
            <a:ext cx="1655214" cy="1655762"/>
          </a:xfrm>
          <a:prstGeom prst="ellipse">
            <a:avLst/>
          </a:prstGeom>
          <a:solidFill>
            <a:srgbClr val="FFFF99"/>
          </a:solidFill>
          <a:ln w="9525">
            <a:noFill/>
            <a:round/>
            <a:headEnd/>
            <a:tailEnd/>
          </a:ln>
        </p:spPr>
        <p:txBody>
          <a:bodyPr wrap="none" anchor="ctr"/>
          <a:lstStyle/>
          <a:p>
            <a:endParaRPr lang="ja-JP" altLang="en-US" smtClean="0">
              <a:solidFill>
                <a:prstClr val="black"/>
              </a:solidFill>
              <a:latin typeface="Calibri" pitchFamily="34" charset="0"/>
              <a:ea typeface="ＭＳ Ｐゴシック" charset="-128"/>
            </a:endParaRPr>
          </a:p>
        </p:txBody>
      </p:sp>
      <p:sp>
        <p:nvSpPr>
          <p:cNvPr id="4104" name="Oval 52"/>
          <p:cNvSpPr>
            <a:spLocks noChangeArrowheads="1"/>
          </p:cNvSpPr>
          <p:nvPr/>
        </p:nvSpPr>
        <p:spPr bwMode="auto">
          <a:xfrm>
            <a:off x="970554" y="3717926"/>
            <a:ext cx="1656681" cy="1655763"/>
          </a:xfrm>
          <a:prstGeom prst="ellipse">
            <a:avLst/>
          </a:prstGeom>
          <a:solidFill>
            <a:srgbClr val="FFFF99"/>
          </a:solidFill>
          <a:ln w="9525">
            <a:noFill/>
            <a:round/>
            <a:headEnd/>
            <a:tailEnd/>
          </a:ln>
        </p:spPr>
        <p:txBody>
          <a:bodyPr wrap="none" anchor="ctr"/>
          <a:lstStyle/>
          <a:p>
            <a:endParaRPr lang="ja-JP" altLang="en-US" smtClean="0">
              <a:solidFill>
                <a:prstClr val="black"/>
              </a:solidFill>
              <a:latin typeface="Calibri" pitchFamily="34" charset="0"/>
              <a:ea typeface="ＭＳ Ｐゴシック" charset="-128"/>
            </a:endParaRPr>
          </a:p>
        </p:txBody>
      </p:sp>
      <p:sp>
        <p:nvSpPr>
          <p:cNvPr id="4105" name="AutoShape 4"/>
          <p:cNvSpPr>
            <a:spLocks noChangeArrowheads="1"/>
          </p:cNvSpPr>
          <p:nvPr/>
        </p:nvSpPr>
        <p:spPr bwMode="auto">
          <a:xfrm>
            <a:off x="3542072" y="3284538"/>
            <a:ext cx="1944035" cy="792162"/>
          </a:xfrm>
          <a:prstGeom prst="rightArrow">
            <a:avLst>
              <a:gd name="adj1" fmla="val 49917"/>
              <a:gd name="adj2" fmla="val 97435"/>
            </a:avLst>
          </a:prstGeom>
          <a:solidFill>
            <a:srgbClr val="FF0000"/>
          </a:solidFill>
          <a:ln w="9525">
            <a:noFill/>
            <a:miter lim="800000"/>
            <a:headEnd/>
            <a:tailEnd/>
          </a:ln>
        </p:spPr>
        <p:txBody>
          <a:bodyPr wrap="none" anchor="ctr"/>
          <a:lstStyle/>
          <a:p>
            <a:endParaRPr lang="ja-JP" altLang="en-US" smtClean="0">
              <a:solidFill>
                <a:prstClr val="black"/>
              </a:solidFill>
              <a:latin typeface="Calibri" pitchFamily="34" charset="0"/>
              <a:ea typeface="ＭＳ Ｐゴシック" charset="-128"/>
            </a:endParaRPr>
          </a:p>
        </p:txBody>
      </p:sp>
      <p:sp>
        <p:nvSpPr>
          <p:cNvPr id="5132" name="Text Box 5"/>
          <p:cNvSpPr txBox="1">
            <a:spLocks noChangeArrowheads="1"/>
          </p:cNvSpPr>
          <p:nvPr/>
        </p:nvSpPr>
        <p:spPr bwMode="auto">
          <a:xfrm>
            <a:off x="3899798" y="4071940"/>
            <a:ext cx="1081974" cy="923330"/>
          </a:xfrm>
          <a:prstGeom prst="rect">
            <a:avLst/>
          </a:prstGeom>
          <a:solidFill>
            <a:schemeClr val="bg1"/>
          </a:solidFill>
          <a:ln w="9525">
            <a:noFill/>
            <a:miter lim="800000"/>
            <a:headEnd/>
            <a:tailEnd/>
          </a:ln>
        </p:spPr>
        <p:txBody>
          <a:bodyPr>
            <a:spAutoFit/>
          </a:bodyPr>
          <a:lstStyle/>
          <a:p>
            <a:pPr algn="ctr" fontAlgn="auto">
              <a:spcBef>
                <a:spcPct val="50000"/>
              </a:spcBef>
              <a:spcAft>
                <a:spcPts val="0"/>
              </a:spcAft>
              <a:defRPr/>
            </a:pPr>
            <a:r>
              <a:rPr lang="ja-JP" altLang="en-US" b="1" dirty="0">
                <a:solidFill>
                  <a:srgbClr val="006600"/>
                </a:solidFill>
                <a:effectLst>
                  <a:outerShdw blurRad="38100" dist="38100" dir="2700000" algn="tl">
                    <a:srgbClr val="C0C0C0"/>
                  </a:outerShdw>
                </a:effectLst>
                <a:latin typeface="Calibri"/>
                <a:ea typeface="ＭＳ Ｐゴシック"/>
              </a:rPr>
              <a:t>一次判定</a:t>
            </a:r>
            <a:br>
              <a:rPr lang="ja-JP" altLang="en-US" b="1" dirty="0">
                <a:solidFill>
                  <a:srgbClr val="006600"/>
                </a:solidFill>
                <a:effectLst>
                  <a:outerShdw blurRad="38100" dist="38100" dir="2700000" algn="tl">
                    <a:srgbClr val="C0C0C0"/>
                  </a:outerShdw>
                </a:effectLst>
                <a:latin typeface="Calibri"/>
                <a:ea typeface="ＭＳ Ｐゴシック"/>
              </a:rPr>
            </a:br>
            <a:r>
              <a:rPr lang="ja-JP" altLang="en-US" b="1" dirty="0">
                <a:solidFill>
                  <a:srgbClr val="006600"/>
                </a:solidFill>
                <a:effectLst>
                  <a:outerShdw blurRad="38100" dist="38100" dir="2700000" algn="tl">
                    <a:srgbClr val="C0C0C0"/>
                  </a:outerShdw>
                </a:effectLst>
                <a:latin typeface="Calibri"/>
                <a:ea typeface="ＭＳ Ｐゴシック"/>
              </a:rPr>
              <a:t>ソフト</a:t>
            </a:r>
          </a:p>
        </p:txBody>
      </p:sp>
      <p:sp>
        <p:nvSpPr>
          <p:cNvPr id="5133" name="AutoShape 6"/>
          <p:cNvSpPr>
            <a:spLocks noChangeArrowheads="1"/>
          </p:cNvSpPr>
          <p:nvPr/>
        </p:nvSpPr>
        <p:spPr bwMode="auto">
          <a:xfrm>
            <a:off x="7695506" y="2997200"/>
            <a:ext cx="1405979" cy="863600"/>
          </a:xfrm>
          <a:prstGeom prst="roundRect">
            <a:avLst>
              <a:gd name="adj" fmla="val 22060"/>
            </a:avLst>
          </a:prstGeom>
          <a:noFill/>
          <a:ln w="28575" cap="sq" cmpd="sng">
            <a:solidFill>
              <a:srgbClr val="0000FF"/>
            </a:solidFill>
            <a:round/>
            <a:headEnd/>
            <a:tailEnd/>
          </a:ln>
        </p:spPr>
        <p:txBody>
          <a:bodyPr wrap="none" anchor="ctr"/>
          <a:lstStyle/>
          <a:p>
            <a:pPr algn="ctr" fontAlgn="auto">
              <a:spcBef>
                <a:spcPts val="0"/>
              </a:spcBef>
              <a:spcAft>
                <a:spcPts val="0"/>
              </a:spcAft>
              <a:defRPr/>
            </a:pPr>
            <a:r>
              <a:rPr lang="ja-JP" altLang="en-US" sz="1600" b="1">
                <a:solidFill>
                  <a:prstClr val="black"/>
                </a:solidFill>
                <a:effectLst>
                  <a:outerShdw blurRad="38100" dist="38100" dir="2700000" algn="tl">
                    <a:srgbClr val="C0C0C0"/>
                  </a:outerShdw>
                </a:effectLst>
                <a:latin typeface="Calibri"/>
                <a:ea typeface="ＭＳ Ｐゴシック"/>
              </a:rPr>
              <a:t>要介護</a:t>
            </a:r>
            <a:br>
              <a:rPr lang="ja-JP" altLang="en-US" sz="1600" b="1">
                <a:solidFill>
                  <a:prstClr val="black"/>
                </a:solidFill>
                <a:effectLst>
                  <a:outerShdw blurRad="38100" dist="38100" dir="2700000" algn="tl">
                    <a:srgbClr val="C0C0C0"/>
                  </a:outerShdw>
                </a:effectLst>
                <a:latin typeface="Calibri"/>
                <a:ea typeface="ＭＳ Ｐゴシック"/>
              </a:rPr>
            </a:br>
            <a:r>
              <a:rPr lang="ja-JP" altLang="en-US" sz="1600" b="1">
                <a:solidFill>
                  <a:prstClr val="black"/>
                </a:solidFill>
                <a:effectLst>
                  <a:outerShdw blurRad="38100" dist="38100" dir="2700000" algn="tl">
                    <a:srgbClr val="C0C0C0"/>
                  </a:outerShdw>
                </a:effectLst>
                <a:latin typeface="Calibri"/>
                <a:ea typeface="ＭＳ Ｐゴシック"/>
              </a:rPr>
              <a:t>認定等</a:t>
            </a:r>
          </a:p>
          <a:p>
            <a:pPr algn="ctr" fontAlgn="auto">
              <a:spcBef>
                <a:spcPts val="0"/>
              </a:spcBef>
              <a:spcAft>
                <a:spcPts val="0"/>
              </a:spcAft>
              <a:defRPr/>
            </a:pPr>
            <a:r>
              <a:rPr lang="ja-JP" altLang="en-US" sz="1600" b="1">
                <a:solidFill>
                  <a:prstClr val="black"/>
                </a:solidFill>
                <a:effectLst>
                  <a:outerShdw blurRad="38100" dist="38100" dir="2700000" algn="tl">
                    <a:srgbClr val="C0C0C0"/>
                  </a:outerShdw>
                </a:effectLst>
                <a:latin typeface="Calibri"/>
                <a:ea typeface="ＭＳ Ｐゴシック"/>
              </a:rPr>
              <a:t>基準時間</a:t>
            </a:r>
          </a:p>
        </p:txBody>
      </p:sp>
      <p:sp>
        <p:nvSpPr>
          <p:cNvPr id="4108" name="AutoShape 7"/>
          <p:cNvSpPr>
            <a:spLocks noChangeArrowheads="1"/>
          </p:cNvSpPr>
          <p:nvPr/>
        </p:nvSpPr>
        <p:spPr bwMode="auto">
          <a:xfrm rot="799256">
            <a:off x="8006315" y="4005263"/>
            <a:ext cx="432496" cy="1295400"/>
          </a:xfrm>
          <a:prstGeom prst="downArrow">
            <a:avLst>
              <a:gd name="adj1" fmla="val 50000"/>
              <a:gd name="adj2" fmla="val 74877"/>
            </a:avLst>
          </a:prstGeom>
          <a:solidFill>
            <a:srgbClr val="FF0000"/>
          </a:solidFill>
          <a:ln w="9525">
            <a:noFill/>
            <a:miter lim="800000"/>
            <a:headEnd/>
            <a:tailEnd/>
          </a:ln>
        </p:spPr>
        <p:txBody>
          <a:bodyPr vert="eaVert" wrap="none" anchor="ctr"/>
          <a:lstStyle/>
          <a:p>
            <a:endParaRPr lang="ja-JP" altLang="en-US" smtClean="0">
              <a:solidFill>
                <a:prstClr val="black"/>
              </a:solidFill>
              <a:latin typeface="Calibri" pitchFamily="34" charset="0"/>
              <a:ea typeface="ＭＳ Ｐゴシック" charset="-128"/>
            </a:endParaRPr>
          </a:p>
        </p:txBody>
      </p:sp>
      <p:sp>
        <p:nvSpPr>
          <p:cNvPr id="4109" name="AutoShape 8"/>
          <p:cNvSpPr>
            <a:spLocks noChangeArrowheads="1"/>
          </p:cNvSpPr>
          <p:nvPr/>
        </p:nvSpPr>
        <p:spPr bwMode="auto">
          <a:xfrm>
            <a:off x="5644444" y="2133600"/>
            <a:ext cx="1801824" cy="287338"/>
          </a:xfrm>
          <a:prstGeom prst="roundRect">
            <a:avLst>
              <a:gd name="adj" fmla="val 50000"/>
            </a:avLst>
          </a:prstGeom>
          <a:solidFill>
            <a:srgbClr val="99CCFF"/>
          </a:solidFill>
          <a:ln w="12700" cap="sq">
            <a:solidFill>
              <a:srgbClr val="0000FF"/>
            </a:solidFill>
            <a:round/>
            <a:headEnd/>
            <a:tailEnd/>
          </a:ln>
        </p:spPr>
        <p:txBody>
          <a:bodyPr wrap="none" anchor="ctr"/>
          <a:lstStyle/>
          <a:p>
            <a:pPr algn="ctr"/>
            <a:r>
              <a:rPr lang="ja-JP" altLang="en-US" sz="1400" smtClean="0">
                <a:solidFill>
                  <a:prstClr val="black"/>
                </a:solidFill>
                <a:latin typeface="Calibri" pitchFamily="34" charset="0"/>
                <a:ea typeface="ＭＳ Ｐゴシック" charset="-128"/>
              </a:rPr>
              <a:t>食事の介助時間</a:t>
            </a:r>
          </a:p>
        </p:txBody>
      </p:sp>
      <p:sp>
        <p:nvSpPr>
          <p:cNvPr id="4110" name="AutoShape 9"/>
          <p:cNvSpPr>
            <a:spLocks noChangeArrowheads="1"/>
          </p:cNvSpPr>
          <p:nvPr/>
        </p:nvSpPr>
        <p:spPr bwMode="auto">
          <a:xfrm>
            <a:off x="5644444" y="2493968"/>
            <a:ext cx="1801824" cy="287337"/>
          </a:xfrm>
          <a:prstGeom prst="roundRect">
            <a:avLst>
              <a:gd name="adj" fmla="val 50000"/>
            </a:avLst>
          </a:prstGeom>
          <a:solidFill>
            <a:srgbClr val="99CCFF"/>
          </a:solidFill>
          <a:ln w="12700" cap="sq">
            <a:solidFill>
              <a:srgbClr val="0000FF"/>
            </a:solidFill>
            <a:round/>
            <a:headEnd/>
            <a:tailEnd/>
          </a:ln>
        </p:spPr>
        <p:txBody>
          <a:bodyPr wrap="none" anchor="ctr"/>
          <a:lstStyle/>
          <a:p>
            <a:pPr algn="ctr"/>
            <a:r>
              <a:rPr lang="ja-JP" altLang="en-US" sz="1400" smtClean="0">
                <a:solidFill>
                  <a:prstClr val="black"/>
                </a:solidFill>
                <a:latin typeface="Calibri" pitchFamily="34" charset="0"/>
                <a:ea typeface="ＭＳ Ｐゴシック" charset="-128"/>
              </a:rPr>
              <a:t>移動の介助時間</a:t>
            </a:r>
          </a:p>
        </p:txBody>
      </p:sp>
      <p:sp>
        <p:nvSpPr>
          <p:cNvPr id="4111" name="AutoShape 10"/>
          <p:cNvSpPr>
            <a:spLocks noChangeArrowheads="1"/>
          </p:cNvSpPr>
          <p:nvPr/>
        </p:nvSpPr>
        <p:spPr bwMode="auto">
          <a:xfrm>
            <a:off x="5644444" y="2854325"/>
            <a:ext cx="1801824" cy="287338"/>
          </a:xfrm>
          <a:prstGeom prst="roundRect">
            <a:avLst>
              <a:gd name="adj" fmla="val 50000"/>
            </a:avLst>
          </a:prstGeom>
          <a:solidFill>
            <a:srgbClr val="99CCFF"/>
          </a:solidFill>
          <a:ln w="12700" cap="sq">
            <a:solidFill>
              <a:srgbClr val="0000FF"/>
            </a:solidFill>
            <a:round/>
            <a:headEnd/>
            <a:tailEnd/>
          </a:ln>
        </p:spPr>
        <p:txBody>
          <a:bodyPr wrap="none" anchor="ctr"/>
          <a:lstStyle/>
          <a:p>
            <a:pPr algn="ctr"/>
            <a:r>
              <a:rPr lang="ja-JP" altLang="en-US" sz="1400" smtClean="0">
                <a:solidFill>
                  <a:prstClr val="black"/>
                </a:solidFill>
                <a:latin typeface="Calibri" pitchFamily="34" charset="0"/>
                <a:ea typeface="ＭＳ Ｐゴシック" charset="-128"/>
              </a:rPr>
              <a:t>排泄の介助時間</a:t>
            </a:r>
          </a:p>
        </p:txBody>
      </p:sp>
      <p:sp>
        <p:nvSpPr>
          <p:cNvPr id="4112" name="AutoShape 11"/>
          <p:cNvSpPr>
            <a:spLocks noChangeArrowheads="1"/>
          </p:cNvSpPr>
          <p:nvPr/>
        </p:nvSpPr>
        <p:spPr bwMode="auto">
          <a:xfrm>
            <a:off x="5644444" y="3213100"/>
            <a:ext cx="1801824" cy="287338"/>
          </a:xfrm>
          <a:prstGeom prst="roundRect">
            <a:avLst>
              <a:gd name="adj" fmla="val 50000"/>
            </a:avLst>
          </a:prstGeom>
          <a:solidFill>
            <a:srgbClr val="99CCFF"/>
          </a:solidFill>
          <a:ln w="12700" cap="sq">
            <a:solidFill>
              <a:srgbClr val="0000FF"/>
            </a:solidFill>
            <a:round/>
            <a:headEnd/>
            <a:tailEnd/>
          </a:ln>
        </p:spPr>
        <p:txBody>
          <a:bodyPr wrap="none" anchor="ctr"/>
          <a:lstStyle/>
          <a:p>
            <a:pPr algn="ctr"/>
            <a:r>
              <a:rPr lang="ja-JP" altLang="en-US" sz="1400" smtClean="0">
                <a:solidFill>
                  <a:prstClr val="black"/>
                </a:solidFill>
                <a:latin typeface="Calibri" pitchFamily="34" charset="0"/>
                <a:ea typeface="ＭＳ Ｐゴシック" charset="-128"/>
              </a:rPr>
              <a:t>清潔保持の介助時間</a:t>
            </a:r>
          </a:p>
        </p:txBody>
      </p:sp>
      <p:sp>
        <p:nvSpPr>
          <p:cNvPr id="4113" name="AutoShape 12"/>
          <p:cNvSpPr>
            <a:spLocks noChangeArrowheads="1"/>
          </p:cNvSpPr>
          <p:nvPr/>
        </p:nvSpPr>
        <p:spPr bwMode="auto">
          <a:xfrm>
            <a:off x="5644444" y="3573463"/>
            <a:ext cx="1801824" cy="287337"/>
          </a:xfrm>
          <a:prstGeom prst="roundRect">
            <a:avLst>
              <a:gd name="adj" fmla="val 50000"/>
            </a:avLst>
          </a:prstGeom>
          <a:solidFill>
            <a:srgbClr val="99CCFF"/>
          </a:solidFill>
          <a:ln w="12700" cap="sq">
            <a:solidFill>
              <a:srgbClr val="0000FF"/>
            </a:solidFill>
            <a:round/>
            <a:headEnd/>
            <a:tailEnd/>
          </a:ln>
        </p:spPr>
        <p:txBody>
          <a:bodyPr wrap="none" anchor="ctr"/>
          <a:lstStyle/>
          <a:p>
            <a:pPr algn="ctr"/>
            <a:r>
              <a:rPr lang="ja-JP" altLang="en-US" sz="1400" smtClean="0">
                <a:solidFill>
                  <a:prstClr val="black"/>
                </a:solidFill>
                <a:latin typeface="Calibri" pitchFamily="34" charset="0"/>
                <a:ea typeface="ＭＳ Ｐゴシック" charset="-128"/>
              </a:rPr>
              <a:t>間接の介助時間</a:t>
            </a:r>
          </a:p>
        </p:txBody>
      </p:sp>
      <p:sp>
        <p:nvSpPr>
          <p:cNvPr id="4114" name="AutoShape 13"/>
          <p:cNvSpPr>
            <a:spLocks noChangeArrowheads="1"/>
          </p:cNvSpPr>
          <p:nvPr/>
        </p:nvSpPr>
        <p:spPr bwMode="auto">
          <a:xfrm>
            <a:off x="5644444" y="3933825"/>
            <a:ext cx="1801824" cy="287338"/>
          </a:xfrm>
          <a:prstGeom prst="roundRect">
            <a:avLst>
              <a:gd name="adj" fmla="val 50000"/>
            </a:avLst>
          </a:prstGeom>
          <a:solidFill>
            <a:srgbClr val="99CCFF"/>
          </a:solidFill>
          <a:ln w="12700" cap="sq">
            <a:solidFill>
              <a:srgbClr val="0000FF"/>
            </a:solidFill>
            <a:round/>
            <a:headEnd/>
            <a:tailEnd/>
          </a:ln>
        </p:spPr>
        <p:txBody>
          <a:bodyPr wrap="none" anchor="ctr"/>
          <a:lstStyle/>
          <a:p>
            <a:pPr algn="ctr"/>
            <a:r>
              <a:rPr lang="en-US" altLang="ja-JP" sz="1400" smtClean="0">
                <a:solidFill>
                  <a:prstClr val="black"/>
                </a:solidFill>
                <a:latin typeface="Calibri" pitchFamily="34" charset="0"/>
                <a:ea typeface="ＭＳ Ｐゴシック" charset="-128"/>
              </a:rPr>
              <a:t>BPSD</a:t>
            </a:r>
            <a:r>
              <a:rPr lang="ja-JP" altLang="en-US" sz="1400" smtClean="0">
                <a:solidFill>
                  <a:prstClr val="black"/>
                </a:solidFill>
                <a:latin typeface="Calibri" pitchFamily="34" charset="0"/>
                <a:ea typeface="ＭＳ Ｐゴシック" charset="-128"/>
              </a:rPr>
              <a:t>の介助時間</a:t>
            </a:r>
          </a:p>
        </p:txBody>
      </p:sp>
      <p:sp>
        <p:nvSpPr>
          <p:cNvPr id="4115" name="AutoShape 14"/>
          <p:cNvSpPr>
            <a:spLocks noChangeArrowheads="1"/>
          </p:cNvSpPr>
          <p:nvPr/>
        </p:nvSpPr>
        <p:spPr bwMode="auto">
          <a:xfrm>
            <a:off x="5644444" y="4294193"/>
            <a:ext cx="1801824" cy="287337"/>
          </a:xfrm>
          <a:prstGeom prst="roundRect">
            <a:avLst>
              <a:gd name="adj" fmla="val 50000"/>
            </a:avLst>
          </a:prstGeom>
          <a:solidFill>
            <a:srgbClr val="99CCFF"/>
          </a:solidFill>
          <a:ln w="12700" cap="sq">
            <a:solidFill>
              <a:srgbClr val="0000FF"/>
            </a:solidFill>
            <a:round/>
            <a:headEnd/>
            <a:tailEnd/>
          </a:ln>
        </p:spPr>
        <p:txBody>
          <a:bodyPr wrap="none" anchor="ctr"/>
          <a:lstStyle/>
          <a:p>
            <a:pPr algn="ctr"/>
            <a:r>
              <a:rPr lang="ja-JP" altLang="en-US" sz="1400" smtClean="0">
                <a:solidFill>
                  <a:prstClr val="black"/>
                </a:solidFill>
                <a:latin typeface="Calibri" pitchFamily="34" charset="0"/>
                <a:ea typeface="ＭＳ Ｐゴシック" charset="-128"/>
              </a:rPr>
              <a:t>機能訓練の介助時間</a:t>
            </a:r>
          </a:p>
        </p:txBody>
      </p:sp>
      <p:sp>
        <p:nvSpPr>
          <p:cNvPr id="4116" name="AutoShape 15"/>
          <p:cNvSpPr>
            <a:spLocks/>
          </p:cNvSpPr>
          <p:nvPr/>
        </p:nvSpPr>
        <p:spPr bwMode="auto">
          <a:xfrm>
            <a:off x="7566490" y="2133605"/>
            <a:ext cx="95295" cy="2867025"/>
          </a:xfrm>
          <a:prstGeom prst="rightBrace">
            <a:avLst>
              <a:gd name="adj1" fmla="val 141111"/>
              <a:gd name="adj2" fmla="val 52657"/>
            </a:avLst>
          </a:prstGeom>
          <a:noFill/>
          <a:ln w="12700" cap="sq">
            <a:solidFill>
              <a:schemeClr val="tx1"/>
            </a:solidFill>
            <a:round/>
            <a:headEnd/>
            <a:tailEnd/>
          </a:ln>
        </p:spPr>
        <p:txBody>
          <a:bodyPr wrap="none" anchor="ctr"/>
          <a:lstStyle/>
          <a:p>
            <a:endParaRPr lang="ja-JP" altLang="en-US" smtClean="0">
              <a:solidFill>
                <a:prstClr val="black"/>
              </a:solidFill>
              <a:latin typeface="Calibri" pitchFamily="34" charset="0"/>
              <a:ea typeface="ＭＳ Ｐゴシック" charset="-128"/>
            </a:endParaRPr>
          </a:p>
        </p:txBody>
      </p:sp>
      <p:sp>
        <p:nvSpPr>
          <p:cNvPr id="4117" name="Text Box 16"/>
          <p:cNvSpPr txBox="1">
            <a:spLocks noChangeArrowheads="1"/>
          </p:cNvSpPr>
          <p:nvPr/>
        </p:nvSpPr>
        <p:spPr bwMode="auto">
          <a:xfrm>
            <a:off x="5569674" y="1412878"/>
            <a:ext cx="2045194" cy="830997"/>
          </a:xfrm>
          <a:prstGeom prst="rect">
            <a:avLst/>
          </a:prstGeom>
          <a:noFill/>
          <a:ln w="9525">
            <a:noFill/>
            <a:miter lim="800000"/>
            <a:headEnd/>
            <a:tailEnd/>
          </a:ln>
        </p:spPr>
        <p:txBody>
          <a:bodyPr>
            <a:spAutoFit/>
          </a:bodyPr>
          <a:lstStyle/>
          <a:p>
            <a:pPr>
              <a:spcBef>
                <a:spcPct val="50000"/>
              </a:spcBef>
            </a:pPr>
            <a:r>
              <a:rPr lang="en-US" altLang="ja-JP" sz="1600" smtClean="0">
                <a:solidFill>
                  <a:prstClr val="black"/>
                </a:solidFill>
                <a:latin typeface="Calibri" pitchFamily="34" charset="0"/>
                <a:ea typeface="ＭＳ Ｐゴシック" charset="-128"/>
              </a:rPr>
              <a:t>8</a:t>
            </a:r>
            <a:r>
              <a:rPr lang="ja-JP" altLang="en-US" sz="1600" smtClean="0">
                <a:solidFill>
                  <a:prstClr val="black"/>
                </a:solidFill>
                <a:latin typeface="Calibri" pitchFamily="34" charset="0"/>
                <a:ea typeface="ＭＳ Ｐゴシック" charset="-128"/>
              </a:rPr>
              <a:t>つの生活場面毎の介助時間の推計値を表示</a:t>
            </a:r>
          </a:p>
        </p:txBody>
      </p:sp>
      <p:sp>
        <p:nvSpPr>
          <p:cNvPr id="4118" name="Oval 17"/>
          <p:cNvSpPr>
            <a:spLocks noChangeArrowheads="1"/>
          </p:cNvSpPr>
          <p:nvPr/>
        </p:nvSpPr>
        <p:spPr bwMode="auto">
          <a:xfrm>
            <a:off x="228713" y="2132018"/>
            <a:ext cx="1369327" cy="1368425"/>
          </a:xfrm>
          <a:prstGeom prst="ellipse">
            <a:avLst/>
          </a:prstGeom>
          <a:solidFill>
            <a:srgbClr val="CCFFCC"/>
          </a:solidFill>
          <a:ln w="12700" cap="sq">
            <a:solidFill>
              <a:schemeClr val="tx1"/>
            </a:solidFill>
            <a:round/>
            <a:headEnd/>
            <a:tailEnd/>
          </a:ln>
        </p:spPr>
        <p:txBody>
          <a:bodyPr wrap="none" anchor="ctr"/>
          <a:lstStyle/>
          <a:p>
            <a:pPr algn="ctr"/>
            <a:r>
              <a:rPr lang="ja-JP" altLang="en-US" smtClean="0">
                <a:solidFill>
                  <a:prstClr val="black"/>
                </a:solidFill>
                <a:latin typeface="Calibri" pitchFamily="34" charset="0"/>
                <a:ea typeface="ＭＳ Ｐゴシック" charset="-128"/>
              </a:rPr>
              <a:t>能力</a:t>
            </a:r>
            <a:br>
              <a:rPr lang="ja-JP" altLang="en-US" smtClean="0">
                <a:solidFill>
                  <a:prstClr val="black"/>
                </a:solidFill>
                <a:latin typeface="Calibri" pitchFamily="34" charset="0"/>
                <a:ea typeface="ＭＳ Ｐゴシック" charset="-128"/>
              </a:rPr>
            </a:br>
            <a:r>
              <a:rPr lang="ja-JP" altLang="en-US" smtClean="0">
                <a:solidFill>
                  <a:prstClr val="black"/>
                </a:solidFill>
                <a:latin typeface="Calibri" pitchFamily="34" charset="0"/>
                <a:ea typeface="ＭＳ Ｐゴシック" charset="-128"/>
              </a:rPr>
              <a:t>（身体能力）</a:t>
            </a:r>
          </a:p>
          <a:p>
            <a:pPr algn="ctr"/>
            <a:r>
              <a:rPr lang="ja-JP" altLang="en-US" smtClean="0">
                <a:solidFill>
                  <a:prstClr val="black"/>
                </a:solidFill>
                <a:latin typeface="Calibri" pitchFamily="34" charset="0"/>
                <a:ea typeface="ＭＳ Ｐゴシック" charset="-128"/>
              </a:rPr>
              <a:t>（認知能力）</a:t>
            </a:r>
          </a:p>
        </p:txBody>
      </p:sp>
      <p:sp>
        <p:nvSpPr>
          <p:cNvPr id="4119" name="Oval 18"/>
          <p:cNvSpPr>
            <a:spLocks noChangeArrowheads="1"/>
          </p:cNvSpPr>
          <p:nvPr/>
        </p:nvSpPr>
        <p:spPr bwMode="auto">
          <a:xfrm>
            <a:off x="1095172" y="3789363"/>
            <a:ext cx="1369327" cy="1368425"/>
          </a:xfrm>
          <a:prstGeom prst="ellipse">
            <a:avLst/>
          </a:prstGeom>
          <a:solidFill>
            <a:srgbClr val="FFCC00"/>
          </a:solidFill>
          <a:ln w="12700" cap="sq">
            <a:solidFill>
              <a:schemeClr val="tx1"/>
            </a:solidFill>
            <a:round/>
            <a:headEnd/>
            <a:tailEnd/>
          </a:ln>
        </p:spPr>
        <p:txBody>
          <a:bodyPr wrap="none" anchor="ctr"/>
          <a:lstStyle/>
          <a:p>
            <a:pPr algn="ctr"/>
            <a:r>
              <a:rPr lang="ja-JP" altLang="en-US" smtClean="0">
                <a:solidFill>
                  <a:prstClr val="black"/>
                </a:solidFill>
                <a:latin typeface="Calibri" pitchFamily="34" charset="0"/>
                <a:ea typeface="ＭＳ Ｐゴシック" charset="-128"/>
              </a:rPr>
              <a:t>有無</a:t>
            </a:r>
          </a:p>
        </p:txBody>
      </p:sp>
      <p:sp>
        <p:nvSpPr>
          <p:cNvPr id="4120" name="Oval 19"/>
          <p:cNvSpPr>
            <a:spLocks noChangeArrowheads="1"/>
          </p:cNvSpPr>
          <p:nvPr/>
        </p:nvSpPr>
        <p:spPr bwMode="auto">
          <a:xfrm>
            <a:off x="1958697" y="2132018"/>
            <a:ext cx="1366395" cy="1368425"/>
          </a:xfrm>
          <a:prstGeom prst="ellipse">
            <a:avLst/>
          </a:prstGeom>
          <a:solidFill>
            <a:srgbClr val="FFCC99"/>
          </a:solidFill>
          <a:ln w="12700" cap="sq">
            <a:solidFill>
              <a:schemeClr val="tx1"/>
            </a:solidFill>
            <a:round/>
            <a:headEnd/>
            <a:tailEnd/>
          </a:ln>
        </p:spPr>
        <p:txBody>
          <a:bodyPr wrap="none" anchor="ctr"/>
          <a:lstStyle/>
          <a:p>
            <a:pPr algn="ctr"/>
            <a:r>
              <a:rPr lang="ja-JP" altLang="en-US" smtClean="0">
                <a:solidFill>
                  <a:prstClr val="black"/>
                </a:solidFill>
                <a:latin typeface="Calibri" pitchFamily="34" charset="0"/>
                <a:ea typeface="ＭＳ Ｐゴシック" charset="-128"/>
              </a:rPr>
              <a:t>介助の方法</a:t>
            </a:r>
          </a:p>
        </p:txBody>
      </p:sp>
      <p:sp>
        <p:nvSpPr>
          <p:cNvPr id="4121" name="AutoShape 22"/>
          <p:cNvSpPr>
            <a:spLocks noChangeArrowheads="1"/>
          </p:cNvSpPr>
          <p:nvPr/>
        </p:nvSpPr>
        <p:spPr bwMode="auto">
          <a:xfrm>
            <a:off x="2246049" y="1052518"/>
            <a:ext cx="1728520" cy="719137"/>
          </a:xfrm>
          <a:prstGeom prst="wedgeRectCallout">
            <a:avLst>
              <a:gd name="adj1" fmla="val -27227"/>
              <a:gd name="adj2" fmla="val 118431"/>
            </a:avLst>
          </a:prstGeom>
          <a:solidFill>
            <a:srgbClr val="CC99FF">
              <a:alpha val="47842"/>
            </a:srgbClr>
          </a:solidFill>
          <a:ln w="9525">
            <a:noFill/>
            <a:miter lim="800000"/>
            <a:headEnd/>
            <a:tailEnd/>
          </a:ln>
        </p:spPr>
        <p:txBody>
          <a:bodyPr/>
          <a:lstStyle/>
          <a:p>
            <a:r>
              <a:rPr lang="ja-JP" altLang="en-US" sz="1400" smtClean="0">
                <a:solidFill>
                  <a:prstClr val="black"/>
                </a:solidFill>
                <a:latin typeface="Calibri" pitchFamily="34" charset="0"/>
                <a:ea typeface="ＭＳ Ｐゴシック" charset="-128"/>
              </a:rPr>
              <a:t>最終的に対象者に提供されている介助の方法</a:t>
            </a:r>
          </a:p>
        </p:txBody>
      </p:sp>
      <p:sp>
        <p:nvSpPr>
          <p:cNvPr id="4122" name="AutoShape 24"/>
          <p:cNvSpPr>
            <a:spLocks noChangeArrowheads="1"/>
          </p:cNvSpPr>
          <p:nvPr/>
        </p:nvSpPr>
        <p:spPr bwMode="auto">
          <a:xfrm>
            <a:off x="445692" y="5589593"/>
            <a:ext cx="1728520" cy="649287"/>
          </a:xfrm>
          <a:prstGeom prst="wedgeRectCallout">
            <a:avLst>
              <a:gd name="adj1" fmla="val 29157"/>
              <a:gd name="adj2" fmla="val -138509"/>
            </a:avLst>
          </a:prstGeom>
          <a:solidFill>
            <a:srgbClr val="CC99FF">
              <a:alpha val="47842"/>
            </a:srgbClr>
          </a:solidFill>
          <a:ln w="9525">
            <a:noFill/>
            <a:miter lim="800000"/>
            <a:headEnd/>
            <a:tailEnd/>
          </a:ln>
        </p:spPr>
        <p:txBody>
          <a:bodyPr/>
          <a:lstStyle/>
          <a:p>
            <a:pPr algn="ctr"/>
            <a:r>
              <a:rPr lang="ja-JP" altLang="en-US" smtClean="0">
                <a:solidFill>
                  <a:prstClr val="black"/>
                </a:solidFill>
                <a:latin typeface="Calibri" pitchFamily="34" charset="0"/>
                <a:ea typeface="ＭＳ Ｐゴシック" charset="-128"/>
              </a:rPr>
              <a:t>対象者に見られる行動の有無</a:t>
            </a:r>
          </a:p>
        </p:txBody>
      </p:sp>
      <p:sp>
        <p:nvSpPr>
          <p:cNvPr id="4123" name="AutoShape 25"/>
          <p:cNvSpPr>
            <a:spLocks noChangeArrowheads="1"/>
          </p:cNvSpPr>
          <p:nvPr/>
        </p:nvSpPr>
        <p:spPr bwMode="auto">
          <a:xfrm>
            <a:off x="300551" y="1196975"/>
            <a:ext cx="1728519" cy="649288"/>
          </a:xfrm>
          <a:prstGeom prst="wedgeRectCallout">
            <a:avLst>
              <a:gd name="adj1" fmla="val -2986"/>
              <a:gd name="adj2" fmla="val 120171"/>
            </a:avLst>
          </a:prstGeom>
          <a:solidFill>
            <a:srgbClr val="CC99FF">
              <a:alpha val="47842"/>
            </a:srgbClr>
          </a:solidFill>
          <a:ln w="9525">
            <a:noFill/>
            <a:miter lim="800000"/>
            <a:headEnd/>
            <a:tailEnd/>
          </a:ln>
        </p:spPr>
        <p:txBody>
          <a:bodyPr/>
          <a:lstStyle/>
          <a:p>
            <a:pPr algn="ctr"/>
            <a:r>
              <a:rPr lang="ja-JP" altLang="en-US" smtClean="0">
                <a:solidFill>
                  <a:prstClr val="black"/>
                </a:solidFill>
                <a:latin typeface="Calibri" pitchFamily="34" charset="0"/>
                <a:ea typeface="ＭＳ Ｐゴシック" charset="-128"/>
              </a:rPr>
              <a:t>対象者の身体や認知の能力</a:t>
            </a:r>
          </a:p>
        </p:txBody>
      </p:sp>
      <p:sp>
        <p:nvSpPr>
          <p:cNvPr id="4124" name="AutoShape 26"/>
          <p:cNvSpPr>
            <a:spLocks noChangeArrowheads="1"/>
          </p:cNvSpPr>
          <p:nvPr/>
        </p:nvSpPr>
        <p:spPr bwMode="auto">
          <a:xfrm>
            <a:off x="1310684" y="3429000"/>
            <a:ext cx="1007204" cy="287338"/>
          </a:xfrm>
          <a:prstGeom prst="roundRect">
            <a:avLst>
              <a:gd name="adj" fmla="val 50000"/>
            </a:avLst>
          </a:prstGeom>
          <a:solidFill>
            <a:srgbClr val="FF0000"/>
          </a:solidFill>
          <a:ln w="12700" cap="sq">
            <a:solidFill>
              <a:srgbClr val="FF99CC"/>
            </a:solidFill>
            <a:round/>
            <a:headEnd/>
            <a:tailEnd/>
          </a:ln>
        </p:spPr>
        <p:txBody>
          <a:bodyPr wrap="none" anchor="ctr"/>
          <a:lstStyle/>
          <a:p>
            <a:pPr algn="ctr"/>
            <a:r>
              <a:rPr lang="en-US" altLang="ja-JP" smtClean="0">
                <a:solidFill>
                  <a:prstClr val="white"/>
                </a:solidFill>
                <a:latin typeface="Calibri" pitchFamily="34" charset="0"/>
                <a:ea typeface="ＭＳ Ｐゴシック" charset="-128"/>
              </a:rPr>
              <a:t>74</a:t>
            </a:r>
            <a:r>
              <a:rPr lang="ja-JP" altLang="en-US" smtClean="0">
                <a:solidFill>
                  <a:prstClr val="white"/>
                </a:solidFill>
                <a:latin typeface="Calibri" pitchFamily="34" charset="0"/>
                <a:ea typeface="ＭＳ Ｐゴシック" charset="-128"/>
              </a:rPr>
              <a:t>項目</a:t>
            </a:r>
          </a:p>
        </p:txBody>
      </p:sp>
      <p:sp>
        <p:nvSpPr>
          <p:cNvPr id="4125" name="Rectangle 27"/>
          <p:cNvSpPr>
            <a:spLocks noChangeArrowheads="1"/>
          </p:cNvSpPr>
          <p:nvPr/>
        </p:nvSpPr>
        <p:spPr bwMode="auto">
          <a:xfrm>
            <a:off x="3612447" y="1773240"/>
            <a:ext cx="1586309" cy="287337"/>
          </a:xfrm>
          <a:prstGeom prst="rect">
            <a:avLst/>
          </a:prstGeom>
          <a:solidFill>
            <a:srgbClr val="CCFFFF"/>
          </a:solidFill>
          <a:ln w="9525">
            <a:noFill/>
            <a:miter lim="800000"/>
            <a:headEnd/>
            <a:tailEnd/>
          </a:ln>
        </p:spPr>
        <p:txBody>
          <a:bodyPr wrap="none" anchor="ctr"/>
          <a:lstStyle/>
          <a:p>
            <a:pPr algn="ctr"/>
            <a:r>
              <a:rPr lang="ja-JP" altLang="en-US" sz="1400" smtClean="0">
                <a:solidFill>
                  <a:prstClr val="black"/>
                </a:solidFill>
                <a:latin typeface="Calibri" pitchFamily="34" charset="0"/>
                <a:ea typeface="ＭＳ Ｐゴシック" charset="-128"/>
              </a:rPr>
              <a:t>身体機能・起居動作</a:t>
            </a:r>
          </a:p>
        </p:txBody>
      </p:sp>
      <p:sp>
        <p:nvSpPr>
          <p:cNvPr id="4126" name="Rectangle 28"/>
          <p:cNvSpPr>
            <a:spLocks noChangeArrowheads="1"/>
          </p:cNvSpPr>
          <p:nvPr/>
        </p:nvSpPr>
        <p:spPr bwMode="auto">
          <a:xfrm>
            <a:off x="3612447" y="2060575"/>
            <a:ext cx="1586309" cy="287338"/>
          </a:xfrm>
          <a:prstGeom prst="rect">
            <a:avLst/>
          </a:prstGeom>
          <a:solidFill>
            <a:srgbClr val="CCFFFF"/>
          </a:solidFill>
          <a:ln w="9525">
            <a:noFill/>
            <a:miter lim="800000"/>
            <a:headEnd/>
            <a:tailEnd/>
          </a:ln>
        </p:spPr>
        <p:txBody>
          <a:bodyPr wrap="none" anchor="ctr"/>
          <a:lstStyle/>
          <a:p>
            <a:pPr algn="ctr"/>
            <a:r>
              <a:rPr lang="ja-JP" altLang="en-US" sz="1400" smtClean="0">
                <a:solidFill>
                  <a:prstClr val="black"/>
                </a:solidFill>
                <a:latin typeface="Calibri" pitchFamily="34" charset="0"/>
                <a:ea typeface="ＭＳ Ｐゴシック" charset="-128"/>
              </a:rPr>
              <a:t>生活機能</a:t>
            </a:r>
          </a:p>
        </p:txBody>
      </p:sp>
      <p:sp>
        <p:nvSpPr>
          <p:cNvPr id="4127" name="Rectangle 29"/>
          <p:cNvSpPr>
            <a:spLocks noChangeArrowheads="1"/>
          </p:cNvSpPr>
          <p:nvPr/>
        </p:nvSpPr>
        <p:spPr bwMode="auto">
          <a:xfrm>
            <a:off x="3612447" y="2347918"/>
            <a:ext cx="1586309" cy="287337"/>
          </a:xfrm>
          <a:prstGeom prst="rect">
            <a:avLst/>
          </a:prstGeom>
          <a:solidFill>
            <a:srgbClr val="CCFFFF"/>
          </a:solidFill>
          <a:ln w="9525">
            <a:noFill/>
            <a:miter lim="800000"/>
            <a:headEnd/>
            <a:tailEnd/>
          </a:ln>
        </p:spPr>
        <p:txBody>
          <a:bodyPr wrap="none" anchor="ctr"/>
          <a:lstStyle/>
          <a:p>
            <a:pPr algn="ctr"/>
            <a:r>
              <a:rPr lang="ja-JP" altLang="en-US" sz="1400" smtClean="0">
                <a:solidFill>
                  <a:prstClr val="black"/>
                </a:solidFill>
                <a:latin typeface="Calibri" pitchFamily="34" charset="0"/>
                <a:ea typeface="ＭＳ Ｐゴシック" charset="-128"/>
              </a:rPr>
              <a:t>認知機能</a:t>
            </a:r>
          </a:p>
        </p:txBody>
      </p:sp>
      <p:sp>
        <p:nvSpPr>
          <p:cNvPr id="4128" name="Rectangle 30"/>
          <p:cNvSpPr>
            <a:spLocks noChangeArrowheads="1"/>
          </p:cNvSpPr>
          <p:nvPr/>
        </p:nvSpPr>
        <p:spPr bwMode="auto">
          <a:xfrm>
            <a:off x="3612447" y="2636843"/>
            <a:ext cx="1586309" cy="287337"/>
          </a:xfrm>
          <a:prstGeom prst="rect">
            <a:avLst/>
          </a:prstGeom>
          <a:solidFill>
            <a:srgbClr val="CCFFFF"/>
          </a:solidFill>
          <a:ln w="9525">
            <a:noFill/>
            <a:miter lim="800000"/>
            <a:headEnd/>
            <a:tailEnd/>
          </a:ln>
        </p:spPr>
        <p:txBody>
          <a:bodyPr wrap="none" anchor="ctr"/>
          <a:lstStyle/>
          <a:p>
            <a:pPr algn="ctr"/>
            <a:r>
              <a:rPr lang="en-US" altLang="ja-JP" sz="1400" smtClean="0">
                <a:solidFill>
                  <a:prstClr val="black"/>
                </a:solidFill>
                <a:latin typeface="Calibri" pitchFamily="34" charset="0"/>
                <a:ea typeface="ＭＳ Ｐゴシック" charset="-128"/>
              </a:rPr>
              <a:t>BPSD</a:t>
            </a:r>
            <a:r>
              <a:rPr lang="ja-JP" altLang="en-US" sz="1400" smtClean="0">
                <a:solidFill>
                  <a:prstClr val="black"/>
                </a:solidFill>
                <a:latin typeface="Calibri" pitchFamily="34" charset="0"/>
                <a:ea typeface="ＭＳ Ｐゴシック" charset="-128"/>
              </a:rPr>
              <a:t>関連</a:t>
            </a:r>
          </a:p>
        </p:txBody>
      </p:sp>
      <p:sp>
        <p:nvSpPr>
          <p:cNvPr id="4129" name="Rectangle 31"/>
          <p:cNvSpPr>
            <a:spLocks noChangeArrowheads="1"/>
          </p:cNvSpPr>
          <p:nvPr/>
        </p:nvSpPr>
        <p:spPr bwMode="auto">
          <a:xfrm>
            <a:off x="3612447" y="2925768"/>
            <a:ext cx="1586309" cy="287337"/>
          </a:xfrm>
          <a:prstGeom prst="rect">
            <a:avLst/>
          </a:prstGeom>
          <a:solidFill>
            <a:srgbClr val="CCFFFF"/>
          </a:solidFill>
          <a:ln w="9525">
            <a:noFill/>
            <a:miter lim="800000"/>
            <a:headEnd/>
            <a:tailEnd/>
          </a:ln>
        </p:spPr>
        <p:txBody>
          <a:bodyPr wrap="none" anchor="ctr"/>
          <a:lstStyle/>
          <a:p>
            <a:pPr algn="ctr"/>
            <a:r>
              <a:rPr lang="ja-JP" altLang="en-US" sz="1400" smtClean="0">
                <a:solidFill>
                  <a:prstClr val="black"/>
                </a:solidFill>
                <a:latin typeface="Calibri" pitchFamily="34" charset="0"/>
                <a:ea typeface="ＭＳ Ｐゴシック" charset="-128"/>
              </a:rPr>
              <a:t>社会生活への適応</a:t>
            </a:r>
          </a:p>
        </p:txBody>
      </p:sp>
      <p:sp>
        <p:nvSpPr>
          <p:cNvPr id="4130" name="AutoShape 32"/>
          <p:cNvSpPr>
            <a:spLocks/>
          </p:cNvSpPr>
          <p:nvPr/>
        </p:nvSpPr>
        <p:spPr bwMode="auto">
          <a:xfrm flipH="1">
            <a:off x="5503700" y="2133605"/>
            <a:ext cx="134880" cy="2867025"/>
          </a:xfrm>
          <a:prstGeom prst="rightBrace">
            <a:avLst>
              <a:gd name="adj1" fmla="val 141321"/>
              <a:gd name="adj2" fmla="val 57194"/>
            </a:avLst>
          </a:prstGeom>
          <a:noFill/>
          <a:ln w="12700" cap="sq">
            <a:solidFill>
              <a:schemeClr val="tx1"/>
            </a:solidFill>
            <a:round/>
            <a:headEnd/>
            <a:tailEnd/>
          </a:ln>
        </p:spPr>
        <p:txBody>
          <a:bodyPr wrap="none" anchor="ctr"/>
          <a:lstStyle/>
          <a:p>
            <a:endParaRPr lang="ja-JP" altLang="en-US" smtClean="0">
              <a:solidFill>
                <a:prstClr val="black"/>
              </a:solidFill>
              <a:latin typeface="Calibri" pitchFamily="34" charset="0"/>
              <a:ea typeface="ＭＳ Ｐゴシック" charset="-128"/>
            </a:endParaRPr>
          </a:p>
        </p:txBody>
      </p:sp>
      <p:pic>
        <p:nvPicPr>
          <p:cNvPr id="4131" name="Picture 51"/>
          <p:cNvPicPr>
            <a:picLocks noChangeAspect="1" noChangeArrowheads="1"/>
          </p:cNvPicPr>
          <p:nvPr/>
        </p:nvPicPr>
        <p:blipFill>
          <a:blip r:embed="rId3" cstate="print"/>
          <a:srcRect/>
          <a:stretch>
            <a:fillRect/>
          </a:stretch>
        </p:blipFill>
        <p:spPr bwMode="auto">
          <a:xfrm>
            <a:off x="2960035" y="5133980"/>
            <a:ext cx="6104796" cy="847725"/>
          </a:xfrm>
          <a:prstGeom prst="rect">
            <a:avLst/>
          </a:prstGeom>
          <a:noFill/>
          <a:ln w="9525">
            <a:noFill/>
            <a:miter lim="800000"/>
            <a:headEnd/>
            <a:tailEnd/>
          </a:ln>
        </p:spPr>
      </p:pic>
      <p:sp>
        <p:nvSpPr>
          <p:cNvPr id="4132" name="Text Box 59"/>
          <p:cNvSpPr txBox="1">
            <a:spLocks noChangeArrowheads="1"/>
          </p:cNvSpPr>
          <p:nvPr/>
        </p:nvSpPr>
        <p:spPr bwMode="auto">
          <a:xfrm>
            <a:off x="5619524" y="6015038"/>
            <a:ext cx="1152346" cy="366712"/>
          </a:xfrm>
          <a:prstGeom prst="rect">
            <a:avLst/>
          </a:prstGeom>
          <a:noFill/>
          <a:ln w="9525">
            <a:noFill/>
            <a:miter lim="800000"/>
            <a:headEnd/>
            <a:tailEnd/>
          </a:ln>
        </p:spPr>
        <p:txBody>
          <a:bodyPr>
            <a:spAutoFit/>
          </a:bodyPr>
          <a:lstStyle/>
          <a:p>
            <a:pPr>
              <a:spcBef>
                <a:spcPct val="50000"/>
              </a:spcBef>
            </a:pPr>
            <a:r>
              <a:rPr lang="ja-JP" altLang="en-US" smtClean="0">
                <a:solidFill>
                  <a:srgbClr val="C0504D"/>
                </a:solidFill>
                <a:latin typeface="Calibri" pitchFamily="34" charset="0"/>
                <a:ea typeface="HG創英角ｺﾞｼｯｸUB" pitchFamily="49" charset="-128"/>
              </a:rPr>
              <a:t>要介護度</a:t>
            </a:r>
          </a:p>
        </p:txBody>
      </p:sp>
      <p:sp>
        <p:nvSpPr>
          <p:cNvPr id="4133" name="AutoShape 14"/>
          <p:cNvSpPr>
            <a:spLocks noChangeArrowheads="1"/>
          </p:cNvSpPr>
          <p:nvPr/>
        </p:nvSpPr>
        <p:spPr bwMode="auto">
          <a:xfrm>
            <a:off x="5638580" y="4643443"/>
            <a:ext cx="1798892" cy="287337"/>
          </a:xfrm>
          <a:prstGeom prst="roundRect">
            <a:avLst>
              <a:gd name="adj" fmla="val 50000"/>
            </a:avLst>
          </a:prstGeom>
          <a:solidFill>
            <a:srgbClr val="99CCFF"/>
          </a:solidFill>
          <a:ln w="12700" cap="sq">
            <a:solidFill>
              <a:srgbClr val="0000FF"/>
            </a:solidFill>
            <a:round/>
            <a:headEnd/>
            <a:tailEnd/>
          </a:ln>
        </p:spPr>
        <p:txBody>
          <a:bodyPr wrap="none" anchor="ctr"/>
          <a:lstStyle/>
          <a:p>
            <a:pPr algn="ctr"/>
            <a:r>
              <a:rPr lang="ja-JP" altLang="en-US" sz="1400" smtClean="0">
                <a:solidFill>
                  <a:prstClr val="black"/>
                </a:solidFill>
                <a:latin typeface="Calibri" pitchFamily="34" charset="0"/>
                <a:ea typeface="ＭＳ Ｐゴシック" charset="-128"/>
              </a:rPr>
              <a:t>医療関連の介助時間</a:t>
            </a:r>
          </a:p>
        </p:txBody>
      </p:sp>
      <p:sp>
        <p:nvSpPr>
          <p:cNvPr id="40" name="正方形/長方形 39"/>
          <p:cNvSpPr/>
          <p:nvPr/>
        </p:nvSpPr>
        <p:spPr>
          <a:xfrm>
            <a:off x="-16562" y="0"/>
            <a:ext cx="9160561"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認定調査に基づく一次判定</a:t>
            </a:r>
          </a:p>
        </p:txBody>
      </p:sp>
      <p:sp>
        <p:nvSpPr>
          <p:cNvPr id="4137" name="正方形/長方形 40"/>
          <p:cNvSpPr>
            <a:spLocks noChangeArrowheads="1"/>
          </p:cNvSpPr>
          <p:nvPr/>
        </p:nvSpPr>
        <p:spPr bwMode="auto">
          <a:xfrm>
            <a:off x="3424786" y="6443668"/>
            <a:ext cx="5453853" cy="339725"/>
          </a:xfrm>
          <a:prstGeom prst="rect">
            <a:avLst/>
          </a:prstGeom>
          <a:noFill/>
          <a:ln w="9525">
            <a:noFill/>
            <a:miter lim="800000"/>
            <a:headEnd/>
            <a:tailEnd/>
          </a:ln>
        </p:spPr>
        <p:txBody>
          <a:bodyPr>
            <a:spAutoFit/>
          </a:bodyPr>
          <a:lstStyle/>
          <a:p>
            <a:pPr marL="342900" indent="-342900" eaLnBrk="0" hangingPunct="0">
              <a:spcBef>
                <a:spcPct val="20000"/>
              </a:spcBef>
            </a:pPr>
            <a:r>
              <a:rPr lang="ja-JP" altLang="en-US" sz="1600" smtClean="0">
                <a:solidFill>
                  <a:prstClr val="black"/>
                </a:solidFill>
                <a:latin typeface="Calibri" pitchFamily="34" charset="0"/>
                <a:ea typeface="ＭＳ Ｐゴシック" charset="-128"/>
              </a:rPr>
              <a:t>（例）　要介護認定基準時間が</a:t>
            </a:r>
            <a:r>
              <a:rPr lang="en-US" altLang="ja-JP" sz="1600" u="sng" smtClean="0">
                <a:solidFill>
                  <a:prstClr val="black"/>
                </a:solidFill>
                <a:latin typeface="Calibri" pitchFamily="34" charset="0"/>
                <a:ea typeface="ＭＳ Ｐゴシック" charset="-128"/>
              </a:rPr>
              <a:t>93.2</a:t>
            </a:r>
            <a:r>
              <a:rPr lang="ja-JP" altLang="en-US" sz="1600" u="sng" smtClean="0">
                <a:solidFill>
                  <a:prstClr val="black"/>
                </a:solidFill>
                <a:latin typeface="Calibri" pitchFamily="34" charset="0"/>
                <a:ea typeface="ＭＳ Ｐゴシック" charset="-128"/>
              </a:rPr>
              <a:t>分</a:t>
            </a:r>
            <a:r>
              <a:rPr lang="ja-JP" altLang="en-US" sz="1600" smtClean="0">
                <a:solidFill>
                  <a:prstClr val="black"/>
                </a:solidFill>
                <a:latin typeface="Calibri" pitchFamily="34" charset="0"/>
                <a:ea typeface="ＭＳ Ｐゴシック" charset="-128"/>
              </a:rPr>
              <a:t>であるので、</a:t>
            </a:r>
            <a:r>
              <a:rPr lang="ja-JP" altLang="en-US" sz="1600" u="sng" smtClean="0">
                <a:solidFill>
                  <a:prstClr val="black"/>
                </a:solidFill>
                <a:latin typeface="Calibri" pitchFamily="34" charset="0"/>
                <a:ea typeface="ＭＳ Ｐゴシック" charset="-128"/>
              </a:rPr>
              <a:t>要介護４</a:t>
            </a:r>
            <a:endParaRPr lang="en-US" altLang="ja-JP" sz="1600" u="sng" smtClean="0">
              <a:solidFill>
                <a:prstClr val="black"/>
              </a:solidFill>
              <a:latin typeface="Calibri" pitchFamily="34" charset="0"/>
              <a:ea typeface="ＭＳ Ｐゴシック" charset="-128"/>
            </a:endParaRPr>
          </a:p>
        </p:txBody>
      </p:sp>
      <p:sp>
        <p:nvSpPr>
          <p:cNvPr id="41" name="スライド番号プレースホルダ 1"/>
          <p:cNvSpPr>
            <a:spLocks noGrp="1"/>
          </p:cNvSpPr>
          <p:nvPr>
            <p:ph type="sldNum" sz="quarter" idx="12"/>
          </p:nvPr>
        </p:nvSpPr>
        <p:spPr>
          <a:xfrm>
            <a:off x="7010839" y="6492875"/>
            <a:ext cx="2133161" cy="365125"/>
          </a:xfrm>
        </p:spPr>
        <p:txBody>
          <a:bodyPr/>
          <a:lstStyle/>
          <a:p>
            <a:pPr>
              <a:defRPr/>
            </a:pPr>
            <a:fld id="{EF27A6B9-B837-4E65-B9E0-7F2D1706A7D7}" type="slidenum">
              <a:rPr lang="ja-JP" altLang="en-US" smtClean="0"/>
              <a:pPr>
                <a:defRPr/>
              </a:pPr>
              <a:t>16</a:t>
            </a:fld>
            <a:endParaRPr lang="ja-JP"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a:xfrm>
            <a:off x="7010839" y="6492875"/>
            <a:ext cx="2133161" cy="365125"/>
          </a:xfrm>
        </p:spPr>
        <p:txBody>
          <a:bodyPr/>
          <a:lstStyle/>
          <a:p>
            <a:pPr>
              <a:defRPr/>
            </a:pPr>
            <a:fld id="{EF27A6B9-B837-4E65-B9E0-7F2D1706A7D7}" type="slidenum">
              <a:rPr lang="ja-JP" altLang="en-US" smtClean="0"/>
              <a:pPr>
                <a:defRPr/>
              </a:pPr>
              <a:t>17</a:t>
            </a:fld>
            <a:endParaRPr lang="ja-JP" altLang="en-US" dirty="0"/>
          </a:p>
        </p:txBody>
      </p:sp>
      <p:sp>
        <p:nvSpPr>
          <p:cNvPr id="3" name="正方形/長方形 2"/>
          <p:cNvSpPr/>
          <p:nvPr/>
        </p:nvSpPr>
        <p:spPr>
          <a:xfrm>
            <a:off x="-16562" y="0"/>
            <a:ext cx="9160561"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認定調査に基づく一次判定</a:t>
            </a:r>
          </a:p>
        </p:txBody>
      </p:sp>
      <p:graphicFrame>
        <p:nvGraphicFramePr>
          <p:cNvPr id="5" name="表 4"/>
          <p:cNvGraphicFramePr>
            <a:graphicFrameLocks noGrp="1"/>
          </p:cNvGraphicFramePr>
          <p:nvPr/>
        </p:nvGraphicFramePr>
        <p:xfrm>
          <a:off x="1447800" y="1981200"/>
          <a:ext cx="6096000" cy="3238504"/>
        </p:xfrm>
        <a:graphic>
          <a:graphicData uri="http://schemas.openxmlformats.org/drawingml/2006/table">
            <a:tbl>
              <a:tblPr firstRow="1" bandRow="1">
                <a:tableStyleId>{5C22544A-7EE6-4342-B048-85BDC9FD1C3A}</a:tableStyleId>
              </a:tblPr>
              <a:tblGrid>
                <a:gridCol w="3048000"/>
                <a:gridCol w="3048000"/>
              </a:tblGrid>
              <a:tr h="404813">
                <a:tc>
                  <a:txBody>
                    <a:bodyPr/>
                    <a:lstStyle/>
                    <a:p>
                      <a:pPr algn="ctr"/>
                      <a:r>
                        <a:rPr kumimoji="1" lang="ja-JP" altLang="en-US" dirty="0" smtClean="0">
                          <a:solidFill>
                            <a:schemeClr val="tx1"/>
                          </a:solidFill>
                        </a:rPr>
                        <a:t>区分</a:t>
                      </a:r>
                      <a:endParaRPr kumimoji="1" lang="en-US" altLang="ja-JP"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ja-JP" altLang="en-US" dirty="0" smtClean="0">
                          <a:solidFill>
                            <a:schemeClr val="tx1"/>
                          </a:solidFill>
                        </a:rPr>
                        <a:t>要介護認定等基準時間</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404813">
                <a:tc>
                  <a:txBody>
                    <a:bodyPr/>
                    <a:lstStyle/>
                    <a:p>
                      <a:pPr algn="ctr"/>
                      <a:r>
                        <a:rPr kumimoji="1" lang="ja-JP" altLang="en-US" dirty="0" smtClean="0">
                          <a:solidFill>
                            <a:schemeClr val="tx1"/>
                          </a:solidFill>
                        </a:rPr>
                        <a:t>非該当</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rPr>
                        <a:t>25</a:t>
                      </a:r>
                      <a:r>
                        <a:rPr kumimoji="1" lang="ja-JP" altLang="en-US" dirty="0" smtClean="0">
                          <a:solidFill>
                            <a:schemeClr val="tx1"/>
                          </a:solidFill>
                        </a:rPr>
                        <a:t>分未満</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4813">
                <a:tc>
                  <a:txBody>
                    <a:bodyPr/>
                    <a:lstStyle/>
                    <a:p>
                      <a:pPr algn="ctr"/>
                      <a:r>
                        <a:rPr kumimoji="1" lang="ja-JP" altLang="en-US" dirty="0" smtClean="0">
                          <a:solidFill>
                            <a:schemeClr val="tx1"/>
                          </a:solidFill>
                        </a:rPr>
                        <a:t>要支援１</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rPr>
                        <a:t>25</a:t>
                      </a:r>
                      <a:r>
                        <a:rPr kumimoji="1" lang="ja-JP" altLang="en-US" dirty="0" smtClean="0">
                          <a:solidFill>
                            <a:schemeClr val="tx1"/>
                          </a:solidFill>
                        </a:rPr>
                        <a:t>分以上</a:t>
                      </a:r>
                      <a:r>
                        <a:rPr kumimoji="1" lang="en-US" altLang="ja-JP" dirty="0" smtClean="0">
                          <a:solidFill>
                            <a:schemeClr val="tx1"/>
                          </a:solidFill>
                        </a:rPr>
                        <a:t>32</a:t>
                      </a:r>
                      <a:r>
                        <a:rPr kumimoji="1" lang="ja-JP" altLang="en-US" dirty="0" smtClean="0">
                          <a:solidFill>
                            <a:schemeClr val="tx1"/>
                          </a:solidFill>
                        </a:rPr>
                        <a:t>分未満</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4813">
                <a:tc>
                  <a:txBody>
                    <a:bodyPr/>
                    <a:lstStyle/>
                    <a:p>
                      <a:pPr algn="ctr"/>
                      <a:r>
                        <a:rPr kumimoji="1" lang="ja-JP" altLang="en-US" dirty="0" smtClean="0">
                          <a:solidFill>
                            <a:schemeClr val="tx1"/>
                          </a:solidFill>
                        </a:rPr>
                        <a:t>要支援２・要介護１</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rPr>
                        <a:t>32</a:t>
                      </a:r>
                      <a:r>
                        <a:rPr kumimoji="1" lang="ja-JP" altLang="en-US" dirty="0" smtClean="0">
                          <a:solidFill>
                            <a:schemeClr val="tx1"/>
                          </a:solidFill>
                        </a:rPr>
                        <a:t>分以上</a:t>
                      </a:r>
                      <a:r>
                        <a:rPr kumimoji="1" lang="en-US" altLang="ja-JP" dirty="0" smtClean="0">
                          <a:solidFill>
                            <a:schemeClr val="tx1"/>
                          </a:solidFill>
                        </a:rPr>
                        <a:t>50</a:t>
                      </a:r>
                      <a:r>
                        <a:rPr kumimoji="1" lang="ja-JP" altLang="en-US" dirty="0" smtClean="0">
                          <a:solidFill>
                            <a:schemeClr val="tx1"/>
                          </a:solidFill>
                        </a:rPr>
                        <a:t>分未満</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4813">
                <a:tc>
                  <a:txBody>
                    <a:bodyPr/>
                    <a:lstStyle/>
                    <a:p>
                      <a:pPr algn="ctr"/>
                      <a:r>
                        <a:rPr kumimoji="1" lang="ja-JP" altLang="en-US" dirty="0" smtClean="0">
                          <a:solidFill>
                            <a:schemeClr val="tx1"/>
                          </a:solidFill>
                        </a:rPr>
                        <a:t>要介護２</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rPr>
                        <a:t>50</a:t>
                      </a:r>
                      <a:r>
                        <a:rPr kumimoji="1" lang="ja-JP" altLang="en-US" dirty="0" smtClean="0">
                          <a:solidFill>
                            <a:schemeClr val="tx1"/>
                          </a:solidFill>
                        </a:rPr>
                        <a:t>分以上</a:t>
                      </a:r>
                      <a:r>
                        <a:rPr kumimoji="1" lang="en-US" altLang="ja-JP" dirty="0" smtClean="0">
                          <a:solidFill>
                            <a:schemeClr val="tx1"/>
                          </a:solidFill>
                        </a:rPr>
                        <a:t>70</a:t>
                      </a:r>
                      <a:r>
                        <a:rPr kumimoji="1" lang="ja-JP" altLang="en-US" dirty="0" smtClean="0">
                          <a:solidFill>
                            <a:schemeClr val="tx1"/>
                          </a:solidFill>
                        </a:rPr>
                        <a:t>分未満</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4813">
                <a:tc>
                  <a:txBody>
                    <a:bodyPr/>
                    <a:lstStyle/>
                    <a:p>
                      <a:pPr algn="ctr"/>
                      <a:r>
                        <a:rPr kumimoji="1" lang="ja-JP" altLang="en-US" dirty="0" smtClean="0">
                          <a:solidFill>
                            <a:schemeClr val="tx1"/>
                          </a:solidFill>
                        </a:rPr>
                        <a:t>要介護３</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rPr>
                        <a:t>70</a:t>
                      </a:r>
                      <a:r>
                        <a:rPr kumimoji="1" lang="ja-JP" altLang="en-US" dirty="0" smtClean="0">
                          <a:solidFill>
                            <a:schemeClr val="tx1"/>
                          </a:solidFill>
                        </a:rPr>
                        <a:t>分以上</a:t>
                      </a:r>
                      <a:r>
                        <a:rPr kumimoji="1" lang="en-US" altLang="ja-JP" dirty="0" smtClean="0">
                          <a:solidFill>
                            <a:schemeClr val="tx1"/>
                          </a:solidFill>
                        </a:rPr>
                        <a:t>90</a:t>
                      </a:r>
                      <a:r>
                        <a:rPr kumimoji="1" lang="ja-JP" altLang="en-US" dirty="0" smtClean="0">
                          <a:solidFill>
                            <a:schemeClr val="tx1"/>
                          </a:solidFill>
                        </a:rPr>
                        <a:t>分未満</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4813">
                <a:tc>
                  <a:txBody>
                    <a:bodyPr/>
                    <a:lstStyle/>
                    <a:p>
                      <a:pPr algn="ctr"/>
                      <a:r>
                        <a:rPr kumimoji="1" lang="ja-JP" altLang="en-US" dirty="0" smtClean="0">
                          <a:solidFill>
                            <a:schemeClr val="tx1"/>
                          </a:solidFill>
                        </a:rPr>
                        <a:t>要介護４</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rPr>
                        <a:t>90</a:t>
                      </a:r>
                      <a:r>
                        <a:rPr kumimoji="1" lang="ja-JP" altLang="en-US" dirty="0" smtClean="0">
                          <a:solidFill>
                            <a:schemeClr val="tx1"/>
                          </a:solidFill>
                        </a:rPr>
                        <a:t>分以上</a:t>
                      </a:r>
                      <a:r>
                        <a:rPr kumimoji="1" lang="en-US" altLang="ja-JP" dirty="0" smtClean="0">
                          <a:solidFill>
                            <a:schemeClr val="tx1"/>
                          </a:solidFill>
                        </a:rPr>
                        <a:t>110</a:t>
                      </a:r>
                      <a:r>
                        <a:rPr kumimoji="1" lang="ja-JP" altLang="en-US" dirty="0" smtClean="0">
                          <a:solidFill>
                            <a:schemeClr val="tx1"/>
                          </a:solidFill>
                        </a:rPr>
                        <a:t>分未満</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4813">
                <a:tc>
                  <a:txBody>
                    <a:bodyPr/>
                    <a:lstStyle/>
                    <a:p>
                      <a:pPr algn="ctr"/>
                      <a:r>
                        <a:rPr kumimoji="1" lang="ja-JP" altLang="en-US" dirty="0" smtClean="0">
                          <a:solidFill>
                            <a:schemeClr val="tx1"/>
                          </a:solidFill>
                        </a:rPr>
                        <a:t>要介護５</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rPr>
                        <a:t>110</a:t>
                      </a:r>
                      <a:r>
                        <a:rPr kumimoji="1" lang="ja-JP" altLang="en-US" dirty="0" smtClean="0">
                          <a:solidFill>
                            <a:schemeClr val="tx1"/>
                          </a:solidFill>
                        </a:rPr>
                        <a:t>分以上</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4294967295"/>
          </p:nvPr>
        </p:nvSpPr>
        <p:spPr>
          <a:xfrm>
            <a:off x="467685" y="1052513"/>
            <a:ext cx="8280473" cy="5472112"/>
          </a:xfrm>
        </p:spPr>
        <p:txBody>
          <a:bodyPr/>
          <a:lstStyle/>
          <a:p>
            <a:pPr eaLnBrk="1" hangingPunct="1">
              <a:lnSpc>
                <a:spcPct val="80000"/>
              </a:lnSpc>
            </a:pPr>
            <a:r>
              <a:rPr lang="ja-JP" altLang="en-US" sz="2400" dirty="0" smtClean="0"/>
              <a:t>概況調査</a:t>
            </a:r>
          </a:p>
          <a:p>
            <a:pPr lvl="1" eaLnBrk="1" hangingPunct="1">
              <a:lnSpc>
                <a:spcPct val="80000"/>
              </a:lnSpc>
            </a:pPr>
            <a:r>
              <a:rPr lang="ja-JP" altLang="en-US" sz="2400" dirty="0" smtClean="0"/>
              <a:t>現在受けているサービスの状況（療養に関する意見を付する際に活用される場合がある）</a:t>
            </a:r>
          </a:p>
          <a:p>
            <a:pPr lvl="1" eaLnBrk="1" hangingPunct="1">
              <a:lnSpc>
                <a:spcPct val="80000"/>
              </a:lnSpc>
            </a:pPr>
            <a:r>
              <a:rPr lang="ja-JP" altLang="en-US" sz="2400" dirty="0" smtClean="0"/>
              <a:t>家族状況、居住環境、日常的に使用する機器、器械の有無等について特記すべき事項。（介護の手間など特記事項の内容を理解する際に活用される場合がある）</a:t>
            </a:r>
          </a:p>
          <a:p>
            <a:pPr lvl="1" eaLnBrk="1" hangingPunct="1">
              <a:lnSpc>
                <a:spcPct val="80000"/>
              </a:lnSpc>
            </a:pPr>
            <a:endParaRPr lang="ja-JP" altLang="en-US" sz="2400" dirty="0" smtClean="0"/>
          </a:p>
          <a:p>
            <a:pPr eaLnBrk="1" hangingPunct="1">
              <a:lnSpc>
                <a:spcPct val="80000"/>
              </a:lnSpc>
            </a:pPr>
            <a:r>
              <a:rPr lang="ja-JP" altLang="en-US" sz="2400" dirty="0" smtClean="0"/>
              <a:t>基本調査（</a:t>
            </a:r>
            <a:r>
              <a:rPr lang="en-US" altLang="ja-JP" sz="2400" dirty="0" smtClean="0"/>
              <a:t>74</a:t>
            </a:r>
            <a:r>
              <a:rPr lang="ja-JP" altLang="en-US" sz="2400" dirty="0" smtClean="0"/>
              <a:t>項目）	</a:t>
            </a:r>
          </a:p>
          <a:p>
            <a:pPr lvl="1" eaLnBrk="1" hangingPunct="1">
              <a:lnSpc>
                <a:spcPct val="80000"/>
              </a:lnSpc>
            </a:pPr>
            <a:r>
              <a:rPr lang="ja-JP" altLang="en-US" sz="2400" dirty="0" smtClean="0"/>
              <a:t>調査項目をもとに中間評価項目得点を算出</a:t>
            </a:r>
          </a:p>
          <a:p>
            <a:pPr lvl="1" eaLnBrk="1" hangingPunct="1">
              <a:lnSpc>
                <a:spcPct val="80000"/>
              </a:lnSpc>
            </a:pPr>
            <a:r>
              <a:rPr lang="ja-JP" altLang="en-US" sz="2400" dirty="0" smtClean="0"/>
              <a:t>調査項目の選択及び中間評価項目得点より、一次判定ソフト（樹形モデル）によって要介護等基準時間を算出</a:t>
            </a:r>
          </a:p>
          <a:p>
            <a:pPr lvl="1" eaLnBrk="1" hangingPunct="1">
              <a:lnSpc>
                <a:spcPct val="80000"/>
              </a:lnSpc>
            </a:pPr>
            <a:endParaRPr lang="ja-JP" altLang="en-US" sz="2400" dirty="0" smtClean="0"/>
          </a:p>
          <a:p>
            <a:pPr eaLnBrk="1" hangingPunct="1">
              <a:lnSpc>
                <a:spcPct val="80000"/>
              </a:lnSpc>
            </a:pPr>
            <a:r>
              <a:rPr lang="ja-JP" altLang="en-US" sz="2400" dirty="0" smtClean="0"/>
              <a:t>特記事項</a:t>
            </a:r>
          </a:p>
          <a:p>
            <a:pPr lvl="1" eaLnBrk="1" hangingPunct="1">
              <a:lnSpc>
                <a:spcPct val="80000"/>
              </a:lnSpc>
            </a:pPr>
            <a:r>
              <a:rPr lang="ja-JP" altLang="en-US" sz="2400" dirty="0" smtClean="0"/>
              <a:t>対象者の状況を正確に把握するための情報。主に基本調査では把握できない対象者の具体的、固有な状況などを審査会に伝達する役割。</a:t>
            </a:r>
          </a:p>
        </p:txBody>
      </p:sp>
      <p:sp>
        <p:nvSpPr>
          <p:cNvPr id="5" name="正方形/長方形 4"/>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認定調査を構成する３つの調査票の役割</a:t>
            </a:r>
          </a:p>
        </p:txBody>
      </p:sp>
      <p:sp>
        <p:nvSpPr>
          <p:cNvPr id="6" name="スライド番号プレースホルダ 1"/>
          <p:cNvSpPr>
            <a:spLocks noGrp="1"/>
          </p:cNvSpPr>
          <p:nvPr>
            <p:ph type="sldNum" sz="quarter" idx="12"/>
          </p:nvPr>
        </p:nvSpPr>
        <p:spPr>
          <a:xfrm>
            <a:off x="7010839" y="6492875"/>
            <a:ext cx="2133161" cy="365125"/>
          </a:xfrm>
        </p:spPr>
        <p:txBody>
          <a:bodyPr/>
          <a:lstStyle/>
          <a:p>
            <a:pPr>
              <a:defRPr/>
            </a:pPr>
            <a:fld id="{EF27A6B9-B837-4E65-B9E0-7F2D1706A7D7}" type="slidenum">
              <a:rPr lang="ja-JP" altLang="en-US" smtClean="0"/>
              <a:pPr>
                <a:defRPr/>
              </a:pPr>
              <a:t>18</a:t>
            </a:fld>
            <a:endParaRPr lang="ja-JP"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6" name="Group 4"/>
          <p:cNvGraphicFramePr>
            <a:graphicFrameLocks noGrp="1"/>
          </p:cNvGraphicFramePr>
          <p:nvPr>
            <p:ph idx="4294967295"/>
          </p:nvPr>
        </p:nvGraphicFramePr>
        <p:xfrm>
          <a:off x="250702" y="1125538"/>
          <a:ext cx="8642350" cy="5349558"/>
        </p:xfrm>
        <a:graphic>
          <a:graphicData uri="http://schemas.openxmlformats.org/drawingml/2006/table">
            <a:tbl>
              <a:tblPr/>
              <a:tblGrid>
                <a:gridCol w="1427163"/>
                <a:gridCol w="2105025"/>
                <a:gridCol w="2932112"/>
                <a:gridCol w="2178050"/>
              </a:tblGrid>
              <a:tr h="490538">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endParaRPr kumimoji="0" lang="ja-JP" altLang="ja-JP" sz="2400" b="0" i="0" u="none" strike="noStrike" cap="none" normalizeH="0" baseline="0" dirty="0" smtClean="0">
                        <a:ln>
                          <a:noFill/>
                        </a:ln>
                        <a:solidFill>
                          <a:schemeClr val="tx1"/>
                        </a:solidFill>
                        <a:effectLst/>
                        <a:latin typeface="Verdana" pitchFamily="34" charset="0"/>
                        <a:ea typeface="ＭＳ Ｐゴシック" pitchFamily="50"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400" b="0" i="0" u="none" strike="noStrike" cap="none" normalizeH="0" baseline="0" smtClean="0">
                          <a:ln>
                            <a:noFill/>
                          </a:ln>
                          <a:solidFill>
                            <a:schemeClr val="tx1"/>
                          </a:solidFill>
                          <a:effectLst/>
                          <a:latin typeface="Verdana" pitchFamily="34" charset="0"/>
                          <a:ea typeface="ＭＳ Ｐゴシック" pitchFamily="50" charset="-128"/>
                        </a:rPr>
                        <a:t>能 力</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400" b="0" i="0" u="none" strike="noStrike" cap="none" normalizeH="0" baseline="0" smtClean="0">
                          <a:ln>
                            <a:noFill/>
                          </a:ln>
                          <a:solidFill>
                            <a:schemeClr val="tx1"/>
                          </a:solidFill>
                          <a:effectLst/>
                          <a:latin typeface="Verdana" pitchFamily="34" charset="0"/>
                          <a:ea typeface="ＭＳ Ｐゴシック" pitchFamily="50" charset="-128"/>
                        </a:rPr>
                        <a:t>介助の方法</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400" b="0" i="0" u="none" strike="noStrike" cap="none" normalizeH="0" baseline="0" smtClean="0">
                          <a:ln>
                            <a:noFill/>
                          </a:ln>
                          <a:solidFill>
                            <a:schemeClr val="tx1"/>
                          </a:solidFill>
                          <a:effectLst/>
                          <a:latin typeface="Verdana" pitchFamily="34" charset="0"/>
                          <a:ea typeface="ＭＳ Ｐゴシック" pitchFamily="50" charset="-128"/>
                        </a:rPr>
                        <a:t>有 無</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84300">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400" b="0" i="0" u="none" strike="noStrike" cap="none" normalizeH="0" baseline="0" smtClean="0">
                          <a:ln>
                            <a:noFill/>
                          </a:ln>
                          <a:solidFill>
                            <a:schemeClr val="tx1"/>
                          </a:solidFill>
                          <a:effectLst/>
                          <a:latin typeface="Verdana" pitchFamily="34" charset="0"/>
                          <a:ea typeface="ＭＳ Ｐゴシック" pitchFamily="50" charset="-128"/>
                        </a:rPr>
                        <a:t>主な</a:t>
                      </a:r>
                      <a:br>
                        <a:rPr kumimoji="0" lang="ja-JP" altLang="en-US" sz="2400" b="0" i="0" u="none" strike="noStrike" cap="none" normalizeH="0" baseline="0" smtClean="0">
                          <a:ln>
                            <a:noFill/>
                          </a:ln>
                          <a:solidFill>
                            <a:schemeClr val="tx1"/>
                          </a:solidFill>
                          <a:effectLst/>
                          <a:latin typeface="Verdana" pitchFamily="34" charset="0"/>
                          <a:ea typeface="ＭＳ Ｐゴシック" pitchFamily="50" charset="-128"/>
                        </a:rPr>
                      </a:br>
                      <a:r>
                        <a:rPr kumimoji="0" lang="ja-JP" altLang="en-US" sz="2400" b="0" i="0" u="none" strike="noStrike" cap="none" normalizeH="0" baseline="0" smtClean="0">
                          <a:ln>
                            <a:noFill/>
                          </a:ln>
                          <a:solidFill>
                            <a:schemeClr val="tx1"/>
                          </a:solidFill>
                          <a:effectLst/>
                          <a:latin typeface="Verdana" pitchFamily="34" charset="0"/>
                          <a:ea typeface="ＭＳ Ｐゴシック" pitchFamily="50" charset="-128"/>
                        </a:rPr>
                        <a:t>調査項目</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400" b="0" i="0" u="none" strike="noStrike" cap="none" normalizeH="0" baseline="0" smtClean="0">
                          <a:ln>
                            <a:noFill/>
                          </a:ln>
                          <a:solidFill>
                            <a:schemeClr val="tx1"/>
                          </a:solidFill>
                          <a:effectLst/>
                          <a:latin typeface="Verdana" pitchFamily="34" charset="0"/>
                          <a:ea typeface="ＭＳ Ｐゴシック" pitchFamily="50" charset="-128"/>
                        </a:rPr>
                        <a:t>身体の能力</a:t>
                      </a:r>
                      <a:br>
                        <a:rPr kumimoji="0" lang="ja-JP" altLang="en-US" sz="2400" b="0" i="0" u="none" strike="noStrike" cap="none" normalizeH="0" baseline="0" smtClean="0">
                          <a:ln>
                            <a:noFill/>
                          </a:ln>
                          <a:solidFill>
                            <a:schemeClr val="tx1"/>
                          </a:solidFill>
                          <a:effectLst/>
                          <a:latin typeface="Verdana" pitchFamily="34" charset="0"/>
                          <a:ea typeface="ＭＳ Ｐゴシック" pitchFamily="50" charset="-128"/>
                        </a:rPr>
                      </a:br>
                      <a:r>
                        <a:rPr kumimoji="0" lang="ja-JP" altLang="en-US" sz="1400" b="0" i="0" u="none" strike="noStrike" cap="none" normalizeH="0" baseline="0" smtClean="0">
                          <a:ln>
                            <a:noFill/>
                          </a:ln>
                          <a:solidFill>
                            <a:schemeClr val="tx1"/>
                          </a:solidFill>
                          <a:effectLst/>
                          <a:latin typeface="Verdana" pitchFamily="34" charset="0"/>
                          <a:ea typeface="ＭＳ Ｐゴシック" pitchFamily="50" charset="-128"/>
                        </a:rPr>
                        <a:t>（第</a:t>
                      </a:r>
                      <a:r>
                        <a:rPr kumimoji="0" lang="en-US" sz="1400" b="0" i="0" u="none" strike="noStrike" cap="none" normalizeH="0" baseline="0" smtClean="0">
                          <a:ln>
                            <a:noFill/>
                          </a:ln>
                          <a:solidFill>
                            <a:schemeClr val="tx1"/>
                          </a:solidFill>
                          <a:effectLst/>
                          <a:latin typeface="Verdana" pitchFamily="34" charset="0"/>
                          <a:ea typeface="ＭＳ Ｐゴシック" pitchFamily="50" charset="-128"/>
                        </a:rPr>
                        <a:t>1</a:t>
                      </a:r>
                      <a:r>
                        <a:rPr kumimoji="0" lang="ja-JP" altLang="en-US" sz="1400" b="0" i="0" u="none" strike="noStrike" cap="none" normalizeH="0" baseline="0" smtClean="0">
                          <a:ln>
                            <a:noFill/>
                          </a:ln>
                          <a:solidFill>
                            <a:schemeClr val="tx1"/>
                          </a:solidFill>
                          <a:effectLst/>
                          <a:latin typeface="Verdana" pitchFamily="34" charset="0"/>
                          <a:ea typeface="ＭＳ Ｐゴシック" pitchFamily="50" charset="-128"/>
                        </a:rPr>
                        <a:t>群を中心に</a:t>
                      </a:r>
                      <a:r>
                        <a:rPr kumimoji="0" lang="en-US" sz="1400" b="0" i="0" u="none" strike="noStrike" cap="none" normalizeH="0" baseline="0" smtClean="0">
                          <a:ln>
                            <a:noFill/>
                          </a:ln>
                          <a:solidFill>
                            <a:schemeClr val="tx1"/>
                          </a:solidFill>
                          <a:effectLst/>
                          <a:latin typeface="Verdana" pitchFamily="34" charset="0"/>
                          <a:ea typeface="ＭＳ Ｐゴシック" pitchFamily="50" charset="-128"/>
                        </a:rPr>
                        <a:t>10</a:t>
                      </a:r>
                      <a:r>
                        <a:rPr kumimoji="0" lang="ja-JP" altLang="en-US" sz="1400" b="0" i="0" u="none" strike="noStrike" cap="none" normalizeH="0" baseline="0" smtClean="0">
                          <a:ln>
                            <a:noFill/>
                          </a:ln>
                          <a:solidFill>
                            <a:schemeClr val="tx1"/>
                          </a:solidFill>
                          <a:effectLst/>
                          <a:latin typeface="Verdana" pitchFamily="34" charset="0"/>
                          <a:ea typeface="ＭＳ Ｐゴシック" pitchFamily="50" charset="-128"/>
                        </a:rPr>
                        <a:t>項目）</a:t>
                      </a:r>
                    </a:p>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400" b="0" i="0" u="none" strike="noStrike" cap="none" normalizeH="0" baseline="0" smtClean="0">
                          <a:ln>
                            <a:noFill/>
                          </a:ln>
                          <a:solidFill>
                            <a:schemeClr val="tx1"/>
                          </a:solidFill>
                          <a:effectLst/>
                          <a:latin typeface="Verdana" pitchFamily="34" charset="0"/>
                          <a:ea typeface="ＭＳ Ｐゴシック" pitchFamily="50" charset="-128"/>
                        </a:rPr>
                        <a:t>認知の能力</a:t>
                      </a:r>
                      <a:br>
                        <a:rPr kumimoji="0" lang="ja-JP" altLang="en-US" sz="2400" b="0" i="0" u="none" strike="noStrike" cap="none" normalizeH="0" baseline="0" smtClean="0">
                          <a:ln>
                            <a:noFill/>
                          </a:ln>
                          <a:solidFill>
                            <a:schemeClr val="tx1"/>
                          </a:solidFill>
                          <a:effectLst/>
                          <a:latin typeface="Verdana" pitchFamily="34" charset="0"/>
                          <a:ea typeface="ＭＳ Ｐゴシック" pitchFamily="50" charset="-128"/>
                        </a:rPr>
                      </a:br>
                      <a:r>
                        <a:rPr kumimoji="0" lang="ja-JP" altLang="en-US" sz="1400" b="0" i="0" u="none" strike="noStrike" cap="none" normalizeH="0" baseline="0" smtClean="0">
                          <a:ln>
                            <a:noFill/>
                          </a:ln>
                          <a:solidFill>
                            <a:schemeClr val="tx1"/>
                          </a:solidFill>
                          <a:effectLst/>
                          <a:latin typeface="Verdana" pitchFamily="34" charset="0"/>
                          <a:ea typeface="ＭＳ Ｐゴシック" pitchFamily="50" charset="-128"/>
                        </a:rPr>
                        <a:t>（第</a:t>
                      </a:r>
                      <a:r>
                        <a:rPr kumimoji="0" lang="en-US" sz="1400" b="0" i="0" u="none" strike="noStrike" cap="none" normalizeH="0" baseline="0" smtClean="0">
                          <a:ln>
                            <a:noFill/>
                          </a:ln>
                          <a:solidFill>
                            <a:schemeClr val="tx1"/>
                          </a:solidFill>
                          <a:effectLst/>
                          <a:latin typeface="Verdana" pitchFamily="34" charset="0"/>
                          <a:ea typeface="ＭＳ Ｐゴシック" pitchFamily="50" charset="-128"/>
                        </a:rPr>
                        <a:t>3</a:t>
                      </a:r>
                      <a:r>
                        <a:rPr kumimoji="0" lang="ja-JP" altLang="en-US" sz="1400" b="0" i="0" u="none" strike="noStrike" cap="none" normalizeH="0" baseline="0" smtClean="0">
                          <a:ln>
                            <a:noFill/>
                          </a:ln>
                          <a:solidFill>
                            <a:schemeClr val="tx1"/>
                          </a:solidFill>
                          <a:effectLst/>
                          <a:latin typeface="Verdana" pitchFamily="34" charset="0"/>
                          <a:ea typeface="ＭＳ Ｐゴシック" pitchFamily="50" charset="-128"/>
                        </a:rPr>
                        <a:t>群を中心に</a:t>
                      </a:r>
                      <a:r>
                        <a:rPr kumimoji="0" lang="en-US" sz="1400" b="0" i="0" u="none" strike="noStrike" cap="none" normalizeH="0" baseline="0" smtClean="0">
                          <a:ln>
                            <a:noFill/>
                          </a:ln>
                          <a:solidFill>
                            <a:schemeClr val="tx1"/>
                          </a:solidFill>
                          <a:effectLst/>
                          <a:latin typeface="Verdana" pitchFamily="34" charset="0"/>
                          <a:ea typeface="ＭＳ Ｐゴシック" pitchFamily="50" charset="-128"/>
                        </a:rPr>
                        <a:t>8</a:t>
                      </a:r>
                      <a:r>
                        <a:rPr kumimoji="0" lang="ja-JP" altLang="en-US" sz="1400" b="0" i="0" u="none" strike="noStrike" cap="none" normalizeH="0" baseline="0" smtClean="0">
                          <a:ln>
                            <a:noFill/>
                          </a:ln>
                          <a:solidFill>
                            <a:schemeClr val="tx1"/>
                          </a:solidFill>
                          <a:effectLst/>
                          <a:latin typeface="Verdana" pitchFamily="34" charset="0"/>
                          <a:ea typeface="ＭＳ Ｐゴシック" pitchFamily="50" charset="-128"/>
                        </a:rPr>
                        <a:t>項目）</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400" b="0" i="0" u="none" strike="noStrike" cap="none" normalizeH="0" baseline="0" smtClean="0">
                          <a:ln>
                            <a:noFill/>
                          </a:ln>
                          <a:solidFill>
                            <a:schemeClr val="tx1"/>
                          </a:solidFill>
                          <a:effectLst/>
                          <a:latin typeface="Verdana" pitchFamily="34" charset="0"/>
                          <a:ea typeface="ＭＳ Ｐゴシック" pitchFamily="50" charset="-128"/>
                        </a:rPr>
                        <a:t>生活機能</a:t>
                      </a:r>
                      <a:br>
                        <a:rPr kumimoji="0" lang="ja-JP" altLang="en-US" sz="2400" b="0" i="0" u="none" strike="noStrike" cap="none" normalizeH="0" baseline="0" smtClean="0">
                          <a:ln>
                            <a:noFill/>
                          </a:ln>
                          <a:solidFill>
                            <a:schemeClr val="tx1"/>
                          </a:solidFill>
                          <a:effectLst/>
                          <a:latin typeface="Verdana" pitchFamily="34" charset="0"/>
                          <a:ea typeface="ＭＳ Ｐゴシック" pitchFamily="50" charset="-128"/>
                        </a:rPr>
                      </a:br>
                      <a:r>
                        <a:rPr kumimoji="0" lang="ja-JP" altLang="en-US" sz="1600" b="0" i="0" u="none" strike="noStrike" cap="none" normalizeH="0" baseline="0" smtClean="0">
                          <a:ln>
                            <a:noFill/>
                          </a:ln>
                          <a:solidFill>
                            <a:schemeClr val="tx1"/>
                          </a:solidFill>
                          <a:effectLst/>
                          <a:latin typeface="Verdana" pitchFamily="34" charset="0"/>
                          <a:ea typeface="ＭＳ Ｐゴシック" pitchFamily="50" charset="-128"/>
                        </a:rPr>
                        <a:t>（第</a:t>
                      </a:r>
                      <a:r>
                        <a:rPr kumimoji="0" lang="en-US" sz="1600" b="0" i="0" u="none" strike="noStrike" cap="none" normalizeH="0" baseline="0" smtClean="0">
                          <a:ln>
                            <a:noFill/>
                          </a:ln>
                          <a:solidFill>
                            <a:schemeClr val="tx1"/>
                          </a:solidFill>
                          <a:effectLst/>
                          <a:latin typeface="Verdana" pitchFamily="34" charset="0"/>
                          <a:ea typeface="ＭＳ Ｐゴシック" pitchFamily="50" charset="-128"/>
                        </a:rPr>
                        <a:t>2</a:t>
                      </a:r>
                      <a:r>
                        <a:rPr kumimoji="0" lang="ja-JP" altLang="en-US" sz="1600" b="0" i="0" u="none" strike="noStrike" cap="none" normalizeH="0" baseline="0" smtClean="0">
                          <a:ln>
                            <a:noFill/>
                          </a:ln>
                          <a:solidFill>
                            <a:schemeClr val="tx1"/>
                          </a:solidFill>
                          <a:effectLst/>
                          <a:latin typeface="Verdana" pitchFamily="34" charset="0"/>
                          <a:ea typeface="ＭＳ Ｐゴシック" pitchFamily="50" charset="-128"/>
                        </a:rPr>
                        <a:t>群を中心に</a:t>
                      </a:r>
                      <a:r>
                        <a:rPr kumimoji="0" lang="en-US" sz="1600" b="0" i="0" u="none" strike="noStrike" cap="none" normalizeH="0" baseline="0" smtClean="0">
                          <a:ln>
                            <a:noFill/>
                          </a:ln>
                          <a:solidFill>
                            <a:schemeClr val="tx1"/>
                          </a:solidFill>
                          <a:effectLst/>
                          <a:latin typeface="Verdana" pitchFamily="34" charset="0"/>
                          <a:ea typeface="ＭＳ Ｐゴシック" pitchFamily="50" charset="-128"/>
                        </a:rPr>
                        <a:t>12</a:t>
                      </a:r>
                      <a:r>
                        <a:rPr kumimoji="0" lang="ja-JP" altLang="en-US" sz="1600" b="0" i="0" u="none" strike="noStrike" cap="none" normalizeH="0" baseline="0" smtClean="0">
                          <a:ln>
                            <a:noFill/>
                          </a:ln>
                          <a:solidFill>
                            <a:schemeClr val="tx1"/>
                          </a:solidFill>
                          <a:effectLst/>
                          <a:latin typeface="Verdana" pitchFamily="34" charset="0"/>
                          <a:ea typeface="ＭＳ Ｐゴシック" pitchFamily="50" charset="-128"/>
                        </a:rPr>
                        <a:t>項目）</a:t>
                      </a:r>
                    </a:p>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400" b="0" i="0" u="none" strike="noStrike" cap="none" normalizeH="0" baseline="0" smtClean="0">
                          <a:ln>
                            <a:noFill/>
                          </a:ln>
                          <a:solidFill>
                            <a:schemeClr val="tx1"/>
                          </a:solidFill>
                          <a:effectLst/>
                          <a:latin typeface="Verdana" pitchFamily="34" charset="0"/>
                          <a:ea typeface="ＭＳ Ｐゴシック" pitchFamily="50" charset="-128"/>
                        </a:rPr>
                        <a:t>社会生活への適応</a:t>
                      </a:r>
                      <a:br>
                        <a:rPr kumimoji="0" lang="ja-JP" altLang="en-US" sz="2400" b="0" i="0" u="none" strike="noStrike" cap="none" normalizeH="0" baseline="0" smtClean="0">
                          <a:ln>
                            <a:noFill/>
                          </a:ln>
                          <a:solidFill>
                            <a:schemeClr val="tx1"/>
                          </a:solidFill>
                          <a:effectLst/>
                          <a:latin typeface="Verdana" pitchFamily="34" charset="0"/>
                          <a:ea typeface="ＭＳ Ｐゴシック" pitchFamily="50" charset="-128"/>
                        </a:rPr>
                      </a:br>
                      <a:r>
                        <a:rPr kumimoji="0" lang="ja-JP" altLang="en-US" sz="1600" b="0" i="0" u="none" strike="noStrike" cap="none" normalizeH="0" baseline="0" smtClean="0">
                          <a:ln>
                            <a:noFill/>
                          </a:ln>
                          <a:solidFill>
                            <a:schemeClr val="tx1"/>
                          </a:solidFill>
                          <a:effectLst/>
                          <a:latin typeface="Verdana" pitchFamily="34" charset="0"/>
                          <a:ea typeface="ＭＳ Ｐゴシック" pitchFamily="50" charset="-128"/>
                        </a:rPr>
                        <a:t>（第</a:t>
                      </a:r>
                      <a:r>
                        <a:rPr kumimoji="0" lang="en-US" sz="1600" b="0" i="0" u="none" strike="noStrike" cap="none" normalizeH="0" baseline="0" smtClean="0">
                          <a:ln>
                            <a:noFill/>
                          </a:ln>
                          <a:solidFill>
                            <a:schemeClr val="tx1"/>
                          </a:solidFill>
                          <a:effectLst/>
                          <a:latin typeface="Verdana" pitchFamily="34" charset="0"/>
                          <a:ea typeface="ＭＳ Ｐゴシック" pitchFamily="50" charset="-128"/>
                        </a:rPr>
                        <a:t>5</a:t>
                      </a:r>
                      <a:r>
                        <a:rPr kumimoji="0" lang="ja-JP" altLang="en-US" sz="1600" b="0" i="0" u="none" strike="noStrike" cap="none" normalizeH="0" baseline="0" smtClean="0">
                          <a:ln>
                            <a:noFill/>
                          </a:ln>
                          <a:solidFill>
                            <a:schemeClr val="tx1"/>
                          </a:solidFill>
                          <a:effectLst/>
                          <a:latin typeface="Verdana" pitchFamily="34" charset="0"/>
                          <a:ea typeface="ＭＳ Ｐゴシック" pitchFamily="50" charset="-128"/>
                        </a:rPr>
                        <a:t>群を中心に</a:t>
                      </a:r>
                      <a:r>
                        <a:rPr kumimoji="0" lang="en-US" sz="1600" b="0" i="0" u="none" strike="noStrike" cap="none" normalizeH="0" baseline="0" smtClean="0">
                          <a:ln>
                            <a:noFill/>
                          </a:ln>
                          <a:solidFill>
                            <a:schemeClr val="tx1"/>
                          </a:solidFill>
                          <a:effectLst/>
                          <a:latin typeface="Verdana" pitchFamily="34" charset="0"/>
                          <a:ea typeface="ＭＳ Ｐゴシック" pitchFamily="50" charset="-128"/>
                        </a:rPr>
                        <a:t>4</a:t>
                      </a:r>
                      <a:r>
                        <a:rPr kumimoji="0" lang="ja-JP" altLang="en-US" sz="1600" b="0" i="0" u="none" strike="noStrike" cap="none" normalizeH="0" baseline="0" smtClean="0">
                          <a:ln>
                            <a:noFill/>
                          </a:ln>
                          <a:solidFill>
                            <a:schemeClr val="tx1"/>
                          </a:solidFill>
                          <a:effectLst/>
                          <a:latin typeface="Verdana" pitchFamily="34" charset="0"/>
                          <a:ea typeface="ＭＳ Ｐゴシック" pitchFamily="50" charset="-128"/>
                        </a:rPr>
                        <a:t>項目）</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400" b="0" i="0" u="none" strike="noStrike" cap="none" normalizeH="0" baseline="0" smtClean="0">
                          <a:ln>
                            <a:noFill/>
                          </a:ln>
                          <a:solidFill>
                            <a:schemeClr val="tx1"/>
                          </a:solidFill>
                          <a:effectLst/>
                          <a:latin typeface="Verdana" pitchFamily="34" charset="0"/>
                          <a:ea typeface="ＭＳ Ｐゴシック" pitchFamily="50" charset="-128"/>
                        </a:rPr>
                        <a:t>麻痺等・拘縮</a:t>
                      </a:r>
                      <a:r>
                        <a:rPr kumimoji="0" lang="ja-JP" altLang="en-US" sz="1800" b="0" i="0" u="none" strike="noStrike" cap="none" normalizeH="0" baseline="0" smtClean="0">
                          <a:ln>
                            <a:noFill/>
                          </a:ln>
                          <a:solidFill>
                            <a:schemeClr val="tx1"/>
                          </a:solidFill>
                          <a:effectLst/>
                          <a:latin typeface="Verdana" pitchFamily="34" charset="0"/>
                          <a:ea typeface="ＭＳ Ｐゴシック" pitchFamily="50" charset="-128"/>
                        </a:rPr>
                        <a:t>（第</a:t>
                      </a:r>
                      <a:r>
                        <a:rPr kumimoji="0" lang="en-US" sz="1800" b="0" i="0" u="none" strike="noStrike" cap="none" normalizeH="0" baseline="0" smtClean="0">
                          <a:ln>
                            <a:noFill/>
                          </a:ln>
                          <a:solidFill>
                            <a:schemeClr val="tx1"/>
                          </a:solidFill>
                          <a:effectLst/>
                          <a:latin typeface="Verdana" pitchFamily="34" charset="0"/>
                          <a:ea typeface="ＭＳ Ｐゴシック" pitchFamily="50" charset="-128"/>
                        </a:rPr>
                        <a:t>1</a:t>
                      </a:r>
                      <a:r>
                        <a:rPr kumimoji="0" lang="ja-JP" altLang="en-US" sz="1800" b="0" i="0" u="none" strike="noStrike" cap="none" normalizeH="0" baseline="0" smtClean="0">
                          <a:ln>
                            <a:noFill/>
                          </a:ln>
                          <a:solidFill>
                            <a:schemeClr val="tx1"/>
                          </a:solidFill>
                          <a:effectLst/>
                          <a:latin typeface="Verdana" pitchFamily="34" charset="0"/>
                          <a:ea typeface="ＭＳ Ｐゴシック" pitchFamily="50" charset="-128"/>
                        </a:rPr>
                        <a:t>群の</a:t>
                      </a:r>
                      <a:r>
                        <a:rPr kumimoji="0" lang="en-US" sz="1800" b="0" i="0" u="none" strike="noStrike" cap="none" normalizeH="0" baseline="0" smtClean="0">
                          <a:ln>
                            <a:noFill/>
                          </a:ln>
                          <a:solidFill>
                            <a:schemeClr val="tx1"/>
                          </a:solidFill>
                          <a:effectLst/>
                          <a:latin typeface="Verdana" pitchFamily="34" charset="0"/>
                          <a:ea typeface="ＭＳ Ｐゴシック" pitchFamily="50" charset="-128"/>
                        </a:rPr>
                        <a:t>9</a:t>
                      </a:r>
                      <a:r>
                        <a:rPr kumimoji="0" lang="ja-JP" altLang="en-US" sz="1800" b="0" i="0" u="none" strike="noStrike" cap="none" normalizeH="0" baseline="0" smtClean="0">
                          <a:ln>
                            <a:noFill/>
                          </a:ln>
                          <a:solidFill>
                            <a:schemeClr val="tx1"/>
                          </a:solidFill>
                          <a:effectLst/>
                          <a:latin typeface="Verdana" pitchFamily="34" charset="0"/>
                          <a:ea typeface="ＭＳ Ｐゴシック" pitchFamily="50" charset="-128"/>
                        </a:rPr>
                        <a:t>部位）</a:t>
                      </a:r>
                      <a:br>
                        <a:rPr kumimoji="0" lang="ja-JP" altLang="en-US" sz="1800" b="0" i="0" u="none" strike="noStrike" cap="none" normalizeH="0" baseline="0" smtClean="0">
                          <a:ln>
                            <a:noFill/>
                          </a:ln>
                          <a:solidFill>
                            <a:schemeClr val="tx1"/>
                          </a:solidFill>
                          <a:effectLst/>
                          <a:latin typeface="Verdana" pitchFamily="34" charset="0"/>
                          <a:ea typeface="ＭＳ Ｐゴシック" pitchFamily="50" charset="-128"/>
                        </a:rPr>
                      </a:br>
                      <a:r>
                        <a:rPr kumimoji="0" lang="en-US" sz="2400" b="0" i="0" u="none" strike="noStrike" cap="none" normalizeH="0" baseline="0" smtClean="0">
                          <a:ln>
                            <a:noFill/>
                          </a:ln>
                          <a:solidFill>
                            <a:schemeClr val="tx1"/>
                          </a:solidFill>
                          <a:effectLst/>
                          <a:latin typeface="Verdana" pitchFamily="34" charset="0"/>
                          <a:ea typeface="ＭＳ Ｐゴシック" pitchFamily="50" charset="-128"/>
                        </a:rPr>
                        <a:t>BPSD</a:t>
                      </a:r>
                      <a:r>
                        <a:rPr kumimoji="0" lang="ja-JP" altLang="en-US" sz="2400" b="0" i="0" u="none" strike="noStrike" cap="none" normalizeH="0" baseline="0" smtClean="0">
                          <a:ln>
                            <a:noFill/>
                          </a:ln>
                          <a:solidFill>
                            <a:schemeClr val="tx1"/>
                          </a:solidFill>
                          <a:effectLst/>
                          <a:latin typeface="Verdana" pitchFamily="34" charset="0"/>
                          <a:ea typeface="ＭＳ Ｐゴシック" pitchFamily="50" charset="-128"/>
                        </a:rPr>
                        <a:t>関連</a:t>
                      </a:r>
                      <a:br>
                        <a:rPr kumimoji="0" lang="ja-JP" altLang="en-US" sz="2400" b="0" i="0" u="none" strike="noStrike" cap="none" normalizeH="0" baseline="0" smtClean="0">
                          <a:ln>
                            <a:noFill/>
                          </a:ln>
                          <a:solidFill>
                            <a:schemeClr val="tx1"/>
                          </a:solidFill>
                          <a:effectLst/>
                          <a:latin typeface="Verdana" pitchFamily="34" charset="0"/>
                          <a:ea typeface="ＭＳ Ｐゴシック" pitchFamily="50" charset="-128"/>
                        </a:rPr>
                      </a:br>
                      <a:r>
                        <a:rPr kumimoji="0" lang="ja-JP" altLang="en-US" sz="1800" b="0" i="0" u="none" strike="noStrike" cap="none" normalizeH="0" baseline="0" smtClean="0">
                          <a:ln>
                            <a:noFill/>
                          </a:ln>
                          <a:solidFill>
                            <a:schemeClr val="tx1"/>
                          </a:solidFill>
                          <a:effectLst/>
                          <a:latin typeface="Verdana" pitchFamily="34" charset="0"/>
                          <a:ea typeface="ＭＳ Ｐゴシック" pitchFamily="50" charset="-128"/>
                        </a:rPr>
                        <a:t>（</a:t>
                      </a:r>
                      <a:r>
                        <a:rPr kumimoji="0" lang="ja-JP" altLang="en-US" sz="1400" b="0" i="0" u="none" strike="noStrike" cap="none" normalizeH="0" baseline="0" smtClean="0">
                          <a:ln>
                            <a:noFill/>
                          </a:ln>
                          <a:solidFill>
                            <a:schemeClr val="tx1"/>
                          </a:solidFill>
                          <a:effectLst/>
                          <a:latin typeface="Verdana" pitchFamily="34" charset="0"/>
                          <a:ea typeface="ＭＳ Ｐゴシック" pitchFamily="50" charset="-128"/>
                        </a:rPr>
                        <a:t>第</a:t>
                      </a:r>
                      <a:r>
                        <a:rPr kumimoji="0" lang="en-US" sz="1800" b="0" i="0" u="none" strike="noStrike" cap="none" normalizeH="0" baseline="0" smtClean="0">
                          <a:ln>
                            <a:noFill/>
                          </a:ln>
                          <a:solidFill>
                            <a:schemeClr val="tx1"/>
                          </a:solidFill>
                          <a:effectLst/>
                          <a:latin typeface="Verdana" pitchFamily="34" charset="0"/>
                          <a:ea typeface="ＭＳ Ｐゴシック" pitchFamily="50" charset="-128"/>
                        </a:rPr>
                        <a:t>4</a:t>
                      </a:r>
                      <a:r>
                        <a:rPr kumimoji="0" lang="ja-JP" altLang="en-US" sz="1200" b="0" i="0" u="none" strike="noStrike" cap="none" normalizeH="0" baseline="0" smtClean="0">
                          <a:ln>
                            <a:noFill/>
                          </a:ln>
                          <a:solidFill>
                            <a:schemeClr val="tx1"/>
                          </a:solidFill>
                          <a:effectLst/>
                          <a:latin typeface="Verdana" pitchFamily="34" charset="0"/>
                          <a:ea typeface="ＭＳ Ｐゴシック" pitchFamily="50" charset="-128"/>
                        </a:rPr>
                        <a:t>群を中心に</a:t>
                      </a:r>
                      <a:r>
                        <a:rPr kumimoji="0" lang="en-US" sz="1800" b="0" i="0" u="none" strike="noStrike" cap="none" normalizeH="0" baseline="0" smtClean="0">
                          <a:ln>
                            <a:noFill/>
                          </a:ln>
                          <a:solidFill>
                            <a:schemeClr val="tx1"/>
                          </a:solidFill>
                          <a:effectLst/>
                          <a:latin typeface="Verdana" pitchFamily="34" charset="0"/>
                          <a:ea typeface="ＭＳ Ｐゴシック" pitchFamily="50" charset="-128"/>
                        </a:rPr>
                        <a:t>18</a:t>
                      </a:r>
                      <a:r>
                        <a:rPr kumimoji="0" lang="ja-JP" altLang="en-US" sz="1200" b="0" i="0" u="none" strike="noStrike" cap="none" normalizeH="0" baseline="0" smtClean="0">
                          <a:ln>
                            <a:noFill/>
                          </a:ln>
                          <a:solidFill>
                            <a:schemeClr val="tx1"/>
                          </a:solidFill>
                          <a:effectLst/>
                          <a:latin typeface="Verdana" pitchFamily="34" charset="0"/>
                          <a:ea typeface="ＭＳ Ｐゴシック" pitchFamily="50" charset="-128"/>
                        </a:rPr>
                        <a:t>項目</a:t>
                      </a:r>
                      <a:r>
                        <a:rPr kumimoji="0" lang="ja-JP" altLang="en-US" sz="1800" b="0" i="0" u="none" strike="noStrike" cap="none" normalizeH="0" baseline="0" smtClean="0">
                          <a:ln>
                            <a:noFill/>
                          </a:ln>
                          <a:solidFill>
                            <a:schemeClr val="tx1"/>
                          </a:solidFill>
                          <a:effectLst/>
                          <a:latin typeface="Verdana" pitchFamily="34" charset="0"/>
                          <a:ea typeface="ＭＳ Ｐゴシック" pitchFamily="50" charset="-128"/>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400" b="0" i="0" u="none" strike="noStrike" cap="none" normalizeH="0" baseline="0" smtClean="0">
                          <a:ln>
                            <a:noFill/>
                          </a:ln>
                          <a:solidFill>
                            <a:schemeClr val="tx1"/>
                          </a:solidFill>
                          <a:effectLst/>
                          <a:latin typeface="Verdana" pitchFamily="34" charset="0"/>
                          <a:ea typeface="ＭＳ Ｐゴシック" pitchFamily="50" charset="-128"/>
                        </a:rPr>
                        <a:t>選択肢の特徴</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800" b="0" i="0" u="none" strike="noStrike" cap="none" normalizeH="0" baseline="0" smtClean="0">
                          <a:ln>
                            <a:noFill/>
                          </a:ln>
                          <a:solidFill>
                            <a:schemeClr val="tx1"/>
                          </a:solidFill>
                          <a:effectLst/>
                          <a:latin typeface="Verdana" pitchFamily="34" charset="0"/>
                          <a:ea typeface="ＭＳ Ｐゴシック" pitchFamily="50" charset="-128"/>
                        </a:rPr>
                        <a:t>「できる」</a:t>
                      </a:r>
                      <a:br>
                        <a:rPr kumimoji="0" lang="ja-JP" altLang="en-US" sz="1800" b="0" i="0" u="none" strike="noStrike" cap="none" normalizeH="0" baseline="0" smtClean="0">
                          <a:ln>
                            <a:noFill/>
                          </a:ln>
                          <a:solidFill>
                            <a:schemeClr val="tx1"/>
                          </a:solidFill>
                          <a:effectLst/>
                          <a:latin typeface="Verdana" pitchFamily="34" charset="0"/>
                          <a:ea typeface="ＭＳ Ｐゴシック" pitchFamily="50" charset="-128"/>
                        </a:rPr>
                      </a:br>
                      <a:r>
                        <a:rPr kumimoji="0" lang="ja-JP" altLang="en-US" sz="1800" b="0" i="0" u="none" strike="noStrike" cap="none" normalizeH="0" baseline="0" smtClean="0">
                          <a:ln>
                            <a:noFill/>
                          </a:ln>
                          <a:solidFill>
                            <a:schemeClr val="tx1"/>
                          </a:solidFill>
                          <a:effectLst/>
                          <a:latin typeface="Verdana" pitchFamily="34" charset="0"/>
                          <a:ea typeface="ＭＳ Ｐゴシック" pitchFamily="50" charset="-128"/>
                        </a:rPr>
                        <a:t>「できない」</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800" b="0" i="0" u="none" strike="noStrike" cap="none" normalizeH="0" baseline="0" smtClean="0">
                          <a:ln>
                            <a:noFill/>
                          </a:ln>
                          <a:solidFill>
                            <a:schemeClr val="tx1"/>
                          </a:solidFill>
                          <a:effectLst/>
                          <a:latin typeface="Verdana" pitchFamily="34" charset="0"/>
                          <a:ea typeface="ＭＳ Ｐゴシック" pitchFamily="50" charset="-128"/>
                        </a:rPr>
                        <a:t>「介助されていない」</a:t>
                      </a:r>
                      <a:br>
                        <a:rPr kumimoji="0" lang="ja-JP" altLang="en-US" sz="1800" b="0" i="0" u="none" strike="noStrike" cap="none" normalizeH="0" baseline="0" smtClean="0">
                          <a:ln>
                            <a:noFill/>
                          </a:ln>
                          <a:solidFill>
                            <a:schemeClr val="tx1"/>
                          </a:solidFill>
                          <a:effectLst/>
                          <a:latin typeface="Verdana" pitchFamily="34" charset="0"/>
                          <a:ea typeface="ＭＳ Ｐゴシック" pitchFamily="50" charset="-128"/>
                        </a:rPr>
                      </a:br>
                      <a:r>
                        <a:rPr kumimoji="0" lang="ja-JP" altLang="en-US" sz="1800" b="0" i="0" u="none" strike="noStrike" cap="none" normalizeH="0" baseline="0" smtClean="0">
                          <a:ln>
                            <a:noFill/>
                          </a:ln>
                          <a:solidFill>
                            <a:schemeClr val="tx1"/>
                          </a:solidFill>
                          <a:effectLst/>
                          <a:latin typeface="Verdana" pitchFamily="34" charset="0"/>
                          <a:ea typeface="ＭＳ Ｐゴシック" pitchFamily="50" charset="-128"/>
                        </a:rPr>
                        <a:t>～「全介助」</a:t>
                      </a:r>
                      <a:br>
                        <a:rPr kumimoji="0" lang="ja-JP" altLang="en-US" sz="1800" b="0" i="0" u="none" strike="noStrike" cap="none" normalizeH="0" baseline="0" smtClean="0">
                          <a:ln>
                            <a:noFill/>
                          </a:ln>
                          <a:solidFill>
                            <a:schemeClr val="tx1"/>
                          </a:solidFill>
                          <a:effectLst/>
                          <a:latin typeface="Verdana" pitchFamily="34" charset="0"/>
                          <a:ea typeface="ＭＳ Ｐゴシック" pitchFamily="50" charset="-128"/>
                        </a:rPr>
                      </a:br>
                      <a:r>
                        <a:rPr kumimoji="0" lang="ja-JP" altLang="en-US" sz="1400" b="0" i="0" u="none" strike="noStrike" cap="none" normalizeH="0" baseline="0" smtClean="0">
                          <a:ln>
                            <a:noFill/>
                          </a:ln>
                          <a:solidFill>
                            <a:schemeClr val="tx1"/>
                          </a:solidFill>
                          <a:effectLst/>
                          <a:latin typeface="Verdana" pitchFamily="34" charset="0"/>
                          <a:ea typeface="ＭＳ Ｐゴシック" pitchFamily="50" charset="-128"/>
                        </a:rPr>
                        <a:t>（介助の量ではなく、介助の方法）</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800" b="0" i="0" u="none" strike="noStrike" cap="none" normalizeH="0" baseline="0" smtClean="0">
                          <a:ln>
                            <a:noFill/>
                          </a:ln>
                          <a:solidFill>
                            <a:schemeClr val="tx1"/>
                          </a:solidFill>
                          <a:effectLst/>
                          <a:latin typeface="Verdana" pitchFamily="34" charset="0"/>
                          <a:ea typeface="ＭＳ Ｐゴシック" pitchFamily="50" charset="-128"/>
                        </a:rPr>
                        <a:t>「なし」</a:t>
                      </a:r>
                      <a:br>
                        <a:rPr kumimoji="0" lang="ja-JP" altLang="en-US" sz="1800" b="0" i="0" u="none" strike="noStrike" cap="none" normalizeH="0" baseline="0" smtClean="0">
                          <a:ln>
                            <a:noFill/>
                          </a:ln>
                          <a:solidFill>
                            <a:schemeClr val="tx1"/>
                          </a:solidFill>
                          <a:effectLst/>
                          <a:latin typeface="Verdana" pitchFamily="34" charset="0"/>
                          <a:ea typeface="ＭＳ Ｐゴシック" pitchFamily="50" charset="-128"/>
                        </a:rPr>
                      </a:br>
                      <a:r>
                        <a:rPr kumimoji="0" lang="ja-JP" altLang="en-US" sz="1800" b="0" i="0" u="none" strike="noStrike" cap="none" normalizeH="0" baseline="0" smtClean="0">
                          <a:ln>
                            <a:noFill/>
                          </a:ln>
                          <a:solidFill>
                            <a:schemeClr val="tx1"/>
                          </a:solidFill>
                          <a:effectLst/>
                          <a:latin typeface="Verdana" pitchFamily="34" charset="0"/>
                          <a:ea typeface="ＭＳ Ｐゴシック" pitchFamily="50" charset="-128"/>
                        </a:rPr>
                        <a:t>「ときどきある」</a:t>
                      </a:r>
                      <a:br>
                        <a:rPr kumimoji="0" lang="ja-JP" altLang="en-US" sz="1800" b="0" i="0" u="none" strike="noStrike" cap="none" normalizeH="0" baseline="0" smtClean="0">
                          <a:ln>
                            <a:noFill/>
                          </a:ln>
                          <a:solidFill>
                            <a:schemeClr val="tx1"/>
                          </a:solidFill>
                          <a:effectLst/>
                          <a:latin typeface="Verdana" pitchFamily="34" charset="0"/>
                          <a:ea typeface="ＭＳ Ｐゴシック" pitchFamily="50" charset="-128"/>
                        </a:rPr>
                      </a:br>
                      <a:r>
                        <a:rPr kumimoji="0" lang="ja-JP" altLang="en-US" sz="1800" b="0" i="0" u="none" strike="noStrike" cap="none" normalizeH="0" baseline="0" smtClean="0">
                          <a:ln>
                            <a:noFill/>
                          </a:ln>
                          <a:solidFill>
                            <a:schemeClr val="tx1"/>
                          </a:solidFill>
                          <a:effectLst/>
                          <a:latin typeface="Verdana" pitchFamily="34" charset="0"/>
                          <a:ea typeface="ＭＳ Ｐゴシック" pitchFamily="50" charset="-128"/>
                        </a:rPr>
                        <a:t>「ある」</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400" b="0" i="0" u="none" strike="noStrike" cap="none" normalizeH="0" baseline="0" smtClean="0">
                          <a:ln>
                            <a:noFill/>
                          </a:ln>
                          <a:solidFill>
                            <a:schemeClr val="tx1"/>
                          </a:solidFill>
                          <a:effectLst/>
                          <a:latin typeface="Verdana" pitchFamily="34" charset="0"/>
                          <a:ea typeface="ＭＳ Ｐゴシック" pitchFamily="50" charset="-128"/>
                        </a:rPr>
                        <a:t>項目の</a:t>
                      </a:r>
                      <a:br>
                        <a:rPr kumimoji="0" lang="ja-JP" altLang="en-US" sz="2400" b="0" i="0" u="none" strike="noStrike" cap="none" normalizeH="0" baseline="0" smtClean="0">
                          <a:ln>
                            <a:noFill/>
                          </a:ln>
                          <a:solidFill>
                            <a:schemeClr val="tx1"/>
                          </a:solidFill>
                          <a:effectLst/>
                          <a:latin typeface="Verdana" pitchFamily="34" charset="0"/>
                          <a:ea typeface="ＭＳ Ｐゴシック" pitchFamily="50" charset="-128"/>
                        </a:rPr>
                      </a:br>
                      <a:r>
                        <a:rPr kumimoji="0" lang="ja-JP" altLang="en-US" sz="2400" b="0" i="0" u="none" strike="noStrike" cap="none" normalizeH="0" baseline="0" smtClean="0">
                          <a:ln>
                            <a:noFill/>
                          </a:ln>
                          <a:solidFill>
                            <a:schemeClr val="tx1"/>
                          </a:solidFill>
                          <a:effectLst/>
                          <a:latin typeface="Verdana" pitchFamily="34" charset="0"/>
                          <a:ea typeface="ＭＳ Ｐゴシック" pitchFamily="50" charset="-128"/>
                        </a:rPr>
                        <a:t>狙い</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600" b="0" i="0" u="none" strike="noStrike" cap="none" normalizeH="0" baseline="0" smtClean="0">
                          <a:ln>
                            <a:noFill/>
                          </a:ln>
                          <a:solidFill>
                            <a:schemeClr val="tx1"/>
                          </a:solidFill>
                          <a:effectLst/>
                          <a:latin typeface="Verdana" pitchFamily="34" charset="0"/>
                          <a:ea typeface="ＭＳ Ｐゴシック" pitchFamily="50" charset="-128"/>
                        </a:rPr>
                        <a:t>本人の能力</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600" b="0" i="0" u="none" strike="noStrike" cap="none" normalizeH="0" baseline="0" smtClean="0">
                          <a:ln>
                            <a:noFill/>
                          </a:ln>
                          <a:solidFill>
                            <a:schemeClr val="tx1"/>
                          </a:solidFill>
                          <a:effectLst/>
                          <a:latin typeface="Verdana" pitchFamily="34" charset="0"/>
                          <a:ea typeface="ＭＳ Ｐゴシック" pitchFamily="50" charset="-128"/>
                        </a:rPr>
                        <a:t>最終的に提供されている介助（提供されるべき介助）</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600" b="0" i="0" u="none" strike="noStrike" cap="none" normalizeH="0" baseline="0" smtClean="0">
                          <a:ln>
                            <a:noFill/>
                          </a:ln>
                          <a:solidFill>
                            <a:schemeClr val="tx1"/>
                          </a:solidFill>
                          <a:effectLst/>
                          <a:latin typeface="Verdana" pitchFamily="34" charset="0"/>
                          <a:ea typeface="ＭＳ Ｐゴシック" pitchFamily="50" charset="-128"/>
                        </a:rPr>
                        <a:t>行動の発生頻度に基づき選択</a:t>
                      </a:r>
                      <a:r>
                        <a:rPr kumimoji="0" lang="en-US" sz="1600" b="0" i="0" u="none" strike="noStrike" cap="none" normalizeH="0" baseline="0" smtClean="0">
                          <a:ln>
                            <a:noFill/>
                          </a:ln>
                          <a:solidFill>
                            <a:schemeClr val="tx1"/>
                          </a:solidFill>
                          <a:effectLst/>
                          <a:latin typeface="Verdana" pitchFamily="34" charset="0"/>
                          <a:ea typeface="ＭＳ Ｐゴシック" pitchFamily="50" charset="-128"/>
                        </a:rPr>
                        <a:t>(BPSD)※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400" b="0" i="0" u="none" strike="noStrike" cap="none" normalizeH="0" baseline="0" smtClean="0">
                          <a:ln>
                            <a:noFill/>
                          </a:ln>
                          <a:solidFill>
                            <a:schemeClr val="tx1"/>
                          </a:solidFill>
                          <a:effectLst/>
                          <a:latin typeface="Verdana" pitchFamily="34" charset="0"/>
                          <a:ea typeface="ＭＳ Ｐゴシック" pitchFamily="50" charset="-128"/>
                        </a:rPr>
                        <a:t>特記事項</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600" b="0" i="0" u="none" strike="noStrike" cap="none" normalizeH="0" baseline="0" smtClean="0">
                          <a:ln>
                            <a:noFill/>
                          </a:ln>
                          <a:solidFill>
                            <a:schemeClr val="tx1"/>
                          </a:solidFill>
                          <a:effectLst/>
                          <a:latin typeface="Verdana" pitchFamily="34" charset="0"/>
                          <a:ea typeface="ＭＳ Ｐゴシック" pitchFamily="50" charset="-128"/>
                        </a:rPr>
                        <a:t>日頃の状況</a:t>
                      </a:r>
                      <a:br>
                        <a:rPr kumimoji="0" lang="ja-JP" altLang="en-US" sz="1600" b="0" i="0" u="none" strike="noStrike" cap="none" normalizeH="0" baseline="0" smtClean="0">
                          <a:ln>
                            <a:noFill/>
                          </a:ln>
                          <a:solidFill>
                            <a:schemeClr val="tx1"/>
                          </a:solidFill>
                          <a:effectLst/>
                          <a:latin typeface="Verdana" pitchFamily="34" charset="0"/>
                          <a:ea typeface="ＭＳ Ｐゴシック" pitchFamily="50" charset="-128"/>
                        </a:rPr>
                      </a:br>
                      <a:r>
                        <a:rPr kumimoji="0" lang="ja-JP" altLang="en-US" sz="1600" b="0" i="0" u="none" strike="noStrike" cap="none" normalizeH="0" baseline="0" smtClean="0">
                          <a:ln>
                            <a:noFill/>
                          </a:ln>
                          <a:solidFill>
                            <a:schemeClr val="tx1"/>
                          </a:solidFill>
                          <a:effectLst/>
                          <a:latin typeface="Verdana" pitchFamily="34" charset="0"/>
                          <a:ea typeface="ＭＳ Ｐゴシック" pitchFamily="50" charset="-128"/>
                        </a:rPr>
                        <a:t>選択根拠（判断に迷う場合）</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600" b="0" i="0" u="none" strike="noStrike" cap="none" normalizeH="0" baseline="0" smtClean="0">
                          <a:ln>
                            <a:noFill/>
                          </a:ln>
                          <a:solidFill>
                            <a:schemeClr val="tx1"/>
                          </a:solidFill>
                          <a:effectLst/>
                          <a:latin typeface="Verdana" pitchFamily="34" charset="0"/>
                          <a:ea typeface="ＭＳ Ｐゴシック" pitchFamily="50" charset="-128"/>
                        </a:rPr>
                        <a:t>介護の手間と頻度</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600" b="0" i="0" u="none" strike="noStrike" cap="none" normalizeH="0" baseline="0" dirty="0" smtClean="0">
                          <a:ln>
                            <a:noFill/>
                          </a:ln>
                          <a:solidFill>
                            <a:schemeClr val="tx1"/>
                          </a:solidFill>
                          <a:effectLst/>
                          <a:latin typeface="Verdana" pitchFamily="34" charset="0"/>
                          <a:ea typeface="ＭＳ Ｐゴシック" pitchFamily="50" charset="-128"/>
                        </a:rPr>
                        <a:t>介護の手間と頻度</a:t>
                      </a:r>
                      <a:endParaRPr kumimoji="0" lang="en-US" sz="1600" b="0" i="0" u="none" strike="noStrike" cap="none" normalizeH="0" baseline="0" dirty="0" smtClean="0">
                        <a:ln>
                          <a:noFill/>
                        </a:ln>
                        <a:solidFill>
                          <a:schemeClr val="tx1"/>
                        </a:solidFill>
                        <a:effectLst/>
                        <a:latin typeface="Verdana" pitchFamily="34"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en-US" sz="1600" b="0" i="0" u="none" strike="noStrike" cap="none" normalizeH="0" baseline="0" dirty="0" smtClean="0">
                          <a:ln>
                            <a:noFill/>
                          </a:ln>
                          <a:solidFill>
                            <a:schemeClr val="tx1"/>
                          </a:solidFill>
                          <a:effectLst/>
                          <a:latin typeface="Verdana" pitchFamily="34" charset="0"/>
                          <a:ea typeface="ＭＳ Ｐゴシック" pitchFamily="50" charset="-128"/>
                        </a:rPr>
                        <a:t>(BPSD)※</a:t>
                      </a:r>
                      <a:endParaRPr kumimoji="0" lang="ja-JP" altLang="en-US" sz="1600" b="0" i="0" u="none" strike="noStrike" cap="none" normalizeH="0" baseline="0" dirty="0" smtClean="0">
                        <a:ln>
                          <a:noFill/>
                        </a:ln>
                        <a:solidFill>
                          <a:schemeClr val="tx1"/>
                        </a:solidFill>
                        <a:effectLst/>
                        <a:latin typeface="Verdana" pitchFamily="34"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400" b="0" i="0" u="none" strike="noStrike" cap="none" normalizeH="0" baseline="0" smtClean="0">
                          <a:ln>
                            <a:noFill/>
                          </a:ln>
                          <a:solidFill>
                            <a:schemeClr val="tx1"/>
                          </a:solidFill>
                          <a:effectLst/>
                          <a:latin typeface="Verdana" pitchFamily="34" charset="0"/>
                          <a:ea typeface="ＭＳ Ｐゴシック" pitchFamily="50" charset="-128"/>
                        </a:rPr>
                        <a:t>留意点</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800" b="0" i="0" u="none" strike="noStrike" cap="none" normalizeH="0" baseline="0" smtClean="0">
                          <a:ln>
                            <a:noFill/>
                          </a:ln>
                          <a:solidFill>
                            <a:schemeClr val="tx1"/>
                          </a:solidFill>
                          <a:effectLst/>
                          <a:latin typeface="Verdana" pitchFamily="34" charset="0"/>
                          <a:ea typeface="ＭＳ Ｐゴシック" pitchFamily="50" charset="-128"/>
                        </a:rPr>
                        <a:t>実際に行ってもらった状況と日頃の状況が異なる場合</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800" b="0" i="0" u="none" strike="noStrike" cap="none" normalizeH="0" baseline="0" dirty="0" smtClean="0">
                          <a:ln>
                            <a:noFill/>
                          </a:ln>
                          <a:solidFill>
                            <a:schemeClr val="tx1"/>
                          </a:solidFill>
                          <a:effectLst/>
                          <a:latin typeface="Verdana" pitchFamily="34" charset="0"/>
                          <a:ea typeface="ＭＳ Ｐゴシック" pitchFamily="50" charset="-128"/>
                        </a:rPr>
                        <a:t>「実際に行われている介助が不適切な場合」</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600" b="0" i="0" u="none" strike="noStrike" cap="none" normalizeH="0" baseline="0" dirty="0" smtClean="0">
                          <a:ln>
                            <a:noFill/>
                          </a:ln>
                          <a:solidFill>
                            <a:schemeClr val="tx1"/>
                          </a:solidFill>
                          <a:effectLst/>
                          <a:latin typeface="Verdana" pitchFamily="34" charset="0"/>
                          <a:ea typeface="ＭＳ Ｐゴシック" pitchFamily="50" charset="-128"/>
                        </a:rPr>
                        <a:t>定義以外で手間のかかる類似の行動等がある場合</a:t>
                      </a:r>
                      <a:r>
                        <a:rPr kumimoji="0" lang="en-US" sz="1200" b="0" i="0" u="none" strike="noStrike" cap="none" normalizeH="0" baseline="0" dirty="0" smtClean="0">
                          <a:ln>
                            <a:noFill/>
                          </a:ln>
                          <a:solidFill>
                            <a:schemeClr val="tx1"/>
                          </a:solidFill>
                          <a:effectLst/>
                          <a:latin typeface="Verdana" pitchFamily="34" charset="0"/>
                          <a:ea typeface="ＭＳ Ｐゴシック" pitchFamily="50" charset="-128"/>
                        </a:rPr>
                        <a:t>(BPSD)※</a:t>
                      </a:r>
                      <a:endParaRPr kumimoji="0" lang="ja-JP" altLang="en-US" sz="1600" b="0" i="0" u="none" strike="noStrike" cap="none" normalizeH="0" baseline="0" dirty="0" smtClean="0">
                        <a:ln>
                          <a:noFill/>
                        </a:ln>
                        <a:solidFill>
                          <a:schemeClr val="tx1"/>
                        </a:solidFill>
                        <a:effectLst/>
                        <a:latin typeface="Verdana" pitchFamily="34"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83" name="テキスト ボックス 41"/>
          <p:cNvSpPr txBox="1">
            <a:spLocks noChangeArrowheads="1"/>
          </p:cNvSpPr>
          <p:nvPr/>
        </p:nvSpPr>
        <p:spPr bwMode="auto">
          <a:xfrm>
            <a:off x="6687439" y="6500813"/>
            <a:ext cx="2073050" cy="277812"/>
          </a:xfrm>
          <a:prstGeom prst="rect">
            <a:avLst/>
          </a:prstGeom>
          <a:noFill/>
          <a:ln w="9525">
            <a:noFill/>
            <a:miter lim="800000"/>
            <a:headEnd/>
            <a:tailEnd/>
          </a:ln>
        </p:spPr>
        <p:txBody>
          <a:bodyPr>
            <a:spAutoFit/>
          </a:bodyPr>
          <a:lstStyle/>
          <a:p>
            <a:r>
              <a:rPr lang="en-US" altLang="ja-JP" sz="1200" dirty="0" smtClean="0">
                <a:solidFill>
                  <a:prstClr val="black"/>
                </a:solidFill>
                <a:latin typeface="Calibri" pitchFamily="34" charset="0"/>
                <a:ea typeface="ＭＳ Ｐゴシック" charset="-128"/>
              </a:rPr>
              <a:t>※</a:t>
            </a:r>
            <a:r>
              <a:rPr lang="ja-JP" altLang="en-US" sz="1200" dirty="0" smtClean="0">
                <a:solidFill>
                  <a:prstClr val="black"/>
                </a:solidFill>
                <a:latin typeface="Calibri" pitchFamily="34" charset="0"/>
                <a:ea typeface="ＭＳ Ｐゴシック" charset="-128"/>
              </a:rPr>
              <a:t>麻痺等・拘縮は能力と同じ</a:t>
            </a:r>
          </a:p>
        </p:txBody>
      </p:sp>
      <p:sp>
        <p:nvSpPr>
          <p:cNvPr id="6" name="正方形/長方形 5"/>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3</a:t>
            </a:r>
            <a:r>
              <a:rPr lang="ja-JP" altLang="en-US" sz="3200" dirty="0" err="1">
                <a:solidFill>
                  <a:prstClr val="white"/>
                </a:solidFill>
              </a:rPr>
              <a:t>つの</a:t>
            </a:r>
            <a:r>
              <a:rPr lang="ja-JP" altLang="en-US" sz="3200" dirty="0">
                <a:solidFill>
                  <a:prstClr val="white"/>
                </a:solidFill>
              </a:rPr>
              <a:t>評価軸の特徴</a:t>
            </a:r>
          </a:p>
        </p:txBody>
      </p:sp>
      <p:sp>
        <p:nvSpPr>
          <p:cNvPr id="7" name="スライド番号プレースホルダ 1"/>
          <p:cNvSpPr>
            <a:spLocks noGrp="1"/>
          </p:cNvSpPr>
          <p:nvPr>
            <p:ph type="sldNum" sz="quarter" idx="12"/>
          </p:nvPr>
        </p:nvSpPr>
        <p:spPr>
          <a:xfrm>
            <a:off x="7010839" y="6492875"/>
            <a:ext cx="2133161" cy="365125"/>
          </a:xfrm>
        </p:spPr>
        <p:txBody>
          <a:bodyPr/>
          <a:lstStyle/>
          <a:p>
            <a:pPr>
              <a:defRPr/>
            </a:pPr>
            <a:fld id="{EF27A6B9-B837-4E65-B9E0-7F2D1706A7D7}" type="slidenum">
              <a:rPr lang="ja-JP" altLang="en-US" smtClean="0"/>
              <a:pPr>
                <a:defRPr/>
              </a:pPr>
              <a:t>19</a:t>
            </a:fld>
            <a:endParaRPr lang="ja-JP"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目次</a:t>
            </a:r>
            <a:endParaRPr kumimoji="1" lang="ja-JP" altLang="en-US" dirty="0"/>
          </a:p>
        </p:txBody>
      </p:sp>
      <p:sp>
        <p:nvSpPr>
          <p:cNvPr id="3" name="コンテンツ プレースホルダ 2"/>
          <p:cNvSpPr>
            <a:spLocks noGrp="1"/>
          </p:cNvSpPr>
          <p:nvPr>
            <p:ph idx="1"/>
          </p:nvPr>
        </p:nvSpPr>
        <p:spPr>
          <a:xfrm>
            <a:off x="457206" y="1600215"/>
            <a:ext cx="8394694" cy="4525963"/>
          </a:xfrm>
        </p:spPr>
        <p:txBody>
          <a:bodyPr/>
          <a:lstStyle/>
          <a:p>
            <a:pPr>
              <a:buNone/>
            </a:pPr>
            <a:r>
              <a:rPr kumimoji="1" lang="ja-JP" altLang="en-US" dirty="0" smtClean="0"/>
              <a:t>１．介護保険を取り巻く現状</a:t>
            </a:r>
            <a:endParaRPr kumimoji="1" lang="en-US" altLang="ja-JP" dirty="0" smtClean="0"/>
          </a:p>
          <a:p>
            <a:pPr>
              <a:buNone/>
            </a:pPr>
            <a:r>
              <a:rPr lang="ja-JP" altLang="en-US" dirty="0" smtClean="0"/>
              <a:t>２．要介護認定とは</a:t>
            </a:r>
            <a:endParaRPr lang="en-US" altLang="ja-JP" dirty="0" smtClean="0"/>
          </a:p>
          <a:p>
            <a:pPr>
              <a:buNone/>
            </a:pPr>
            <a:r>
              <a:rPr kumimoji="1" lang="ja-JP" altLang="en-US" dirty="0" smtClean="0"/>
              <a:t>３．データのばらつきとかたより</a:t>
            </a:r>
            <a:endParaRPr kumimoji="1" lang="en-US" altLang="ja-JP" dirty="0" smtClean="0"/>
          </a:p>
          <a:p>
            <a:pPr>
              <a:buNone/>
            </a:pPr>
            <a:r>
              <a:rPr lang="ja-JP" altLang="en-US" dirty="0" smtClean="0"/>
              <a:t>４．</a:t>
            </a:r>
            <a:r>
              <a:rPr lang="en-US" altLang="ja-JP" dirty="0" smtClean="0"/>
              <a:t>e</a:t>
            </a:r>
            <a:r>
              <a:rPr lang="ja-JP" altLang="en-US" dirty="0" smtClean="0"/>
              <a:t>ラーニングについて</a:t>
            </a:r>
            <a:endParaRPr lang="en-US" altLang="ja-JP" dirty="0" smtClean="0"/>
          </a:p>
          <a:p>
            <a:pPr>
              <a:buNone/>
            </a:pPr>
            <a:r>
              <a:rPr lang="ja-JP" altLang="en-US" dirty="0" smtClean="0"/>
              <a:t>５．疑義について</a:t>
            </a:r>
            <a:endParaRPr lang="en-US" altLang="ja-JP" dirty="0" smtClean="0"/>
          </a:p>
        </p:txBody>
      </p:sp>
      <p:sp>
        <p:nvSpPr>
          <p:cNvPr id="4" name="スライド番号プレースホルダ 11"/>
          <p:cNvSpPr>
            <a:spLocks noGrp="1"/>
          </p:cNvSpPr>
          <p:nvPr>
            <p:ph type="sldNum" sz="quarter" idx="12"/>
          </p:nvPr>
        </p:nvSpPr>
        <p:spPr bwMode="auto">
          <a:xfrm>
            <a:off x="7010400" y="6492889"/>
            <a:ext cx="2133600" cy="365125"/>
          </a:xfrm>
          <a:noFill/>
          <a:ln>
            <a:miter lim="800000"/>
            <a:headEnd/>
            <a:tailEnd/>
          </a:ln>
        </p:spPr>
        <p:txBody>
          <a:bodyPr wrap="square" numCol="1" anchorCtr="0" compatLnSpc="1">
            <a:prstTxWarp prst="textNoShape">
              <a:avLst/>
            </a:prstTxWarp>
          </a:bodyPr>
          <a:lstStyle/>
          <a:p>
            <a:fld id="{F16E1505-F188-408C-A1EE-57AD87649122}" type="slidenum">
              <a:rPr lang="en-US" altLang="ja-JP" smtClean="0">
                <a:solidFill>
                  <a:srgbClr val="898989"/>
                </a:solidFill>
                <a:latin typeface="Calibri" pitchFamily="34" charset="0"/>
                <a:ea typeface="ＭＳ Ｐゴシック" pitchFamily="50" charset="-128"/>
              </a:rPr>
              <a:pPr/>
              <a:t>2</a:t>
            </a:fld>
            <a:endParaRPr lang="en-US" altLang="ja-JP" smtClean="0">
              <a:solidFill>
                <a:srgbClr val="898989"/>
              </a:solidFill>
              <a:latin typeface="Calibri" pitchFamily="34" charset="0"/>
              <a:ea typeface="ＭＳ Ｐゴシック" pitchFamily="50"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9" name="Rectangle 3"/>
          <p:cNvSpPr>
            <a:spLocks noGrp="1" noChangeArrowheads="1"/>
          </p:cNvSpPr>
          <p:nvPr>
            <p:ph type="body" idx="1"/>
          </p:nvPr>
        </p:nvSpPr>
        <p:spPr>
          <a:xfrm>
            <a:off x="457420" y="908050"/>
            <a:ext cx="8229160" cy="5218113"/>
          </a:xfrm>
        </p:spPr>
        <p:txBody>
          <a:bodyPr/>
          <a:lstStyle/>
          <a:p>
            <a:pPr eaLnBrk="1" hangingPunct="1">
              <a:defRPr/>
            </a:pPr>
            <a:r>
              <a:rPr lang="ja-JP" altLang="en-US" dirty="0" smtClean="0"/>
              <a:t>認定調査員の調査内容の</a:t>
            </a:r>
            <a:r>
              <a:rPr lang="ja-JP" altLang="en-US" u="sng" dirty="0" smtClean="0">
                <a:effectLst>
                  <a:outerShdw blurRad="38100" dist="38100" dir="2700000" algn="tl">
                    <a:srgbClr val="C0C0C0"/>
                  </a:outerShdw>
                </a:effectLst>
              </a:rPr>
              <a:t>確定</a:t>
            </a:r>
          </a:p>
          <a:p>
            <a:pPr lvl="1" eaLnBrk="1" hangingPunct="1">
              <a:defRPr/>
            </a:pPr>
            <a:r>
              <a:rPr lang="en-US" altLang="ja-JP" dirty="0" smtClean="0"/>
              <a:t>Step1:</a:t>
            </a:r>
            <a:r>
              <a:rPr lang="ja-JP" altLang="en-US" dirty="0" smtClean="0"/>
              <a:t>一次判定の修正・確定</a:t>
            </a:r>
          </a:p>
          <a:p>
            <a:pPr lvl="1" eaLnBrk="1" hangingPunct="1">
              <a:defRPr/>
            </a:pPr>
            <a:endParaRPr lang="ja-JP" altLang="en-US" dirty="0" smtClean="0"/>
          </a:p>
          <a:p>
            <a:pPr eaLnBrk="1" hangingPunct="1">
              <a:defRPr/>
            </a:pPr>
            <a:r>
              <a:rPr lang="ja-JP" altLang="en-US" dirty="0" smtClean="0"/>
              <a:t>介護の手間を専門職の視点から</a:t>
            </a:r>
            <a:r>
              <a:rPr lang="ja-JP" altLang="en-US" u="sng" dirty="0" smtClean="0">
                <a:effectLst>
                  <a:outerShdw blurRad="38100" dist="38100" dir="2700000" algn="tl">
                    <a:srgbClr val="C0C0C0"/>
                  </a:outerShdw>
                </a:effectLst>
              </a:rPr>
              <a:t>審査判定</a:t>
            </a:r>
          </a:p>
          <a:p>
            <a:pPr lvl="1" eaLnBrk="1" hangingPunct="1">
              <a:defRPr/>
            </a:pPr>
            <a:r>
              <a:rPr lang="en-US" altLang="ja-JP" dirty="0" smtClean="0"/>
              <a:t>Step2:</a:t>
            </a:r>
            <a:r>
              <a:rPr lang="ja-JP" altLang="en-US" dirty="0" smtClean="0"/>
              <a:t>介護の手間にかかる審査判定</a:t>
            </a:r>
          </a:p>
          <a:p>
            <a:pPr lvl="1" eaLnBrk="1" hangingPunct="1">
              <a:defRPr/>
            </a:pPr>
            <a:endParaRPr lang="ja-JP" altLang="en-US" dirty="0" smtClean="0"/>
          </a:p>
          <a:p>
            <a:pPr eaLnBrk="1" hangingPunct="1">
              <a:defRPr/>
            </a:pPr>
            <a:r>
              <a:rPr lang="ja-JP" altLang="en-US" dirty="0" smtClean="0"/>
              <a:t>専門職からみた療養に関する</a:t>
            </a:r>
            <a:r>
              <a:rPr lang="ja-JP" altLang="en-US" u="sng" dirty="0" smtClean="0">
                <a:effectLst>
                  <a:outerShdw blurRad="38100" dist="38100" dir="2700000" algn="tl">
                    <a:srgbClr val="C0C0C0"/>
                  </a:outerShdw>
                </a:effectLst>
              </a:rPr>
              <a:t>意見</a:t>
            </a:r>
          </a:p>
          <a:p>
            <a:pPr lvl="1" eaLnBrk="1" hangingPunct="1">
              <a:defRPr/>
            </a:pPr>
            <a:r>
              <a:rPr lang="en-US" altLang="ja-JP" dirty="0" smtClean="0"/>
              <a:t>Step3:</a:t>
            </a:r>
            <a:r>
              <a:rPr lang="ja-JP" altLang="en-US" dirty="0" smtClean="0"/>
              <a:t>療養に関する意見（有効期間を含む）</a:t>
            </a:r>
          </a:p>
        </p:txBody>
      </p:sp>
      <p:sp>
        <p:nvSpPr>
          <p:cNvPr id="4" name="正方形/長方形 3"/>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介護認定審査会の３つの役割</a:t>
            </a:r>
          </a:p>
        </p:txBody>
      </p:sp>
      <p:sp>
        <p:nvSpPr>
          <p:cNvPr id="5" name="スライド番号プレースホルダ 1"/>
          <p:cNvSpPr>
            <a:spLocks noGrp="1"/>
          </p:cNvSpPr>
          <p:nvPr>
            <p:ph type="sldNum" sz="quarter" idx="12"/>
          </p:nvPr>
        </p:nvSpPr>
        <p:spPr>
          <a:xfrm>
            <a:off x="7010839" y="6492875"/>
            <a:ext cx="2133161" cy="365125"/>
          </a:xfrm>
        </p:spPr>
        <p:txBody>
          <a:bodyPr/>
          <a:lstStyle/>
          <a:p>
            <a:pPr>
              <a:defRPr/>
            </a:pPr>
            <a:fld id="{EF27A6B9-B837-4E65-B9E0-7F2D1706A7D7}" type="slidenum">
              <a:rPr lang="ja-JP" altLang="en-US" smtClean="0"/>
              <a:pPr>
                <a:defRPr/>
              </a:pPr>
              <a:t>20</a:t>
            </a:fld>
            <a:endParaRPr lang="ja-JP"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2057400" y="1778000"/>
            <a:ext cx="5854700" cy="48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介護認定審査会の手順</a:t>
            </a:r>
          </a:p>
        </p:txBody>
      </p:sp>
      <p:sp>
        <p:nvSpPr>
          <p:cNvPr id="7" name="テキスト ボックス 6"/>
          <p:cNvSpPr txBox="1"/>
          <p:nvPr/>
        </p:nvSpPr>
        <p:spPr>
          <a:xfrm>
            <a:off x="1930400" y="927100"/>
            <a:ext cx="5638800" cy="400110"/>
          </a:xfrm>
          <a:prstGeom prst="rect">
            <a:avLst/>
          </a:prstGeom>
          <a:noFill/>
          <a:ln w="15875">
            <a:solidFill>
              <a:schemeClr val="tx1"/>
            </a:solidFill>
            <a:prstDash val="dash"/>
          </a:ln>
        </p:spPr>
        <p:txBody>
          <a:bodyPr wrap="square" rtlCol="0">
            <a:spAutoFit/>
          </a:bodyPr>
          <a:lstStyle/>
          <a:p>
            <a:pPr algn="ctr"/>
            <a:r>
              <a:rPr lang="ja-JP" altLang="en-US" sz="2000" dirty="0" smtClean="0"/>
              <a:t>第二号被保険者の「特定疾病」に関する確認</a:t>
            </a:r>
            <a:endParaRPr kumimoji="1" lang="ja-JP" altLang="en-US" sz="2000" dirty="0"/>
          </a:p>
        </p:txBody>
      </p:sp>
      <p:sp>
        <p:nvSpPr>
          <p:cNvPr id="10" name="テキスト ボックス 9"/>
          <p:cNvSpPr txBox="1"/>
          <p:nvPr/>
        </p:nvSpPr>
        <p:spPr>
          <a:xfrm>
            <a:off x="2120900" y="1828801"/>
            <a:ext cx="4635500" cy="400110"/>
          </a:xfrm>
          <a:prstGeom prst="rect">
            <a:avLst/>
          </a:prstGeom>
          <a:noFill/>
        </p:spPr>
        <p:txBody>
          <a:bodyPr wrap="square" rtlCol="0">
            <a:spAutoFit/>
          </a:bodyPr>
          <a:lstStyle/>
          <a:p>
            <a:r>
              <a:rPr kumimoji="1" lang="en-US" altLang="ja-JP" sz="2000" b="1" dirty="0" smtClean="0">
                <a:solidFill>
                  <a:schemeClr val="bg1"/>
                </a:solidFill>
              </a:rPr>
              <a:t>STEP</a:t>
            </a:r>
            <a:r>
              <a:rPr lang="ja-JP" altLang="en-US" sz="2000" b="1" dirty="0" smtClean="0">
                <a:solidFill>
                  <a:schemeClr val="bg1"/>
                </a:solidFill>
              </a:rPr>
              <a:t>１　　　　　一次判定の修正・確定</a:t>
            </a:r>
            <a:endParaRPr kumimoji="1" lang="ja-JP" altLang="en-US" sz="2000" b="1" dirty="0">
              <a:solidFill>
                <a:schemeClr val="bg1"/>
              </a:solidFill>
            </a:endParaRPr>
          </a:p>
        </p:txBody>
      </p:sp>
      <p:sp>
        <p:nvSpPr>
          <p:cNvPr id="11" name="角丸四角形 10"/>
          <p:cNvSpPr/>
          <p:nvPr/>
        </p:nvSpPr>
        <p:spPr>
          <a:xfrm>
            <a:off x="2032000" y="2755900"/>
            <a:ext cx="5854700" cy="48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2133600" y="2781301"/>
            <a:ext cx="5549900" cy="400110"/>
          </a:xfrm>
          <a:prstGeom prst="rect">
            <a:avLst/>
          </a:prstGeom>
          <a:noFill/>
        </p:spPr>
        <p:txBody>
          <a:bodyPr wrap="square" rtlCol="0">
            <a:spAutoFit/>
          </a:bodyPr>
          <a:lstStyle/>
          <a:p>
            <a:r>
              <a:rPr kumimoji="1" lang="en-US" altLang="ja-JP" sz="2000" b="1" dirty="0" smtClean="0">
                <a:solidFill>
                  <a:schemeClr val="bg1"/>
                </a:solidFill>
              </a:rPr>
              <a:t>STEP</a:t>
            </a:r>
            <a:r>
              <a:rPr kumimoji="1" lang="ja-JP" altLang="en-US" sz="2000" b="1" dirty="0" smtClean="0">
                <a:solidFill>
                  <a:schemeClr val="bg1"/>
                </a:solidFill>
              </a:rPr>
              <a:t>２</a:t>
            </a:r>
            <a:r>
              <a:rPr lang="ja-JP" altLang="en-US" sz="2000" b="1" dirty="0" smtClean="0">
                <a:solidFill>
                  <a:schemeClr val="bg1"/>
                </a:solidFill>
              </a:rPr>
              <a:t>　　　　　介護の手間にかかる審査判定</a:t>
            </a:r>
            <a:endParaRPr kumimoji="1" lang="ja-JP" altLang="en-US" sz="2000" b="1" dirty="0">
              <a:solidFill>
                <a:schemeClr val="bg1"/>
              </a:solidFill>
            </a:endParaRPr>
          </a:p>
        </p:txBody>
      </p:sp>
      <p:sp>
        <p:nvSpPr>
          <p:cNvPr id="15" name="角丸四角形 14"/>
          <p:cNvSpPr/>
          <p:nvPr/>
        </p:nvSpPr>
        <p:spPr>
          <a:xfrm>
            <a:off x="2044700" y="5295900"/>
            <a:ext cx="5854700" cy="48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2146300" y="5321301"/>
            <a:ext cx="5549900" cy="400110"/>
          </a:xfrm>
          <a:prstGeom prst="rect">
            <a:avLst/>
          </a:prstGeom>
          <a:noFill/>
        </p:spPr>
        <p:txBody>
          <a:bodyPr wrap="square" rtlCol="0">
            <a:spAutoFit/>
          </a:bodyPr>
          <a:lstStyle/>
          <a:p>
            <a:r>
              <a:rPr kumimoji="1" lang="en-US" altLang="ja-JP" sz="2000" b="1" dirty="0" smtClean="0">
                <a:solidFill>
                  <a:schemeClr val="bg1"/>
                </a:solidFill>
              </a:rPr>
              <a:t>STEP</a:t>
            </a:r>
            <a:r>
              <a:rPr kumimoji="1" lang="ja-JP" altLang="en-US" sz="2000" b="1" dirty="0" smtClean="0">
                <a:solidFill>
                  <a:schemeClr val="bg1"/>
                </a:solidFill>
              </a:rPr>
              <a:t>３</a:t>
            </a:r>
            <a:r>
              <a:rPr lang="ja-JP" altLang="en-US" sz="2000" b="1" dirty="0" smtClean="0">
                <a:solidFill>
                  <a:schemeClr val="bg1"/>
                </a:solidFill>
              </a:rPr>
              <a:t>　　　　　介護認定審査会として付する意見</a:t>
            </a:r>
            <a:endParaRPr kumimoji="1" lang="ja-JP" altLang="en-US" sz="2000" b="1" dirty="0">
              <a:solidFill>
                <a:schemeClr val="bg1"/>
              </a:solidFill>
            </a:endParaRPr>
          </a:p>
        </p:txBody>
      </p:sp>
      <p:sp>
        <p:nvSpPr>
          <p:cNvPr id="17" name="下矢印 16"/>
          <p:cNvSpPr/>
          <p:nvPr/>
        </p:nvSpPr>
        <p:spPr>
          <a:xfrm>
            <a:off x="4521200" y="2349500"/>
            <a:ext cx="304800" cy="3048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下矢印 17"/>
          <p:cNvSpPr/>
          <p:nvPr/>
        </p:nvSpPr>
        <p:spPr>
          <a:xfrm>
            <a:off x="2374900" y="3302000"/>
            <a:ext cx="317500" cy="19431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下矢印 18"/>
          <p:cNvSpPr/>
          <p:nvPr/>
        </p:nvSpPr>
        <p:spPr>
          <a:xfrm>
            <a:off x="5435600" y="3302000"/>
            <a:ext cx="279400" cy="5334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2794000" y="3898900"/>
            <a:ext cx="4914900" cy="400110"/>
          </a:xfrm>
          <a:prstGeom prst="rect">
            <a:avLst/>
          </a:prstGeom>
          <a:noFill/>
          <a:ln w="15875">
            <a:solidFill>
              <a:schemeClr val="tx1"/>
            </a:solidFill>
            <a:prstDash val="dash"/>
          </a:ln>
        </p:spPr>
        <p:txBody>
          <a:bodyPr wrap="square" rtlCol="0">
            <a:spAutoFit/>
          </a:bodyPr>
          <a:lstStyle/>
          <a:p>
            <a:pPr algn="ctr"/>
            <a:r>
              <a:rPr kumimoji="1" lang="ja-JP" altLang="en-US" sz="2000" dirty="0" smtClean="0"/>
              <a:t>状態の維持・改善可能性にかかる審査判定</a:t>
            </a:r>
            <a:endParaRPr kumimoji="1" lang="ja-JP" altLang="en-US" sz="2000" dirty="0"/>
          </a:p>
        </p:txBody>
      </p:sp>
      <p:sp>
        <p:nvSpPr>
          <p:cNvPr id="22" name="下矢印 21"/>
          <p:cNvSpPr/>
          <p:nvPr/>
        </p:nvSpPr>
        <p:spPr>
          <a:xfrm>
            <a:off x="4521200" y="1409700"/>
            <a:ext cx="304800" cy="3048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スライド番号プレースホルダ 1"/>
          <p:cNvSpPr>
            <a:spLocks noGrp="1"/>
          </p:cNvSpPr>
          <p:nvPr>
            <p:ph type="sldNum" sz="quarter" idx="12"/>
          </p:nvPr>
        </p:nvSpPr>
        <p:spPr>
          <a:xfrm>
            <a:off x="7010839" y="6492875"/>
            <a:ext cx="2133161" cy="365125"/>
          </a:xfrm>
        </p:spPr>
        <p:txBody>
          <a:bodyPr/>
          <a:lstStyle/>
          <a:p>
            <a:pPr>
              <a:defRPr/>
            </a:pPr>
            <a:fld id="{EF27A6B9-B837-4E65-B9E0-7F2D1706A7D7}" type="slidenum">
              <a:rPr lang="ja-JP" altLang="en-US" smtClean="0"/>
              <a:pPr>
                <a:defRPr/>
              </a:pPr>
              <a:t>21</a:t>
            </a:fld>
            <a:endParaRPr lang="ja-JP"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467685" y="1339853"/>
            <a:ext cx="8280473" cy="4176713"/>
          </a:xfrm>
        </p:spPr>
        <p:txBody>
          <a:bodyPr/>
          <a:lstStyle/>
          <a:p>
            <a:pPr eaLnBrk="1" hangingPunct="1"/>
            <a:endParaRPr lang="ja-JP" altLang="en-US" sz="2400" dirty="0" smtClean="0"/>
          </a:p>
          <a:p>
            <a:pPr eaLnBrk="1" hangingPunct="1"/>
            <a:endParaRPr lang="ja-JP" altLang="en-US" sz="2400" dirty="0" smtClean="0"/>
          </a:p>
          <a:p>
            <a:pPr eaLnBrk="1" hangingPunct="1"/>
            <a:endParaRPr lang="ja-JP" altLang="en-US" sz="2400" dirty="0" smtClean="0"/>
          </a:p>
          <a:p>
            <a:pPr eaLnBrk="1" hangingPunct="1"/>
            <a:endParaRPr lang="en-US" altLang="ja-JP" sz="2400" dirty="0" smtClean="0"/>
          </a:p>
          <a:p>
            <a:pPr eaLnBrk="1" hangingPunct="1"/>
            <a:r>
              <a:rPr lang="ja-JP" altLang="en-US" sz="2400" dirty="0" smtClean="0"/>
              <a:t>基本調査の選択の妥当性を確認</a:t>
            </a:r>
          </a:p>
          <a:p>
            <a:pPr lvl="1" eaLnBrk="1" hangingPunct="1"/>
            <a:r>
              <a:rPr lang="ja-JP" altLang="en-US" sz="2400" dirty="0" smtClean="0"/>
              <a:t>各調査項目の定義と特記事項や主治医意見書の記載内容から理由を明らかにして事務局に修正依頼。</a:t>
            </a:r>
          </a:p>
          <a:p>
            <a:pPr lvl="1" eaLnBrk="1" hangingPunct="1"/>
            <a:r>
              <a:rPr lang="ja-JP" altLang="en-US" sz="2400" dirty="0" smtClean="0"/>
              <a:t>本プロセスを経てはじめて「一次判定」が確定（修正した後の一次判定が、最終的な一次判定として記録される）</a:t>
            </a:r>
          </a:p>
        </p:txBody>
      </p:sp>
      <p:sp>
        <p:nvSpPr>
          <p:cNvPr id="5" name="正方形/長方形 4"/>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STEP</a:t>
            </a:r>
            <a:r>
              <a:rPr lang="ja-JP" altLang="en-US" sz="3200" dirty="0">
                <a:solidFill>
                  <a:prstClr val="white"/>
                </a:solidFill>
              </a:rPr>
              <a:t>１：一次判定の修正・確定</a:t>
            </a:r>
          </a:p>
        </p:txBody>
      </p:sp>
      <p:sp>
        <p:nvSpPr>
          <p:cNvPr id="6" name="スライド番号プレースホルダ 1"/>
          <p:cNvSpPr>
            <a:spLocks noGrp="1"/>
          </p:cNvSpPr>
          <p:nvPr>
            <p:ph type="sldNum" sz="quarter" idx="12"/>
          </p:nvPr>
        </p:nvSpPr>
        <p:spPr>
          <a:xfrm>
            <a:off x="7010839" y="6492875"/>
            <a:ext cx="2133161" cy="365125"/>
          </a:xfrm>
        </p:spPr>
        <p:txBody>
          <a:bodyPr/>
          <a:lstStyle/>
          <a:p>
            <a:pPr>
              <a:defRPr/>
            </a:pPr>
            <a:fld id="{EF27A6B9-B837-4E65-B9E0-7F2D1706A7D7}" type="slidenum">
              <a:rPr lang="ja-JP" altLang="en-US" smtClean="0"/>
              <a:pPr>
                <a:defRPr/>
              </a:pPr>
              <a:t>22</a:t>
            </a:fld>
            <a:endParaRPr lang="ja-JP" altLang="en-US" dirty="0"/>
          </a:p>
        </p:txBody>
      </p:sp>
      <p:sp>
        <p:nvSpPr>
          <p:cNvPr id="9" name="角丸四角形 8"/>
          <p:cNvSpPr/>
          <p:nvPr/>
        </p:nvSpPr>
        <p:spPr>
          <a:xfrm>
            <a:off x="952500" y="1079500"/>
            <a:ext cx="6007100" cy="1473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952500" y="1079500"/>
            <a:ext cx="6019800" cy="48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028700" y="1143001"/>
            <a:ext cx="4635500" cy="400110"/>
          </a:xfrm>
          <a:prstGeom prst="rect">
            <a:avLst/>
          </a:prstGeom>
          <a:noFill/>
        </p:spPr>
        <p:txBody>
          <a:bodyPr wrap="square" rtlCol="0">
            <a:spAutoFit/>
          </a:bodyPr>
          <a:lstStyle/>
          <a:p>
            <a:r>
              <a:rPr kumimoji="1" lang="en-US" altLang="ja-JP" sz="2000" b="1" dirty="0" smtClean="0">
                <a:solidFill>
                  <a:schemeClr val="bg1"/>
                </a:solidFill>
              </a:rPr>
              <a:t>STEP</a:t>
            </a:r>
            <a:r>
              <a:rPr lang="ja-JP" altLang="en-US" sz="2000" b="1" dirty="0" smtClean="0">
                <a:solidFill>
                  <a:schemeClr val="bg1"/>
                </a:solidFill>
              </a:rPr>
              <a:t>１　　　　　一次判定の修正・確定</a:t>
            </a:r>
            <a:endParaRPr kumimoji="1" lang="ja-JP" altLang="en-US" sz="2000" b="1" dirty="0">
              <a:solidFill>
                <a:schemeClr val="bg1"/>
              </a:solidFill>
            </a:endParaRPr>
          </a:p>
        </p:txBody>
      </p:sp>
      <p:sp>
        <p:nvSpPr>
          <p:cNvPr id="10" name="テキスト ボックス 9"/>
          <p:cNvSpPr txBox="1"/>
          <p:nvPr/>
        </p:nvSpPr>
        <p:spPr>
          <a:xfrm>
            <a:off x="1028700" y="1651000"/>
            <a:ext cx="6007100" cy="830997"/>
          </a:xfrm>
          <a:prstGeom prst="rect">
            <a:avLst/>
          </a:prstGeom>
          <a:noFill/>
        </p:spPr>
        <p:txBody>
          <a:bodyPr wrap="square" rtlCol="0">
            <a:spAutoFit/>
          </a:bodyPr>
          <a:lstStyle/>
          <a:p>
            <a:r>
              <a:rPr kumimoji="1" lang="ja-JP" altLang="en-US" sz="1600" dirty="0" smtClean="0"/>
              <a:t>基本調査項目の定義に照らして、選択された調査結果が特記事項や主治医意見書と整合性が取れているかの確認を行い、必要に応じて修正して下さい。</a:t>
            </a:r>
            <a:endParaRPr kumimoji="1" lang="ja-JP" altLang="en-US" sz="1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183264" y="1052513"/>
            <a:ext cx="8711503" cy="5073650"/>
          </a:xfrm>
        </p:spPr>
        <p:txBody>
          <a:bodyPr/>
          <a:lstStyle/>
          <a:p>
            <a:pPr eaLnBrk="1" hangingPunct="1">
              <a:lnSpc>
                <a:spcPct val="90000"/>
              </a:lnSpc>
            </a:pPr>
            <a:r>
              <a:rPr lang="ja-JP" altLang="en-US" sz="2800" smtClean="0"/>
              <a:t>議論のポイント</a:t>
            </a:r>
          </a:p>
          <a:p>
            <a:pPr lvl="1" eaLnBrk="1" hangingPunct="1">
              <a:lnSpc>
                <a:spcPct val="90000"/>
              </a:lnSpc>
            </a:pPr>
            <a:r>
              <a:rPr lang="ja-JP" altLang="en-US" sz="2300" smtClean="0"/>
              <a:t>調査上の単純ミス</a:t>
            </a:r>
          </a:p>
          <a:p>
            <a:pPr lvl="1" eaLnBrk="1" hangingPunct="1">
              <a:lnSpc>
                <a:spcPct val="90000"/>
              </a:lnSpc>
            </a:pPr>
            <a:r>
              <a:rPr lang="ja-JP" altLang="en-US" sz="2300" smtClean="0"/>
              <a:t>日頃の状況と異なる場合</a:t>
            </a:r>
            <a:r>
              <a:rPr lang="en-US" altLang="ja-JP" sz="2300" smtClean="0"/>
              <a:t>【</a:t>
            </a:r>
            <a:r>
              <a:rPr lang="ja-JP" altLang="en-US" sz="2300" smtClean="0"/>
              <a:t>能力／有無（麻痺等拘縮）</a:t>
            </a:r>
            <a:r>
              <a:rPr lang="en-US" altLang="ja-JP" sz="2300" smtClean="0"/>
              <a:t>】</a:t>
            </a:r>
          </a:p>
          <a:p>
            <a:pPr lvl="1" eaLnBrk="1" hangingPunct="1">
              <a:lnSpc>
                <a:spcPct val="90000"/>
              </a:lnSpc>
            </a:pPr>
            <a:r>
              <a:rPr lang="ja-JP" altLang="en-US" sz="2300" smtClean="0"/>
              <a:t>より頻回な状況で選択している場合</a:t>
            </a:r>
            <a:r>
              <a:rPr lang="en-US" altLang="ja-JP" sz="2300" smtClean="0"/>
              <a:t>【</a:t>
            </a:r>
            <a:r>
              <a:rPr lang="ja-JP" altLang="en-US" sz="2300" smtClean="0"/>
              <a:t>介助の方法</a:t>
            </a:r>
            <a:r>
              <a:rPr lang="en-US" altLang="ja-JP" sz="2300" smtClean="0"/>
              <a:t>】</a:t>
            </a:r>
          </a:p>
          <a:p>
            <a:pPr lvl="1" eaLnBrk="1" hangingPunct="1">
              <a:lnSpc>
                <a:spcPct val="90000"/>
              </a:lnSpc>
            </a:pPr>
            <a:r>
              <a:rPr lang="ja-JP" altLang="en-US" sz="2300" smtClean="0"/>
              <a:t>不適切な介助と調査員が判断する場合</a:t>
            </a:r>
            <a:r>
              <a:rPr lang="en-US" altLang="ja-JP" sz="2300" smtClean="0"/>
              <a:t>【</a:t>
            </a:r>
            <a:r>
              <a:rPr lang="ja-JP" altLang="en-US" sz="2300" smtClean="0"/>
              <a:t>介助の方法</a:t>
            </a:r>
            <a:r>
              <a:rPr lang="en-US" altLang="ja-JP" sz="2300" smtClean="0"/>
              <a:t>】</a:t>
            </a:r>
          </a:p>
          <a:p>
            <a:pPr lvl="1" eaLnBrk="1" hangingPunct="1">
              <a:lnSpc>
                <a:spcPct val="90000"/>
              </a:lnSpc>
            </a:pPr>
            <a:r>
              <a:rPr lang="ja-JP" altLang="en-US" sz="2300" smtClean="0"/>
              <a:t>調査員が判断に迷った場合</a:t>
            </a:r>
          </a:p>
          <a:p>
            <a:pPr lvl="1" eaLnBrk="1" hangingPunct="1">
              <a:lnSpc>
                <a:spcPct val="90000"/>
              </a:lnSpc>
            </a:pPr>
            <a:r>
              <a:rPr lang="ja-JP" altLang="en-US" sz="2300" smtClean="0"/>
              <a:t>特別な医療</a:t>
            </a:r>
          </a:p>
          <a:p>
            <a:pPr lvl="1" eaLnBrk="1" hangingPunct="1">
              <a:lnSpc>
                <a:spcPct val="90000"/>
              </a:lnSpc>
            </a:pPr>
            <a:r>
              <a:rPr lang="ja-JP" altLang="en-US" sz="2300" smtClean="0"/>
              <a:t>障害／認知症高齢者の日常生活自立度の確認</a:t>
            </a:r>
          </a:p>
          <a:p>
            <a:pPr lvl="1" eaLnBrk="1" hangingPunct="1">
              <a:lnSpc>
                <a:spcPct val="90000"/>
              </a:lnSpc>
            </a:pPr>
            <a:endParaRPr lang="ja-JP" altLang="en-US" sz="2300" smtClean="0"/>
          </a:p>
          <a:p>
            <a:pPr eaLnBrk="1" hangingPunct="1">
              <a:lnSpc>
                <a:spcPct val="90000"/>
              </a:lnSpc>
            </a:pPr>
            <a:r>
              <a:rPr lang="ja-JP" altLang="en-US" sz="2500" smtClean="0"/>
              <a:t>事務局は、介護認定審査会の判断が必要と考える基本調査の項目について、介護認定審査会に検討を要請することができる。</a:t>
            </a:r>
            <a:r>
              <a:rPr lang="ja-JP" altLang="en-US" sz="2400" smtClean="0"/>
              <a:t>（審査会委員テキスト</a:t>
            </a:r>
            <a:r>
              <a:rPr lang="en-US" altLang="ja-JP" sz="2400" smtClean="0"/>
              <a:t>17</a:t>
            </a:r>
            <a:r>
              <a:rPr lang="ja-JP" altLang="en-US" sz="2400" smtClean="0"/>
              <a:t>ページ）</a:t>
            </a:r>
          </a:p>
        </p:txBody>
      </p:sp>
      <p:sp>
        <p:nvSpPr>
          <p:cNvPr id="4" name="正方形/長方形 3"/>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STEP</a:t>
            </a:r>
            <a:r>
              <a:rPr lang="ja-JP" altLang="en-US" sz="3200" dirty="0">
                <a:solidFill>
                  <a:prstClr val="white"/>
                </a:solidFill>
              </a:rPr>
              <a:t>１：一次判定の修正・確定</a:t>
            </a:r>
          </a:p>
        </p:txBody>
      </p:sp>
      <p:sp>
        <p:nvSpPr>
          <p:cNvPr id="5" name="スライド番号プレースホルダ 1"/>
          <p:cNvSpPr>
            <a:spLocks noGrp="1"/>
          </p:cNvSpPr>
          <p:nvPr>
            <p:ph type="sldNum" sz="quarter" idx="12"/>
          </p:nvPr>
        </p:nvSpPr>
        <p:spPr>
          <a:xfrm>
            <a:off x="7010839" y="6492875"/>
            <a:ext cx="2133161" cy="365125"/>
          </a:xfrm>
        </p:spPr>
        <p:txBody>
          <a:bodyPr/>
          <a:lstStyle/>
          <a:p>
            <a:pPr>
              <a:defRPr/>
            </a:pPr>
            <a:fld id="{EF27A6B9-B837-4E65-B9E0-7F2D1706A7D7}" type="slidenum">
              <a:rPr lang="ja-JP" altLang="en-US" smtClean="0"/>
              <a:pPr>
                <a:defRPr/>
              </a:pPr>
              <a:t>23</a:t>
            </a:fld>
            <a:endParaRPr lang="ja-JP"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467685" y="2278063"/>
            <a:ext cx="8280473" cy="4391025"/>
          </a:xfrm>
        </p:spPr>
        <p:txBody>
          <a:bodyPr/>
          <a:lstStyle/>
          <a:p>
            <a:pPr eaLnBrk="1" hangingPunct="1"/>
            <a:endParaRPr lang="en-US" altLang="ja-JP" sz="2800" dirty="0" smtClean="0"/>
          </a:p>
          <a:p>
            <a:pPr eaLnBrk="1" hangingPunct="1"/>
            <a:r>
              <a:rPr lang="ja-JP" altLang="en-US" sz="2800" dirty="0" smtClean="0"/>
              <a:t>通常の例よりも「介護の手間」がより「かかる」「かからない」の視点での議論</a:t>
            </a:r>
          </a:p>
          <a:p>
            <a:pPr lvl="1" eaLnBrk="1" hangingPunct="1"/>
            <a:r>
              <a:rPr lang="ja-JP" altLang="en-US" sz="2400" dirty="0" smtClean="0"/>
              <a:t>一次判定ソフトの推計では評価しきれない部分を委員の専門性・経験に基づき合議にて判断。</a:t>
            </a:r>
          </a:p>
          <a:p>
            <a:pPr lvl="1" eaLnBrk="1" hangingPunct="1"/>
            <a:r>
              <a:rPr lang="ja-JP" altLang="en-US" sz="2400" dirty="0" smtClean="0"/>
              <a:t>「介護の手間」が「かかる」「かからない」と判断した場合、要介護認定等基準時間も参考にしながら、一次判定の変更が必要かどうか吟味。</a:t>
            </a:r>
          </a:p>
          <a:p>
            <a:pPr lvl="1" eaLnBrk="1" hangingPunct="1"/>
            <a:r>
              <a:rPr lang="ja-JP" altLang="en-US" sz="2400" dirty="0" smtClean="0"/>
              <a:t>特記事項・主治医意見書に基づいて審査（理由を記録することが重要）</a:t>
            </a:r>
          </a:p>
          <a:p>
            <a:pPr lvl="1" eaLnBrk="1" hangingPunct="1"/>
            <a:endParaRPr lang="ja-JP" altLang="en-US" dirty="0" smtClean="0"/>
          </a:p>
        </p:txBody>
      </p:sp>
      <p:sp>
        <p:nvSpPr>
          <p:cNvPr id="5" name="正方形/長方形 4"/>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STEP</a:t>
            </a:r>
            <a:r>
              <a:rPr lang="ja-JP" altLang="en-US" sz="3200" dirty="0">
                <a:solidFill>
                  <a:prstClr val="white"/>
                </a:solidFill>
              </a:rPr>
              <a:t>２：介護の手間にかかる審査判定</a:t>
            </a:r>
          </a:p>
        </p:txBody>
      </p:sp>
      <p:sp>
        <p:nvSpPr>
          <p:cNvPr id="6" name="スライド番号プレースホルダ 1"/>
          <p:cNvSpPr>
            <a:spLocks noGrp="1"/>
          </p:cNvSpPr>
          <p:nvPr>
            <p:ph type="sldNum" sz="quarter" idx="12"/>
          </p:nvPr>
        </p:nvSpPr>
        <p:spPr>
          <a:xfrm>
            <a:off x="7010839" y="6492875"/>
            <a:ext cx="2133161" cy="365125"/>
          </a:xfrm>
        </p:spPr>
        <p:txBody>
          <a:bodyPr/>
          <a:lstStyle/>
          <a:p>
            <a:pPr>
              <a:defRPr/>
            </a:pPr>
            <a:fld id="{EF27A6B9-B837-4E65-B9E0-7F2D1706A7D7}" type="slidenum">
              <a:rPr lang="ja-JP" altLang="en-US" smtClean="0"/>
              <a:pPr>
                <a:defRPr/>
              </a:pPr>
              <a:t>24</a:t>
            </a:fld>
            <a:endParaRPr lang="ja-JP" altLang="en-US" dirty="0"/>
          </a:p>
        </p:txBody>
      </p:sp>
      <p:sp>
        <p:nvSpPr>
          <p:cNvPr id="7" name="角丸四角形 6"/>
          <p:cNvSpPr/>
          <p:nvPr/>
        </p:nvSpPr>
        <p:spPr>
          <a:xfrm>
            <a:off x="952500" y="876300"/>
            <a:ext cx="6007100" cy="1473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952500" y="876300"/>
            <a:ext cx="6019800" cy="48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028700" y="939801"/>
            <a:ext cx="5448300" cy="400110"/>
          </a:xfrm>
          <a:prstGeom prst="rect">
            <a:avLst/>
          </a:prstGeom>
          <a:noFill/>
        </p:spPr>
        <p:txBody>
          <a:bodyPr wrap="square" rtlCol="0">
            <a:spAutoFit/>
          </a:bodyPr>
          <a:lstStyle/>
          <a:p>
            <a:r>
              <a:rPr kumimoji="1" lang="en-US" altLang="ja-JP" sz="2000" b="1" dirty="0" smtClean="0">
                <a:solidFill>
                  <a:schemeClr val="bg1"/>
                </a:solidFill>
              </a:rPr>
              <a:t>STEP</a:t>
            </a:r>
            <a:r>
              <a:rPr kumimoji="1" lang="ja-JP" altLang="en-US" sz="2000" b="1" dirty="0" smtClean="0">
                <a:solidFill>
                  <a:schemeClr val="bg1"/>
                </a:solidFill>
              </a:rPr>
              <a:t>２</a:t>
            </a:r>
            <a:r>
              <a:rPr lang="ja-JP" altLang="en-US" sz="2000" b="1" dirty="0" smtClean="0">
                <a:solidFill>
                  <a:schemeClr val="bg1"/>
                </a:solidFill>
              </a:rPr>
              <a:t>　　　　　介護の手間にかかる審査判定</a:t>
            </a:r>
            <a:endParaRPr kumimoji="1" lang="ja-JP" altLang="en-US" sz="2000" b="1" dirty="0">
              <a:solidFill>
                <a:schemeClr val="bg1"/>
              </a:solidFill>
            </a:endParaRPr>
          </a:p>
        </p:txBody>
      </p:sp>
      <p:sp>
        <p:nvSpPr>
          <p:cNvPr id="10" name="テキスト ボックス 9"/>
          <p:cNvSpPr txBox="1"/>
          <p:nvPr/>
        </p:nvSpPr>
        <p:spPr>
          <a:xfrm>
            <a:off x="1028700" y="1511300"/>
            <a:ext cx="6007100" cy="830997"/>
          </a:xfrm>
          <a:prstGeom prst="rect">
            <a:avLst/>
          </a:prstGeom>
          <a:noFill/>
        </p:spPr>
        <p:txBody>
          <a:bodyPr wrap="square" rtlCol="0">
            <a:spAutoFit/>
          </a:bodyPr>
          <a:lstStyle/>
          <a:p>
            <a:r>
              <a:rPr kumimoji="1" lang="ja-JP" altLang="en-US" sz="1600" dirty="0" smtClean="0"/>
              <a:t>介護の手間の多少を議論し、一次判定を変更する場合は、特記事項・主治医意見書の具体的記載を変更理由として、事務局に報告します。</a:t>
            </a:r>
            <a:endParaRPr kumimoji="1" lang="ja-JP" altLang="en-US" sz="1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249235" y="765175"/>
            <a:ext cx="8645530" cy="5399088"/>
          </a:xfrm>
        </p:spPr>
        <p:txBody>
          <a:bodyPr/>
          <a:lstStyle/>
          <a:p>
            <a:pPr eaLnBrk="1" hangingPunct="1"/>
            <a:r>
              <a:rPr lang="ja-JP" altLang="en-US" sz="2900" dirty="0" smtClean="0"/>
              <a:t>議論のポイント（１）</a:t>
            </a:r>
          </a:p>
          <a:p>
            <a:pPr lvl="1" eaLnBrk="1" hangingPunct="1"/>
            <a:r>
              <a:rPr lang="ja-JP" altLang="en-US" dirty="0" smtClean="0"/>
              <a:t>幅のある介助量</a:t>
            </a:r>
          </a:p>
          <a:p>
            <a:pPr lvl="2" eaLnBrk="1" hangingPunct="1"/>
            <a:r>
              <a:rPr lang="ja-JP" altLang="en-US" dirty="0" smtClean="0"/>
              <a:t>排尿の全介助</a:t>
            </a:r>
          </a:p>
          <a:p>
            <a:pPr lvl="3" eaLnBrk="1" hangingPunct="1"/>
            <a:r>
              <a:rPr lang="ja-JP" altLang="en-US" dirty="0" smtClean="0"/>
              <a:t>オムツを使用しており、定時に交換を行っている。</a:t>
            </a:r>
            <a:endParaRPr lang="en-US" altLang="ja-JP" dirty="0" smtClean="0"/>
          </a:p>
          <a:p>
            <a:pPr lvl="3" eaLnBrk="1" hangingPunct="1"/>
            <a:r>
              <a:rPr lang="ja-JP" altLang="en-US" dirty="0" smtClean="0"/>
              <a:t>トイレで排尿しているが、すべての介助を行っているため「全介助」を選択する。強い介護抵抗があり、床に尿が飛び散るため、毎回、排尿後に掃除をしている。</a:t>
            </a:r>
          </a:p>
          <a:p>
            <a:pPr lvl="2" eaLnBrk="1" hangingPunct="1"/>
            <a:r>
              <a:rPr lang="ja-JP" altLang="en-US" dirty="0" smtClean="0"/>
              <a:t>食事の一部介助</a:t>
            </a:r>
          </a:p>
          <a:p>
            <a:pPr lvl="3" eaLnBrk="1" hangingPunct="1"/>
            <a:r>
              <a:rPr lang="ja-JP" altLang="en-US" dirty="0" smtClean="0"/>
              <a:t>最初の数口は、自己摂取だが、すぐに食べなくなるため、残りはすべて介助を行っている</a:t>
            </a:r>
          </a:p>
          <a:p>
            <a:pPr lvl="3" eaLnBrk="1" hangingPunct="1"/>
            <a:r>
              <a:rPr lang="ja-JP" altLang="en-US" dirty="0" smtClean="0"/>
              <a:t>ほとんど自分で摂取するが、器の隅に残ったものについては、介助者がスプーンですくって食べさせている。</a:t>
            </a:r>
          </a:p>
        </p:txBody>
      </p:sp>
      <p:sp>
        <p:nvSpPr>
          <p:cNvPr id="4" name="正方形/長方形 3"/>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STEP</a:t>
            </a:r>
            <a:r>
              <a:rPr lang="ja-JP" altLang="en-US" sz="3200" dirty="0">
                <a:solidFill>
                  <a:prstClr val="white"/>
                </a:solidFill>
              </a:rPr>
              <a:t>２：介護の手間にかかる審査判定</a:t>
            </a:r>
          </a:p>
        </p:txBody>
      </p:sp>
      <p:sp>
        <p:nvSpPr>
          <p:cNvPr id="5" name="スライド番号プレースホルダ 1"/>
          <p:cNvSpPr>
            <a:spLocks noGrp="1"/>
          </p:cNvSpPr>
          <p:nvPr>
            <p:ph type="sldNum" sz="quarter" idx="12"/>
          </p:nvPr>
        </p:nvSpPr>
        <p:spPr>
          <a:xfrm>
            <a:off x="7010839" y="6492875"/>
            <a:ext cx="2133161" cy="365125"/>
          </a:xfrm>
        </p:spPr>
        <p:txBody>
          <a:bodyPr/>
          <a:lstStyle/>
          <a:p>
            <a:pPr>
              <a:defRPr/>
            </a:pPr>
            <a:fld id="{EF27A6B9-B837-4E65-B9E0-7F2D1706A7D7}" type="slidenum">
              <a:rPr lang="ja-JP" altLang="en-US" smtClean="0"/>
              <a:pPr>
                <a:defRPr/>
              </a:pPr>
              <a:t>25</a:t>
            </a:fld>
            <a:endParaRPr lang="ja-JP"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249235" y="836613"/>
            <a:ext cx="8645530" cy="4537075"/>
          </a:xfrm>
        </p:spPr>
        <p:txBody>
          <a:bodyPr/>
          <a:lstStyle/>
          <a:p>
            <a:pPr eaLnBrk="1" hangingPunct="1">
              <a:lnSpc>
                <a:spcPct val="90000"/>
              </a:lnSpc>
            </a:pPr>
            <a:r>
              <a:rPr lang="ja-JP" altLang="en-US" sz="2900" dirty="0" smtClean="0"/>
              <a:t>議論のポイント（２）</a:t>
            </a:r>
          </a:p>
          <a:p>
            <a:pPr lvl="1" eaLnBrk="1" hangingPunct="1">
              <a:lnSpc>
                <a:spcPct val="90000"/>
              </a:lnSpc>
            </a:pPr>
            <a:r>
              <a:rPr lang="ja-JP" altLang="en-US" dirty="0" smtClean="0"/>
              <a:t>介護の手間に差がある</a:t>
            </a:r>
            <a:endParaRPr lang="en-US" altLang="ja-JP" dirty="0" smtClean="0"/>
          </a:p>
          <a:p>
            <a:pPr lvl="2" eaLnBrk="1" hangingPunct="1">
              <a:lnSpc>
                <a:spcPct val="90000"/>
              </a:lnSpc>
            </a:pPr>
            <a:r>
              <a:rPr lang="ja-JP" altLang="en-US" dirty="0" smtClean="0"/>
              <a:t>「一人で出たがる」</a:t>
            </a:r>
          </a:p>
          <a:p>
            <a:pPr lvl="3" eaLnBrk="1" hangingPunct="1">
              <a:lnSpc>
                <a:spcPct val="90000"/>
              </a:lnSpc>
            </a:pPr>
            <a:r>
              <a:rPr lang="ja-JP" altLang="en-US" dirty="0" smtClean="0"/>
              <a:t>週</a:t>
            </a:r>
            <a:r>
              <a:rPr lang="en-US" altLang="ja-JP" dirty="0" smtClean="0"/>
              <a:t>1 </a:t>
            </a:r>
            <a:r>
              <a:rPr lang="ja-JP" altLang="en-US" dirty="0" smtClean="0"/>
              <a:t>回ほど、一人で玄関から自宅の外に出てしまうため、介護者は毎回のように探しに出ている。</a:t>
            </a:r>
          </a:p>
          <a:p>
            <a:pPr lvl="3" eaLnBrk="1" hangingPunct="1">
              <a:lnSpc>
                <a:spcPct val="90000"/>
              </a:lnSpc>
            </a:pPr>
            <a:r>
              <a:rPr lang="ja-JP" altLang="en-US" dirty="0" smtClean="0"/>
              <a:t>ほぼ毎日、一人で玄関から自宅の外に出てしまうため、介護者は毎回のように探しに出ている。</a:t>
            </a:r>
          </a:p>
          <a:p>
            <a:pPr lvl="1" eaLnBrk="1" hangingPunct="1">
              <a:lnSpc>
                <a:spcPct val="90000"/>
              </a:lnSpc>
            </a:pPr>
            <a:r>
              <a:rPr lang="ja-JP" altLang="en-US" dirty="0" smtClean="0"/>
              <a:t>「介助されていない」を選択していても介助がある場合</a:t>
            </a:r>
          </a:p>
          <a:p>
            <a:pPr lvl="2" eaLnBrk="1" hangingPunct="1">
              <a:lnSpc>
                <a:spcPct val="90000"/>
              </a:lnSpc>
            </a:pPr>
            <a:r>
              <a:rPr lang="ja-JP" altLang="en-US" dirty="0" smtClean="0"/>
              <a:t>トイレまでの「移動」（</a:t>
            </a:r>
            <a:r>
              <a:rPr lang="en-US" altLang="ja-JP" dirty="0" smtClean="0"/>
              <a:t>5 </a:t>
            </a:r>
            <a:r>
              <a:rPr lang="ja-JP" altLang="en-US" dirty="0" smtClean="0"/>
              <a:t>回程／日）など、通常は自力で介助なしで行っているが、食堂（</a:t>
            </a:r>
            <a:r>
              <a:rPr lang="en-US" altLang="ja-JP" dirty="0" smtClean="0"/>
              <a:t>3</a:t>
            </a:r>
            <a:r>
              <a:rPr lang="ja-JP" altLang="en-US" dirty="0" smtClean="0"/>
              <a:t>回／日）及び浴室（週数回）への車いすでの「移動」は、介助が行われている。より頻回な状況から「介助されていない」を選択する。</a:t>
            </a:r>
          </a:p>
        </p:txBody>
      </p:sp>
      <p:sp>
        <p:nvSpPr>
          <p:cNvPr id="4" name="正方形/長方形 3"/>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STEP</a:t>
            </a:r>
            <a:r>
              <a:rPr lang="ja-JP" altLang="en-US" sz="3200" dirty="0">
                <a:solidFill>
                  <a:prstClr val="white"/>
                </a:solidFill>
              </a:rPr>
              <a:t>２：介護の手間にかかる審査判定</a:t>
            </a:r>
          </a:p>
        </p:txBody>
      </p:sp>
      <p:sp>
        <p:nvSpPr>
          <p:cNvPr id="5" name="スライド番号プレースホルダ 1"/>
          <p:cNvSpPr>
            <a:spLocks noGrp="1"/>
          </p:cNvSpPr>
          <p:nvPr>
            <p:ph type="sldNum" sz="quarter" idx="12"/>
          </p:nvPr>
        </p:nvSpPr>
        <p:spPr>
          <a:xfrm>
            <a:off x="7010839" y="6492875"/>
            <a:ext cx="2133161" cy="365125"/>
          </a:xfrm>
        </p:spPr>
        <p:txBody>
          <a:bodyPr/>
          <a:lstStyle/>
          <a:p>
            <a:pPr>
              <a:defRPr/>
            </a:pPr>
            <a:fld id="{EF27A6B9-B837-4E65-B9E0-7F2D1706A7D7}" type="slidenum">
              <a:rPr lang="ja-JP" altLang="en-US" smtClean="0"/>
              <a:pPr>
                <a:defRPr/>
              </a:pPr>
              <a:t>26</a:t>
            </a:fld>
            <a:endParaRPr lang="ja-JP"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457420" y="1125538"/>
            <a:ext cx="8229160" cy="1295400"/>
          </a:xfrm>
        </p:spPr>
        <p:txBody>
          <a:bodyPr/>
          <a:lstStyle/>
          <a:p>
            <a:pPr eaLnBrk="1" hangingPunct="1"/>
            <a:r>
              <a:rPr lang="ja-JP" altLang="en-US" smtClean="0"/>
              <a:t>同じ要介護度区分でも、基準時間によって推定している介護の手間の意味するところが違う。</a:t>
            </a:r>
          </a:p>
        </p:txBody>
      </p:sp>
      <p:sp>
        <p:nvSpPr>
          <p:cNvPr id="14339" name="Line 5"/>
          <p:cNvSpPr>
            <a:spLocks noChangeShapeType="1"/>
          </p:cNvSpPr>
          <p:nvPr/>
        </p:nvSpPr>
        <p:spPr bwMode="auto">
          <a:xfrm>
            <a:off x="1394253" y="3284538"/>
            <a:ext cx="6982983" cy="0"/>
          </a:xfrm>
          <a:prstGeom prst="line">
            <a:avLst/>
          </a:prstGeom>
          <a:noFill/>
          <a:ln w="38100">
            <a:solidFill>
              <a:schemeClr val="tx1"/>
            </a:solidFill>
            <a:round/>
            <a:headEnd/>
            <a:tailEnd type="triangle" w="med" len="med"/>
          </a:ln>
        </p:spPr>
        <p:txBody>
          <a:bodyPr/>
          <a:lstStyle/>
          <a:p>
            <a:endParaRPr lang="ja-JP" altLang="en-US" smtClean="0">
              <a:solidFill>
                <a:prstClr val="black"/>
              </a:solidFill>
              <a:latin typeface="Arial" charset="0"/>
              <a:ea typeface="ＭＳ Ｐゴシック" charset="-128"/>
            </a:endParaRPr>
          </a:p>
        </p:txBody>
      </p:sp>
      <p:sp>
        <p:nvSpPr>
          <p:cNvPr id="14340" name="Line 6"/>
          <p:cNvSpPr>
            <a:spLocks noChangeShapeType="1"/>
          </p:cNvSpPr>
          <p:nvPr/>
        </p:nvSpPr>
        <p:spPr bwMode="auto">
          <a:xfrm>
            <a:off x="4201812" y="3140075"/>
            <a:ext cx="0" cy="215900"/>
          </a:xfrm>
          <a:prstGeom prst="line">
            <a:avLst/>
          </a:prstGeom>
          <a:noFill/>
          <a:ln w="22225">
            <a:solidFill>
              <a:schemeClr val="tx1"/>
            </a:solidFill>
            <a:round/>
            <a:headEnd/>
            <a:tailEnd/>
          </a:ln>
        </p:spPr>
        <p:txBody>
          <a:bodyPr/>
          <a:lstStyle/>
          <a:p>
            <a:endParaRPr lang="ja-JP" altLang="en-US" smtClean="0">
              <a:solidFill>
                <a:prstClr val="black"/>
              </a:solidFill>
              <a:latin typeface="Arial" charset="0"/>
              <a:ea typeface="ＭＳ Ｐゴシック" charset="-128"/>
            </a:endParaRPr>
          </a:p>
        </p:txBody>
      </p:sp>
      <p:sp>
        <p:nvSpPr>
          <p:cNvPr id="14341" name="Line 7"/>
          <p:cNvSpPr>
            <a:spLocks noChangeShapeType="1"/>
          </p:cNvSpPr>
          <p:nvPr/>
        </p:nvSpPr>
        <p:spPr bwMode="auto">
          <a:xfrm>
            <a:off x="6650181" y="3140075"/>
            <a:ext cx="0" cy="215900"/>
          </a:xfrm>
          <a:prstGeom prst="line">
            <a:avLst/>
          </a:prstGeom>
          <a:noFill/>
          <a:ln w="22225">
            <a:solidFill>
              <a:schemeClr val="tx1"/>
            </a:solidFill>
            <a:round/>
            <a:headEnd/>
            <a:tailEnd/>
          </a:ln>
        </p:spPr>
        <p:txBody>
          <a:bodyPr/>
          <a:lstStyle/>
          <a:p>
            <a:endParaRPr lang="ja-JP" altLang="en-US" smtClean="0">
              <a:solidFill>
                <a:prstClr val="black"/>
              </a:solidFill>
              <a:latin typeface="Arial" charset="0"/>
              <a:ea typeface="ＭＳ Ｐゴシック" charset="-128"/>
            </a:endParaRPr>
          </a:p>
        </p:txBody>
      </p:sp>
      <p:sp>
        <p:nvSpPr>
          <p:cNvPr id="14342" name="Text Box 8"/>
          <p:cNvSpPr txBox="1">
            <a:spLocks noChangeArrowheads="1"/>
          </p:cNvSpPr>
          <p:nvPr/>
        </p:nvSpPr>
        <p:spPr bwMode="auto">
          <a:xfrm>
            <a:off x="2401457" y="2636838"/>
            <a:ext cx="1081974" cy="336550"/>
          </a:xfrm>
          <a:prstGeom prst="rect">
            <a:avLst/>
          </a:prstGeom>
          <a:noFill/>
          <a:ln w="9525">
            <a:noFill/>
            <a:miter lim="800000"/>
            <a:headEnd/>
            <a:tailEnd/>
          </a:ln>
        </p:spPr>
        <p:txBody>
          <a:bodyPr>
            <a:spAutoFit/>
          </a:bodyPr>
          <a:lstStyle/>
          <a:p>
            <a:pPr algn="ctr">
              <a:spcBef>
                <a:spcPct val="50000"/>
              </a:spcBef>
            </a:pPr>
            <a:r>
              <a:rPr lang="ja-JP" altLang="en-US" sz="1600" smtClean="0">
                <a:solidFill>
                  <a:prstClr val="black"/>
                </a:solidFill>
                <a:latin typeface="Arial" charset="0"/>
                <a:ea typeface="ＭＳ Ｐゴシック" charset="-128"/>
              </a:rPr>
              <a:t>要介護</a:t>
            </a:r>
            <a:r>
              <a:rPr lang="en-US" altLang="ja-JP" sz="1600" smtClean="0">
                <a:solidFill>
                  <a:prstClr val="black"/>
                </a:solidFill>
                <a:latin typeface="Arial" charset="0"/>
                <a:ea typeface="ＭＳ Ｐゴシック" charset="-128"/>
              </a:rPr>
              <a:t>2</a:t>
            </a:r>
          </a:p>
        </p:txBody>
      </p:sp>
      <p:sp>
        <p:nvSpPr>
          <p:cNvPr id="14343" name="AutoShape 9"/>
          <p:cNvSpPr>
            <a:spLocks/>
          </p:cNvSpPr>
          <p:nvPr/>
        </p:nvSpPr>
        <p:spPr bwMode="auto">
          <a:xfrm rot="-5400000">
            <a:off x="2833901" y="1916625"/>
            <a:ext cx="288925" cy="2446903"/>
          </a:xfrm>
          <a:prstGeom prst="rightBracket">
            <a:avLst>
              <a:gd name="adj" fmla="val 300668"/>
            </a:avLst>
          </a:prstGeom>
          <a:noFill/>
          <a:ln w="25400">
            <a:solidFill>
              <a:schemeClr val="tx1"/>
            </a:solidFill>
            <a:round/>
            <a:headEnd/>
            <a:tailEnd/>
          </a:ln>
        </p:spPr>
        <p:txBody>
          <a:bodyPr wrap="none" anchor="ctr"/>
          <a:lstStyle/>
          <a:p>
            <a:endParaRPr lang="ja-JP" altLang="en-US" smtClean="0">
              <a:solidFill>
                <a:prstClr val="black"/>
              </a:solidFill>
              <a:latin typeface="Arial" charset="0"/>
              <a:ea typeface="ＭＳ Ｐゴシック" charset="-128"/>
            </a:endParaRPr>
          </a:p>
        </p:txBody>
      </p:sp>
      <p:sp>
        <p:nvSpPr>
          <p:cNvPr id="14344" name="Text Box 10"/>
          <p:cNvSpPr txBox="1">
            <a:spLocks noChangeArrowheads="1"/>
          </p:cNvSpPr>
          <p:nvPr/>
        </p:nvSpPr>
        <p:spPr bwMode="auto">
          <a:xfrm>
            <a:off x="4849824" y="2636838"/>
            <a:ext cx="1080508" cy="336550"/>
          </a:xfrm>
          <a:prstGeom prst="rect">
            <a:avLst/>
          </a:prstGeom>
          <a:noFill/>
          <a:ln w="9525">
            <a:noFill/>
            <a:miter lim="800000"/>
            <a:headEnd/>
            <a:tailEnd/>
          </a:ln>
        </p:spPr>
        <p:txBody>
          <a:bodyPr>
            <a:spAutoFit/>
          </a:bodyPr>
          <a:lstStyle/>
          <a:p>
            <a:pPr algn="ctr">
              <a:spcBef>
                <a:spcPct val="50000"/>
              </a:spcBef>
            </a:pPr>
            <a:r>
              <a:rPr lang="ja-JP" altLang="en-US" sz="1600" smtClean="0">
                <a:solidFill>
                  <a:prstClr val="black"/>
                </a:solidFill>
                <a:latin typeface="Arial" charset="0"/>
                <a:ea typeface="ＭＳ Ｐゴシック" charset="-128"/>
              </a:rPr>
              <a:t>要介護</a:t>
            </a:r>
            <a:r>
              <a:rPr lang="en-US" altLang="ja-JP" sz="1600" smtClean="0">
                <a:solidFill>
                  <a:prstClr val="black"/>
                </a:solidFill>
                <a:latin typeface="Arial" charset="0"/>
                <a:ea typeface="ＭＳ Ｐゴシック" charset="-128"/>
              </a:rPr>
              <a:t>3</a:t>
            </a:r>
          </a:p>
        </p:txBody>
      </p:sp>
      <p:sp>
        <p:nvSpPr>
          <p:cNvPr id="14345" name="Text Box 11"/>
          <p:cNvSpPr txBox="1">
            <a:spLocks noChangeArrowheads="1"/>
          </p:cNvSpPr>
          <p:nvPr/>
        </p:nvSpPr>
        <p:spPr bwMode="auto">
          <a:xfrm>
            <a:off x="7081212" y="2659063"/>
            <a:ext cx="1081974" cy="336550"/>
          </a:xfrm>
          <a:prstGeom prst="rect">
            <a:avLst/>
          </a:prstGeom>
          <a:noFill/>
          <a:ln w="9525">
            <a:noFill/>
            <a:miter lim="800000"/>
            <a:headEnd/>
            <a:tailEnd/>
          </a:ln>
        </p:spPr>
        <p:txBody>
          <a:bodyPr>
            <a:spAutoFit/>
          </a:bodyPr>
          <a:lstStyle/>
          <a:p>
            <a:pPr algn="ctr">
              <a:spcBef>
                <a:spcPct val="50000"/>
              </a:spcBef>
            </a:pPr>
            <a:r>
              <a:rPr lang="ja-JP" altLang="en-US" sz="1600" smtClean="0">
                <a:solidFill>
                  <a:prstClr val="black"/>
                </a:solidFill>
                <a:latin typeface="Arial" charset="0"/>
                <a:ea typeface="ＭＳ Ｐゴシック" charset="-128"/>
              </a:rPr>
              <a:t>要介護</a:t>
            </a:r>
            <a:r>
              <a:rPr lang="en-US" altLang="ja-JP" sz="1600" smtClean="0">
                <a:solidFill>
                  <a:prstClr val="black"/>
                </a:solidFill>
                <a:latin typeface="Arial" charset="0"/>
                <a:ea typeface="ＭＳ Ｐゴシック" charset="-128"/>
              </a:rPr>
              <a:t>4</a:t>
            </a:r>
          </a:p>
        </p:txBody>
      </p:sp>
      <p:sp>
        <p:nvSpPr>
          <p:cNvPr id="14346" name="AutoShape 12"/>
          <p:cNvSpPr>
            <a:spLocks/>
          </p:cNvSpPr>
          <p:nvPr/>
        </p:nvSpPr>
        <p:spPr bwMode="auto">
          <a:xfrm rot="-5400000">
            <a:off x="7262082" y="2383715"/>
            <a:ext cx="215900" cy="1439700"/>
          </a:xfrm>
          <a:prstGeom prst="rightBracket">
            <a:avLst>
              <a:gd name="adj" fmla="val 333417"/>
            </a:avLst>
          </a:prstGeom>
          <a:noFill/>
          <a:ln w="25400">
            <a:solidFill>
              <a:schemeClr val="tx1"/>
            </a:solidFill>
            <a:round/>
            <a:headEnd/>
            <a:tailEnd/>
          </a:ln>
        </p:spPr>
        <p:txBody>
          <a:bodyPr wrap="none" anchor="ctr"/>
          <a:lstStyle/>
          <a:p>
            <a:endParaRPr lang="ja-JP" altLang="en-US" smtClean="0">
              <a:solidFill>
                <a:prstClr val="black"/>
              </a:solidFill>
              <a:latin typeface="Arial" charset="0"/>
              <a:ea typeface="ＭＳ Ｐゴシック" charset="-128"/>
            </a:endParaRPr>
          </a:p>
        </p:txBody>
      </p:sp>
      <p:sp>
        <p:nvSpPr>
          <p:cNvPr id="14347" name="Text Box 13"/>
          <p:cNvSpPr txBox="1">
            <a:spLocks noChangeArrowheads="1"/>
          </p:cNvSpPr>
          <p:nvPr/>
        </p:nvSpPr>
        <p:spPr bwMode="auto">
          <a:xfrm>
            <a:off x="312278" y="3355975"/>
            <a:ext cx="7922747" cy="304800"/>
          </a:xfrm>
          <a:prstGeom prst="rect">
            <a:avLst/>
          </a:prstGeom>
          <a:noFill/>
          <a:ln w="9525">
            <a:noFill/>
            <a:miter lim="800000"/>
            <a:headEnd/>
            <a:tailEnd/>
          </a:ln>
        </p:spPr>
        <p:txBody>
          <a:bodyPr>
            <a:spAutoFit/>
          </a:bodyPr>
          <a:lstStyle/>
          <a:p>
            <a:pPr>
              <a:spcBef>
                <a:spcPct val="50000"/>
              </a:spcBef>
            </a:pPr>
            <a:r>
              <a:rPr lang="ja-JP" altLang="en-US" sz="1400" smtClean="0">
                <a:solidFill>
                  <a:prstClr val="black"/>
                </a:solidFill>
                <a:latin typeface="Arial" charset="0"/>
                <a:ea typeface="ＭＳ Ｐゴシック" charset="-128"/>
              </a:rPr>
              <a:t>　　　　　　　　　　　</a:t>
            </a:r>
            <a:r>
              <a:rPr lang="en-US" altLang="ja-JP" sz="1400" smtClean="0">
                <a:solidFill>
                  <a:prstClr val="black"/>
                </a:solidFill>
                <a:latin typeface="Arial" charset="0"/>
                <a:ea typeface="ＭＳ Ｐゴシック" charset="-128"/>
              </a:rPr>
              <a:t>50</a:t>
            </a:r>
            <a:r>
              <a:rPr lang="ja-JP" altLang="en-US" sz="1400" smtClean="0">
                <a:solidFill>
                  <a:prstClr val="black"/>
                </a:solidFill>
                <a:latin typeface="Arial" charset="0"/>
                <a:ea typeface="ＭＳ Ｐゴシック" charset="-128"/>
              </a:rPr>
              <a:t>分　　　　　　　　　　　　　　　　</a:t>
            </a:r>
            <a:r>
              <a:rPr lang="en-US" altLang="ja-JP" sz="1400" smtClean="0">
                <a:solidFill>
                  <a:prstClr val="black"/>
                </a:solidFill>
                <a:latin typeface="Arial" charset="0"/>
                <a:ea typeface="ＭＳ Ｐゴシック" charset="-128"/>
              </a:rPr>
              <a:t>70</a:t>
            </a:r>
            <a:r>
              <a:rPr lang="ja-JP" altLang="en-US" sz="1400" smtClean="0">
                <a:solidFill>
                  <a:prstClr val="black"/>
                </a:solidFill>
                <a:latin typeface="Arial" charset="0"/>
                <a:ea typeface="ＭＳ Ｐゴシック" charset="-128"/>
              </a:rPr>
              <a:t>分　　　　　　　　　　　　　　　　　　</a:t>
            </a:r>
            <a:r>
              <a:rPr lang="en-US" altLang="ja-JP" sz="1400" smtClean="0">
                <a:solidFill>
                  <a:prstClr val="black"/>
                </a:solidFill>
                <a:latin typeface="Arial" charset="0"/>
                <a:ea typeface="ＭＳ Ｐゴシック" charset="-128"/>
              </a:rPr>
              <a:t>90</a:t>
            </a:r>
            <a:r>
              <a:rPr lang="ja-JP" altLang="en-US" sz="1400" smtClean="0">
                <a:solidFill>
                  <a:prstClr val="black"/>
                </a:solidFill>
                <a:latin typeface="Arial" charset="0"/>
                <a:ea typeface="ＭＳ Ｐゴシック" charset="-128"/>
              </a:rPr>
              <a:t>分</a:t>
            </a:r>
          </a:p>
        </p:txBody>
      </p:sp>
      <p:sp>
        <p:nvSpPr>
          <p:cNvPr id="14348" name="Line 14"/>
          <p:cNvSpPr>
            <a:spLocks noChangeShapeType="1"/>
          </p:cNvSpPr>
          <p:nvPr/>
        </p:nvSpPr>
        <p:spPr bwMode="auto">
          <a:xfrm>
            <a:off x="1754909" y="3141663"/>
            <a:ext cx="0" cy="215900"/>
          </a:xfrm>
          <a:prstGeom prst="line">
            <a:avLst/>
          </a:prstGeom>
          <a:noFill/>
          <a:ln w="22225">
            <a:solidFill>
              <a:schemeClr val="tx1"/>
            </a:solidFill>
            <a:round/>
            <a:headEnd/>
            <a:tailEnd/>
          </a:ln>
        </p:spPr>
        <p:txBody>
          <a:bodyPr/>
          <a:lstStyle/>
          <a:p>
            <a:endParaRPr lang="ja-JP" altLang="en-US" smtClean="0">
              <a:solidFill>
                <a:prstClr val="black"/>
              </a:solidFill>
              <a:latin typeface="Arial" charset="0"/>
              <a:ea typeface="ＭＳ Ｐゴシック" charset="-128"/>
            </a:endParaRPr>
          </a:p>
        </p:txBody>
      </p:sp>
      <p:sp>
        <p:nvSpPr>
          <p:cNvPr id="14349" name="AutoShape 15"/>
          <p:cNvSpPr>
            <a:spLocks/>
          </p:cNvSpPr>
          <p:nvPr/>
        </p:nvSpPr>
        <p:spPr bwMode="auto">
          <a:xfrm rot="-5400000">
            <a:off x="5281537" y="1915892"/>
            <a:ext cx="288925" cy="2448369"/>
          </a:xfrm>
          <a:prstGeom prst="rightBracket">
            <a:avLst>
              <a:gd name="adj" fmla="val 300848"/>
            </a:avLst>
          </a:prstGeom>
          <a:noFill/>
          <a:ln w="25400">
            <a:solidFill>
              <a:schemeClr val="tx1"/>
            </a:solidFill>
            <a:round/>
            <a:headEnd/>
            <a:tailEnd/>
          </a:ln>
        </p:spPr>
        <p:txBody>
          <a:bodyPr wrap="none" anchor="ctr"/>
          <a:lstStyle/>
          <a:p>
            <a:endParaRPr lang="ja-JP" altLang="en-US" smtClean="0">
              <a:solidFill>
                <a:prstClr val="black"/>
              </a:solidFill>
              <a:latin typeface="Arial" charset="0"/>
              <a:ea typeface="ＭＳ Ｐゴシック" charset="-128"/>
            </a:endParaRPr>
          </a:p>
        </p:txBody>
      </p:sp>
      <p:sp>
        <p:nvSpPr>
          <p:cNvPr id="14350" name="Oval 16"/>
          <p:cNvSpPr>
            <a:spLocks noChangeArrowheads="1"/>
          </p:cNvSpPr>
          <p:nvPr/>
        </p:nvSpPr>
        <p:spPr bwMode="auto">
          <a:xfrm>
            <a:off x="4345489" y="3141663"/>
            <a:ext cx="215516" cy="215900"/>
          </a:xfrm>
          <a:prstGeom prst="ellipse">
            <a:avLst/>
          </a:prstGeom>
          <a:solidFill>
            <a:schemeClr val="accent2"/>
          </a:solidFill>
          <a:ln w="3175">
            <a:solidFill>
              <a:srgbClr val="FF0000"/>
            </a:solidFill>
            <a:round/>
            <a:headEnd/>
            <a:tailEnd/>
          </a:ln>
        </p:spPr>
        <p:txBody>
          <a:bodyPr wrap="none" anchor="ctr"/>
          <a:lstStyle/>
          <a:p>
            <a:endParaRPr lang="ja-JP" altLang="en-US" smtClean="0">
              <a:solidFill>
                <a:prstClr val="black"/>
              </a:solidFill>
              <a:latin typeface="Arial" charset="0"/>
              <a:ea typeface="ＭＳ Ｐゴシック" charset="-128"/>
            </a:endParaRPr>
          </a:p>
        </p:txBody>
      </p:sp>
      <p:sp>
        <p:nvSpPr>
          <p:cNvPr id="14351" name="Oval 17"/>
          <p:cNvSpPr>
            <a:spLocks noChangeArrowheads="1"/>
          </p:cNvSpPr>
          <p:nvPr/>
        </p:nvSpPr>
        <p:spPr bwMode="auto">
          <a:xfrm>
            <a:off x="6361362" y="3141663"/>
            <a:ext cx="215515" cy="215900"/>
          </a:xfrm>
          <a:prstGeom prst="ellipse">
            <a:avLst/>
          </a:prstGeom>
          <a:solidFill>
            <a:schemeClr val="accent2"/>
          </a:solidFill>
          <a:ln w="9525">
            <a:noFill/>
            <a:round/>
            <a:headEnd/>
            <a:tailEnd/>
          </a:ln>
        </p:spPr>
        <p:txBody>
          <a:bodyPr wrap="none" anchor="ctr"/>
          <a:lstStyle/>
          <a:p>
            <a:endParaRPr lang="ja-JP" altLang="en-US" smtClean="0">
              <a:solidFill>
                <a:prstClr val="black"/>
              </a:solidFill>
              <a:latin typeface="Arial" charset="0"/>
              <a:ea typeface="ＭＳ Ｐゴシック" charset="-128"/>
            </a:endParaRPr>
          </a:p>
        </p:txBody>
      </p:sp>
      <p:sp>
        <p:nvSpPr>
          <p:cNvPr id="14352" name="Oval 18"/>
          <p:cNvSpPr>
            <a:spLocks noChangeArrowheads="1"/>
          </p:cNvSpPr>
          <p:nvPr/>
        </p:nvSpPr>
        <p:spPr bwMode="auto">
          <a:xfrm>
            <a:off x="5436262" y="3135313"/>
            <a:ext cx="215516" cy="215900"/>
          </a:xfrm>
          <a:prstGeom prst="ellipse">
            <a:avLst/>
          </a:prstGeom>
          <a:solidFill>
            <a:schemeClr val="accent2"/>
          </a:solidFill>
          <a:ln w="9525">
            <a:noFill/>
            <a:round/>
            <a:headEnd/>
            <a:tailEnd/>
          </a:ln>
        </p:spPr>
        <p:txBody>
          <a:bodyPr wrap="none" anchor="ctr"/>
          <a:lstStyle/>
          <a:p>
            <a:endParaRPr lang="ja-JP" altLang="en-US" smtClean="0">
              <a:solidFill>
                <a:prstClr val="black"/>
              </a:solidFill>
              <a:latin typeface="Arial" charset="0"/>
              <a:ea typeface="ＭＳ Ｐゴシック" charset="-128"/>
            </a:endParaRPr>
          </a:p>
        </p:txBody>
      </p:sp>
      <p:sp>
        <p:nvSpPr>
          <p:cNvPr id="14353" name="Oval 19"/>
          <p:cNvSpPr>
            <a:spLocks noChangeArrowheads="1"/>
          </p:cNvSpPr>
          <p:nvPr/>
        </p:nvSpPr>
        <p:spPr bwMode="auto">
          <a:xfrm>
            <a:off x="3851417" y="3148013"/>
            <a:ext cx="215515" cy="215900"/>
          </a:xfrm>
          <a:prstGeom prst="ellipse">
            <a:avLst/>
          </a:prstGeom>
          <a:solidFill>
            <a:srgbClr val="3366FF"/>
          </a:solidFill>
          <a:ln w="9525">
            <a:noFill/>
            <a:round/>
            <a:headEnd/>
            <a:tailEnd/>
          </a:ln>
        </p:spPr>
        <p:txBody>
          <a:bodyPr wrap="none" anchor="ctr"/>
          <a:lstStyle/>
          <a:p>
            <a:endParaRPr lang="ja-JP" altLang="en-US" smtClean="0">
              <a:solidFill>
                <a:prstClr val="black"/>
              </a:solidFill>
              <a:latin typeface="Arial" charset="0"/>
              <a:ea typeface="ＭＳ Ｐゴシック" charset="-128"/>
            </a:endParaRPr>
          </a:p>
        </p:txBody>
      </p:sp>
      <p:sp>
        <p:nvSpPr>
          <p:cNvPr id="14354" name="AutoShape 39"/>
          <p:cNvSpPr>
            <a:spLocks noChangeArrowheads="1"/>
          </p:cNvSpPr>
          <p:nvPr/>
        </p:nvSpPr>
        <p:spPr bwMode="auto">
          <a:xfrm>
            <a:off x="4285380" y="3429000"/>
            <a:ext cx="142210" cy="720725"/>
          </a:xfrm>
          <a:prstGeom prst="triangle">
            <a:avLst>
              <a:gd name="adj" fmla="val 100000"/>
            </a:avLst>
          </a:prstGeom>
          <a:solidFill>
            <a:schemeClr val="tx2"/>
          </a:solidFill>
          <a:ln w="12700" cap="sq">
            <a:solidFill>
              <a:schemeClr val="tx1"/>
            </a:solidFill>
            <a:miter lim="800000"/>
            <a:headEnd type="none" w="sm" len="sm"/>
            <a:tailEnd type="none" w="sm" len="sm"/>
          </a:ln>
        </p:spPr>
        <p:txBody>
          <a:bodyPr wrap="none" anchor="ctr"/>
          <a:lstStyle/>
          <a:p>
            <a:endParaRPr lang="ja-JP" altLang="en-US" smtClean="0">
              <a:solidFill>
                <a:prstClr val="black"/>
              </a:solidFill>
              <a:latin typeface="Arial" charset="0"/>
              <a:ea typeface="ＭＳ Ｐゴシック" charset="-128"/>
            </a:endParaRPr>
          </a:p>
        </p:txBody>
      </p:sp>
      <p:sp>
        <p:nvSpPr>
          <p:cNvPr id="14355" name="Text Box 40"/>
          <p:cNvSpPr txBox="1">
            <a:spLocks noChangeArrowheads="1"/>
          </p:cNvSpPr>
          <p:nvPr/>
        </p:nvSpPr>
        <p:spPr bwMode="auto">
          <a:xfrm>
            <a:off x="3851417" y="4149730"/>
            <a:ext cx="936831" cy="366713"/>
          </a:xfrm>
          <a:prstGeom prst="rect">
            <a:avLst/>
          </a:prstGeom>
          <a:noFill/>
          <a:ln w="12700" cap="sq">
            <a:noFill/>
            <a:miter lim="800000"/>
            <a:headEnd type="none" w="sm" len="sm"/>
            <a:tailEnd type="none" w="sm" len="sm"/>
          </a:ln>
        </p:spPr>
        <p:txBody>
          <a:bodyPr>
            <a:spAutoFit/>
          </a:bodyPr>
          <a:lstStyle/>
          <a:p>
            <a:pPr>
              <a:spcBef>
                <a:spcPct val="50000"/>
              </a:spcBef>
            </a:pPr>
            <a:r>
              <a:rPr lang="en-US" altLang="ja-JP" smtClean="0">
                <a:solidFill>
                  <a:prstClr val="black"/>
                </a:solidFill>
                <a:latin typeface="Arial" charset="0"/>
                <a:ea typeface="ＭＳ Ｐゴシック" charset="-128"/>
              </a:rPr>
              <a:t>71.2</a:t>
            </a:r>
            <a:r>
              <a:rPr lang="ja-JP" altLang="en-US" smtClean="0">
                <a:solidFill>
                  <a:prstClr val="black"/>
                </a:solidFill>
                <a:latin typeface="Arial" charset="0"/>
                <a:ea typeface="ＭＳ Ｐゴシック" charset="-128"/>
              </a:rPr>
              <a:t>分</a:t>
            </a:r>
          </a:p>
        </p:txBody>
      </p:sp>
      <p:sp>
        <p:nvSpPr>
          <p:cNvPr id="14356" name="AutoShape 41"/>
          <p:cNvSpPr>
            <a:spLocks noChangeArrowheads="1"/>
          </p:cNvSpPr>
          <p:nvPr/>
        </p:nvSpPr>
        <p:spPr bwMode="auto">
          <a:xfrm>
            <a:off x="5436260" y="3357565"/>
            <a:ext cx="142211" cy="720725"/>
          </a:xfrm>
          <a:prstGeom prst="triangle">
            <a:avLst>
              <a:gd name="adj" fmla="val 100000"/>
            </a:avLst>
          </a:prstGeom>
          <a:solidFill>
            <a:schemeClr val="tx2"/>
          </a:solidFill>
          <a:ln w="12700" cap="sq">
            <a:solidFill>
              <a:schemeClr val="tx1"/>
            </a:solidFill>
            <a:miter lim="800000"/>
            <a:headEnd type="none" w="sm" len="sm"/>
            <a:tailEnd type="none" w="sm" len="sm"/>
          </a:ln>
        </p:spPr>
        <p:txBody>
          <a:bodyPr wrap="none" anchor="ctr"/>
          <a:lstStyle/>
          <a:p>
            <a:endParaRPr lang="ja-JP" altLang="en-US" smtClean="0">
              <a:solidFill>
                <a:prstClr val="black"/>
              </a:solidFill>
              <a:latin typeface="Arial" charset="0"/>
              <a:ea typeface="ＭＳ Ｐゴシック" charset="-128"/>
            </a:endParaRPr>
          </a:p>
        </p:txBody>
      </p:sp>
      <p:sp>
        <p:nvSpPr>
          <p:cNvPr id="14357" name="Text Box 42"/>
          <p:cNvSpPr txBox="1">
            <a:spLocks noChangeArrowheads="1"/>
          </p:cNvSpPr>
          <p:nvPr/>
        </p:nvSpPr>
        <p:spPr bwMode="auto">
          <a:xfrm>
            <a:off x="5077070" y="4076704"/>
            <a:ext cx="936831" cy="366713"/>
          </a:xfrm>
          <a:prstGeom prst="rect">
            <a:avLst/>
          </a:prstGeom>
          <a:noFill/>
          <a:ln w="12700" cap="sq">
            <a:noFill/>
            <a:miter lim="800000"/>
            <a:headEnd type="none" w="sm" len="sm"/>
            <a:tailEnd type="none" w="sm" len="sm"/>
          </a:ln>
        </p:spPr>
        <p:txBody>
          <a:bodyPr>
            <a:spAutoFit/>
          </a:bodyPr>
          <a:lstStyle/>
          <a:p>
            <a:pPr>
              <a:spcBef>
                <a:spcPct val="50000"/>
              </a:spcBef>
            </a:pPr>
            <a:r>
              <a:rPr lang="en-US" altLang="ja-JP" smtClean="0">
                <a:solidFill>
                  <a:prstClr val="black"/>
                </a:solidFill>
                <a:latin typeface="Arial" charset="0"/>
                <a:ea typeface="ＭＳ Ｐゴシック" charset="-128"/>
              </a:rPr>
              <a:t>81.4</a:t>
            </a:r>
            <a:r>
              <a:rPr lang="ja-JP" altLang="en-US" smtClean="0">
                <a:solidFill>
                  <a:prstClr val="black"/>
                </a:solidFill>
                <a:latin typeface="Arial" charset="0"/>
                <a:ea typeface="ＭＳ Ｐゴシック" charset="-128"/>
              </a:rPr>
              <a:t>分</a:t>
            </a:r>
          </a:p>
        </p:txBody>
      </p:sp>
      <p:sp>
        <p:nvSpPr>
          <p:cNvPr id="14358" name="AutoShape 43"/>
          <p:cNvSpPr>
            <a:spLocks noChangeArrowheads="1"/>
          </p:cNvSpPr>
          <p:nvPr/>
        </p:nvSpPr>
        <p:spPr bwMode="auto">
          <a:xfrm>
            <a:off x="6301252" y="3355980"/>
            <a:ext cx="142211" cy="720725"/>
          </a:xfrm>
          <a:prstGeom prst="triangle">
            <a:avLst>
              <a:gd name="adj" fmla="val 100000"/>
            </a:avLst>
          </a:prstGeom>
          <a:solidFill>
            <a:schemeClr val="tx2"/>
          </a:solidFill>
          <a:ln w="12700" cap="sq">
            <a:solidFill>
              <a:schemeClr val="tx1"/>
            </a:solidFill>
            <a:miter lim="800000"/>
            <a:headEnd type="none" w="sm" len="sm"/>
            <a:tailEnd type="none" w="sm" len="sm"/>
          </a:ln>
        </p:spPr>
        <p:txBody>
          <a:bodyPr wrap="none" anchor="ctr"/>
          <a:lstStyle/>
          <a:p>
            <a:endParaRPr lang="ja-JP" altLang="en-US" smtClean="0">
              <a:solidFill>
                <a:prstClr val="black"/>
              </a:solidFill>
              <a:latin typeface="Arial" charset="0"/>
              <a:ea typeface="ＭＳ Ｐゴシック" charset="-128"/>
            </a:endParaRPr>
          </a:p>
        </p:txBody>
      </p:sp>
      <p:sp>
        <p:nvSpPr>
          <p:cNvPr id="14359" name="Text Box 44"/>
          <p:cNvSpPr txBox="1">
            <a:spLocks noChangeArrowheads="1"/>
          </p:cNvSpPr>
          <p:nvPr/>
        </p:nvSpPr>
        <p:spPr bwMode="auto">
          <a:xfrm>
            <a:off x="6082805" y="4076704"/>
            <a:ext cx="936831" cy="366713"/>
          </a:xfrm>
          <a:prstGeom prst="rect">
            <a:avLst/>
          </a:prstGeom>
          <a:noFill/>
          <a:ln w="12700" cap="sq">
            <a:noFill/>
            <a:miter lim="800000"/>
            <a:headEnd type="none" w="sm" len="sm"/>
            <a:tailEnd type="none" w="sm" len="sm"/>
          </a:ln>
        </p:spPr>
        <p:txBody>
          <a:bodyPr>
            <a:spAutoFit/>
          </a:bodyPr>
          <a:lstStyle/>
          <a:p>
            <a:pPr>
              <a:spcBef>
                <a:spcPct val="50000"/>
              </a:spcBef>
            </a:pPr>
            <a:r>
              <a:rPr lang="en-US" altLang="ja-JP" smtClean="0">
                <a:solidFill>
                  <a:prstClr val="black"/>
                </a:solidFill>
                <a:latin typeface="Arial" charset="0"/>
                <a:ea typeface="ＭＳ Ｐゴシック" charset="-128"/>
              </a:rPr>
              <a:t>88.6</a:t>
            </a:r>
            <a:r>
              <a:rPr lang="ja-JP" altLang="en-US" smtClean="0">
                <a:solidFill>
                  <a:prstClr val="black"/>
                </a:solidFill>
                <a:latin typeface="Arial" charset="0"/>
                <a:ea typeface="ＭＳ Ｐゴシック" charset="-128"/>
              </a:rPr>
              <a:t>分</a:t>
            </a:r>
          </a:p>
        </p:txBody>
      </p:sp>
      <p:sp>
        <p:nvSpPr>
          <p:cNvPr id="14360" name="AutoShape 45"/>
          <p:cNvSpPr>
            <a:spLocks noChangeArrowheads="1"/>
          </p:cNvSpPr>
          <p:nvPr/>
        </p:nvSpPr>
        <p:spPr bwMode="auto">
          <a:xfrm rot="2387545">
            <a:off x="3564064" y="3284538"/>
            <a:ext cx="142210" cy="576262"/>
          </a:xfrm>
          <a:prstGeom prst="triangle">
            <a:avLst>
              <a:gd name="adj" fmla="val 100000"/>
            </a:avLst>
          </a:prstGeom>
          <a:solidFill>
            <a:schemeClr val="tx2"/>
          </a:solidFill>
          <a:ln w="12700" cap="sq">
            <a:solidFill>
              <a:schemeClr val="tx1"/>
            </a:solidFill>
            <a:miter lim="800000"/>
            <a:headEnd type="none" w="sm" len="sm"/>
            <a:tailEnd type="none" w="sm" len="sm"/>
          </a:ln>
        </p:spPr>
        <p:txBody>
          <a:bodyPr wrap="none" anchor="ctr"/>
          <a:lstStyle/>
          <a:p>
            <a:endParaRPr lang="ja-JP" altLang="en-US" smtClean="0">
              <a:solidFill>
                <a:prstClr val="black"/>
              </a:solidFill>
              <a:latin typeface="Arial" charset="0"/>
              <a:ea typeface="ＭＳ Ｐゴシック" charset="-128"/>
            </a:endParaRPr>
          </a:p>
        </p:txBody>
      </p:sp>
      <p:sp>
        <p:nvSpPr>
          <p:cNvPr id="14361" name="Text Box 46"/>
          <p:cNvSpPr txBox="1">
            <a:spLocks noChangeArrowheads="1"/>
          </p:cNvSpPr>
          <p:nvPr/>
        </p:nvSpPr>
        <p:spPr bwMode="auto">
          <a:xfrm>
            <a:off x="2700539" y="3783013"/>
            <a:ext cx="936832" cy="366712"/>
          </a:xfrm>
          <a:prstGeom prst="rect">
            <a:avLst/>
          </a:prstGeom>
          <a:noFill/>
          <a:ln w="12700" cap="sq">
            <a:noFill/>
            <a:miter lim="800000"/>
            <a:headEnd type="none" w="sm" len="sm"/>
            <a:tailEnd type="none" w="sm" len="sm"/>
          </a:ln>
        </p:spPr>
        <p:txBody>
          <a:bodyPr>
            <a:spAutoFit/>
          </a:bodyPr>
          <a:lstStyle/>
          <a:p>
            <a:pPr>
              <a:spcBef>
                <a:spcPct val="50000"/>
              </a:spcBef>
            </a:pPr>
            <a:r>
              <a:rPr lang="en-US" altLang="ja-JP" smtClean="0">
                <a:solidFill>
                  <a:prstClr val="black"/>
                </a:solidFill>
                <a:latin typeface="Arial" charset="0"/>
                <a:ea typeface="ＭＳ Ｐゴシック" charset="-128"/>
              </a:rPr>
              <a:t>69.8</a:t>
            </a:r>
            <a:r>
              <a:rPr lang="ja-JP" altLang="en-US" smtClean="0">
                <a:solidFill>
                  <a:prstClr val="black"/>
                </a:solidFill>
                <a:latin typeface="Arial" charset="0"/>
                <a:ea typeface="ＭＳ Ｐゴシック" charset="-128"/>
              </a:rPr>
              <a:t>分</a:t>
            </a:r>
          </a:p>
        </p:txBody>
      </p:sp>
      <p:sp>
        <p:nvSpPr>
          <p:cNvPr id="270383" name="AutoShape 47"/>
          <p:cNvSpPr>
            <a:spLocks noChangeArrowheads="1"/>
          </p:cNvSpPr>
          <p:nvPr/>
        </p:nvSpPr>
        <p:spPr bwMode="auto">
          <a:xfrm>
            <a:off x="1187535" y="4149725"/>
            <a:ext cx="2089065" cy="935038"/>
          </a:xfrm>
          <a:prstGeom prst="wedgeEllipseCallout">
            <a:avLst>
              <a:gd name="adj1" fmla="val 44014"/>
              <a:gd name="adj2" fmla="val -54583"/>
            </a:avLst>
          </a:prstGeom>
          <a:solidFill>
            <a:schemeClr val="bg1"/>
          </a:solidFill>
          <a:ln w="12700" cap="sq">
            <a:solidFill>
              <a:schemeClr val="tx1"/>
            </a:solidFill>
            <a:miter lim="800000"/>
            <a:headEnd type="none" w="sm" len="sm"/>
            <a:tailEnd type="none" w="sm" len="sm"/>
          </a:ln>
        </p:spPr>
        <p:txBody>
          <a:bodyPr/>
          <a:lstStyle/>
          <a:p>
            <a:pPr algn="ctr"/>
            <a:r>
              <a:rPr lang="ja-JP" altLang="en-US" dirty="0" smtClean="0">
                <a:solidFill>
                  <a:prstClr val="black"/>
                </a:solidFill>
                <a:latin typeface="Arial" charset="0"/>
                <a:ea typeface="ＭＳ Ｐゴシック" charset="-128"/>
              </a:rPr>
              <a:t>要介護</a:t>
            </a:r>
            <a:r>
              <a:rPr lang="en-US" altLang="ja-JP" dirty="0" smtClean="0">
                <a:solidFill>
                  <a:prstClr val="black"/>
                </a:solidFill>
                <a:latin typeface="Arial" charset="0"/>
                <a:ea typeface="ＭＳ Ｐゴシック" charset="-128"/>
              </a:rPr>
              <a:t>3</a:t>
            </a:r>
            <a:r>
              <a:rPr lang="ja-JP" altLang="en-US" dirty="0" smtClean="0">
                <a:solidFill>
                  <a:prstClr val="black"/>
                </a:solidFill>
                <a:latin typeface="Arial" charset="0"/>
                <a:ea typeface="ＭＳ Ｐゴシック" charset="-128"/>
              </a:rPr>
              <a:t>に</a:t>
            </a:r>
            <a:br>
              <a:rPr lang="ja-JP" altLang="en-US" dirty="0" smtClean="0">
                <a:solidFill>
                  <a:prstClr val="black"/>
                </a:solidFill>
                <a:latin typeface="Arial" charset="0"/>
                <a:ea typeface="ＭＳ Ｐゴシック" charset="-128"/>
              </a:rPr>
            </a:br>
            <a:r>
              <a:rPr lang="ja-JP" altLang="en-US" dirty="0" smtClean="0">
                <a:solidFill>
                  <a:prstClr val="black"/>
                </a:solidFill>
                <a:latin typeface="Arial" charset="0"/>
                <a:ea typeface="ＭＳ Ｐゴシック" charset="-128"/>
              </a:rPr>
              <a:t>近い要介護</a:t>
            </a:r>
            <a:r>
              <a:rPr lang="en-US" altLang="ja-JP" dirty="0" smtClean="0">
                <a:solidFill>
                  <a:prstClr val="black"/>
                </a:solidFill>
                <a:latin typeface="Arial" charset="0"/>
                <a:ea typeface="ＭＳ Ｐゴシック" charset="-128"/>
              </a:rPr>
              <a:t>2</a:t>
            </a:r>
          </a:p>
        </p:txBody>
      </p:sp>
      <p:sp>
        <p:nvSpPr>
          <p:cNvPr id="270384" name="AutoShape 48"/>
          <p:cNvSpPr>
            <a:spLocks noChangeArrowheads="1"/>
          </p:cNvSpPr>
          <p:nvPr/>
        </p:nvSpPr>
        <p:spPr bwMode="auto">
          <a:xfrm>
            <a:off x="2772376" y="4797425"/>
            <a:ext cx="2142524" cy="935038"/>
          </a:xfrm>
          <a:prstGeom prst="wedgeEllipseCallout">
            <a:avLst>
              <a:gd name="adj1" fmla="val 15278"/>
              <a:gd name="adj2" fmla="val -82426"/>
            </a:avLst>
          </a:prstGeom>
          <a:solidFill>
            <a:schemeClr val="bg1"/>
          </a:solidFill>
          <a:ln w="12700" cap="sq">
            <a:solidFill>
              <a:schemeClr val="tx1"/>
            </a:solidFill>
            <a:miter lim="800000"/>
            <a:headEnd type="none" w="sm" len="sm"/>
            <a:tailEnd type="none" w="sm" len="sm"/>
          </a:ln>
        </p:spPr>
        <p:txBody>
          <a:bodyPr/>
          <a:lstStyle/>
          <a:p>
            <a:pPr algn="ctr"/>
            <a:r>
              <a:rPr lang="ja-JP" altLang="en-US" dirty="0" smtClean="0">
                <a:solidFill>
                  <a:prstClr val="black"/>
                </a:solidFill>
                <a:latin typeface="Arial" charset="0"/>
                <a:ea typeface="ＭＳ Ｐゴシック" charset="-128"/>
              </a:rPr>
              <a:t>要介護</a:t>
            </a:r>
            <a:r>
              <a:rPr lang="en-US" altLang="ja-JP" dirty="0" smtClean="0">
                <a:solidFill>
                  <a:prstClr val="black"/>
                </a:solidFill>
                <a:latin typeface="Arial" charset="0"/>
                <a:ea typeface="ＭＳ Ｐゴシック" charset="-128"/>
              </a:rPr>
              <a:t>2</a:t>
            </a:r>
            <a:r>
              <a:rPr lang="ja-JP" altLang="en-US" dirty="0" smtClean="0">
                <a:solidFill>
                  <a:prstClr val="black"/>
                </a:solidFill>
                <a:latin typeface="Arial" charset="0"/>
                <a:ea typeface="ＭＳ Ｐゴシック" charset="-128"/>
              </a:rPr>
              <a:t>に</a:t>
            </a:r>
            <a:br>
              <a:rPr lang="ja-JP" altLang="en-US" dirty="0" smtClean="0">
                <a:solidFill>
                  <a:prstClr val="black"/>
                </a:solidFill>
                <a:latin typeface="Arial" charset="0"/>
                <a:ea typeface="ＭＳ Ｐゴシック" charset="-128"/>
              </a:rPr>
            </a:br>
            <a:r>
              <a:rPr lang="ja-JP" altLang="en-US" dirty="0" smtClean="0">
                <a:solidFill>
                  <a:prstClr val="black"/>
                </a:solidFill>
                <a:latin typeface="Arial" charset="0"/>
                <a:ea typeface="ＭＳ Ｐゴシック" charset="-128"/>
              </a:rPr>
              <a:t>近い要介護</a:t>
            </a:r>
            <a:r>
              <a:rPr lang="en-US" altLang="ja-JP" dirty="0" smtClean="0">
                <a:solidFill>
                  <a:prstClr val="black"/>
                </a:solidFill>
                <a:latin typeface="Arial" charset="0"/>
                <a:ea typeface="ＭＳ Ｐゴシック" charset="-128"/>
              </a:rPr>
              <a:t>3</a:t>
            </a:r>
          </a:p>
        </p:txBody>
      </p:sp>
      <p:sp>
        <p:nvSpPr>
          <p:cNvPr id="270385" name="AutoShape 49"/>
          <p:cNvSpPr>
            <a:spLocks noChangeArrowheads="1"/>
          </p:cNvSpPr>
          <p:nvPr/>
        </p:nvSpPr>
        <p:spPr bwMode="auto">
          <a:xfrm>
            <a:off x="6732285" y="4508500"/>
            <a:ext cx="2195815" cy="935038"/>
          </a:xfrm>
          <a:prstGeom prst="wedgeEllipseCallout">
            <a:avLst>
              <a:gd name="adj1" fmla="val -60472"/>
              <a:gd name="adj2" fmla="val -60185"/>
            </a:avLst>
          </a:prstGeom>
          <a:solidFill>
            <a:schemeClr val="bg1"/>
          </a:solidFill>
          <a:ln w="12700" cap="sq">
            <a:solidFill>
              <a:schemeClr val="tx1"/>
            </a:solidFill>
            <a:miter lim="800000"/>
            <a:headEnd type="none" w="sm" len="sm"/>
            <a:tailEnd type="none" w="sm" len="sm"/>
          </a:ln>
        </p:spPr>
        <p:txBody>
          <a:bodyPr/>
          <a:lstStyle/>
          <a:p>
            <a:pPr algn="ctr"/>
            <a:r>
              <a:rPr lang="ja-JP" altLang="en-US" dirty="0" smtClean="0">
                <a:solidFill>
                  <a:prstClr val="black"/>
                </a:solidFill>
                <a:latin typeface="Arial" charset="0"/>
                <a:ea typeface="ＭＳ Ｐゴシック" charset="-128"/>
              </a:rPr>
              <a:t>要介護</a:t>
            </a:r>
            <a:r>
              <a:rPr lang="en-US" altLang="ja-JP" dirty="0" smtClean="0">
                <a:solidFill>
                  <a:prstClr val="black"/>
                </a:solidFill>
                <a:latin typeface="Arial" charset="0"/>
                <a:ea typeface="ＭＳ Ｐゴシック" charset="-128"/>
              </a:rPr>
              <a:t>4</a:t>
            </a:r>
            <a:r>
              <a:rPr lang="ja-JP" altLang="en-US" dirty="0" smtClean="0">
                <a:solidFill>
                  <a:prstClr val="black"/>
                </a:solidFill>
                <a:latin typeface="Arial" charset="0"/>
                <a:ea typeface="ＭＳ Ｐゴシック" charset="-128"/>
              </a:rPr>
              <a:t>に</a:t>
            </a:r>
            <a:br>
              <a:rPr lang="ja-JP" altLang="en-US" dirty="0" smtClean="0">
                <a:solidFill>
                  <a:prstClr val="black"/>
                </a:solidFill>
                <a:latin typeface="Arial" charset="0"/>
                <a:ea typeface="ＭＳ Ｐゴシック" charset="-128"/>
              </a:rPr>
            </a:br>
            <a:r>
              <a:rPr lang="ja-JP" altLang="en-US" dirty="0" smtClean="0">
                <a:solidFill>
                  <a:prstClr val="black"/>
                </a:solidFill>
                <a:latin typeface="Arial" charset="0"/>
                <a:ea typeface="ＭＳ Ｐゴシック" charset="-128"/>
              </a:rPr>
              <a:t>近い要介護</a:t>
            </a:r>
            <a:r>
              <a:rPr lang="en-US" altLang="ja-JP" dirty="0" smtClean="0">
                <a:solidFill>
                  <a:prstClr val="black"/>
                </a:solidFill>
                <a:latin typeface="Arial" charset="0"/>
                <a:ea typeface="ＭＳ Ｐゴシック" charset="-128"/>
              </a:rPr>
              <a:t>3</a:t>
            </a:r>
          </a:p>
        </p:txBody>
      </p:sp>
      <p:sp>
        <p:nvSpPr>
          <p:cNvPr id="270386" name="AutoShape 50"/>
          <p:cNvSpPr>
            <a:spLocks noChangeArrowheads="1"/>
          </p:cNvSpPr>
          <p:nvPr/>
        </p:nvSpPr>
        <p:spPr bwMode="auto">
          <a:xfrm>
            <a:off x="4931927" y="5157793"/>
            <a:ext cx="2015873" cy="935037"/>
          </a:xfrm>
          <a:prstGeom prst="wedgeEllipseCallout">
            <a:avLst>
              <a:gd name="adj1" fmla="val -19449"/>
              <a:gd name="adj2" fmla="val -124870"/>
            </a:avLst>
          </a:prstGeom>
          <a:solidFill>
            <a:schemeClr val="bg1"/>
          </a:solidFill>
          <a:ln w="12700" cap="sq">
            <a:solidFill>
              <a:schemeClr val="tx1"/>
            </a:solidFill>
            <a:miter lim="800000"/>
            <a:headEnd type="none" w="sm" len="sm"/>
            <a:tailEnd type="none" w="sm" len="sm"/>
          </a:ln>
        </p:spPr>
        <p:txBody>
          <a:bodyPr/>
          <a:lstStyle/>
          <a:p>
            <a:pPr algn="ctr"/>
            <a:r>
              <a:rPr lang="ja-JP" altLang="en-US" dirty="0" smtClean="0">
                <a:solidFill>
                  <a:prstClr val="black"/>
                </a:solidFill>
                <a:latin typeface="Arial" charset="0"/>
                <a:ea typeface="ＭＳ Ｐゴシック" charset="-128"/>
              </a:rPr>
              <a:t>要介護</a:t>
            </a:r>
            <a:r>
              <a:rPr lang="en-US" altLang="ja-JP" dirty="0" smtClean="0">
                <a:solidFill>
                  <a:prstClr val="black"/>
                </a:solidFill>
                <a:latin typeface="Arial" charset="0"/>
                <a:ea typeface="ＭＳ Ｐゴシック" charset="-128"/>
              </a:rPr>
              <a:t>3</a:t>
            </a:r>
            <a:r>
              <a:rPr lang="ja-JP" altLang="en-US" dirty="0" smtClean="0">
                <a:solidFill>
                  <a:prstClr val="black"/>
                </a:solidFill>
                <a:latin typeface="Arial" charset="0"/>
                <a:ea typeface="ＭＳ Ｐゴシック" charset="-128"/>
              </a:rPr>
              <a:t>の真ん中くらい</a:t>
            </a:r>
            <a:endParaRPr lang="en-US" altLang="ja-JP" dirty="0" smtClean="0">
              <a:solidFill>
                <a:prstClr val="black"/>
              </a:solidFill>
              <a:latin typeface="Arial" charset="0"/>
              <a:ea typeface="ＭＳ Ｐゴシック" charset="-128"/>
            </a:endParaRPr>
          </a:p>
        </p:txBody>
      </p:sp>
      <p:sp>
        <p:nvSpPr>
          <p:cNvPr id="32" name="正方形/長方形 31"/>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STEP</a:t>
            </a:r>
            <a:r>
              <a:rPr lang="ja-JP" altLang="en-US" sz="3200" dirty="0">
                <a:solidFill>
                  <a:prstClr val="white"/>
                </a:solidFill>
              </a:rPr>
              <a:t>２：基準時間の活用方法</a:t>
            </a:r>
          </a:p>
        </p:txBody>
      </p:sp>
      <p:sp>
        <p:nvSpPr>
          <p:cNvPr id="31" name="スライド番号プレースホルダ 1"/>
          <p:cNvSpPr>
            <a:spLocks noGrp="1"/>
          </p:cNvSpPr>
          <p:nvPr>
            <p:ph type="sldNum" sz="quarter" idx="12"/>
          </p:nvPr>
        </p:nvSpPr>
        <p:spPr>
          <a:xfrm>
            <a:off x="7010839" y="6492875"/>
            <a:ext cx="2133161" cy="365125"/>
          </a:xfrm>
        </p:spPr>
        <p:txBody>
          <a:bodyPr/>
          <a:lstStyle/>
          <a:p>
            <a:pPr>
              <a:defRPr/>
            </a:pPr>
            <a:fld id="{EF27A6B9-B837-4E65-B9E0-7F2D1706A7D7}" type="slidenum">
              <a:rPr lang="ja-JP" altLang="en-US" smtClean="0"/>
              <a:pPr>
                <a:defRPr/>
              </a:pPr>
              <a:t>27</a:t>
            </a:fld>
            <a:endParaRPr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70383"/>
                                        </p:tgtEl>
                                        <p:attrNameLst>
                                          <p:attrName>style.visibility</p:attrName>
                                        </p:attrNameLst>
                                      </p:cBhvr>
                                      <p:to>
                                        <p:strVal val="visible"/>
                                      </p:to>
                                    </p:set>
                                    <p:animEffect transition="in" filter="diamond(in)">
                                      <p:cBhvr>
                                        <p:cTn id="7" dur="2000"/>
                                        <p:tgtEl>
                                          <p:spTgt spid="27038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70384"/>
                                        </p:tgtEl>
                                        <p:attrNameLst>
                                          <p:attrName>style.visibility</p:attrName>
                                        </p:attrNameLst>
                                      </p:cBhvr>
                                      <p:to>
                                        <p:strVal val="visible"/>
                                      </p:to>
                                    </p:set>
                                    <p:animEffect transition="in" filter="diamond(in)">
                                      <p:cBhvr>
                                        <p:cTn id="12" dur="2000"/>
                                        <p:tgtEl>
                                          <p:spTgt spid="27038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70386"/>
                                        </p:tgtEl>
                                        <p:attrNameLst>
                                          <p:attrName>style.visibility</p:attrName>
                                        </p:attrNameLst>
                                      </p:cBhvr>
                                      <p:to>
                                        <p:strVal val="visible"/>
                                      </p:to>
                                    </p:set>
                                    <p:animEffect transition="in" filter="diamond(in)">
                                      <p:cBhvr>
                                        <p:cTn id="17" dur="2000"/>
                                        <p:tgtEl>
                                          <p:spTgt spid="27038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70385"/>
                                        </p:tgtEl>
                                        <p:attrNameLst>
                                          <p:attrName>style.visibility</p:attrName>
                                        </p:attrNameLst>
                                      </p:cBhvr>
                                      <p:to>
                                        <p:strVal val="visible"/>
                                      </p:to>
                                    </p:set>
                                    <p:animEffect transition="in" filter="diamond(in)">
                                      <p:cBhvr>
                                        <p:cTn id="22" dur="2000"/>
                                        <p:tgtEl>
                                          <p:spTgt spid="270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83" grpId="0" animBg="1"/>
      <p:bldP spid="270384" grpId="0" animBg="1"/>
      <p:bldP spid="270385" grpId="0" animBg="1"/>
      <p:bldP spid="27038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249238" y="836613"/>
            <a:ext cx="8578089" cy="5616575"/>
          </a:xfrm>
        </p:spPr>
        <p:txBody>
          <a:bodyPr/>
          <a:lstStyle/>
          <a:p>
            <a:pPr eaLnBrk="1" hangingPunct="1"/>
            <a:r>
              <a:rPr lang="ja-JP" altLang="en-US" smtClean="0"/>
              <a:t>以下の、</a:t>
            </a:r>
            <a:r>
              <a:rPr lang="ja-JP" altLang="en-US" u="sng" smtClean="0"/>
              <a:t>いずれか一つ</a:t>
            </a:r>
            <a:r>
              <a:rPr lang="ja-JP" altLang="en-US" smtClean="0"/>
              <a:t>にでも該当すれば「要介護１」</a:t>
            </a:r>
          </a:p>
          <a:p>
            <a:pPr lvl="1" eaLnBrk="1" hangingPunct="1"/>
            <a:r>
              <a:rPr lang="ja-JP" altLang="en-US" smtClean="0"/>
              <a:t>認知機能や思考・感情等の障害により予防給付の利用に係る適切な理解が困難である場合（目安として認知症高齢者の日常生活自立度</a:t>
            </a:r>
            <a:r>
              <a:rPr lang="en-US" altLang="ja-JP" smtClean="0"/>
              <a:t>Ⅱ</a:t>
            </a:r>
            <a:r>
              <a:rPr lang="ja-JP" altLang="en-US" smtClean="0"/>
              <a:t>以上）</a:t>
            </a:r>
          </a:p>
          <a:p>
            <a:pPr lvl="1" eaLnBrk="1" hangingPunct="1"/>
            <a:r>
              <a:rPr lang="ja-JP" altLang="en-US" smtClean="0"/>
              <a:t>短期間で心身の状態が変化することが予測され、それに伴い、要介護度の重度化も短期的に生ずるおそれが高く、概ね</a:t>
            </a:r>
            <a:r>
              <a:rPr lang="en-US" altLang="ja-JP" smtClean="0"/>
              <a:t>6</a:t>
            </a:r>
            <a:r>
              <a:rPr lang="ja-JP" altLang="en-US" smtClean="0"/>
              <a:t>か月程度以内に要介護状態等の再評価が必要な場合</a:t>
            </a:r>
          </a:p>
          <a:p>
            <a:pPr lvl="1" eaLnBrk="1" hangingPunct="1"/>
            <a:endParaRPr lang="ja-JP" altLang="en-US" smtClean="0"/>
          </a:p>
          <a:p>
            <a:pPr eaLnBrk="1" hangingPunct="1"/>
            <a:r>
              <a:rPr lang="ja-JP" altLang="en-US" smtClean="0"/>
              <a:t>いずれにも該当しなければ「要支援</a:t>
            </a:r>
            <a:r>
              <a:rPr lang="en-US" altLang="ja-JP" smtClean="0"/>
              <a:t>2</a:t>
            </a:r>
            <a:r>
              <a:rPr lang="ja-JP" altLang="en-US" smtClean="0"/>
              <a:t>」</a:t>
            </a:r>
          </a:p>
        </p:txBody>
      </p:sp>
      <p:sp>
        <p:nvSpPr>
          <p:cNvPr id="4" name="正方形/長方形 3"/>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状態の維持・改善可能性に関する審査判定</a:t>
            </a:r>
          </a:p>
        </p:txBody>
      </p:sp>
      <p:sp>
        <p:nvSpPr>
          <p:cNvPr id="5" name="スライド番号プレースホルダ 1"/>
          <p:cNvSpPr>
            <a:spLocks noGrp="1"/>
          </p:cNvSpPr>
          <p:nvPr>
            <p:ph type="sldNum" sz="quarter" idx="12"/>
          </p:nvPr>
        </p:nvSpPr>
        <p:spPr>
          <a:xfrm>
            <a:off x="7010839" y="6492875"/>
            <a:ext cx="2133161" cy="365125"/>
          </a:xfrm>
        </p:spPr>
        <p:txBody>
          <a:bodyPr/>
          <a:lstStyle/>
          <a:p>
            <a:pPr>
              <a:defRPr/>
            </a:pPr>
            <a:fld id="{EF27A6B9-B837-4E65-B9E0-7F2D1706A7D7}" type="slidenum">
              <a:rPr lang="ja-JP" altLang="en-US" smtClean="0"/>
              <a:pPr>
                <a:defRPr/>
              </a:pPr>
              <a:t>28</a:t>
            </a:fld>
            <a:endParaRPr lang="ja-JP"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body" idx="1"/>
          </p:nvPr>
        </p:nvSpPr>
        <p:spPr>
          <a:xfrm>
            <a:off x="183262" y="765178"/>
            <a:ext cx="8777477" cy="2087563"/>
          </a:xfrm>
          <a:noFill/>
        </p:spPr>
        <p:txBody>
          <a:bodyPr/>
          <a:lstStyle/>
          <a:p>
            <a:pPr eaLnBrk="1" hangingPunct="1">
              <a:lnSpc>
                <a:spcPct val="90000"/>
              </a:lnSpc>
            </a:pPr>
            <a:r>
              <a:rPr lang="ja-JP" altLang="en-US" sz="2500" smtClean="0"/>
              <a:t>蓋然性評価や状態の安定性は、いずれも過去の認定調査・審査会判定のデータ解析から算出されている参考情報（本人の状態と整合しているとは限らない）。</a:t>
            </a:r>
          </a:p>
          <a:p>
            <a:pPr eaLnBrk="1" hangingPunct="1">
              <a:lnSpc>
                <a:spcPct val="90000"/>
              </a:lnSpc>
            </a:pPr>
            <a:r>
              <a:rPr lang="ja-JP" altLang="en-US" sz="2500" smtClean="0"/>
              <a:t>特記事項や主治医意見書の記載内容から、一次判定で表示された結果が妥当ではないと考えた場合は変更を行う。</a:t>
            </a:r>
          </a:p>
        </p:txBody>
      </p:sp>
      <p:pic>
        <p:nvPicPr>
          <p:cNvPr id="16387" name="Picture 5"/>
          <p:cNvPicPr>
            <a:picLocks noChangeAspect="1" noChangeArrowheads="1"/>
          </p:cNvPicPr>
          <p:nvPr/>
        </p:nvPicPr>
        <p:blipFill>
          <a:blip r:embed="rId3" cstate="print"/>
          <a:srcRect/>
          <a:stretch>
            <a:fillRect/>
          </a:stretch>
        </p:blipFill>
        <p:spPr bwMode="auto">
          <a:xfrm>
            <a:off x="249238" y="3644900"/>
            <a:ext cx="6940467" cy="2581275"/>
          </a:xfrm>
          <a:prstGeom prst="rect">
            <a:avLst/>
          </a:prstGeom>
          <a:noFill/>
          <a:ln w="9525">
            <a:noFill/>
            <a:miter lim="800000"/>
            <a:headEnd/>
            <a:tailEnd/>
          </a:ln>
        </p:spPr>
      </p:pic>
      <p:sp>
        <p:nvSpPr>
          <p:cNvPr id="16388" name="Oval 6"/>
          <p:cNvSpPr>
            <a:spLocks noChangeArrowheads="1"/>
          </p:cNvSpPr>
          <p:nvPr/>
        </p:nvSpPr>
        <p:spPr bwMode="auto">
          <a:xfrm>
            <a:off x="4371881" y="5229230"/>
            <a:ext cx="864993" cy="360363"/>
          </a:xfrm>
          <a:prstGeom prst="ellipse">
            <a:avLst/>
          </a:prstGeom>
          <a:noFill/>
          <a:ln w="28575" algn="ctr">
            <a:solidFill>
              <a:schemeClr val="accent2"/>
            </a:solidFill>
            <a:round/>
            <a:headEnd/>
            <a:tailEnd/>
          </a:ln>
        </p:spPr>
        <p:txBody>
          <a:bodyPr wrap="none" anchor="ctr"/>
          <a:lstStyle/>
          <a:p>
            <a:endParaRPr lang="ja-JP" altLang="en-US" smtClean="0">
              <a:solidFill>
                <a:prstClr val="black"/>
              </a:solidFill>
              <a:latin typeface="Arial" charset="0"/>
              <a:ea typeface="ＭＳ Ｐゴシック" charset="-128"/>
            </a:endParaRPr>
          </a:p>
        </p:txBody>
      </p:sp>
      <p:sp>
        <p:nvSpPr>
          <p:cNvPr id="16389" name="Line 7"/>
          <p:cNvSpPr>
            <a:spLocks noChangeShapeType="1"/>
          </p:cNvSpPr>
          <p:nvPr/>
        </p:nvSpPr>
        <p:spPr bwMode="auto">
          <a:xfrm flipH="1">
            <a:off x="5370288" y="5445125"/>
            <a:ext cx="1595105" cy="0"/>
          </a:xfrm>
          <a:prstGeom prst="line">
            <a:avLst/>
          </a:prstGeom>
          <a:noFill/>
          <a:ln w="47625">
            <a:solidFill>
              <a:schemeClr val="accent2"/>
            </a:solidFill>
            <a:round/>
            <a:headEnd/>
            <a:tailEnd type="triangle" w="med" len="med"/>
          </a:ln>
        </p:spPr>
        <p:txBody>
          <a:bodyPr/>
          <a:lstStyle/>
          <a:p>
            <a:endParaRPr lang="ja-JP" altLang="en-US" smtClean="0">
              <a:solidFill>
                <a:prstClr val="black"/>
              </a:solidFill>
              <a:latin typeface="Arial" charset="0"/>
              <a:ea typeface="ＭＳ Ｐゴシック" charset="-128"/>
            </a:endParaRPr>
          </a:p>
        </p:txBody>
      </p:sp>
      <p:sp>
        <p:nvSpPr>
          <p:cNvPr id="16390" name="Text Box 8"/>
          <p:cNvSpPr txBox="1">
            <a:spLocks noChangeArrowheads="1"/>
          </p:cNvSpPr>
          <p:nvPr/>
        </p:nvSpPr>
        <p:spPr bwMode="auto">
          <a:xfrm>
            <a:off x="6617927" y="5157790"/>
            <a:ext cx="2410251" cy="923330"/>
          </a:xfrm>
          <a:prstGeom prst="rect">
            <a:avLst/>
          </a:prstGeom>
          <a:solidFill>
            <a:schemeClr val="bg1"/>
          </a:solidFill>
          <a:ln w="28575" algn="ctr">
            <a:noFill/>
            <a:miter lim="800000"/>
            <a:headEnd/>
            <a:tailEnd/>
          </a:ln>
        </p:spPr>
        <p:txBody>
          <a:bodyPr>
            <a:spAutoFit/>
          </a:bodyPr>
          <a:lstStyle/>
          <a:p>
            <a:pPr algn="ctr">
              <a:spcBef>
                <a:spcPct val="50000"/>
              </a:spcBef>
            </a:pPr>
            <a:r>
              <a:rPr lang="ja-JP" altLang="en-US" smtClean="0">
                <a:solidFill>
                  <a:prstClr val="black"/>
                </a:solidFill>
                <a:latin typeface="Arial" charset="0"/>
                <a:ea typeface="ＭＳ Ｐゴシック" charset="-128"/>
              </a:rPr>
              <a:t>過去の審査会判定データから推定した結果</a:t>
            </a:r>
          </a:p>
        </p:txBody>
      </p:sp>
      <p:sp>
        <p:nvSpPr>
          <p:cNvPr id="16391" name="Text Box 9"/>
          <p:cNvSpPr txBox="1">
            <a:spLocks noChangeArrowheads="1"/>
          </p:cNvSpPr>
          <p:nvPr/>
        </p:nvSpPr>
        <p:spPr bwMode="auto">
          <a:xfrm>
            <a:off x="4971512" y="2720978"/>
            <a:ext cx="3989229" cy="923330"/>
          </a:xfrm>
          <a:prstGeom prst="rect">
            <a:avLst/>
          </a:prstGeom>
          <a:noFill/>
          <a:ln w="28575" algn="ctr">
            <a:noFill/>
            <a:miter lim="800000"/>
            <a:headEnd/>
            <a:tailEnd/>
          </a:ln>
        </p:spPr>
        <p:txBody>
          <a:bodyPr>
            <a:spAutoFit/>
          </a:bodyPr>
          <a:lstStyle/>
          <a:p>
            <a:pPr algn="ctr">
              <a:spcBef>
                <a:spcPct val="50000"/>
              </a:spcBef>
            </a:pPr>
            <a:r>
              <a:rPr lang="ja-JP" altLang="en-US" smtClean="0">
                <a:solidFill>
                  <a:prstClr val="black"/>
                </a:solidFill>
                <a:latin typeface="Arial" charset="0"/>
                <a:ea typeface="ＭＳ Ｐゴシック" charset="-128"/>
              </a:rPr>
              <a:t>調査項目と主治医意見書の組み合わせなどから、</a:t>
            </a:r>
            <a:r>
              <a:rPr lang="en-US" altLang="ja-JP" smtClean="0">
                <a:solidFill>
                  <a:prstClr val="black"/>
                </a:solidFill>
                <a:latin typeface="Arial" charset="0"/>
                <a:ea typeface="ＭＳ Ｐゴシック" charset="-128"/>
              </a:rPr>
              <a:t>Ⅱ</a:t>
            </a:r>
            <a:r>
              <a:rPr lang="ja-JP" altLang="en-US" smtClean="0">
                <a:solidFill>
                  <a:prstClr val="black"/>
                </a:solidFill>
                <a:latin typeface="Arial" charset="0"/>
                <a:ea typeface="ＭＳ Ｐゴシック" charset="-128"/>
              </a:rPr>
              <a:t>以上ある場合の蓋然性を推計</a:t>
            </a:r>
          </a:p>
        </p:txBody>
      </p:sp>
      <p:sp>
        <p:nvSpPr>
          <p:cNvPr id="16392" name="Line 10"/>
          <p:cNvSpPr>
            <a:spLocks noChangeShapeType="1"/>
          </p:cNvSpPr>
          <p:nvPr/>
        </p:nvSpPr>
        <p:spPr bwMode="auto">
          <a:xfrm flipH="1">
            <a:off x="5497835" y="3429000"/>
            <a:ext cx="980814" cy="1282700"/>
          </a:xfrm>
          <a:prstGeom prst="line">
            <a:avLst/>
          </a:prstGeom>
          <a:noFill/>
          <a:ln w="47625">
            <a:solidFill>
              <a:schemeClr val="accent2"/>
            </a:solidFill>
            <a:round/>
            <a:headEnd/>
            <a:tailEnd type="triangle" w="med" len="med"/>
          </a:ln>
        </p:spPr>
        <p:txBody>
          <a:bodyPr/>
          <a:lstStyle/>
          <a:p>
            <a:endParaRPr lang="ja-JP" altLang="en-US" smtClean="0">
              <a:solidFill>
                <a:prstClr val="black"/>
              </a:solidFill>
              <a:latin typeface="Arial" charset="0"/>
              <a:ea typeface="ＭＳ Ｐゴシック" charset="-128"/>
            </a:endParaRPr>
          </a:p>
        </p:txBody>
      </p:sp>
      <p:sp>
        <p:nvSpPr>
          <p:cNvPr id="16393" name="Oval 11"/>
          <p:cNvSpPr>
            <a:spLocks noChangeArrowheads="1"/>
          </p:cNvSpPr>
          <p:nvPr/>
        </p:nvSpPr>
        <p:spPr bwMode="auto">
          <a:xfrm>
            <a:off x="4465708" y="4797425"/>
            <a:ext cx="1243244" cy="450850"/>
          </a:xfrm>
          <a:prstGeom prst="ellipse">
            <a:avLst/>
          </a:prstGeom>
          <a:noFill/>
          <a:ln w="28575" algn="ctr">
            <a:solidFill>
              <a:schemeClr val="accent2"/>
            </a:solidFill>
            <a:round/>
            <a:headEnd/>
            <a:tailEnd/>
          </a:ln>
        </p:spPr>
        <p:txBody>
          <a:bodyPr wrap="none" anchor="ctr"/>
          <a:lstStyle/>
          <a:p>
            <a:endParaRPr lang="ja-JP" altLang="en-US" smtClean="0">
              <a:solidFill>
                <a:prstClr val="black"/>
              </a:solidFill>
              <a:latin typeface="Arial" charset="0"/>
              <a:ea typeface="ＭＳ Ｐゴシック" charset="-128"/>
            </a:endParaRPr>
          </a:p>
        </p:txBody>
      </p:sp>
      <p:sp>
        <p:nvSpPr>
          <p:cNvPr id="16394" name="Text Box 12"/>
          <p:cNvSpPr txBox="1">
            <a:spLocks noChangeArrowheads="1"/>
          </p:cNvSpPr>
          <p:nvPr/>
        </p:nvSpPr>
        <p:spPr bwMode="auto">
          <a:xfrm>
            <a:off x="4904072" y="6308730"/>
            <a:ext cx="4124109" cy="307975"/>
          </a:xfrm>
          <a:prstGeom prst="rect">
            <a:avLst/>
          </a:prstGeom>
          <a:noFill/>
          <a:ln w="28575" algn="ctr">
            <a:noFill/>
            <a:miter lim="800000"/>
            <a:headEnd/>
            <a:tailEnd/>
          </a:ln>
        </p:spPr>
        <p:txBody>
          <a:bodyPr>
            <a:spAutoFit/>
          </a:bodyPr>
          <a:lstStyle/>
          <a:p>
            <a:pPr algn="ctr">
              <a:spcBef>
                <a:spcPct val="50000"/>
              </a:spcBef>
            </a:pPr>
            <a:r>
              <a:rPr lang="ja-JP" altLang="en-US" sz="1400" smtClean="0">
                <a:solidFill>
                  <a:prstClr val="black"/>
                </a:solidFill>
                <a:latin typeface="Arial" charset="0"/>
                <a:ea typeface="ＭＳ Ｐゴシック" charset="-128"/>
              </a:rPr>
              <a:t>資料）介護認定審査会委員テキスト</a:t>
            </a:r>
            <a:r>
              <a:rPr lang="en-US" altLang="ja-JP" sz="1400" smtClean="0">
                <a:solidFill>
                  <a:prstClr val="black"/>
                </a:solidFill>
                <a:latin typeface="Arial" charset="0"/>
                <a:ea typeface="ＭＳ Ｐゴシック" charset="-128"/>
              </a:rPr>
              <a:t>2009</a:t>
            </a:r>
            <a:r>
              <a:rPr lang="ja-JP" altLang="en-US" sz="1400" smtClean="0">
                <a:solidFill>
                  <a:prstClr val="black"/>
                </a:solidFill>
                <a:latin typeface="Arial" charset="0"/>
                <a:ea typeface="ＭＳ Ｐゴシック" charset="-128"/>
              </a:rPr>
              <a:t>改訂版より</a:t>
            </a:r>
          </a:p>
        </p:txBody>
      </p:sp>
      <p:sp>
        <p:nvSpPr>
          <p:cNvPr id="12" name="正方形/長方形 11"/>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状態の維持・改善可能性に関する審査判定</a:t>
            </a:r>
          </a:p>
        </p:txBody>
      </p:sp>
      <p:sp>
        <p:nvSpPr>
          <p:cNvPr id="13" name="スライド番号プレースホルダ 1"/>
          <p:cNvSpPr>
            <a:spLocks noGrp="1"/>
          </p:cNvSpPr>
          <p:nvPr>
            <p:ph type="sldNum" sz="quarter" idx="12"/>
          </p:nvPr>
        </p:nvSpPr>
        <p:spPr>
          <a:xfrm>
            <a:off x="7010839" y="6492875"/>
            <a:ext cx="2133161" cy="365125"/>
          </a:xfrm>
        </p:spPr>
        <p:txBody>
          <a:bodyPr/>
          <a:lstStyle/>
          <a:p>
            <a:pPr>
              <a:defRPr/>
            </a:pPr>
            <a:fld id="{EF27A6B9-B837-4E65-B9E0-7F2D1706A7D7}" type="slidenum">
              <a:rPr lang="ja-JP" altLang="en-US" smtClean="0"/>
              <a:pPr>
                <a:defRPr/>
              </a:pPr>
              <a:t>29</a:t>
            </a:fld>
            <a:endParaRPr lang="ja-JP"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636852"/>
            <a:ext cx="9144000" cy="830997"/>
          </a:xfrm>
          <a:prstGeom prst="rect">
            <a:avLst/>
          </a:prstGeom>
          <a:noFill/>
          <a:ln w="9525">
            <a:noFill/>
            <a:miter lim="800000"/>
            <a:headEnd/>
            <a:tailEnd/>
          </a:ln>
        </p:spPr>
        <p:txBody>
          <a:bodyPr>
            <a:spAutoFit/>
          </a:bodyPr>
          <a:lstStyle/>
          <a:p>
            <a:pPr algn="ctr"/>
            <a:r>
              <a:rPr lang="ja-JP" altLang="en-US" sz="4800" dirty="0" smtClean="0">
                <a:solidFill>
                  <a:srgbClr val="000000"/>
                </a:solidFill>
                <a:latin typeface="Calibri" pitchFamily="34" charset="0"/>
              </a:rPr>
              <a:t>１．介護保険を取り巻く現状</a:t>
            </a:r>
            <a:endParaRPr lang="en-US" altLang="ja-JP" sz="4800" dirty="0">
              <a:solidFill>
                <a:srgbClr val="000000"/>
              </a:solidFill>
              <a:latin typeface="Calibri" pitchFamily="34" charset="0"/>
            </a:endParaRPr>
          </a:p>
        </p:txBody>
      </p:sp>
      <p:sp>
        <p:nvSpPr>
          <p:cNvPr id="10243" name="スライド番号プレースホルダ 11"/>
          <p:cNvSpPr>
            <a:spLocks noGrp="1"/>
          </p:cNvSpPr>
          <p:nvPr>
            <p:ph type="sldNum" sz="quarter" idx="12"/>
          </p:nvPr>
        </p:nvSpPr>
        <p:spPr bwMode="auto">
          <a:xfrm>
            <a:off x="7010400" y="6492889"/>
            <a:ext cx="2133600" cy="365125"/>
          </a:xfrm>
          <a:noFill/>
          <a:ln>
            <a:miter lim="800000"/>
            <a:headEnd/>
            <a:tailEnd/>
          </a:ln>
        </p:spPr>
        <p:txBody>
          <a:bodyPr wrap="square" numCol="1" anchorCtr="0" compatLnSpc="1">
            <a:prstTxWarp prst="textNoShape">
              <a:avLst/>
            </a:prstTxWarp>
          </a:bodyPr>
          <a:lstStyle/>
          <a:p>
            <a:fld id="{86501C83-A112-437E-BC6C-396296CE8976}" type="slidenum">
              <a:rPr lang="en-US" altLang="ja-JP" smtClean="0">
                <a:solidFill>
                  <a:srgbClr val="898989"/>
                </a:solidFill>
                <a:latin typeface="Calibri" pitchFamily="34" charset="0"/>
                <a:ea typeface="ＭＳ Ｐゴシック" pitchFamily="50" charset="-128"/>
              </a:rPr>
              <a:pPr/>
              <a:t>3</a:t>
            </a:fld>
            <a:endParaRPr lang="en-US" altLang="ja-JP" dirty="0" smtClean="0">
              <a:solidFill>
                <a:srgbClr val="898989"/>
              </a:solidFill>
              <a:latin typeface="Calibri" pitchFamily="34" charset="0"/>
              <a:ea typeface="ＭＳ Ｐゴシック" pitchFamily="50"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ph idx="1"/>
          </p:nvPr>
        </p:nvGraphicFramePr>
        <p:xfrm>
          <a:off x="715452" y="1138242"/>
          <a:ext cx="7713097" cy="5183187"/>
        </p:xfrm>
        <a:graphic>
          <a:graphicData uri="http://schemas.openxmlformats.org/presentationml/2006/ole">
            <p:oleObj spid="_x0000_s584706" name="Document" r:id="rId4" imgW="11808000" imgH="8118000" progId="Word.Document.8">
              <p:embed/>
            </p:oleObj>
          </a:graphicData>
        </a:graphic>
      </p:graphicFrame>
      <p:sp>
        <p:nvSpPr>
          <p:cNvPr id="4" name="正方形/長方形 3"/>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smtClean="0">
                <a:solidFill>
                  <a:prstClr val="white"/>
                </a:solidFill>
              </a:rPr>
              <a:t>状態の維持・改善可能性に関する審査判定</a:t>
            </a:r>
            <a:endParaRPr lang="ja-JP" altLang="en-US" sz="3200" dirty="0">
              <a:solidFill>
                <a:prstClr val="white"/>
              </a:solidFill>
            </a:endParaRPr>
          </a:p>
        </p:txBody>
      </p:sp>
      <p:sp>
        <p:nvSpPr>
          <p:cNvPr id="5" name="正方形/長方形 4"/>
          <p:cNvSpPr/>
          <p:nvPr/>
        </p:nvSpPr>
        <p:spPr>
          <a:xfrm>
            <a:off x="5635648" y="2289180"/>
            <a:ext cx="1795960" cy="360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prstClr val="black"/>
                </a:solidFill>
                <a:latin typeface="ＭＳ Ｐゴシック"/>
              </a:rPr>
              <a:t>困難・</a:t>
            </a:r>
            <a:r>
              <a:rPr lang="en-US" altLang="ja-JP" sz="1600" dirty="0">
                <a:solidFill>
                  <a:prstClr val="black"/>
                </a:solidFill>
                <a:latin typeface="ＭＳ Ｐゴシック"/>
              </a:rPr>
              <a:t>Ⅱ</a:t>
            </a:r>
            <a:r>
              <a:rPr lang="ja-JP" altLang="en-US" sz="1600" dirty="0">
                <a:solidFill>
                  <a:prstClr val="black"/>
                </a:solidFill>
                <a:latin typeface="ＭＳ Ｐゴシック"/>
              </a:rPr>
              <a:t>以上か</a:t>
            </a:r>
            <a:r>
              <a:rPr lang="en-US" altLang="ja-JP" sz="1600" dirty="0">
                <a:solidFill>
                  <a:prstClr val="black"/>
                </a:solidFill>
                <a:latin typeface="ＭＳ Ｐゴシック"/>
              </a:rPr>
              <a:t>M</a:t>
            </a:r>
            <a:endParaRPr lang="ja-JP" altLang="en-US" sz="1600" dirty="0">
              <a:solidFill>
                <a:prstClr val="black"/>
              </a:solidFill>
              <a:latin typeface="ＭＳ Ｐゴシック"/>
            </a:endParaRPr>
          </a:p>
        </p:txBody>
      </p:sp>
      <p:sp>
        <p:nvSpPr>
          <p:cNvPr id="6" name="スライド番号プレースホルダ 1"/>
          <p:cNvSpPr>
            <a:spLocks noGrp="1"/>
          </p:cNvSpPr>
          <p:nvPr>
            <p:ph type="sldNum" sz="quarter" idx="12"/>
          </p:nvPr>
        </p:nvSpPr>
        <p:spPr>
          <a:xfrm>
            <a:off x="7010839" y="6492875"/>
            <a:ext cx="2133161" cy="365125"/>
          </a:xfrm>
        </p:spPr>
        <p:txBody>
          <a:bodyPr/>
          <a:lstStyle/>
          <a:p>
            <a:pPr>
              <a:defRPr/>
            </a:pPr>
            <a:fld id="{EF27A6B9-B837-4E65-B9E0-7F2D1706A7D7}" type="slidenum">
              <a:rPr lang="ja-JP" altLang="en-US" smtClean="0"/>
              <a:pPr>
                <a:defRPr/>
              </a:pPr>
              <a:t>30</a:t>
            </a:fld>
            <a:endParaRPr lang="ja-JP"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467685" y="2205038"/>
            <a:ext cx="8280473" cy="4319587"/>
          </a:xfrm>
        </p:spPr>
        <p:txBody>
          <a:bodyPr/>
          <a:lstStyle/>
          <a:p>
            <a:pPr eaLnBrk="1" hangingPunct="1">
              <a:lnSpc>
                <a:spcPct val="80000"/>
              </a:lnSpc>
              <a:buFont typeface="Arial" charset="0"/>
              <a:buNone/>
            </a:pPr>
            <a:endParaRPr lang="ja-JP" altLang="en-US" sz="2500" dirty="0" smtClean="0"/>
          </a:p>
          <a:p>
            <a:pPr eaLnBrk="1" hangingPunct="1">
              <a:lnSpc>
                <a:spcPct val="80000"/>
              </a:lnSpc>
            </a:pPr>
            <a:r>
              <a:rPr lang="ja-JP" altLang="en-US" sz="2500" dirty="0" smtClean="0"/>
              <a:t>有効期間の延長・短縮</a:t>
            </a:r>
          </a:p>
          <a:p>
            <a:pPr lvl="1" eaLnBrk="1" hangingPunct="1">
              <a:lnSpc>
                <a:spcPct val="80000"/>
              </a:lnSpc>
            </a:pPr>
            <a:r>
              <a:rPr lang="ja-JP" altLang="en-US" sz="2400" dirty="0" smtClean="0"/>
              <a:t>原則：新規・区変：</a:t>
            </a:r>
            <a:r>
              <a:rPr lang="en-US" altLang="ja-JP" sz="2400" dirty="0" smtClean="0"/>
              <a:t>6</a:t>
            </a:r>
            <a:r>
              <a:rPr lang="ja-JP" altLang="en-US" sz="2400" dirty="0" smtClean="0"/>
              <a:t>ヶ月／更新：</a:t>
            </a:r>
            <a:r>
              <a:rPr lang="en-US" altLang="ja-JP" sz="2400" dirty="0" smtClean="0"/>
              <a:t>12</a:t>
            </a:r>
            <a:r>
              <a:rPr lang="ja-JP" altLang="en-US" sz="2400" dirty="0" smtClean="0"/>
              <a:t>ヶ月</a:t>
            </a:r>
          </a:p>
          <a:p>
            <a:pPr lvl="1" eaLnBrk="1" hangingPunct="1">
              <a:lnSpc>
                <a:spcPct val="80000"/>
              </a:lnSpc>
            </a:pPr>
            <a:r>
              <a:rPr lang="ja-JP" altLang="en-US" sz="2400" dirty="0" smtClean="0"/>
              <a:t>短くする／長くすることが可能</a:t>
            </a:r>
          </a:p>
          <a:p>
            <a:pPr lvl="2" eaLnBrk="1" hangingPunct="1">
              <a:lnSpc>
                <a:spcPct val="80000"/>
              </a:lnSpc>
            </a:pPr>
            <a:r>
              <a:rPr lang="ja-JP" altLang="en-US" sz="1800" dirty="0" smtClean="0"/>
              <a:t>要介護状態区分の長期間にわたる固定は、時として被保険者の利益を損なう場合あり。</a:t>
            </a:r>
          </a:p>
          <a:p>
            <a:pPr lvl="2" eaLnBrk="1" hangingPunct="1">
              <a:lnSpc>
                <a:spcPct val="80000"/>
              </a:lnSpc>
            </a:pPr>
            <a:r>
              <a:rPr lang="ja-JP" altLang="en-US" sz="1800" dirty="0" smtClean="0"/>
              <a:t>例）介護の手間の改善がみられるにもかかわらず、同じ要介護状態区分で施設入所が継続されれば、利用者は不要な一部負担を支払い続けることになる。</a:t>
            </a:r>
          </a:p>
          <a:p>
            <a:pPr lvl="2" eaLnBrk="1" hangingPunct="1">
              <a:lnSpc>
                <a:spcPct val="80000"/>
              </a:lnSpc>
            </a:pPr>
            <a:r>
              <a:rPr lang="ja-JP" altLang="en-US" sz="1800" dirty="0" smtClean="0"/>
              <a:t>すべてのケースで適切な有効期間の検討が必要。</a:t>
            </a:r>
            <a:endParaRPr lang="ja-JP" altLang="en-US" sz="2000" dirty="0" smtClean="0"/>
          </a:p>
          <a:p>
            <a:pPr lvl="1" eaLnBrk="1" hangingPunct="1">
              <a:lnSpc>
                <a:spcPct val="80000"/>
              </a:lnSpc>
            </a:pPr>
            <a:r>
              <a:rPr lang="ja-JP" altLang="en-US" sz="2400" dirty="0" smtClean="0"/>
              <a:t>議論のポイント</a:t>
            </a:r>
          </a:p>
          <a:p>
            <a:pPr lvl="2" eaLnBrk="1" hangingPunct="1">
              <a:lnSpc>
                <a:spcPct val="80000"/>
              </a:lnSpc>
            </a:pPr>
            <a:r>
              <a:rPr lang="ja-JP" altLang="en-US" sz="2000" dirty="0" smtClean="0"/>
              <a:t>　入退院の直後、リハビリテーション中など</a:t>
            </a:r>
          </a:p>
          <a:p>
            <a:pPr lvl="2" eaLnBrk="1" hangingPunct="1">
              <a:lnSpc>
                <a:spcPct val="80000"/>
              </a:lnSpc>
            </a:pPr>
            <a:r>
              <a:rPr lang="ja-JP" altLang="en-US" sz="2000" dirty="0" smtClean="0"/>
              <a:t>急速に状態が変化している場合</a:t>
            </a:r>
          </a:p>
          <a:p>
            <a:pPr lvl="2" eaLnBrk="1" hangingPunct="1">
              <a:lnSpc>
                <a:spcPct val="80000"/>
              </a:lnSpc>
            </a:pPr>
            <a:r>
              <a:rPr lang="ja-JP" altLang="en-US" sz="2000" dirty="0" smtClean="0"/>
              <a:t>長期間にわたり状態が安定していると考えられる場合。</a:t>
            </a:r>
          </a:p>
        </p:txBody>
      </p:sp>
      <p:sp>
        <p:nvSpPr>
          <p:cNvPr id="5" name="正方形/長方形 4"/>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STEP</a:t>
            </a:r>
            <a:r>
              <a:rPr lang="ja-JP" altLang="en-US" sz="3200" dirty="0">
                <a:solidFill>
                  <a:prstClr val="white"/>
                </a:solidFill>
              </a:rPr>
              <a:t>３：介護認定審査会として付する意見</a:t>
            </a:r>
          </a:p>
        </p:txBody>
      </p:sp>
      <p:sp>
        <p:nvSpPr>
          <p:cNvPr id="6" name="スライド番号プレースホルダ 1"/>
          <p:cNvSpPr>
            <a:spLocks noGrp="1"/>
          </p:cNvSpPr>
          <p:nvPr>
            <p:ph type="sldNum" sz="quarter" idx="12"/>
          </p:nvPr>
        </p:nvSpPr>
        <p:spPr>
          <a:xfrm>
            <a:off x="7010839" y="6492875"/>
            <a:ext cx="2133161" cy="365125"/>
          </a:xfrm>
        </p:spPr>
        <p:txBody>
          <a:bodyPr/>
          <a:lstStyle/>
          <a:p>
            <a:pPr>
              <a:defRPr/>
            </a:pPr>
            <a:fld id="{EF27A6B9-B837-4E65-B9E0-7F2D1706A7D7}" type="slidenum">
              <a:rPr lang="ja-JP" altLang="en-US" smtClean="0"/>
              <a:pPr>
                <a:defRPr/>
              </a:pPr>
              <a:t>31</a:t>
            </a:fld>
            <a:endParaRPr lang="ja-JP" altLang="en-US" dirty="0"/>
          </a:p>
        </p:txBody>
      </p:sp>
      <p:sp>
        <p:nvSpPr>
          <p:cNvPr id="7" name="角丸四角形 6"/>
          <p:cNvSpPr/>
          <p:nvPr/>
        </p:nvSpPr>
        <p:spPr>
          <a:xfrm>
            <a:off x="952500" y="876300"/>
            <a:ext cx="6007100" cy="1473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952500" y="876300"/>
            <a:ext cx="6019800" cy="48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028700" y="939801"/>
            <a:ext cx="5638800" cy="400110"/>
          </a:xfrm>
          <a:prstGeom prst="rect">
            <a:avLst/>
          </a:prstGeom>
          <a:noFill/>
        </p:spPr>
        <p:txBody>
          <a:bodyPr wrap="square" rtlCol="0">
            <a:spAutoFit/>
          </a:bodyPr>
          <a:lstStyle/>
          <a:p>
            <a:r>
              <a:rPr kumimoji="1" lang="en-US" altLang="ja-JP" sz="2000" b="1" dirty="0" smtClean="0">
                <a:solidFill>
                  <a:schemeClr val="bg1"/>
                </a:solidFill>
              </a:rPr>
              <a:t>STEP</a:t>
            </a:r>
            <a:r>
              <a:rPr kumimoji="1" lang="ja-JP" altLang="en-US" sz="2000" b="1" dirty="0" smtClean="0">
                <a:solidFill>
                  <a:schemeClr val="bg1"/>
                </a:solidFill>
              </a:rPr>
              <a:t>３</a:t>
            </a:r>
            <a:r>
              <a:rPr lang="ja-JP" altLang="en-US" sz="2000" b="1" dirty="0" smtClean="0">
                <a:solidFill>
                  <a:schemeClr val="bg1"/>
                </a:solidFill>
              </a:rPr>
              <a:t>　　　　　介護認定審査会として付する意見</a:t>
            </a:r>
            <a:endParaRPr lang="ja-JP" altLang="en-US" sz="2000" b="1" dirty="0">
              <a:solidFill>
                <a:schemeClr val="bg1"/>
              </a:solidFill>
            </a:endParaRPr>
          </a:p>
        </p:txBody>
      </p:sp>
      <p:sp>
        <p:nvSpPr>
          <p:cNvPr id="10" name="テキスト ボックス 9"/>
          <p:cNvSpPr txBox="1"/>
          <p:nvPr/>
        </p:nvSpPr>
        <p:spPr>
          <a:xfrm>
            <a:off x="1028700" y="1511300"/>
            <a:ext cx="6007100" cy="584775"/>
          </a:xfrm>
          <a:prstGeom prst="rect">
            <a:avLst/>
          </a:prstGeom>
          <a:noFill/>
        </p:spPr>
        <p:txBody>
          <a:bodyPr wrap="square" rtlCol="0">
            <a:spAutoFit/>
          </a:bodyPr>
          <a:lstStyle/>
          <a:p>
            <a:r>
              <a:rPr kumimoji="1" lang="ja-JP" altLang="en-US" sz="1600" dirty="0" smtClean="0"/>
              <a:t>認定有効期間の設定及び要介護状態の軽減または悪化の防止のために必要な療養についての意見を付すことができます。</a:t>
            </a:r>
            <a:endParaRPr kumimoji="1" lang="ja-JP" altLang="en-US" sz="1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249235" y="836613"/>
            <a:ext cx="8645530" cy="5289550"/>
          </a:xfrm>
        </p:spPr>
        <p:txBody>
          <a:bodyPr/>
          <a:lstStyle/>
          <a:p>
            <a:pPr eaLnBrk="1" hangingPunct="1">
              <a:lnSpc>
                <a:spcPct val="80000"/>
              </a:lnSpc>
            </a:pPr>
            <a:r>
              <a:rPr lang="ja-JP" altLang="en-US" sz="2600" smtClean="0"/>
              <a:t>要介護状態の軽減又は悪化の防止のために必要な療養についての意見</a:t>
            </a:r>
          </a:p>
          <a:p>
            <a:pPr lvl="1" eaLnBrk="1" hangingPunct="1">
              <a:lnSpc>
                <a:spcPct val="80000"/>
              </a:lnSpc>
            </a:pPr>
            <a:r>
              <a:rPr lang="ja-JP" altLang="en-US" sz="2200" smtClean="0"/>
              <a:t>サービスや施設の有効な利用に関して、被保険者が留意すべきことがある場合。</a:t>
            </a:r>
          </a:p>
          <a:p>
            <a:pPr lvl="1" eaLnBrk="1" hangingPunct="1">
              <a:lnSpc>
                <a:spcPct val="80000"/>
              </a:lnSpc>
            </a:pPr>
            <a:r>
              <a:rPr lang="ja-JP" altLang="en-US" sz="2200" smtClean="0"/>
              <a:t>専門職の集合体である介護認定審査会から被保険者や介護支援専門員に対して意見を述べることで、よりよいサービスが提供されることが期待される。</a:t>
            </a:r>
          </a:p>
          <a:p>
            <a:pPr lvl="2" eaLnBrk="1" hangingPunct="1">
              <a:lnSpc>
                <a:spcPct val="80000"/>
              </a:lnSpc>
            </a:pPr>
            <a:r>
              <a:rPr lang="ja-JP" altLang="en-US" sz="2100" smtClean="0"/>
              <a:t>特に、提供されている介助等が「不適切」と判断した場合は、療養に関する意見を付すことが重要。</a:t>
            </a:r>
          </a:p>
          <a:p>
            <a:pPr lvl="1" eaLnBrk="1" hangingPunct="1">
              <a:lnSpc>
                <a:spcPct val="80000"/>
              </a:lnSpc>
            </a:pPr>
            <a:r>
              <a:rPr lang="ja-JP" altLang="en-US" sz="2200" smtClean="0"/>
              <a:t>意見の例</a:t>
            </a:r>
          </a:p>
          <a:p>
            <a:pPr lvl="2" eaLnBrk="1" hangingPunct="1">
              <a:lnSpc>
                <a:spcPct val="80000"/>
              </a:lnSpc>
            </a:pPr>
            <a:r>
              <a:rPr lang="ja-JP" altLang="en-US" sz="2100" smtClean="0"/>
              <a:t>認知症の急激な悪化が見込まれるため、早急に専門医の診察を受けることが望ましい。</a:t>
            </a:r>
          </a:p>
          <a:p>
            <a:pPr lvl="2" eaLnBrk="1" hangingPunct="1">
              <a:lnSpc>
                <a:spcPct val="80000"/>
              </a:lnSpc>
            </a:pPr>
            <a:r>
              <a:rPr lang="ja-JP" altLang="en-US" sz="2100" smtClean="0"/>
              <a:t>嚥下機能の低下が見られるため、口腔機能向上加算がされている通所介護サービスを利用することが望ましい。</a:t>
            </a:r>
          </a:p>
          <a:p>
            <a:pPr lvl="1" eaLnBrk="1" hangingPunct="1">
              <a:lnSpc>
                <a:spcPct val="80000"/>
              </a:lnSpc>
            </a:pPr>
            <a:r>
              <a:rPr lang="ja-JP" altLang="en-US" sz="2200" smtClean="0"/>
              <a:t>ただし、審査会は「意見を述べる」ことはできるが、サービスの種類を直接に指定することはできない。</a:t>
            </a:r>
          </a:p>
        </p:txBody>
      </p:sp>
      <p:sp>
        <p:nvSpPr>
          <p:cNvPr id="4" name="正方形/長方形 3"/>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STEP</a:t>
            </a:r>
            <a:r>
              <a:rPr lang="ja-JP" altLang="en-US" sz="3200" dirty="0">
                <a:solidFill>
                  <a:prstClr val="white"/>
                </a:solidFill>
              </a:rPr>
              <a:t>３：介護認定審査会として付する意見</a:t>
            </a:r>
          </a:p>
        </p:txBody>
      </p:sp>
      <p:sp>
        <p:nvSpPr>
          <p:cNvPr id="5" name="スライド番号プレースホルダ 1"/>
          <p:cNvSpPr>
            <a:spLocks noGrp="1"/>
          </p:cNvSpPr>
          <p:nvPr>
            <p:ph type="sldNum" sz="quarter" idx="12"/>
          </p:nvPr>
        </p:nvSpPr>
        <p:spPr>
          <a:xfrm>
            <a:off x="7010839" y="6492875"/>
            <a:ext cx="2133161" cy="365125"/>
          </a:xfrm>
        </p:spPr>
        <p:txBody>
          <a:bodyPr/>
          <a:lstStyle/>
          <a:p>
            <a:pPr>
              <a:defRPr/>
            </a:pPr>
            <a:fld id="{EF27A6B9-B837-4E65-B9E0-7F2D1706A7D7}" type="slidenum">
              <a:rPr lang="ja-JP" altLang="en-US" smtClean="0"/>
              <a:pPr>
                <a:defRPr/>
              </a:pPr>
              <a:t>32</a:t>
            </a:fld>
            <a:endParaRPr lang="ja-JP"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636852"/>
            <a:ext cx="9144000" cy="830997"/>
          </a:xfrm>
          <a:prstGeom prst="rect">
            <a:avLst/>
          </a:prstGeom>
          <a:noFill/>
          <a:ln w="9525">
            <a:noFill/>
            <a:miter lim="800000"/>
            <a:headEnd/>
            <a:tailEnd/>
          </a:ln>
        </p:spPr>
        <p:txBody>
          <a:bodyPr>
            <a:spAutoFit/>
          </a:bodyPr>
          <a:lstStyle/>
          <a:p>
            <a:pPr algn="ctr"/>
            <a:r>
              <a:rPr lang="ja-JP" altLang="en-US" sz="4800" dirty="0" smtClean="0">
                <a:solidFill>
                  <a:srgbClr val="000000"/>
                </a:solidFill>
                <a:latin typeface="Calibri" pitchFamily="34" charset="0"/>
              </a:rPr>
              <a:t>３．データのばらつきとかたより</a:t>
            </a:r>
            <a:endParaRPr lang="en-US" altLang="ja-JP" sz="4800" dirty="0">
              <a:solidFill>
                <a:srgbClr val="000000"/>
              </a:solidFill>
              <a:latin typeface="Calibri" pitchFamily="34" charset="0"/>
            </a:endParaRPr>
          </a:p>
        </p:txBody>
      </p:sp>
      <p:sp>
        <p:nvSpPr>
          <p:cNvPr id="10243" name="スライド番号プレースホルダ 11"/>
          <p:cNvSpPr>
            <a:spLocks noGrp="1"/>
          </p:cNvSpPr>
          <p:nvPr>
            <p:ph type="sldNum" sz="quarter" idx="12"/>
          </p:nvPr>
        </p:nvSpPr>
        <p:spPr bwMode="auto">
          <a:xfrm>
            <a:off x="7010400" y="6492889"/>
            <a:ext cx="2133600" cy="365125"/>
          </a:xfrm>
          <a:noFill/>
          <a:ln>
            <a:miter lim="800000"/>
            <a:headEnd/>
            <a:tailEnd/>
          </a:ln>
        </p:spPr>
        <p:txBody>
          <a:bodyPr wrap="square" numCol="1" anchorCtr="0" compatLnSpc="1">
            <a:prstTxWarp prst="textNoShape">
              <a:avLst/>
            </a:prstTxWarp>
          </a:bodyPr>
          <a:lstStyle/>
          <a:p>
            <a:fld id="{86501C83-A112-437E-BC6C-396296CE8976}" type="slidenum">
              <a:rPr lang="en-US" altLang="ja-JP" smtClean="0">
                <a:solidFill>
                  <a:srgbClr val="898989"/>
                </a:solidFill>
                <a:latin typeface="Calibri" pitchFamily="34" charset="0"/>
                <a:ea typeface="ＭＳ Ｐゴシック" pitchFamily="50" charset="-128"/>
              </a:rPr>
              <a:pPr/>
              <a:t>33</a:t>
            </a:fld>
            <a:endParaRPr lang="en-US" altLang="ja-JP" dirty="0" smtClean="0">
              <a:solidFill>
                <a:srgbClr val="898989"/>
              </a:solidFill>
              <a:latin typeface="Calibri" pitchFamily="34" charset="0"/>
              <a:ea typeface="ＭＳ Ｐゴシック" pitchFamily="50" charset="-12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 6"/>
          <p:cNvGraphicFramePr>
            <a:graphicFrameLocks noGrp="1"/>
          </p:cNvGraphicFramePr>
          <p:nvPr>
            <p:ph sz="quarter" idx="1"/>
          </p:nvPr>
        </p:nvGraphicFramePr>
        <p:xfrm>
          <a:off x="214289" y="1219201"/>
          <a:ext cx="8715434" cy="5370356"/>
        </p:xfrm>
        <a:graphic>
          <a:graphicData uri="http://schemas.openxmlformats.org/drawingml/2006/table">
            <a:tbl>
              <a:tblPr firstRow="1" bandRow="1">
                <a:tableStyleId>{F5AB1C69-6EDB-4FF4-983F-18BD219EF322}</a:tableStyleId>
              </a:tblPr>
              <a:tblGrid>
                <a:gridCol w="1143007"/>
                <a:gridCol w="1846558"/>
                <a:gridCol w="3744416"/>
                <a:gridCol w="1981453"/>
              </a:tblGrid>
              <a:tr h="633736">
                <a:tc>
                  <a:txBody>
                    <a:bodyPr/>
                    <a:lstStyle/>
                    <a:p>
                      <a:pPr algn="ctr"/>
                      <a:r>
                        <a:rPr kumimoji="1" lang="ja-JP" altLang="en-US" sz="1600" dirty="0" smtClean="0"/>
                        <a:t>レベル</a:t>
                      </a:r>
                      <a:endParaRPr kumimoji="1" lang="ja-JP" altLang="en-US" dirty="0"/>
                    </a:p>
                  </a:txBody>
                  <a:tcPr anchor="ctr">
                    <a:cell3D prstMaterial="dkEdge">
                      <a:bevel/>
                      <a:lightRig rig="flood" dir="t"/>
                    </a:cell3D>
                  </a:tcPr>
                </a:tc>
                <a:tc>
                  <a:txBody>
                    <a:bodyPr/>
                    <a:lstStyle/>
                    <a:p>
                      <a:pPr algn="ctr"/>
                      <a:r>
                        <a:rPr kumimoji="1" lang="ja-JP" altLang="en-US" dirty="0" smtClean="0"/>
                        <a:t>状　況　の　例</a:t>
                      </a:r>
                      <a:endParaRPr kumimoji="1" lang="ja-JP" altLang="en-US" dirty="0"/>
                    </a:p>
                  </a:txBody>
                  <a:tcPr anchor="ctr">
                    <a:cell3D prstMaterial="dkEdge">
                      <a:bevel/>
                      <a:lightRig rig="flood" dir="t"/>
                    </a:cell3D>
                  </a:tcPr>
                </a:tc>
                <a:tc>
                  <a:txBody>
                    <a:bodyPr/>
                    <a:lstStyle/>
                    <a:p>
                      <a:pPr algn="ctr"/>
                      <a:r>
                        <a:rPr kumimoji="1" lang="ja-JP" altLang="en-US" dirty="0" smtClean="0"/>
                        <a:t>問　題　点</a:t>
                      </a:r>
                      <a:endParaRPr kumimoji="1" lang="ja-JP" altLang="en-US" dirty="0"/>
                    </a:p>
                  </a:txBody>
                  <a:tcPr anchor="ctr">
                    <a:cell3D prstMaterial="dkEdge">
                      <a:bevel/>
                      <a:lightRig rig="flood" dir="t"/>
                    </a:cell3D>
                  </a:tcPr>
                </a:tc>
                <a:tc>
                  <a:txBody>
                    <a:bodyPr/>
                    <a:lstStyle/>
                    <a:p>
                      <a:pPr algn="ctr"/>
                      <a:r>
                        <a:rPr kumimoji="1" lang="ja-JP" altLang="en-US" dirty="0" smtClean="0"/>
                        <a:t>原因（例）</a:t>
                      </a:r>
                      <a:endParaRPr kumimoji="1" lang="ja-JP" altLang="en-US" dirty="0"/>
                    </a:p>
                  </a:txBody>
                  <a:tcPr anchor="ctr">
                    <a:cell3D prstMaterial="dkEdge">
                      <a:bevel/>
                      <a:lightRig rig="flood" dir="t"/>
                    </a:cell3D>
                  </a:tcPr>
                </a:tc>
              </a:tr>
              <a:tr h="1179590">
                <a:tc rowSpan="2">
                  <a:txBody>
                    <a:bodyPr/>
                    <a:lstStyle/>
                    <a:p>
                      <a:pPr algn="ctr"/>
                      <a:r>
                        <a:rPr kumimoji="1" lang="ja-JP" altLang="en-US" dirty="0" smtClean="0">
                          <a:solidFill>
                            <a:schemeClr val="tx1"/>
                          </a:solidFill>
                          <a:latin typeface="HGP平成角ｺﾞｼｯｸ体W9" pitchFamily="50" charset="-128"/>
                          <a:ea typeface="HGP平成角ｺﾞｼｯｸ体W9" pitchFamily="50" charset="-128"/>
                        </a:rPr>
                        <a:t>保険者内</a:t>
                      </a:r>
                      <a:endParaRPr kumimoji="1" lang="en-US" altLang="ja-JP" dirty="0" smtClean="0">
                        <a:solidFill>
                          <a:schemeClr val="tx1"/>
                        </a:solidFill>
                        <a:latin typeface="HGP平成角ｺﾞｼｯｸ体W9" pitchFamily="50" charset="-128"/>
                        <a:ea typeface="HGP平成角ｺﾞｼｯｸ体W9" pitchFamily="50" charset="-128"/>
                      </a:endParaRPr>
                    </a:p>
                    <a:p>
                      <a:pPr algn="ctr"/>
                      <a:r>
                        <a:rPr kumimoji="1" lang="ja-JP" altLang="en-US" dirty="0" smtClean="0">
                          <a:solidFill>
                            <a:schemeClr val="tx1"/>
                          </a:solidFill>
                          <a:latin typeface="HGP平成角ｺﾞｼｯｸ体W9" pitchFamily="50" charset="-128"/>
                          <a:ea typeface="HGP平成角ｺﾞｼｯｸ体W9" pitchFamily="50" charset="-128"/>
                        </a:rPr>
                        <a:t>の</a:t>
                      </a:r>
                      <a:endParaRPr kumimoji="1" lang="en-US" altLang="ja-JP" dirty="0" smtClean="0">
                        <a:solidFill>
                          <a:schemeClr val="tx1"/>
                        </a:solidFill>
                        <a:latin typeface="HGP平成角ｺﾞｼｯｸ体W9" pitchFamily="50" charset="-128"/>
                        <a:ea typeface="HGP平成角ｺﾞｼｯｸ体W9" pitchFamily="50" charset="-128"/>
                      </a:endParaRPr>
                    </a:p>
                    <a:p>
                      <a:pPr algn="ctr"/>
                      <a:r>
                        <a:rPr kumimoji="1" lang="ja-JP" altLang="en-US" dirty="0" smtClean="0">
                          <a:solidFill>
                            <a:schemeClr val="tx1"/>
                          </a:solidFill>
                          <a:latin typeface="HGP平成角ｺﾞｼｯｸ体W9" pitchFamily="50" charset="-128"/>
                          <a:ea typeface="HGP平成角ｺﾞｼｯｸ体W9" pitchFamily="50" charset="-128"/>
                        </a:rPr>
                        <a:t>ばらつき</a:t>
                      </a:r>
                      <a:endParaRPr kumimoji="1" lang="ja-JP" altLang="en-US" dirty="0">
                        <a:solidFill>
                          <a:schemeClr val="tx1"/>
                        </a:solidFill>
                        <a:latin typeface="HGP平成角ｺﾞｼｯｸ体W9" pitchFamily="50" charset="-128"/>
                        <a:ea typeface="HGP平成角ｺﾞｼｯｸ体W9" pitchFamily="50" charset="-128"/>
                      </a:endParaRPr>
                    </a:p>
                  </a:txBody>
                  <a:tcPr anchor="ctr">
                    <a:cell3D prstMaterial="dkEdge">
                      <a:bevel/>
                      <a:lightRig rig="flood" dir="t"/>
                    </a:cell3D>
                    <a:solidFill>
                      <a:schemeClr val="accent4">
                        <a:lumMod val="40000"/>
                        <a:lumOff val="60000"/>
                      </a:schemeClr>
                    </a:solidFill>
                  </a:tcPr>
                </a:tc>
                <a:tc rowSpan="2">
                  <a:txBody>
                    <a:bodyPr/>
                    <a:lstStyle/>
                    <a:p>
                      <a:r>
                        <a:rPr kumimoji="1" lang="ja-JP" altLang="en-US" dirty="0" smtClean="0">
                          <a:solidFill>
                            <a:schemeClr val="tx1"/>
                          </a:solidFill>
                          <a:latin typeface="+mj-ea"/>
                          <a:ea typeface="+mj-ea"/>
                        </a:rPr>
                        <a:t>本人の状態は変わっていないのに、申請する度に要介護度が大きく変わる。</a:t>
                      </a:r>
                      <a:endParaRPr kumimoji="1" lang="ja-JP" altLang="en-US" dirty="0">
                        <a:solidFill>
                          <a:schemeClr val="tx1"/>
                        </a:solidFill>
                        <a:latin typeface="+mj-ea"/>
                        <a:ea typeface="+mj-ea"/>
                      </a:endParaRPr>
                    </a:p>
                  </a:txBody>
                  <a:tcPr anchor="ctr">
                    <a:cell3D prstMaterial="dkEdge">
                      <a:bevel/>
                      <a:lightRig rig="flood" dir="t"/>
                    </a:cell3D>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latin typeface="+mj-ea"/>
                          <a:ea typeface="+mj-ea"/>
                        </a:rPr>
                        <a:t>調査員によって、選択の基準が異なるために、担当する調査員が変わるたびに判定が変わってしまう。</a:t>
                      </a:r>
                    </a:p>
                  </a:txBody>
                  <a:tcPr anchor="ctr">
                    <a:cell3D prstMaterial="dkEdge">
                      <a:bevel/>
                      <a:lightRig rig="flood" dir="t"/>
                    </a:cell3D>
                    <a:solidFill>
                      <a:schemeClr val="accent4">
                        <a:lumMod val="40000"/>
                        <a:lumOff val="60000"/>
                      </a:schemeClr>
                    </a:solidFill>
                  </a:tcPr>
                </a:tc>
                <a:tc>
                  <a:txBody>
                    <a:bodyPr/>
                    <a:lstStyle/>
                    <a:p>
                      <a:r>
                        <a:rPr kumimoji="1" lang="ja-JP" altLang="en-US" dirty="0" smtClean="0">
                          <a:solidFill>
                            <a:schemeClr val="tx1"/>
                          </a:solidFill>
                        </a:rPr>
                        <a:t>調査員間の判断基準のばらつき</a:t>
                      </a:r>
                      <a:endParaRPr kumimoji="1" lang="en-US" altLang="ja-JP" dirty="0" smtClean="0">
                        <a:solidFill>
                          <a:schemeClr val="tx1"/>
                        </a:solidFill>
                      </a:endParaRPr>
                    </a:p>
                  </a:txBody>
                  <a:tcPr anchor="ctr">
                    <a:cell3D prstMaterial="dkEdge">
                      <a:bevel/>
                      <a:lightRig rig="flood" dir="t"/>
                    </a:cell3D>
                    <a:solidFill>
                      <a:schemeClr val="accent4">
                        <a:lumMod val="40000"/>
                        <a:lumOff val="60000"/>
                      </a:schemeClr>
                    </a:solidFill>
                  </a:tcPr>
                </a:tc>
              </a:tr>
              <a:tr h="1179590">
                <a:tc vMerge="1">
                  <a:txBody>
                    <a:bodyPr/>
                    <a:lstStyle/>
                    <a:p>
                      <a:endParaRPr kumimoji="1" lang="ja-JP" altLang="en-US" dirty="0"/>
                    </a:p>
                  </a:txBody>
                  <a:tcPr anchor="ctr"/>
                </a:tc>
                <a:tc vMerge="1">
                  <a:txBody>
                    <a:bodyPr/>
                    <a:lstStyle/>
                    <a:p>
                      <a:endParaRPr kumimoji="1" lang="ja-JP" alt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latin typeface="+mj-ea"/>
                          <a:ea typeface="+mj-ea"/>
                        </a:rPr>
                        <a:t>合議体によって審査判定基準が異なるために、担当する合議体が変わるたびに判定が変わってしまう。</a:t>
                      </a:r>
                    </a:p>
                  </a:txBody>
                  <a:tcPr anchor="ctr">
                    <a:cell3D prstMaterial="dkEdge">
                      <a:bevel/>
                      <a:lightRig rig="flood" dir="t"/>
                    </a:cell3D>
                    <a:solidFill>
                      <a:schemeClr val="accent4">
                        <a:lumMod val="40000"/>
                        <a:lumOff val="60000"/>
                      </a:schemeClr>
                    </a:solidFill>
                  </a:tcPr>
                </a:tc>
                <a:tc>
                  <a:txBody>
                    <a:bodyPr/>
                    <a:lstStyle/>
                    <a:p>
                      <a:r>
                        <a:rPr kumimoji="1" lang="ja-JP" altLang="en-US" dirty="0" smtClean="0">
                          <a:solidFill>
                            <a:schemeClr val="tx1"/>
                          </a:solidFill>
                        </a:rPr>
                        <a:t>合議体間の判断基準のばらつき</a:t>
                      </a:r>
                      <a:endParaRPr kumimoji="1" lang="en-US" altLang="ja-JP" dirty="0" smtClean="0">
                        <a:solidFill>
                          <a:schemeClr val="tx1"/>
                        </a:solidFill>
                      </a:endParaRPr>
                    </a:p>
                  </a:txBody>
                  <a:tcPr anchor="ctr">
                    <a:cell3D prstMaterial="dkEdge">
                      <a:bevel/>
                      <a:lightRig rig="flood" dir="t"/>
                    </a:cell3D>
                    <a:solidFill>
                      <a:schemeClr val="accent4">
                        <a:lumMod val="40000"/>
                        <a:lumOff val="60000"/>
                      </a:schemeClr>
                    </a:solidFill>
                  </a:tcPr>
                </a:tc>
              </a:tr>
              <a:tr h="1179590">
                <a:tc rowSpan="2">
                  <a:txBody>
                    <a:bodyPr/>
                    <a:lstStyle/>
                    <a:p>
                      <a:pPr algn="ctr"/>
                      <a:r>
                        <a:rPr kumimoji="1" lang="ja-JP" altLang="en-US" dirty="0" smtClean="0">
                          <a:solidFill>
                            <a:schemeClr val="tx1"/>
                          </a:solidFill>
                          <a:latin typeface="HGP平成角ｺﾞｼｯｸ体W9" pitchFamily="50" charset="-128"/>
                          <a:ea typeface="HGP平成角ｺﾞｼｯｸ体W9" pitchFamily="50" charset="-128"/>
                        </a:rPr>
                        <a:t>保険者</a:t>
                      </a:r>
                      <a:endParaRPr kumimoji="1" lang="en-US" altLang="ja-JP" dirty="0" smtClean="0">
                        <a:solidFill>
                          <a:schemeClr val="tx1"/>
                        </a:solidFill>
                        <a:latin typeface="HGP平成角ｺﾞｼｯｸ体W9" pitchFamily="50" charset="-128"/>
                        <a:ea typeface="HGP平成角ｺﾞｼｯｸ体W9" pitchFamily="50" charset="-128"/>
                      </a:endParaRPr>
                    </a:p>
                    <a:p>
                      <a:pPr algn="ctr"/>
                      <a:r>
                        <a:rPr kumimoji="1" lang="ja-JP" altLang="en-US" dirty="0" smtClean="0">
                          <a:solidFill>
                            <a:schemeClr val="tx1"/>
                          </a:solidFill>
                          <a:latin typeface="HGP平成角ｺﾞｼｯｸ体W9" pitchFamily="50" charset="-128"/>
                          <a:ea typeface="HGP平成角ｺﾞｼｯｸ体W9" pitchFamily="50" charset="-128"/>
                        </a:rPr>
                        <a:t>の</a:t>
                      </a:r>
                      <a:endParaRPr kumimoji="1" lang="en-US" altLang="ja-JP" dirty="0" smtClean="0">
                        <a:solidFill>
                          <a:schemeClr val="tx1"/>
                        </a:solidFill>
                        <a:latin typeface="HGP平成角ｺﾞｼｯｸ体W9" pitchFamily="50" charset="-128"/>
                        <a:ea typeface="HGP平成角ｺﾞｼｯｸ体W9" pitchFamily="50" charset="-128"/>
                      </a:endParaRPr>
                    </a:p>
                    <a:p>
                      <a:pPr algn="ctr"/>
                      <a:r>
                        <a:rPr kumimoji="1" lang="ja-JP" altLang="en-US" dirty="0" smtClean="0">
                          <a:solidFill>
                            <a:schemeClr val="tx1"/>
                          </a:solidFill>
                          <a:latin typeface="HGP平成角ｺﾞｼｯｸ体W9" pitchFamily="50" charset="-128"/>
                          <a:ea typeface="HGP平成角ｺﾞｼｯｸ体W9" pitchFamily="50" charset="-128"/>
                        </a:rPr>
                        <a:t>かたより</a:t>
                      </a:r>
                      <a:endParaRPr kumimoji="1" lang="en-US" altLang="ja-JP" dirty="0" smtClean="0">
                        <a:solidFill>
                          <a:schemeClr val="tx1"/>
                        </a:solidFill>
                        <a:latin typeface="HGP平成角ｺﾞｼｯｸ体W9" pitchFamily="50" charset="-128"/>
                        <a:ea typeface="HGP平成角ｺﾞｼｯｸ体W9" pitchFamily="50" charset="-128"/>
                      </a:endParaRPr>
                    </a:p>
                    <a:p>
                      <a:pPr algn="ctr"/>
                      <a:r>
                        <a:rPr kumimoji="1" lang="ja-JP" altLang="en-US" sz="1200" dirty="0" smtClean="0">
                          <a:solidFill>
                            <a:schemeClr val="tx1"/>
                          </a:solidFill>
                        </a:rPr>
                        <a:t>（保険者間のばらつき）</a:t>
                      </a:r>
                      <a:endParaRPr kumimoji="1" lang="ja-JP" altLang="en-US" sz="1200" dirty="0">
                        <a:solidFill>
                          <a:schemeClr val="tx1"/>
                        </a:solidFill>
                      </a:endParaRPr>
                    </a:p>
                  </a:txBody>
                  <a:tcPr anchor="ctr">
                    <a:cell3D prstMaterial="dkEdge">
                      <a:bevel/>
                      <a:lightRig rig="flood" dir="t"/>
                    </a:cell3D>
                    <a:solidFill>
                      <a:schemeClr val="accent3">
                        <a:lumMod val="40000"/>
                        <a:lumOff val="60000"/>
                      </a:schemeClr>
                    </a:solidFill>
                  </a:tcPr>
                </a:tc>
                <a:tc rowSpan="2">
                  <a:txBody>
                    <a:bodyPr/>
                    <a:lstStyle/>
                    <a:p>
                      <a:r>
                        <a:rPr kumimoji="1" lang="ja-JP" altLang="en-US" dirty="0" smtClean="0">
                          <a:solidFill>
                            <a:schemeClr val="tx1"/>
                          </a:solidFill>
                          <a:latin typeface="+mj-ea"/>
                          <a:ea typeface="+mj-ea"/>
                        </a:rPr>
                        <a:t>以前住んでいた市では、要介護３だったのに、新しい街に引っ越してきたら要介護１になった。</a:t>
                      </a:r>
                      <a:endParaRPr kumimoji="1" lang="ja-JP" altLang="en-US" dirty="0">
                        <a:solidFill>
                          <a:schemeClr val="tx1"/>
                        </a:solidFill>
                        <a:latin typeface="+mj-ea"/>
                        <a:ea typeface="+mj-ea"/>
                      </a:endParaRPr>
                    </a:p>
                  </a:txBody>
                  <a:tcPr anchor="ctr">
                    <a:cell3D prstMaterial="dkEdge">
                      <a:bevel/>
                      <a:lightRig rig="flood" dir="t"/>
                    </a:cell3D>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latin typeface="+mj-ea"/>
                          <a:ea typeface="+mj-ea"/>
                        </a:rPr>
                        <a:t>審査会（保険者）ごとに調査の基準が異なるために、最終的な結果に違いがでてくる。</a:t>
                      </a:r>
                    </a:p>
                    <a:p>
                      <a:endParaRPr kumimoji="1" lang="ja-JP" altLang="en-US" dirty="0">
                        <a:solidFill>
                          <a:schemeClr val="tx1"/>
                        </a:solidFill>
                        <a:latin typeface="+mj-ea"/>
                        <a:ea typeface="+mj-ea"/>
                      </a:endParaRPr>
                    </a:p>
                  </a:txBody>
                  <a:tcPr anchor="ctr">
                    <a:cell3D prstMaterial="dkEdge">
                      <a:bevel/>
                      <a:lightRig rig="flood" dir="t"/>
                    </a:cell3D>
                    <a:solidFill>
                      <a:schemeClr val="accent3">
                        <a:lumMod val="40000"/>
                        <a:lumOff val="60000"/>
                      </a:schemeClr>
                    </a:solidFill>
                  </a:tcPr>
                </a:tc>
                <a:tc>
                  <a:txBody>
                    <a:bodyPr/>
                    <a:lstStyle/>
                    <a:p>
                      <a:r>
                        <a:rPr kumimoji="1" lang="ja-JP" altLang="en-US" dirty="0" smtClean="0">
                          <a:solidFill>
                            <a:schemeClr val="tx1"/>
                          </a:solidFill>
                        </a:rPr>
                        <a:t>調査における独自の判断基準</a:t>
                      </a:r>
                      <a:endParaRPr kumimoji="1" lang="en-US" altLang="ja-JP" dirty="0" smtClean="0">
                        <a:solidFill>
                          <a:schemeClr val="tx1"/>
                        </a:solidFill>
                      </a:endParaRPr>
                    </a:p>
                  </a:txBody>
                  <a:tcPr anchor="ctr">
                    <a:cell3D prstMaterial="dkEdge">
                      <a:bevel/>
                      <a:lightRig rig="flood" dir="t"/>
                    </a:cell3D>
                    <a:solidFill>
                      <a:schemeClr val="accent3">
                        <a:lumMod val="40000"/>
                        <a:lumOff val="60000"/>
                      </a:schemeClr>
                    </a:solidFill>
                  </a:tcPr>
                </a:tc>
              </a:tr>
              <a:tr h="1061629">
                <a:tc vMerge="1">
                  <a:txBody>
                    <a:bodyPr/>
                    <a:lstStyle/>
                    <a:p>
                      <a:endParaRPr kumimoji="1" lang="ja-JP" altLang="en-US" dirty="0"/>
                    </a:p>
                  </a:txBody>
                  <a:tcPr anchor="ctr"/>
                </a:tc>
                <a:tc vMerge="1">
                  <a:txBody>
                    <a:bodyPr/>
                    <a:lstStyle/>
                    <a:p>
                      <a:endParaRPr kumimoji="1" lang="ja-JP" alt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latin typeface="+mj-ea"/>
                          <a:ea typeface="+mj-ea"/>
                        </a:rPr>
                        <a:t>審査会（保険者）ごとに審査判定基準が異なるために、心身の状態が同じでも、最終的な結果に違いがでてくる。</a:t>
                      </a:r>
                    </a:p>
                  </a:txBody>
                  <a:tcPr anchor="ctr">
                    <a:cell3D prstMaterial="dkEdge">
                      <a:bevel/>
                      <a:lightRig rig="flood" dir="t"/>
                    </a:cell3D>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rPr>
                        <a:t>審査判定における独自のルール</a:t>
                      </a:r>
                      <a:endParaRPr kumimoji="1" lang="en-US" altLang="ja-JP" dirty="0" smtClean="0">
                        <a:solidFill>
                          <a:schemeClr val="tx1"/>
                        </a:solidFill>
                      </a:endParaRPr>
                    </a:p>
                  </a:txBody>
                  <a:tcPr anchor="ctr">
                    <a:cell3D prstMaterial="dkEdge">
                      <a:bevel/>
                      <a:lightRig rig="flood" dir="t"/>
                    </a:cell3D>
                    <a:solidFill>
                      <a:schemeClr val="accent3">
                        <a:lumMod val="40000"/>
                        <a:lumOff val="60000"/>
                      </a:schemeClr>
                    </a:solidFill>
                  </a:tcPr>
                </a:tc>
              </a:tr>
            </a:tbl>
          </a:graphicData>
        </a:graphic>
      </p:graphicFrame>
      <p:sp>
        <p:nvSpPr>
          <p:cNvPr id="5" name="正方形/長方形 4"/>
          <p:cNvSpPr/>
          <p:nvPr/>
        </p:nvSpPr>
        <p:spPr>
          <a:xfrm>
            <a:off x="-16562" y="0"/>
            <a:ext cx="9160561"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要介護認定における「ばらつき」と「かたより」</a:t>
            </a:r>
          </a:p>
        </p:txBody>
      </p:sp>
      <p:sp>
        <p:nvSpPr>
          <p:cNvPr id="4" name="スライド番号プレースホルダ 11"/>
          <p:cNvSpPr>
            <a:spLocks noGrp="1"/>
          </p:cNvSpPr>
          <p:nvPr>
            <p:ph type="sldNum" sz="quarter" idx="12"/>
          </p:nvPr>
        </p:nvSpPr>
        <p:spPr bwMode="auto">
          <a:xfrm>
            <a:off x="7010400" y="6492889"/>
            <a:ext cx="2133600" cy="365125"/>
          </a:xfrm>
          <a:noFill/>
          <a:ln>
            <a:miter lim="800000"/>
            <a:headEnd/>
            <a:tailEnd/>
          </a:ln>
        </p:spPr>
        <p:txBody>
          <a:bodyPr wrap="square" numCol="1" anchorCtr="0" compatLnSpc="1">
            <a:prstTxWarp prst="textNoShape">
              <a:avLst/>
            </a:prstTxWarp>
          </a:bodyPr>
          <a:lstStyle/>
          <a:p>
            <a:fld id="{F16E1505-F188-408C-A1EE-57AD87649122}" type="slidenum">
              <a:rPr lang="en-US" altLang="ja-JP" smtClean="0">
                <a:solidFill>
                  <a:srgbClr val="898989"/>
                </a:solidFill>
                <a:latin typeface="Calibri" pitchFamily="34" charset="0"/>
                <a:ea typeface="ＭＳ Ｐゴシック" pitchFamily="50" charset="-128"/>
              </a:rPr>
              <a:pPr/>
              <a:t>34</a:t>
            </a:fld>
            <a:endParaRPr lang="en-US" altLang="ja-JP" smtClean="0">
              <a:solidFill>
                <a:srgbClr val="898989"/>
              </a:solidFill>
              <a:latin typeface="Calibri" pitchFamily="34" charset="0"/>
              <a:ea typeface="ＭＳ Ｐゴシック" pitchFamily="50" charset="-128"/>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グラフ 30"/>
          <p:cNvGraphicFramePr>
            <a:graphicFrameLocks/>
          </p:cNvGraphicFramePr>
          <p:nvPr/>
        </p:nvGraphicFramePr>
        <p:xfrm>
          <a:off x="1043856" y="1838325"/>
          <a:ext cx="3383734" cy="2232025"/>
        </p:xfrm>
        <a:graphic>
          <a:graphicData uri="http://schemas.openxmlformats.org/presentationml/2006/ole">
            <p:oleObj spid="_x0000_s446466" r:id="rId4" imgW="3670110" imgH="2231329" progId="Excel.Sheet.8">
              <p:embed/>
            </p:oleObj>
          </a:graphicData>
        </a:graphic>
      </p:graphicFrame>
      <p:graphicFrame>
        <p:nvGraphicFramePr>
          <p:cNvPr id="1027" name="グラフ 32"/>
          <p:cNvGraphicFramePr>
            <a:graphicFrameLocks/>
          </p:cNvGraphicFramePr>
          <p:nvPr/>
        </p:nvGraphicFramePr>
        <p:xfrm>
          <a:off x="1043856" y="4437072"/>
          <a:ext cx="3383734" cy="2232025"/>
        </p:xfrm>
        <a:graphic>
          <a:graphicData uri="http://schemas.openxmlformats.org/presentationml/2006/ole">
            <p:oleObj spid="_x0000_s446467" r:id="rId5" imgW="3670110" imgH="2231329" progId="Excel.Sheet.8">
              <p:embed/>
            </p:oleObj>
          </a:graphicData>
        </a:graphic>
      </p:graphicFrame>
      <p:graphicFrame>
        <p:nvGraphicFramePr>
          <p:cNvPr id="1028" name="グラフ 37"/>
          <p:cNvGraphicFramePr>
            <a:graphicFrameLocks/>
          </p:cNvGraphicFramePr>
          <p:nvPr/>
        </p:nvGraphicFramePr>
        <p:xfrm>
          <a:off x="4931926" y="4400559"/>
          <a:ext cx="3385201" cy="2232025"/>
        </p:xfrm>
        <a:graphic>
          <a:graphicData uri="http://schemas.openxmlformats.org/presentationml/2006/ole">
            <p:oleObj spid="_x0000_s446468" r:id="rId6" imgW="3664014" imgH="2231329" progId="Excel.Sheet.8">
              <p:embed/>
            </p:oleObj>
          </a:graphicData>
        </a:graphic>
      </p:graphicFrame>
      <p:graphicFrame>
        <p:nvGraphicFramePr>
          <p:cNvPr id="1029" name="グラフ 2"/>
          <p:cNvGraphicFramePr>
            <a:graphicFrameLocks/>
          </p:cNvGraphicFramePr>
          <p:nvPr/>
        </p:nvGraphicFramePr>
        <p:xfrm>
          <a:off x="4860087" y="1838325"/>
          <a:ext cx="3383734" cy="2232025"/>
        </p:xfrm>
        <a:graphic>
          <a:graphicData uri="http://schemas.openxmlformats.org/presentationml/2006/ole">
            <p:oleObj spid="_x0000_s446469" r:id="rId7" imgW="3664014" imgH="2231329" progId="Excel.Sheet.8">
              <p:embed/>
            </p:oleObj>
          </a:graphicData>
        </a:graphic>
      </p:graphicFrame>
      <p:sp>
        <p:nvSpPr>
          <p:cNvPr id="27" name="正方形/長方形 26"/>
          <p:cNvSpPr/>
          <p:nvPr/>
        </p:nvSpPr>
        <p:spPr>
          <a:xfrm>
            <a:off x="1547674" y="2492896"/>
            <a:ext cx="691216"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altLang="ja-JP" sz="5400" b="1" spc="50" dirty="0">
                <a:ln w="11430"/>
                <a:solidFill>
                  <a:srgbClr val="00B050"/>
                </a:solidFill>
                <a:effectLst>
                  <a:outerShdw blurRad="76200" dist="50800" dir="5400000" algn="tl" rotWithShape="0">
                    <a:srgbClr val="000000">
                      <a:alpha val="65000"/>
                    </a:srgbClr>
                  </a:outerShdw>
                </a:effectLst>
                <a:latin typeface="Arial" charset="0"/>
              </a:rPr>
              <a:t>A</a:t>
            </a:r>
            <a:endParaRPr lang="ja-JP" altLang="en-US" sz="5400" b="1" spc="50" dirty="0">
              <a:ln w="11430"/>
              <a:solidFill>
                <a:srgbClr val="00B050"/>
              </a:solidFill>
              <a:effectLst>
                <a:outerShdw blurRad="76200" dist="50800" dir="5400000" algn="tl" rotWithShape="0">
                  <a:srgbClr val="000000">
                    <a:alpha val="65000"/>
                  </a:srgbClr>
                </a:outerShdw>
              </a:effectLst>
              <a:latin typeface="Arial" charset="0"/>
            </a:endParaRPr>
          </a:p>
        </p:txBody>
      </p:sp>
      <p:sp>
        <p:nvSpPr>
          <p:cNvPr id="28" name="正方形/長方形 27"/>
          <p:cNvSpPr/>
          <p:nvPr/>
        </p:nvSpPr>
        <p:spPr>
          <a:xfrm>
            <a:off x="5436106" y="2492896"/>
            <a:ext cx="691216"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altLang="ja-JP" sz="5400" b="1" spc="50" dirty="0">
                <a:ln w="11430"/>
                <a:solidFill>
                  <a:srgbClr val="00B050"/>
                </a:solidFill>
                <a:effectLst>
                  <a:outerShdw blurRad="76200" dist="50800" dir="5400000" algn="tl" rotWithShape="0">
                    <a:srgbClr val="000000">
                      <a:alpha val="65000"/>
                    </a:srgbClr>
                  </a:outerShdw>
                </a:effectLst>
                <a:latin typeface="Arial" charset="0"/>
              </a:rPr>
              <a:t>B</a:t>
            </a:r>
            <a:endParaRPr lang="ja-JP" altLang="en-US" sz="5400" b="1" spc="50" dirty="0">
              <a:ln w="11430"/>
              <a:solidFill>
                <a:srgbClr val="00B050"/>
              </a:solidFill>
              <a:effectLst>
                <a:outerShdw blurRad="76200" dist="50800" dir="5400000" algn="tl" rotWithShape="0">
                  <a:srgbClr val="000000">
                    <a:alpha val="65000"/>
                  </a:srgbClr>
                </a:outerShdw>
              </a:effectLst>
              <a:latin typeface="Arial" charset="0"/>
            </a:endParaRPr>
          </a:p>
        </p:txBody>
      </p:sp>
      <p:sp>
        <p:nvSpPr>
          <p:cNvPr id="29" name="正方形/長方形 28"/>
          <p:cNvSpPr/>
          <p:nvPr/>
        </p:nvSpPr>
        <p:spPr>
          <a:xfrm>
            <a:off x="1547674" y="4593902"/>
            <a:ext cx="691216"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altLang="ja-JP" sz="5400" b="1" spc="50" dirty="0">
                <a:ln w="11430"/>
                <a:solidFill>
                  <a:srgbClr val="00B050"/>
                </a:solidFill>
                <a:effectLst>
                  <a:outerShdw blurRad="76200" dist="50800" dir="5400000" algn="tl" rotWithShape="0">
                    <a:srgbClr val="000000">
                      <a:alpha val="65000"/>
                    </a:srgbClr>
                  </a:outerShdw>
                </a:effectLst>
                <a:latin typeface="Arial" charset="0"/>
              </a:rPr>
              <a:t>C</a:t>
            </a:r>
            <a:endParaRPr lang="ja-JP" altLang="en-US" sz="5400" b="1" spc="50" dirty="0">
              <a:ln w="11430"/>
              <a:solidFill>
                <a:srgbClr val="00B050"/>
              </a:solidFill>
              <a:effectLst>
                <a:outerShdw blurRad="76200" dist="50800" dir="5400000" algn="tl" rotWithShape="0">
                  <a:srgbClr val="000000">
                    <a:alpha val="65000"/>
                  </a:srgbClr>
                </a:outerShdw>
              </a:effectLst>
              <a:latin typeface="Arial" charset="0"/>
            </a:endParaRPr>
          </a:p>
        </p:txBody>
      </p:sp>
      <p:sp>
        <p:nvSpPr>
          <p:cNvPr id="30" name="正方形/長方形 29"/>
          <p:cNvSpPr/>
          <p:nvPr/>
        </p:nvSpPr>
        <p:spPr>
          <a:xfrm>
            <a:off x="5436106" y="4585227"/>
            <a:ext cx="691216"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altLang="ja-JP" sz="5400" b="1" spc="50" dirty="0">
                <a:ln w="11430"/>
                <a:solidFill>
                  <a:srgbClr val="00B050"/>
                </a:solidFill>
                <a:effectLst>
                  <a:outerShdw blurRad="76200" dist="50800" dir="5400000" algn="tl" rotWithShape="0">
                    <a:srgbClr val="000000">
                      <a:alpha val="65000"/>
                    </a:srgbClr>
                  </a:outerShdw>
                </a:effectLst>
                <a:latin typeface="Arial" charset="0"/>
              </a:rPr>
              <a:t>D</a:t>
            </a:r>
            <a:endParaRPr lang="ja-JP" altLang="en-US" sz="5400" b="1" spc="50" dirty="0">
              <a:ln w="11430"/>
              <a:solidFill>
                <a:srgbClr val="00B050"/>
              </a:solidFill>
              <a:effectLst>
                <a:outerShdw blurRad="76200" dist="50800" dir="5400000" algn="tl" rotWithShape="0">
                  <a:srgbClr val="000000">
                    <a:alpha val="65000"/>
                  </a:srgbClr>
                </a:outerShdw>
              </a:effectLst>
              <a:latin typeface="Arial" charset="0"/>
            </a:endParaRPr>
          </a:p>
        </p:txBody>
      </p:sp>
      <p:cxnSp>
        <p:nvCxnSpPr>
          <p:cNvPr id="9" name="直線コネクタ 8"/>
          <p:cNvCxnSpPr/>
          <p:nvPr/>
        </p:nvCxnSpPr>
        <p:spPr>
          <a:xfrm flipV="1">
            <a:off x="2483555" y="1916113"/>
            <a:ext cx="0" cy="187325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2" name="直線コネクタ 31"/>
          <p:cNvCxnSpPr/>
          <p:nvPr/>
        </p:nvCxnSpPr>
        <p:spPr>
          <a:xfrm flipV="1">
            <a:off x="6371624" y="1916113"/>
            <a:ext cx="0" cy="187325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sp>
        <p:nvSpPr>
          <p:cNvPr id="1036" name="テキスト ボックス 33"/>
          <p:cNvSpPr txBox="1">
            <a:spLocks noChangeArrowheads="1"/>
          </p:cNvSpPr>
          <p:nvPr/>
        </p:nvSpPr>
        <p:spPr bwMode="auto">
          <a:xfrm>
            <a:off x="683202" y="1196975"/>
            <a:ext cx="8281939" cy="369888"/>
          </a:xfrm>
          <a:prstGeom prst="rect">
            <a:avLst/>
          </a:prstGeom>
          <a:noFill/>
          <a:ln w="9525">
            <a:noFill/>
            <a:miter lim="800000"/>
            <a:headEnd/>
            <a:tailEnd/>
          </a:ln>
        </p:spPr>
        <p:txBody>
          <a:bodyPr>
            <a:spAutoFit/>
          </a:bodyPr>
          <a:lstStyle/>
          <a:p>
            <a:r>
              <a:rPr lang="en-US" altLang="ja-JP" dirty="0" smtClean="0">
                <a:solidFill>
                  <a:prstClr val="black"/>
                </a:solidFill>
                <a:latin typeface="Arial" charset="0"/>
                <a:ea typeface="ＭＳ Ｐゴシック" charset="-128"/>
              </a:rPr>
              <a:t>[</a:t>
            </a:r>
            <a:r>
              <a:rPr lang="ja-JP" altLang="en-US" dirty="0" smtClean="0">
                <a:solidFill>
                  <a:prstClr val="black"/>
                </a:solidFill>
                <a:latin typeface="Arial" charset="0"/>
                <a:ea typeface="ＭＳ Ｐゴシック" charset="-128"/>
              </a:rPr>
              <a:t>例</a:t>
            </a:r>
            <a:r>
              <a:rPr lang="en-US" altLang="ja-JP" dirty="0" smtClean="0">
                <a:solidFill>
                  <a:prstClr val="black"/>
                </a:solidFill>
                <a:latin typeface="Arial" charset="0"/>
                <a:ea typeface="ＭＳ Ｐゴシック" charset="-128"/>
              </a:rPr>
              <a:t>] </a:t>
            </a:r>
            <a:r>
              <a:rPr lang="ja-JP" altLang="en-US" dirty="0" smtClean="0">
                <a:solidFill>
                  <a:prstClr val="black"/>
                </a:solidFill>
                <a:latin typeface="Arial" charset="0"/>
                <a:ea typeface="ＭＳ Ｐゴシック" charset="-128"/>
              </a:rPr>
              <a:t>ある審査会における</a:t>
            </a:r>
            <a:r>
              <a:rPr lang="en-US" altLang="ja-JP" dirty="0" smtClean="0">
                <a:solidFill>
                  <a:prstClr val="black"/>
                </a:solidFill>
                <a:latin typeface="Arial" charset="0"/>
                <a:ea typeface="ＭＳ Ｐゴシック" charset="-128"/>
              </a:rPr>
              <a:t>54</a:t>
            </a:r>
            <a:r>
              <a:rPr lang="ja-JP" altLang="en-US" dirty="0" smtClean="0">
                <a:solidFill>
                  <a:prstClr val="black"/>
                </a:solidFill>
                <a:latin typeface="Arial" charset="0"/>
                <a:ea typeface="ＭＳ Ｐゴシック" charset="-128"/>
              </a:rPr>
              <a:t>合議体の重度変更率の状況</a:t>
            </a:r>
            <a:r>
              <a:rPr lang="ja-JP" altLang="en-US" sz="1400" dirty="0" smtClean="0">
                <a:solidFill>
                  <a:prstClr val="black"/>
                </a:solidFill>
                <a:latin typeface="Arial" charset="0"/>
                <a:ea typeface="ＭＳ Ｐゴシック" charset="-128"/>
              </a:rPr>
              <a:t>（全国平均を</a:t>
            </a:r>
            <a:r>
              <a:rPr lang="en-US" altLang="ja-JP" sz="1400" dirty="0" smtClean="0">
                <a:solidFill>
                  <a:prstClr val="black"/>
                </a:solidFill>
                <a:latin typeface="Arial" charset="0"/>
                <a:ea typeface="ＭＳ Ｐゴシック" charset="-128"/>
              </a:rPr>
              <a:t>14</a:t>
            </a:r>
            <a:r>
              <a:rPr lang="ja-JP" altLang="en-US" sz="1400" dirty="0" smtClean="0">
                <a:solidFill>
                  <a:prstClr val="black"/>
                </a:solidFill>
                <a:latin typeface="Arial" charset="0"/>
                <a:ea typeface="ＭＳ Ｐゴシック" charset="-128"/>
              </a:rPr>
              <a:t>％と仮定）</a:t>
            </a:r>
          </a:p>
        </p:txBody>
      </p:sp>
      <p:cxnSp>
        <p:nvCxnSpPr>
          <p:cNvPr id="35" name="直線コネクタ 34"/>
          <p:cNvCxnSpPr/>
          <p:nvPr/>
        </p:nvCxnSpPr>
        <p:spPr>
          <a:xfrm flipV="1">
            <a:off x="2483555" y="4581534"/>
            <a:ext cx="0" cy="1871663"/>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7" name="直線コネクタ 36"/>
          <p:cNvCxnSpPr/>
          <p:nvPr/>
        </p:nvCxnSpPr>
        <p:spPr>
          <a:xfrm flipV="1">
            <a:off x="6371624" y="4508500"/>
            <a:ext cx="0" cy="187325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sp>
        <p:nvSpPr>
          <p:cNvPr id="39" name="角丸四角形 38"/>
          <p:cNvSpPr/>
          <p:nvPr/>
        </p:nvSpPr>
        <p:spPr>
          <a:xfrm>
            <a:off x="107504" y="1634055"/>
            <a:ext cx="2064195" cy="720080"/>
          </a:xfrm>
          <a:prstGeom prst="roundRect">
            <a:avLst>
              <a:gd name="adj" fmla="val 39755"/>
            </a:avLst>
          </a:prstGeom>
          <a:solidFill>
            <a:srgbClr val="92D050"/>
          </a:solidFill>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kern="0" dirty="0">
                <a:ln w="18415" cmpd="sng">
                  <a:solidFill>
                    <a:prstClr val="black"/>
                  </a:solidFill>
                  <a:prstDash val="solid"/>
                </a:ln>
                <a:solidFill>
                  <a:prstClr val="black"/>
                </a:solidFill>
                <a:latin typeface="ＭＳ ゴシック" pitchFamily="49" charset="-128"/>
                <a:ea typeface="ＭＳ ゴシック" pitchFamily="49" charset="-128"/>
              </a:rPr>
              <a:t>ばらつき：小さい</a:t>
            </a:r>
            <a:r>
              <a:rPr lang="en-US" altLang="ja-JP" sz="1600" kern="0" dirty="0">
                <a:ln w="18415" cmpd="sng">
                  <a:solidFill>
                    <a:prstClr val="black"/>
                  </a:solidFill>
                  <a:prstDash val="solid"/>
                </a:ln>
                <a:solidFill>
                  <a:prstClr val="black"/>
                </a:solidFill>
                <a:latin typeface="ＭＳ ゴシック" pitchFamily="49" charset="-128"/>
                <a:ea typeface="ＭＳ ゴシック" pitchFamily="49" charset="-128"/>
              </a:rPr>
              <a:t/>
            </a:r>
            <a:br>
              <a:rPr lang="en-US" altLang="ja-JP" sz="1600" kern="0" dirty="0">
                <a:ln w="18415" cmpd="sng">
                  <a:solidFill>
                    <a:prstClr val="black"/>
                  </a:solidFill>
                  <a:prstDash val="solid"/>
                </a:ln>
                <a:solidFill>
                  <a:prstClr val="black"/>
                </a:solidFill>
                <a:latin typeface="ＭＳ ゴシック" pitchFamily="49" charset="-128"/>
                <a:ea typeface="ＭＳ ゴシック" pitchFamily="49" charset="-128"/>
              </a:rPr>
            </a:br>
            <a:r>
              <a:rPr lang="ja-JP" altLang="en-US" sz="1600" kern="0" dirty="0">
                <a:ln w="18415" cmpd="sng">
                  <a:solidFill>
                    <a:prstClr val="black"/>
                  </a:solidFill>
                  <a:prstDash val="solid"/>
                </a:ln>
                <a:solidFill>
                  <a:prstClr val="black"/>
                </a:solidFill>
                <a:latin typeface="ＭＳ ゴシック" pitchFamily="49" charset="-128"/>
                <a:ea typeface="ＭＳ ゴシック" pitchFamily="49" charset="-128"/>
              </a:rPr>
              <a:t>かたより：小さい</a:t>
            </a:r>
          </a:p>
        </p:txBody>
      </p:sp>
      <p:sp>
        <p:nvSpPr>
          <p:cNvPr id="40" name="角丸四角形 39"/>
          <p:cNvSpPr/>
          <p:nvPr/>
        </p:nvSpPr>
        <p:spPr>
          <a:xfrm>
            <a:off x="2836438" y="4209118"/>
            <a:ext cx="2078461" cy="720080"/>
          </a:xfrm>
          <a:prstGeom prst="roundRect">
            <a:avLst>
              <a:gd name="adj" fmla="val 39755"/>
            </a:avLst>
          </a:prstGeom>
          <a:solidFill>
            <a:srgbClr val="92D050"/>
          </a:solidFill>
          <a:effectLst>
            <a:glow rad="139700">
              <a:schemeClr val="accent3">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a:ln w="1905">
                  <a:solidFill>
                    <a:prstClr val="black"/>
                  </a:solidFill>
                </a:ln>
                <a:solidFill>
                  <a:prstClr val="black"/>
                </a:solidFill>
                <a:effectLst>
                  <a:innerShdw blurRad="69850" dist="43180" dir="5400000">
                    <a:srgbClr val="000000">
                      <a:alpha val="65000"/>
                    </a:srgbClr>
                  </a:innerShdw>
                </a:effectLst>
                <a:latin typeface="ＭＳ ゴシック" pitchFamily="49" charset="-128"/>
                <a:ea typeface="ＭＳ ゴシック" pitchFamily="49" charset="-128"/>
              </a:rPr>
              <a:t>ばらつき：大きい</a:t>
            </a:r>
            <a:r>
              <a:rPr lang="en-US" altLang="ja-JP" sz="1600" b="1" dirty="0">
                <a:ln w="1905">
                  <a:solidFill>
                    <a:prstClr val="black"/>
                  </a:solidFill>
                </a:ln>
                <a:solidFill>
                  <a:prstClr val="black"/>
                </a:solidFill>
                <a:effectLst>
                  <a:innerShdw blurRad="69850" dist="43180" dir="5400000">
                    <a:srgbClr val="000000">
                      <a:alpha val="65000"/>
                    </a:srgbClr>
                  </a:innerShdw>
                </a:effectLst>
                <a:latin typeface="ＭＳ ゴシック" pitchFamily="49" charset="-128"/>
                <a:ea typeface="ＭＳ ゴシック" pitchFamily="49" charset="-128"/>
              </a:rPr>
              <a:t/>
            </a:r>
            <a:br>
              <a:rPr lang="en-US" altLang="ja-JP" sz="1600" b="1" dirty="0">
                <a:ln w="1905">
                  <a:solidFill>
                    <a:prstClr val="black"/>
                  </a:solidFill>
                </a:ln>
                <a:solidFill>
                  <a:prstClr val="black"/>
                </a:solidFill>
                <a:effectLst>
                  <a:innerShdw blurRad="69850" dist="43180" dir="5400000">
                    <a:srgbClr val="000000">
                      <a:alpha val="65000"/>
                    </a:srgbClr>
                  </a:innerShdw>
                </a:effectLst>
                <a:latin typeface="ＭＳ ゴシック" pitchFamily="49" charset="-128"/>
                <a:ea typeface="ＭＳ ゴシック" pitchFamily="49" charset="-128"/>
              </a:rPr>
            </a:br>
            <a:r>
              <a:rPr lang="ja-JP" altLang="en-US" sz="1600" dirty="0">
                <a:ln w="18415" cmpd="sng">
                  <a:solidFill>
                    <a:prstClr val="black"/>
                  </a:solidFill>
                  <a:prstDash val="solid"/>
                </a:ln>
                <a:solidFill>
                  <a:prstClr val="black"/>
                </a:solidFill>
                <a:effectLst>
                  <a:outerShdw blurRad="63500" dir="3600000" algn="tl" rotWithShape="0">
                    <a:srgbClr val="000000">
                      <a:alpha val="70000"/>
                    </a:srgbClr>
                  </a:outerShdw>
                </a:effectLst>
                <a:latin typeface="ＭＳ ゴシック" pitchFamily="49" charset="-128"/>
                <a:ea typeface="ＭＳ ゴシック" pitchFamily="49" charset="-128"/>
              </a:rPr>
              <a:t>かたより：小さい</a:t>
            </a:r>
          </a:p>
        </p:txBody>
      </p:sp>
      <p:sp>
        <p:nvSpPr>
          <p:cNvPr id="41" name="角丸四角形 40"/>
          <p:cNvSpPr/>
          <p:nvPr/>
        </p:nvSpPr>
        <p:spPr>
          <a:xfrm>
            <a:off x="4463988" y="1628800"/>
            <a:ext cx="2089212" cy="720080"/>
          </a:xfrm>
          <a:prstGeom prst="roundRect">
            <a:avLst>
              <a:gd name="adj" fmla="val 39755"/>
            </a:avLst>
          </a:prstGeom>
          <a:solidFill>
            <a:srgbClr val="92D050"/>
          </a:solidFill>
          <a:effectLst>
            <a:glow rad="139700">
              <a:schemeClr val="accent3">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ln w="18415" cmpd="sng">
                  <a:solidFill>
                    <a:prstClr val="black"/>
                  </a:solidFill>
                  <a:prstDash val="solid"/>
                </a:ln>
                <a:solidFill>
                  <a:prstClr val="black"/>
                </a:solidFill>
                <a:effectLst>
                  <a:outerShdw blurRad="63500" dir="3600000" algn="tl" rotWithShape="0">
                    <a:srgbClr val="000000">
                      <a:alpha val="70000"/>
                    </a:srgbClr>
                  </a:outerShdw>
                </a:effectLst>
                <a:latin typeface="ＭＳ ゴシック" pitchFamily="49" charset="-128"/>
                <a:ea typeface="ＭＳ ゴシック" pitchFamily="49" charset="-128"/>
              </a:rPr>
              <a:t>ばらつき：小さい</a:t>
            </a:r>
            <a:r>
              <a:rPr lang="en-US" altLang="ja-JP" sz="1600" dirty="0">
                <a:ln w="18415" cmpd="sng">
                  <a:solidFill>
                    <a:prstClr val="black"/>
                  </a:solidFill>
                  <a:prstDash val="solid"/>
                </a:ln>
                <a:solidFill>
                  <a:prstClr val="black"/>
                </a:solidFill>
                <a:effectLst>
                  <a:outerShdw blurRad="63500" dir="3600000" algn="tl" rotWithShape="0">
                    <a:srgbClr val="000000">
                      <a:alpha val="70000"/>
                    </a:srgbClr>
                  </a:outerShdw>
                </a:effectLst>
                <a:latin typeface="ＭＳ ゴシック" pitchFamily="49" charset="-128"/>
                <a:ea typeface="ＭＳ ゴシック" pitchFamily="49" charset="-128"/>
              </a:rPr>
              <a:t/>
            </a:r>
            <a:br>
              <a:rPr lang="en-US" altLang="ja-JP" sz="1600" dirty="0">
                <a:ln w="18415" cmpd="sng">
                  <a:solidFill>
                    <a:prstClr val="black"/>
                  </a:solidFill>
                  <a:prstDash val="solid"/>
                </a:ln>
                <a:solidFill>
                  <a:prstClr val="black"/>
                </a:solidFill>
                <a:effectLst>
                  <a:outerShdw blurRad="63500" dir="3600000" algn="tl" rotWithShape="0">
                    <a:srgbClr val="000000">
                      <a:alpha val="70000"/>
                    </a:srgbClr>
                  </a:outerShdw>
                </a:effectLst>
                <a:latin typeface="ＭＳ ゴシック" pitchFamily="49" charset="-128"/>
                <a:ea typeface="ＭＳ ゴシック" pitchFamily="49" charset="-128"/>
              </a:rPr>
            </a:br>
            <a:r>
              <a:rPr lang="ja-JP" altLang="en-US" sz="1600" b="1" dirty="0">
                <a:ln w="1905">
                  <a:solidFill>
                    <a:prstClr val="black"/>
                  </a:solidFill>
                </a:ln>
                <a:solidFill>
                  <a:prstClr val="black"/>
                </a:solidFill>
                <a:effectLst>
                  <a:innerShdw blurRad="69850" dist="43180" dir="5400000">
                    <a:srgbClr val="000000">
                      <a:alpha val="65000"/>
                    </a:srgbClr>
                  </a:innerShdw>
                </a:effectLst>
                <a:latin typeface="ＭＳ ゴシック" pitchFamily="49" charset="-128"/>
                <a:ea typeface="ＭＳ ゴシック" pitchFamily="49" charset="-128"/>
              </a:rPr>
              <a:t>かたより：大きい</a:t>
            </a:r>
          </a:p>
        </p:txBody>
      </p:sp>
      <p:cxnSp>
        <p:nvCxnSpPr>
          <p:cNvPr id="43" name="直線コネクタ 42"/>
          <p:cNvCxnSpPr/>
          <p:nvPr/>
        </p:nvCxnSpPr>
        <p:spPr>
          <a:xfrm flipV="1">
            <a:off x="2636029" y="1916113"/>
            <a:ext cx="0" cy="1873250"/>
          </a:xfrm>
          <a:prstGeom prst="line">
            <a:avLst/>
          </a:prstGeom>
          <a:ln w="57150">
            <a:solidFill>
              <a:srgbClr val="00B0F0"/>
            </a:solidFill>
            <a:prstDash val="sysDash"/>
          </a:ln>
        </p:spPr>
        <p:style>
          <a:lnRef idx="3">
            <a:schemeClr val="accent2"/>
          </a:lnRef>
          <a:fillRef idx="0">
            <a:schemeClr val="accent2"/>
          </a:fillRef>
          <a:effectRef idx="2">
            <a:schemeClr val="accent2"/>
          </a:effectRef>
          <a:fontRef idx="minor">
            <a:schemeClr val="tx1"/>
          </a:fontRef>
        </p:style>
      </p:cxnSp>
      <p:cxnSp>
        <p:nvCxnSpPr>
          <p:cNvPr id="44" name="直線コネクタ 43"/>
          <p:cNvCxnSpPr/>
          <p:nvPr/>
        </p:nvCxnSpPr>
        <p:spPr>
          <a:xfrm flipV="1">
            <a:off x="7144254" y="1916113"/>
            <a:ext cx="0" cy="1873250"/>
          </a:xfrm>
          <a:prstGeom prst="line">
            <a:avLst/>
          </a:prstGeom>
          <a:ln w="57150">
            <a:solidFill>
              <a:srgbClr val="00B0F0"/>
            </a:solidFill>
            <a:prstDash val="sysDash"/>
          </a:ln>
        </p:spPr>
        <p:style>
          <a:lnRef idx="3">
            <a:schemeClr val="accent2"/>
          </a:lnRef>
          <a:fillRef idx="0">
            <a:schemeClr val="accent2"/>
          </a:fillRef>
          <a:effectRef idx="2">
            <a:schemeClr val="accent2"/>
          </a:effectRef>
          <a:fontRef idx="minor">
            <a:schemeClr val="tx1"/>
          </a:fontRef>
        </p:style>
      </p:cxnSp>
      <p:cxnSp>
        <p:nvCxnSpPr>
          <p:cNvPr id="45" name="直線コネクタ 44"/>
          <p:cNvCxnSpPr/>
          <p:nvPr/>
        </p:nvCxnSpPr>
        <p:spPr>
          <a:xfrm flipV="1">
            <a:off x="2627232" y="4581534"/>
            <a:ext cx="0" cy="1871663"/>
          </a:xfrm>
          <a:prstGeom prst="line">
            <a:avLst/>
          </a:prstGeom>
          <a:ln w="57150">
            <a:solidFill>
              <a:srgbClr val="00B0F0"/>
            </a:solidFill>
            <a:prstDash val="sysDash"/>
          </a:ln>
        </p:spPr>
        <p:style>
          <a:lnRef idx="3">
            <a:schemeClr val="accent2"/>
          </a:lnRef>
          <a:fillRef idx="0">
            <a:schemeClr val="accent2"/>
          </a:fillRef>
          <a:effectRef idx="2">
            <a:schemeClr val="accent2"/>
          </a:effectRef>
          <a:fontRef idx="minor">
            <a:schemeClr val="tx1"/>
          </a:fontRef>
        </p:style>
      </p:cxnSp>
      <p:cxnSp>
        <p:nvCxnSpPr>
          <p:cNvPr id="46" name="直線コネクタ 45"/>
          <p:cNvCxnSpPr/>
          <p:nvPr/>
        </p:nvCxnSpPr>
        <p:spPr>
          <a:xfrm flipV="1">
            <a:off x="6947798" y="4508500"/>
            <a:ext cx="0" cy="1873250"/>
          </a:xfrm>
          <a:prstGeom prst="line">
            <a:avLst/>
          </a:prstGeom>
          <a:ln w="57150">
            <a:solidFill>
              <a:srgbClr val="00B0F0"/>
            </a:solidFill>
            <a:prstDash val="sysDash"/>
          </a:ln>
        </p:spPr>
        <p:style>
          <a:lnRef idx="3">
            <a:schemeClr val="accent2"/>
          </a:lnRef>
          <a:fillRef idx="0">
            <a:schemeClr val="accent2"/>
          </a:fillRef>
          <a:effectRef idx="2">
            <a:schemeClr val="accent2"/>
          </a:effectRef>
          <a:fontRef idx="minor">
            <a:schemeClr val="tx1"/>
          </a:fontRef>
        </p:style>
      </p:cxnSp>
      <p:sp>
        <p:nvSpPr>
          <p:cNvPr id="42" name="角丸四角形 41"/>
          <p:cNvSpPr/>
          <p:nvPr/>
        </p:nvSpPr>
        <p:spPr>
          <a:xfrm>
            <a:off x="7048500" y="4209118"/>
            <a:ext cx="2057400" cy="720080"/>
          </a:xfrm>
          <a:prstGeom prst="roundRect">
            <a:avLst>
              <a:gd name="adj" fmla="val 39755"/>
            </a:avLst>
          </a:prstGeom>
          <a:solidFill>
            <a:srgbClr val="92D050"/>
          </a:solidFill>
          <a:effectLst>
            <a:glow rad="139700">
              <a:schemeClr val="accent3">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ln w="1905">
                  <a:solidFill>
                    <a:prstClr val="black"/>
                  </a:solidFill>
                </a:ln>
                <a:solidFill>
                  <a:prstClr val="black"/>
                </a:solidFill>
                <a:effectLst>
                  <a:innerShdw blurRad="69850" dist="43180" dir="5400000">
                    <a:srgbClr val="000000">
                      <a:alpha val="65000"/>
                    </a:srgbClr>
                  </a:innerShdw>
                </a:effectLst>
                <a:latin typeface="ＭＳ ゴシック" pitchFamily="49" charset="-128"/>
                <a:ea typeface="ＭＳ ゴシック" pitchFamily="49" charset="-128"/>
              </a:rPr>
              <a:t>ばらつき：大きい</a:t>
            </a:r>
            <a:r>
              <a:rPr lang="en-US" altLang="ja-JP" sz="1600" dirty="0">
                <a:ln w="1905">
                  <a:solidFill>
                    <a:prstClr val="black"/>
                  </a:solidFill>
                </a:ln>
                <a:solidFill>
                  <a:prstClr val="black"/>
                </a:solidFill>
                <a:effectLst>
                  <a:innerShdw blurRad="69850" dist="43180" dir="5400000">
                    <a:srgbClr val="000000">
                      <a:alpha val="65000"/>
                    </a:srgbClr>
                  </a:innerShdw>
                </a:effectLst>
                <a:latin typeface="ＭＳ ゴシック" pitchFamily="49" charset="-128"/>
                <a:ea typeface="ＭＳ ゴシック" pitchFamily="49" charset="-128"/>
              </a:rPr>
              <a:t/>
            </a:r>
            <a:br>
              <a:rPr lang="en-US" altLang="ja-JP" sz="1600" dirty="0">
                <a:ln w="1905">
                  <a:solidFill>
                    <a:prstClr val="black"/>
                  </a:solidFill>
                </a:ln>
                <a:solidFill>
                  <a:prstClr val="black"/>
                </a:solidFill>
                <a:effectLst>
                  <a:innerShdw blurRad="69850" dist="43180" dir="5400000">
                    <a:srgbClr val="000000">
                      <a:alpha val="65000"/>
                    </a:srgbClr>
                  </a:innerShdw>
                </a:effectLst>
                <a:latin typeface="ＭＳ ゴシック" pitchFamily="49" charset="-128"/>
                <a:ea typeface="ＭＳ ゴシック" pitchFamily="49" charset="-128"/>
              </a:rPr>
            </a:br>
            <a:r>
              <a:rPr lang="ja-JP" altLang="en-US" sz="1600" dirty="0">
                <a:ln w="1905">
                  <a:solidFill>
                    <a:prstClr val="black"/>
                  </a:solidFill>
                </a:ln>
                <a:solidFill>
                  <a:prstClr val="black"/>
                </a:solidFill>
                <a:effectLst>
                  <a:innerShdw blurRad="69850" dist="43180" dir="5400000">
                    <a:srgbClr val="000000">
                      <a:alpha val="65000"/>
                    </a:srgbClr>
                  </a:innerShdw>
                </a:effectLst>
                <a:latin typeface="ＭＳ ゴシック" pitchFamily="49" charset="-128"/>
                <a:ea typeface="ＭＳ ゴシック" pitchFamily="49" charset="-128"/>
              </a:rPr>
              <a:t>かたより：大きい</a:t>
            </a:r>
          </a:p>
        </p:txBody>
      </p:sp>
      <p:cxnSp>
        <p:nvCxnSpPr>
          <p:cNvPr id="47" name="直線コネクタ 46"/>
          <p:cNvCxnSpPr/>
          <p:nvPr/>
        </p:nvCxnSpPr>
        <p:spPr>
          <a:xfrm flipV="1">
            <a:off x="8595683" y="1420813"/>
            <a:ext cx="0" cy="784225"/>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8" name="直線コネクタ 47"/>
          <p:cNvCxnSpPr/>
          <p:nvPr/>
        </p:nvCxnSpPr>
        <p:spPr>
          <a:xfrm flipV="1">
            <a:off x="8748156" y="1420813"/>
            <a:ext cx="0" cy="784225"/>
          </a:xfrm>
          <a:prstGeom prst="line">
            <a:avLst/>
          </a:prstGeom>
          <a:ln w="57150">
            <a:solidFill>
              <a:srgbClr val="00B0F0"/>
            </a:solidFill>
            <a:prstDash val="sysDash"/>
          </a:ln>
        </p:spPr>
        <p:style>
          <a:lnRef idx="3">
            <a:schemeClr val="accent2"/>
          </a:lnRef>
          <a:fillRef idx="0">
            <a:schemeClr val="accent2"/>
          </a:fillRef>
          <a:effectRef idx="2">
            <a:schemeClr val="accent2"/>
          </a:effectRef>
          <a:fontRef idx="minor">
            <a:schemeClr val="tx1"/>
          </a:fontRef>
        </p:style>
      </p:cxnSp>
      <p:sp>
        <p:nvSpPr>
          <p:cNvPr id="1049" name="テキスト ボックス 52"/>
          <p:cNvSpPr txBox="1">
            <a:spLocks noChangeArrowheads="1"/>
          </p:cNvSpPr>
          <p:nvPr/>
        </p:nvSpPr>
        <p:spPr bwMode="auto">
          <a:xfrm>
            <a:off x="8411139" y="2276484"/>
            <a:ext cx="553998" cy="1223963"/>
          </a:xfrm>
          <a:prstGeom prst="rect">
            <a:avLst/>
          </a:prstGeom>
          <a:noFill/>
          <a:ln w="9525">
            <a:noFill/>
            <a:miter lim="800000"/>
            <a:headEnd/>
            <a:tailEnd/>
          </a:ln>
        </p:spPr>
        <p:txBody>
          <a:bodyPr vert="eaVert">
            <a:spAutoFit/>
          </a:bodyPr>
          <a:lstStyle/>
          <a:p>
            <a:r>
              <a:rPr lang="ja-JP" altLang="en-US" sz="1200" smtClean="0">
                <a:solidFill>
                  <a:prstClr val="black"/>
                </a:solidFill>
                <a:latin typeface="Arial" charset="0"/>
                <a:ea typeface="ＭＳ Ｐゴシック" charset="-128"/>
              </a:rPr>
              <a:t>自治体の平均値</a:t>
            </a:r>
            <a:endParaRPr lang="en-US" altLang="ja-JP" sz="1200" smtClean="0">
              <a:solidFill>
                <a:prstClr val="black"/>
              </a:solidFill>
              <a:latin typeface="Arial" charset="0"/>
              <a:ea typeface="ＭＳ Ｐゴシック" charset="-128"/>
            </a:endParaRPr>
          </a:p>
          <a:p>
            <a:r>
              <a:rPr lang="ja-JP" altLang="en-US" sz="1200" smtClean="0">
                <a:solidFill>
                  <a:prstClr val="black"/>
                </a:solidFill>
                <a:latin typeface="Arial" charset="0"/>
                <a:ea typeface="ＭＳ Ｐゴシック" charset="-128"/>
              </a:rPr>
              <a:t>全国の平均値</a:t>
            </a:r>
          </a:p>
        </p:txBody>
      </p:sp>
      <p:sp>
        <p:nvSpPr>
          <p:cNvPr id="49" name="正方形/長方形 48"/>
          <p:cNvSpPr/>
          <p:nvPr/>
        </p:nvSpPr>
        <p:spPr>
          <a:xfrm>
            <a:off x="-16562" y="0"/>
            <a:ext cx="9160561"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「ばらつき」と「かたより」のパターン</a:t>
            </a:r>
          </a:p>
        </p:txBody>
      </p:sp>
      <p:sp>
        <p:nvSpPr>
          <p:cNvPr id="31" name="スライド番号プレースホルダ 11"/>
          <p:cNvSpPr>
            <a:spLocks noGrp="1"/>
          </p:cNvSpPr>
          <p:nvPr>
            <p:ph type="sldNum" sz="quarter" idx="12"/>
          </p:nvPr>
        </p:nvSpPr>
        <p:spPr bwMode="auto">
          <a:xfrm>
            <a:off x="7010400" y="6492889"/>
            <a:ext cx="2133600" cy="365125"/>
          </a:xfrm>
          <a:noFill/>
          <a:ln>
            <a:miter lim="800000"/>
            <a:headEnd/>
            <a:tailEnd/>
          </a:ln>
        </p:spPr>
        <p:txBody>
          <a:bodyPr wrap="square" numCol="1" anchorCtr="0" compatLnSpc="1">
            <a:prstTxWarp prst="textNoShape">
              <a:avLst/>
            </a:prstTxWarp>
          </a:bodyPr>
          <a:lstStyle/>
          <a:p>
            <a:fld id="{F16E1505-F188-408C-A1EE-57AD87649122}" type="slidenum">
              <a:rPr lang="en-US" altLang="ja-JP" smtClean="0">
                <a:solidFill>
                  <a:srgbClr val="898989"/>
                </a:solidFill>
                <a:latin typeface="Calibri" pitchFamily="34" charset="0"/>
                <a:ea typeface="ＭＳ Ｐゴシック" pitchFamily="50" charset="-128"/>
              </a:rPr>
              <a:pPr/>
              <a:t>35</a:t>
            </a:fld>
            <a:endParaRPr lang="en-US" altLang="ja-JP" smtClean="0">
              <a:solidFill>
                <a:srgbClr val="898989"/>
              </a:solidFill>
              <a:latin typeface="Calibri" pitchFamily="34" charset="0"/>
              <a:ea typeface="ＭＳ Ｐゴシック" pitchFamily="50" charset="-128"/>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a:xfrm>
            <a:off x="894319" y="4149725"/>
            <a:ext cx="3533275" cy="2205038"/>
          </a:xfrm>
        </p:spPr>
        <p:txBody>
          <a:bodyPr>
            <a:normAutofit fontScale="92500" lnSpcReduction="20000"/>
          </a:bodyPr>
          <a:lstStyle/>
          <a:p>
            <a:pPr marL="0" indent="0">
              <a:buFont typeface="Arial" charset="0"/>
              <a:buNone/>
              <a:defRPr/>
            </a:pPr>
            <a:r>
              <a:rPr lang="en-US" altLang="ja-JP" sz="1800" dirty="0" smtClean="0"/>
              <a:t>[</a:t>
            </a:r>
            <a:r>
              <a:rPr lang="ja-JP" altLang="en-US" sz="1800" dirty="0" smtClean="0"/>
              <a:t>解釈の例</a:t>
            </a:r>
            <a:r>
              <a:rPr lang="en-US" altLang="ja-JP" sz="1800" dirty="0" smtClean="0"/>
              <a:t>]</a:t>
            </a:r>
          </a:p>
          <a:p>
            <a:pPr>
              <a:defRPr/>
            </a:pPr>
            <a:r>
              <a:rPr lang="ja-JP" altLang="ja-JP" sz="1700" dirty="0" smtClean="0"/>
              <a:t>内部研修などが充実しており、運営</a:t>
            </a:r>
            <a:r>
              <a:rPr lang="ja-JP" altLang="en-US" sz="1700" dirty="0" smtClean="0"/>
              <a:t>方法の標準化がすすめられている</a:t>
            </a:r>
            <a:r>
              <a:rPr lang="ja-JP" altLang="ja-JP" sz="1700" dirty="0" smtClean="0"/>
              <a:t>可能性が高い。</a:t>
            </a:r>
            <a:endParaRPr lang="en-US" altLang="ja-JP" sz="1700" dirty="0" smtClean="0"/>
          </a:p>
          <a:p>
            <a:pPr>
              <a:defRPr/>
            </a:pPr>
            <a:r>
              <a:rPr lang="ja-JP" altLang="en-US" sz="1700" dirty="0" smtClean="0"/>
              <a:t>全国平均に近いが、そのことをもって適切な認定が行われているとは限らない。</a:t>
            </a:r>
            <a:endParaRPr lang="en-US" altLang="ja-JP" sz="1700" dirty="0" smtClean="0"/>
          </a:p>
          <a:p>
            <a:pPr>
              <a:defRPr/>
            </a:pPr>
            <a:r>
              <a:rPr lang="ja-JP" altLang="en-US" sz="1700" dirty="0" smtClean="0"/>
              <a:t>地域単位の特殊性等がないかなどについて検討は必要。</a:t>
            </a:r>
            <a:endParaRPr lang="ja-JP" altLang="en-US" sz="1700" dirty="0"/>
          </a:p>
        </p:txBody>
      </p:sp>
      <p:sp>
        <p:nvSpPr>
          <p:cNvPr id="7" name="角丸四角形 6"/>
          <p:cNvSpPr/>
          <p:nvPr/>
        </p:nvSpPr>
        <p:spPr>
          <a:xfrm>
            <a:off x="1854465" y="1196752"/>
            <a:ext cx="2069835" cy="720080"/>
          </a:xfrm>
          <a:prstGeom prst="roundRect">
            <a:avLst>
              <a:gd name="adj" fmla="val 39755"/>
            </a:avLst>
          </a:prstGeom>
          <a:solidFill>
            <a:srgbClr val="92D050"/>
          </a:solidFill>
          <a:effectLst>
            <a:glow rad="139700">
              <a:schemeClr val="accent3">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ln w="18415" cmpd="sng">
                  <a:solidFill>
                    <a:prstClr val="black"/>
                  </a:solidFill>
                  <a:prstDash val="solid"/>
                </a:ln>
                <a:solidFill>
                  <a:prstClr val="black"/>
                </a:solidFill>
                <a:latin typeface="ＭＳ ゴシック" pitchFamily="49" charset="-128"/>
                <a:ea typeface="ＭＳ ゴシック" pitchFamily="49" charset="-128"/>
              </a:rPr>
              <a:t>ばらつき：小さい</a:t>
            </a:r>
            <a:r>
              <a:rPr lang="en-US" altLang="ja-JP" sz="1600" dirty="0">
                <a:ln w="18415" cmpd="sng">
                  <a:solidFill>
                    <a:prstClr val="black"/>
                  </a:solidFill>
                  <a:prstDash val="solid"/>
                </a:ln>
                <a:solidFill>
                  <a:prstClr val="black"/>
                </a:solidFill>
                <a:latin typeface="ＭＳ ゴシック" pitchFamily="49" charset="-128"/>
                <a:ea typeface="ＭＳ ゴシック" pitchFamily="49" charset="-128"/>
              </a:rPr>
              <a:t/>
            </a:r>
            <a:br>
              <a:rPr lang="en-US" altLang="ja-JP" sz="1600" dirty="0">
                <a:ln w="18415" cmpd="sng">
                  <a:solidFill>
                    <a:prstClr val="black"/>
                  </a:solidFill>
                  <a:prstDash val="solid"/>
                </a:ln>
                <a:solidFill>
                  <a:prstClr val="black"/>
                </a:solidFill>
                <a:latin typeface="ＭＳ ゴシック" pitchFamily="49" charset="-128"/>
                <a:ea typeface="ＭＳ ゴシック" pitchFamily="49" charset="-128"/>
              </a:rPr>
            </a:br>
            <a:r>
              <a:rPr lang="ja-JP" altLang="en-US" sz="1600" dirty="0">
                <a:ln w="18415" cmpd="sng">
                  <a:solidFill>
                    <a:prstClr val="black"/>
                  </a:solidFill>
                  <a:prstDash val="solid"/>
                </a:ln>
                <a:solidFill>
                  <a:prstClr val="black"/>
                </a:solidFill>
                <a:latin typeface="ＭＳ ゴシック" pitchFamily="49" charset="-128"/>
                <a:ea typeface="ＭＳ ゴシック" pitchFamily="49" charset="-128"/>
              </a:rPr>
              <a:t>かたより：小さい</a:t>
            </a:r>
          </a:p>
        </p:txBody>
      </p:sp>
      <p:sp>
        <p:nvSpPr>
          <p:cNvPr id="12" name="コンテンツ プレースホルダー 2"/>
          <p:cNvSpPr txBox="1">
            <a:spLocks/>
          </p:cNvSpPr>
          <p:nvPr/>
        </p:nvSpPr>
        <p:spPr>
          <a:xfrm>
            <a:off x="4782384" y="4149729"/>
            <a:ext cx="3534742" cy="2493963"/>
          </a:xfrm>
          <a:prstGeom prst="rect">
            <a:avLst/>
          </a:prstGeom>
        </p:spPr>
        <p:txBody>
          <a:bodyPr>
            <a:normAutofit fontScale="85000" lnSpcReduction="20000"/>
          </a:bodyPr>
          <a:lst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buClr>
                <a:srgbClr val="4F81BD"/>
              </a:buClr>
              <a:buFont typeface="Wingdings 3"/>
              <a:buNone/>
              <a:defRPr/>
            </a:pPr>
            <a:r>
              <a:rPr lang="en-US" altLang="ja-JP" sz="1900" dirty="0">
                <a:solidFill>
                  <a:prstClr val="black"/>
                </a:solidFill>
              </a:rPr>
              <a:t>[</a:t>
            </a:r>
            <a:r>
              <a:rPr lang="ja-JP" altLang="en-US" sz="1900" dirty="0">
                <a:solidFill>
                  <a:prstClr val="black"/>
                </a:solidFill>
              </a:rPr>
              <a:t>解釈の例</a:t>
            </a:r>
            <a:r>
              <a:rPr lang="en-US" altLang="ja-JP" sz="1900" dirty="0">
                <a:solidFill>
                  <a:prstClr val="black"/>
                </a:solidFill>
              </a:rPr>
              <a:t>]</a:t>
            </a:r>
          </a:p>
          <a:p>
            <a:pPr>
              <a:buClr>
                <a:srgbClr val="4F81BD"/>
              </a:buClr>
              <a:defRPr/>
            </a:pPr>
            <a:r>
              <a:rPr lang="ja-JP" altLang="ja-JP" sz="1900" dirty="0">
                <a:solidFill>
                  <a:prstClr val="black"/>
                </a:solidFill>
              </a:rPr>
              <a:t>内部研修などが充実しており、運営</a:t>
            </a:r>
            <a:r>
              <a:rPr lang="ja-JP" altLang="en-US" sz="1900" dirty="0">
                <a:solidFill>
                  <a:prstClr val="black"/>
                </a:solidFill>
              </a:rPr>
              <a:t>方法の標準化がすすめられている</a:t>
            </a:r>
            <a:r>
              <a:rPr lang="ja-JP" altLang="ja-JP" sz="1900" dirty="0">
                <a:solidFill>
                  <a:prstClr val="black"/>
                </a:solidFill>
              </a:rPr>
              <a:t>可能性が高い</a:t>
            </a:r>
            <a:r>
              <a:rPr lang="ja-JP" altLang="ja-JP" sz="1900" dirty="0" smtClean="0">
                <a:solidFill>
                  <a:prstClr val="black"/>
                </a:solidFill>
              </a:rPr>
              <a:t>。</a:t>
            </a:r>
            <a:endParaRPr lang="en-US" altLang="ja-JP" sz="1900" dirty="0" smtClean="0">
              <a:solidFill>
                <a:prstClr val="black"/>
              </a:solidFill>
            </a:endParaRPr>
          </a:p>
          <a:p>
            <a:pPr>
              <a:buClr>
                <a:srgbClr val="4F81BD"/>
              </a:buClr>
              <a:defRPr/>
            </a:pPr>
            <a:r>
              <a:rPr lang="ja-JP" altLang="en-US" sz="1900" dirty="0" smtClean="0">
                <a:solidFill>
                  <a:prstClr val="black"/>
                </a:solidFill>
              </a:rPr>
              <a:t>全国平均からはかい離しており、何らかの特殊要因（人口構造・特殊ルール）が働いている可能性が高い。</a:t>
            </a:r>
            <a:endParaRPr lang="en-US" altLang="ja-JP" sz="1900" dirty="0" smtClean="0">
              <a:solidFill>
                <a:prstClr val="black"/>
              </a:solidFill>
            </a:endParaRPr>
          </a:p>
          <a:p>
            <a:pPr>
              <a:buClr>
                <a:srgbClr val="4F81BD"/>
              </a:buClr>
              <a:defRPr/>
            </a:pPr>
            <a:r>
              <a:rPr lang="ja-JP" altLang="en-US" sz="1900" dirty="0" smtClean="0">
                <a:solidFill>
                  <a:prstClr val="black"/>
                </a:solidFill>
              </a:rPr>
              <a:t>平均からかい離する理由を明らかにすることが必要。</a:t>
            </a:r>
            <a:endParaRPr lang="en-US" altLang="ja-JP" sz="1900" dirty="0">
              <a:solidFill>
                <a:prstClr val="black"/>
              </a:solidFill>
            </a:endParaRPr>
          </a:p>
        </p:txBody>
      </p:sp>
      <p:sp>
        <p:nvSpPr>
          <p:cNvPr id="16" name="角丸四角形 15"/>
          <p:cNvSpPr/>
          <p:nvPr/>
        </p:nvSpPr>
        <p:spPr>
          <a:xfrm>
            <a:off x="5929327" y="1208722"/>
            <a:ext cx="2097073" cy="720080"/>
          </a:xfrm>
          <a:prstGeom prst="roundRect">
            <a:avLst>
              <a:gd name="adj" fmla="val 39755"/>
            </a:avLst>
          </a:prstGeom>
          <a:solidFill>
            <a:srgbClr val="92D050"/>
          </a:solidFill>
          <a:effectLst>
            <a:glow rad="139700">
              <a:schemeClr val="accent3">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ln w="18415" cmpd="sng">
                  <a:solidFill>
                    <a:prstClr val="black"/>
                  </a:solidFill>
                  <a:prstDash val="solid"/>
                </a:ln>
                <a:solidFill>
                  <a:prstClr val="black"/>
                </a:solidFill>
                <a:latin typeface="ＭＳ ゴシック" pitchFamily="49" charset="-128"/>
                <a:ea typeface="ＭＳ ゴシック" pitchFamily="49" charset="-128"/>
              </a:rPr>
              <a:t>ばらつき：小さい</a:t>
            </a:r>
            <a:r>
              <a:rPr lang="en-US" altLang="ja-JP" sz="1600" dirty="0">
                <a:ln w="18415" cmpd="sng">
                  <a:solidFill>
                    <a:prstClr val="black"/>
                  </a:solidFill>
                  <a:prstDash val="solid"/>
                </a:ln>
                <a:solidFill>
                  <a:prstClr val="black"/>
                </a:solidFill>
                <a:latin typeface="ＭＳ ゴシック" pitchFamily="49" charset="-128"/>
                <a:ea typeface="ＭＳ ゴシック" pitchFamily="49" charset="-128"/>
              </a:rPr>
              <a:t/>
            </a:r>
            <a:br>
              <a:rPr lang="en-US" altLang="ja-JP" sz="1600" dirty="0">
                <a:ln w="18415" cmpd="sng">
                  <a:solidFill>
                    <a:prstClr val="black"/>
                  </a:solidFill>
                  <a:prstDash val="solid"/>
                </a:ln>
                <a:solidFill>
                  <a:prstClr val="black"/>
                </a:solidFill>
                <a:latin typeface="ＭＳ ゴシック" pitchFamily="49" charset="-128"/>
                <a:ea typeface="ＭＳ ゴシック" pitchFamily="49" charset="-128"/>
              </a:rPr>
            </a:br>
            <a:r>
              <a:rPr lang="ja-JP" altLang="en-US" sz="1600" b="1" dirty="0">
                <a:ln w="1905">
                  <a:solidFill>
                    <a:prstClr val="black"/>
                  </a:solidFill>
                </a:ln>
                <a:solidFill>
                  <a:prstClr val="black"/>
                </a:solidFill>
                <a:latin typeface="ＭＳ ゴシック" pitchFamily="49" charset="-128"/>
                <a:ea typeface="ＭＳ ゴシック" pitchFamily="49" charset="-128"/>
              </a:rPr>
              <a:t>かたより：大きい</a:t>
            </a:r>
          </a:p>
        </p:txBody>
      </p:sp>
      <p:graphicFrame>
        <p:nvGraphicFramePr>
          <p:cNvPr id="2050" name="グラフ 24"/>
          <p:cNvGraphicFramePr>
            <a:graphicFrameLocks/>
          </p:cNvGraphicFramePr>
          <p:nvPr/>
        </p:nvGraphicFramePr>
        <p:xfrm>
          <a:off x="1043856" y="1838325"/>
          <a:ext cx="3383734" cy="2232025"/>
        </p:xfrm>
        <a:graphic>
          <a:graphicData uri="http://schemas.openxmlformats.org/presentationml/2006/ole">
            <p:oleObj spid="_x0000_s447490" r:id="rId4" imgW="3670110" imgH="2231329" progId="Excel.Sheet.8">
              <p:embed/>
            </p:oleObj>
          </a:graphicData>
        </a:graphic>
      </p:graphicFrame>
      <p:graphicFrame>
        <p:nvGraphicFramePr>
          <p:cNvPr id="2051" name="グラフ 25"/>
          <p:cNvGraphicFramePr>
            <a:graphicFrameLocks/>
          </p:cNvGraphicFramePr>
          <p:nvPr/>
        </p:nvGraphicFramePr>
        <p:xfrm>
          <a:off x="4860087" y="1838325"/>
          <a:ext cx="3383734" cy="2232025"/>
        </p:xfrm>
        <a:graphic>
          <a:graphicData uri="http://schemas.openxmlformats.org/presentationml/2006/ole">
            <p:oleObj spid="_x0000_s447491" r:id="rId5" imgW="3664014" imgH="2231329" progId="Excel.Sheet.8">
              <p:embed/>
            </p:oleObj>
          </a:graphicData>
        </a:graphic>
      </p:graphicFrame>
      <p:sp>
        <p:nvSpPr>
          <p:cNvPr id="27" name="正方形/長方形 26"/>
          <p:cNvSpPr/>
          <p:nvPr/>
        </p:nvSpPr>
        <p:spPr>
          <a:xfrm>
            <a:off x="1547674" y="2492896"/>
            <a:ext cx="691216"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altLang="ja-JP" sz="5400" b="1" spc="50" dirty="0">
                <a:ln w="11430"/>
                <a:solidFill>
                  <a:srgbClr val="00B050"/>
                </a:solidFill>
                <a:effectLst>
                  <a:outerShdw blurRad="76200" dist="50800" dir="5400000" algn="tl" rotWithShape="0">
                    <a:srgbClr val="000000">
                      <a:alpha val="65000"/>
                    </a:srgbClr>
                  </a:outerShdw>
                </a:effectLst>
                <a:latin typeface="Arial" charset="0"/>
              </a:rPr>
              <a:t>A</a:t>
            </a:r>
            <a:endParaRPr lang="ja-JP" altLang="en-US" sz="5400" b="1" spc="50" dirty="0">
              <a:ln w="11430"/>
              <a:solidFill>
                <a:srgbClr val="00B050"/>
              </a:solidFill>
              <a:effectLst>
                <a:outerShdw blurRad="76200" dist="50800" dir="5400000" algn="tl" rotWithShape="0">
                  <a:srgbClr val="000000">
                    <a:alpha val="65000"/>
                  </a:srgbClr>
                </a:outerShdw>
              </a:effectLst>
              <a:latin typeface="Arial" charset="0"/>
            </a:endParaRPr>
          </a:p>
        </p:txBody>
      </p:sp>
      <p:sp>
        <p:nvSpPr>
          <p:cNvPr id="28" name="正方形/長方形 27"/>
          <p:cNvSpPr/>
          <p:nvPr/>
        </p:nvSpPr>
        <p:spPr>
          <a:xfrm>
            <a:off x="5436106" y="2492896"/>
            <a:ext cx="691216"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altLang="ja-JP" sz="5400" b="1" spc="50" dirty="0">
                <a:ln w="11430"/>
                <a:solidFill>
                  <a:srgbClr val="00B050"/>
                </a:solidFill>
                <a:effectLst>
                  <a:outerShdw blurRad="76200" dist="50800" dir="5400000" algn="tl" rotWithShape="0">
                    <a:srgbClr val="000000">
                      <a:alpha val="65000"/>
                    </a:srgbClr>
                  </a:outerShdw>
                </a:effectLst>
                <a:latin typeface="Arial" charset="0"/>
              </a:rPr>
              <a:t>B</a:t>
            </a:r>
            <a:endParaRPr lang="ja-JP" altLang="en-US" sz="5400" b="1" spc="50" dirty="0">
              <a:ln w="11430"/>
              <a:solidFill>
                <a:srgbClr val="00B050"/>
              </a:solidFill>
              <a:effectLst>
                <a:outerShdw blurRad="76200" dist="50800" dir="5400000" algn="tl" rotWithShape="0">
                  <a:srgbClr val="000000">
                    <a:alpha val="65000"/>
                  </a:srgbClr>
                </a:outerShdw>
              </a:effectLst>
              <a:latin typeface="Arial" charset="0"/>
            </a:endParaRPr>
          </a:p>
        </p:txBody>
      </p:sp>
      <p:cxnSp>
        <p:nvCxnSpPr>
          <p:cNvPr id="29" name="直線コネクタ 28"/>
          <p:cNvCxnSpPr/>
          <p:nvPr/>
        </p:nvCxnSpPr>
        <p:spPr>
          <a:xfrm flipV="1">
            <a:off x="2483555" y="1916113"/>
            <a:ext cx="0" cy="187325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0" name="直線コネクタ 29"/>
          <p:cNvCxnSpPr/>
          <p:nvPr/>
        </p:nvCxnSpPr>
        <p:spPr>
          <a:xfrm flipV="1">
            <a:off x="6371624" y="1916113"/>
            <a:ext cx="0" cy="187325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1" name="直線コネクタ 30"/>
          <p:cNvCxnSpPr/>
          <p:nvPr/>
        </p:nvCxnSpPr>
        <p:spPr>
          <a:xfrm flipV="1">
            <a:off x="2636029" y="1916113"/>
            <a:ext cx="0" cy="1873250"/>
          </a:xfrm>
          <a:prstGeom prst="line">
            <a:avLst/>
          </a:prstGeom>
          <a:ln w="57150">
            <a:solidFill>
              <a:srgbClr val="00B0F0"/>
            </a:solidFill>
            <a:prstDash val="sysDash"/>
          </a:ln>
        </p:spPr>
        <p:style>
          <a:lnRef idx="3">
            <a:schemeClr val="accent2"/>
          </a:lnRef>
          <a:fillRef idx="0">
            <a:schemeClr val="accent2"/>
          </a:fillRef>
          <a:effectRef idx="2">
            <a:schemeClr val="accent2"/>
          </a:effectRef>
          <a:fontRef idx="minor">
            <a:schemeClr val="tx1"/>
          </a:fontRef>
        </p:style>
      </p:cxnSp>
      <p:cxnSp>
        <p:nvCxnSpPr>
          <p:cNvPr id="32" name="直線コネクタ 31"/>
          <p:cNvCxnSpPr/>
          <p:nvPr/>
        </p:nvCxnSpPr>
        <p:spPr>
          <a:xfrm flipV="1">
            <a:off x="7144254" y="1916113"/>
            <a:ext cx="0" cy="1873250"/>
          </a:xfrm>
          <a:prstGeom prst="line">
            <a:avLst/>
          </a:prstGeom>
          <a:ln w="57150">
            <a:solidFill>
              <a:srgbClr val="00B0F0"/>
            </a:solidFill>
            <a:prstDash val="sysDash"/>
          </a:ln>
        </p:spPr>
        <p:style>
          <a:lnRef idx="3">
            <a:schemeClr val="accent2"/>
          </a:lnRef>
          <a:fillRef idx="0">
            <a:schemeClr val="accent2"/>
          </a:fillRef>
          <a:effectRef idx="2">
            <a:schemeClr val="accent2"/>
          </a:effectRef>
          <a:fontRef idx="minor">
            <a:schemeClr val="tx1"/>
          </a:fontRef>
        </p:style>
      </p:cxnSp>
      <p:sp>
        <p:nvSpPr>
          <p:cNvPr id="17" name="正方形/長方形 16"/>
          <p:cNvSpPr/>
          <p:nvPr/>
        </p:nvSpPr>
        <p:spPr>
          <a:xfrm>
            <a:off x="-16562" y="0"/>
            <a:ext cx="9160561"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パターン別の特徴（１）</a:t>
            </a:r>
          </a:p>
        </p:txBody>
      </p:sp>
      <p:sp>
        <p:nvSpPr>
          <p:cNvPr id="15" name="スライド番号プレースホルダ 11"/>
          <p:cNvSpPr>
            <a:spLocks noGrp="1"/>
          </p:cNvSpPr>
          <p:nvPr>
            <p:ph type="sldNum" sz="quarter" idx="12"/>
          </p:nvPr>
        </p:nvSpPr>
        <p:spPr bwMode="auto">
          <a:xfrm>
            <a:off x="7010400" y="6492889"/>
            <a:ext cx="2133600" cy="365125"/>
          </a:xfrm>
          <a:noFill/>
          <a:ln>
            <a:miter lim="800000"/>
            <a:headEnd/>
            <a:tailEnd/>
          </a:ln>
        </p:spPr>
        <p:txBody>
          <a:bodyPr wrap="square" numCol="1" anchorCtr="0" compatLnSpc="1">
            <a:prstTxWarp prst="textNoShape">
              <a:avLst/>
            </a:prstTxWarp>
          </a:bodyPr>
          <a:lstStyle/>
          <a:p>
            <a:fld id="{F16E1505-F188-408C-A1EE-57AD87649122}" type="slidenum">
              <a:rPr lang="en-US" altLang="ja-JP" smtClean="0">
                <a:solidFill>
                  <a:srgbClr val="898989"/>
                </a:solidFill>
                <a:latin typeface="Calibri" pitchFamily="34" charset="0"/>
                <a:ea typeface="ＭＳ Ｐゴシック" pitchFamily="50" charset="-128"/>
              </a:rPr>
              <a:pPr/>
              <a:t>36</a:t>
            </a:fld>
            <a:endParaRPr lang="en-US" altLang="ja-JP" smtClean="0">
              <a:solidFill>
                <a:srgbClr val="898989"/>
              </a:solidFill>
              <a:latin typeface="Calibri" pitchFamily="34" charset="0"/>
              <a:ea typeface="ＭＳ Ｐゴシック" pitchFamily="50" charset="-128"/>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a:xfrm>
            <a:off x="894314" y="4149725"/>
            <a:ext cx="3606580" cy="2205038"/>
          </a:xfrm>
        </p:spPr>
        <p:txBody>
          <a:bodyPr>
            <a:normAutofit fontScale="92500" lnSpcReduction="20000"/>
          </a:bodyPr>
          <a:lstStyle/>
          <a:p>
            <a:pPr marL="0" indent="0">
              <a:buFont typeface="Arial" charset="0"/>
              <a:buNone/>
              <a:defRPr/>
            </a:pPr>
            <a:r>
              <a:rPr lang="en-US" altLang="ja-JP" sz="1700" dirty="0" smtClean="0"/>
              <a:t>[</a:t>
            </a:r>
            <a:r>
              <a:rPr lang="ja-JP" altLang="en-US" sz="1700" dirty="0" smtClean="0"/>
              <a:t>解釈の例</a:t>
            </a:r>
            <a:r>
              <a:rPr lang="en-US" altLang="ja-JP" sz="1700" dirty="0" smtClean="0"/>
              <a:t>]</a:t>
            </a:r>
          </a:p>
          <a:p>
            <a:pPr>
              <a:defRPr/>
            </a:pPr>
            <a:r>
              <a:rPr lang="ja-JP" altLang="en-US" sz="1600" dirty="0" smtClean="0"/>
              <a:t>結果的な平均値は</a:t>
            </a:r>
            <a:r>
              <a:rPr lang="ja-JP" altLang="ja-JP" sz="1600" dirty="0" smtClean="0"/>
              <a:t>全国平均に</a:t>
            </a:r>
            <a:r>
              <a:rPr lang="ja-JP" altLang="ja-JP" sz="1600" dirty="0"/>
              <a:t>は</a:t>
            </a:r>
            <a:r>
              <a:rPr lang="ja-JP" altLang="ja-JP" sz="1600" dirty="0" smtClean="0"/>
              <a:t>近</a:t>
            </a:r>
            <a:r>
              <a:rPr lang="ja-JP" altLang="en-US" sz="1600" dirty="0" smtClean="0"/>
              <a:t>いが</a:t>
            </a:r>
            <a:r>
              <a:rPr lang="ja-JP" altLang="ja-JP" sz="1600" dirty="0" smtClean="0"/>
              <a:t>、</a:t>
            </a:r>
            <a:r>
              <a:rPr lang="ja-JP" altLang="ja-JP" sz="1600" dirty="0"/>
              <a:t>内部</a:t>
            </a:r>
            <a:r>
              <a:rPr lang="ja-JP" altLang="ja-JP" sz="1600" dirty="0" smtClean="0"/>
              <a:t>の</a:t>
            </a:r>
            <a:r>
              <a:rPr lang="ja-JP" altLang="en-US" sz="1600" dirty="0"/>
              <a:t>ばらつき</a:t>
            </a:r>
            <a:r>
              <a:rPr lang="ja-JP" altLang="ja-JP" sz="1600" dirty="0" smtClean="0"/>
              <a:t>が</a:t>
            </a:r>
            <a:r>
              <a:rPr lang="ja-JP" altLang="ja-JP" sz="1600" dirty="0"/>
              <a:t>大きく、平準化が必要な状態</a:t>
            </a:r>
            <a:r>
              <a:rPr lang="ja-JP" altLang="ja-JP" sz="1600" dirty="0" smtClean="0"/>
              <a:t>。</a:t>
            </a:r>
            <a:endParaRPr lang="en-US" altLang="ja-JP" sz="1600" dirty="0" smtClean="0"/>
          </a:p>
          <a:p>
            <a:pPr>
              <a:defRPr/>
            </a:pPr>
            <a:r>
              <a:rPr lang="ja-JP" altLang="en-US" sz="1600" dirty="0" smtClean="0"/>
              <a:t>外部合議体（あるいは隣接自治体等）との情報交換によって問題点や特徴を把握できることも。</a:t>
            </a:r>
            <a:endParaRPr lang="en-US" altLang="ja-JP" sz="1600" dirty="0" smtClean="0"/>
          </a:p>
          <a:p>
            <a:pPr>
              <a:defRPr/>
            </a:pPr>
            <a:r>
              <a:rPr lang="ja-JP" altLang="en-US" sz="1600" dirty="0" smtClean="0"/>
              <a:t>また、標準化を進めた結果、タイプ</a:t>
            </a:r>
            <a:r>
              <a:rPr lang="en-US" altLang="ja-JP" sz="1600" dirty="0" smtClean="0"/>
              <a:t>B</a:t>
            </a:r>
            <a:r>
              <a:rPr lang="ja-JP" altLang="en-US" sz="1600" dirty="0" smtClean="0"/>
              <a:t>に変化する可能性もあり、問題点の洗い出しが必要。</a:t>
            </a:r>
            <a:endParaRPr lang="en-US" altLang="ja-JP" sz="1600" dirty="0" smtClean="0"/>
          </a:p>
        </p:txBody>
      </p:sp>
      <p:sp>
        <p:nvSpPr>
          <p:cNvPr id="12" name="コンテンツ プレースホルダー 2"/>
          <p:cNvSpPr txBox="1">
            <a:spLocks/>
          </p:cNvSpPr>
          <p:nvPr/>
        </p:nvSpPr>
        <p:spPr>
          <a:xfrm>
            <a:off x="4782384" y="4149725"/>
            <a:ext cx="3534742" cy="1993900"/>
          </a:xfrm>
          <a:prstGeom prst="rect">
            <a:avLst/>
          </a:prstGeom>
        </p:spPr>
        <p:txBody>
          <a:bodyPr>
            <a:normAutofit fontScale="92500" lnSpcReduction="10000"/>
          </a:bodyPr>
          <a:lst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buClr>
                <a:srgbClr val="4F81BD"/>
              </a:buClr>
              <a:buFont typeface="Wingdings 3"/>
              <a:buNone/>
              <a:defRPr/>
            </a:pPr>
            <a:r>
              <a:rPr lang="en-US" altLang="ja-JP" sz="1600" dirty="0">
                <a:solidFill>
                  <a:prstClr val="black"/>
                </a:solidFill>
              </a:rPr>
              <a:t>[</a:t>
            </a:r>
            <a:r>
              <a:rPr lang="ja-JP" altLang="en-US" sz="1600" dirty="0">
                <a:solidFill>
                  <a:prstClr val="black"/>
                </a:solidFill>
              </a:rPr>
              <a:t>解釈の例</a:t>
            </a:r>
            <a:r>
              <a:rPr lang="en-US" altLang="ja-JP" sz="1600" dirty="0">
                <a:solidFill>
                  <a:prstClr val="black"/>
                </a:solidFill>
              </a:rPr>
              <a:t>]</a:t>
            </a:r>
          </a:p>
          <a:p>
            <a:pPr>
              <a:buClr>
                <a:srgbClr val="4F81BD"/>
              </a:buClr>
              <a:defRPr/>
            </a:pPr>
            <a:r>
              <a:rPr lang="ja-JP" altLang="en-US" sz="1600" dirty="0" smtClean="0">
                <a:solidFill>
                  <a:prstClr val="black"/>
                </a:solidFill>
              </a:rPr>
              <a:t>内部でのばらつきも大きく、また特定の合議体において独特のルールを採用しているために、かたよりも見られる。</a:t>
            </a:r>
            <a:endParaRPr lang="en-US" altLang="ja-JP" sz="1600" dirty="0" smtClean="0">
              <a:solidFill>
                <a:prstClr val="black"/>
              </a:solidFill>
            </a:endParaRPr>
          </a:p>
          <a:p>
            <a:pPr>
              <a:buClr>
                <a:srgbClr val="4F81BD"/>
              </a:buClr>
              <a:defRPr/>
            </a:pPr>
            <a:r>
              <a:rPr lang="en-US" altLang="ja-JP" sz="1600" dirty="0" smtClean="0">
                <a:solidFill>
                  <a:prstClr val="black"/>
                </a:solidFill>
              </a:rPr>
              <a:t>C</a:t>
            </a:r>
            <a:r>
              <a:rPr lang="ja-JP" altLang="en-US" sz="1600" dirty="0" smtClean="0">
                <a:solidFill>
                  <a:prstClr val="black"/>
                </a:solidFill>
              </a:rPr>
              <a:t>と同様、平準化を進める過程で特殊ルールなどを用いると、適切ではない</a:t>
            </a:r>
            <a:r>
              <a:rPr lang="en-US" altLang="ja-JP" sz="1600" dirty="0" smtClean="0">
                <a:solidFill>
                  <a:prstClr val="black"/>
                </a:solidFill>
              </a:rPr>
              <a:t>B</a:t>
            </a:r>
            <a:r>
              <a:rPr lang="ja-JP" altLang="en-US" sz="1600" dirty="0" smtClean="0">
                <a:solidFill>
                  <a:prstClr val="black"/>
                </a:solidFill>
              </a:rPr>
              <a:t>タイプになる可能性がある。</a:t>
            </a:r>
            <a:endParaRPr lang="en-US" altLang="ja-JP" sz="1600" dirty="0" smtClean="0">
              <a:solidFill>
                <a:prstClr val="black"/>
              </a:solidFill>
            </a:endParaRPr>
          </a:p>
        </p:txBody>
      </p:sp>
      <p:graphicFrame>
        <p:nvGraphicFramePr>
          <p:cNvPr id="3074" name="グラフ 33"/>
          <p:cNvGraphicFramePr>
            <a:graphicFrameLocks/>
          </p:cNvGraphicFramePr>
          <p:nvPr/>
        </p:nvGraphicFramePr>
        <p:xfrm>
          <a:off x="1043856" y="1844677"/>
          <a:ext cx="3383734" cy="2232025"/>
        </p:xfrm>
        <a:graphic>
          <a:graphicData uri="http://schemas.openxmlformats.org/presentationml/2006/ole">
            <p:oleObj spid="_x0000_s448514" r:id="rId4" imgW="3670110" imgH="2231329" progId="Excel.Sheet.8">
              <p:embed/>
            </p:oleObj>
          </a:graphicData>
        </a:graphic>
      </p:graphicFrame>
      <p:graphicFrame>
        <p:nvGraphicFramePr>
          <p:cNvPr id="3075" name="グラフ 34"/>
          <p:cNvGraphicFramePr>
            <a:graphicFrameLocks/>
          </p:cNvGraphicFramePr>
          <p:nvPr/>
        </p:nvGraphicFramePr>
        <p:xfrm>
          <a:off x="4931926" y="1808163"/>
          <a:ext cx="3385201" cy="2233612"/>
        </p:xfrm>
        <a:graphic>
          <a:graphicData uri="http://schemas.openxmlformats.org/presentationml/2006/ole">
            <p:oleObj spid="_x0000_s448515" r:id="rId5" imgW="3664014" imgH="2231329" progId="Excel.Sheet.8">
              <p:embed/>
            </p:oleObj>
          </a:graphicData>
        </a:graphic>
      </p:graphicFrame>
      <p:sp>
        <p:nvSpPr>
          <p:cNvPr id="36" name="正方形/長方形 35"/>
          <p:cNvSpPr/>
          <p:nvPr/>
        </p:nvSpPr>
        <p:spPr>
          <a:xfrm>
            <a:off x="1547674" y="1950646"/>
            <a:ext cx="691216"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altLang="ja-JP" sz="5400" b="1" spc="50" dirty="0">
                <a:ln w="11430"/>
                <a:solidFill>
                  <a:srgbClr val="00B050"/>
                </a:solidFill>
                <a:effectLst>
                  <a:outerShdw blurRad="76200" dist="50800" dir="5400000" algn="tl" rotWithShape="0">
                    <a:srgbClr val="000000">
                      <a:alpha val="65000"/>
                    </a:srgbClr>
                  </a:outerShdw>
                </a:effectLst>
                <a:latin typeface="Arial" charset="0"/>
              </a:rPr>
              <a:t>C</a:t>
            </a:r>
            <a:endParaRPr lang="ja-JP" altLang="en-US" sz="5400" b="1" spc="50" dirty="0">
              <a:ln w="11430"/>
              <a:solidFill>
                <a:srgbClr val="00B050"/>
              </a:solidFill>
              <a:effectLst>
                <a:outerShdw blurRad="76200" dist="50800" dir="5400000" algn="tl" rotWithShape="0">
                  <a:srgbClr val="000000">
                    <a:alpha val="65000"/>
                  </a:srgbClr>
                </a:outerShdw>
              </a:effectLst>
              <a:latin typeface="Arial" charset="0"/>
            </a:endParaRPr>
          </a:p>
        </p:txBody>
      </p:sp>
      <p:sp>
        <p:nvSpPr>
          <p:cNvPr id="37" name="正方形/長方形 36"/>
          <p:cNvSpPr/>
          <p:nvPr/>
        </p:nvSpPr>
        <p:spPr>
          <a:xfrm>
            <a:off x="5436106" y="1992939"/>
            <a:ext cx="691216"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altLang="ja-JP" sz="5400" b="1" spc="50" dirty="0">
                <a:ln w="11430"/>
                <a:solidFill>
                  <a:srgbClr val="00B050"/>
                </a:solidFill>
                <a:effectLst>
                  <a:outerShdw blurRad="76200" dist="50800" dir="5400000" algn="tl" rotWithShape="0">
                    <a:srgbClr val="000000">
                      <a:alpha val="65000"/>
                    </a:srgbClr>
                  </a:outerShdw>
                </a:effectLst>
                <a:latin typeface="Arial" charset="0"/>
              </a:rPr>
              <a:t>D</a:t>
            </a:r>
            <a:endParaRPr lang="ja-JP" altLang="en-US" sz="5400" b="1" spc="50" dirty="0">
              <a:ln w="11430"/>
              <a:solidFill>
                <a:srgbClr val="00B050"/>
              </a:solidFill>
              <a:effectLst>
                <a:outerShdw blurRad="76200" dist="50800" dir="5400000" algn="tl" rotWithShape="0">
                  <a:srgbClr val="000000">
                    <a:alpha val="65000"/>
                  </a:srgbClr>
                </a:outerShdw>
              </a:effectLst>
              <a:latin typeface="Arial" charset="0"/>
            </a:endParaRPr>
          </a:p>
        </p:txBody>
      </p:sp>
      <p:cxnSp>
        <p:nvCxnSpPr>
          <p:cNvPr id="38" name="直線コネクタ 37"/>
          <p:cNvCxnSpPr/>
          <p:nvPr/>
        </p:nvCxnSpPr>
        <p:spPr>
          <a:xfrm flipV="1">
            <a:off x="2483555" y="1938338"/>
            <a:ext cx="0" cy="1871662"/>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9" name="直線コネクタ 38"/>
          <p:cNvCxnSpPr/>
          <p:nvPr/>
        </p:nvCxnSpPr>
        <p:spPr>
          <a:xfrm flipV="1">
            <a:off x="6371624" y="1916113"/>
            <a:ext cx="0" cy="187325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0" name="直線コネクタ 39"/>
          <p:cNvCxnSpPr/>
          <p:nvPr/>
        </p:nvCxnSpPr>
        <p:spPr>
          <a:xfrm flipV="1">
            <a:off x="2627232" y="1938338"/>
            <a:ext cx="0" cy="1871662"/>
          </a:xfrm>
          <a:prstGeom prst="line">
            <a:avLst/>
          </a:prstGeom>
          <a:ln w="57150">
            <a:solidFill>
              <a:srgbClr val="00B0F0"/>
            </a:solidFill>
            <a:prstDash val="sysDash"/>
          </a:ln>
        </p:spPr>
        <p:style>
          <a:lnRef idx="3">
            <a:schemeClr val="accent2"/>
          </a:lnRef>
          <a:fillRef idx="0">
            <a:schemeClr val="accent2"/>
          </a:fillRef>
          <a:effectRef idx="2">
            <a:schemeClr val="accent2"/>
          </a:effectRef>
          <a:fontRef idx="minor">
            <a:schemeClr val="tx1"/>
          </a:fontRef>
        </p:style>
      </p:cxnSp>
      <p:cxnSp>
        <p:nvCxnSpPr>
          <p:cNvPr id="41" name="直線コネクタ 40"/>
          <p:cNvCxnSpPr/>
          <p:nvPr/>
        </p:nvCxnSpPr>
        <p:spPr>
          <a:xfrm flipV="1">
            <a:off x="6947798" y="1916113"/>
            <a:ext cx="0" cy="1873250"/>
          </a:xfrm>
          <a:prstGeom prst="line">
            <a:avLst/>
          </a:prstGeom>
          <a:ln w="57150">
            <a:solidFill>
              <a:srgbClr val="00B0F0"/>
            </a:solidFill>
            <a:prstDash val="sysDash"/>
          </a:ln>
        </p:spPr>
        <p:style>
          <a:lnRef idx="3">
            <a:schemeClr val="accent2"/>
          </a:lnRef>
          <a:fillRef idx="0">
            <a:schemeClr val="accent2"/>
          </a:fillRef>
          <a:effectRef idx="2">
            <a:schemeClr val="accent2"/>
          </a:effectRef>
          <a:fontRef idx="minor">
            <a:schemeClr val="tx1"/>
          </a:fontRef>
        </p:style>
      </p:cxnSp>
      <p:sp>
        <p:nvSpPr>
          <p:cNvPr id="16" name="角丸四角形 15"/>
          <p:cNvSpPr/>
          <p:nvPr/>
        </p:nvSpPr>
        <p:spPr>
          <a:xfrm>
            <a:off x="1639183" y="1214422"/>
            <a:ext cx="2145417" cy="720080"/>
          </a:xfrm>
          <a:prstGeom prst="roundRect">
            <a:avLst>
              <a:gd name="adj" fmla="val 39755"/>
            </a:avLst>
          </a:prstGeom>
          <a:solidFill>
            <a:srgbClr val="92D050"/>
          </a:solidFill>
          <a:effectLst>
            <a:glow rad="139700">
              <a:schemeClr val="accent3">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a:ln w="1905">
                  <a:solidFill>
                    <a:prstClr val="black"/>
                  </a:solidFill>
                </a:ln>
                <a:solidFill>
                  <a:prstClr val="black"/>
                </a:solidFill>
                <a:effectLst>
                  <a:innerShdw blurRad="69850" dist="43180" dir="5400000">
                    <a:srgbClr val="000000">
                      <a:alpha val="65000"/>
                    </a:srgbClr>
                  </a:innerShdw>
                </a:effectLst>
                <a:latin typeface="ＭＳ ゴシック" pitchFamily="49" charset="-128"/>
                <a:ea typeface="ＭＳ ゴシック" pitchFamily="49" charset="-128"/>
              </a:rPr>
              <a:t>ばらつき：大きい</a:t>
            </a:r>
            <a:r>
              <a:rPr lang="en-US" altLang="ja-JP" sz="1600" b="1" dirty="0">
                <a:ln w="1905">
                  <a:solidFill>
                    <a:prstClr val="black"/>
                  </a:solidFill>
                </a:ln>
                <a:solidFill>
                  <a:prstClr val="black"/>
                </a:solidFill>
                <a:effectLst>
                  <a:innerShdw blurRad="69850" dist="43180" dir="5400000">
                    <a:srgbClr val="000000">
                      <a:alpha val="65000"/>
                    </a:srgbClr>
                  </a:innerShdw>
                </a:effectLst>
                <a:latin typeface="ＭＳ ゴシック" pitchFamily="49" charset="-128"/>
                <a:ea typeface="ＭＳ ゴシック" pitchFamily="49" charset="-128"/>
              </a:rPr>
              <a:t/>
            </a:r>
            <a:br>
              <a:rPr lang="en-US" altLang="ja-JP" sz="1600" b="1" dirty="0">
                <a:ln w="1905">
                  <a:solidFill>
                    <a:prstClr val="black"/>
                  </a:solidFill>
                </a:ln>
                <a:solidFill>
                  <a:prstClr val="black"/>
                </a:solidFill>
                <a:effectLst>
                  <a:innerShdw blurRad="69850" dist="43180" dir="5400000">
                    <a:srgbClr val="000000">
                      <a:alpha val="65000"/>
                    </a:srgbClr>
                  </a:innerShdw>
                </a:effectLst>
                <a:latin typeface="ＭＳ ゴシック" pitchFamily="49" charset="-128"/>
                <a:ea typeface="ＭＳ ゴシック" pitchFamily="49" charset="-128"/>
              </a:rPr>
            </a:br>
            <a:r>
              <a:rPr lang="ja-JP" altLang="en-US" sz="1600" dirty="0">
                <a:ln w="18415" cmpd="sng">
                  <a:solidFill>
                    <a:prstClr val="black"/>
                  </a:solidFill>
                  <a:prstDash val="solid"/>
                </a:ln>
                <a:solidFill>
                  <a:prstClr val="black"/>
                </a:solidFill>
                <a:effectLst>
                  <a:outerShdw blurRad="63500" dir="3600000" algn="tl" rotWithShape="0">
                    <a:srgbClr val="000000">
                      <a:alpha val="70000"/>
                    </a:srgbClr>
                  </a:outerShdw>
                </a:effectLst>
                <a:latin typeface="ＭＳ ゴシック" pitchFamily="49" charset="-128"/>
                <a:ea typeface="ＭＳ ゴシック" pitchFamily="49" charset="-128"/>
              </a:rPr>
              <a:t>かたより：小さい</a:t>
            </a:r>
          </a:p>
        </p:txBody>
      </p:sp>
      <p:sp>
        <p:nvSpPr>
          <p:cNvPr id="17" name="角丸四角形 16"/>
          <p:cNvSpPr/>
          <p:nvPr/>
        </p:nvSpPr>
        <p:spPr>
          <a:xfrm>
            <a:off x="5715013" y="1214422"/>
            <a:ext cx="2095488" cy="720080"/>
          </a:xfrm>
          <a:prstGeom prst="roundRect">
            <a:avLst>
              <a:gd name="adj" fmla="val 39755"/>
            </a:avLst>
          </a:prstGeom>
          <a:solidFill>
            <a:srgbClr val="92D050"/>
          </a:solidFill>
          <a:effectLst>
            <a:glow rad="139700">
              <a:schemeClr val="accent3">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ln w="1905">
                  <a:solidFill>
                    <a:prstClr val="black"/>
                  </a:solidFill>
                </a:ln>
                <a:solidFill>
                  <a:prstClr val="black"/>
                </a:solidFill>
                <a:effectLst>
                  <a:innerShdw blurRad="69850" dist="43180" dir="5400000">
                    <a:srgbClr val="000000">
                      <a:alpha val="65000"/>
                    </a:srgbClr>
                  </a:innerShdw>
                </a:effectLst>
                <a:latin typeface="ＭＳ ゴシック" pitchFamily="49" charset="-128"/>
                <a:ea typeface="ＭＳ ゴシック" pitchFamily="49" charset="-128"/>
              </a:rPr>
              <a:t>ばらつき：大きい</a:t>
            </a:r>
            <a:r>
              <a:rPr lang="en-US" altLang="ja-JP" sz="1600" dirty="0">
                <a:ln w="1905">
                  <a:solidFill>
                    <a:prstClr val="black"/>
                  </a:solidFill>
                </a:ln>
                <a:solidFill>
                  <a:prstClr val="black"/>
                </a:solidFill>
                <a:effectLst>
                  <a:innerShdw blurRad="69850" dist="43180" dir="5400000">
                    <a:srgbClr val="000000">
                      <a:alpha val="65000"/>
                    </a:srgbClr>
                  </a:innerShdw>
                </a:effectLst>
                <a:latin typeface="ＭＳ ゴシック" pitchFamily="49" charset="-128"/>
                <a:ea typeface="ＭＳ ゴシック" pitchFamily="49" charset="-128"/>
              </a:rPr>
              <a:t/>
            </a:r>
            <a:br>
              <a:rPr lang="en-US" altLang="ja-JP" sz="1600" dirty="0">
                <a:ln w="1905">
                  <a:solidFill>
                    <a:prstClr val="black"/>
                  </a:solidFill>
                </a:ln>
                <a:solidFill>
                  <a:prstClr val="black"/>
                </a:solidFill>
                <a:effectLst>
                  <a:innerShdw blurRad="69850" dist="43180" dir="5400000">
                    <a:srgbClr val="000000">
                      <a:alpha val="65000"/>
                    </a:srgbClr>
                  </a:innerShdw>
                </a:effectLst>
                <a:latin typeface="ＭＳ ゴシック" pitchFamily="49" charset="-128"/>
                <a:ea typeface="ＭＳ ゴシック" pitchFamily="49" charset="-128"/>
              </a:rPr>
            </a:br>
            <a:r>
              <a:rPr lang="ja-JP" altLang="en-US" sz="1600" dirty="0">
                <a:ln w="1905">
                  <a:solidFill>
                    <a:prstClr val="black"/>
                  </a:solidFill>
                </a:ln>
                <a:solidFill>
                  <a:prstClr val="black"/>
                </a:solidFill>
                <a:effectLst>
                  <a:innerShdw blurRad="69850" dist="43180" dir="5400000">
                    <a:srgbClr val="000000">
                      <a:alpha val="65000"/>
                    </a:srgbClr>
                  </a:innerShdw>
                </a:effectLst>
                <a:latin typeface="ＭＳ ゴシック" pitchFamily="49" charset="-128"/>
                <a:ea typeface="ＭＳ ゴシック" pitchFamily="49" charset="-128"/>
              </a:rPr>
              <a:t>かたより：大きい</a:t>
            </a:r>
          </a:p>
        </p:txBody>
      </p:sp>
      <p:sp>
        <p:nvSpPr>
          <p:cNvPr id="18" name="正方形/長方形 17"/>
          <p:cNvSpPr/>
          <p:nvPr/>
        </p:nvSpPr>
        <p:spPr>
          <a:xfrm>
            <a:off x="-16562" y="0"/>
            <a:ext cx="9160561"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パターン別の特徴（２）</a:t>
            </a:r>
          </a:p>
        </p:txBody>
      </p:sp>
      <p:sp>
        <p:nvSpPr>
          <p:cNvPr id="15" name="スライド番号プレースホルダ 11"/>
          <p:cNvSpPr>
            <a:spLocks noGrp="1"/>
          </p:cNvSpPr>
          <p:nvPr>
            <p:ph type="sldNum" sz="quarter" idx="12"/>
          </p:nvPr>
        </p:nvSpPr>
        <p:spPr bwMode="auto">
          <a:xfrm>
            <a:off x="7010400" y="6492889"/>
            <a:ext cx="2133600" cy="365125"/>
          </a:xfrm>
          <a:noFill/>
          <a:ln>
            <a:miter lim="800000"/>
            <a:headEnd/>
            <a:tailEnd/>
          </a:ln>
        </p:spPr>
        <p:txBody>
          <a:bodyPr wrap="square" numCol="1" anchorCtr="0" compatLnSpc="1">
            <a:prstTxWarp prst="textNoShape">
              <a:avLst/>
            </a:prstTxWarp>
          </a:bodyPr>
          <a:lstStyle/>
          <a:p>
            <a:fld id="{F16E1505-F188-408C-A1EE-57AD87649122}" type="slidenum">
              <a:rPr lang="en-US" altLang="ja-JP" smtClean="0">
                <a:solidFill>
                  <a:srgbClr val="898989"/>
                </a:solidFill>
                <a:latin typeface="Calibri" pitchFamily="34" charset="0"/>
                <a:ea typeface="ＭＳ Ｐゴシック" pitchFamily="50" charset="-128"/>
              </a:rPr>
              <a:pPr/>
              <a:t>37</a:t>
            </a:fld>
            <a:endParaRPr lang="en-US" altLang="ja-JP" smtClean="0">
              <a:solidFill>
                <a:srgbClr val="898989"/>
              </a:solidFill>
              <a:latin typeface="Calibri" pitchFamily="34" charset="0"/>
              <a:ea typeface="ＭＳ Ｐゴシック" pitchFamily="50" charset="-128"/>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2"/>
          <p:cNvPicPr>
            <a:picLocks noChangeAspect="1" noChangeArrowheads="1"/>
          </p:cNvPicPr>
          <p:nvPr/>
        </p:nvPicPr>
        <p:blipFill>
          <a:blip r:embed="rId2" cstate="print"/>
          <a:srcRect/>
          <a:stretch>
            <a:fillRect/>
          </a:stretch>
        </p:blipFill>
        <p:spPr bwMode="auto">
          <a:xfrm>
            <a:off x="2772375" y="2106622"/>
            <a:ext cx="4103584" cy="1482725"/>
          </a:xfrm>
          <a:prstGeom prst="rect">
            <a:avLst/>
          </a:prstGeom>
          <a:noFill/>
          <a:ln w="9525">
            <a:noFill/>
            <a:miter lim="800000"/>
            <a:headEnd/>
            <a:tailEnd/>
          </a:ln>
        </p:spPr>
      </p:pic>
      <p:sp>
        <p:nvSpPr>
          <p:cNvPr id="15363" name="テキスト ボックス 5"/>
          <p:cNvSpPr txBox="1">
            <a:spLocks noChangeArrowheads="1"/>
          </p:cNvSpPr>
          <p:nvPr/>
        </p:nvSpPr>
        <p:spPr bwMode="auto">
          <a:xfrm>
            <a:off x="0" y="765175"/>
            <a:ext cx="9144000" cy="585788"/>
          </a:xfrm>
          <a:prstGeom prst="rect">
            <a:avLst/>
          </a:prstGeom>
          <a:noFill/>
          <a:ln w="9525">
            <a:noFill/>
            <a:miter lim="800000"/>
            <a:headEnd/>
            <a:tailEnd/>
          </a:ln>
        </p:spPr>
        <p:txBody>
          <a:bodyPr>
            <a:spAutoFit/>
          </a:bodyPr>
          <a:lstStyle/>
          <a:p>
            <a:pPr algn="ctr"/>
            <a:r>
              <a:rPr lang="ja-JP" altLang="en-US" sz="3200" smtClean="0">
                <a:solidFill>
                  <a:prstClr val="black"/>
                </a:solidFill>
                <a:latin typeface="Calibri" pitchFamily="34" charset="0"/>
                <a:ea typeface="ＭＳ Ｐゴシック" charset="-128"/>
              </a:rPr>
              <a:t>第２群　「えん下」の選択状況</a:t>
            </a:r>
          </a:p>
        </p:txBody>
      </p:sp>
      <p:sp>
        <p:nvSpPr>
          <p:cNvPr id="15364" name="テキスト ボックス 9"/>
          <p:cNvSpPr txBox="1">
            <a:spLocks noChangeArrowheads="1"/>
          </p:cNvSpPr>
          <p:nvPr/>
        </p:nvSpPr>
        <p:spPr bwMode="auto">
          <a:xfrm>
            <a:off x="1835544" y="2268547"/>
            <a:ext cx="1439700" cy="369887"/>
          </a:xfrm>
          <a:prstGeom prst="rect">
            <a:avLst/>
          </a:prstGeom>
          <a:noFill/>
          <a:ln w="9525">
            <a:noFill/>
            <a:miter lim="800000"/>
            <a:headEnd/>
            <a:tailEnd/>
          </a:ln>
        </p:spPr>
        <p:txBody>
          <a:bodyPr>
            <a:spAutoFit/>
          </a:bodyPr>
          <a:lstStyle/>
          <a:p>
            <a:r>
              <a:rPr lang="ja-JP" altLang="en-US" smtClean="0">
                <a:solidFill>
                  <a:prstClr val="black"/>
                </a:solidFill>
                <a:latin typeface="Calibri" pitchFamily="34" charset="0"/>
                <a:ea typeface="ＭＳ Ｐゴシック" charset="-128"/>
              </a:rPr>
              <a:t>全国</a:t>
            </a:r>
          </a:p>
        </p:txBody>
      </p:sp>
      <p:sp>
        <p:nvSpPr>
          <p:cNvPr id="15365" name="テキスト ボックス 10"/>
          <p:cNvSpPr txBox="1">
            <a:spLocks noChangeArrowheads="1"/>
          </p:cNvSpPr>
          <p:nvPr/>
        </p:nvSpPr>
        <p:spPr bwMode="auto">
          <a:xfrm>
            <a:off x="1837015" y="3130550"/>
            <a:ext cx="1439700" cy="369888"/>
          </a:xfrm>
          <a:prstGeom prst="rect">
            <a:avLst/>
          </a:prstGeom>
          <a:noFill/>
          <a:ln w="9525">
            <a:noFill/>
            <a:miter lim="800000"/>
            <a:headEnd/>
            <a:tailEnd/>
          </a:ln>
        </p:spPr>
        <p:txBody>
          <a:bodyPr>
            <a:spAutoFit/>
          </a:bodyPr>
          <a:lstStyle/>
          <a:p>
            <a:r>
              <a:rPr lang="en-US" altLang="ja-JP" smtClean="0">
                <a:solidFill>
                  <a:prstClr val="black"/>
                </a:solidFill>
                <a:latin typeface="Calibri" pitchFamily="34" charset="0"/>
                <a:ea typeface="ＭＳ Ｐゴシック" charset="-128"/>
              </a:rPr>
              <a:t>A</a:t>
            </a:r>
            <a:r>
              <a:rPr lang="ja-JP" altLang="en-US" smtClean="0">
                <a:solidFill>
                  <a:prstClr val="black"/>
                </a:solidFill>
                <a:latin typeface="Calibri" pitchFamily="34" charset="0"/>
                <a:ea typeface="ＭＳ Ｐゴシック" charset="-128"/>
              </a:rPr>
              <a:t>県</a:t>
            </a:r>
          </a:p>
        </p:txBody>
      </p:sp>
      <p:sp>
        <p:nvSpPr>
          <p:cNvPr id="15366" name="テキスト ボックス 11"/>
          <p:cNvSpPr txBox="1">
            <a:spLocks noChangeArrowheads="1"/>
          </p:cNvSpPr>
          <p:nvPr/>
        </p:nvSpPr>
        <p:spPr bwMode="auto">
          <a:xfrm>
            <a:off x="1403048" y="3933825"/>
            <a:ext cx="1439700" cy="369888"/>
          </a:xfrm>
          <a:prstGeom prst="rect">
            <a:avLst/>
          </a:prstGeom>
          <a:noFill/>
          <a:ln w="9525">
            <a:noFill/>
            <a:miter lim="800000"/>
            <a:headEnd/>
            <a:tailEnd/>
          </a:ln>
        </p:spPr>
        <p:txBody>
          <a:bodyPr>
            <a:spAutoFit/>
          </a:bodyPr>
          <a:lstStyle/>
          <a:p>
            <a:pPr algn="ctr"/>
            <a:r>
              <a:rPr lang="en-US" altLang="ja-JP" smtClean="0">
                <a:solidFill>
                  <a:prstClr val="black"/>
                </a:solidFill>
                <a:latin typeface="Calibri" pitchFamily="34" charset="0"/>
                <a:ea typeface="ＭＳ Ｐゴシック" charset="-128"/>
              </a:rPr>
              <a:t>A</a:t>
            </a:r>
            <a:r>
              <a:rPr lang="ja-JP" altLang="en-US" smtClean="0">
                <a:solidFill>
                  <a:prstClr val="black"/>
                </a:solidFill>
                <a:latin typeface="Calibri" pitchFamily="34" charset="0"/>
                <a:ea typeface="ＭＳ Ｐゴシック" charset="-128"/>
              </a:rPr>
              <a:t>県</a:t>
            </a:r>
            <a:r>
              <a:rPr lang="en-US" altLang="ja-JP" smtClean="0">
                <a:solidFill>
                  <a:prstClr val="black"/>
                </a:solidFill>
                <a:latin typeface="Calibri" pitchFamily="34" charset="0"/>
                <a:ea typeface="ＭＳ Ｐゴシック" charset="-128"/>
              </a:rPr>
              <a:t>B</a:t>
            </a:r>
            <a:r>
              <a:rPr lang="ja-JP" altLang="en-US" smtClean="0">
                <a:solidFill>
                  <a:prstClr val="black"/>
                </a:solidFill>
                <a:latin typeface="Calibri" pitchFamily="34" charset="0"/>
                <a:ea typeface="ＭＳ Ｐゴシック" charset="-128"/>
              </a:rPr>
              <a:t>市</a:t>
            </a:r>
          </a:p>
        </p:txBody>
      </p:sp>
      <p:sp>
        <p:nvSpPr>
          <p:cNvPr id="15367" name="テキスト ボックス 12"/>
          <p:cNvSpPr txBox="1">
            <a:spLocks noChangeArrowheads="1"/>
          </p:cNvSpPr>
          <p:nvPr/>
        </p:nvSpPr>
        <p:spPr bwMode="auto">
          <a:xfrm>
            <a:off x="2987891" y="1484322"/>
            <a:ext cx="1439700" cy="369887"/>
          </a:xfrm>
          <a:prstGeom prst="rect">
            <a:avLst/>
          </a:prstGeom>
          <a:noFill/>
          <a:ln w="9525">
            <a:noFill/>
            <a:miter lim="800000"/>
            <a:headEnd/>
            <a:tailEnd/>
          </a:ln>
        </p:spPr>
        <p:txBody>
          <a:bodyPr>
            <a:spAutoFit/>
          </a:bodyPr>
          <a:lstStyle/>
          <a:p>
            <a:pPr algn="ctr"/>
            <a:r>
              <a:rPr lang="ja-JP" altLang="en-US" smtClean="0">
                <a:solidFill>
                  <a:prstClr val="black"/>
                </a:solidFill>
                <a:latin typeface="Calibri" pitchFamily="34" charset="0"/>
                <a:ea typeface="ＭＳ Ｐゴシック" charset="-128"/>
              </a:rPr>
              <a:t>できる</a:t>
            </a:r>
          </a:p>
        </p:txBody>
      </p:sp>
      <p:sp>
        <p:nvSpPr>
          <p:cNvPr id="15368" name="テキスト ボックス 13"/>
          <p:cNvSpPr txBox="1">
            <a:spLocks noChangeArrowheads="1"/>
          </p:cNvSpPr>
          <p:nvPr/>
        </p:nvSpPr>
        <p:spPr bwMode="auto">
          <a:xfrm>
            <a:off x="5579938" y="1484322"/>
            <a:ext cx="1439700" cy="369887"/>
          </a:xfrm>
          <a:prstGeom prst="rect">
            <a:avLst/>
          </a:prstGeom>
          <a:noFill/>
          <a:ln w="9525">
            <a:noFill/>
            <a:miter lim="800000"/>
            <a:headEnd/>
            <a:tailEnd/>
          </a:ln>
        </p:spPr>
        <p:txBody>
          <a:bodyPr>
            <a:spAutoFit/>
          </a:bodyPr>
          <a:lstStyle/>
          <a:p>
            <a:pPr algn="ctr"/>
            <a:r>
              <a:rPr lang="ja-JP" altLang="en-US" smtClean="0">
                <a:solidFill>
                  <a:prstClr val="black"/>
                </a:solidFill>
                <a:latin typeface="Calibri" pitchFamily="34" charset="0"/>
                <a:ea typeface="ＭＳ Ｐゴシック" charset="-128"/>
              </a:rPr>
              <a:t>見守り等</a:t>
            </a:r>
          </a:p>
        </p:txBody>
      </p:sp>
      <p:cxnSp>
        <p:nvCxnSpPr>
          <p:cNvPr id="16" name="直線コネクタ 15"/>
          <p:cNvCxnSpPr>
            <a:stCxn id="15367" idx="2"/>
          </p:cNvCxnSpPr>
          <p:nvPr/>
        </p:nvCxnSpPr>
        <p:spPr>
          <a:xfrm rot="5400000">
            <a:off x="3460688" y="2029421"/>
            <a:ext cx="422275" cy="718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rot="16200000" flipH="1">
            <a:off x="6160287" y="1984176"/>
            <a:ext cx="350838" cy="71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371" name="テキスト ボックス 12"/>
          <p:cNvSpPr txBox="1">
            <a:spLocks noChangeArrowheads="1"/>
          </p:cNvSpPr>
          <p:nvPr/>
        </p:nvSpPr>
        <p:spPr bwMode="auto">
          <a:xfrm>
            <a:off x="7019636" y="1484322"/>
            <a:ext cx="1439700" cy="369887"/>
          </a:xfrm>
          <a:prstGeom prst="rect">
            <a:avLst/>
          </a:prstGeom>
          <a:noFill/>
          <a:ln w="9525">
            <a:noFill/>
            <a:miter lim="800000"/>
            <a:headEnd/>
            <a:tailEnd/>
          </a:ln>
        </p:spPr>
        <p:txBody>
          <a:bodyPr>
            <a:spAutoFit/>
          </a:bodyPr>
          <a:lstStyle/>
          <a:p>
            <a:pPr algn="ctr"/>
            <a:r>
              <a:rPr lang="ja-JP" altLang="en-US" smtClean="0">
                <a:solidFill>
                  <a:prstClr val="black"/>
                </a:solidFill>
                <a:latin typeface="Calibri" pitchFamily="34" charset="0"/>
                <a:ea typeface="ＭＳ Ｐゴシック" charset="-128"/>
              </a:rPr>
              <a:t>できない</a:t>
            </a:r>
          </a:p>
        </p:txBody>
      </p:sp>
      <p:cxnSp>
        <p:nvCxnSpPr>
          <p:cNvPr id="14" name="直線コネクタ 13"/>
          <p:cNvCxnSpPr>
            <a:stCxn id="15371" idx="2"/>
          </p:cNvCxnSpPr>
          <p:nvPr/>
        </p:nvCxnSpPr>
        <p:spPr>
          <a:xfrm rot="5400000">
            <a:off x="7024154" y="1634168"/>
            <a:ext cx="495300" cy="935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5373" name="Picture 14"/>
          <p:cNvPicPr>
            <a:picLocks noChangeAspect="1" noChangeArrowheads="1"/>
          </p:cNvPicPr>
          <p:nvPr/>
        </p:nvPicPr>
        <p:blipFill>
          <a:blip r:embed="rId3" cstate="print"/>
          <a:srcRect/>
          <a:stretch>
            <a:fillRect/>
          </a:stretch>
        </p:blipFill>
        <p:spPr bwMode="auto">
          <a:xfrm>
            <a:off x="2772375" y="3778252"/>
            <a:ext cx="4103584" cy="639763"/>
          </a:xfrm>
          <a:prstGeom prst="rect">
            <a:avLst/>
          </a:prstGeom>
          <a:noFill/>
          <a:ln w="9525">
            <a:noFill/>
            <a:miter lim="800000"/>
            <a:headEnd/>
            <a:tailEnd/>
          </a:ln>
        </p:spPr>
      </p:pic>
      <p:pic>
        <p:nvPicPr>
          <p:cNvPr id="15374" name="Picture 15"/>
          <p:cNvPicPr>
            <a:picLocks noChangeAspect="1" noChangeArrowheads="1"/>
          </p:cNvPicPr>
          <p:nvPr/>
        </p:nvPicPr>
        <p:blipFill>
          <a:blip r:embed="rId4" cstate="print"/>
          <a:srcRect/>
          <a:stretch>
            <a:fillRect/>
          </a:stretch>
        </p:blipFill>
        <p:spPr bwMode="auto">
          <a:xfrm>
            <a:off x="2772375" y="4641859"/>
            <a:ext cx="4103584" cy="638175"/>
          </a:xfrm>
          <a:prstGeom prst="rect">
            <a:avLst/>
          </a:prstGeom>
          <a:noFill/>
          <a:ln w="9525">
            <a:noFill/>
            <a:miter lim="800000"/>
            <a:headEnd/>
            <a:tailEnd/>
          </a:ln>
        </p:spPr>
      </p:pic>
      <p:sp>
        <p:nvSpPr>
          <p:cNvPr id="15375" name="テキスト ボックス 11"/>
          <p:cNvSpPr txBox="1">
            <a:spLocks noChangeArrowheads="1"/>
          </p:cNvSpPr>
          <p:nvPr/>
        </p:nvSpPr>
        <p:spPr bwMode="auto">
          <a:xfrm>
            <a:off x="1403048" y="4818072"/>
            <a:ext cx="1439700" cy="369887"/>
          </a:xfrm>
          <a:prstGeom prst="rect">
            <a:avLst/>
          </a:prstGeom>
          <a:noFill/>
          <a:ln w="9525">
            <a:noFill/>
            <a:miter lim="800000"/>
            <a:headEnd/>
            <a:tailEnd/>
          </a:ln>
        </p:spPr>
        <p:txBody>
          <a:bodyPr>
            <a:spAutoFit/>
          </a:bodyPr>
          <a:lstStyle/>
          <a:p>
            <a:pPr algn="ctr"/>
            <a:r>
              <a:rPr lang="en-US" altLang="ja-JP" smtClean="0">
                <a:solidFill>
                  <a:prstClr val="black"/>
                </a:solidFill>
                <a:latin typeface="Calibri" pitchFamily="34" charset="0"/>
                <a:ea typeface="ＭＳ Ｐゴシック" charset="-128"/>
              </a:rPr>
              <a:t>A</a:t>
            </a:r>
            <a:r>
              <a:rPr lang="ja-JP" altLang="en-US" smtClean="0">
                <a:solidFill>
                  <a:prstClr val="black"/>
                </a:solidFill>
                <a:latin typeface="Calibri" pitchFamily="34" charset="0"/>
                <a:ea typeface="ＭＳ Ｐゴシック" charset="-128"/>
              </a:rPr>
              <a:t>県</a:t>
            </a:r>
            <a:r>
              <a:rPr lang="en-US" altLang="ja-JP" smtClean="0">
                <a:solidFill>
                  <a:prstClr val="black"/>
                </a:solidFill>
                <a:latin typeface="Calibri" pitchFamily="34" charset="0"/>
                <a:ea typeface="ＭＳ Ｐゴシック" charset="-128"/>
              </a:rPr>
              <a:t>C</a:t>
            </a:r>
            <a:r>
              <a:rPr lang="ja-JP" altLang="en-US" smtClean="0">
                <a:solidFill>
                  <a:prstClr val="black"/>
                </a:solidFill>
                <a:latin typeface="Calibri" pitchFamily="34" charset="0"/>
                <a:ea typeface="ＭＳ Ｐゴシック" charset="-128"/>
              </a:rPr>
              <a:t>市</a:t>
            </a:r>
          </a:p>
        </p:txBody>
      </p:sp>
      <p:sp>
        <p:nvSpPr>
          <p:cNvPr id="18" name="正方形/長方形 17"/>
          <p:cNvSpPr/>
          <p:nvPr/>
        </p:nvSpPr>
        <p:spPr>
          <a:xfrm>
            <a:off x="-16562" y="0"/>
            <a:ext cx="9160561"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認定調査のかたより①</a:t>
            </a:r>
          </a:p>
        </p:txBody>
      </p:sp>
      <p:sp>
        <p:nvSpPr>
          <p:cNvPr id="19" name="スライド番号プレースホルダ 11"/>
          <p:cNvSpPr>
            <a:spLocks noGrp="1"/>
          </p:cNvSpPr>
          <p:nvPr>
            <p:ph type="sldNum" sz="quarter" idx="12"/>
          </p:nvPr>
        </p:nvSpPr>
        <p:spPr bwMode="auto">
          <a:xfrm>
            <a:off x="7010400" y="6492889"/>
            <a:ext cx="2133600" cy="365125"/>
          </a:xfrm>
          <a:noFill/>
          <a:ln>
            <a:miter lim="800000"/>
            <a:headEnd/>
            <a:tailEnd/>
          </a:ln>
        </p:spPr>
        <p:txBody>
          <a:bodyPr wrap="square" numCol="1" anchorCtr="0" compatLnSpc="1">
            <a:prstTxWarp prst="textNoShape">
              <a:avLst/>
            </a:prstTxWarp>
          </a:bodyPr>
          <a:lstStyle/>
          <a:p>
            <a:fld id="{F16E1505-F188-408C-A1EE-57AD87649122}" type="slidenum">
              <a:rPr lang="en-US" altLang="ja-JP" smtClean="0">
                <a:solidFill>
                  <a:srgbClr val="898989"/>
                </a:solidFill>
                <a:latin typeface="Calibri" pitchFamily="34" charset="0"/>
                <a:ea typeface="ＭＳ Ｐゴシック" pitchFamily="50" charset="-128"/>
              </a:rPr>
              <a:pPr/>
              <a:t>38</a:t>
            </a:fld>
            <a:endParaRPr lang="en-US" altLang="ja-JP" smtClean="0">
              <a:solidFill>
                <a:srgbClr val="898989"/>
              </a:solidFill>
              <a:latin typeface="Calibri" pitchFamily="34" charset="0"/>
              <a:ea typeface="ＭＳ Ｐゴシック" pitchFamily="50" charset="-128"/>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テキスト ボックス 5"/>
          <p:cNvSpPr txBox="1">
            <a:spLocks noChangeArrowheads="1"/>
          </p:cNvSpPr>
          <p:nvPr/>
        </p:nvSpPr>
        <p:spPr bwMode="auto">
          <a:xfrm>
            <a:off x="0" y="827094"/>
            <a:ext cx="9144000" cy="585787"/>
          </a:xfrm>
          <a:prstGeom prst="rect">
            <a:avLst/>
          </a:prstGeom>
          <a:noFill/>
          <a:ln w="9525">
            <a:noFill/>
            <a:miter lim="800000"/>
            <a:headEnd/>
            <a:tailEnd/>
          </a:ln>
        </p:spPr>
        <p:txBody>
          <a:bodyPr>
            <a:spAutoFit/>
          </a:bodyPr>
          <a:lstStyle/>
          <a:p>
            <a:pPr algn="ctr"/>
            <a:r>
              <a:rPr lang="ja-JP" altLang="en-US" sz="3200" smtClean="0">
                <a:solidFill>
                  <a:prstClr val="black"/>
                </a:solidFill>
                <a:latin typeface="Calibri" pitchFamily="34" charset="0"/>
                <a:ea typeface="ＭＳ Ｐゴシック" charset="-128"/>
              </a:rPr>
              <a:t>第</a:t>
            </a:r>
            <a:r>
              <a:rPr lang="en-US" altLang="ja-JP" sz="3200" smtClean="0">
                <a:solidFill>
                  <a:prstClr val="black"/>
                </a:solidFill>
                <a:latin typeface="Calibri" pitchFamily="34" charset="0"/>
                <a:ea typeface="ＭＳ Ｐゴシック" charset="-128"/>
              </a:rPr>
              <a:t>3</a:t>
            </a:r>
            <a:r>
              <a:rPr lang="ja-JP" altLang="en-US" sz="3200" smtClean="0">
                <a:solidFill>
                  <a:prstClr val="black"/>
                </a:solidFill>
                <a:latin typeface="Calibri" pitchFamily="34" charset="0"/>
                <a:ea typeface="ＭＳ Ｐゴシック" charset="-128"/>
              </a:rPr>
              <a:t>群　「意思の伝達」の選択状況</a:t>
            </a:r>
          </a:p>
        </p:txBody>
      </p:sp>
      <p:sp>
        <p:nvSpPr>
          <p:cNvPr id="16387" name="テキスト ボックス 9"/>
          <p:cNvSpPr txBox="1">
            <a:spLocks noChangeArrowheads="1"/>
          </p:cNvSpPr>
          <p:nvPr/>
        </p:nvSpPr>
        <p:spPr bwMode="auto">
          <a:xfrm>
            <a:off x="1835545" y="2924175"/>
            <a:ext cx="1441166" cy="369888"/>
          </a:xfrm>
          <a:prstGeom prst="rect">
            <a:avLst/>
          </a:prstGeom>
          <a:noFill/>
          <a:ln w="9525">
            <a:noFill/>
            <a:miter lim="800000"/>
            <a:headEnd/>
            <a:tailEnd/>
          </a:ln>
        </p:spPr>
        <p:txBody>
          <a:bodyPr>
            <a:spAutoFit/>
          </a:bodyPr>
          <a:lstStyle/>
          <a:p>
            <a:r>
              <a:rPr lang="ja-JP" altLang="en-US" smtClean="0">
                <a:solidFill>
                  <a:prstClr val="black"/>
                </a:solidFill>
                <a:latin typeface="Calibri" pitchFamily="34" charset="0"/>
                <a:ea typeface="ＭＳ Ｐゴシック" charset="-128"/>
              </a:rPr>
              <a:t>全国</a:t>
            </a:r>
          </a:p>
        </p:txBody>
      </p:sp>
      <p:sp>
        <p:nvSpPr>
          <p:cNvPr id="16388" name="テキスト ボックス 12"/>
          <p:cNvSpPr txBox="1">
            <a:spLocks noChangeArrowheads="1"/>
          </p:cNvSpPr>
          <p:nvPr/>
        </p:nvSpPr>
        <p:spPr bwMode="auto">
          <a:xfrm>
            <a:off x="3059729" y="1916115"/>
            <a:ext cx="1441165" cy="369887"/>
          </a:xfrm>
          <a:prstGeom prst="rect">
            <a:avLst/>
          </a:prstGeom>
          <a:noFill/>
          <a:ln w="9525">
            <a:noFill/>
            <a:miter lim="800000"/>
            <a:headEnd/>
            <a:tailEnd/>
          </a:ln>
        </p:spPr>
        <p:txBody>
          <a:bodyPr>
            <a:spAutoFit/>
          </a:bodyPr>
          <a:lstStyle/>
          <a:p>
            <a:pPr algn="ctr"/>
            <a:r>
              <a:rPr lang="ja-JP" altLang="en-US" smtClean="0">
                <a:solidFill>
                  <a:prstClr val="black"/>
                </a:solidFill>
                <a:latin typeface="Calibri" pitchFamily="34" charset="0"/>
                <a:ea typeface="ＭＳ Ｐゴシック" charset="-128"/>
              </a:rPr>
              <a:t>できる</a:t>
            </a:r>
          </a:p>
        </p:txBody>
      </p:sp>
      <p:sp>
        <p:nvSpPr>
          <p:cNvPr id="16389" name="テキスト ボックス 13"/>
          <p:cNvSpPr txBox="1">
            <a:spLocks noChangeArrowheads="1"/>
          </p:cNvSpPr>
          <p:nvPr/>
        </p:nvSpPr>
        <p:spPr bwMode="auto">
          <a:xfrm>
            <a:off x="5867293" y="2133600"/>
            <a:ext cx="1584843" cy="369888"/>
          </a:xfrm>
          <a:prstGeom prst="rect">
            <a:avLst/>
          </a:prstGeom>
          <a:noFill/>
          <a:ln w="9525">
            <a:noFill/>
            <a:miter lim="800000"/>
            <a:headEnd/>
            <a:tailEnd/>
          </a:ln>
        </p:spPr>
        <p:txBody>
          <a:bodyPr>
            <a:spAutoFit/>
          </a:bodyPr>
          <a:lstStyle/>
          <a:p>
            <a:pPr algn="ctr"/>
            <a:r>
              <a:rPr lang="ja-JP" altLang="en-US" smtClean="0">
                <a:solidFill>
                  <a:prstClr val="black"/>
                </a:solidFill>
                <a:latin typeface="Calibri" pitchFamily="34" charset="0"/>
                <a:ea typeface="ＭＳ Ｐゴシック" charset="-128"/>
              </a:rPr>
              <a:t>ほとんど不可</a:t>
            </a:r>
          </a:p>
        </p:txBody>
      </p:sp>
      <p:cxnSp>
        <p:nvCxnSpPr>
          <p:cNvPr id="16" name="直線コネクタ 15"/>
          <p:cNvCxnSpPr>
            <a:stCxn id="16388" idx="2"/>
          </p:cNvCxnSpPr>
          <p:nvPr/>
        </p:nvCxnSpPr>
        <p:spPr>
          <a:xfrm rot="5400000">
            <a:off x="3532526" y="2461223"/>
            <a:ext cx="422275" cy="71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rot="16200000" flipH="1">
            <a:off x="6232129" y="2569967"/>
            <a:ext cx="350837" cy="718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392" name="テキスト ボックス 18"/>
          <p:cNvSpPr txBox="1">
            <a:spLocks noChangeArrowheads="1"/>
          </p:cNvSpPr>
          <p:nvPr/>
        </p:nvSpPr>
        <p:spPr bwMode="auto">
          <a:xfrm>
            <a:off x="5003764" y="1557340"/>
            <a:ext cx="1584842" cy="369887"/>
          </a:xfrm>
          <a:prstGeom prst="rect">
            <a:avLst/>
          </a:prstGeom>
          <a:noFill/>
          <a:ln w="9525">
            <a:noFill/>
            <a:miter lim="800000"/>
            <a:headEnd/>
            <a:tailEnd/>
          </a:ln>
        </p:spPr>
        <p:txBody>
          <a:bodyPr>
            <a:spAutoFit/>
          </a:bodyPr>
          <a:lstStyle/>
          <a:p>
            <a:pPr algn="ctr"/>
            <a:r>
              <a:rPr lang="ja-JP" altLang="en-US" smtClean="0">
                <a:solidFill>
                  <a:prstClr val="black"/>
                </a:solidFill>
                <a:latin typeface="Calibri" pitchFamily="34" charset="0"/>
                <a:ea typeface="ＭＳ Ｐゴシック" charset="-128"/>
              </a:rPr>
              <a:t>ときどきできる</a:t>
            </a:r>
          </a:p>
        </p:txBody>
      </p:sp>
      <p:cxnSp>
        <p:nvCxnSpPr>
          <p:cNvPr id="20" name="直線コネクタ 19"/>
          <p:cNvCxnSpPr>
            <a:stCxn id="16392" idx="2"/>
          </p:cNvCxnSpPr>
          <p:nvPr/>
        </p:nvCxnSpPr>
        <p:spPr>
          <a:xfrm rot="16200000" flipH="1">
            <a:off x="5404338" y="2318348"/>
            <a:ext cx="854075" cy="71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394" name="テキスト ボックス 21"/>
          <p:cNvSpPr txBox="1">
            <a:spLocks noChangeArrowheads="1"/>
          </p:cNvSpPr>
          <p:nvPr/>
        </p:nvSpPr>
        <p:spPr bwMode="auto">
          <a:xfrm>
            <a:off x="7235156" y="1989138"/>
            <a:ext cx="1441165" cy="369887"/>
          </a:xfrm>
          <a:prstGeom prst="rect">
            <a:avLst/>
          </a:prstGeom>
          <a:noFill/>
          <a:ln w="9525">
            <a:noFill/>
            <a:miter lim="800000"/>
            <a:headEnd/>
            <a:tailEnd/>
          </a:ln>
        </p:spPr>
        <p:txBody>
          <a:bodyPr>
            <a:spAutoFit/>
          </a:bodyPr>
          <a:lstStyle/>
          <a:p>
            <a:pPr algn="ctr"/>
            <a:r>
              <a:rPr lang="ja-JP" altLang="en-US" smtClean="0">
                <a:solidFill>
                  <a:prstClr val="black"/>
                </a:solidFill>
                <a:latin typeface="Calibri" pitchFamily="34" charset="0"/>
                <a:ea typeface="ＭＳ Ｐゴシック" charset="-128"/>
              </a:rPr>
              <a:t>できない</a:t>
            </a:r>
          </a:p>
        </p:txBody>
      </p:sp>
      <p:cxnSp>
        <p:nvCxnSpPr>
          <p:cNvPr id="23" name="直線コネクタ 22"/>
          <p:cNvCxnSpPr>
            <a:stCxn id="16394" idx="2"/>
          </p:cNvCxnSpPr>
          <p:nvPr/>
        </p:nvCxnSpPr>
        <p:spPr>
          <a:xfrm rot="5400000">
            <a:off x="7025684" y="1921951"/>
            <a:ext cx="493713" cy="1367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396" name="Picture 18"/>
          <p:cNvPicPr>
            <a:picLocks noChangeAspect="1" noChangeArrowheads="1"/>
          </p:cNvPicPr>
          <p:nvPr/>
        </p:nvPicPr>
        <p:blipFill>
          <a:blip r:embed="rId2" cstate="print"/>
          <a:srcRect/>
          <a:stretch>
            <a:fillRect/>
          </a:stretch>
        </p:blipFill>
        <p:spPr bwMode="auto">
          <a:xfrm>
            <a:off x="2911658" y="2708275"/>
            <a:ext cx="3892468" cy="1584325"/>
          </a:xfrm>
          <a:prstGeom prst="rect">
            <a:avLst/>
          </a:prstGeom>
          <a:noFill/>
          <a:ln w="9525">
            <a:noFill/>
            <a:miter lim="800000"/>
            <a:headEnd/>
            <a:tailEnd/>
          </a:ln>
        </p:spPr>
      </p:pic>
      <p:pic>
        <p:nvPicPr>
          <p:cNvPr id="16397" name="Picture 19"/>
          <p:cNvPicPr>
            <a:picLocks noChangeAspect="1" noChangeArrowheads="1"/>
          </p:cNvPicPr>
          <p:nvPr/>
        </p:nvPicPr>
        <p:blipFill>
          <a:blip r:embed="rId3" cstate="print"/>
          <a:srcRect/>
          <a:stretch>
            <a:fillRect/>
          </a:stretch>
        </p:blipFill>
        <p:spPr bwMode="auto">
          <a:xfrm>
            <a:off x="2842748" y="4365625"/>
            <a:ext cx="3961374" cy="719138"/>
          </a:xfrm>
          <a:prstGeom prst="rect">
            <a:avLst/>
          </a:prstGeom>
          <a:noFill/>
          <a:ln w="9525">
            <a:noFill/>
            <a:miter lim="800000"/>
            <a:headEnd/>
            <a:tailEnd/>
          </a:ln>
        </p:spPr>
      </p:pic>
      <p:pic>
        <p:nvPicPr>
          <p:cNvPr id="16398" name="Picture 20"/>
          <p:cNvPicPr>
            <a:picLocks noChangeAspect="1" noChangeArrowheads="1"/>
          </p:cNvPicPr>
          <p:nvPr/>
        </p:nvPicPr>
        <p:blipFill>
          <a:blip r:embed="rId4" cstate="print"/>
          <a:srcRect/>
          <a:stretch>
            <a:fillRect/>
          </a:stretch>
        </p:blipFill>
        <p:spPr bwMode="auto">
          <a:xfrm>
            <a:off x="2916052" y="5229234"/>
            <a:ext cx="3888069" cy="684213"/>
          </a:xfrm>
          <a:prstGeom prst="rect">
            <a:avLst/>
          </a:prstGeom>
          <a:noFill/>
          <a:ln w="9525">
            <a:noFill/>
            <a:miter lim="800000"/>
            <a:headEnd/>
            <a:tailEnd/>
          </a:ln>
        </p:spPr>
      </p:pic>
      <p:sp>
        <p:nvSpPr>
          <p:cNvPr id="18" name="正方形/長方形 17"/>
          <p:cNvSpPr/>
          <p:nvPr/>
        </p:nvSpPr>
        <p:spPr>
          <a:xfrm>
            <a:off x="-16562" y="0"/>
            <a:ext cx="9160561"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認定調査のかたより②</a:t>
            </a:r>
          </a:p>
        </p:txBody>
      </p:sp>
      <p:sp>
        <p:nvSpPr>
          <p:cNvPr id="16402" name="テキスト ボックス 10"/>
          <p:cNvSpPr txBox="1">
            <a:spLocks noChangeArrowheads="1"/>
          </p:cNvSpPr>
          <p:nvPr/>
        </p:nvSpPr>
        <p:spPr bwMode="auto">
          <a:xfrm>
            <a:off x="1908852" y="3789370"/>
            <a:ext cx="1439700" cy="369887"/>
          </a:xfrm>
          <a:prstGeom prst="rect">
            <a:avLst/>
          </a:prstGeom>
          <a:noFill/>
          <a:ln w="9525">
            <a:noFill/>
            <a:miter lim="800000"/>
            <a:headEnd/>
            <a:tailEnd/>
          </a:ln>
        </p:spPr>
        <p:txBody>
          <a:bodyPr>
            <a:spAutoFit/>
          </a:bodyPr>
          <a:lstStyle/>
          <a:p>
            <a:r>
              <a:rPr lang="en-US" altLang="ja-JP" smtClean="0">
                <a:solidFill>
                  <a:prstClr val="black"/>
                </a:solidFill>
                <a:latin typeface="Calibri" pitchFamily="34" charset="0"/>
                <a:ea typeface="ＭＳ Ｐゴシック" charset="-128"/>
              </a:rPr>
              <a:t>A</a:t>
            </a:r>
            <a:r>
              <a:rPr lang="ja-JP" altLang="en-US" smtClean="0">
                <a:solidFill>
                  <a:prstClr val="black"/>
                </a:solidFill>
                <a:latin typeface="Calibri" pitchFamily="34" charset="0"/>
                <a:ea typeface="ＭＳ Ｐゴシック" charset="-128"/>
              </a:rPr>
              <a:t>県</a:t>
            </a:r>
          </a:p>
        </p:txBody>
      </p:sp>
      <p:sp>
        <p:nvSpPr>
          <p:cNvPr id="16403" name="テキスト ボックス 11"/>
          <p:cNvSpPr txBox="1">
            <a:spLocks noChangeArrowheads="1"/>
          </p:cNvSpPr>
          <p:nvPr/>
        </p:nvSpPr>
        <p:spPr bwMode="auto">
          <a:xfrm>
            <a:off x="1618563" y="4530725"/>
            <a:ext cx="1441166" cy="369888"/>
          </a:xfrm>
          <a:prstGeom prst="rect">
            <a:avLst/>
          </a:prstGeom>
          <a:noFill/>
          <a:ln w="9525">
            <a:noFill/>
            <a:miter lim="800000"/>
            <a:headEnd/>
            <a:tailEnd/>
          </a:ln>
        </p:spPr>
        <p:txBody>
          <a:bodyPr>
            <a:spAutoFit/>
          </a:bodyPr>
          <a:lstStyle/>
          <a:p>
            <a:pPr algn="ctr"/>
            <a:r>
              <a:rPr lang="en-US" altLang="ja-JP" smtClean="0">
                <a:solidFill>
                  <a:prstClr val="black"/>
                </a:solidFill>
                <a:latin typeface="Calibri" pitchFamily="34" charset="0"/>
                <a:ea typeface="ＭＳ Ｐゴシック" charset="-128"/>
              </a:rPr>
              <a:t>A</a:t>
            </a:r>
            <a:r>
              <a:rPr lang="ja-JP" altLang="en-US" smtClean="0">
                <a:solidFill>
                  <a:prstClr val="black"/>
                </a:solidFill>
                <a:latin typeface="Calibri" pitchFamily="34" charset="0"/>
                <a:ea typeface="ＭＳ Ｐゴシック" charset="-128"/>
              </a:rPr>
              <a:t>県</a:t>
            </a:r>
            <a:r>
              <a:rPr lang="en-US" altLang="ja-JP" smtClean="0">
                <a:solidFill>
                  <a:prstClr val="black"/>
                </a:solidFill>
                <a:latin typeface="Calibri" pitchFamily="34" charset="0"/>
                <a:ea typeface="ＭＳ Ｐゴシック" charset="-128"/>
              </a:rPr>
              <a:t>B</a:t>
            </a:r>
            <a:r>
              <a:rPr lang="ja-JP" altLang="en-US" smtClean="0">
                <a:solidFill>
                  <a:prstClr val="black"/>
                </a:solidFill>
                <a:latin typeface="Calibri" pitchFamily="34" charset="0"/>
                <a:ea typeface="ＭＳ Ｐゴシック" charset="-128"/>
              </a:rPr>
              <a:t>市</a:t>
            </a:r>
          </a:p>
        </p:txBody>
      </p:sp>
      <p:sp>
        <p:nvSpPr>
          <p:cNvPr id="16404" name="テキスト ボックス 11"/>
          <p:cNvSpPr txBox="1">
            <a:spLocks noChangeArrowheads="1"/>
          </p:cNvSpPr>
          <p:nvPr/>
        </p:nvSpPr>
        <p:spPr bwMode="auto">
          <a:xfrm>
            <a:off x="1618563" y="5394325"/>
            <a:ext cx="1441166" cy="369888"/>
          </a:xfrm>
          <a:prstGeom prst="rect">
            <a:avLst/>
          </a:prstGeom>
          <a:noFill/>
          <a:ln w="9525">
            <a:noFill/>
            <a:miter lim="800000"/>
            <a:headEnd/>
            <a:tailEnd/>
          </a:ln>
        </p:spPr>
        <p:txBody>
          <a:bodyPr>
            <a:spAutoFit/>
          </a:bodyPr>
          <a:lstStyle/>
          <a:p>
            <a:pPr algn="ctr"/>
            <a:r>
              <a:rPr lang="en-US" altLang="ja-JP" smtClean="0">
                <a:solidFill>
                  <a:prstClr val="black"/>
                </a:solidFill>
                <a:latin typeface="Calibri" pitchFamily="34" charset="0"/>
                <a:ea typeface="ＭＳ Ｐゴシック" charset="-128"/>
              </a:rPr>
              <a:t>A</a:t>
            </a:r>
            <a:r>
              <a:rPr lang="ja-JP" altLang="en-US" smtClean="0">
                <a:solidFill>
                  <a:prstClr val="black"/>
                </a:solidFill>
                <a:latin typeface="Calibri" pitchFamily="34" charset="0"/>
                <a:ea typeface="ＭＳ Ｐゴシック" charset="-128"/>
              </a:rPr>
              <a:t>県</a:t>
            </a:r>
            <a:r>
              <a:rPr lang="en-US" altLang="ja-JP" smtClean="0">
                <a:solidFill>
                  <a:prstClr val="black"/>
                </a:solidFill>
                <a:latin typeface="Calibri" pitchFamily="34" charset="0"/>
                <a:ea typeface="ＭＳ Ｐゴシック" charset="-128"/>
              </a:rPr>
              <a:t>C</a:t>
            </a:r>
            <a:r>
              <a:rPr lang="ja-JP" altLang="en-US" smtClean="0">
                <a:solidFill>
                  <a:prstClr val="black"/>
                </a:solidFill>
                <a:latin typeface="Calibri" pitchFamily="34" charset="0"/>
                <a:ea typeface="ＭＳ Ｐゴシック" charset="-128"/>
              </a:rPr>
              <a:t>市</a:t>
            </a:r>
          </a:p>
        </p:txBody>
      </p:sp>
      <p:sp>
        <p:nvSpPr>
          <p:cNvPr id="19" name="スライド番号プレースホルダ 11"/>
          <p:cNvSpPr>
            <a:spLocks noGrp="1"/>
          </p:cNvSpPr>
          <p:nvPr>
            <p:ph type="sldNum" sz="quarter" idx="12"/>
          </p:nvPr>
        </p:nvSpPr>
        <p:spPr bwMode="auto">
          <a:xfrm>
            <a:off x="7010400" y="6492889"/>
            <a:ext cx="2133600" cy="365125"/>
          </a:xfrm>
          <a:noFill/>
          <a:ln>
            <a:miter lim="800000"/>
            <a:headEnd/>
            <a:tailEnd/>
          </a:ln>
        </p:spPr>
        <p:txBody>
          <a:bodyPr wrap="square" numCol="1" anchorCtr="0" compatLnSpc="1">
            <a:prstTxWarp prst="textNoShape">
              <a:avLst/>
            </a:prstTxWarp>
          </a:bodyPr>
          <a:lstStyle/>
          <a:p>
            <a:fld id="{F16E1505-F188-408C-A1EE-57AD87649122}" type="slidenum">
              <a:rPr lang="en-US" altLang="ja-JP" smtClean="0">
                <a:solidFill>
                  <a:srgbClr val="898989"/>
                </a:solidFill>
                <a:latin typeface="Calibri" pitchFamily="34" charset="0"/>
                <a:ea typeface="ＭＳ Ｐゴシック" pitchFamily="50" charset="-128"/>
              </a:rPr>
              <a:pPr/>
              <a:t>39</a:t>
            </a:fld>
            <a:endParaRPr lang="en-US" altLang="ja-JP" smtClean="0">
              <a:solidFill>
                <a:srgbClr val="898989"/>
              </a:solidFill>
              <a:latin typeface="Calibri" pitchFamily="34" charset="0"/>
              <a:ea typeface="ＭＳ Ｐゴシック" pitchFamily="50"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8226" name="Group 2"/>
          <p:cNvGraphicFramePr>
            <a:graphicFrameLocks noGrp="1"/>
          </p:cNvGraphicFramePr>
          <p:nvPr/>
        </p:nvGraphicFramePr>
        <p:xfrm>
          <a:off x="611361" y="1341438"/>
          <a:ext cx="6820178" cy="807720"/>
        </p:xfrm>
        <a:graphic>
          <a:graphicData uri="http://schemas.openxmlformats.org/drawingml/2006/table">
            <a:tbl>
              <a:tblPr/>
              <a:tblGrid>
                <a:gridCol w="2032115"/>
                <a:gridCol w="2394032"/>
                <a:gridCol w="2394031"/>
              </a:tblGrid>
              <a:tr h="3668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100" b="1" i="0" u="none" strike="noStrike" cap="none" normalizeH="0" baseline="0" dirty="0" smtClean="0">
                        <a:ln>
                          <a:noFill/>
                        </a:ln>
                        <a:solidFill>
                          <a:schemeClr val="tx1"/>
                        </a:solidFill>
                        <a:effectLst/>
                        <a:latin typeface="Arial" charset="0"/>
                        <a:ea typeface="HGPｺﾞｼｯｸM" pitchFamily="50" charset="-128"/>
                      </a:endParaRPr>
                    </a:p>
                  </a:txBody>
                  <a:tcPr marL="84448" marR="8444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Arial" charset="0"/>
                          <a:ea typeface="HGPｺﾞｼｯｸM" pitchFamily="50" charset="-128"/>
                        </a:rPr>
                        <a:t>２０００年４月末</a:t>
                      </a: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Arial" charset="0"/>
                          <a:ea typeface="HGPｺﾞｼｯｸM" pitchFamily="50" charset="-128"/>
                        </a:rPr>
                        <a:t>２０１１年４月末</a:t>
                      </a:r>
                    </a:p>
                  </a:txBody>
                  <a:tcPr marL="84448" marR="844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32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Arial" charset="0"/>
                          <a:ea typeface="HGPｺﾞｼｯｸM" pitchFamily="50" charset="-128"/>
                        </a:rPr>
                        <a:t>被保険者数</a:t>
                      </a:r>
                    </a:p>
                  </a:txBody>
                  <a:tcPr marL="84448" marR="844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Arial" charset="0"/>
                          <a:ea typeface="HGPｺﾞｼｯｸM" pitchFamily="50" charset="-128"/>
                        </a:rPr>
                        <a:t>２，１６５万人</a:t>
                      </a: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Arial" charset="0"/>
                          <a:ea typeface="HGPｺﾞｼｯｸM" pitchFamily="50" charset="-128"/>
                        </a:rPr>
                        <a:t>２，９０７万人</a:t>
                      </a:r>
                    </a:p>
                  </a:txBody>
                  <a:tcPr marL="84448" marR="844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48243" name="Group 19"/>
          <p:cNvGraphicFramePr>
            <a:graphicFrameLocks noGrp="1"/>
          </p:cNvGraphicFramePr>
          <p:nvPr/>
        </p:nvGraphicFramePr>
        <p:xfrm>
          <a:off x="582040" y="3357563"/>
          <a:ext cx="6849500" cy="792480"/>
        </p:xfrm>
        <a:graphic>
          <a:graphicData uri="http://schemas.openxmlformats.org/drawingml/2006/table">
            <a:tbl>
              <a:tblPr/>
              <a:tblGrid>
                <a:gridCol w="2061436"/>
                <a:gridCol w="2394032"/>
                <a:gridCol w="2394032"/>
              </a:tblGrid>
              <a:tr h="3600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1" i="0" u="none" strike="noStrike" cap="none" normalizeH="0" baseline="0" dirty="0" smtClean="0">
                        <a:ln>
                          <a:noFill/>
                        </a:ln>
                        <a:solidFill>
                          <a:schemeClr val="tx1"/>
                        </a:solidFill>
                        <a:effectLst/>
                        <a:latin typeface="Arial" charset="0"/>
                        <a:ea typeface="HGPｺﾞｼｯｸM" pitchFamily="50" charset="-128"/>
                      </a:endParaRPr>
                    </a:p>
                  </a:txBody>
                  <a:tcPr marL="84448" marR="844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Arial" charset="0"/>
                          <a:ea typeface="HGPｺﾞｼｯｸM" pitchFamily="50" charset="-128"/>
                        </a:rPr>
                        <a:t>２０００年４月末</a:t>
                      </a: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Arial" charset="0"/>
                          <a:ea typeface="HGPｺﾞｼｯｸM" pitchFamily="50" charset="-128"/>
                        </a:rPr>
                        <a:t>２０１１年４月末</a:t>
                      </a:r>
                    </a:p>
                  </a:txBody>
                  <a:tcPr marL="84448" marR="844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0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Arial" charset="0"/>
                          <a:ea typeface="HGPｺﾞｼｯｸM" pitchFamily="50" charset="-128"/>
                        </a:rPr>
                        <a:t>認定者数</a:t>
                      </a:r>
                    </a:p>
                  </a:txBody>
                  <a:tcPr marL="84448" marR="844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Arial" charset="0"/>
                          <a:ea typeface="HGPｺﾞｼｯｸM" pitchFamily="50" charset="-128"/>
                        </a:rPr>
                        <a:t>２１８万人</a:t>
                      </a: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Arial" charset="0"/>
                          <a:ea typeface="HGPｺﾞｼｯｸM" pitchFamily="50" charset="-128"/>
                        </a:rPr>
                        <a:t>５０８万人</a:t>
                      </a:r>
                    </a:p>
                  </a:txBody>
                  <a:tcPr marL="84448" marR="844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02" name="Rectangle 36"/>
          <p:cNvSpPr>
            <a:spLocks noChangeArrowheads="1"/>
          </p:cNvSpPr>
          <p:nvPr/>
        </p:nvSpPr>
        <p:spPr bwMode="auto">
          <a:xfrm>
            <a:off x="205257" y="627063"/>
            <a:ext cx="4588860" cy="354012"/>
          </a:xfrm>
          <a:prstGeom prst="rect">
            <a:avLst/>
          </a:prstGeom>
          <a:noFill/>
          <a:ln w="9525">
            <a:noFill/>
            <a:miter lim="800000"/>
            <a:headEnd/>
            <a:tailEnd/>
          </a:ln>
        </p:spPr>
        <p:txBody>
          <a:bodyPr wrap="none" lIns="91333" tIns="45668" rIns="91333" bIns="45668" anchor="ctr"/>
          <a:lstStyle/>
          <a:p>
            <a:r>
              <a:rPr lang="en-US" altLang="ja-JP" sz="2400" b="1" smtClean="0">
                <a:solidFill>
                  <a:srgbClr val="333399"/>
                </a:solidFill>
                <a:latin typeface="HG丸ｺﾞｼｯｸM-PRO" pitchFamily="50" charset="-128"/>
                <a:ea typeface="HG丸ｺﾞｼｯｸM-PRO" pitchFamily="50" charset="-128"/>
              </a:rPr>
              <a:t>①</a:t>
            </a:r>
            <a:r>
              <a:rPr lang="ja-JP" altLang="en-US" sz="2400" b="1" smtClean="0">
                <a:solidFill>
                  <a:srgbClr val="333399"/>
                </a:solidFill>
                <a:latin typeface="HG丸ｺﾞｼｯｸM-PRO" pitchFamily="50" charset="-128"/>
                <a:ea typeface="HG丸ｺﾞｼｯｸM-PRO" pitchFamily="50" charset="-128"/>
              </a:rPr>
              <a:t>　６５歳以上被保険者数の推移</a:t>
            </a:r>
          </a:p>
        </p:txBody>
      </p:sp>
      <p:sp>
        <p:nvSpPr>
          <p:cNvPr id="3103" name="Text Box 37"/>
          <p:cNvSpPr txBox="1">
            <a:spLocks noChangeArrowheads="1"/>
          </p:cNvSpPr>
          <p:nvPr/>
        </p:nvSpPr>
        <p:spPr bwMode="auto">
          <a:xfrm>
            <a:off x="582043" y="930275"/>
            <a:ext cx="8113339" cy="338138"/>
          </a:xfrm>
          <a:prstGeom prst="rect">
            <a:avLst/>
          </a:prstGeom>
          <a:noFill/>
          <a:ln w="9525">
            <a:noFill/>
            <a:miter lim="800000"/>
            <a:headEnd/>
            <a:tailEnd/>
          </a:ln>
        </p:spPr>
        <p:txBody>
          <a:bodyPr lIns="91333" tIns="45668" rIns="91333" bIns="45668">
            <a:spAutoFit/>
          </a:bodyPr>
          <a:lstStyle/>
          <a:p>
            <a:pPr>
              <a:spcBef>
                <a:spcPct val="50000"/>
              </a:spcBef>
            </a:pPr>
            <a:r>
              <a:rPr lang="ja-JP" altLang="en-US" sz="1600" smtClean="0">
                <a:solidFill>
                  <a:srgbClr val="000000"/>
                </a:solidFill>
                <a:latin typeface="Arial" charset="0"/>
                <a:ea typeface="HG丸ｺﾞｼｯｸM-PRO" pitchFamily="50" charset="-128"/>
              </a:rPr>
              <a:t>･６５歳以上の被保険者数は、制度開始時から約７４２万人</a:t>
            </a:r>
            <a:r>
              <a:rPr lang="ja-JP" altLang="en-US" sz="1600" b="1" smtClean="0">
                <a:solidFill>
                  <a:srgbClr val="FF0000"/>
                </a:solidFill>
                <a:latin typeface="Arial" charset="0"/>
                <a:ea typeface="HG丸ｺﾞｼｯｸM-PRO" pitchFamily="50" charset="-128"/>
              </a:rPr>
              <a:t>（３４％）</a:t>
            </a:r>
            <a:r>
              <a:rPr lang="ja-JP" altLang="en-US" sz="1600" smtClean="0">
                <a:solidFill>
                  <a:srgbClr val="000000"/>
                </a:solidFill>
                <a:latin typeface="Arial" charset="0"/>
                <a:ea typeface="HG丸ｺﾞｼｯｸM-PRO" pitchFamily="50" charset="-128"/>
              </a:rPr>
              <a:t>増加。</a:t>
            </a:r>
          </a:p>
        </p:txBody>
      </p:sp>
      <p:sp>
        <p:nvSpPr>
          <p:cNvPr id="3104" name="Rectangle 38"/>
          <p:cNvSpPr>
            <a:spLocks noChangeArrowheads="1"/>
          </p:cNvSpPr>
          <p:nvPr/>
        </p:nvSpPr>
        <p:spPr bwMode="auto">
          <a:xfrm>
            <a:off x="205252" y="2638436"/>
            <a:ext cx="5031619" cy="358775"/>
          </a:xfrm>
          <a:prstGeom prst="rect">
            <a:avLst/>
          </a:prstGeom>
          <a:noFill/>
          <a:ln w="9525">
            <a:noFill/>
            <a:miter lim="800000"/>
            <a:headEnd/>
            <a:tailEnd/>
          </a:ln>
        </p:spPr>
        <p:txBody>
          <a:bodyPr wrap="none" lIns="91333" tIns="45668" rIns="91333" bIns="45668" anchor="ctr"/>
          <a:lstStyle/>
          <a:p>
            <a:r>
              <a:rPr lang="ja-JP" altLang="en-US" sz="2400" b="1" smtClean="0">
                <a:solidFill>
                  <a:srgbClr val="333399"/>
                </a:solidFill>
                <a:latin typeface="HG丸ｺﾞｼｯｸM-PRO" pitchFamily="50" charset="-128"/>
                <a:ea typeface="HG丸ｺﾞｼｯｸM-PRO" pitchFamily="50" charset="-128"/>
              </a:rPr>
              <a:t>②　要介護（要支援）認定者数の推移</a:t>
            </a:r>
          </a:p>
        </p:txBody>
      </p:sp>
      <p:sp>
        <p:nvSpPr>
          <p:cNvPr id="3105" name="Text Box 39"/>
          <p:cNvSpPr txBox="1">
            <a:spLocks noChangeArrowheads="1"/>
          </p:cNvSpPr>
          <p:nvPr/>
        </p:nvSpPr>
        <p:spPr bwMode="auto">
          <a:xfrm>
            <a:off x="557119" y="2997200"/>
            <a:ext cx="7955001" cy="338138"/>
          </a:xfrm>
          <a:prstGeom prst="rect">
            <a:avLst/>
          </a:prstGeom>
          <a:noFill/>
          <a:ln w="9525">
            <a:noFill/>
            <a:miter lim="800000"/>
            <a:headEnd/>
            <a:tailEnd/>
          </a:ln>
        </p:spPr>
        <p:txBody>
          <a:bodyPr lIns="91333" tIns="45668" rIns="91333" bIns="45668">
            <a:spAutoFit/>
          </a:bodyPr>
          <a:lstStyle/>
          <a:p>
            <a:pPr>
              <a:spcBef>
                <a:spcPct val="50000"/>
              </a:spcBef>
            </a:pPr>
            <a:r>
              <a:rPr lang="ja-JP" altLang="en-US" sz="1600" smtClean="0">
                <a:solidFill>
                  <a:srgbClr val="000000"/>
                </a:solidFill>
                <a:latin typeface="Arial" charset="0"/>
                <a:ea typeface="HG丸ｺﾞｼｯｸM-PRO" pitchFamily="50" charset="-128"/>
              </a:rPr>
              <a:t>･要介護認定を受けている者は、制度開始時から約２９０万人</a:t>
            </a:r>
            <a:r>
              <a:rPr lang="ja-JP" altLang="en-US" sz="1600" b="1" smtClean="0">
                <a:solidFill>
                  <a:srgbClr val="FF0000"/>
                </a:solidFill>
                <a:latin typeface="Arial" charset="0"/>
                <a:ea typeface="HG丸ｺﾞｼｯｸM-PRO" pitchFamily="50" charset="-128"/>
              </a:rPr>
              <a:t>（１３３％）</a:t>
            </a:r>
            <a:r>
              <a:rPr lang="ja-JP" altLang="en-US" sz="1600" smtClean="0">
                <a:solidFill>
                  <a:srgbClr val="000000"/>
                </a:solidFill>
                <a:latin typeface="Arial" charset="0"/>
                <a:ea typeface="HG丸ｺﾞｼｯｸM-PRO" pitchFamily="50" charset="-128"/>
              </a:rPr>
              <a:t>増加。</a:t>
            </a:r>
          </a:p>
        </p:txBody>
      </p:sp>
      <p:sp>
        <p:nvSpPr>
          <p:cNvPr id="3106" name="Text Box 41"/>
          <p:cNvSpPr txBox="1">
            <a:spLocks noChangeArrowheads="1"/>
          </p:cNvSpPr>
          <p:nvPr/>
        </p:nvSpPr>
        <p:spPr bwMode="auto">
          <a:xfrm>
            <a:off x="0" y="0"/>
            <a:ext cx="9144000" cy="587375"/>
          </a:xfrm>
          <a:prstGeom prst="rect">
            <a:avLst/>
          </a:prstGeom>
          <a:noFill/>
          <a:ln w="9525">
            <a:noFill/>
            <a:miter lim="800000"/>
            <a:headEnd/>
            <a:tailEnd/>
          </a:ln>
        </p:spPr>
        <p:txBody>
          <a:bodyPr lIns="91333" tIns="46745" rIns="91333" bIns="46745">
            <a:spAutoFit/>
          </a:bodyPr>
          <a:lstStyle/>
          <a:p>
            <a:pPr algn="ctr"/>
            <a:r>
              <a:rPr lang="ja-JP" altLang="en-US" sz="3200" b="1" smtClean="0">
                <a:solidFill>
                  <a:srgbClr val="002060"/>
                </a:solidFill>
                <a:latin typeface="HG丸ｺﾞｼｯｸM-PRO" pitchFamily="50" charset="-128"/>
                <a:ea typeface="HG丸ｺﾞｼｯｸM-PRO" pitchFamily="50" charset="-128"/>
              </a:rPr>
              <a:t>介護保険制度の実施状況</a:t>
            </a:r>
          </a:p>
        </p:txBody>
      </p:sp>
      <p:sp>
        <p:nvSpPr>
          <p:cNvPr id="3107" name="Rectangle 38"/>
          <p:cNvSpPr>
            <a:spLocks noChangeArrowheads="1"/>
          </p:cNvSpPr>
          <p:nvPr/>
        </p:nvSpPr>
        <p:spPr bwMode="auto">
          <a:xfrm>
            <a:off x="205254" y="4652963"/>
            <a:ext cx="5629783" cy="360362"/>
          </a:xfrm>
          <a:prstGeom prst="rect">
            <a:avLst/>
          </a:prstGeom>
          <a:noFill/>
          <a:ln w="9525">
            <a:noFill/>
            <a:miter lim="800000"/>
            <a:headEnd/>
            <a:tailEnd/>
          </a:ln>
        </p:spPr>
        <p:txBody>
          <a:bodyPr wrap="none" lIns="91333" tIns="45668" rIns="91333" bIns="45668" anchor="ctr"/>
          <a:lstStyle/>
          <a:p>
            <a:r>
              <a:rPr lang="ja-JP" altLang="en-US" sz="2400" b="1" smtClean="0">
                <a:solidFill>
                  <a:srgbClr val="333399"/>
                </a:solidFill>
                <a:latin typeface="HG丸ｺﾞｼｯｸM-PRO" pitchFamily="50" charset="-128"/>
                <a:ea typeface="HG丸ｺﾞｼｯｸM-PRO" pitchFamily="50" charset="-128"/>
              </a:rPr>
              <a:t>③　要介護（要支援）認定の申請件数</a:t>
            </a:r>
          </a:p>
        </p:txBody>
      </p:sp>
      <p:graphicFrame>
        <p:nvGraphicFramePr>
          <p:cNvPr id="12" name="Group 2"/>
          <p:cNvGraphicFramePr>
            <a:graphicFrameLocks noGrp="1"/>
          </p:cNvGraphicFramePr>
          <p:nvPr/>
        </p:nvGraphicFramePr>
        <p:xfrm>
          <a:off x="606961" y="5805488"/>
          <a:ext cx="6824577" cy="792480"/>
        </p:xfrm>
        <a:graphic>
          <a:graphicData uri="http://schemas.openxmlformats.org/drawingml/2006/table">
            <a:tbl>
              <a:tblPr/>
              <a:tblGrid>
                <a:gridCol w="2103014"/>
                <a:gridCol w="2327531"/>
                <a:gridCol w="2394032"/>
              </a:tblGrid>
              <a:tr h="3600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1" i="0" u="none" strike="noStrike" cap="none" normalizeH="0" baseline="0" dirty="0" smtClean="0">
                        <a:ln>
                          <a:noFill/>
                        </a:ln>
                        <a:solidFill>
                          <a:schemeClr val="tx1"/>
                        </a:solidFill>
                        <a:effectLst/>
                        <a:latin typeface="Arial" charset="0"/>
                        <a:ea typeface="HGPｺﾞｼｯｸM" pitchFamily="50" charset="-128"/>
                      </a:endParaRPr>
                    </a:p>
                  </a:txBody>
                  <a:tcPr marL="84448" marR="8444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Arial" charset="0"/>
                          <a:ea typeface="HGPｺﾞｼｯｸM" pitchFamily="50" charset="-128"/>
                        </a:rPr>
                        <a:t>２０００年度</a:t>
                      </a: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Arial" charset="0"/>
                          <a:ea typeface="HGPｺﾞｼｯｸM" pitchFamily="50" charset="-128"/>
                        </a:rPr>
                        <a:t>２０１０年度</a:t>
                      </a:r>
                    </a:p>
                  </a:txBody>
                  <a:tcPr marL="84448" marR="844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0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Arial" charset="0"/>
                          <a:ea typeface="HGPｺﾞｼｯｸM" pitchFamily="50" charset="-128"/>
                        </a:rPr>
                        <a:t>申請件数</a:t>
                      </a:r>
                    </a:p>
                  </a:txBody>
                  <a:tcPr marL="84448" marR="844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Arial" charset="0"/>
                          <a:ea typeface="HGPｺﾞｼｯｸM" pitchFamily="50" charset="-128"/>
                        </a:rPr>
                        <a:t>２６９万件</a:t>
                      </a:r>
                    </a:p>
                  </a:txBody>
                  <a:tcPr marL="84448" marR="844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Arial" charset="0"/>
                          <a:ea typeface="HGPｺﾞｼｯｸM" pitchFamily="50" charset="-128"/>
                        </a:rPr>
                        <a:t>５６３万件</a:t>
                      </a:r>
                    </a:p>
                  </a:txBody>
                  <a:tcPr marL="84448" marR="844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22" name="Text Box 37"/>
          <p:cNvSpPr txBox="1">
            <a:spLocks noChangeArrowheads="1"/>
          </p:cNvSpPr>
          <p:nvPr/>
        </p:nvSpPr>
        <p:spPr bwMode="auto">
          <a:xfrm>
            <a:off x="582038" y="4962525"/>
            <a:ext cx="8114804" cy="338138"/>
          </a:xfrm>
          <a:prstGeom prst="rect">
            <a:avLst/>
          </a:prstGeom>
          <a:noFill/>
          <a:ln w="9525">
            <a:noFill/>
            <a:miter lim="800000"/>
            <a:headEnd/>
            <a:tailEnd/>
          </a:ln>
        </p:spPr>
        <p:txBody>
          <a:bodyPr lIns="91333" tIns="45668" rIns="91333" bIns="45668">
            <a:spAutoFit/>
          </a:bodyPr>
          <a:lstStyle/>
          <a:p>
            <a:pPr>
              <a:spcBef>
                <a:spcPct val="50000"/>
              </a:spcBef>
            </a:pPr>
            <a:r>
              <a:rPr lang="ja-JP" altLang="en-US" sz="1600" smtClean="0">
                <a:solidFill>
                  <a:srgbClr val="000000"/>
                </a:solidFill>
                <a:latin typeface="Arial" charset="0"/>
                <a:ea typeface="HG丸ｺﾞｼｯｸM-PRO" pitchFamily="50" charset="-128"/>
              </a:rPr>
              <a:t>･要介護認定の申請件数は、制度開始時から約２２７万件</a:t>
            </a:r>
            <a:r>
              <a:rPr lang="ja-JP" altLang="en-US" sz="1600" b="1" smtClean="0">
                <a:solidFill>
                  <a:srgbClr val="FF0000"/>
                </a:solidFill>
                <a:latin typeface="Arial" charset="0"/>
                <a:ea typeface="HG丸ｺﾞｼｯｸM-PRO" pitchFamily="50" charset="-128"/>
              </a:rPr>
              <a:t>（８４％）</a:t>
            </a:r>
            <a:r>
              <a:rPr lang="ja-JP" altLang="en-US" sz="1600" smtClean="0">
                <a:solidFill>
                  <a:srgbClr val="000000"/>
                </a:solidFill>
                <a:latin typeface="Arial" charset="0"/>
                <a:ea typeface="HG丸ｺﾞｼｯｸM-PRO" pitchFamily="50" charset="-128"/>
              </a:rPr>
              <a:t>増加。</a:t>
            </a:r>
          </a:p>
        </p:txBody>
      </p:sp>
      <p:sp>
        <p:nvSpPr>
          <p:cNvPr id="14" name="テキスト ボックス 13"/>
          <p:cNvSpPr txBox="1"/>
          <p:nvPr/>
        </p:nvSpPr>
        <p:spPr>
          <a:xfrm>
            <a:off x="715454" y="5294315"/>
            <a:ext cx="8111873" cy="510662"/>
          </a:xfrm>
          <a:prstGeom prst="bracketPair">
            <a:avLst/>
          </a:prstGeom>
        </p:spPr>
        <p:style>
          <a:lnRef idx="1">
            <a:schemeClr val="dk1"/>
          </a:lnRef>
          <a:fillRef idx="0">
            <a:schemeClr val="dk1"/>
          </a:fillRef>
          <a:effectRef idx="0">
            <a:schemeClr val="dk1"/>
          </a:effectRef>
          <a:fontRef idx="minor">
            <a:schemeClr val="tx1"/>
          </a:fontRef>
        </p:style>
        <p:txBody>
          <a:bodyPr lIns="91333" tIns="45668" rIns="91333" bIns="45668">
            <a:spAutoFit/>
          </a:bodyPr>
          <a:lstStyle/>
          <a:p>
            <a:pPr>
              <a:defRPr/>
            </a:pPr>
            <a:r>
              <a:rPr lang="ja-JP" altLang="en-US" sz="1200" dirty="0">
                <a:solidFill>
                  <a:prstClr val="black"/>
                </a:solidFill>
              </a:rPr>
              <a:t>注：</a:t>
            </a:r>
            <a:r>
              <a:rPr lang="en-US" altLang="ja-JP" sz="1200" dirty="0">
                <a:solidFill>
                  <a:prstClr val="black"/>
                </a:solidFill>
              </a:rPr>
              <a:t>2004</a:t>
            </a:r>
            <a:r>
              <a:rPr lang="ja-JP" altLang="en-US" sz="1200" dirty="0">
                <a:solidFill>
                  <a:prstClr val="black"/>
                </a:solidFill>
              </a:rPr>
              <a:t>年から要介護更新認定の有効期間を最大</a:t>
            </a:r>
            <a:r>
              <a:rPr lang="en-US" altLang="ja-JP" sz="1200" dirty="0">
                <a:solidFill>
                  <a:prstClr val="black"/>
                </a:solidFill>
              </a:rPr>
              <a:t>2</a:t>
            </a:r>
            <a:r>
              <a:rPr lang="ja-JP" altLang="en-US" sz="1200" dirty="0">
                <a:solidFill>
                  <a:prstClr val="black"/>
                </a:solidFill>
              </a:rPr>
              <a:t>年としたこと、</a:t>
            </a:r>
            <a:r>
              <a:rPr lang="en-US" altLang="ja-JP" sz="1200" dirty="0">
                <a:solidFill>
                  <a:prstClr val="black"/>
                </a:solidFill>
              </a:rPr>
              <a:t>2011</a:t>
            </a:r>
            <a:r>
              <a:rPr lang="ja-JP" altLang="en-US" sz="1200" dirty="0">
                <a:solidFill>
                  <a:prstClr val="black"/>
                </a:solidFill>
              </a:rPr>
              <a:t>年から区分変更認定及び更新認定で要介護と要支援を</a:t>
            </a:r>
            <a:r>
              <a:rPr lang="ja-JP" altLang="en-US" sz="1200" dirty="0" smtClean="0">
                <a:solidFill>
                  <a:prstClr val="black"/>
                </a:solidFill>
              </a:rPr>
              <a:t>またいだ</a:t>
            </a:r>
            <a:r>
              <a:rPr lang="ja-JP" altLang="en-US" sz="1200" dirty="0">
                <a:solidFill>
                  <a:prstClr val="black"/>
                </a:solidFill>
              </a:rPr>
              <a:t>場合の有効期間を最大</a:t>
            </a:r>
            <a:r>
              <a:rPr lang="en-US" altLang="ja-JP" sz="1200" dirty="0">
                <a:solidFill>
                  <a:prstClr val="black"/>
                </a:solidFill>
              </a:rPr>
              <a:t>1</a:t>
            </a:r>
            <a:r>
              <a:rPr lang="ja-JP" altLang="en-US" sz="1200" dirty="0">
                <a:solidFill>
                  <a:prstClr val="black"/>
                </a:solidFill>
              </a:rPr>
              <a:t>年としたことにより、申請件数の伸びは鈍化している。</a:t>
            </a:r>
          </a:p>
        </p:txBody>
      </p:sp>
      <p:sp>
        <p:nvSpPr>
          <p:cNvPr id="16" name="正方形/長方形 15"/>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介護保険制度の実施状況</a:t>
            </a:r>
          </a:p>
        </p:txBody>
      </p:sp>
      <p:sp>
        <p:nvSpPr>
          <p:cNvPr id="17" name="Text Box 47"/>
          <p:cNvSpPr txBox="1">
            <a:spLocks noChangeArrowheads="1"/>
          </p:cNvSpPr>
          <p:nvPr/>
        </p:nvSpPr>
        <p:spPr bwMode="auto">
          <a:xfrm>
            <a:off x="516068" y="2286801"/>
            <a:ext cx="8627937" cy="434973"/>
          </a:xfrm>
          <a:prstGeom prst="rect">
            <a:avLst/>
          </a:prstGeom>
          <a:noFill/>
          <a:ln w="9525">
            <a:noFill/>
            <a:miter lim="800000"/>
            <a:headEnd/>
            <a:tailEnd/>
          </a:ln>
          <a:effectLst/>
        </p:spPr>
        <p:txBody>
          <a:bodyPr lIns="95485" tIns="47743" rIns="95485" bIns="47743" anchor="ctr">
            <a:spAutoFit/>
          </a:bodyPr>
          <a:lstStyle/>
          <a:p>
            <a:pPr defTabSz="956002">
              <a:spcBef>
                <a:spcPct val="50000"/>
              </a:spcBef>
              <a:defRPr/>
            </a:pPr>
            <a:r>
              <a:rPr lang="en-US" altLang="ja-JP" sz="1100"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※2011</a:t>
            </a:r>
            <a:r>
              <a:rPr lang="ja-JP" altLang="en-US" sz="1100"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年</a:t>
            </a:r>
            <a:r>
              <a:rPr lang="en-US" altLang="ja-JP" sz="1100"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4</a:t>
            </a:r>
            <a:r>
              <a:rPr lang="ja-JP" altLang="en-US" sz="1100"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月末には、陸前高田市、大槌町、女川町、桑折町、広野町、楢葉町、富岡町、川内村、大熊町、双葉町、浪江町は含まれていない。</a:t>
            </a:r>
          </a:p>
        </p:txBody>
      </p:sp>
      <p:sp>
        <p:nvSpPr>
          <p:cNvPr id="18" name="Text Box 47"/>
          <p:cNvSpPr txBox="1">
            <a:spLocks noChangeArrowheads="1"/>
          </p:cNvSpPr>
          <p:nvPr/>
        </p:nvSpPr>
        <p:spPr bwMode="auto">
          <a:xfrm>
            <a:off x="582038" y="4302926"/>
            <a:ext cx="8561962" cy="434973"/>
          </a:xfrm>
          <a:prstGeom prst="rect">
            <a:avLst/>
          </a:prstGeom>
          <a:noFill/>
          <a:ln w="9525">
            <a:noFill/>
            <a:miter lim="800000"/>
            <a:headEnd/>
            <a:tailEnd/>
          </a:ln>
          <a:effectLst/>
        </p:spPr>
        <p:txBody>
          <a:bodyPr lIns="95485" tIns="47743" rIns="95485" bIns="47743" anchor="ctr">
            <a:spAutoFit/>
          </a:bodyPr>
          <a:lstStyle/>
          <a:p>
            <a:pPr defTabSz="956002">
              <a:spcBef>
                <a:spcPct val="50000"/>
              </a:spcBef>
              <a:defRPr/>
            </a:pPr>
            <a:r>
              <a:rPr lang="en-US" altLang="ja-JP" sz="1100"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※2011</a:t>
            </a:r>
            <a:r>
              <a:rPr lang="ja-JP" altLang="en-US" sz="1100"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年</a:t>
            </a:r>
            <a:r>
              <a:rPr lang="en-US" altLang="ja-JP" sz="1100"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4</a:t>
            </a:r>
            <a:r>
              <a:rPr lang="ja-JP" altLang="en-US" sz="1100"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月末には、陸前高田市、大槌町、女川町、桑折町、広野町、楢葉町、富岡町、川内村、大熊町、双葉町、浪江町は含まれていない。</a:t>
            </a:r>
          </a:p>
        </p:txBody>
      </p:sp>
      <p:sp>
        <p:nvSpPr>
          <p:cNvPr id="19" name="Text Box 47"/>
          <p:cNvSpPr txBox="1">
            <a:spLocks noChangeArrowheads="1"/>
          </p:cNvSpPr>
          <p:nvPr/>
        </p:nvSpPr>
        <p:spPr bwMode="auto">
          <a:xfrm>
            <a:off x="5302846" y="2147899"/>
            <a:ext cx="2394124" cy="280987"/>
          </a:xfrm>
          <a:prstGeom prst="rect">
            <a:avLst/>
          </a:prstGeom>
          <a:noFill/>
          <a:ln w="9525">
            <a:noFill/>
            <a:miter lim="800000"/>
            <a:headEnd/>
            <a:tailEnd/>
          </a:ln>
          <a:effectLst/>
        </p:spPr>
        <p:txBody>
          <a:bodyPr lIns="95485" tIns="47743" rIns="95485" bIns="47743" anchor="ctr">
            <a:spAutoFit/>
          </a:bodyPr>
          <a:lstStyle/>
          <a:p>
            <a:pPr defTabSz="956002">
              <a:spcBef>
                <a:spcPct val="50000"/>
              </a:spcBef>
              <a:defRPr/>
            </a:pPr>
            <a:r>
              <a:rPr lang="ja-JP" altLang="en-US" sz="1200"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（出典）介護保険事業状況報告</a:t>
            </a:r>
          </a:p>
        </p:txBody>
      </p:sp>
      <p:sp>
        <p:nvSpPr>
          <p:cNvPr id="20" name="Text Box 47"/>
          <p:cNvSpPr txBox="1">
            <a:spLocks noChangeArrowheads="1"/>
          </p:cNvSpPr>
          <p:nvPr/>
        </p:nvSpPr>
        <p:spPr bwMode="auto">
          <a:xfrm>
            <a:off x="5302846" y="4156075"/>
            <a:ext cx="2394124" cy="280988"/>
          </a:xfrm>
          <a:prstGeom prst="rect">
            <a:avLst/>
          </a:prstGeom>
          <a:noFill/>
          <a:ln w="9525">
            <a:noFill/>
            <a:miter lim="800000"/>
            <a:headEnd/>
            <a:tailEnd/>
          </a:ln>
          <a:effectLst/>
        </p:spPr>
        <p:txBody>
          <a:bodyPr lIns="95485" tIns="47743" rIns="95485" bIns="47743" anchor="ctr">
            <a:spAutoFit/>
          </a:bodyPr>
          <a:lstStyle/>
          <a:p>
            <a:pPr defTabSz="956002">
              <a:spcBef>
                <a:spcPct val="50000"/>
              </a:spcBef>
              <a:defRPr/>
            </a:pPr>
            <a:r>
              <a:rPr lang="ja-JP" altLang="en-US" sz="1200"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（出典）介護保険事業状況報告</a:t>
            </a:r>
          </a:p>
        </p:txBody>
      </p:sp>
      <p:sp>
        <p:nvSpPr>
          <p:cNvPr id="21" name="Text Box 47"/>
          <p:cNvSpPr txBox="1">
            <a:spLocks noChangeArrowheads="1"/>
          </p:cNvSpPr>
          <p:nvPr/>
        </p:nvSpPr>
        <p:spPr bwMode="auto">
          <a:xfrm>
            <a:off x="5302846" y="6604000"/>
            <a:ext cx="2394124" cy="280988"/>
          </a:xfrm>
          <a:prstGeom prst="rect">
            <a:avLst/>
          </a:prstGeom>
          <a:noFill/>
          <a:ln w="9525">
            <a:noFill/>
            <a:miter lim="800000"/>
            <a:headEnd/>
            <a:tailEnd/>
          </a:ln>
          <a:effectLst/>
        </p:spPr>
        <p:txBody>
          <a:bodyPr lIns="95485" tIns="47743" rIns="95485" bIns="47743" anchor="ctr">
            <a:spAutoFit/>
          </a:bodyPr>
          <a:lstStyle/>
          <a:p>
            <a:pPr defTabSz="956002">
              <a:spcBef>
                <a:spcPct val="50000"/>
              </a:spcBef>
              <a:defRPr/>
            </a:pPr>
            <a:r>
              <a:rPr lang="ja-JP" altLang="en-US" sz="1200"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（出典）認定支援ネットワーク</a:t>
            </a:r>
          </a:p>
        </p:txBody>
      </p:sp>
      <p:sp>
        <p:nvSpPr>
          <p:cNvPr id="22" name="スライド番号プレースホルダ 11"/>
          <p:cNvSpPr>
            <a:spLocks noGrp="1"/>
          </p:cNvSpPr>
          <p:nvPr>
            <p:ph type="sldNum" sz="quarter" idx="12"/>
          </p:nvPr>
        </p:nvSpPr>
        <p:spPr bwMode="auto">
          <a:xfrm>
            <a:off x="7010400" y="6492889"/>
            <a:ext cx="2133600" cy="365125"/>
          </a:xfrm>
          <a:noFill/>
          <a:ln>
            <a:miter lim="800000"/>
            <a:headEnd/>
            <a:tailEnd/>
          </a:ln>
        </p:spPr>
        <p:txBody>
          <a:bodyPr wrap="square" numCol="1" anchorCtr="0" compatLnSpc="1">
            <a:prstTxWarp prst="textNoShape">
              <a:avLst/>
            </a:prstTxWarp>
          </a:bodyPr>
          <a:lstStyle/>
          <a:p>
            <a:fld id="{86501C83-A112-437E-BC6C-396296CE8976}" type="slidenum">
              <a:rPr lang="en-US" altLang="ja-JP" smtClean="0">
                <a:solidFill>
                  <a:srgbClr val="898989"/>
                </a:solidFill>
                <a:latin typeface="Calibri" pitchFamily="34" charset="0"/>
                <a:ea typeface="ＭＳ Ｐゴシック" pitchFamily="50" charset="-128"/>
              </a:rPr>
              <a:pPr/>
              <a:t>4</a:t>
            </a:fld>
            <a:endParaRPr lang="en-US" altLang="ja-JP" dirty="0" smtClean="0">
              <a:solidFill>
                <a:srgbClr val="898989"/>
              </a:solidFill>
              <a:latin typeface="Calibri" pitchFamily="34" charset="0"/>
              <a:ea typeface="ＭＳ Ｐゴシック" pitchFamily="50" charset="-12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テキスト ボックス 9"/>
          <p:cNvSpPr txBox="1">
            <a:spLocks noChangeArrowheads="1"/>
          </p:cNvSpPr>
          <p:nvPr/>
        </p:nvSpPr>
        <p:spPr bwMode="auto">
          <a:xfrm>
            <a:off x="684665" y="2997200"/>
            <a:ext cx="1439700" cy="369888"/>
          </a:xfrm>
          <a:prstGeom prst="rect">
            <a:avLst/>
          </a:prstGeom>
          <a:noFill/>
          <a:ln w="9525">
            <a:noFill/>
            <a:miter lim="800000"/>
            <a:headEnd/>
            <a:tailEnd/>
          </a:ln>
        </p:spPr>
        <p:txBody>
          <a:bodyPr>
            <a:spAutoFit/>
          </a:bodyPr>
          <a:lstStyle/>
          <a:p>
            <a:r>
              <a:rPr lang="ja-JP" altLang="en-US" smtClean="0">
                <a:solidFill>
                  <a:prstClr val="black"/>
                </a:solidFill>
                <a:latin typeface="Calibri" pitchFamily="34" charset="0"/>
                <a:ea typeface="ＭＳ Ｐゴシック" charset="-128"/>
              </a:rPr>
              <a:t>全国</a:t>
            </a:r>
          </a:p>
        </p:txBody>
      </p:sp>
      <p:sp>
        <p:nvSpPr>
          <p:cNvPr id="17411" name="テキスト ボックス 12"/>
          <p:cNvSpPr txBox="1">
            <a:spLocks noChangeArrowheads="1"/>
          </p:cNvSpPr>
          <p:nvPr/>
        </p:nvSpPr>
        <p:spPr bwMode="auto">
          <a:xfrm>
            <a:off x="3779583" y="1989138"/>
            <a:ext cx="1439700" cy="369887"/>
          </a:xfrm>
          <a:prstGeom prst="rect">
            <a:avLst/>
          </a:prstGeom>
          <a:noFill/>
          <a:ln w="9525">
            <a:noFill/>
            <a:miter lim="800000"/>
            <a:headEnd/>
            <a:tailEnd/>
          </a:ln>
        </p:spPr>
        <p:txBody>
          <a:bodyPr>
            <a:spAutoFit/>
          </a:bodyPr>
          <a:lstStyle/>
          <a:p>
            <a:pPr algn="ctr"/>
            <a:r>
              <a:rPr lang="ja-JP" altLang="en-US" smtClean="0">
                <a:solidFill>
                  <a:prstClr val="black"/>
                </a:solidFill>
                <a:latin typeface="Calibri" pitchFamily="34" charset="0"/>
                <a:ea typeface="ＭＳ Ｐゴシック" charset="-128"/>
              </a:rPr>
              <a:t>要介護１</a:t>
            </a:r>
          </a:p>
        </p:txBody>
      </p:sp>
      <p:cxnSp>
        <p:nvCxnSpPr>
          <p:cNvPr id="16" name="直線コネクタ 15"/>
          <p:cNvCxnSpPr>
            <a:stCxn id="17411" idx="2"/>
          </p:cNvCxnSpPr>
          <p:nvPr/>
        </p:nvCxnSpPr>
        <p:spPr>
          <a:xfrm rot="5400000">
            <a:off x="4216657" y="2569967"/>
            <a:ext cx="493713" cy="718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13" name="テキスト ボックス 18"/>
          <p:cNvSpPr txBox="1">
            <a:spLocks noChangeArrowheads="1"/>
          </p:cNvSpPr>
          <p:nvPr/>
        </p:nvSpPr>
        <p:spPr bwMode="auto">
          <a:xfrm>
            <a:off x="5077068" y="1989138"/>
            <a:ext cx="1439700" cy="369887"/>
          </a:xfrm>
          <a:prstGeom prst="rect">
            <a:avLst/>
          </a:prstGeom>
          <a:noFill/>
          <a:ln w="9525">
            <a:noFill/>
            <a:miter lim="800000"/>
            <a:headEnd/>
            <a:tailEnd/>
          </a:ln>
        </p:spPr>
        <p:txBody>
          <a:bodyPr>
            <a:spAutoFit/>
          </a:bodyPr>
          <a:lstStyle/>
          <a:p>
            <a:pPr algn="ctr"/>
            <a:r>
              <a:rPr lang="ja-JP" altLang="en-US" smtClean="0">
                <a:solidFill>
                  <a:prstClr val="black"/>
                </a:solidFill>
                <a:latin typeface="Calibri" pitchFamily="34" charset="0"/>
                <a:ea typeface="ＭＳ Ｐゴシック" charset="-128"/>
              </a:rPr>
              <a:t>要介護２</a:t>
            </a:r>
          </a:p>
        </p:txBody>
      </p:sp>
      <p:cxnSp>
        <p:nvCxnSpPr>
          <p:cNvPr id="20" name="直線コネクタ 19"/>
          <p:cNvCxnSpPr>
            <a:stCxn id="17413" idx="2"/>
          </p:cNvCxnSpPr>
          <p:nvPr/>
        </p:nvCxnSpPr>
        <p:spPr>
          <a:xfrm rot="5400000">
            <a:off x="5548535" y="2605946"/>
            <a:ext cx="495300" cy="14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15" name="テキスト ボックス 20"/>
          <p:cNvSpPr txBox="1">
            <a:spLocks noChangeArrowheads="1"/>
          </p:cNvSpPr>
          <p:nvPr/>
        </p:nvSpPr>
        <p:spPr bwMode="auto">
          <a:xfrm>
            <a:off x="6227948" y="1989138"/>
            <a:ext cx="1439700" cy="369887"/>
          </a:xfrm>
          <a:prstGeom prst="rect">
            <a:avLst/>
          </a:prstGeom>
          <a:noFill/>
          <a:ln w="9525">
            <a:noFill/>
            <a:miter lim="800000"/>
            <a:headEnd/>
            <a:tailEnd/>
          </a:ln>
        </p:spPr>
        <p:txBody>
          <a:bodyPr>
            <a:spAutoFit/>
          </a:bodyPr>
          <a:lstStyle/>
          <a:p>
            <a:pPr algn="ctr"/>
            <a:r>
              <a:rPr lang="ja-JP" altLang="en-US" smtClean="0">
                <a:solidFill>
                  <a:prstClr val="black"/>
                </a:solidFill>
                <a:latin typeface="Calibri" pitchFamily="34" charset="0"/>
                <a:ea typeface="ＭＳ Ｐゴシック" charset="-128"/>
              </a:rPr>
              <a:t>要介護３</a:t>
            </a:r>
          </a:p>
        </p:txBody>
      </p:sp>
      <p:cxnSp>
        <p:nvCxnSpPr>
          <p:cNvPr id="22" name="直線コネクタ 21"/>
          <p:cNvCxnSpPr>
            <a:stCxn id="17415" idx="2"/>
          </p:cNvCxnSpPr>
          <p:nvPr/>
        </p:nvCxnSpPr>
        <p:spPr>
          <a:xfrm rot="5400000">
            <a:off x="6665026" y="2569967"/>
            <a:ext cx="493713" cy="718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17" name="テキスト ボックス 22"/>
          <p:cNvSpPr txBox="1">
            <a:spLocks noChangeArrowheads="1"/>
          </p:cNvSpPr>
          <p:nvPr/>
        </p:nvSpPr>
        <p:spPr bwMode="auto">
          <a:xfrm>
            <a:off x="7092945" y="1484322"/>
            <a:ext cx="1439700" cy="369887"/>
          </a:xfrm>
          <a:prstGeom prst="rect">
            <a:avLst/>
          </a:prstGeom>
          <a:noFill/>
          <a:ln w="9525">
            <a:noFill/>
            <a:miter lim="800000"/>
            <a:headEnd/>
            <a:tailEnd/>
          </a:ln>
        </p:spPr>
        <p:txBody>
          <a:bodyPr>
            <a:spAutoFit/>
          </a:bodyPr>
          <a:lstStyle/>
          <a:p>
            <a:pPr algn="ctr"/>
            <a:r>
              <a:rPr lang="ja-JP" altLang="en-US" smtClean="0">
                <a:solidFill>
                  <a:prstClr val="black"/>
                </a:solidFill>
                <a:latin typeface="Calibri" pitchFamily="34" charset="0"/>
                <a:ea typeface="ＭＳ Ｐゴシック" charset="-128"/>
              </a:rPr>
              <a:t>要介護４</a:t>
            </a:r>
          </a:p>
        </p:txBody>
      </p:sp>
      <p:cxnSp>
        <p:nvCxnSpPr>
          <p:cNvPr id="24" name="直線コネクタ 23"/>
          <p:cNvCxnSpPr>
            <a:stCxn id="17417" idx="2"/>
          </p:cNvCxnSpPr>
          <p:nvPr/>
        </p:nvCxnSpPr>
        <p:spPr>
          <a:xfrm rot="5400000">
            <a:off x="7205031" y="2244983"/>
            <a:ext cx="998538" cy="2169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19" name="テキスト ボックス 25"/>
          <p:cNvSpPr txBox="1">
            <a:spLocks noChangeArrowheads="1"/>
          </p:cNvSpPr>
          <p:nvPr/>
        </p:nvSpPr>
        <p:spPr bwMode="auto">
          <a:xfrm>
            <a:off x="7704301" y="1989138"/>
            <a:ext cx="1439700" cy="369887"/>
          </a:xfrm>
          <a:prstGeom prst="rect">
            <a:avLst/>
          </a:prstGeom>
          <a:noFill/>
          <a:ln w="9525">
            <a:noFill/>
            <a:miter lim="800000"/>
            <a:headEnd/>
            <a:tailEnd/>
          </a:ln>
        </p:spPr>
        <p:txBody>
          <a:bodyPr>
            <a:spAutoFit/>
          </a:bodyPr>
          <a:lstStyle/>
          <a:p>
            <a:pPr algn="ctr"/>
            <a:r>
              <a:rPr lang="ja-JP" altLang="en-US" smtClean="0">
                <a:solidFill>
                  <a:prstClr val="black"/>
                </a:solidFill>
                <a:latin typeface="Calibri" pitchFamily="34" charset="0"/>
                <a:ea typeface="ＭＳ Ｐゴシック" charset="-128"/>
              </a:rPr>
              <a:t>要介護５</a:t>
            </a:r>
          </a:p>
        </p:txBody>
      </p:sp>
      <p:cxnSp>
        <p:nvCxnSpPr>
          <p:cNvPr id="27" name="直線コネクタ 26"/>
          <p:cNvCxnSpPr>
            <a:stCxn id="17419" idx="2"/>
          </p:cNvCxnSpPr>
          <p:nvPr/>
        </p:nvCxnSpPr>
        <p:spPr>
          <a:xfrm rot="5400000">
            <a:off x="8123786" y="2552374"/>
            <a:ext cx="493713" cy="107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21" name="テキスト ボックス 27"/>
          <p:cNvSpPr txBox="1">
            <a:spLocks noChangeArrowheads="1"/>
          </p:cNvSpPr>
          <p:nvPr/>
        </p:nvSpPr>
        <p:spPr bwMode="auto">
          <a:xfrm>
            <a:off x="1835545" y="1989138"/>
            <a:ext cx="1441166" cy="369887"/>
          </a:xfrm>
          <a:prstGeom prst="rect">
            <a:avLst/>
          </a:prstGeom>
          <a:noFill/>
          <a:ln w="9525">
            <a:noFill/>
            <a:miter lim="800000"/>
            <a:headEnd/>
            <a:tailEnd/>
          </a:ln>
        </p:spPr>
        <p:txBody>
          <a:bodyPr>
            <a:spAutoFit/>
          </a:bodyPr>
          <a:lstStyle/>
          <a:p>
            <a:pPr algn="ctr"/>
            <a:r>
              <a:rPr lang="ja-JP" altLang="en-US" smtClean="0">
                <a:solidFill>
                  <a:prstClr val="black"/>
                </a:solidFill>
                <a:latin typeface="Calibri" pitchFamily="34" charset="0"/>
                <a:ea typeface="ＭＳ Ｐゴシック" charset="-128"/>
              </a:rPr>
              <a:t>要支援１</a:t>
            </a:r>
          </a:p>
        </p:txBody>
      </p:sp>
      <p:cxnSp>
        <p:nvCxnSpPr>
          <p:cNvPr id="29" name="直線コネクタ 28"/>
          <p:cNvCxnSpPr>
            <a:stCxn id="17421" idx="2"/>
          </p:cNvCxnSpPr>
          <p:nvPr/>
        </p:nvCxnSpPr>
        <p:spPr>
          <a:xfrm rot="5400000">
            <a:off x="2307011" y="2605946"/>
            <a:ext cx="495300" cy="14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23" name="テキスト ボックス 29"/>
          <p:cNvSpPr txBox="1">
            <a:spLocks noChangeArrowheads="1"/>
          </p:cNvSpPr>
          <p:nvPr/>
        </p:nvSpPr>
        <p:spPr bwMode="auto">
          <a:xfrm>
            <a:off x="2987891" y="1557340"/>
            <a:ext cx="1439700" cy="369887"/>
          </a:xfrm>
          <a:prstGeom prst="rect">
            <a:avLst/>
          </a:prstGeom>
          <a:noFill/>
          <a:ln w="9525">
            <a:noFill/>
            <a:miter lim="800000"/>
            <a:headEnd/>
            <a:tailEnd/>
          </a:ln>
        </p:spPr>
        <p:txBody>
          <a:bodyPr>
            <a:spAutoFit/>
          </a:bodyPr>
          <a:lstStyle/>
          <a:p>
            <a:pPr algn="ctr"/>
            <a:r>
              <a:rPr lang="ja-JP" altLang="en-US" smtClean="0">
                <a:solidFill>
                  <a:prstClr val="black"/>
                </a:solidFill>
                <a:latin typeface="Calibri" pitchFamily="34" charset="0"/>
                <a:ea typeface="ＭＳ Ｐゴシック" charset="-128"/>
              </a:rPr>
              <a:t>要支援２</a:t>
            </a:r>
          </a:p>
        </p:txBody>
      </p:sp>
      <p:cxnSp>
        <p:nvCxnSpPr>
          <p:cNvPr id="31" name="直線コネクタ 30"/>
          <p:cNvCxnSpPr>
            <a:stCxn id="17423" idx="2"/>
          </p:cNvCxnSpPr>
          <p:nvPr/>
        </p:nvCxnSpPr>
        <p:spPr>
          <a:xfrm rot="5400000">
            <a:off x="3173150" y="2318152"/>
            <a:ext cx="925513" cy="1436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25" name="テキスト ボックス 32"/>
          <p:cNvSpPr txBox="1">
            <a:spLocks noChangeArrowheads="1"/>
          </p:cNvSpPr>
          <p:nvPr/>
        </p:nvSpPr>
        <p:spPr bwMode="auto">
          <a:xfrm>
            <a:off x="1331213" y="1341447"/>
            <a:ext cx="1441166" cy="369887"/>
          </a:xfrm>
          <a:prstGeom prst="rect">
            <a:avLst/>
          </a:prstGeom>
          <a:noFill/>
          <a:ln w="9525">
            <a:noFill/>
            <a:miter lim="800000"/>
            <a:headEnd/>
            <a:tailEnd/>
          </a:ln>
        </p:spPr>
        <p:txBody>
          <a:bodyPr>
            <a:spAutoFit/>
          </a:bodyPr>
          <a:lstStyle/>
          <a:p>
            <a:pPr algn="ctr"/>
            <a:r>
              <a:rPr lang="ja-JP" altLang="en-US" smtClean="0">
                <a:solidFill>
                  <a:prstClr val="black"/>
                </a:solidFill>
                <a:latin typeface="Calibri" pitchFamily="34" charset="0"/>
                <a:ea typeface="ＭＳ Ｐゴシック" charset="-128"/>
              </a:rPr>
              <a:t>非該当１</a:t>
            </a:r>
          </a:p>
        </p:txBody>
      </p:sp>
      <p:cxnSp>
        <p:nvCxnSpPr>
          <p:cNvPr id="34" name="直線コネクタ 33"/>
          <p:cNvCxnSpPr>
            <a:stCxn id="17425" idx="2"/>
          </p:cNvCxnSpPr>
          <p:nvPr/>
        </p:nvCxnSpPr>
        <p:spPr>
          <a:xfrm rot="5400000">
            <a:off x="1445171" y="2245380"/>
            <a:ext cx="1141413" cy="733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427" name="Picture 2"/>
          <p:cNvPicPr>
            <a:picLocks noChangeAspect="1" noChangeArrowheads="1"/>
          </p:cNvPicPr>
          <p:nvPr/>
        </p:nvPicPr>
        <p:blipFill>
          <a:blip r:embed="rId2" cstate="print"/>
          <a:srcRect/>
          <a:stretch>
            <a:fillRect/>
          </a:stretch>
        </p:blipFill>
        <p:spPr bwMode="auto">
          <a:xfrm>
            <a:off x="1835548" y="2924175"/>
            <a:ext cx="6763071" cy="1009650"/>
          </a:xfrm>
          <a:prstGeom prst="rect">
            <a:avLst/>
          </a:prstGeom>
          <a:noFill/>
          <a:ln w="9525">
            <a:noFill/>
            <a:miter lim="800000"/>
            <a:headEnd/>
            <a:tailEnd/>
          </a:ln>
        </p:spPr>
      </p:pic>
      <p:pic>
        <p:nvPicPr>
          <p:cNvPr id="17428" name="Picture 3"/>
          <p:cNvPicPr>
            <a:picLocks noChangeAspect="1" noChangeArrowheads="1"/>
          </p:cNvPicPr>
          <p:nvPr/>
        </p:nvPicPr>
        <p:blipFill>
          <a:blip r:embed="rId3" cstate="print"/>
          <a:srcRect/>
          <a:stretch>
            <a:fillRect/>
          </a:stretch>
        </p:blipFill>
        <p:spPr bwMode="auto">
          <a:xfrm>
            <a:off x="1835548" y="4149725"/>
            <a:ext cx="6768935" cy="433388"/>
          </a:xfrm>
          <a:prstGeom prst="rect">
            <a:avLst/>
          </a:prstGeom>
          <a:noFill/>
          <a:ln w="9525">
            <a:noFill/>
            <a:miter lim="800000"/>
            <a:headEnd/>
            <a:tailEnd/>
          </a:ln>
        </p:spPr>
      </p:pic>
      <p:pic>
        <p:nvPicPr>
          <p:cNvPr id="17429" name="Picture 4"/>
          <p:cNvPicPr>
            <a:picLocks noChangeAspect="1" noChangeArrowheads="1"/>
          </p:cNvPicPr>
          <p:nvPr/>
        </p:nvPicPr>
        <p:blipFill>
          <a:blip r:embed="rId4" cstate="print"/>
          <a:srcRect/>
          <a:stretch>
            <a:fillRect/>
          </a:stretch>
        </p:blipFill>
        <p:spPr bwMode="auto">
          <a:xfrm>
            <a:off x="1835548" y="4724400"/>
            <a:ext cx="6768935" cy="433388"/>
          </a:xfrm>
          <a:prstGeom prst="rect">
            <a:avLst/>
          </a:prstGeom>
          <a:noFill/>
          <a:ln w="9525">
            <a:noFill/>
            <a:miter lim="800000"/>
            <a:headEnd/>
            <a:tailEnd/>
          </a:ln>
        </p:spPr>
      </p:pic>
      <p:sp>
        <p:nvSpPr>
          <p:cNvPr id="17430" name="テキスト ボックス 10"/>
          <p:cNvSpPr txBox="1">
            <a:spLocks noChangeArrowheads="1"/>
          </p:cNvSpPr>
          <p:nvPr/>
        </p:nvSpPr>
        <p:spPr bwMode="auto">
          <a:xfrm>
            <a:off x="684665" y="3522663"/>
            <a:ext cx="1439700" cy="369887"/>
          </a:xfrm>
          <a:prstGeom prst="rect">
            <a:avLst/>
          </a:prstGeom>
          <a:noFill/>
          <a:ln w="9525">
            <a:noFill/>
            <a:miter lim="800000"/>
            <a:headEnd/>
            <a:tailEnd/>
          </a:ln>
        </p:spPr>
        <p:txBody>
          <a:bodyPr>
            <a:spAutoFit/>
          </a:bodyPr>
          <a:lstStyle/>
          <a:p>
            <a:r>
              <a:rPr lang="en-US" altLang="ja-JP" smtClean="0">
                <a:solidFill>
                  <a:prstClr val="black"/>
                </a:solidFill>
                <a:latin typeface="Calibri" pitchFamily="34" charset="0"/>
                <a:ea typeface="ＭＳ Ｐゴシック" charset="-128"/>
              </a:rPr>
              <a:t>A</a:t>
            </a:r>
            <a:r>
              <a:rPr lang="ja-JP" altLang="en-US" smtClean="0">
                <a:solidFill>
                  <a:prstClr val="black"/>
                </a:solidFill>
                <a:latin typeface="Calibri" pitchFamily="34" charset="0"/>
                <a:ea typeface="ＭＳ Ｐゴシック" charset="-128"/>
              </a:rPr>
              <a:t>県</a:t>
            </a:r>
          </a:p>
        </p:txBody>
      </p:sp>
      <p:sp>
        <p:nvSpPr>
          <p:cNvPr id="17431" name="テキスト ボックス 11"/>
          <p:cNvSpPr txBox="1">
            <a:spLocks noChangeArrowheads="1"/>
          </p:cNvSpPr>
          <p:nvPr/>
        </p:nvSpPr>
        <p:spPr bwMode="auto">
          <a:xfrm>
            <a:off x="395844" y="4221172"/>
            <a:ext cx="1439700" cy="369887"/>
          </a:xfrm>
          <a:prstGeom prst="rect">
            <a:avLst/>
          </a:prstGeom>
          <a:noFill/>
          <a:ln w="9525">
            <a:noFill/>
            <a:miter lim="800000"/>
            <a:headEnd/>
            <a:tailEnd/>
          </a:ln>
        </p:spPr>
        <p:txBody>
          <a:bodyPr>
            <a:spAutoFit/>
          </a:bodyPr>
          <a:lstStyle/>
          <a:p>
            <a:pPr algn="ctr"/>
            <a:r>
              <a:rPr lang="en-US" altLang="ja-JP" smtClean="0">
                <a:solidFill>
                  <a:prstClr val="black"/>
                </a:solidFill>
                <a:latin typeface="Calibri" pitchFamily="34" charset="0"/>
                <a:ea typeface="ＭＳ Ｐゴシック" charset="-128"/>
              </a:rPr>
              <a:t>A</a:t>
            </a:r>
            <a:r>
              <a:rPr lang="ja-JP" altLang="en-US" smtClean="0">
                <a:solidFill>
                  <a:prstClr val="black"/>
                </a:solidFill>
                <a:latin typeface="Calibri" pitchFamily="34" charset="0"/>
                <a:ea typeface="ＭＳ Ｐゴシック" charset="-128"/>
              </a:rPr>
              <a:t>県</a:t>
            </a:r>
            <a:r>
              <a:rPr lang="en-US" altLang="ja-JP" smtClean="0">
                <a:solidFill>
                  <a:prstClr val="black"/>
                </a:solidFill>
                <a:latin typeface="Calibri" pitchFamily="34" charset="0"/>
                <a:ea typeface="ＭＳ Ｐゴシック" charset="-128"/>
              </a:rPr>
              <a:t>B</a:t>
            </a:r>
            <a:r>
              <a:rPr lang="ja-JP" altLang="en-US" smtClean="0">
                <a:solidFill>
                  <a:prstClr val="black"/>
                </a:solidFill>
                <a:latin typeface="Calibri" pitchFamily="34" charset="0"/>
                <a:ea typeface="ＭＳ Ｐゴシック" charset="-128"/>
              </a:rPr>
              <a:t>市</a:t>
            </a:r>
          </a:p>
        </p:txBody>
      </p:sp>
      <p:sp>
        <p:nvSpPr>
          <p:cNvPr id="17432" name="テキスト ボックス 11"/>
          <p:cNvSpPr txBox="1">
            <a:spLocks noChangeArrowheads="1"/>
          </p:cNvSpPr>
          <p:nvPr/>
        </p:nvSpPr>
        <p:spPr bwMode="auto">
          <a:xfrm>
            <a:off x="395844" y="4746625"/>
            <a:ext cx="1439700" cy="369888"/>
          </a:xfrm>
          <a:prstGeom prst="rect">
            <a:avLst/>
          </a:prstGeom>
          <a:noFill/>
          <a:ln w="9525">
            <a:noFill/>
            <a:miter lim="800000"/>
            <a:headEnd/>
            <a:tailEnd/>
          </a:ln>
        </p:spPr>
        <p:txBody>
          <a:bodyPr>
            <a:spAutoFit/>
          </a:bodyPr>
          <a:lstStyle/>
          <a:p>
            <a:pPr algn="ctr"/>
            <a:r>
              <a:rPr lang="en-US" altLang="ja-JP" smtClean="0">
                <a:solidFill>
                  <a:prstClr val="black"/>
                </a:solidFill>
                <a:latin typeface="Calibri" pitchFamily="34" charset="0"/>
                <a:ea typeface="ＭＳ Ｐゴシック" charset="-128"/>
              </a:rPr>
              <a:t>A</a:t>
            </a:r>
            <a:r>
              <a:rPr lang="ja-JP" altLang="en-US" smtClean="0">
                <a:solidFill>
                  <a:prstClr val="black"/>
                </a:solidFill>
                <a:latin typeface="Calibri" pitchFamily="34" charset="0"/>
                <a:ea typeface="ＭＳ Ｐゴシック" charset="-128"/>
              </a:rPr>
              <a:t>県</a:t>
            </a:r>
            <a:r>
              <a:rPr lang="en-US" altLang="ja-JP" smtClean="0">
                <a:solidFill>
                  <a:prstClr val="black"/>
                </a:solidFill>
                <a:latin typeface="Calibri" pitchFamily="34" charset="0"/>
                <a:ea typeface="ＭＳ Ｐゴシック" charset="-128"/>
              </a:rPr>
              <a:t>C</a:t>
            </a:r>
            <a:r>
              <a:rPr lang="ja-JP" altLang="en-US" smtClean="0">
                <a:solidFill>
                  <a:prstClr val="black"/>
                </a:solidFill>
                <a:latin typeface="Calibri" pitchFamily="34" charset="0"/>
                <a:ea typeface="ＭＳ Ｐゴシック" charset="-128"/>
              </a:rPr>
              <a:t>市</a:t>
            </a:r>
          </a:p>
        </p:txBody>
      </p:sp>
      <p:sp>
        <p:nvSpPr>
          <p:cNvPr id="30" name="正方形/長方形 29"/>
          <p:cNvSpPr/>
          <p:nvPr/>
        </p:nvSpPr>
        <p:spPr>
          <a:xfrm>
            <a:off x="-16562" y="0"/>
            <a:ext cx="9160561"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一次判定結果のかたより</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p:cNvPicPr>
            <a:picLocks noChangeAspect="1" noChangeArrowheads="1"/>
          </p:cNvPicPr>
          <p:nvPr/>
        </p:nvPicPr>
        <p:blipFill>
          <a:blip r:embed="rId2" cstate="print"/>
          <a:srcRect/>
          <a:stretch>
            <a:fillRect/>
          </a:stretch>
        </p:blipFill>
        <p:spPr bwMode="auto">
          <a:xfrm>
            <a:off x="1691867" y="4221163"/>
            <a:ext cx="6984450" cy="1008062"/>
          </a:xfrm>
          <a:prstGeom prst="rect">
            <a:avLst/>
          </a:prstGeom>
          <a:noFill/>
          <a:ln w="9525">
            <a:noFill/>
            <a:miter lim="800000"/>
            <a:headEnd/>
            <a:tailEnd/>
          </a:ln>
        </p:spPr>
      </p:pic>
      <p:sp>
        <p:nvSpPr>
          <p:cNvPr id="18435" name="テキスト ボックス 9"/>
          <p:cNvSpPr txBox="1">
            <a:spLocks noChangeArrowheads="1"/>
          </p:cNvSpPr>
          <p:nvPr/>
        </p:nvSpPr>
        <p:spPr bwMode="auto">
          <a:xfrm>
            <a:off x="611360" y="2843222"/>
            <a:ext cx="1439700" cy="369887"/>
          </a:xfrm>
          <a:prstGeom prst="rect">
            <a:avLst/>
          </a:prstGeom>
          <a:noFill/>
          <a:ln w="9525">
            <a:noFill/>
            <a:miter lim="800000"/>
            <a:headEnd/>
            <a:tailEnd/>
          </a:ln>
        </p:spPr>
        <p:txBody>
          <a:bodyPr>
            <a:spAutoFit/>
          </a:bodyPr>
          <a:lstStyle/>
          <a:p>
            <a:r>
              <a:rPr lang="ja-JP" altLang="en-US" smtClean="0">
                <a:solidFill>
                  <a:prstClr val="black"/>
                </a:solidFill>
                <a:latin typeface="Calibri" pitchFamily="34" charset="0"/>
                <a:ea typeface="ＭＳ Ｐゴシック" charset="-128"/>
              </a:rPr>
              <a:t>全国</a:t>
            </a:r>
          </a:p>
        </p:txBody>
      </p:sp>
      <p:sp>
        <p:nvSpPr>
          <p:cNvPr id="18436" name="テキスト ボックス 12"/>
          <p:cNvSpPr txBox="1">
            <a:spLocks noChangeArrowheads="1"/>
          </p:cNvSpPr>
          <p:nvPr/>
        </p:nvSpPr>
        <p:spPr bwMode="auto">
          <a:xfrm>
            <a:off x="3779583" y="1989138"/>
            <a:ext cx="1439700" cy="369887"/>
          </a:xfrm>
          <a:prstGeom prst="rect">
            <a:avLst/>
          </a:prstGeom>
          <a:noFill/>
          <a:ln w="9525">
            <a:noFill/>
            <a:miter lim="800000"/>
            <a:headEnd/>
            <a:tailEnd/>
          </a:ln>
        </p:spPr>
        <p:txBody>
          <a:bodyPr>
            <a:spAutoFit/>
          </a:bodyPr>
          <a:lstStyle/>
          <a:p>
            <a:pPr algn="ctr"/>
            <a:r>
              <a:rPr lang="ja-JP" altLang="en-US" smtClean="0">
                <a:solidFill>
                  <a:prstClr val="black"/>
                </a:solidFill>
                <a:latin typeface="Calibri" pitchFamily="34" charset="0"/>
                <a:ea typeface="ＭＳ Ｐゴシック" charset="-128"/>
              </a:rPr>
              <a:t>要介護１</a:t>
            </a:r>
          </a:p>
        </p:txBody>
      </p:sp>
      <p:cxnSp>
        <p:nvCxnSpPr>
          <p:cNvPr id="16" name="直線コネクタ 15"/>
          <p:cNvCxnSpPr>
            <a:stCxn id="18436" idx="2"/>
          </p:cNvCxnSpPr>
          <p:nvPr/>
        </p:nvCxnSpPr>
        <p:spPr>
          <a:xfrm rot="5400000">
            <a:off x="4216657" y="2569967"/>
            <a:ext cx="493713" cy="718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438" name="テキスト ボックス 18"/>
          <p:cNvSpPr txBox="1">
            <a:spLocks noChangeArrowheads="1"/>
          </p:cNvSpPr>
          <p:nvPr/>
        </p:nvSpPr>
        <p:spPr bwMode="auto">
          <a:xfrm>
            <a:off x="5077068" y="1989138"/>
            <a:ext cx="1439700" cy="369887"/>
          </a:xfrm>
          <a:prstGeom prst="rect">
            <a:avLst/>
          </a:prstGeom>
          <a:noFill/>
          <a:ln w="9525">
            <a:noFill/>
            <a:miter lim="800000"/>
            <a:headEnd/>
            <a:tailEnd/>
          </a:ln>
        </p:spPr>
        <p:txBody>
          <a:bodyPr>
            <a:spAutoFit/>
          </a:bodyPr>
          <a:lstStyle/>
          <a:p>
            <a:pPr algn="ctr"/>
            <a:r>
              <a:rPr lang="ja-JP" altLang="en-US" smtClean="0">
                <a:solidFill>
                  <a:prstClr val="black"/>
                </a:solidFill>
                <a:latin typeface="Calibri" pitchFamily="34" charset="0"/>
                <a:ea typeface="ＭＳ Ｐゴシック" charset="-128"/>
              </a:rPr>
              <a:t>要介護２</a:t>
            </a:r>
          </a:p>
        </p:txBody>
      </p:sp>
      <p:cxnSp>
        <p:nvCxnSpPr>
          <p:cNvPr id="20" name="直線コネクタ 19"/>
          <p:cNvCxnSpPr>
            <a:stCxn id="18438" idx="2"/>
          </p:cNvCxnSpPr>
          <p:nvPr/>
        </p:nvCxnSpPr>
        <p:spPr>
          <a:xfrm rot="5400000">
            <a:off x="5548535" y="2605946"/>
            <a:ext cx="495300" cy="14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440" name="テキスト ボックス 20"/>
          <p:cNvSpPr txBox="1">
            <a:spLocks noChangeArrowheads="1"/>
          </p:cNvSpPr>
          <p:nvPr/>
        </p:nvSpPr>
        <p:spPr bwMode="auto">
          <a:xfrm>
            <a:off x="6227948" y="1989138"/>
            <a:ext cx="1439700" cy="369887"/>
          </a:xfrm>
          <a:prstGeom prst="rect">
            <a:avLst/>
          </a:prstGeom>
          <a:noFill/>
          <a:ln w="9525">
            <a:noFill/>
            <a:miter lim="800000"/>
            <a:headEnd/>
            <a:tailEnd/>
          </a:ln>
        </p:spPr>
        <p:txBody>
          <a:bodyPr>
            <a:spAutoFit/>
          </a:bodyPr>
          <a:lstStyle/>
          <a:p>
            <a:pPr algn="ctr"/>
            <a:r>
              <a:rPr lang="ja-JP" altLang="en-US" smtClean="0">
                <a:solidFill>
                  <a:prstClr val="black"/>
                </a:solidFill>
                <a:latin typeface="Calibri" pitchFamily="34" charset="0"/>
                <a:ea typeface="ＭＳ Ｐゴシック" charset="-128"/>
              </a:rPr>
              <a:t>要介護３</a:t>
            </a:r>
          </a:p>
        </p:txBody>
      </p:sp>
      <p:cxnSp>
        <p:nvCxnSpPr>
          <p:cNvPr id="22" name="直線コネクタ 21"/>
          <p:cNvCxnSpPr>
            <a:stCxn id="18440" idx="2"/>
          </p:cNvCxnSpPr>
          <p:nvPr/>
        </p:nvCxnSpPr>
        <p:spPr>
          <a:xfrm rot="5400000">
            <a:off x="6665026" y="2569967"/>
            <a:ext cx="493713" cy="718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442" name="テキスト ボックス 22"/>
          <p:cNvSpPr txBox="1">
            <a:spLocks noChangeArrowheads="1"/>
          </p:cNvSpPr>
          <p:nvPr/>
        </p:nvSpPr>
        <p:spPr bwMode="auto">
          <a:xfrm>
            <a:off x="7092945" y="1484322"/>
            <a:ext cx="1439700" cy="369887"/>
          </a:xfrm>
          <a:prstGeom prst="rect">
            <a:avLst/>
          </a:prstGeom>
          <a:noFill/>
          <a:ln w="9525">
            <a:noFill/>
            <a:miter lim="800000"/>
            <a:headEnd/>
            <a:tailEnd/>
          </a:ln>
        </p:spPr>
        <p:txBody>
          <a:bodyPr>
            <a:spAutoFit/>
          </a:bodyPr>
          <a:lstStyle/>
          <a:p>
            <a:pPr algn="ctr"/>
            <a:r>
              <a:rPr lang="ja-JP" altLang="en-US" smtClean="0">
                <a:solidFill>
                  <a:prstClr val="black"/>
                </a:solidFill>
                <a:latin typeface="Calibri" pitchFamily="34" charset="0"/>
                <a:ea typeface="ＭＳ Ｐゴシック" charset="-128"/>
              </a:rPr>
              <a:t>要介護４</a:t>
            </a:r>
          </a:p>
        </p:txBody>
      </p:sp>
      <p:cxnSp>
        <p:nvCxnSpPr>
          <p:cNvPr id="24" name="直線コネクタ 23"/>
          <p:cNvCxnSpPr>
            <a:stCxn id="18442" idx="2"/>
          </p:cNvCxnSpPr>
          <p:nvPr/>
        </p:nvCxnSpPr>
        <p:spPr>
          <a:xfrm rot="5400000">
            <a:off x="7205031" y="2244983"/>
            <a:ext cx="998538" cy="2169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444" name="テキスト ボックス 25"/>
          <p:cNvSpPr txBox="1">
            <a:spLocks noChangeArrowheads="1"/>
          </p:cNvSpPr>
          <p:nvPr/>
        </p:nvSpPr>
        <p:spPr bwMode="auto">
          <a:xfrm>
            <a:off x="7704301" y="1989138"/>
            <a:ext cx="1439700" cy="369887"/>
          </a:xfrm>
          <a:prstGeom prst="rect">
            <a:avLst/>
          </a:prstGeom>
          <a:noFill/>
          <a:ln w="9525">
            <a:noFill/>
            <a:miter lim="800000"/>
            <a:headEnd/>
            <a:tailEnd/>
          </a:ln>
        </p:spPr>
        <p:txBody>
          <a:bodyPr>
            <a:spAutoFit/>
          </a:bodyPr>
          <a:lstStyle/>
          <a:p>
            <a:pPr algn="ctr"/>
            <a:r>
              <a:rPr lang="ja-JP" altLang="en-US" smtClean="0">
                <a:solidFill>
                  <a:prstClr val="black"/>
                </a:solidFill>
                <a:latin typeface="Calibri" pitchFamily="34" charset="0"/>
                <a:ea typeface="ＭＳ Ｐゴシック" charset="-128"/>
              </a:rPr>
              <a:t>要介護５</a:t>
            </a:r>
          </a:p>
        </p:txBody>
      </p:sp>
      <p:cxnSp>
        <p:nvCxnSpPr>
          <p:cNvPr id="27" name="直線コネクタ 26"/>
          <p:cNvCxnSpPr>
            <a:stCxn id="18444" idx="2"/>
          </p:cNvCxnSpPr>
          <p:nvPr/>
        </p:nvCxnSpPr>
        <p:spPr>
          <a:xfrm rot="5400000">
            <a:off x="8123786" y="2552374"/>
            <a:ext cx="493713" cy="107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446" name="テキスト ボックス 27"/>
          <p:cNvSpPr txBox="1">
            <a:spLocks noChangeArrowheads="1"/>
          </p:cNvSpPr>
          <p:nvPr/>
        </p:nvSpPr>
        <p:spPr bwMode="auto">
          <a:xfrm>
            <a:off x="1835545" y="1989138"/>
            <a:ext cx="1441166" cy="369887"/>
          </a:xfrm>
          <a:prstGeom prst="rect">
            <a:avLst/>
          </a:prstGeom>
          <a:noFill/>
          <a:ln w="9525">
            <a:noFill/>
            <a:miter lim="800000"/>
            <a:headEnd/>
            <a:tailEnd/>
          </a:ln>
        </p:spPr>
        <p:txBody>
          <a:bodyPr>
            <a:spAutoFit/>
          </a:bodyPr>
          <a:lstStyle/>
          <a:p>
            <a:pPr algn="ctr"/>
            <a:r>
              <a:rPr lang="ja-JP" altLang="en-US" smtClean="0">
                <a:solidFill>
                  <a:prstClr val="black"/>
                </a:solidFill>
                <a:latin typeface="Calibri" pitchFamily="34" charset="0"/>
                <a:ea typeface="ＭＳ Ｐゴシック" charset="-128"/>
              </a:rPr>
              <a:t>要支援１</a:t>
            </a:r>
          </a:p>
        </p:txBody>
      </p:sp>
      <p:cxnSp>
        <p:nvCxnSpPr>
          <p:cNvPr id="29" name="直線コネクタ 28"/>
          <p:cNvCxnSpPr>
            <a:stCxn id="18446" idx="2"/>
          </p:cNvCxnSpPr>
          <p:nvPr/>
        </p:nvCxnSpPr>
        <p:spPr>
          <a:xfrm rot="5400000">
            <a:off x="2307011" y="2605946"/>
            <a:ext cx="495300" cy="14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448" name="テキスト ボックス 29"/>
          <p:cNvSpPr txBox="1">
            <a:spLocks noChangeArrowheads="1"/>
          </p:cNvSpPr>
          <p:nvPr/>
        </p:nvSpPr>
        <p:spPr bwMode="auto">
          <a:xfrm>
            <a:off x="2987891" y="1557340"/>
            <a:ext cx="1439700" cy="369887"/>
          </a:xfrm>
          <a:prstGeom prst="rect">
            <a:avLst/>
          </a:prstGeom>
          <a:noFill/>
          <a:ln w="9525">
            <a:noFill/>
            <a:miter lim="800000"/>
            <a:headEnd/>
            <a:tailEnd/>
          </a:ln>
        </p:spPr>
        <p:txBody>
          <a:bodyPr>
            <a:spAutoFit/>
          </a:bodyPr>
          <a:lstStyle/>
          <a:p>
            <a:pPr algn="ctr"/>
            <a:r>
              <a:rPr lang="ja-JP" altLang="en-US" smtClean="0">
                <a:solidFill>
                  <a:prstClr val="black"/>
                </a:solidFill>
                <a:latin typeface="Calibri" pitchFamily="34" charset="0"/>
                <a:ea typeface="ＭＳ Ｐゴシック" charset="-128"/>
              </a:rPr>
              <a:t>要支援２</a:t>
            </a:r>
          </a:p>
        </p:txBody>
      </p:sp>
      <p:cxnSp>
        <p:nvCxnSpPr>
          <p:cNvPr id="31" name="直線コネクタ 30"/>
          <p:cNvCxnSpPr>
            <a:stCxn id="18448" idx="2"/>
          </p:cNvCxnSpPr>
          <p:nvPr/>
        </p:nvCxnSpPr>
        <p:spPr>
          <a:xfrm rot="5400000">
            <a:off x="3173150" y="2318152"/>
            <a:ext cx="925513" cy="1436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450" name="テキスト ボックス 32"/>
          <p:cNvSpPr txBox="1">
            <a:spLocks noChangeArrowheads="1"/>
          </p:cNvSpPr>
          <p:nvPr/>
        </p:nvSpPr>
        <p:spPr bwMode="auto">
          <a:xfrm>
            <a:off x="1331213" y="1341447"/>
            <a:ext cx="1441166" cy="369887"/>
          </a:xfrm>
          <a:prstGeom prst="rect">
            <a:avLst/>
          </a:prstGeom>
          <a:noFill/>
          <a:ln w="9525">
            <a:noFill/>
            <a:miter lim="800000"/>
            <a:headEnd/>
            <a:tailEnd/>
          </a:ln>
        </p:spPr>
        <p:txBody>
          <a:bodyPr>
            <a:spAutoFit/>
          </a:bodyPr>
          <a:lstStyle/>
          <a:p>
            <a:pPr algn="ctr"/>
            <a:r>
              <a:rPr lang="ja-JP" altLang="en-US" smtClean="0">
                <a:solidFill>
                  <a:prstClr val="black"/>
                </a:solidFill>
                <a:latin typeface="Calibri" pitchFamily="34" charset="0"/>
                <a:ea typeface="ＭＳ Ｐゴシック" charset="-128"/>
              </a:rPr>
              <a:t>非該当１</a:t>
            </a:r>
          </a:p>
        </p:txBody>
      </p:sp>
      <p:cxnSp>
        <p:nvCxnSpPr>
          <p:cNvPr id="34" name="直線コネクタ 33"/>
          <p:cNvCxnSpPr>
            <a:stCxn id="18450" idx="2"/>
          </p:cNvCxnSpPr>
          <p:nvPr/>
        </p:nvCxnSpPr>
        <p:spPr>
          <a:xfrm rot="5400000">
            <a:off x="1445171" y="2245380"/>
            <a:ext cx="1141413" cy="733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452" name="Picture 24"/>
          <p:cNvPicPr>
            <a:picLocks noChangeAspect="1" noChangeArrowheads="1"/>
          </p:cNvPicPr>
          <p:nvPr/>
        </p:nvPicPr>
        <p:blipFill>
          <a:blip r:embed="rId3" cstate="print"/>
          <a:srcRect/>
          <a:stretch>
            <a:fillRect/>
          </a:stretch>
        </p:blipFill>
        <p:spPr bwMode="auto">
          <a:xfrm>
            <a:off x="1700668" y="2808288"/>
            <a:ext cx="6975653" cy="1052512"/>
          </a:xfrm>
          <a:prstGeom prst="rect">
            <a:avLst/>
          </a:prstGeom>
          <a:noFill/>
          <a:ln w="9525">
            <a:noFill/>
            <a:miter lim="800000"/>
            <a:headEnd/>
            <a:tailEnd/>
          </a:ln>
        </p:spPr>
      </p:pic>
      <p:pic>
        <p:nvPicPr>
          <p:cNvPr id="18453" name="Picture 25"/>
          <p:cNvPicPr>
            <a:picLocks noChangeAspect="1" noChangeArrowheads="1"/>
          </p:cNvPicPr>
          <p:nvPr/>
        </p:nvPicPr>
        <p:blipFill>
          <a:blip r:embed="rId4" cstate="print"/>
          <a:srcRect/>
          <a:stretch>
            <a:fillRect/>
          </a:stretch>
        </p:blipFill>
        <p:spPr bwMode="auto">
          <a:xfrm>
            <a:off x="1691867" y="4076700"/>
            <a:ext cx="6984450" cy="444500"/>
          </a:xfrm>
          <a:prstGeom prst="rect">
            <a:avLst/>
          </a:prstGeom>
          <a:noFill/>
          <a:ln w="9525">
            <a:noFill/>
            <a:miter lim="800000"/>
            <a:headEnd/>
            <a:tailEnd/>
          </a:ln>
        </p:spPr>
      </p:pic>
      <p:sp>
        <p:nvSpPr>
          <p:cNvPr id="25" name="正方形/長方形 24"/>
          <p:cNvSpPr/>
          <p:nvPr/>
        </p:nvSpPr>
        <p:spPr>
          <a:xfrm>
            <a:off x="-16562" y="0"/>
            <a:ext cx="9160561"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二次判定結果のかたより</a:t>
            </a:r>
          </a:p>
        </p:txBody>
      </p:sp>
      <p:sp>
        <p:nvSpPr>
          <p:cNvPr id="18457" name="テキスト ボックス 10"/>
          <p:cNvSpPr txBox="1">
            <a:spLocks noChangeArrowheads="1"/>
          </p:cNvSpPr>
          <p:nvPr/>
        </p:nvSpPr>
        <p:spPr bwMode="auto">
          <a:xfrm>
            <a:off x="684665" y="3522663"/>
            <a:ext cx="1439700" cy="369887"/>
          </a:xfrm>
          <a:prstGeom prst="rect">
            <a:avLst/>
          </a:prstGeom>
          <a:noFill/>
          <a:ln w="9525">
            <a:noFill/>
            <a:miter lim="800000"/>
            <a:headEnd/>
            <a:tailEnd/>
          </a:ln>
        </p:spPr>
        <p:txBody>
          <a:bodyPr>
            <a:spAutoFit/>
          </a:bodyPr>
          <a:lstStyle/>
          <a:p>
            <a:r>
              <a:rPr lang="en-US" altLang="ja-JP" smtClean="0">
                <a:solidFill>
                  <a:prstClr val="black"/>
                </a:solidFill>
                <a:latin typeface="Calibri" pitchFamily="34" charset="0"/>
                <a:ea typeface="ＭＳ Ｐゴシック" charset="-128"/>
              </a:rPr>
              <a:t>A</a:t>
            </a:r>
            <a:r>
              <a:rPr lang="ja-JP" altLang="en-US" smtClean="0">
                <a:solidFill>
                  <a:prstClr val="black"/>
                </a:solidFill>
                <a:latin typeface="Calibri" pitchFamily="34" charset="0"/>
                <a:ea typeface="ＭＳ Ｐゴシック" charset="-128"/>
              </a:rPr>
              <a:t>県</a:t>
            </a:r>
          </a:p>
        </p:txBody>
      </p:sp>
      <p:sp>
        <p:nvSpPr>
          <p:cNvPr id="18458" name="テキスト ボックス 11"/>
          <p:cNvSpPr txBox="1">
            <a:spLocks noChangeArrowheads="1"/>
          </p:cNvSpPr>
          <p:nvPr/>
        </p:nvSpPr>
        <p:spPr bwMode="auto">
          <a:xfrm>
            <a:off x="395844" y="4149725"/>
            <a:ext cx="1439700" cy="369888"/>
          </a:xfrm>
          <a:prstGeom prst="rect">
            <a:avLst/>
          </a:prstGeom>
          <a:noFill/>
          <a:ln w="9525">
            <a:noFill/>
            <a:miter lim="800000"/>
            <a:headEnd/>
            <a:tailEnd/>
          </a:ln>
        </p:spPr>
        <p:txBody>
          <a:bodyPr>
            <a:spAutoFit/>
          </a:bodyPr>
          <a:lstStyle/>
          <a:p>
            <a:pPr algn="ctr"/>
            <a:r>
              <a:rPr lang="en-US" altLang="ja-JP" smtClean="0">
                <a:solidFill>
                  <a:prstClr val="black"/>
                </a:solidFill>
                <a:latin typeface="Calibri" pitchFamily="34" charset="0"/>
                <a:ea typeface="ＭＳ Ｐゴシック" charset="-128"/>
              </a:rPr>
              <a:t>A</a:t>
            </a:r>
            <a:r>
              <a:rPr lang="ja-JP" altLang="en-US" smtClean="0">
                <a:solidFill>
                  <a:prstClr val="black"/>
                </a:solidFill>
                <a:latin typeface="Calibri" pitchFamily="34" charset="0"/>
                <a:ea typeface="ＭＳ Ｐゴシック" charset="-128"/>
              </a:rPr>
              <a:t>県</a:t>
            </a:r>
            <a:r>
              <a:rPr lang="en-US" altLang="ja-JP" smtClean="0">
                <a:solidFill>
                  <a:prstClr val="black"/>
                </a:solidFill>
                <a:latin typeface="Calibri" pitchFamily="34" charset="0"/>
                <a:ea typeface="ＭＳ Ｐゴシック" charset="-128"/>
              </a:rPr>
              <a:t>B</a:t>
            </a:r>
            <a:r>
              <a:rPr lang="ja-JP" altLang="en-US" smtClean="0">
                <a:solidFill>
                  <a:prstClr val="black"/>
                </a:solidFill>
                <a:latin typeface="Calibri" pitchFamily="34" charset="0"/>
                <a:ea typeface="ＭＳ Ｐゴシック" charset="-128"/>
              </a:rPr>
              <a:t>市</a:t>
            </a:r>
          </a:p>
        </p:txBody>
      </p:sp>
      <p:sp>
        <p:nvSpPr>
          <p:cNvPr id="30" name="正方形/長方形 29"/>
          <p:cNvSpPr/>
          <p:nvPr/>
        </p:nvSpPr>
        <p:spPr>
          <a:xfrm>
            <a:off x="1548191" y="4508509"/>
            <a:ext cx="719996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8460" name="テキスト ボックス 11"/>
          <p:cNvSpPr txBox="1">
            <a:spLocks noChangeArrowheads="1"/>
          </p:cNvSpPr>
          <p:nvPr/>
        </p:nvSpPr>
        <p:spPr bwMode="auto">
          <a:xfrm>
            <a:off x="395844" y="4746625"/>
            <a:ext cx="1439700" cy="369888"/>
          </a:xfrm>
          <a:prstGeom prst="rect">
            <a:avLst/>
          </a:prstGeom>
          <a:noFill/>
          <a:ln w="9525">
            <a:noFill/>
            <a:miter lim="800000"/>
            <a:headEnd/>
            <a:tailEnd/>
          </a:ln>
        </p:spPr>
        <p:txBody>
          <a:bodyPr>
            <a:spAutoFit/>
          </a:bodyPr>
          <a:lstStyle/>
          <a:p>
            <a:pPr algn="ctr"/>
            <a:r>
              <a:rPr lang="en-US" altLang="ja-JP" smtClean="0">
                <a:solidFill>
                  <a:prstClr val="black"/>
                </a:solidFill>
                <a:latin typeface="Calibri" pitchFamily="34" charset="0"/>
                <a:ea typeface="ＭＳ Ｐゴシック" charset="-128"/>
              </a:rPr>
              <a:t>A</a:t>
            </a:r>
            <a:r>
              <a:rPr lang="ja-JP" altLang="en-US" smtClean="0">
                <a:solidFill>
                  <a:prstClr val="black"/>
                </a:solidFill>
                <a:latin typeface="Calibri" pitchFamily="34" charset="0"/>
                <a:ea typeface="ＭＳ Ｐゴシック" charset="-128"/>
              </a:rPr>
              <a:t>県</a:t>
            </a:r>
            <a:r>
              <a:rPr lang="en-US" altLang="ja-JP" smtClean="0">
                <a:solidFill>
                  <a:prstClr val="black"/>
                </a:solidFill>
                <a:latin typeface="Calibri" pitchFamily="34" charset="0"/>
                <a:ea typeface="ＭＳ Ｐゴシック" charset="-128"/>
              </a:rPr>
              <a:t>C</a:t>
            </a:r>
            <a:r>
              <a:rPr lang="ja-JP" altLang="en-US" smtClean="0">
                <a:solidFill>
                  <a:prstClr val="black"/>
                </a:solidFill>
                <a:latin typeface="Calibri" pitchFamily="34" charset="0"/>
                <a:ea typeface="ＭＳ Ｐゴシック" charset="-128"/>
              </a:rPr>
              <a:t>市</a:t>
            </a:r>
          </a:p>
        </p:txBody>
      </p:sp>
      <p:sp>
        <p:nvSpPr>
          <p:cNvPr id="28" name="スライド番号プレースホルダ 11"/>
          <p:cNvSpPr>
            <a:spLocks noGrp="1"/>
          </p:cNvSpPr>
          <p:nvPr>
            <p:ph type="sldNum" sz="quarter" idx="12"/>
          </p:nvPr>
        </p:nvSpPr>
        <p:spPr bwMode="auto">
          <a:xfrm>
            <a:off x="7010400" y="6492889"/>
            <a:ext cx="2133600" cy="365125"/>
          </a:xfrm>
          <a:noFill/>
          <a:ln>
            <a:miter lim="800000"/>
            <a:headEnd/>
            <a:tailEnd/>
          </a:ln>
        </p:spPr>
        <p:txBody>
          <a:bodyPr wrap="square" numCol="1" anchorCtr="0" compatLnSpc="1">
            <a:prstTxWarp prst="textNoShape">
              <a:avLst/>
            </a:prstTxWarp>
          </a:bodyPr>
          <a:lstStyle/>
          <a:p>
            <a:fld id="{F16E1505-F188-408C-A1EE-57AD87649122}" type="slidenum">
              <a:rPr lang="en-US" altLang="ja-JP" smtClean="0">
                <a:solidFill>
                  <a:srgbClr val="898989"/>
                </a:solidFill>
                <a:latin typeface="Calibri" pitchFamily="34" charset="0"/>
                <a:ea typeface="ＭＳ Ｐゴシック" pitchFamily="50" charset="-128"/>
              </a:rPr>
              <a:pPr/>
              <a:t>41</a:t>
            </a:fld>
            <a:endParaRPr lang="en-US" altLang="ja-JP" smtClean="0">
              <a:solidFill>
                <a:srgbClr val="898989"/>
              </a:solidFill>
              <a:latin typeface="Calibri" pitchFamily="34" charset="0"/>
              <a:ea typeface="ＭＳ Ｐゴシック" pitchFamily="50" charset="-128"/>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79512" y="1097692"/>
            <a:ext cx="3672408" cy="56436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dirty="0">
              <a:solidFill>
                <a:prstClr val="white"/>
              </a:solidFill>
            </a:endParaRPr>
          </a:p>
        </p:txBody>
      </p:sp>
      <p:sp>
        <p:nvSpPr>
          <p:cNvPr id="19" name="正方形/長方形 18"/>
          <p:cNvSpPr/>
          <p:nvPr/>
        </p:nvSpPr>
        <p:spPr>
          <a:xfrm>
            <a:off x="4283968" y="1097692"/>
            <a:ext cx="4680520" cy="56436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dirty="0">
              <a:solidFill>
                <a:prstClr val="white"/>
              </a:solidFill>
            </a:endParaRPr>
          </a:p>
        </p:txBody>
      </p:sp>
      <p:sp>
        <p:nvSpPr>
          <p:cNvPr id="6" name="テキスト ボックス 5"/>
          <p:cNvSpPr txBox="1"/>
          <p:nvPr/>
        </p:nvSpPr>
        <p:spPr>
          <a:xfrm>
            <a:off x="326956" y="1406669"/>
            <a:ext cx="2435282" cy="338554"/>
          </a:xfrm>
          <a:prstGeom prst="rect">
            <a:avLst/>
          </a:prstGeom>
          <a:noFill/>
        </p:spPr>
        <p:txBody>
          <a:bodyPr wrap="none" rtlCol="0">
            <a:spAutoFit/>
          </a:bodyPr>
          <a:lstStyle/>
          <a:p>
            <a:pPr fontAlgn="auto">
              <a:spcBef>
                <a:spcPts val="0"/>
              </a:spcBef>
              <a:spcAft>
                <a:spcPts val="0"/>
              </a:spcAft>
            </a:pPr>
            <a:r>
              <a:rPr lang="ja-JP" altLang="en-US" sz="1600" dirty="0" smtClean="0">
                <a:solidFill>
                  <a:prstClr val="black"/>
                </a:solidFill>
                <a:effectLst>
                  <a:outerShdw blurRad="38100" dist="38100" dir="2700000" algn="tl">
                    <a:srgbClr val="000000">
                      <a:alpha val="43137"/>
                    </a:srgbClr>
                  </a:outerShdw>
                </a:effectLst>
                <a:latin typeface="Calibri"/>
                <a:ea typeface="ＭＳ Ｐゴシック"/>
              </a:rPr>
              <a:t>第１群</a:t>
            </a:r>
            <a:r>
              <a:rPr lang="en-US" altLang="ja-JP" sz="1600" dirty="0" smtClean="0">
                <a:solidFill>
                  <a:prstClr val="black"/>
                </a:solidFill>
                <a:effectLst>
                  <a:outerShdw blurRad="38100" dist="38100" dir="2700000" algn="tl">
                    <a:srgbClr val="000000">
                      <a:alpha val="43137"/>
                    </a:srgbClr>
                  </a:outerShdw>
                </a:effectLst>
                <a:latin typeface="Calibri"/>
                <a:ea typeface="ＭＳ Ｐゴシック"/>
              </a:rPr>
              <a:t>-</a:t>
            </a:r>
            <a:r>
              <a:rPr lang="ja-JP" altLang="en-US" sz="1600" dirty="0" smtClean="0">
                <a:solidFill>
                  <a:prstClr val="black"/>
                </a:solidFill>
                <a:effectLst>
                  <a:outerShdw blurRad="38100" dist="38100" dir="2700000" algn="tl">
                    <a:srgbClr val="000000">
                      <a:alpha val="43137"/>
                    </a:srgbClr>
                  </a:outerShdw>
                </a:effectLst>
                <a:latin typeface="Calibri"/>
                <a:ea typeface="ＭＳ Ｐゴシック"/>
              </a:rPr>
              <a:t>５．座位保持</a:t>
            </a:r>
            <a:r>
              <a:rPr lang="ja-JP" altLang="en-US" sz="1400" dirty="0" smtClean="0">
                <a:solidFill>
                  <a:prstClr val="black"/>
                </a:solidFill>
                <a:effectLst>
                  <a:outerShdw blurRad="38100" dist="38100" dir="2700000" algn="tl">
                    <a:srgbClr val="000000">
                      <a:alpha val="43137"/>
                    </a:srgbClr>
                  </a:outerShdw>
                </a:effectLst>
                <a:latin typeface="Calibri"/>
                <a:ea typeface="ＭＳ Ｐゴシック"/>
              </a:rPr>
              <a:t>（能力）</a:t>
            </a:r>
            <a:endParaRPr lang="en-US" altLang="ja-JP" sz="1400" dirty="0" smtClean="0">
              <a:solidFill>
                <a:prstClr val="black"/>
              </a:solidFill>
              <a:effectLst>
                <a:outerShdw blurRad="38100" dist="38100" dir="2700000" algn="tl">
                  <a:srgbClr val="000000">
                    <a:alpha val="43137"/>
                  </a:srgbClr>
                </a:outerShdw>
              </a:effectLst>
              <a:latin typeface="Calibri"/>
              <a:ea typeface="ＭＳ Ｐゴシック"/>
            </a:endParaRPr>
          </a:p>
        </p:txBody>
      </p:sp>
      <p:sp>
        <p:nvSpPr>
          <p:cNvPr id="20" name="テキスト ボックス 19"/>
          <p:cNvSpPr txBox="1"/>
          <p:nvPr/>
        </p:nvSpPr>
        <p:spPr>
          <a:xfrm>
            <a:off x="5148068" y="863000"/>
            <a:ext cx="2776061" cy="442674"/>
          </a:xfrm>
          <a:prstGeom prst="roundRect">
            <a:avLst/>
          </a:prstGeom>
          <a:solidFill>
            <a:schemeClr val="accent2">
              <a:lumMod val="60000"/>
              <a:lumOff val="40000"/>
            </a:schemeClr>
          </a:solidFill>
          <a:ln w="28575">
            <a:solidFill>
              <a:schemeClr val="bg1"/>
            </a:solidFill>
          </a:ln>
        </p:spPr>
        <p:txBody>
          <a:bodyPr wrap="none" rtlCol="0">
            <a:spAutoFit/>
          </a:bodyPr>
          <a:lstStyle/>
          <a:p>
            <a:pPr fontAlgn="auto">
              <a:spcBef>
                <a:spcPts val="0"/>
              </a:spcBef>
              <a:spcAft>
                <a:spcPts val="0"/>
              </a:spcAft>
            </a:pPr>
            <a:r>
              <a:rPr lang="ja-JP" altLang="en-US" sz="2000" dirty="0" smtClean="0">
                <a:solidFill>
                  <a:prstClr val="black"/>
                </a:solidFill>
                <a:latin typeface="Calibri"/>
                <a:ea typeface="ＭＳ Ｐゴシック"/>
              </a:rPr>
              <a:t>一次判定結果への影響</a:t>
            </a:r>
            <a:endParaRPr lang="ja-JP" altLang="en-US" sz="2000" dirty="0">
              <a:solidFill>
                <a:prstClr val="black"/>
              </a:solidFill>
              <a:latin typeface="Calibri"/>
              <a:ea typeface="ＭＳ Ｐゴシック"/>
            </a:endParaRPr>
          </a:p>
        </p:txBody>
      </p:sp>
      <p:sp>
        <p:nvSpPr>
          <p:cNvPr id="21" name="テキスト ボックス 20"/>
          <p:cNvSpPr txBox="1"/>
          <p:nvPr/>
        </p:nvSpPr>
        <p:spPr>
          <a:xfrm>
            <a:off x="4427984" y="1457734"/>
            <a:ext cx="4320480" cy="1634490"/>
          </a:xfrm>
          <a:prstGeom prst="roundRect">
            <a:avLst/>
          </a:prstGeom>
          <a:solidFill>
            <a:schemeClr val="bg1"/>
          </a:solidFill>
        </p:spPr>
        <p:txBody>
          <a:bodyPr wrap="square" rtlCol="0">
            <a:spAutoFit/>
          </a:bodyPr>
          <a:lstStyle/>
          <a:p>
            <a:pPr marL="177800" indent="-177800" fontAlgn="auto">
              <a:spcBef>
                <a:spcPts val="0"/>
              </a:spcBef>
              <a:spcAft>
                <a:spcPts val="0"/>
              </a:spcAft>
              <a:buFont typeface="Wingdings" pitchFamily="2" charset="2"/>
              <a:buChar char="u"/>
            </a:pPr>
            <a:r>
              <a:rPr lang="ja-JP" altLang="en-US" dirty="0" smtClean="0">
                <a:solidFill>
                  <a:prstClr val="black"/>
                </a:solidFill>
                <a:latin typeface="Calibri"/>
                <a:ea typeface="ＭＳ Ｐゴシック"/>
              </a:rPr>
              <a:t>一部の調査項目の選択が、保険者の独自の判断や調査員間の選択のばらつきによって特定の選択肢にかたよることで、一次判定結果に影響を与える場合もある。</a:t>
            </a:r>
            <a:endParaRPr lang="ja-JP" altLang="en-US" dirty="0">
              <a:solidFill>
                <a:prstClr val="black"/>
              </a:solidFill>
              <a:latin typeface="Calibri"/>
              <a:ea typeface="ＭＳ Ｐゴシック"/>
            </a:endParaRPr>
          </a:p>
        </p:txBody>
      </p:sp>
      <p:pic>
        <p:nvPicPr>
          <p:cNvPr id="3" name="Picture 3"/>
          <p:cNvPicPr>
            <a:picLocks noChangeAspect="1" noChangeArrowheads="1"/>
          </p:cNvPicPr>
          <p:nvPr/>
        </p:nvPicPr>
        <p:blipFill>
          <a:blip r:embed="rId3" cstate="print"/>
          <a:srcRect/>
          <a:stretch>
            <a:fillRect/>
          </a:stretch>
        </p:blipFill>
        <p:spPr bwMode="auto">
          <a:xfrm>
            <a:off x="254952" y="1644789"/>
            <a:ext cx="3571875" cy="1733550"/>
          </a:xfrm>
          <a:prstGeom prst="rect">
            <a:avLst/>
          </a:prstGeom>
          <a:noFill/>
          <a:ln w="9525">
            <a:noFill/>
            <a:miter lim="800000"/>
            <a:headEnd/>
            <a:tailEnd/>
          </a:ln>
          <a:effectLst/>
        </p:spPr>
      </p:pic>
      <p:sp>
        <p:nvSpPr>
          <p:cNvPr id="12" name="テキスト ボックス 11"/>
          <p:cNvSpPr txBox="1"/>
          <p:nvPr/>
        </p:nvSpPr>
        <p:spPr>
          <a:xfrm>
            <a:off x="326961" y="3433941"/>
            <a:ext cx="3315331" cy="338554"/>
          </a:xfrm>
          <a:prstGeom prst="rect">
            <a:avLst/>
          </a:prstGeom>
          <a:noFill/>
        </p:spPr>
        <p:txBody>
          <a:bodyPr wrap="none" rtlCol="0">
            <a:spAutoFit/>
          </a:bodyPr>
          <a:lstStyle/>
          <a:p>
            <a:pPr fontAlgn="auto">
              <a:spcBef>
                <a:spcPts val="0"/>
              </a:spcBef>
              <a:spcAft>
                <a:spcPts val="0"/>
              </a:spcAft>
            </a:pPr>
            <a:r>
              <a:rPr lang="ja-JP" altLang="en-US" sz="1600" dirty="0" smtClean="0">
                <a:solidFill>
                  <a:prstClr val="black"/>
                </a:solidFill>
                <a:effectLst>
                  <a:outerShdw blurRad="38100" dist="38100" dir="2700000" algn="tl">
                    <a:srgbClr val="000000">
                      <a:alpha val="43137"/>
                    </a:srgbClr>
                  </a:outerShdw>
                </a:effectLst>
                <a:latin typeface="Calibri"/>
                <a:ea typeface="ＭＳ Ｐゴシック"/>
              </a:rPr>
              <a:t>第２群</a:t>
            </a:r>
            <a:r>
              <a:rPr lang="en-US" altLang="ja-JP" sz="1600" dirty="0" smtClean="0">
                <a:solidFill>
                  <a:prstClr val="black"/>
                </a:solidFill>
                <a:effectLst>
                  <a:outerShdw blurRad="38100" dist="38100" dir="2700000" algn="tl">
                    <a:srgbClr val="000000">
                      <a:alpha val="43137"/>
                    </a:srgbClr>
                  </a:outerShdw>
                </a:effectLst>
                <a:latin typeface="Calibri"/>
                <a:ea typeface="ＭＳ Ｐゴシック"/>
              </a:rPr>
              <a:t>-</a:t>
            </a:r>
            <a:r>
              <a:rPr lang="ja-JP" altLang="en-US" sz="1600" dirty="0" smtClean="0">
                <a:solidFill>
                  <a:prstClr val="black"/>
                </a:solidFill>
                <a:effectLst>
                  <a:outerShdw blurRad="38100" dist="38100" dir="2700000" algn="tl">
                    <a:srgbClr val="000000">
                      <a:alpha val="43137"/>
                    </a:srgbClr>
                  </a:outerShdw>
                </a:effectLst>
                <a:latin typeface="Calibri"/>
                <a:ea typeface="ＭＳ Ｐゴシック"/>
              </a:rPr>
              <a:t>５．排尿</a:t>
            </a:r>
            <a:r>
              <a:rPr lang="ja-JP" altLang="en-US" sz="1400" dirty="0" smtClean="0">
                <a:solidFill>
                  <a:prstClr val="black"/>
                </a:solidFill>
                <a:effectLst>
                  <a:outerShdw blurRad="38100" dist="38100" dir="2700000" algn="tl">
                    <a:srgbClr val="000000">
                      <a:alpha val="43137"/>
                    </a:srgbClr>
                  </a:outerShdw>
                </a:effectLst>
                <a:latin typeface="Calibri"/>
                <a:ea typeface="ＭＳ Ｐゴシック"/>
              </a:rPr>
              <a:t>（介助の方法）</a:t>
            </a:r>
            <a:r>
              <a:rPr lang="ja-JP" altLang="en-US" sz="1600" dirty="0" smtClean="0">
                <a:solidFill>
                  <a:prstClr val="black"/>
                </a:solidFill>
                <a:effectLst>
                  <a:outerShdw blurRad="38100" dist="38100" dir="2700000" algn="tl">
                    <a:srgbClr val="000000">
                      <a:alpha val="43137"/>
                    </a:srgbClr>
                  </a:outerShdw>
                </a:effectLst>
                <a:latin typeface="Calibri"/>
                <a:ea typeface="ＭＳ Ｐゴシック"/>
              </a:rPr>
              <a:t>　</a:t>
            </a:r>
            <a:r>
              <a:rPr lang="en-US" altLang="ja-JP" sz="1600" dirty="0" smtClean="0">
                <a:solidFill>
                  <a:prstClr val="black"/>
                </a:solidFill>
                <a:effectLst>
                  <a:outerShdw blurRad="38100" dist="38100" dir="2700000" algn="tl">
                    <a:srgbClr val="000000">
                      <a:alpha val="43137"/>
                    </a:srgbClr>
                  </a:outerShdw>
                </a:effectLst>
                <a:latin typeface="Calibri"/>
                <a:ea typeface="ＭＳ Ｐゴシック"/>
              </a:rPr>
              <a:t>※</a:t>
            </a:r>
            <a:r>
              <a:rPr lang="ja-JP" altLang="en-US" sz="1600" dirty="0" smtClean="0">
                <a:solidFill>
                  <a:prstClr val="black"/>
                </a:solidFill>
                <a:effectLst>
                  <a:outerShdw blurRad="38100" dist="38100" dir="2700000" algn="tl">
                    <a:srgbClr val="000000">
                      <a:alpha val="43137"/>
                    </a:srgbClr>
                  </a:outerShdw>
                </a:effectLst>
                <a:latin typeface="Calibri"/>
                <a:ea typeface="ＭＳ Ｐゴシック"/>
              </a:rPr>
              <a:t>居宅</a:t>
            </a:r>
            <a:endParaRPr lang="en-US" altLang="ja-JP" sz="1600" dirty="0" smtClean="0">
              <a:solidFill>
                <a:prstClr val="black"/>
              </a:solidFill>
              <a:effectLst>
                <a:outerShdw blurRad="38100" dist="38100" dir="2700000" algn="tl">
                  <a:srgbClr val="000000">
                    <a:alpha val="43137"/>
                  </a:srgbClr>
                </a:outerShdw>
              </a:effectLst>
              <a:latin typeface="Calibri"/>
              <a:ea typeface="ＭＳ Ｐゴシック"/>
            </a:endParaRPr>
          </a:p>
        </p:txBody>
      </p:sp>
      <p:pic>
        <p:nvPicPr>
          <p:cNvPr id="1028" name="Picture 4"/>
          <p:cNvPicPr>
            <a:picLocks noChangeAspect="1" noChangeArrowheads="1"/>
          </p:cNvPicPr>
          <p:nvPr/>
        </p:nvPicPr>
        <p:blipFill>
          <a:blip r:embed="rId4" cstate="print"/>
          <a:srcRect/>
          <a:stretch>
            <a:fillRect/>
          </a:stretch>
        </p:blipFill>
        <p:spPr bwMode="auto">
          <a:xfrm>
            <a:off x="254952" y="3683873"/>
            <a:ext cx="3571875" cy="1733550"/>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cstate="print"/>
          <a:srcRect/>
          <a:stretch>
            <a:fillRect/>
          </a:stretch>
        </p:blipFill>
        <p:spPr bwMode="auto">
          <a:xfrm>
            <a:off x="254948" y="5756109"/>
            <a:ext cx="3600400" cy="904875"/>
          </a:xfrm>
          <a:prstGeom prst="rect">
            <a:avLst/>
          </a:prstGeom>
          <a:noFill/>
          <a:ln w="9525">
            <a:noFill/>
            <a:miter lim="800000"/>
            <a:headEnd/>
            <a:tailEnd/>
          </a:ln>
          <a:effectLst/>
        </p:spPr>
      </p:pic>
      <p:sp>
        <p:nvSpPr>
          <p:cNvPr id="16" name="テキスト ボックス 15"/>
          <p:cNvSpPr txBox="1"/>
          <p:nvPr/>
        </p:nvSpPr>
        <p:spPr>
          <a:xfrm>
            <a:off x="326960" y="5510361"/>
            <a:ext cx="3227165" cy="338554"/>
          </a:xfrm>
          <a:prstGeom prst="rect">
            <a:avLst/>
          </a:prstGeom>
          <a:noFill/>
        </p:spPr>
        <p:txBody>
          <a:bodyPr wrap="none" rtlCol="0">
            <a:spAutoFit/>
          </a:bodyPr>
          <a:lstStyle/>
          <a:p>
            <a:pPr fontAlgn="auto">
              <a:spcBef>
                <a:spcPts val="0"/>
              </a:spcBef>
              <a:spcAft>
                <a:spcPts val="0"/>
              </a:spcAft>
            </a:pPr>
            <a:r>
              <a:rPr lang="ja-JP" altLang="en-US" sz="1600" dirty="0" smtClean="0">
                <a:solidFill>
                  <a:prstClr val="black"/>
                </a:solidFill>
                <a:effectLst>
                  <a:outerShdw blurRad="38100" dist="38100" dir="2700000" algn="tl">
                    <a:srgbClr val="000000">
                      <a:alpha val="43137"/>
                    </a:srgbClr>
                  </a:outerShdw>
                </a:effectLst>
                <a:latin typeface="Calibri"/>
                <a:ea typeface="ＭＳ Ｐゴシック"/>
              </a:rPr>
              <a:t>第３群</a:t>
            </a:r>
            <a:r>
              <a:rPr lang="en-US" altLang="ja-JP" sz="1600" dirty="0" smtClean="0">
                <a:solidFill>
                  <a:prstClr val="black"/>
                </a:solidFill>
                <a:effectLst>
                  <a:outerShdw blurRad="38100" dist="38100" dir="2700000" algn="tl">
                    <a:srgbClr val="000000">
                      <a:alpha val="43137"/>
                    </a:srgbClr>
                  </a:outerShdw>
                </a:effectLst>
                <a:latin typeface="Calibri"/>
                <a:ea typeface="ＭＳ Ｐゴシック"/>
              </a:rPr>
              <a:t>-</a:t>
            </a:r>
            <a:r>
              <a:rPr lang="ja-JP" altLang="en-US" sz="1600" dirty="0" smtClean="0">
                <a:solidFill>
                  <a:prstClr val="black"/>
                </a:solidFill>
                <a:effectLst>
                  <a:outerShdw blurRad="38100" dist="38100" dir="2700000" algn="tl">
                    <a:srgbClr val="000000">
                      <a:alpha val="43137"/>
                    </a:srgbClr>
                  </a:outerShdw>
                </a:effectLst>
                <a:latin typeface="Calibri"/>
                <a:ea typeface="ＭＳ Ｐゴシック"/>
              </a:rPr>
              <a:t>２．毎日の日課を理解</a:t>
            </a:r>
            <a:r>
              <a:rPr lang="ja-JP" altLang="en-US" sz="1400" dirty="0" smtClean="0">
                <a:solidFill>
                  <a:prstClr val="black"/>
                </a:solidFill>
                <a:effectLst>
                  <a:outerShdw blurRad="38100" dist="38100" dir="2700000" algn="tl">
                    <a:srgbClr val="000000">
                      <a:alpha val="43137"/>
                    </a:srgbClr>
                  </a:outerShdw>
                </a:effectLst>
                <a:latin typeface="Calibri"/>
                <a:ea typeface="ＭＳ Ｐゴシック"/>
              </a:rPr>
              <a:t>（能力）</a:t>
            </a:r>
            <a:endParaRPr lang="en-US" altLang="ja-JP" sz="1600" dirty="0" smtClean="0">
              <a:solidFill>
                <a:prstClr val="black"/>
              </a:solidFill>
              <a:effectLst>
                <a:outerShdw blurRad="38100" dist="38100" dir="2700000" algn="tl">
                  <a:srgbClr val="000000">
                    <a:alpha val="43137"/>
                  </a:srgbClr>
                </a:outerShdw>
              </a:effectLst>
              <a:latin typeface="Calibri"/>
              <a:ea typeface="ＭＳ Ｐゴシック"/>
            </a:endParaRPr>
          </a:p>
        </p:txBody>
      </p:sp>
      <p:sp>
        <p:nvSpPr>
          <p:cNvPr id="22" name="二等辺三角形 21"/>
          <p:cNvSpPr/>
          <p:nvPr/>
        </p:nvSpPr>
        <p:spPr>
          <a:xfrm rot="5400000">
            <a:off x="1743306" y="3851718"/>
            <a:ext cx="4608512" cy="284604"/>
          </a:xfrm>
          <a:prstGeom prst="triangle">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7" name="円/楕円 6"/>
          <p:cNvSpPr/>
          <p:nvPr/>
        </p:nvSpPr>
        <p:spPr>
          <a:xfrm>
            <a:off x="1881416" y="2465080"/>
            <a:ext cx="360040" cy="360040"/>
          </a:xfrm>
          <a:prstGeom prst="ellipse">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3" name="円/楕円 22"/>
          <p:cNvSpPr/>
          <p:nvPr/>
        </p:nvSpPr>
        <p:spPr>
          <a:xfrm>
            <a:off x="1699300" y="4496544"/>
            <a:ext cx="360040" cy="360040"/>
          </a:xfrm>
          <a:prstGeom prst="ellipse">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4" name="円/楕円 23"/>
          <p:cNvSpPr/>
          <p:nvPr/>
        </p:nvSpPr>
        <p:spPr>
          <a:xfrm>
            <a:off x="1627292" y="6111200"/>
            <a:ext cx="360040" cy="360040"/>
          </a:xfrm>
          <a:prstGeom prst="ellipse">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5" name="テキスト ボックス 24"/>
          <p:cNvSpPr txBox="1"/>
          <p:nvPr/>
        </p:nvSpPr>
        <p:spPr>
          <a:xfrm>
            <a:off x="4499992" y="3356998"/>
            <a:ext cx="2159566" cy="307777"/>
          </a:xfrm>
          <a:prstGeom prst="rect">
            <a:avLst/>
          </a:prstGeom>
          <a:noFill/>
        </p:spPr>
        <p:txBody>
          <a:bodyPr wrap="none" rtlCol="0">
            <a:spAutoFit/>
          </a:bodyPr>
          <a:lstStyle/>
          <a:p>
            <a:pPr fontAlgn="auto">
              <a:spcBef>
                <a:spcPts val="0"/>
              </a:spcBef>
              <a:spcAft>
                <a:spcPts val="0"/>
              </a:spcAft>
            </a:pPr>
            <a:r>
              <a:rPr lang="ja-JP" altLang="en-US" sz="1400" dirty="0" smtClean="0">
                <a:solidFill>
                  <a:prstClr val="black"/>
                </a:solidFill>
                <a:effectLst>
                  <a:outerShdw blurRad="38100" dist="38100" dir="2700000" algn="tl">
                    <a:srgbClr val="000000">
                      <a:alpha val="43137"/>
                    </a:srgbClr>
                  </a:outerShdw>
                </a:effectLst>
                <a:latin typeface="Calibri"/>
                <a:ea typeface="ＭＳ Ｐゴシック"/>
              </a:rPr>
              <a:t>＜某市の一次判定結果＞</a:t>
            </a:r>
            <a:endParaRPr lang="en-US" altLang="ja-JP" sz="1400" dirty="0" smtClean="0">
              <a:solidFill>
                <a:prstClr val="black"/>
              </a:solidFill>
              <a:effectLst>
                <a:outerShdw blurRad="38100" dist="38100" dir="2700000" algn="tl">
                  <a:srgbClr val="000000">
                    <a:alpha val="43137"/>
                  </a:srgbClr>
                </a:outerShdw>
              </a:effectLst>
              <a:latin typeface="Calibri"/>
              <a:ea typeface="ＭＳ Ｐゴシック"/>
            </a:endParaRPr>
          </a:p>
        </p:txBody>
      </p:sp>
      <p:sp>
        <p:nvSpPr>
          <p:cNvPr id="26" name="テキスト ボックス 25"/>
          <p:cNvSpPr txBox="1"/>
          <p:nvPr/>
        </p:nvSpPr>
        <p:spPr>
          <a:xfrm>
            <a:off x="827588" y="881668"/>
            <a:ext cx="2395713" cy="442674"/>
          </a:xfrm>
          <a:prstGeom prst="roundRect">
            <a:avLst/>
          </a:prstGeom>
          <a:solidFill>
            <a:schemeClr val="accent2">
              <a:lumMod val="60000"/>
              <a:lumOff val="40000"/>
            </a:schemeClr>
          </a:solidFill>
          <a:ln w="28575">
            <a:solidFill>
              <a:schemeClr val="bg1"/>
            </a:solidFill>
          </a:ln>
        </p:spPr>
        <p:txBody>
          <a:bodyPr wrap="none" rtlCol="0">
            <a:spAutoFit/>
          </a:bodyPr>
          <a:lstStyle/>
          <a:p>
            <a:pPr fontAlgn="auto">
              <a:spcBef>
                <a:spcPts val="0"/>
              </a:spcBef>
              <a:spcAft>
                <a:spcPts val="0"/>
              </a:spcAft>
            </a:pPr>
            <a:r>
              <a:rPr lang="ja-JP" altLang="en-US" sz="2000" dirty="0" smtClean="0">
                <a:solidFill>
                  <a:prstClr val="black"/>
                </a:solidFill>
                <a:latin typeface="Calibri"/>
                <a:ea typeface="ＭＳ Ｐゴシック"/>
              </a:rPr>
              <a:t>選択状況のかたより</a:t>
            </a:r>
            <a:endParaRPr lang="ja-JP" altLang="en-US" sz="2000" dirty="0">
              <a:solidFill>
                <a:prstClr val="black"/>
              </a:solidFill>
              <a:latin typeface="Calibri"/>
              <a:ea typeface="ＭＳ Ｐゴシック"/>
            </a:endParaRPr>
          </a:p>
        </p:txBody>
      </p:sp>
      <p:pic>
        <p:nvPicPr>
          <p:cNvPr id="1033" name="Picture 9"/>
          <p:cNvPicPr>
            <a:picLocks noChangeAspect="1" noChangeArrowheads="1"/>
          </p:cNvPicPr>
          <p:nvPr/>
        </p:nvPicPr>
        <p:blipFill>
          <a:blip r:embed="rId6" cstate="print"/>
          <a:srcRect/>
          <a:stretch>
            <a:fillRect/>
          </a:stretch>
        </p:blipFill>
        <p:spPr bwMode="auto">
          <a:xfrm>
            <a:off x="4427984" y="3645032"/>
            <a:ext cx="4441816" cy="2310367"/>
          </a:xfrm>
          <a:prstGeom prst="rect">
            <a:avLst/>
          </a:prstGeom>
          <a:noFill/>
          <a:ln w="9525">
            <a:noFill/>
            <a:miter lim="800000"/>
            <a:headEnd/>
            <a:tailEnd/>
          </a:ln>
          <a:effectLst/>
        </p:spPr>
      </p:pic>
      <p:sp>
        <p:nvSpPr>
          <p:cNvPr id="28" name="スライド番号プレースホルダ 11"/>
          <p:cNvSpPr>
            <a:spLocks noGrp="1"/>
          </p:cNvSpPr>
          <p:nvPr>
            <p:ph type="sldNum" sz="quarter" idx="12"/>
          </p:nvPr>
        </p:nvSpPr>
        <p:spPr bwMode="auto">
          <a:xfrm>
            <a:off x="7010400" y="6492889"/>
            <a:ext cx="2133600" cy="365125"/>
          </a:xfrm>
          <a:noFill/>
          <a:ln>
            <a:miter lim="800000"/>
            <a:headEnd/>
            <a:tailEnd/>
          </a:ln>
        </p:spPr>
        <p:txBody>
          <a:bodyPr wrap="square" numCol="1" anchorCtr="0" compatLnSpc="1">
            <a:prstTxWarp prst="textNoShape">
              <a:avLst/>
            </a:prstTxWarp>
          </a:bodyPr>
          <a:lstStyle/>
          <a:p>
            <a:fld id="{F16E1505-F188-408C-A1EE-57AD87649122}" type="slidenum">
              <a:rPr lang="en-US" altLang="ja-JP" smtClean="0">
                <a:solidFill>
                  <a:srgbClr val="898989"/>
                </a:solidFill>
                <a:latin typeface="Calibri" pitchFamily="34" charset="0"/>
                <a:ea typeface="ＭＳ Ｐゴシック" pitchFamily="50" charset="-128"/>
              </a:rPr>
              <a:pPr/>
              <a:t>42</a:t>
            </a:fld>
            <a:endParaRPr lang="en-US" altLang="ja-JP" smtClean="0">
              <a:solidFill>
                <a:srgbClr val="898989"/>
              </a:solidFill>
              <a:latin typeface="Calibri" pitchFamily="34" charset="0"/>
              <a:ea typeface="ＭＳ Ｐゴシック" pitchFamily="50" charset="-128"/>
            </a:endParaRPr>
          </a:p>
        </p:txBody>
      </p:sp>
      <p:sp>
        <p:nvSpPr>
          <p:cNvPr id="30" name="正方形/長方形 29"/>
          <p:cNvSpPr/>
          <p:nvPr/>
        </p:nvSpPr>
        <p:spPr>
          <a:xfrm>
            <a:off x="-16562" y="0"/>
            <a:ext cx="9160561"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smtClean="0">
                <a:solidFill>
                  <a:prstClr val="white"/>
                </a:solidFill>
              </a:rPr>
              <a:t>保険者による調査項目の選択のかたより</a:t>
            </a:r>
            <a:endParaRPr lang="ja-JP" altLang="en-US" sz="3200" dirty="0">
              <a:solidFill>
                <a:prstClr val="white"/>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636852"/>
            <a:ext cx="9144000" cy="830997"/>
          </a:xfrm>
          <a:prstGeom prst="rect">
            <a:avLst/>
          </a:prstGeom>
          <a:noFill/>
          <a:ln w="9525">
            <a:noFill/>
            <a:miter lim="800000"/>
            <a:headEnd/>
            <a:tailEnd/>
          </a:ln>
        </p:spPr>
        <p:txBody>
          <a:bodyPr>
            <a:spAutoFit/>
          </a:bodyPr>
          <a:lstStyle/>
          <a:p>
            <a:pPr algn="ctr"/>
            <a:r>
              <a:rPr lang="ja-JP" altLang="en-US" sz="4800" dirty="0" smtClean="0">
                <a:solidFill>
                  <a:srgbClr val="000000"/>
                </a:solidFill>
                <a:latin typeface="Calibri" pitchFamily="34" charset="0"/>
              </a:rPr>
              <a:t>４．</a:t>
            </a:r>
            <a:r>
              <a:rPr lang="en-US" altLang="ja-JP" sz="4800" dirty="0" smtClean="0">
                <a:solidFill>
                  <a:srgbClr val="000000"/>
                </a:solidFill>
                <a:latin typeface="Calibri" pitchFamily="34" charset="0"/>
              </a:rPr>
              <a:t>e</a:t>
            </a:r>
            <a:r>
              <a:rPr lang="ja-JP" altLang="en-US" sz="4800" dirty="0" smtClean="0">
                <a:solidFill>
                  <a:srgbClr val="000000"/>
                </a:solidFill>
                <a:latin typeface="Calibri" pitchFamily="34" charset="0"/>
              </a:rPr>
              <a:t>ラーニングについて</a:t>
            </a:r>
            <a:endParaRPr lang="en-US" altLang="ja-JP" sz="4800" dirty="0">
              <a:solidFill>
                <a:srgbClr val="000000"/>
              </a:solidFill>
              <a:latin typeface="Calibri" pitchFamily="34" charset="0"/>
            </a:endParaRPr>
          </a:p>
        </p:txBody>
      </p:sp>
      <p:sp>
        <p:nvSpPr>
          <p:cNvPr id="10243" name="スライド番号プレースホルダ 11"/>
          <p:cNvSpPr>
            <a:spLocks noGrp="1"/>
          </p:cNvSpPr>
          <p:nvPr>
            <p:ph type="sldNum" sz="quarter" idx="12"/>
          </p:nvPr>
        </p:nvSpPr>
        <p:spPr bwMode="auto">
          <a:xfrm>
            <a:off x="7010400" y="6492889"/>
            <a:ext cx="2133600" cy="365125"/>
          </a:xfrm>
          <a:noFill/>
          <a:ln>
            <a:miter lim="800000"/>
            <a:headEnd/>
            <a:tailEnd/>
          </a:ln>
        </p:spPr>
        <p:txBody>
          <a:bodyPr wrap="square" numCol="1" anchorCtr="0" compatLnSpc="1">
            <a:prstTxWarp prst="textNoShape">
              <a:avLst/>
            </a:prstTxWarp>
          </a:bodyPr>
          <a:lstStyle/>
          <a:p>
            <a:fld id="{86501C83-A112-437E-BC6C-396296CE8976}" type="slidenum">
              <a:rPr lang="en-US" altLang="ja-JP" smtClean="0">
                <a:solidFill>
                  <a:srgbClr val="898989"/>
                </a:solidFill>
                <a:latin typeface="Calibri" pitchFamily="34" charset="0"/>
                <a:ea typeface="ＭＳ Ｐゴシック" pitchFamily="50" charset="-128"/>
              </a:rPr>
              <a:pPr/>
              <a:t>43</a:t>
            </a:fld>
            <a:endParaRPr lang="en-US" altLang="ja-JP" dirty="0" smtClean="0">
              <a:solidFill>
                <a:srgbClr val="898989"/>
              </a:solidFill>
              <a:latin typeface="Calibri" pitchFamily="34" charset="0"/>
              <a:ea typeface="ＭＳ Ｐゴシック" pitchFamily="50" charset="-12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67544" y="866676"/>
            <a:ext cx="8219256" cy="2376264"/>
          </a:xfrm>
        </p:spPr>
        <p:txBody>
          <a:bodyPr>
            <a:noAutofit/>
          </a:bodyPr>
          <a:lstStyle/>
          <a:p>
            <a:r>
              <a:rPr lang="ja-JP" altLang="en-US" sz="2400" dirty="0" smtClean="0"/>
              <a:t>要介護認定適正化事業では、認定調査に関する知識を学ぶことのできる</a:t>
            </a:r>
            <a:r>
              <a:rPr lang="en-US" altLang="ja-JP" sz="2400" dirty="0" smtClean="0"/>
              <a:t>e</a:t>
            </a:r>
            <a:r>
              <a:rPr lang="ja-JP" altLang="en-US" sz="2400" dirty="0" smtClean="0"/>
              <a:t>ラーニングシステム（</a:t>
            </a:r>
            <a:r>
              <a:rPr lang="en-US" altLang="ja-JP" sz="2400" dirty="0" smtClean="0">
                <a:hlinkClick r:id="rId3"/>
              </a:rPr>
              <a:t> www.e-nintei.net </a:t>
            </a:r>
            <a:r>
              <a:rPr lang="ja-JP" altLang="en-US" sz="2400" dirty="0" smtClean="0"/>
              <a:t>）を開設しています。</a:t>
            </a:r>
            <a:endParaRPr lang="en-US" altLang="ja-JP" sz="2400" dirty="0" smtClean="0"/>
          </a:p>
          <a:p>
            <a:r>
              <a:rPr kumimoji="1" lang="ja-JP" altLang="en-US" sz="2400" dirty="0" smtClean="0"/>
              <a:t>平成</a:t>
            </a:r>
            <a:r>
              <a:rPr kumimoji="1" lang="en-US" altLang="ja-JP" sz="2400" dirty="0" smtClean="0"/>
              <a:t>23</a:t>
            </a:r>
            <a:r>
              <a:rPr kumimoji="1" lang="ja-JP" altLang="en-US" sz="2400" dirty="0" smtClean="0"/>
              <a:t>年度末現在、</a:t>
            </a:r>
            <a:r>
              <a:rPr lang="en-US" altLang="ja-JP" sz="2400" dirty="0" smtClean="0"/>
              <a:t>36,454</a:t>
            </a:r>
            <a:r>
              <a:rPr lang="ja-JP" altLang="en-US" sz="2400" dirty="0" smtClean="0"/>
              <a:t>名の認定調査員が登録されています。</a:t>
            </a:r>
            <a:endParaRPr kumimoji="1" lang="ja-JP" altLang="en-US" sz="2400" dirty="0"/>
          </a:p>
        </p:txBody>
      </p:sp>
      <p:sp>
        <p:nvSpPr>
          <p:cNvPr id="8" name="テキスト ボックス 7"/>
          <p:cNvSpPr txBox="1"/>
          <p:nvPr/>
        </p:nvSpPr>
        <p:spPr>
          <a:xfrm>
            <a:off x="2471068" y="2764286"/>
            <a:ext cx="4248472" cy="307777"/>
          </a:xfrm>
          <a:prstGeom prst="rect">
            <a:avLst/>
          </a:prstGeom>
          <a:noFill/>
        </p:spPr>
        <p:txBody>
          <a:bodyPr wrap="square" rtlCol="0">
            <a:spAutoFit/>
          </a:bodyPr>
          <a:lstStyle/>
          <a:p>
            <a:pPr fontAlgn="auto">
              <a:spcBef>
                <a:spcPts val="0"/>
              </a:spcBef>
              <a:spcAft>
                <a:spcPts val="0"/>
              </a:spcAft>
            </a:pPr>
            <a:r>
              <a:rPr lang="ja-JP" altLang="ja-JP" sz="1400" dirty="0" smtClean="0">
                <a:solidFill>
                  <a:prstClr val="black"/>
                </a:solidFill>
                <a:latin typeface="Calibri"/>
                <a:ea typeface="ＭＳ Ｐゴシック"/>
              </a:rPr>
              <a:t>対高齢者</a:t>
            </a:r>
            <a:r>
              <a:rPr lang="en-US" altLang="ja-JP" sz="1400" dirty="0" smtClean="0">
                <a:solidFill>
                  <a:prstClr val="black"/>
                </a:solidFill>
                <a:latin typeface="Calibri"/>
                <a:ea typeface="ＭＳ Ｐゴシック"/>
              </a:rPr>
              <a:t>10,000</a:t>
            </a:r>
            <a:r>
              <a:rPr lang="ja-JP" altLang="ja-JP" sz="1400" dirty="0" smtClean="0">
                <a:solidFill>
                  <a:prstClr val="black"/>
                </a:solidFill>
                <a:latin typeface="Calibri"/>
                <a:ea typeface="ＭＳ Ｐゴシック"/>
              </a:rPr>
              <a:t>人比の登録者数</a:t>
            </a:r>
            <a:r>
              <a:rPr lang="ja-JP" altLang="en-US" sz="1400" dirty="0" smtClean="0">
                <a:solidFill>
                  <a:prstClr val="black"/>
                </a:solidFill>
                <a:latin typeface="Calibri"/>
                <a:ea typeface="ＭＳ Ｐゴシック"/>
              </a:rPr>
              <a:t>（平成</a:t>
            </a:r>
            <a:r>
              <a:rPr lang="en-US" altLang="ja-JP" sz="1400" dirty="0" smtClean="0">
                <a:solidFill>
                  <a:prstClr val="black"/>
                </a:solidFill>
                <a:latin typeface="Calibri"/>
                <a:ea typeface="ＭＳ Ｐゴシック"/>
              </a:rPr>
              <a:t>23</a:t>
            </a:r>
            <a:r>
              <a:rPr lang="ja-JP" altLang="en-US" sz="1400" dirty="0" smtClean="0">
                <a:solidFill>
                  <a:prstClr val="black"/>
                </a:solidFill>
                <a:latin typeface="Calibri"/>
                <a:ea typeface="ＭＳ Ｐゴシック"/>
              </a:rPr>
              <a:t>年度末現在）</a:t>
            </a:r>
            <a:endParaRPr lang="ja-JP" altLang="en-US" sz="1400" dirty="0">
              <a:solidFill>
                <a:prstClr val="black"/>
              </a:solidFill>
              <a:latin typeface="Calibri"/>
              <a:ea typeface="ＭＳ Ｐゴシック"/>
            </a:endParaRPr>
          </a:p>
        </p:txBody>
      </p:sp>
      <p:pic>
        <p:nvPicPr>
          <p:cNvPr id="6147" name="Picture 3"/>
          <p:cNvPicPr>
            <a:picLocks noChangeAspect="1" noChangeArrowheads="1"/>
          </p:cNvPicPr>
          <p:nvPr/>
        </p:nvPicPr>
        <p:blipFill>
          <a:blip r:embed="rId4" cstate="print"/>
          <a:srcRect/>
          <a:stretch>
            <a:fillRect/>
          </a:stretch>
        </p:blipFill>
        <p:spPr bwMode="auto">
          <a:xfrm>
            <a:off x="1653062" y="2857501"/>
            <a:ext cx="5712938" cy="3303161"/>
          </a:xfrm>
          <a:prstGeom prst="rect">
            <a:avLst/>
          </a:prstGeom>
          <a:noFill/>
          <a:ln w="9525">
            <a:noFill/>
            <a:miter lim="800000"/>
            <a:headEnd/>
            <a:tailEnd/>
          </a:ln>
        </p:spPr>
      </p:pic>
      <p:sp>
        <p:nvSpPr>
          <p:cNvPr id="6" name="正方形/長方形 5"/>
          <p:cNvSpPr/>
          <p:nvPr/>
        </p:nvSpPr>
        <p:spPr>
          <a:xfrm>
            <a:off x="539556" y="5949280"/>
            <a:ext cx="8208912" cy="7920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fontAlgn="auto">
              <a:spcBef>
                <a:spcPts val="0"/>
              </a:spcBef>
              <a:spcAft>
                <a:spcPts val="0"/>
              </a:spcAft>
            </a:pPr>
            <a:r>
              <a:rPr lang="ja-JP" altLang="en-US" sz="1400" dirty="0" smtClean="0">
                <a:solidFill>
                  <a:prstClr val="white"/>
                </a:solidFill>
              </a:rPr>
              <a:t>・より詳細な活用方法は、活用ガイド（</a:t>
            </a:r>
            <a:r>
              <a:rPr lang="en-US" altLang="ja-JP" sz="1400" dirty="0" smtClean="0">
                <a:solidFill>
                  <a:prstClr val="white"/>
                </a:solidFill>
              </a:rPr>
              <a:t>※</a:t>
            </a:r>
            <a:r>
              <a:rPr lang="ja-JP" altLang="en-US" sz="1400" dirty="0" smtClean="0">
                <a:solidFill>
                  <a:prstClr val="white"/>
                </a:solidFill>
              </a:rPr>
              <a:t>）をご覧ください。</a:t>
            </a:r>
            <a:endParaRPr lang="en-US" altLang="ja-JP" sz="1400" dirty="0" smtClean="0">
              <a:solidFill>
                <a:prstClr val="white"/>
              </a:solidFill>
            </a:endParaRPr>
          </a:p>
          <a:p>
            <a:pPr fontAlgn="auto">
              <a:spcBef>
                <a:spcPts val="0"/>
              </a:spcBef>
              <a:spcAft>
                <a:spcPts val="0"/>
              </a:spcAft>
            </a:pPr>
            <a:r>
              <a:rPr lang="ja-JP" altLang="en-US" sz="1400" dirty="0" smtClean="0">
                <a:solidFill>
                  <a:prstClr val="white"/>
                </a:solidFill>
              </a:rPr>
              <a:t>・</a:t>
            </a:r>
            <a:r>
              <a:rPr lang="en-US" altLang="ja-JP" sz="1400" dirty="0" smtClean="0">
                <a:solidFill>
                  <a:prstClr val="white"/>
                </a:solidFill>
              </a:rPr>
              <a:t>e</a:t>
            </a:r>
            <a:r>
              <a:rPr lang="ja-JP" altLang="en-US" sz="1400" dirty="0" smtClean="0">
                <a:solidFill>
                  <a:prstClr val="white"/>
                </a:solidFill>
              </a:rPr>
              <a:t>ラーニングシステムの</a:t>
            </a:r>
            <a:r>
              <a:rPr lang="en-US" altLang="ja-JP" sz="1400" dirty="0" smtClean="0">
                <a:solidFill>
                  <a:prstClr val="white"/>
                </a:solidFill>
              </a:rPr>
              <a:t>ID</a:t>
            </a:r>
            <a:r>
              <a:rPr lang="ja-JP" altLang="en-US" sz="1400" dirty="0" smtClean="0">
                <a:solidFill>
                  <a:prstClr val="white"/>
                </a:solidFill>
              </a:rPr>
              <a:t>・パスワードが不明な場合は、</a:t>
            </a:r>
            <a:r>
              <a:rPr lang="en-US" altLang="ja-JP" sz="1400" dirty="0" smtClean="0">
                <a:solidFill>
                  <a:prstClr val="white"/>
                </a:solidFill>
                <a:hlinkClick r:id="rId5"/>
              </a:rPr>
              <a:t>e-nintei@nintei.net</a:t>
            </a:r>
            <a:r>
              <a:rPr lang="ja-JP" altLang="en-US" sz="1400" dirty="0" err="1" smtClean="0">
                <a:solidFill>
                  <a:prstClr val="white"/>
                </a:solidFill>
              </a:rPr>
              <a:t>まで</a:t>
            </a:r>
            <a:r>
              <a:rPr lang="ja-JP" altLang="en-US" sz="1400" dirty="0" smtClean="0">
                <a:solidFill>
                  <a:prstClr val="white"/>
                </a:solidFill>
              </a:rPr>
              <a:t>メールにてご連絡ください。</a:t>
            </a:r>
            <a:endParaRPr lang="en-US" altLang="ja-JP" sz="1400" dirty="0" smtClean="0">
              <a:solidFill>
                <a:prstClr val="white"/>
              </a:solidFill>
            </a:endParaRPr>
          </a:p>
          <a:p>
            <a:pPr fontAlgn="auto">
              <a:spcBef>
                <a:spcPts val="0"/>
              </a:spcBef>
              <a:spcAft>
                <a:spcPts val="0"/>
              </a:spcAft>
            </a:pPr>
            <a:r>
              <a:rPr lang="ja-JP" altLang="en-US" sz="1100" dirty="0" smtClean="0">
                <a:solidFill>
                  <a:prstClr val="white"/>
                </a:solidFill>
              </a:rPr>
              <a:t>　</a:t>
            </a:r>
            <a:r>
              <a:rPr lang="en-US" altLang="ja-JP" sz="1100" dirty="0" smtClean="0">
                <a:solidFill>
                  <a:prstClr val="white"/>
                </a:solidFill>
              </a:rPr>
              <a:t>※</a:t>
            </a:r>
            <a:r>
              <a:rPr lang="ja-JP" altLang="en-US" sz="1100" dirty="0" smtClean="0">
                <a:solidFill>
                  <a:prstClr val="white"/>
                </a:solidFill>
              </a:rPr>
              <a:t>本研修</a:t>
            </a:r>
            <a:r>
              <a:rPr lang="ja-JP" altLang="en-US" sz="1100" dirty="0">
                <a:solidFill>
                  <a:prstClr val="white"/>
                </a:solidFill>
              </a:rPr>
              <a:t>配布資料　</a:t>
            </a:r>
            <a:r>
              <a:rPr lang="en-US" altLang="ja-JP" sz="1100" dirty="0">
                <a:solidFill>
                  <a:prstClr val="white"/>
                </a:solidFill>
              </a:rPr>
              <a:t>e</a:t>
            </a:r>
            <a:r>
              <a:rPr lang="ja-JP" altLang="en-US" sz="1100" dirty="0">
                <a:solidFill>
                  <a:prstClr val="white"/>
                </a:solidFill>
              </a:rPr>
              <a:t>ラーニングシステムの管理者画面からも</a:t>
            </a:r>
            <a:r>
              <a:rPr lang="ja-JP" altLang="en-US" sz="1100" dirty="0" smtClean="0">
                <a:solidFill>
                  <a:prstClr val="white"/>
                </a:solidFill>
              </a:rPr>
              <a:t>ダウンロード可</a:t>
            </a:r>
            <a:endParaRPr lang="ja-JP" altLang="en-US" sz="1100" dirty="0">
              <a:solidFill>
                <a:prstClr val="white"/>
              </a:solidFill>
            </a:endParaRPr>
          </a:p>
        </p:txBody>
      </p:sp>
      <p:sp>
        <p:nvSpPr>
          <p:cNvPr id="7" name="スライド番号プレースホルダ 11"/>
          <p:cNvSpPr>
            <a:spLocks noGrp="1"/>
          </p:cNvSpPr>
          <p:nvPr>
            <p:ph type="sldNum" sz="quarter" idx="12"/>
          </p:nvPr>
        </p:nvSpPr>
        <p:spPr bwMode="auto">
          <a:xfrm>
            <a:off x="7010400" y="6492889"/>
            <a:ext cx="2133600" cy="365125"/>
          </a:xfrm>
          <a:noFill/>
          <a:ln>
            <a:miter lim="800000"/>
            <a:headEnd/>
            <a:tailEnd/>
          </a:ln>
        </p:spPr>
        <p:txBody>
          <a:bodyPr wrap="square" numCol="1" anchorCtr="0" compatLnSpc="1">
            <a:prstTxWarp prst="textNoShape">
              <a:avLst/>
            </a:prstTxWarp>
          </a:bodyPr>
          <a:lstStyle/>
          <a:p>
            <a:fld id="{F16E1505-F188-408C-A1EE-57AD87649122}" type="slidenum">
              <a:rPr lang="en-US" altLang="ja-JP" smtClean="0">
                <a:solidFill>
                  <a:srgbClr val="898989"/>
                </a:solidFill>
                <a:latin typeface="Calibri" pitchFamily="34" charset="0"/>
                <a:ea typeface="ＭＳ Ｐゴシック" pitchFamily="50" charset="-128"/>
              </a:rPr>
              <a:pPr/>
              <a:t>44</a:t>
            </a:fld>
            <a:endParaRPr lang="en-US" altLang="ja-JP" smtClean="0">
              <a:solidFill>
                <a:srgbClr val="898989"/>
              </a:solidFill>
              <a:latin typeface="Calibri" pitchFamily="34" charset="0"/>
              <a:ea typeface="ＭＳ Ｐゴシック" pitchFamily="50" charset="-128"/>
            </a:endParaRPr>
          </a:p>
        </p:txBody>
      </p:sp>
      <p:sp>
        <p:nvSpPr>
          <p:cNvPr id="9" name="正方形/長方形 8"/>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smtClean="0">
                <a:solidFill>
                  <a:prstClr val="white"/>
                </a:solidFill>
              </a:rPr>
              <a:t>e</a:t>
            </a:r>
            <a:r>
              <a:rPr lang="ja-JP" altLang="en-US" sz="3200" dirty="0" smtClean="0">
                <a:solidFill>
                  <a:prstClr val="white"/>
                </a:solidFill>
              </a:rPr>
              <a:t>ラーニングシステム</a:t>
            </a:r>
            <a:endParaRPr lang="ja-JP" altLang="en-US" sz="3200" dirty="0">
              <a:solidFill>
                <a:prstClr val="white"/>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67548" y="1035968"/>
            <a:ext cx="8208912" cy="1080120"/>
          </a:xfrm>
        </p:spPr>
        <p:txBody>
          <a:bodyPr>
            <a:noAutofit/>
          </a:bodyPr>
          <a:lstStyle/>
          <a:p>
            <a:r>
              <a:rPr lang="ja-JP" altLang="en-US" sz="2400" dirty="0" smtClean="0"/>
              <a:t>認定調査員向け</a:t>
            </a:r>
            <a:r>
              <a:rPr lang="en-US" altLang="ja-JP" sz="2400" dirty="0" smtClean="0"/>
              <a:t>e</a:t>
            </a:r>
            <a:r>
              <a:rPr lang="ja-JP" altLang="en-US" sz="2400" dirty="0" smtClean="0"/>
              <a:t>ラーニングシステムは、調査員向けの学習機能と自治体職員向けのモニタリング機能により、認定調査の改善を進めることのできるシステムです。</a:t>
            </a:r>
            <a:endParaRPr kumimoji="1" lang="ja-JP" altLang="en-US" dirty="0"/>
          </a:p>
        </p:txBody>
      </p:sp>
      <p:graphicFrame>
        <p:nvGraphicFramePr>
          <p:cNvPr id="5" name="図表 4"/>
          <p:cNvGraphicFramePr/>
          <p:nvPr/>
        </p:nvGraphicFramePr>
        <p:xfrm>
          <a:off x="611560" y="2361704"/>
          <a:ext cx="7920880"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49" name="Picture 1"/>
          <p:cNvPicPr>
            <a:picLocks noChangeAspect="1" noChangeArrowheads="1"/>
          </p:cNvPicPr>
          <p:nvPr/>
        </p:nvPicPr>
        <p:blipFill>
          <a:blip r:embed="rId8" cstate="print"/>
          <a:srcRect/>
          <a:stretch>
            <a:fillRect/>
          </a:stretch>
        </p:blipFill>
        <p:spPr bwMode="auto">
          <a:xfrm>
            <a:off x="2267748" y="3729860"/>
            <a:ext cx="1800968" cy="1054549"/>
          </a:xfrm>
          <a:prstGeom prst="rect">
            <a:avLst/>
          </a:prstGeom>
          <a:noFill/>
          <a:ln w="9525">
            <a:noFill/>
            <a:miter lim="800000"/>
            <a:headEnd/>
            <a:tailEnd/>
          </a:ln>
        </p:spPr>
      </p:pic>
      <p:pic>
        <p:nvPicPr>
          <p:cNvPr id="2050" name="Picture 2"/>
          <p:cNvPicPr>
            <a:picLocks noChangeAspect="1" noChangeArrowheads="1"/>
          </p:cNvPicPr>
          <p:nvPr/>
        </p:nvPicPr>
        <p:blipFill>
          <a:blip r:embed="rId9" cstate="print"/>
          <a:srcRect/>
          <a:stretch>
            <a:fillRect/>
          </a:stretch>
        </p:blipFill>
        <p:spPr bwMode="auto">
          <a:xfrm>
            <a:off x="1619672" y="5530064"/>
            <a:ext cx="2495226" cy="634187"/>
          </a:xfrm>
          <a:prstGeom prst="rect">
            <a:avLst/>
          </a:prstGeom>
          <a:noFill/>
          <a:ln w="9525">
            <a:noFill/>
            <a:miter lim="800000"/>
            <a:headEnd/>
            <a:tailEnd/>
          </a:ln>
        </p:spPr>
      </p:pic>
      <p:sp>
        <p:nvSpPr>
          <p:cNvPr id="7" name="角丸四角形 6"/>
          <p:cNvSpPr/>
          <p:nvPr/>
        </p:nvSpPr>
        <p:spPr>
          <a:xfrm>
            <a:off x="5076056" y="4881984"/>
            <a:ext cx="338437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fontAlgn="auto">
              <a:spcBef>
                <a:spcPts val="0"/>
              </a:spcBef>
              <a:spcAft>
                <a:spcPts val="0"/>
              </a:spcAft>
            </a:pPr>
            <a:r>
              <a:rPr lang="ja-JP" altLang="en-US" dirty="0" smtClean="0">
                <a:solidFill>
                  <a:prstClr val="white"/>
                </a:solidFill>
              </a:rPr>
              <a:t>研修や日常の指導で課題とすべきポイントが明確になる。</a:t>
            </a:r>
            <a:endParaRPr lang="ja-JP" altLang="en-US" dirty="0">
              <a:solidFill>
                <a:prstClr val="white"/>
              </a:solidFill>
            </a:endParaRPr>
          </a:p>
        </p:txBody>
      </p:sp>
      <p:sp>
        <p:nvSpPr>
          <p:cNvPr id="8" name="右矢印 7"/>
          <p:cNvSpPr/>
          <p:nvPr/>
        </p:nvSpPr>
        <p:spPr>
          <a:xfrm>
            <a:off x="5148064" y="5170016"/>
            <a:ext cx="288032"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9" name="スライド番号プレースホルダ 11"/>
          <p:cNvSpPr>
            <a:spLocks noGrp="1"/>
          </p:cNvSpPr>
          <p:nvPr>
            <p:ph type="sldNum" sz="quarter" idx="12"/>
          </p:nvPr>
        </p:nvSpPr>
        <p:spPr bwMode="auto">
          <a:xfrm>
            <a:off x="7010400" y="6492889"/>
            <a:ext cx="2133600" cy="365125"/>
          </a:xfrm>
          <a:noFill/>
          <a:ln>
            <a:miter lim="800000"/>
            <a:headEnd/>
            <a:tailEnd/>
          </a:ln>
        </p:spPr>
        <p:txBody>
          <a:bodyPr wrap="square" numCol="1" anchorCtr="0" compatLnSpc="1">
            <a:prstTxWarp prst="textNoShape">
              <a:avLst/>
            </a:prstTxWarp>
          </a:bodyPr>
          <a:lstStyle/>
          <a:p>
            <a:fld id="{F16E1505-F188-408C-A1EE-57AD87649122}" type="slidenum">
              <a:rPr lang="en-US" altLang="ja-JP" smtClean="0">
                <a:solidFill>
                  <a:srgbClr val="898989"/>
                </a:solidFill>
                <a:latin typeface="Calibri" pitchFamily="34" charset="0"/>
                <a:ea typeface="ＭＳ Ｐゴシック" pitchFamily="50" charset="-128"/>
              </a:rPr>
              <a:pPr/>
              <a:t>45</a:t>
            </a:fld>
            <a:endParaRPr lang="en-US" altLang="ja-JP" smtClean="0">
              <a:solidFill>
                <a:srgbClr val="898989"/>
              </a:solidFill>
              <a:latin typeface="Calibri" pitchFamily="34" charset="0"/>
              <a:ea typeface="ＭＳ Ｐゴシック" pitchFamily="50" charset="-128"/>
            </a:endParaRPr>
          </a:p>
        </p:txBody>
      </p:sp>
      <p:sp>
        <p:nvSpPr>
          <p:cNvPr id="10" name="正方形/長方形 9"/>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smtClean="0">
                <a:solidFill>
                  <a:prstClr val="white"/>
                </a:solidFill>
              </a:rPr>
              <a:t>e</a:t>
            </a:r>
            <a:r>
              <a:rPr lang="ja-JP" altLang="en-US" sz="3200" dirty="0" smtClean="0">
                <a:solidFill>
                  <a:prstClr val="white"/>
                </a:solidFill>
              </a:rPr>
              <a:t>ラーニングシステムでできること</a:t>
            </a:r>
            <a:endParaRPr lang="ja-JP" altLang="en-US" sz="3200" dirty="0">
              <a:solidFill>
                <a:prstClr val="white"/>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番号プレースホルダ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5FB1749-D167-46ED-8C11-DED51C1AF355}" type="slidenum">
              <a:rPr lang="en-US" altLang="ja-JP" smtClean="0">
                <a:solidFill>
                  <a:srgbClr val="898989"/>
                </a:solidFill>
                <a:latin typeface="Calibri" pitchFamily="34" charset="0"/>
                <a:ea typeface="ＭＳ Ｐゴシック" charset="-128"/>
              </a:rPr>
              <a:pPr/>
              <a:t>46</a:t>
            </a:fld>
            <a:endParaRPr lang="en-US" altLang="ja-JP" smtClean="0">
              <a:solidFill>
                <a:srgbClr val="898989"/>
              </a:solidFill>
              <a:latin typeface="Calibri" pitchFamily="34" charset="0"/>
              <a:ea typeface="ＭＳ Ｐゴシック" charset="-128"/>
            </a:endParaRPr>
          </a:p>
        </p:txBody>
      </p:sp>
      <p:pic>
        <p:nvPicPr>
          <p:cNvPr id="10243" name="Picture 3"/>
          <p:cNvPicPr>
            <a:picLocks noChangeAspect="1" noChangeArrowheads="1"/>
          </p:cNvPicPr>
          <p:nvPr/>
        </p:nvPicPr>
        <p:blipFill>
          <a:blip r:embed="rId3" cstate="print"/>
          <a:srcRect l="2658" t="10706" r="8859" b="6274"/>
          <a:stretch>
            <a:fillRect/>
          </a:stretch>
        </p:blipFill>
        <p:spPr bwMode="auto">
          <a:xfrm>
            <a:off x="183262" y="2963868"/>
            <a:ext cx="4437852" cy="3633787"/>
          </a:xfrm>
          <a:prstGeom prst="rect">
            <a:avLst/>
          </a:prstGeom>
          <a:noFill/>
          <a:ln w="9525">
            <a:noFill/>
            <a:miter lim="800000"/>
            <a:headEnd/>
            <a:tailEnd/>
          </a:ln>
        </p:spPr>
      </p:pic>
      <p:pic>
        <p:nvPicPr>
          <p:cNvPr id="10244" name="Picture 2"/>
          <p:cNvPicPr>
            <a:picLocks noGrp="1" noChangeAspect="1" noChangeArrowheads="1"/>
          </p:cNvPicPr>
          <p:nvPr>
            <p:ph sz="quarter" idx="1"/>
          </p:nvPr>
        </p:nvPicPr>
        <p:blipFill>
          <a:blip r:embed="rId4" cstate="print"/>
          <a:srcRect l="23035" t="9229" r="36914" b="27316"/>
          <a:stretch>
            <a:fillRect/>
          </a:stretch>
        </p:blipFill>
        <p:spPr>
          <a:xfrm>
            <a:off x="4745734" y="692150"/>
            <a:ext cx="4282447" cy="5905500"/>
          </a:xfrm>
        </p:spPr>
      </p:pic>
      <p:sp>
        <p:nvSpPr>
          <p:cNvPr id="7" name="角丸四角形 6"/>
          <p:cNvSpPr/>
          <p:nvPr/>
        </p:nvSpPr>
        <p:spPr>
          <a:xfrm>
            <a:off x="341968" y="1052736"/>
            <a:ext cx="1683602" cy="428628"/>
          </a:xfrm>
          <a:prstGeom prst="roundRect">
            <a:avLst/>
          </a:prstGeom>
          <a:solidFill>
            <a:schemeClr val="accent3">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rgbClr val="9BBB59">
                    <a:lumMod val="50000"/>
                  </a:srgbClr>
                </a:solidFill>
                <a:latin typeface="HGP創英角ｺﾞｼｯｸUB" pitchFamily="50" charset="-128"/>
                <a:ea typeface="HGP創英角ｺﾞｼｯｸUB" pitchFamily="50" charset="-128"/>
              </a:rPr>
              <a:t>問題集</a:t>
            </a:r>
          </a:p>
        </p:txBody>
      </p:sp>
      <p:sp>
        <p:nvSpPr>
          <p:cNvPr id="8" name="角丸四角形 7"/>
          <p:cNvSpPr/>
          <p:nvPr/>
        </p:nvSpPr>
        <p:spPr>
          <a:xfrm>
            <a:off x="343897" y="2060848"/>
            <a:ext cx="1683602" cy="428628"/>
          </a:xfrm>
          <a:prstGeom prst="roundRect">
            <a:avLst/>
          </a:prstGeom>
          <a:solidFill>
            <a:schemeClr val="accent3">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rgbClr val="9BBB59">
                    <a:lumMod val="50000"/>
                  </a:srgbClr>
                </a:solidFill>
                <a:latin typeface="HGP創英角ｺﾞｼｯｸUB" pitchFamily="50" charset="-128"/>
                <a:ea typeface="HGP創英角ｺﾞｼｯｸUB" pitchFamily="50" charset="-128"/>
              </a:rPr>
              <a:t>学習教材</a:t>
            </a:r>
          </a:p>
        </p:txBody>
      </p:sp>
      <p:sp>
        <p:nvSpPr>
          <p:cNvPr id="10251" name="テキスト ボックス 8"/>
          <p:cNvSpPr txBox="1">
            <a:spLocks noChangeArrowheads="1"/>
          </p:cNvSpPr>
          <p:nvPr/>
        </p:nvSpPr>
        <p:spPr bwMode="auto">
          <a:xfrm>
            <a:off x="2210863" y="908055"/>
            <a:ext cx="2199134" cy="646113"/>
          </a:xfrm>
          <a:prstGeom prst="rect">
            <a:avLst/>
          </a:prstGeom>
          <a:noFill/>
          <a:ln w="9525">
            <a:noFill/>
            <a:miter lim="800000"/>
            <a:headEnd/>
            <a:tailEnd/>
          </a:ln>
        </p:spPr>
        <p:txBody>
          <a:bodyPr>
            <a:spAutoFit/>
          </a:bodyPr>
          <a:lstStyle/>
          <a:p>
            <a:r>
              <a:rPr lang="ja-JP" altLang="en-US" smtClean="0">
                <a:solidFill>
                  <a:prstClr val="black"/>
                </a:solidFill>
                <a:latin typeface="Arial" charset="0"/>
                <a:ea typeface="ＭＳ Ｐゴシック" charset="-128"/>
              </a:rPr>
              <a:t>間違った問題は、個人別にストック可能</a:t>
            </a:r>
          </a:p>
        </p:txBody>
      </p:sp>
      <p:sp>
        <p:nvSpPr>
          <p:cNvPr id="10252" name="テキスト ボックス 9"/>
          <p:cNvSpPr txBox="1">
            <a:spLocks noChangeArrowheads="1"/>
          </p:cNvSpPr>
          <p:nvPr/>
        </p:nvSpPr>
        <p:spPr bwMode="auto">
          <a:xfrm>
            <a:off x="2155152" y="1990725"/>
            <a:ext cx="2358938" cy="646113"/>
          </a:xfrm>
          <a:prstGeom prst="rect">
            <a:avLst/>
          </a:prstGeom>
          <a:noFill/>
          <a:ln w="9525">
            <a:noFill/>
            <a:miter lim="800000"/>
            <a:headEnd/>
            <a:tailEnd/>
          </a:ln>
        </p:spPr>
        <p:txBody>
          <a:bodyPr>
            <a:spAutoFit/>
          </a:bodyPr>
          <a:lstStyle/>
          <a:p>
            <a:r>
              <a:rPr lang="ja-JP" altLang="en-US" smtClean="0">
                <a:solidFill>
                  <a:prstClr val="black"/>
                </a:solidFill>
                <a:latin typeface="Arial" charset="0"/>
                <a:ea typeface="ＭＳ Ｐゴシック" charset="-128"/>
              </a:rPr>
              <a:t>画面・音声の</a:t>
            </a:r>
            <a:endParaRPr lang="en-US" altLang="ja-JP" smtClean="0">
              <a:solidFill>
                <a:prstClr val="black"/>
              </a:solidFill>
              <a:latin typeface="Arial" charset="0"/>
              <a:ea typeface="ＭＳ Ｐゴシック" charset="-128"/>
            </a:endParaRPr>
          </a:p>
          <a:p>
            <a:r>
              <a:rPr lang="ja-JP" altLang="en-US" smtClean="0">
                <a:solidFill>
                  <a:prstClr val="black"/>
                </a:solidFill>
                <a:latin typeface="Arial" charset="0"/>
                <a:ea typeface="ＭＳ Ｐゴシック" charset="-128"/>
              </a:rPr>
              <a:t>巻き戻し、早送り可能</a:t>
            </a:r>
          </a:p>
        </p:txBody>
      </p:sp>
      <p:sp>
        <p:nvSpPr>
          <p:cNvPr id="10" name="正方形/長方形 9"/>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E-</a:t>
            </a:r>
            <a:r>
              <a:rPr lang="ja-JP" altLang="en-US" sz="3200" dirty="0">
                <a:solidFill>
                  <a:prstClr val="white"/>
                </a:solidFill>
              </a:rPr>
              <a:t>ラーニングシステムの教材と問題集</a:t>
            </a:r>
          </a:p>
        </p:txBody>
      </p:sp>
      <p:sp>
        <p:nvSpPr>
          <p:cNvPr id="11" name="スライド番号プレースホルダ 11"/>
          <p:cNvSpPr txBox="1">
            <a:spLocks/>
          </p:cNvSpPr>
          <p:nvPr/>
        </p:nvSpPr>
        <p:spPr bwMode="auto">
          <a:xfrm>
            <a:off x="7010400" y="6492889"/>
            <a:ext cx="2133600"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6E1505-F188-408C-A1EE-57AD87649122}" type="slidenum">
              <a:rPr kumimoji="1" lang="en-US" altLang="ja-JP" sz="1200" b="0" i="0" u="none" strike="noStrike" kern="1200" cap="none" spc="0" normalizeH="0" baseline="0" noProof="0" smtClean="0">
                <a:ln>
                  <a:noFill/>
                </a:ln>
                <a:solidFill>
                  <a:srgbClr val="898989"/>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1" lang="en-US" altLang="ja-JP" sz="1200" b="0" i="0" u="none" strike="noStrike" kern="1200" cap="none" spc="0" normalizeH="0" baseline="0" noProof="0" smtClean="0">
              <a:ln>
                <a:noFill/>
              </a:ln>
              <a:solidFill>
                <a:srgbClr val="898989"/>
              </a:solidFill>
              <a:effectLst/>
              <a:uLnTx/>
              <a:uFillTx/>
              <a:latin typeface="Calibri" pitchFamily="34" charset="0"/>
              <a:ea typeface="ＭＳ Ｐゴシック" pitchFamily="50" charset="-128"/>
              <a:cs typeface="+mn-cs"/>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 7"/>
          <p:cNvSpPr>
            <a:spLocks noGrp="1"/>
          </p:cNvSpPr>
          <p:nvPr>
            <p:ph idx="1"/>
          </p:nvPr>
        </p:nvSpPr>
        <p:spPr>
          <a:xfrm>
            <a:off x="467544" y="1010568"/>
            <a:ext cx="8229600" cy="1152128"/>
          </a:xfrm>
        </p:spPr>
        <p:txBody>
          <a:bodyPr>
            <a:noAutofit/>
          </a:bodyPr>
          <a:lstStyle/>
          <a:p>
            <a:r>
              <a:rPr lang="ja-JP" altLang="en-US" sz="1800" dirty="0"/>
              <a:t>管理者用画面に</a:t>
            </a:r>
            <a:r>
              <a:rPr lang="ja-JP" altLang="en-US" sz="1800" dirty="0" smtClean="0"/>
              <a:t>は</a:t>
            </a:r>
            <a:r>
              <a:rPr lang="ja-JP" altLang="en-US" sz="1800" dirty="0"/>
              <a:t>、</a:t>
            </a:r>
            <a:r>
              <a:rPr lang="ja-JP" altLang="en-US" sz="1800" dirty="0" smtClean="0"/>
              <a:t>簡単な操作で調査員の学習履歴</a:t>
            </a:r>
            <a:r>
              <a:rPr kumimoji="1" lang="ja-JP" altLang="en-US" sz="1800" dirty="0" smtClean="0"/>
              <a:t>を分析でき、自治体の</a:t>
            </a:r>
            <a:r>
              <a:rPr lang="ja-JP" altLang="en-US" sz="1800" dirty="0" smtClean="0"/>
              <a:t>抱える課題点が分かるようになる機能があります。</a:t>
            </a:r>
            <a:endParaRPr lang="en-US" altLang="ja-JP" sz="1800" dirty="0" smtClean="0"/>
          </a:p>
          <a:p>
            <a:r>
              <a:rPr kumimoji="1" lang="ja-JP" altLang="en-US" sz="1800" dirty="0" smtClean="0"/>
              <a:t>この機能を活用することで、自治体内の調査の課題を改善することができるようになります。</a:t>
            </a:r>
            <a:endParaRPr kumimoji="1" lang="ja-JP" altLang="en-US" sz="1800" dirty="0"/>
          </a:p>
        </p:txBody>
      </p:sp>
      <p:graphicFrame>
        <p:nvGraphicFramePr>
          <p:cNvPr id="5" name="図表 4"/>
          <p:cNvGraphicFramePr/>
          <p:nvPr/>
        </p:nvGraphicFramePr>
        <p:xfrm>
          <a:off x="467548" y="2590800"/>
          <a:ext cx="8208912" cy="3822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スライド番号プレースホルダ 11"/>
          <p:cNvSpPr>
            <a:spLocks noGrp="1"/>
          </p:cNvSpPr>
          <p:nvPr>
            <p:ph type="sldNum" sz="quarter" idx="12"/>
          </p:nvPr>
        </p:nvSpPr>
        <p:spPr bwMode="auto">
          <a:xfrm>
            <a:off x="7010400" y="6492889"/>
            <a:ext cx="2133600" cy="365125"/>
          </a:xfrm>
          <a:noFill/>
          <a:ln>
            <a:miter lim="800000"/>
            <a:headEnd/>
            <a:tailEnd/>
          </a:ln>
        </p:spPr>
        <p:txBody>
          <a:bodyPr wrap="square" numCol="1" anchorCtr="0" compatLnSpc="1">
            <a:prstTxWarp prst="textNoShape">
              <a:avLst/>
            </a:prstTxWarp>
          </a:bodyPr>
          <a:lstStyle/>
          <a:p>
            <a:fld id="{F16E1505-F188-408C-A1EE-57AD87649122}" type="slidenum">
              <a:rPr lang="en-US" altLang="ja-JP" smtClean="0">
                <a:solidFill>
                  <a:srgbClr val="898989"/>
                </a:solidFill>
                <a:latin typeface="Calibri" pitchFamily="34" charset="0"/>
                <a:ea typeface="ＭＳ Ｐゴシック" pitchFamily="50" charset="-128"/>
              </a:rPr>
              <a:pPr/>
              <a:t>47</a:t>
            </a:fld>
            <a:endParaRPr lang="en-US" altLang="ja-JP" smtClean="0">
              <a:solidFill>
                <a:srgbClr val="898989"/>
              </a:solidFill>
              <a:latin typeface="Calibri" pitchFamily="34" charset="0"/>
              <a:ea typeface="ＭＳ Ｐゴシック" pitchFamily="50" charset="-128"/>
            </a:endParaRPr>
          </a:p>
        </p:txBody>
      </p:sp>
      <p:sp>
        <p:nvSpPr>
          <p:cNvPr id="7" name="正方形/長方形 6"/>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smtClean="0">
                <a:solidFill>
                  <a:prstClr val="white"/>
                </a:solidFill>
              </a:rPr>
              <a:t>e</a:t>
            </a:r>
            <a:r>
              <a:rPr lang="ja-JP" altLang="en-US" sz="3200" dirty="0" smtClean="0">
                <a:solidFill>
                  <a:prstClr val="white"/>
                </a:solidFill>
              </a:rPr>
              <a:t>ラーニングシステム活用の仕方</a:t>
            </a:r>
            <a:endParaRPr lang="ja-JP" altLang="en-US" sz="3200" dirty="0">
              <a:solidFill>
                <a:prstClr val="white"/>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4860036" y="3895080"/>
            <a:ext cx="4067944" cy="25202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sp>
        <p:nvSpPr>
          <p:cNvPr id="32" name="正方形/長方形 31"/>
          <p:cNvSpPr/>
          <p:nvPr/>
        </p:nvSpPr>
        <p:spPr>
          <a:xfrm>
            <a:off x="4860036" y="870744"/>
            <a:ext cx="4067944" cy="266429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sp>
        <p:nvSpPr>
          <p:cNvPr id="12" name="正方形/長方形 11"/>
          <p:cNvSpPr/>
          <p:nvPr/>
        </p:nvSpPr>
        <p:spPr>
          <a:xfrm>
            <a:off x="179515" y="1374800"/>
            <a:ext cx="4248472" cy="43204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pic>
        <p:nvPicPr>
          <p:cNvPr id="20482" name="Picture 2"/>
          <p:cNvPicPr>
            <a:picLocks noGrp="1" noChangeAspect="1" noChangeArrowheads="1"/>
          </p:cNvPicPr>
          <p:nvPr>
            <p:ph idx="1"/>
          </p:nvPr>
        </p:nvPicPr>
        <p:blipFill>
          <a:blip r:embed="rId3" cstate="print"/>
          <a:srcRect/>
          <a:stretch>
            <a:fillRect/>
          </a:stretch>
        </p:blipFill>
        <p:spPr bwMode="auto">
          <a:xfrm>
            <a:off x="467544" y="2526936"/>
            <a:ext cx="3384376" cy="699323"/>
          </a:xfrm>
          <a:prstGeom prst="rect">
            <a:avLst/>
          </a:prstGeom>
          <a:noFill/>
          <a:ln w="9525">
            <a:noFill/>
            <a:miter lim="800000"/>
            <a:headEnd/>
            <a:tailEnd/>
          </a:ln>
        </p:spPr>
      </p:pic>
      <p:sp>
        <p:nvSpPr>
          <p:cNvPr id="5" name="テキスト ボックス 4"/>
          <p:cNvSpPr txBox="1"/>
          <p:nvPr/>
        </p:nvSpPr>
        <p:spPr>
          <a:xfrm>
            <a:off x="179512" y="1374800"/>
            <a:ext cx="3672408" cy="369332"/>
          </a:xfrm>
          <a:prstGeom prst="rect">
            <a:avLst/>
          </a:prstGeom>
          <a:noFill/>
        </p:spPr>
        <p:txBody>
          <a:bodyPr wrap="square" rtlCol="0">
            <a:spAutoFit/>
          </a:bodyPr>
          <a:lstStyle/>
          <a:p>
            <a:pPr fontAlgn="auto">
              <a:spcBef>
                <a:spcPts val="0"/>
              </a:spcBef>
              <a:spcAft>
                <a:spcPts val="0"/>
              </a:spcAft>
            </a:pPr>
            <a:r>
              <a:rPr lang="ja-JP" altLang="en-US" dirty="0" smtClean="0">
                <a:solidFill>
                  <a:srgbClr val="002060"/>
                </a:solidFill>
                <a:latin typeface="Calibri"/>
                <a:ea typeface="ＭＳ Ｐゴシック"/>
              </a:rPr>
              <a:t>①自治体全体の回答状況の確認</a:t>
            </a:r>
            <a:endParaRPr lang="ja-JP" altLang="en-US" dirty="0">
              <a:solidFill>
                <a:srgbClr val="002060"/>
              </a:solidFill>
              <a:latin typeface="Calibri"/>
              <a:ea typeface="ＭＳ Ｐゴシック"/>
            </a:endParaRPr>
          </a:p>
        </p:txBody>
      </p:sp>
      <p:sp>
        <p:nvSpPr>
          <p:cNvPr id="6" name="円/楕円 5"/>
          <p:cNvSpPr/>
          <p:nvPr/>
        </p:nvSpPr>
        <p:spPr>
          <a:xfrm>
            <a:off x="2699794" y="2454920"/>
            <a:ext cx="576064"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7" name="角丸四角形吹き出し 6"/>
          <p:cNvSpPr/>
          <p:nvPr/>
        </p:nvSpPr>
        <p:spPr>
          <a:xfrm>
            <a:off x="3563888" y="2382912"/>
            <a:ext cx="720080" cy="648072"/>
          </a:xfrm>
          <a:prstGeom prst="wedgeRoundRectCallout">
            <a:avLst>
              <a:gd name="adj1" fmla="val -84685"/>
              <a:gd name="adj2" fmla="val 5891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050" dirty="0" smtClean="0">
                <a:solidFill>
                  <a:prstClr val="white"/>
                </a:solidFill>
              </a:rPr>
              <a:t>有無の平均点が低い</a:t>
            </a:r>
            <a:endParaRPr lang="ja-JP" altLang="en-US" sz="1050" dirty="0">
              <a:solidFill>
                <a:prstClr val="white"/>
              </a:solidFill>
            </a:endParaRPr>
          </a:p>
        </p:txBody>
      </p:sp>
      <p:pic>
        <p:nvPicPr>
          <p:cNvPr id="20483" name="Picture 3"/>
          <p:cNvPicPr>
            <a:picLocks noChangeAspect="1" noChangeArrowheads="1"/>
          </p:cNvPicPr>
          <p:nvPr/>
        </p:nvPicPr>
        <p:blipFill>
          <a:blip r:embed="rId4" cstate="print"/>
          <a:srcRect/>
          <a:stretch>
            <a:fillRect/>
          </a:stretch>
        </p:blipFill>
        <p:spPr bwMode="auto">
          <a:xfrm>
            <a:off x="539552" y="3895080"/>
            <a:ext cx="3558110" cy="1657382"/>
          </a:xfrm>
          <a:prstGeom prst="rect">
            <a:avLst/>
          </a:prstGeom>
          <a:noFill/>
          <a:ln w="9525">
            <a:noFill/>
            <a:miter lim="800000"/>
            <a:headEnd/>
            <a:tailEnd/>
          </a:ln>
        </p:spPr>
      </p:pic>
      <p:sp>
        <p:nvSpPr>
          <p:cNvPr id="9" name="円/楕円 8"/>
          <p:cNvSpPr/>
          <p:nvPr/>
        </p:nvSpPr>
        <p:spPr>
          <a:xfrm>
            <a:off x="3491884" y="3895080"/>
            <a:ext cx="576064" cy="17281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0" name="角丸四角形吹き出し 9"/>
          <p:cNvSpPr/>
          <p:nvPr/>
        </p:nvSpPr>
        <p:spPr>
          <a:xfrm>
            <a:off x="1979712" y="3391024"/>
            <a:ext cx="2160240" cy="360040"/>
          </a:xfrm>
          <a:prstGeom prst="wedgeRoundRectCallout">
            <a:avLst>
              <a:gd name="adj1" fmla="val 29772"/>
              <a:gd name="adj2" fmla="val 10136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100" dirty="0" smtClean="0">
                <a:solidFill>
                  <a:prstClr val="white"/>
                </a:solidFill>
              </a:rPr>
              <a:t>個別の設問を見ると</a:t>
            </a:r>
            <a:r>
              <a:rPr lang="en-US" altLang="ja-JP" sz="1100" dirty="0" smtClean="0">
                <a:solidFill>
                  <a:prstClr val="white"/>
                </a:solidFill>
              </a:rPr>
              <a:t>BPSD</a:t>
            </a:r>
            <a:r>
              <a:rPr lang="ja-JP" altLang="en-US" sz="1100" dirty="0" smtClean="0">
                <a:solidFill>
                  <a:prstClr val="white"/>
                </a:solidFill>
              </a:rPr>
              <a:t>関連の正答率が低い</a:t>
            </a:r>
            <a:endParaRPr lang="ja-JP" altLang="en-US" sz="1100" dirty="0">
              <a:solidFill>
                <a:prstClr val="white"/>
              </a:solidFill>
            </a:endParaRPr>
          </a:p>
        </p:txBody>
      </p:sp>
      <p:sp>
        <p:nvSpPr>
          <p:cNvPr id="11" name="下矢印 10"/>
          <p:cNvSpPr/>
          <p:nvPr/>
        </p:nvSpPr>
        <p:spPr>
          <a:xfrm>
            <a:off x="827584" y="3391024"/>
            <a:ext cx="648072" cy="36004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3" name="テキスト ボックス 12"/>
          <p:cNvSpPr txBox="1"/>
          <p:nvPr/>
        </p:nvSpPr>
        <p:spPr>
          <a:xfrm>
            <a:off x="4860033" y="942752"/>
            <a:ext cx="3672408" cy="1292662"/>
          </a:xfrm>
          <a:prstGeom prst="rect">
            <a:avLst/>
          </a:prstGeom>
          <a:noFill/>
        </p:spPr>
        <p:txBody>
          <a:bodyPr wrap="square" rtlCol="0">
            <a:spAutoFit/>
          </a:bodyPr>
          <a:lstStyle/>
          <a:p>
            <a:pPr fontAlgn="auto">
              <a:spcBef>
                <a:spcPts val="0"/>
              </a:spcBef>
              <a:spcAft>
                <a:spcPts val="0"/>
              </a:spcAft>
            </a:pPr>
            <a:r>
              <a:rPr lang="ja-JP" altLang="en-US" dirty="0" smtClean="0">
                <a:solidFill>
                  <a:srgbClr val="002060"/>
                </a:solidFill>
                <a:latin typeface="Calibri"/>
                <a:ea typeface="ＭＳ Ｐゴシック"/>
              </a:rPr>
              <a:t>②正答率が低い原因を考える</a:t>
            </a:r>
            <a:endParaRPr lang="en-US" altLang="ja-JP" dirty="0" smtClean="0">
              <a:solidFill>
                <a:srgbClr val="002060"/>
              </a:solidFill>
              <a:latin typeface="Calibri"/>
              <a:ea typeface="ＭＳ Ｐゴシック"/>
            </a:endParaRPr>
          </a:p>
          <a:p>
            <a:pPr fontAlgn="auto">
              <a:spcBef>
                <a:spcPts val="0"/>
              </a:spcBef>
              <a:spcAft>
                <a:spcPts val="0"/>
              </a:spcAft>
            </a:pPr>
            <a:r>
              <a:rPr lang="ja-JP" altLang="en-US" sz="1400" dirty="0" smtClean="0">
                <a:solidFill>
                  <a:prstClr val="black"/>
                </a:solidFill>
                <a:latin typeface="Calibri"/>
                <a:ea typeface="ＭＳ Ｐゴシック"/>
              </a:rPr>
              <a:t>調査員、審査会委員、他自治体などに</a:t>
            </a:r>
            <a:endParaRPr lang="en-US" altLang="ja-JP" sz="1400" dirty="0" smtClean="0">
              <a:solidFill>
                <a:prstClr val="black"/>
              </a:solidFill>
              <a:latin typeface="Calibri"/>
              <a:ea typeface="ＭＳ Ｐゴシック"/>
            </a:endParaRPr>
          </a:p>
          <a:p>
            <a:pPr fontAlgn="auto">
              <a:spcBef>
                <a:spcPts val="0"/>
              </a:spcBef>
              <a:spcAft>
                <a:spcPts val="0"/>
              </a:spcAft>
            </a:pPr>
            <a:r>
              <a:rPr lang="ja-JP" altLang="en-US" sz="1400" dirty="0" smtClean="0">
                <a:solidFill>
                  <a:prstClr val="black"/>
                </a:solidFill>
                <a:latin typeface="Calibri"/>
                <a:ea typeface="ＭＳ Ｐゴシック"/>
              </a:rPr>
              <a:t>当該項目の調査方法や特記事項の</a:t>
            </a:r>
            <a:endParaRPr lang="en-US" altLang="ja-JP" sz="1400" dirty="0" smtClean="0">
              <a:solidFill>
                <a:prstClr val="black"/>
              </a:solidFill>
              <a:latin typeface="Calibri"/>
              <a:ea typeface="ＭＳ Ｐゴシック"/>
            </a:endParaRPr>
          </a:p>
          <a:p>
            <a:pPr fontAlgn="auto">
              <a:spcBef>
                <a:spcPts val="0"/>
              </a:spcBef>
              <a:spcAft>
                <a:spcPts val="0"/>
              </a:spcAft>
            </a:pPr>
            <a:r>
              <a:rPr lang="ja-JP" altLang="en-US" sz="1400" dirty="0" smtClean="0">
                <a:solidFill>
                  <a:prstClr val="black"/>
                </a:solidFill>
                <a:latin typeface="Calibri"/>
                <a:ea typeface="ＭＳ Ｐゴシック"/>
              </a:rPr>
              <a:t>記載に関してヒアリングします</a:t>
            </a:r>
          </a:p>
          <a:p>
            <a:pPr fontAlgn="auto">
              <a:spcBef>
                <a:spcPts val="0"/>
              </a:spcBef>
              <a:spcAft>
                <a:spcPts val="0"/>
              </a:spcAft>
            </a:pPr>
            <a:endParaRPr lang="ja-JP" altLang="en-US" dirty="0">
              <a:solidFill>
                <a:prstClr val="black"/>
              </a:solidFill>
              <a:latin typeface="Calibri"/>
              <a:ea typeface="ＭＳ Ｐゴシック"/>
            </a:endParaRPr>
          </a:p>
        </p:txBody>
      </p:sp>
      <p:sp>
        <p:nvSpPr>
          <p:cNvPr id="30" name="テキスト ボックス 29"/>
          <p:cNvSpPr txBox="1"/>
          <p:nvPr/>
        </p:nvSpPr>
        <p:spPr>
          <a:xfrm>
            <a:off x="4860034" y="3967088"/>
            <a:ext cx="4032448" cy="1292662"/>
          </a:xfrm>
          <a:prstGeom prst="rect">
            <a:avLst/>
          </a:prstGeom>
          <a:noFill/>
        </p:spPr>
        <p:txBody>
          <a:bodyPr wrap="square" rtlCol="0">
            <a:spAutoFit/>
          </a:bodyPr>
          <a:lstStyle/>
          <a:p>
            <a:pPr fontAlgn="auto">
              <a:spcBef>
                <a:spcPts val="0"/>
              </a:spcBef>
              <a:spcAft>
                <a:spcPts val="0"/>
              </a:spcAft>
            </a:pPr>
            <a:r>
              <a:rPr lang="ja-JP" altLang="en-US" dirty="0" smtClean="0">
                <a:solidFill>
                  <a:srgbClr val="002060"/>
                </a:solidFill>
                <a:latin typeface="Calibri"/>
                <a:ea typeface="ＭＳ Ｐゴシック"/>
              </a:rPr>
              <a:t>③改善する</a:t>
            </a:r>
            <a:endParaRPr lang="en-US" altLang="ja-JP" dirty="0" smtClean="0">
              <a:solidFill>
                <a:srgbClr val="002060"/>
              </a:solidFill>
              <a:latin typeface="Calibri"/>
              <a:ea typeface="ＭＳ Ｐゴシック"/>
            </a:endParaRPr>
          </a:p>
          <a:p>
            <a:pPr fontAlgn="auto">
              <a:spcBef>
                <a:spcPts val="0"/>
              </a:spcBef>
              <a:spcAft>
                <a:spcPts val="0"/>
              </a:spcAft>
            </a:pPr>
            <a:r>
              <a:rPr lang="ja-JP" altLang="en-US" dirty="0" smtClean="0">
                <a:solidFill>
                  <a:prstClr val="black"/>
                </a:solidFill>
                <a:latin typeface="Calibri"/>
                <a:ea typeface="ＭＳ Ｐゴシック"/>
              </a:rPr>
              <a:t>　</a:t>
            </a:r>
            <a:r>
              <a:rPr lang="ja-JP" altLang="en-US" sz="1400" dirty="0" smtClean="0">
                <a:solidFill>
                  <a:prstClr val="black"/>
                </a:solidFill>
                <a:latin typeface="Calibri"/>
                <a:ea typeface="ＭＳ Ｐゴシック"/>
              </a:rPr>
              <a:t>研修会や日常の指導で、課題となっている箇所のテキストを再度確認したり、動画教材等を使用することで、正しい理解を定着させます。</a:t>
            </a:r>
            <a:endParaRPr lang="en-US" altLang="ja-JP" sz="1400" dirty="0" smtClean="0">
              <a:solidFill>
                <a:prstClr val="black"/>
              </a:solidFill>
              <a:latin typeface="Calibri"/>
              <a:ea typeface="ＭＳ Ｐゴシック"/>
            </a:endParaRPr>
          </a:p>
          <a:p>
            <a:pPr fontAlgn="auto">
              <a:spcBef>
                <a:spcPts val="0"/>
              </a:spcBef>
              <a:spcAft>
                <a:spcPts val="0"/>
              </a:spcAft>
            </a:pPr>
            <a:endParaRPr lang="ja-JP" altLang="en-US" sz="1400" dirty="0">
              <a:solidFill>
                <a:prstClr val="black"/>
              </a:solidFill>
              <a:latin typeface="Calibri"/>
              <a:ea typeface="ＭＳ Ｐゴシック"/>
            </a:endParaRPr>
          </a:p>
        </p:txBody>
      </p:sp>
      <p:pic>
        <p:nvPicPr>
          <p:cNvPr id="20501" name="Picture 21"/>
          <p:cNvPicPr>
            <a:picLocks noChangeAspect="1" noChangeArrowheads="1"/>
          </p:cNvPicPr>
          <p:nvPr/>
        </p:nvPicPr>
        <p:blipFill>
          <a:blip r:embed="rId5" cstate="print"/>
          <a:srcRect/>
          <a:stretch>
            <a:fillRect/>
          </a:stretch>
        </p:blipFill>
        <p:spPr bwMode="auto">
          <a:xfrm>
            <a:off x="7236300" y="5047208"/>
            <a:ext cx="1642889" cy="1364526"/>
          </a:xfrm>
          <a:prstGeom prst="rect">
            <a:avLst/>
          </a:prstGeom>
          <a:noFill/>
          <a:ln w="9525">
            <a:noFill/>
            <a:miter lim="800000"/>
            <a:headEnd/>
            <a:tailEnd/>
          </a:ln>
        </p:spPr>
      </p:pic>
      <p:pic>
        <p:nvPicPr>
          <p:cNvPr id="20502" name="Picture 22"/>
          <p:cNvPicPr>
            <a:picLocks noChangeAspect="1" noChangeArrowheads="1"/>
          </p:cNvPicPr>
          <p:nvPr/>
        </p:nvPicPr>
        <p:blipFill>
          <a:blip r:embed="rId6" cstate="print"/>
          <a:srcRect r="6443" b="2626"/>
          <a:stretch>
            <a:fillRect/>
          </a:stretch>
        </p:blipFill>
        <p:spPr bwMode="auto">
          <a:xfrm>
            <a:off x="4932040" y="5047208"/>
            <a:ext cx="2448272" cy="1008112"/>
          </a:xfrm>
          <a:prstGeom prst="rect">
            <a:avLst/>
          </a:prstGeom>
          <a:noFill/>
          <a:ln w="9525">
            <a:noFill/>
            <a:miter lim="800000"/>
            <a:headEnd/>
            <a:tailEnd/>
          </a:ln>
        </p:spPr>
      </p:pic>
      <p:sp>
        <p:nvSpPr>
          <p:cNvPr id="36" name="テキスト ボックス 35"/>
          <p:cNvSpPr txBox="1"/>
          <p:nvPr/>
        </p:nvSpPr>
        <p:spPr>
          <a:xfrm>
            <a:off x="4860034" y="2382920"/>
            <a:ext cx="4032448" cy="1169551"/>
          </a:xfrm>
          <a:prstGeom prst="rect">
            <a:avLst/>
          </a:prstGeom>
          <a:noFill/>
        </p:spPr>
        <p:txBody>
          <a:bodyPr wrap="square" rtlCol="0">
            <a:spAutoFit/>
          </a:bodyPr>
          <a:lstStyle/>
          <a:p>
            <a:pPr fontAlgn="auto">
              <a:spcBef>
                <a:spcPts val="0"/>
              </a:spcBef>
              <a:spcAft>
                <a:spcPts val="0"/>
              </a:spcAft>
            </a:pPr>
            <a:r>
              <a:rPr lang="ja-JP" altLang="en-US" sz="1400" dirty="0" smtClean="0">
                <a:solidFill>
                  <a:prstClr val="black"/>
                </a:solidFill>
                <a:latin typeface="Calibri"/>
                <a:ea typeface="ＭＳ Ｐゴシック"/>
              </a:rPr>
              <a:t>ヒアリングの結果・・・</a:t>
            </a:r>
            <a:endParaRPr lang="en-US" altLang="ja-JP" sz="1400" dirty="0" smtClean="0">
              <a:solidFill>
                <a:prstClr val="black"/>
              </a:solidFill>
              <a:latin typeface="Calibri"/>
              <a:ea typeface="ＭＳ Ｐゴシック"/>
            </a:endParaRPr>
          </a:p>
          <a:p>
            <a:pPr marL="177800" indent="-177800" fontAlgn="auto">
              <a:spcBef>
                <a:spcPts val="0"/>
              </a:spcBef>
              <a:spcAft>
                <a:spcPts val="0"/>
              </a:spcAft>
            </a:pPr>
            <a:r>
              <a:rPr lang="ja-JP" altLang="en-US" sz="1400" dirty="0" smtClean="0">
                <a:solidFill>
                  <a:prstClr val="black"/>
                </a:solidFill>
                <a:latin typeface="Calibri"/>
                <a:ea typeface="ＭＳ Ｐゴシック"/>
              </a:rPr>
              <a:t>①</a:t>
            </a:r>
            <a:r>
              <a:rPr lang="en-US" altLang="ja-JP" sz="1400" dirty="0" smtClean="0">
                <a:solidFill>
                  <a:prstClr val="black"/>
                </a:solidFill>
                <a:latin typeface="Calibri"/>
                <a:ea typeface="ＭＳ Ｐゴシック"/>
              </a:rPr>
              <a:t>BPSD</a:t>
            </a:r>
            <a:r>
              <a:rPr lang="ja-JP" altLang="en-US" sz="1400" dirty="0" smtClean="0">
                <a:solidFill>
                  <a:prstClr val="black"/>
                </a:solidFill>
                <a:latin typeface="Calibri"/>
                <a:ea typeface="ＭＳ Ｐゴシック"/>
              </a:rPr>
              <a:t>の項目を介護の手間の発生で選択している調査員がいた。</a:t>
            </a:r>
            <a:endParaRPr lang="en-US" altLang="ja-JP" sz="1400" dirty="0" smtClean="0">
              <a:solidFill>
                <a:prstClr val="black"/>
              </a:solidFill>
              <a:latin typeface="Calibri"/>
              <a:ea typeface="ＭＳ Ｐゴシック"/>
            </a:endParaRPr>
          </a:p>
          <a:p>
            <a:pPr marL="177800" indent="-177800" fontAlgn="auto">
              <a:spcBef>
                <a:spcPts val="0"/>
              </a:spcBef>
              <a:spcAft>
                <a:spcPts val="0"/>
              </a:spcAft>
            </a:pPr>
            <a:r>
              <a:rPr lang="ja-JP" altLang="en-US" sz="1400" dirty="0" smtClean="0">
                <a:solidFill>
                  <a:prstClr val="black"/>
                </a:solidFill>
                <a:latin typeface="Calibri"/>
                <a:ea typeface="ＭＳ Ｐゴシック"/>
              </a:rPr>
              <a:t>②</a:t>
            </a:r>
            <a:r>
              <a:rPr lang="en-US" altLang="ja-JP" sz="1400" dirty="0" smtClean="0">
                <a:solidFill>
                  <a:prstClr val="black"/>
                </a:solidFill>
                <a:latin typeface="Calibri"/>
                <a:ea typeface="ＭＳ Ｐゴシック"/>
              </a:rPr>
              <a:t>BPSD</a:t>
            </a:r>
            <a:r>
              <a:rPr lang="ja-JP" altLang="en-US" sz="1400" dirty="0" smtClean="0">
                <a:solidFill>
                  <a:prstClr val="black"/>
                </a:solidFill>
                <a:latin typeface="Calibri"/>
                <a:ea typeface="ＭＳ Ｐゴシック"/>
              </a:rPr>
              <a:t>の介護の手間を特記事項に書いていない調査員が多かった。</a:t>
            </a:r>
            <a:endParaRPr lang="ja-JP" altLang="en-US" sz="1400" dirty="0">
              <a:solidFill>
                <a:prstClr val="black"/>
              </a:solidFill>
              <a:latin typeface="Calibri"/>
              <a:ea typeface="ＭＳ Ｐゴシック"/>
            </a:endParaRPr>
          </a:p>
        </p:txBody>
      </p:sp>
      <p:pic>
        <p:nvPicPr>
          <p:cNvPr id="1029" name="Picture 5" descr="C:\Documents and Settings\kanazawa.NETWORK\Local Settings\Temporary Internet Files\Content.IE5\JG7FHHHW\MC900442108[1].wmf"/>
          <p:cNvPicPr>
            <a:picLocks noChangeAspect="1" noChangeArrowheads="1"/>
          </p:cNvPicPr>
          <p:nvPr/>
        </p:nvPicPr>
        <p:blipFill>
          <a:blip r:embed="rId7" cstate="print"/>
          <a:srcRect/>
          <a:stretch>
            <a:fillRect/>
          </a:stretch>
        </p:blipFill>
        <p:spPr bwMode="auto">
          <a:xfrm>
            <a:off x="7308304" y="1518816"/>
            <a:ext cx="1296194" cy="989902"/>
          </a:xfrm>
          <a:prstGeom prst="rect">
            <a:avLst/>
          </a:prstGeom>
          <a:noFill/>
        </p:spPr>
      </p:pic>
      <p:sp>
        <p:nvSpPr>
          <p:cNvPr id="24" name="下矢印 23"/>
          <p:cNvSpPr/>
          <p:nvPr/>
        </p:nvSpPr>
        <p:spPr>
          <a:xfrm rot="13540608">
            <a:off x="4127772" y="1711400"/>
            <a:ext cx="740087" cy="47892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5" name="下矢印 24"/>
          <p:cNvSpPr/>
          <p:nvPr/>
        </p:nvSpPr>
        <p:spPr>
          <a:xfrm>
            <a:off x="6516216" y="3535040"/>
            <a:ext cx="648072" cy="36004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6" name="テキスト ボックス 25"/>
          <p:cNvSpPr txBox="1"/>
          <p:nvPr/>
        </p:nvSpPr>
        <p:spPr>
          <a:xfrm>
            <a:off x="251520" y="1734840"/>
            <a:ext cx="4032448" cy="738664"/>
          </a:xfrm>
          <a:prstGeom prst="rect">
            <a:avLst/>
          </a:prstGeom>
          <a:noFill/>
        </p:spPr>
        <p:txBody>
          <a:bodyPr wrap="square" rtlCol="0">
            <a:spAutoFit/>
          </a:bodyPr>
          <a:lstStyle/>
          <a:p>
            <a:pPr fontAlgn="auto">
              <a:spcBef>
                <a:spcPts val="0"/>
              </a:spcBef>
              <a:spcAft>
                <a:spcPts val="0"/>
              </a:spcAft>
            </a:pPr>
            <a:r>
              <a:rPr lang="ja-JP" altLang="en-US" sz="1400" dirty="0" smtClean="0">
                <a:solidFill>
                  <a:prstClr val="black"/>
                </a:solidFill>
                <a:latin typeface="Calibri"/>
                <a:ea typeface="ＭＳ Ｐゴシック"/>
              </a:rPr>
              <a:t>管理者画面「⑥</a:t>
            </a:r>
            <a:r>
              <a:rPr lang="en-US" altLang="ja-JP" sz="1400" dirty="0" smtClean="0">
                <a:solidFill>
                  <a:prstClr val="black"/>
                </a:solidFill>
                <a:latin typeface="Calibri"/>
                <a:ea typeface="ＭＳ Ｐゴシック"/>
              </a:rPr>
              <a:t>-3 </a:t>
            </a:r>
            <a:r>
              <a:rPr lang="ja-JP" altLang="en-US" sz="1400" dirty="0" smtClean="0">
                <a:solidFill>
                  <a:prstClr val="black"/>
                </a:solidFill>
                <a:latin typeface="Calibri"/>
                <a:ea typeface="ＭＳ Ｐゴシック"/>
              </a:rPr>
              <a:t>自治体別テスト平均点を見る」、「 ⑥</a:t>
            </a:r>
            <a:r>
              <a:rPr lang="en-US" altLang="ja-JP" sz="1400" dirty="0" smtClean="0">
                <a:solidFill>
                  <a:prstClr val="black"/>
                </a:solidFill>
                <a:latin typeface="Calibri"/>
                <a:ea typeface="ＭＳ Ｐゴシック"/>
              </a:rPr>
              <a:t>-4 </a:t>
            </a:r>
            <a:r>
              <a:rPr lang="ja-JP" altLang="en-US" sz="1400" dirty="0" smtClean="0">
                <a:solidFill>
                  <a:prstClr val="black"/>
                </a:solidFill>
                <a:latin typeface="Calibri"/>
                <a:ea typeface="ＭＳ Ｐゴシック"/>
              </a:rPr>
              <a:t>設問別正答率を見る」から自治体全体の回答状況を確認します。</a:t>
            </a:r>
            <a:endParaRPr lang="ja-JP" altLang="en-US" sz="1400" dirty="0">
              <a:solidFill>
                <a:prstClr val="black"/>
              </a:solidFill>
              <a:latin typeface="Calibri"/>
              <a:ea typeface="ＭＳ Ｐゴシック"/>
            </a:endParaRPr>
          </a:p>
        </p:txBody>
      </p:sp>
      <p:sp>
        <p:nvSpPr>
          <p:cNvPr id="27" name="下矢印 26"/>
          <p:cNvSpPr/>
          <p:nvPr/>
        </p:nvSpPr>
        <p:spPr>
          <a:xfrm>
            <a:off x="5652120" y="1950864"/>
            <a:ext cx="648072" cy="36004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8" name="スライド番号プレースホルダ 11"/>
          <p:cNvSpPr>
            <a:spLocks noGrp="1"/>
          </p:cNvSpPr>
          <p:nvPr>
            <p:ph type="sldNum" sz="quarter" idx="12"/>
          </p:nvPr>
        </p:nvSpPr>
        <p:spPr bwMode="auto">
          <a:xfrm>
            <a:off x="7010400" y="6492889"/>
            <a:ext cx="2133600" cy="365125"/>
          </a:xfrm>
          <a:noFill/>
          <a:ln>
            <a:miter lim="800000"/>
            <a:headEnd/>
            <a:tailEnd/>
          </a:ln>
        </p:spPr>
        <p:txBody>
          <a:bodyPr wrap="square" numCol="1" anchorCtr="0" compatLnSpc="1">
            <a:prstTxWarp prst="textNoShape">
              <a:avLst/>
            </a:prstTxWarp>
          </a:bodyPr>
          <a:lstStyle/>
          <a:p>
            <a:fld id="{F16E1505-F188-408C-A1EE-57AD87649122}" type="slidenum">
              <a:rPr lang="en-US" altLang="ja-JP" smtClean="0">
                <a:solidFill>
                  <a:srgbClr val="898989"/>
                </a:solidFill>
                <a:latin typeface="Calibri" pitchFamily="34" charset="0"/>
                <a:ea typeface="ＭＳ Ｐゴシック" pitchFamily="50" charset="-128"/>
              </a:rPr>
              <a:pPr/>
              <a:t>48</a:t>
            </a:fld>
            <a:endParaRPr lang="en-US" altLang="ja-JP" smtClean="0">
              <a:solidFill>
                <a:srgbClr val="898989"/>
              </a:solidFill>
              <a:latin typeface="Calibri" pitchFamily="34" charset="0"/>
              <a:ea typeface="ＭＳ Ｐゴシック" pitchFamily="50" charset="-128"/>
            </a:endParaRPr>
          </a:p>
        </p:txBody>
      </p:sp>
      <p:sp>
        <p:nvSpPr>
          <p:cNvPr id="29" name="正方形/長方形 28"/>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smtClean="0">
                <a:solidFill>
                  <a:prstClr val="white"/>
                </a:solidFill>
              </a:rPr>
              <a:t>活用の具体例　課題の抽出から改善まで</a:t>
            </a:r>
            <a:endParaRPr lang="ja-JP" altLang="en-US" sz="3200" dirty="0">
              <a:solidFill>
                <a:prstClr val="white"/>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636852"/>
            <a:ext cx="9144000" cy="830997"/>
          </a:xfrm>
          <a:prstGeom prst="rect">
            <a:avLst/>
          </a:prstGeom>
          <a:noFill/>
          <a:ln w="9525">
            <a:noFill/>
            <a:miter lim="800000"/>
            <a:headEnd/>
            <a:tailEnd/>
          </a:ln>
        </p:spPr>
        <p:txBody>
          <a:bodyPr>
            <a:spAutoFit/>
          </a:bodyPr>
          <a:lstStyle/>
          <a:p>
            <a:pPr algn="ctr"/>
            <a:r>
              <a:rPr lang="ja-JP" altLang="en-US" sz="4800" dirty="0" smtClean="0">
                <a:solidFill>
                  <a:srgbClr val="000000"/>
                </a:solidFill>
                <a:latin typeface="Calibri" pitchFamily="34" charset="0"/>
              </a:rPr>
              <a:t>５．疑義について</a:t>
            </a:r>
            <a:endParaRPr lang="en-US" altLang="ja-JP" sz="4800" dirty="0">
              <a:solidFill>
                <a:srgbClr val="000000"/>
              </a:solidFill>
              <a:latin typeface="Calibri" pitchFamily="34" charset="0"/>
            </a:endParaRPr>
          </a:p>
        </p:txBody>
      </p:sp>
      <p:sp>
        <p:nvSpPr>
          <p:cNvPr id="10243" name="スライド番号プレースホルダ 11"/>
          <p:cNvSpPr>
            <a:spLocks noGrp="1"/>
          </p:cNvSpPr>
          <p:nvPr>
            <p:ph type="sldNum" sz="quarter" idx="12"/>
          </p:nvPr>
        </p:nvSpPr>
        <p:spPr bwMode="auto">
          <a:xfrm>
            <a:off x="7010400" y="6492889"/>
            <a:ext cx="2133600" cy="365125"/>
          </a:xfrm>
          <a:noFill/>
          <a:ln>
            <a:miter lim="800000"/>
            <a:headEnd/>
            <a:tailEnd/>
          </a:ln>
        </p:spPr>
        <p:txBody>
          <a:bodyPr wrap="square" numCol="1" anchorCtr="0" compatLnSpc="1">
            <a:prstTxWarp prst="textNoShape">
              <a:avLst/>
            </a:prstTxWarp>
          </a:bodyPr>
          <a:lstStyle/>
          <a:p>
            <a:fld id="{86501C83-A112-437E-BC6C-396296CE8976}" type="slidenum">
              <a:rPr lang="en-US" altLang="ja-JP" smtClean="0">
                <a:solidFill>
                  <a:srgbClr val="898989"/>
                </a:solidFill>
                <a:latin typeface="Calibri" pitchFamily="34" charset="0"/>
                <a:ea typeface="ＭＳ Ｐゴシック" pitchFamily="50" charset="-128"/>
              </a:rPr>
              <a:pPr/>
              <a:t>49</a:t>
            </a:fld>
            <a:endParaRPr lang="en-US" altLang="ja-JP" dirty="0" smtClean="0">
              <a:solidFill>
                <a:srgbClr val="898989"/>
              </a:solidFill>
              <a:latin typeface="Calibri" pitchFamily="34" charset="0"/>
              <a:ea typeface="ＭＳ Ｐゴシック" pitchFamily="50"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reeform 2"/>
          <p:cNvSpPr>
            <a:spLocks/>
          </p:cNvSpPr>
          <p:nvPr/>
        </p:nvSpPr>
        <p:spPr bwMode="auto">
          <a:xfrm>
            <a:off x="252167" y="1089025"/>
            <a:ext cx="6299787" cy="2520950"/>
          </a:xfrm>
          <a:custGeom>
            <a:avLst/>
            <a:gdLst>
              <a:gd name="T0" fmla="*/ 0 w 3969"/>
              <a:gd name="T1" fmla="*/ 2147483647 h 1587"/>
              <a:gd name="T2" fmla="*/ 2147483647 w 3969"/>
              <a:gd name="T3" fmla="*/ 2147483647 h 1587"/>
              <a:gd name="T4" fmla="*/ 2147483647 w 3969"/>
              <a:gd name="T5" fmla="*/ 0 h 1587"/>
              <a:gd name="T6" fmla="*/ 0 60000 65536"/>
              <a:gd name="T7" fmla="*/ 0 60000 65536"/>
              <a:gd name="T8" fmla="*/ 0 60000 65536"/>
              <a:gd name="T9" fmla="*/ 0 w 3969"/>
              <a:gd name="T10" fmla="*/ 0 h 1587"/>
              <a:gd name="T11" fmla="*/ 3969 w 3969"/>
              <a:gd name="T12" fmla="*/ 1587 h 1587"/>
            </a:gdLst>
            <a:ahLst/>
            <a:cxnLst>
              <a:cxn ang="T6">
                <a:pos x="T0" y="T1"/>
              </a:cxn>
              <a:cxn ang="T7">
                <a:pos x="T2" y="T3"/>
              </a:cxn>
              <a:cxn ang="T8">
                <a:pos x="T4" y="T5"/>
              </a:cxn>
            </a:cxnLst>
            <a:rect l="T9" t="T10" r="T11" b="T12"/>
            <a:pathLst>
              <a:path w="3969" h="1587">
                <a:moveTo>
                  <a:pt x="0" y="1587"/>
                </a:moveTo>
                <a:cubicBezTo>
                  <a:pt x="917" y="1082"/>
                  <a:pt x="1834" y="577"/>
                  <a:pt x="2495" y="312"/>
                </a:cubicBezTo>
                <a:cubicBezTo>
                  <a:pt x="3156" y="47"/>
                  <a:pt x="3562" y="23"/>
                  <a:pt x="3969" y="0"/>
                </a:cubicBezTo>
              </a:path>
            </a:pathLst>
          </a:custGeom>
          <a:noFill/>
          <a:ln w="38100">
            <a:solidFill>
              <a:srgbClr val="FF0000"/>
            </a:solidFill>
            <a:round/>
            <a:headEnd/>
            <a:tailEnd type="triangle" w="lg" len="lg"/>
          </a:ln>
        </p:spPr>
        <p:txBody>
          <a:bodyPr lIns="87826" tIns="43913" rIns="87826" bIns="43913"/>
          <a:lstStyle/>
          <a:p>
            <a:endParaRPr lang="ja-JP" altLang="en-US" smtClean="0">
              <a:solidFill>
                <a:prstClr val="black"/>
              </a:solidFill>
              <a:latin typeface="Arial" charset="0"/>
              <a:ea typeface="ＭＳ Ｐゴシック" charset="-128"/>
            </a:endParaRPr>
          </a:p>
        </p:txBody>
      </p:sp>
      <p:graphicFrame>
        <p:nvGraphicFramePr>
          <p:cNvPr id="4099" name="Object 2"/>
          <p:cNvGraphicFramePr>
            <a:graphicFrameLocks noChangeAspect="1"/>
          </p:cNvGraphicFramePr>
          <p:nvPr/>
        </p:nvGraphicFramePr>
        <p:xfrm>
          <a:off x="175936" y="709613"/>
          <a:ext cx="6969789" cy="5938837"/>
        </p:xfrm>
        <a:graphic>
          <a:graphicData uri="http://schemas.openxmlformats.org/presentationml/2006/ole">
            <p:oleObj spid="_x0000_s376834" r:id="rId4" imgW="7547502" imgH="5944115" progId="Excel.Sheet.8">
              <p:embed/>
            </p:oleObj>
          </a:graphicData>
        </a:graphic>
      </p:graphicFrame>
      <p:sp>
        <p:nvSpPr>
          <p:cNvPr id="179204" name="Text Box 4"/>
          <p:cNvSpPr txBox="1">
            <a:spLocks noChangeArrowheads="1"/>
          </p:cNvSpPr>
          <p:nvPr/>
        </p:nvSpPr>
        <p:spPr bwMode="auto">
          <a:xfrm>
            <a:off x="298617" y="979200"/>
            <a:ext cx="1057982" cy="322838"/>
          </a:xfrm>
          <a:prstGeom prst="rect">
            <a:avLst/>
          </a:prstGeom>
          <a:noFill/>
          <a:ln w="9525">
            <a:noFill/>
            <a:miter lim="800000"/>
            <a:headEnd/>
            <a:tailEnd/>
          </a:ln>
          <a:effectLst/>
        </p:spPr>
        <p:txBody>
          <a:bodyPr wrap="none" lIns="0" tIns="45558" rIns="0" bIns="45558" anchor="ctr">
            <a:spAutoFit/>
          </a:bodyPr>
          <a:lstStyle/>
          <a:p>
            <a:pPr algn="ctr" defTabSz="911787">
              <a:spcBef>
                <a:spcPct val="50000"/>
              </a:spcBef>
              <a:defRPr/>
            </a:pPr>
            <a:r>
              <a:rPr lang="ja-JP" altLang="en-US" sz="1500" dirty="0">
                <a:solidFill>
                  <a:prstClr val="black"/>
                </a:solidFill>
                <a:effectLst>
                  <a:outerShdw blurRad="38100" dist="38100" dir="2700000" algn="tl">
                    <a:srgbClr val="C0C0C0"/>
                  </a:outerShdw>
                </a:effectLst>
                <a:latin typeface="Arial" charset="0"/>
              </a:rPr>
              <a:t>（単位：万人）</a:t>
            </a:r>
          </a:p>
        </p:txBody>
      </p:sp>
      <p:sp>
        <p:nvSpPr>
          <p:cNvPr id="4101" name="Text Box 5"/>
          <p:cNvSpPr txBox="1">
            <a:spLocks noChangeArrowheads="1"/>
          </p:cNvSpPr>
          <p:nvPr/>
        </p:nvSpPr>
        <p:spPr bwMode="auto">
          <a:xfrm>
            <a:off x="3" y="5589588"/>
            <a:ext cx="862061" cy="265112"/>
          </a:xfrm>
          <a:prstGeom prst="rect">
            <a:avLst/>
          </a:prstGeom>
          <a:noFill/>
          <a:ln w="9525">
            <a:noFill/>
            <a:miter lim="800000"/>
            <a:headEnd/>
            <a:tailEnd/>
          </a:ln>
        </p:spPr>
        <p:txBody>
          <a:bodyPr lIns="95555" tIns="47777" rIns="95555" bIns="47777">
            <a:spAutoFit/>
          </a:bodyPr>
          <a:lstStyle/>
          <a:p>
            <a:pPr algn="ctr" defTabSz="952500">
              <a:spcBef>
                <a:spcPct val="50000"/>
              </a:spcBef>
            </a:pPr>
            <a:r>
              <a:rPr lang="en-US" altLang="ja-JP" sz="1100" b="1" smtClean="0">
                <a:solidFill>
                  <a:srgbClr val="000000"/>
                </a:solidFill>
                <a:latin typeface="Arial" charset="0"/>
                <a:ea typeface="HG丸ｺﾞｼｯｸM-PRO" pitchFamily="50" charset="-128"/>
              </a:rPr>
              <a:t>H12.4</a:t>
            </a:r>
            <a:r>
              <a:rPr lang="ja-JP" altLang="en-US" sz="1100" b="1" smtClean="0">
                <a:solidFill>
                  <a:srgbClr val="000000"/>
                </a:solidFill>
                <a:latin typeface="Arial" charset="0"/>
                <a:ea typeface="HG丸ｺﾞｼｯｸM-PRO" pitchFamily="50" charset="-128"/>
              </a:rPr>
              <a:t>末</a:t>
            </a:r>
          </a:p>
        </p:txBody>
      </p:sp>
      <p:sp>
        <p:nvSpPr>
          <p:cNvPr id="4102" name="Text Box 6"/>
          <p:cNvSpPr txBox="1">
            <a:spLocks noChangeArrowheads="1"/>
          </p:cNvSpPr>
          <p:nvPr/>
        </p:nvSpPr>
        <p:spPr bwMode="auto">
          <a:xfrm>
            <a:off x="583505" y="5603886"/>
            <a:ext cx="863527" cy="265113"/>
          </a:xfrm>
          <a:prstGeom prst="rect">
            <a:avLst/>
          </a:prstGeom>
          <a:noFill/>
          <a:ln w="9525">
            <a:noFill/>
            <a:miter lim="800000"/>
            <a:headEnd/>
            <a:tailEnd/>
          </a:ln>
        </p:spPr>
        <p:txBody>
          <a:bodyPr lIns="95555" tIns="47777" rIns="95555" bIns="47777">
            <a:spAutoFit/>
          </a:bodyPr>
          <a:lstStyle/>
          <a:p>
            <a:pPr algn="ctr" defTabSz="952500">
              <a:spcBef>
                <a:spcPct val="50000"/>
              </a:spcBef>
            </a:pPr>
            <a:r>
              <a:rPr lang="en-US" altLang="ja-JP" sz="1100" b="1" smtClean="0">
                <a:solidFill>
                  <a:srgbClr val="000000"/>
                </a:solidFill>
                <a:latin typeface="Arial" charset="0"/>
                <a:ea typeface="HG丸ｺﾞｼｯｸM-PRO" pitchFamily="50" charset="-128"/>
              </a:rPr>
              <a:t>H13.4</a:t>
            </a:r>
            <a:r>
              <a:rPr lang="ja-JP" altLang="en-US" sz="1100" b="1" smtClean="0">
                <a:solidFill>
                  <a:srgbClr val="000000"/>
                </a:solidFill>
                <a:latin typeface="Arial" charset="0"/>
                <a:ea typeface="HG丸ｺﾞｼｯｸM-PRO" pitchFamily="50" charset="-128"/>
              </a:rPr>
              <a:t>末</a:t>
            </a:r>
          </a:p>
        </p:txBody>
      </p:sp>
      <p:sp>
        <p:nvSpPr>
          <p:cNvPr id="4103" name="Text Box 7"/>
          <p:cNvSpPr txBox="1">
            <a:spLocks noChangeArrowheads="1"/>
          </p:cNvSpPr>
          <p:nvPr/>
        </p:nvSpPr>
        <p:spPr bwMode="auto">
          <a:xfrm>
            <a:off x="1181668" y="5603886"/>
            <a:ext cx="863527" cy="265113"/>
          </a:xfrm>
          <a:prstGeom prst="rect">
            <a:avLst/>
          </a:prstGeom>
          <a:noFill/>
          <a:ln w="9525">
            <a:noFill/>
            <a:miter lim="800000"/>
            <a:headEnd/>
            <a:tailEnd/>
          </a:ln>
        </p:spPr>
        <p:txBody>
          <a:bodyPr lIns="95555" tIns="47777" rIns="95555" bIns="47777">
            <a:spAutoFit/>
          </a:bodyPr>
          <a:lstStyle/>
          <a:p>
            <a:pPr algn="ctr" defTabSz="952500">
              <a:spcBef>
                <a:spcPct val="50000"/>
              </a:spcBef>
            </a:pPr>
            <a:r>
              <a:rPr lang="en-US" altLang="ja-JP" sz="1100" b="1" smtClean="0">
                <a:solidFill>
                  <a:srgbClr val="000000"/>
                </a:solidFill>
                <a:latin typeface="Arial" charset="0"/>
                <a:ea typeface="HG丸ｺﾞｼｯｸM-PRO" pitchFamily="50" charset="-128"/>
              </a:rPr>
              <a:t>H14.4</a:t>
            </a:r>
            <a:r>
              <a:rPr lang="ja-JP" altLang="en-US" sz="1100" b="1" smtClean="0">
                <a:solidFill>
                  <a:srgbClr val="000000"/>
                </a:solidFill>
                <a:latin typeface="Arial" charset="0"/>
                <a:ea typeface="HG丸ｺﾞｼｯｸM-PRO" pitchFamily="50" charset="-128"/>
              </a:rPr>
              <a:t>末</a:t>
            </a:r>
          </a:p>
        </p:txBody>
      </p:sp>
      <p:sp>
        <p:nvSpPr>
          <p:cNvPr id="4104" name="Text Box 8"/>
          <p:cNvSpPr txBox="1">
            <a:spLocks noChangeArrowheads="1"/>
          </p:cNvSpPr>
          <p:nvPr/>
        </p:nvSpPr>
        <p:spPr bwMode="auto">
          <a:xfrm>
            <a:off x="1778372" y="5603886"/>
            <a:ext cx="864993" cy="265113"/>
          </a:xfrm>
          <a:prstGeom prst="rect">
            <a:avLst/>
          </a:prstGeom>
          <a:noFill/>
          <a:ln w="9525">
            <a:noFill/>
            <a:miter lim="800000"/>
            <a:headEnd/>
            <a:tailEnd/>
          </a:ln>
        </p:spPr>
        <p:txBody>
          <a:bodyPr lIns="95555" tIns="47777" rIns="95555" bIns="47777">
            <a:spAutoFit/>
          </a:bodyPr>
          <a:lstStyle/>
          <a:p>
            <a:pPr algn="ctr" defTabSz="952500">
              <a:spcBef>
                <a:spcPct val="50000"/>
              </a:spcBef>
            </a:pPr>
            <a:r>
              <a:rPr lang="en-US" altLang="ja-JP" sz="1100" b="1" smtClean="0">
                <a:solidFill>
                  <a:srgbClr val="000000"/>
                </a:solidFill>
                <a:latin typeface="Arial" charset="0"/>
                <a:ea typeface="HG丸ｺﾞｼｯｸM-PRO" pitchFamily="50" charset="-128"/>
              </a:rPr>
              <a:t>H15.4</a:t>
            </a:r>
            <a:r>
              <a:rPr lang="ja-JP" altLang="en-US" sz="1100" b="1" smtClean="0">
                <a:solidFill>
                  <a:srgbClr val="000000"/>
                </a:solidFill>
                <a:latin typeface="Arial" charset="0"/>
                <a:ea typeface="HG丸ｺﾞｼｯｸM-PRO" pitchFamily="50" charset="-128"/>
              </a:rPr>
              <a:t>末</a:t>
            </a:r>
          </a:p>
        </p:txBody>
      </p:sp>
      <p:sp>
        <p:nvSpPr>
          <p:cNvPr id="4105" name="Text Box 9"/>
          <p:cNvSpPr txBox="1">
            <a:spLocks noChangeArrowheads="1"/>
          </p:cNvSpPr>
          <p:nvPr/>
        </p:nvSpPr>
        <p:spPr bwMode="auto">
          <a:xfrm>
            <a:off x="2376537" y="5603886"/>
            <a:ext cx="864993" cy="265113"/>
          </a:xfrm>
          <a:prstGeom prst="rect">
            <a:avLst/>
          </a:prstGeom>
          <a:noFill/>
          <a:ln w="9525">
            <a:noFill/>
            <a:miter lim="800000"/>
            <a:headEnd/>
            <a:tailEnd/>
          </a:ln>
        </p:spPr>
        <p:txBody>
          <a:bodyPr lIns="95555" tIns="47777" rIns="95555" bIns="47777">
            <a:spAutoFit/>
          </a:bodyPr>
          <a:lstStyle/>
          <a:p>
            <a:pPr algn="ctr" defTabSz="952500">
              <a:spcBef>
                <a:spcPct val="50000"/>
              </a:spcBef>
            </a:pPr>
            <a:r>
              <a:rPr lang="en-US" altLang="ja-JP" sz="1100" b="1" smtClean="0">
                <a:solidFill>
                  <a:srgbClr val="000000"/>
                </a:solidFill>
                <a:latin typeface="Arial" charset="0"/>
                <a:ea typeface="HG丸ｺﾞｼｯｸM-PRO" pitchFamily="50" charset="-128"/>
              </a:rPr>
              <a:t>H16.4</a:t>
            </a:r>
            <a:r>
              <a:rPr lang="ja-JP" altLang="en-US" sz="1100" b="1" smtClean="0">
                <a:solidFill>
                  <a:srgbClr val="000000"/>
                </a:solidFill>
                <a:latin typeface="Arial" charset="0"/>
                <a:ea typeface="HG丸ｺﾞｼｯｸM-PRO" pitchFamily="50" charset="-128"/>
              </a:rPr>
              <a:t>末</a:t>
            </a:r>
          </a:p>
        </p:txBody>
      </p:sp>
      <p:sp>
        <p:nvSpPr>
          <p:cNvPr id="4106" name="Text Box 10"/>
          <p:cNvSpPr txBox="1">
            <a:spLocks noChangeArrowheads="1"/>
          </p:cNvSpPr>
          <p:nvPr/>
        </p:nvSpPr>
        <p:spPr bwMode="auto">
          <a:xfrm>
            <a:off x="2910188" y="5603886"/>
            <a:ext cx="863526" cy="265113"/>
          </a:xfrm>
          <a:prstGeom prst="rect">
            <a:avLst/>
          </a:prstGeom>
          <a:noFill/>
          <a:ln w="9525">
            <a:noFill/>
            <a:miter lim="800000"/>
            <a:headEnd/>
            <a:tailEnd/>
          </a:ln>
        </p:spPr>
        <p:txBody>
          <a:bodyPr lIns="95555" tIns="47777" rIns="95555" bIns="47777">
            <a:spAutoFit/>
          </a:bodyPr>
          <a:lstStyle/>
          <a:p>
            <a:pPr algn="ctr" defTabSz="952500">
              <a:spcBef>
                <a:spcPct val="50000"/>
              </a:spcBef>
            </a:pPr>
            <a:r>
              <a:rPr lang="en-US" altLang="ja-JP" sz="1100" b="1" smtClean="0">
                <a:solidFill>
                  <a:srgbClr val="000000"/>
                </a:solidFill>
                <a:latin typeface="Arial" charset="0"/>
                <a:ea typeface="HG丸ｺﾞｼｯｸM-PRO" pitchFamily="50" charset="-128"/>
              </a:rPr>
              <a:t>H17.4</a:t>
            </a:r>
            <a:r>
              <a:rPr lang="ja-JP" altLang="en-US" sz="1100" b="1" smtClean="0">
                <a:solidFill>
                  <a:srgbClr val="000000"/>
                </a:solidFill>
                <a:latin typeface="Arial" charset="0"/>
                <a:ea typeface="HG丸ｺﾞｼｯｸM-PRO" pitchFamily="50" charset="-128"/>
              </a:rPr>
              <a:t>末</a:t>
            </a:r>
          </a:p>
        </p:txBody>
      </p:sp>
      <p:sp>
        <p:nvSpPr>
          <p:cNvPr id="4107" name="Text Box 11"/>
          <p:cNvSpPr txBox="1">
            <a:spLocks noChangeArrowheads="1"/>
          </p:cNvSpPr>
          <p:nvPr/>
        </p:nvSpPr>
        <p:spPr bwMode="auto">
          <a:xfrm>
            <a:off x="3508358" y="5603886"/>
            <a:ext cx="863526" cy="265113"/>
          </a:xfrm>
          <a:prstGeom prst="rect">
            <a:avLst/>
          </a:prstGeom>
          <a:noFill/>
          <a:ln w="9525">
            <a:noFill/>
            <a:miter lim="800000"/>
            <a:headEnd/>
            <a:tailEnd/>
          </a:ln>
        </p:spPr>
        <p:txBody>
          <a:bodyPr lIns="95555" tIns="47777" rIns="95555" bIns="47777">
            <a:spAutoFit/>
          </a:bodyPr>
          <a:lstStyle/>
          <a:p>
            <a:pPr algn="ctr" defTabSz="952500">
              <a:spcBef>
                <a:spcPct val="50000"/>
              </a:spcBef>
            </a:pPr>
            <a:r>
              <a:rPr lang="en-US" altLang="ja-JP" sz="1100" b="1" smtClean="0">
                <a:solidFill>
                  <a:srgbClr val="000000"/>
                </a:solidFill>
                <a:latin typeface="Arial" charset="0"/>
                <a:ea typeface="HG丸ｺﾞｼｯｸM-PRO" pitchFamily="50" charset="-128"/>
              </a:rPr>
              <a:t>H18.4</a:t>
            </a:r>
            <a:r>
              <a:rPr lang="ja-JP" altLang="en-US" sz="1100" b="1" smtClean="0">
                <a:solidFill>
                  <a:srgbClr val="000000"/>
                </a:solidFill>
                <a:latin typeface="Arial" charset="0"/>
                <a:ea typeface="HG丸ｺﾞｼｯｸM-PRO" pitchFamily="50" charset="-128"/>
              </a:rPr>
              <a:t>末</a:t>
            </a:r>
          </a:p>
        </p:txBody>
      </p:sp>
      <p:sp>
        <p:nvSpPr>
          <p:cNvPr id="4108" name="Text Box 12"/>
          <p:cNvSpPr txBox="1">
            <a:spLocks noChangeArrowheads="1"/>
          </p:cNvSpPr>
          <p:nvPr/>
        </p:nvSpPr>
        <p:spPr bwMode="auto">
          <a:xfrm>
            <a:off x="4106518" y="5603886"/>
            <a:ext cx="862061" cy="265113"/>
          </a:xfrm>
          <a:prstGeom prst="rect">
            <a:avLst/>
          </a:prstGeom>
          <a:noFill/>
          <a:ln w="9525">
            <a:noFill/>
            <a:miter lim="800000"/>
            <a:headEnd/>
            <a:tailEnd/>
          </a:ln>
        </p:spPr>
        <p:txBody>
          <a:bodyPr lIns="95555" tIns="47777" rIns="95555" bIns="47777">
            <a:spAutoFit/>
          </a:bodyPr>
          <a:lstStyle/>
          <a:p>
            <a:pPr algn="ctr" defTabSz="952500">
              <a:spcBef>
                <a:spcPct val="50000"/>
              </a:spcBef>
            </a:pPr>
            <a:r>
              <a:rPr lang="en-US" altLang="ja-JP" sz="1100" b="1" smtClean="0">
                <a:solidFill>
                  <a:srgbClr val="000000"/>
                </a:solidFill>
                <a:latin typeface="Arial" charset="0"/>
                <a:ea typeface="HG丸ｺﾞｼｯｸM-PRO" pitchFamily="50" charset="-128"/>
              </a:rPr>
              <a:t>H19.4</a:t>
            </a:r>
            <a:r>
              <a:rPr lang="ja-JP" altLang="en-US" sz="1100" b="1" smtClean="0">
                <a:solidFill>
                  <a:srgbClr val="000000"/>
                </a:solidFill>
                <a:latin typeface="Arial" charset="0"/>
                <a:ea typeface="HG丸ｺﾞｼｯｸM-PRO" pitchFamily="50" charset="-128"/>
              </a:rPr>
              <a:t>末</a:t>
            </a:r>
          </a:p>
        </p:txBody>
      </p:sp>
      <p:graphicFrame>
        <p:nvGraphicFramePr>
          <p:cNvPr id="179261" name="Group 61"/>
          <p:cNvGraphicFramePr>
            <a:graphicFrameLocks noGrp="1"/>
          </p:cNvGraphicFramePr>
          <p:nvPr>
            <p:ph/>
          </p:nvPr>
        </p:nvGraphicFramePr>
        <p:xfrm>
          <a:off x="7298193" y="836613"/>
          <a:ext cx="1665126" cy="4699555"/>
        </p:xfrm>
        <a:graphic>
          <a:graphicData uri="http://schemas.openxmlformats.org/drawingml/2006/table">
            <a:tbl>
              <a:tblPr/>
              <a:tblGrid>
                <a:gridCol w="370302"/>
                <a:gridCol w="492502"/>
                <a:gridCol w="802322"/>
              </a:tblGrid>
              <a:tr h="510054">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Arial" pitchFamily="34" charset="0"/>
                          <a:ea typeface="HG丸ｺﾞｼｯｸM-PRO" pitchFamily="50" charset="-128"/>
                        </a:rPr>
                        <a:t>計</a:t>
                      </a:r>
                    </a:p>
                  </a:txBody>
                  <a:tcPr marL="88826" marR="88826" marT="47541" marB="47541"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Arial" pitchFamily="34" charset="0"/>
                          <a:ea typeface="HG丸ｺﾞｼｯｸM-PRO" pitchFamily="50" charset="-128"/>
                        </a:rPr>
                        <a:t>１２３％</a:t>
                      </a:r>
                    </a:p>
                  </a:txBody>
                  <a:tcPr marL="88826" marR="88826" marT="47541" marB="4754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0054">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smtClean="0">
                          <a:ln>
                            <a:noFill/>
                          </a:ln>
                          <a:solidFill>
                            <a:schemeClr val="tx1"/>
                          </a:solidFill>
                          <a:effectLst/>
                          <a:latin typeface="Arial" pitchFamily="34" charset="0"/>
                          <a:ea typeface="HG丸ｺﾞｼｯｸM-PRO" pitchFamily="50" charset="-128"/>
                        </a:rPr>
                        <a:t>要介護</a:t>
                      </a:r>
                    </a:p>
                  </a:txBody>
                  <a:tcPr marL="88826" marR="88826" marT="47541" marB="47541" vert="eaVert"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smtClean="0">
                          <a:ln>
                            <a:noFill/>
                          </a:ln>
                          <a:solidFill>
                            <a:schemeClr val="tx1"/>
                          </a:solidFill>
                          <a:effectLst/>
                          <a:latin typeface="Arial" pitchFamily="34" charset="0"/>
                          <a:ea typeface="HG丸ｺﾞｼｯｸM-PRO" pitchFamily="50" charset="-128"/>
                        </a:rPr>
                        <a:t>５</a:t>
                      </a:r>
                    </a:p>
                  </a:txBody>
                  <a:tcPr marL="88826" marR="88826"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Arial" pitchFamily="34" charset="0"/>
                          <a:ea typeface="HG丸ｺﾞｼｯｸM-PRO" pitchFamily="50" charset="-128"/>
                        </a:rPr>
                        <a:t>９４％</a:t>
                      </a:r>
                    </a:p>
                  </a:txBody>
                  <a:tcPr marL="88826" marR="88826" marT="47541" marB="4754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1659">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smtClean="0">
                          <a:ln>
                            <a:noFill/>
                          </a:ln>
                          <a:solidFill>
                            <a:schemeClr val="tx1"/>
                          </a:solidFill>
                          <a:effectLst/>
                          <a:latin typeface="Arial" pitchFamily="34" charset="0"/>
                          <a:ea typeface="HG丸ｺﾞｼｯｸM-PRO" pitchFamily="50" charset="-128"/>
                        </a:rPr>
                        <a:t>４</a:t>
                      </a:r>
                    </a:p>
                  </a:txBody>
                  <a:tcPr marL="88826" marR="88826"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Arial" pitchFamily="34" charset="0"/>
                          <a:ea typeface="HG丸ｺﾞｼｯｸM-PRO" pitchFamily="50" charset="-128"/>
                        </a:rPr>
                        <a:t>８６％</a:t>
                      </a:r>
                    </a:p>
                  </a:txBody>
                  <a:tcPr marL="88826" marR="88826" marT="47541" marB="4754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0054">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smtClean="0">
                          <a:ln>
                            <a:noFill/>
                          </a:ln>
                          <a:solidFill>
                            <a:schemeClr val="tx1"/>
                          </a:solidFill>
                          <a:effectLst/>
                          <a:latin typeface="Arial" pitchFamily="34" charset="0"/>
                          <a:ea typeface="HG丸ｺﾞｼｯｸM-PRO" pitchFamily="50" charset="-128"/>
                        </a:rPr>
                        <a:t>３</a:t>
                      </a:r>
                    </a:p>
                  </a:txBody>
                  <a:tcPr marL="88826" marR="88826"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Arial" pitchFamily="34" charset="0"/>
                          <a:ea typeface="HG丸ｺﾞｼｯｸM-PRO" pitchFamily="50" charset="-128"/>
                        </a:rPr>
                        <a:t>１２５％</a:t>
                      </a:r>
                    </a:p>
                  </a:txBody>
                  <a:tcPr marL="88826" marR="88826" marT="47541" marB="4754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0054">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smtClean="0">
                          <a:ln>
                            <a:noFill/>
                          </a:ln>
                          <a:solidFill>
                            <a:schemeClr val="tx1"/>
                          </a:solidFill>
                          <a:effectLst/>
                          <a:latin typeface="Arial" pitchFamily="34" charset="0"/>
                          <a:ea typeface="HG丸ｺﾞｼｯｸM-PRO" pitchFamily="50" charset="-128"/>
                        </a:rPr>
                        <a:t>２</a:t>
                      </a:r>
                    </a:p>
                  </a:txBody>
                  <a:tcPr marL="88826" marR="88826"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Arial" pitchFamily="34" charset="0"/>
                          <a:ea typeface="HG丸ｺﾞｼｯｸM-PRO" pitchFamily="50" charset="-128"/>
                        </a:rPr>
                        <a:t>１１７％</a:t>
                      </a:r>
                    </a:p>
                  </a:txBody>
                  <a:tcPr marL="88826" marR="88826" marT="47541" marB="4754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0054">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smtClean="0">
                          <a:ln>
                            <a:noFill/>
                          </a:ln>
                          <a:solidFill>
                            <a:schemeClr val="tx1"/>
                          </a:solidFill>
                          <a:effectLst/>
                          <a:latin typeface="Arial" pitchFamily="34" charset="0"/>
                          <a:ea typeface="HG丸ｺﾞｼｯｸM-PRO" pitchFamily="50" charset="-128"/>
                        </a:rPr>
                        <a:t>１</a:t>
                      </a:r>
                    </a:p>
                  </a:txBody>
                  <a:tcPr marL="88826" marR="88826"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Arial" pitchFamily="34" charset="0"/>
                          <a:ea typeface="HG丸ｺﾞｼｯｸM-PRO" pitchFamily="50" charset="-128"/>
                        </a:rPr>
                        <a:t>１５１％</a:t>
                      </a:r>
                    </a:p>
                  </a:txBody>
                  <a:tcPr marL="88826" marR="88826" marT="47541" marB="4754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17518">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Arial" pitchFamily="34" charset="0"/>
                          <a:ea typeface="HG丸ｺﾞｼｯｸM-PRO" pitchFamily="50" charset="-128"/>
                        </a:rPr>
                        <a:t>経過的</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Arial" pitchFamily="34" charset="0"/>
                          <a:ea typeface="HG丸ｺﾞｼｯｸM-PRO" pitchFamily="50" charset="-128"/>
                        </a:rPr>
                        <a:t>要介護</a:t>
                      </a:r>
                    </a:p>
                  </a:txBody>
                  <a:tcPr marL="88826" marR="88826" marT="47541" marB="47541"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CC"/>
                    </a:solidFill>
                  </a:tcPr>
                </a:tc>
                <a:tc hMerge="1">
                  <a:txBody>
                    <a:bodyPr/>
                    <a:lstStyle/>
                    <a:p>
                      <a:endParaRPr kumimoji="1" lang="ja-JP" altLang="en-US"/>
                    </a:p>
                  </a:txBody>
                  <a:tcPr/>
                </a:tc>
                <a:tc vMerge="1">
                  <a:txBody>
                    <a:bodyPr/>
                    <a:lstStyle/>
                    <a:p>
                      <a:endParaRPr kumimoji="1" lang="ja-JP" altLang="en-US"/>
                    </a:p>
                  </a:txBody>
                  <a:tcPr/>
                </a:tc>
              </a:tr>
              <a:tr h="510054">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smtClean="0">
                          <a:ln>
                            <a:noFill/>
                          </a:ln>
                          <a:solidFill>
                            <a:schemeClr val="tx1"/>
                          </a:solidFill>
                          <a:effectLst/>
                          <a:latin typeface="Arial" pitchFamily="34" charset="0"/>
                          <a:ea typeface="HG丸ｺﾞｼｯｸM-PRO" pitchFamily="50" charset="-128"/>
                        </a:rPr>
                        <a:t>要支援</a:t>
                      </a:r>
                    </a:p>
                  </a:txBody>
                  <a:tcPr marL="88826" marR="88826" marT="47541" marB="47541" vert="eaVert"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smtClean="0">
                          <a:ln>
                            <a:noFill/>
                          </a:ln>
                          <a:solidFill>
                            <a:schemeClr val="tx1"/>
                          </a:solidFill>
                          <a:effectLst/>
                          <a:latin typeface="Arial" pitchFamily="34" charset="0"/>
                          <a:ea typeface="HG丸ｺﾞｼｯｸM-PRO" pitchFamily="50" charset="-128"/>
                        </a:rPr>
                        <a:t>２</a:t>
                      </a:r>
                    </a:p>
                  </a:txBody>
                  <a:tcPr marL="88826" marR="88826"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vMerge="1">
                  <a:txBody>
                    <a:bodyPr/>
                    <a:lstStyle/>
                    <a:p>
                      <a:endParaRPr kumimoji="1" lang="ja-JP" altLang="en-US"/>
                    </a:p>
                  </a:txBody>
                  <a:tcPr/>
                </a:tc>
              </a:tr>
              <a:tr h="510054">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Arial" pitchFamily="34" charset="0"/>
                          <a:ea typeface="HG丸ｺﾞｼｯｸM-PRO" pitchFamily="50" charset="-128"/>
                        </a:rPr>
                        <a:t>１</a:t>
                      </a:r>
                    </a:p>
                  </a:txBody>
                  <a:tcPr marL="88826" marR="88826"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vMerge="1">
                  <a:txBody>
                    <a:bodyPr/>
                    <a:lstStyle/>
                    <a:p>
                      <a:endParaRPr kumimoji="1" lang="ja-JP" altLang="en-US"/>
                    </a:p>
                  </a:txBody>
                  <a:tcPr/>
                </a:tc>
              </a:tr>
            </a:tbl>
          </a:graphicData>
        </a:graphic>
      </p:graphicFrame>
      <p:sp>
        <p:nvSpPr>
          <p:cNvPr id="179247" name="Text Box 47"/>
          <p:cNvSpPr txBox="1">
            <a:spLocks noChangeArrowheads="1"/>
          </p:cNvSpPr>
          <p:nvPr/>
        </p:nvSpPr>
        <p:spPr bwMode="auto">
          <a:xfrm>
            <a:off x="6414449" y="6172152"/>
            <a:ext cx="2480318" cy="281084"/>
          </a:xfrm>
          <a:prstGeom prst="rect">
            <a:avLst/>
          </a:prstGeom>
          <a:noFill/>
          <a:ln w="9525">
            <a:noFill/>
            <a:miter lim="800000"/>
            <a:headEnd/>
            <a:tailEnd/>
          </a:ln>
          <a:effectLst/>
        </p:spPr>
        <p:txBody>
          <a:bodyPr wrap="square" lIns="95485" tIns="47743" rIns="95485" bIns="47743" anchor="ctr">
            <a:spAutoFit/>
          </a:bodyPr>
          <a:lstStyle/>
          <a:p>
            <a:pPr algn="r" defTabSz="956002">
              <a:spcBef>
                <a:spcPct val="50000"/>
              </a:spcBef>
              <a:defRPr/>
            </a:pPr>
            <a:r>
              <a:rPr lang="ja-JP" altLang="en-US" sz="1200"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（出典：介護保険事業状況報告）</a:t>
            </a:r>
          </a:p>
        </p:txBody>
      </p:sp>
      <p:sp>
        <p:nvSpPr>
          <p:cNvPr id="4143" name="Oval 48"/>
          <p:cNvSpPr>
            <a:spLocks noChangeArrowheads="1"/>
          </p:cNvSpPr>
          <p:nvPr/>
        </p:nvSpPr>
        <p:spPr bwMode="auto">
          <a:xfrm>
            <a:off x="183262" y="3429000"/>
            <a:ext cx="664138" cy="287338"/>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a:r>
              <a:rPr lang="ja-JP" altLang="en-US" sz="1200" b="1" smtClean="0">
                <a:solidFill>
                  <a:srgbClr val="000000"/>
                </a:solidFill>
                <a:latin typeface="Arial" charset="0"/>
                <a:ea typeface="HG丸ｺﾞｼｯｸM-PRO" pitchFamily="50" charset="-128"/>
              </a:rPr>
              <a:t>２１８</a:t>
            </a:r>
          </a:p>
        </p:txBody>
      </p:sp>
      <p:sp>
        <p:nvSpPr>
          <p:cNvPr id="4144" name="Oval 49"/>
          <p:cNvSpPr>
            <a:spLocks noChangeArrowheads="1"/>
          </p:cNvSpPr>
          <p:nvPr/>
        </p:nvSpPr>
        <p:spPr bwMode="auto">
          <a:xfrm>
            <a:off x="715453" y="3141674"/>
            <a:ext cx="664139" cy="287337"/>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a:r>
              <a:rPr lang="ja-JP" altLang="en-US" sz="1200" b="1" smtClean="0">
                <a:solidFill>
                  <a:srgbClr val="000000"/>
                </a:solidFill>
                <a:latin typeface="Arial" charset="0"/>
                <a:ea typeface="HG丸ｺﾞｼｯｸM-PRO" pitchFamily="50" charset="-128"/>
              </a:rPr>
              <a:t>２５８</a:t>
            </a:r>
          </a:p>
        </p:txBody>
      </p:sp>
      <p:sp>
        <p:nvSpPr>
          <p:cNvPr id="4145" name="Oval 50"/>
          <p:cNvSpPr>
            <a:spLocks noChangeArrowheads="1"/>
          </p:cNvSpPr>
          <p:nvPr/>
        </p:nvSpPr>
        <p:spPr bwMode="auto">
          <a:xfrm>
            <a:off x="1313621" y="2781300"/>
            <a:ext cx="665605" cy="287338"/>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a:r>
              <a:rPr lang="ja-JP" altLang="en-US" sz="1200" b="1" smtClean="0">
                <a:solidFill>
                  <a:srgbClr val="000000"/>
                </a:solidFill>
                <a:latin typeface="Arial" charset="0"/>
                <a:ea typeface="HG丸ｺﾞｼｯｸM-PRO" pitchFamily="50" charset="-128"/>
              </a:rPr>
              <a:t>３０３</a:t>
            </a:r>
          </a:p>
        </p:txBody>
      </p:sp>
      <p:sp>
        <p:nvSpPr>
          <p:cNvPr id="4146" name="Oval 51"/>
          <p:cNvSpPr>
            <a:spLocks noChangeArrowheads="1"/>
          </p:cNvSpPr>
          <p:nvPr/>
        </p:nvSpPr>
        <p:spPr bwMode="auto">
          <a:xfrm>
            <a:off x="1845807" y="2420949"/>
            <a:ext cx="664138" cy="287337"/>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a:r>
              <a:rPr lang="ja-JP" altLang="en-US" sz="1200" b="1" smtClean="0">
                <a:solidFill>
                  <a:srgbClr val="000000"/>
                </a:solidFill>
                <a:latin typeface="Arial" charset="0"/>
                <a:ea typeface="HG丸ｺﾞｼｯｸM-PRO" pitchFamily="50" charset="-128"/>
              </a:rPr>
              <a:t>３４９</a:t>
            </a:r>
          </a:p>
        </p:txBody>
      </p:sp>
      <p:sp>
        <p:nvSpPr>
          <p:cNvPr id="4147" name="Oval 52"/>
          <p:cNvSpPr>
            <a:spLocks noChangeArrowheads="1"/>
          </p:cNvSpPr>
          <p:nvPr/>
        </p:nvSpPr>
        <p:spPr bwMode="auto">
          <a:xfrm>
            <a:off x="2443972" y="2133600"/>
            <a:ext cx="667070" cy="287338"/>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a:r>
              <a:rPr lang="ja-JP" altLang="en-US" sz="1200" b="1" smtClean="0">
                <a:solidFill>
                  <a:srgbClr val="000000"/>
                </a:solidFill>
                <a:latin typeface="Arial" charset="0"/>
                <a:ea typeface="HG丸ｺﾞｼｯｸM-PRO" pitchFamily="50" charset="-128"/>
              </a:rPr>
              <a:t>３８７</a:t>
            </a:r>
          </a:p>
        </p:txBody>
      </p:sp>
      <p:sp>
        <p:nvSpPr>
          <p:cNvPr id="4148" name="Oval 53"/>
          <p:cNvSpPr>
            <a:spLocks noChangeArrowheads="1"/>
          </p:cNvSpPr>
          <p:nvPr/>
        </p:nvSpPr>
        <p:spPr bwMode="auto">
          <a:xfrm>
            <a:off x="3042136" y="1917700"/>
            <a:ext cx="598164" cy="287338"/>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a:r>
              <a:rPr lang="ja-JP" altLang="en-US" sz="1200" b="1" smtClean="0">
                <a:solidFill>
                  <a:srgbClr val="000000"/>
                </a:solidFill>
                <a:latin typeface="Arial" charset="0"/>
                <a:ea typeface="HG丸ｺﾞｼｯｸM-PRO" pitchFamily="50" charset="-128"/>
              </a:rPr>
              <a:t>４１１</a:t>
            </a:r>
          </a:p>
        </p:txBody>
      </p:sp>
      <p:sp>
        <p:nvSpPr>
          <p:cNvPr id="4149" name="Oval 54"/>
          <p:cNvSpPr>
            <a:spLocks noChangeArrowheads="1"/>
          </p:cNvSpPr>
          <p:nvPr/>
        </p:nvSpPr>
        <p:spPr bwMode="auto">
          <a:xfrm>
            <a:off x="3641766" y="1773240"/>
            <a:ext cx="598164" cy="287337"/>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a:r>
              <a:rPr lang="ja-JP" altLang="en-US" sz="1200" b="1" smtClean="0">
                <a:solidFill>
                  <a:srgbClr val="000000"/>
                </a:solidFill>
                <a:latin typeface="Arial" charset="0"/>
                <a:ea typeface="HG丸ｺﾞｼｯｸM-PRO" pitchFamily="50" charset="-128"/>
              </a:rPr>
              <a:t>４３５</a:t>
            </a:r>
          </a:p>
        </p:txBody>
      </p:sp>
      <p:sp>
        <p:nvSpPr>
          <p:cNvPr id="4150" name="Oval 55"/>
          <p:cNvSpPr>
            <a:spLocks noChangeArrowheads="1"/>
          </p:cNvSpPr>
          <p:nvPr/>
        </p:nvSpPr>
        <p:spPr bwMode="auto">
          <a:xfrm>
            <a:off x="4239934" y="1628775"/>
            <a:ext cx="598164" cy="287338"/>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a:r>
              <a:rPr lang="ja-JP" altLang="en-US" sz="1200" b="1" smtClean="0">
                <a:solidFill>
                  <a:srgbClr val="000000"/>
                </a:solidFill>
                <a:latin typeface="Arial" charset="0"/>
                <a:ea typeface="HG丸ｺﾞｼｯｸM-PRO" pitchFamily="50" charset="-128"/>
              </a:rPr>
              <a:t>４４１</a:t>
            </a:r>
          </a:p>
        </p:txBody>
      </p:sp>
      <p:sp>
        <p:nvSpPr>
          <p:cNvPr id="4151" name="Text Box 56"/>
          <p:cNvSpPr txBox="1">
            <a:spLocks noChangeArrowheads="1"/>
          </p:cNvSpPr>
          <p:nvPr/>
        </p:nvSpPr>
        <p:spPr bwMode="auto">
          <a:xfrm>
            <a:off x="4707613" y="5603886"/>
            <a:ext cx="862061" cy="265113"/>
          </a:xfrm>
          <a:prstGeom prst="rect">
            <a:avLst/>
          </a:prstGeom>
          <a:noFill/>
          <a:ln w="9525">
            <a:noFill/>
            <a:miter lim="800000"/>
            <a:headEnd/>
            <a:tailEnd/>
          </a:ln>
        </p:spPr>
        <p:txBody>
          <a:bodyPr lIns="95555" tIns="47777" rIns="95555" bIns="47777">
            <a:spAutoFit/>
          </a:bodyPr>
          <a:lstStyle/>
          <a:p>
            <a:pPr algn="ctr" defTabSz="952500">
              <a:spcBef>
                <a:spcPct val="50000"/>
              </a:spcBef>
            </a:pPr>
            <a:r>
              <a:rPr lang="en-US" altLang="ja-JP" sz="1100" b="1" smtClean="0">
                <a:solidFill>
                  <a:srgbClr val="000000"/>
                </a:solidFill>
                <a:latin typeface="Arial" charset="0"/>
                <a:ea typeface="HG丸ｺﾞｼｯｸM-PRO" pitchFamily="50" charset="-128"/>
              </a:rPr>
              <a:t>H20.4</a:t>
            </a:r>
            <a:r>
              <a:rPr lang="ja-JP" altLang="en-US" sz="1100" b="1" smtClean="0">
                <a:solidFill>
                  <a:srgbClr val="000000"/>
                </a:solidFill>
                <a:latin typeface="Arial" charset="0"/>
                <a:ea typeface="HG丸ｺﾞｼｯｸM-PRO" pitchFamily="50" charset="-128"/>
              </a:rPr>
              <a:t>末</a:t>
            </a:r>
          </a:p>
        </p:txBody>
      </p:sp>
      <p:sp>
        <p:nvSpPr>
          <p:cNvPr id="4152" name="Rectangle 57"/>
          <p:cNvSpPr>
            <a:spLocks noChangeArrowheads="1"/>
          </p:cNvSpPr>
          <p:nvPr/>
        </p:nvSpPr>
        <p:spPr bwMode="auto">
          <a:xfrm>
            <a:off x="-13193" y="0"/>
            <a:ext cx="9126407" cy="587375"/>
          </a:xfrm>
          <a:prstGeom prst="rect">
            <a:avLst/>
          </a:prstGeom>
          <a:noFill/>
          <a:ln w="9525">
            <a:noFill/>
            <a:miter lim="800000"/>
            <a:headEnd/>
            <a:tailEnd/>
          </a:ln>
        </p:spPr>
        <p:txBody>
          <a:bodyPr wrap="none" lIns="95547" tIns="86583" rIns="95547" bIns="86583" anchor="ctr"/>
          <a:lstStyle/>
          <a:p>
            <a:pPr algn="ctr" defTabSz="952500"/>
            <a:r>
              <a:rPr lang="ja-JP" altLang="en-US" sz="2800" b="1" smtClean="0">
                <a:solidFill>
                  <a:srgbClr val="002060"/>
                </a:solidFill>
                <a:latin typeface="HG丸ｺﾞｼｯｸM-PRO" pitchFamily="50" charset="-128"/>
                <a:ea typeface="HG丸ｺﾞｼｯｸM-PRO" pitchFamily="50" charset="-128"/>
              </a:rPr>
              <a:t>要介護度別認定者数の推移</a:t>
            </a:r>
          </a:p>
        </p:txBody>
      </p:sp>
      <p:sp>
        <p:nvSpPr>
          <p:cNvPr id="4153" name="Text Box 58"/>
          <p:cNvSpPr txBox="1">
            <a:spLocks noChangeArrowheads="1"/>
          </p:cNvSpPr>
          <p:nvPr/>
        </p:nvSpPr>
        <p:spPr bwMode="auto">
          <a:xfrm>
            <a:off x="6947798" y="5661036"/>
            <a:ext cx="2052525" cy="327025"/>
          </a:xfrm>
          <a:prstGeom prst="rect">
            <a:avLst/>
          </a:prstGeom>
          <a:noFill/>
          <a:ln w="9525">
            <a:noFill/>
            <a:miter lim="800000"/>
            <a:headEnd/>
            <a:tailEnd/>
          </a:ln>
        </p:spPr>
        <p:txBody>
          <a:bodyPr lIns="95614" tIns="47809" rIns="95614" bIns="47809">
            <a:spAutoFit/>
          </a:bodyPr>
          <a:lstStyle/>
          <a:p>
            <a:pPr algn="ctr" defTabSz="952500">
              <a:spcBef>
                <a:spcPct val="50000"/>
              </a:spcBef>
            </a:pPr>
            <a:r>
              <a:rPr lang="en-US" altLang="ja-JP" sz="1500" smtClean="0">
                <a:solidFill>
                  <a:srgbClr val="000000"/>
                </a:solidFill>
                <a:latin typeface="Arial" charset="0"/>
                <a:ea typeface="HG丸ｺﾞｼｯｸM-PRO" pitchFamily="50" charset="-128"/>
              </a:rPr>
              <a:t>H12.4</a:t>
            </a:r>
            <a:r>
              <a:rPr lang="ja-JP" altLang="en-US" sz="1500" smtClean="0">
                <a:solidFill>
                  <a:srgbClr val="000000"/>
                </a:solidFill>
                <a:latin typeface="Arial" charset="0"/>
                <a:ea typeface="HG丸ｺﾞｼｯｸM-PRO" pitchFamily="50" charset="-128"/>
              </a:rPr>
              <a:t>と</a:t>
            </a:r>
            <a:r>
              <a:rPr lang="en-US" altLang="ja-JP" sz="1500" smtClean="0">
                <a:solidFill>
                  <a:srgbClr val="000000"/>
                </a:solidFill>
                <a:latin typeface="Arial" charset="0"/>
                <a:ea typeface="HG丸ｺﾞｼｯｸM-PRO" pitchFamily="50" charset="-128"/>
              </a:rPr>
              <a:t>H23.4</a:t>
            </a:r>
            <a:r>
              <a:rPr lang="ja-JP" altLang="en-US" sz="1500" smtClean="0">
                <a:solidFill>
                  <a:srgbClr val="000000"/>
                </a:solidFill>
                <a:latin typeface="Arial" charset="0"/>
                <a:ea typeface="HG丸ｺﾞｼｯｸM-PRO" pitchFamily="50" charset="-128"/>
              </a:rPr>
              <a:t>の比較</a:t>
            </a:r>
          </a:p>
        </p:txBody>
      </p:sp>
      <p:sp>
        <p:nvSpPr>
          <p:cNvPr id="4154" name="Oval 59"/>
          <p:cNvSpPr>
            <a:spLocks noChangeArrowheads="1"/>
          </p:cNvSpPr>
          <p:nvPr/>
        </p:nvSpPr>
        <p:spPr bwMode="auto">
          <a:xfrm>
            <a:off x="4772124" y="1484324"/>
            <a:ext cx="598164" cy="288925"/>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a:r>
              <a:rPr lang="ja-JP" altLang="en-US" sz="1200" b="1" smtClean="0">
                <a:solidFill>
                  <a:srgbClr val="000000"/>
                </a:solidFill>
                <a:latin typeface="Arial" charset="0"/>
                <a:ea typeface="HG丸ｺﾞｼｯｸM-PRO" pitchFamily="50" charset="-128"/>
              </a:rPr>
              <a:t>４５５</a:t>
            </a:r>
          </a:p>
        </p:txBody>
      </p:sp>
      <p:sp>
        <p:nvSpPr>
          <p:cNvPr id="4155" name="Text Box 56"/>
          <p:cNvSpPr txBox="1">
            <a:spLocks noChangeArrowheads="1"/>
          </p:cNvSpPr>
          <p:nvPr/>
        </p:nvSpPr>
        <p:spPr bwMode="auto">
          <a:xfrm>
            <a:off x="5236871" y="5603886"/>
            <a:ext cx="863527" cy="265113"/>
          </a:xfrm>
          <a:prstGeom prst="rect">
            <a:avLst/>
          </a:prstGeom>
          <a:noFill/>
          <a:ln w="9525">
            <a:noFill/>
            <a:miter lim="800000"/>
            <a:headEnd/>
            <a:tailEnd/>
          </a:ln>
        </p:spPr>
        <p:txBody>
          <a:bodyPr lIns="95555" tIns="47777" rIns="95555" bIns="47777">
            <a:spAutoFit/>
          </a:bodyPr>
          <a:lstStyle/>
          <a:p>
            <a:pPr algn="ctr" defTabSz="952500">
              <a:spcBef>
                <a:spcPct val="50000"/>
              </a:spcBef>
            </a:pPr>
            <a:r>
              <a:rPr lang="en-US" altLang="ja-JP" sz="1100" b="1" smtClean="0">
                <a:solidFill>
                  <a:srgbClr val="000000"/>
                </a:solidFill>
                <a:latin typeface="Arial" charset="0"/>
                <a:ea typeface="HG丸ｺﾞｼｯｸM-PRO" pitchFamily="50" charset="-128"/>
              </a:rPr>
              <a:t>H21.4</a:t>
            </a:r>
            <a:r>
              <a:rPr lang="ja-JP" altLang="en-US" sz="1100" b="1" smtClean="0">
                <a:solidFill>
                  <a:srgbClr val="000000"/>
                </a:solidFill>
                <a:latin typeface="Arial" charset="0"/>
                <a:ea typeface="HG丸ｺﾞｼｯｸM-PRO" pitchFamily="50" charset="-128"/>
              </a:rPr>
              <a:t>末</a:t>
            </a:r>
          </a:p>
        </p:txBody>
      </p:sp>
      <p:sp>
        <p:nvSpPr>
          <p:cNvPr id="4156" name="Oval 59"/>
          <p:cNvSpPr>
            <a:spLocks noChangeArrowheads="1"/>
          </p:cNvSpPr>
          <p:nvPr/>
        </p:nvSpPr>
        <p:spPr bwMode="auto">
          <a:xfrm>
            <a:off x="5968452" y="1196986"/>
            <a:ext cx="598164" cy="360363"/>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a:r>
              <a:rPr lang="ja-JP" altLang="en-US" sz="1200" b="1" smtClean="0">
                <a:solidFill>
                  <a:srgbClr val="000000"/>
                </a:solidFill>
                <a:latin typeface="Arial" charset="0"/>
                <a:ea typeface="HG丸ｺﾞｼｯｸM-PRO" pitchFamily="50" charset="-128"/>
              </a:rPr>
              <a:t>４８７</a:t>
            </a:r>
            <a:endParaRPr lang="en-US" altLang="ja-JP" sz="1200" b="1" smtClean="0">
              <a:solidFill>
                <a:srgbClr val="000000"/>
              </a:solidFill>
              <a:latin typeface="Arial" charset="0"/>
              <a:ea typeface="HG丸ｺﾞｼｯｸM-PRO" pitchFamily="50" charset="-128"/>
            </a:endParaRPr>
          </a:p>
        </p:txBody>
      </p:sp>
      <p:sp>
        <p:nvSpPr>
          <p:cNvPr id="4157" name="Oval 59"/>
          <p:cNvSpPr>
            <a:spLocks noChangeArrowheads="1"/>
          </p:cNvSpPr>
          <p:nvPr/>
        </p:nvSpPr>
        <p:spPr bwMode="auto">
          <a:xfrm>
            <a:off x="5370286" y="1268413"/>
            <a:ext cx="598164" cy="360362"/>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a:r>
              <a:rPr lang="ja-JP" altLang="en-US" sz="1200" b="1" smtClean="0">
                <a:solidFill>
                  <a:srgbClr val="000000"/>
                </a:solidFill>
                <a:latin typeface="Arial" charset="0"/>
                <a:ea typeface="HG丸ｺﾞｼｯｸM-PRO" pitchFamily="50" charset="-128"/>
              </a:rPr>
              <a:t>４６９</a:t>
            </a:r>
            <a:endParaRPr lang="en-US" altLang="ja-JP" sz="1200" b="1" smtClean="0">
              <a:solidFill>
                <a:srgbClr val="000000"/>
              </a:solidFill>
              <a:latin typeface="Arial" charset="0"/>
              <a:ea typeface="HG丸ｺﾞｼｯｸM-PRO" pitchFamily="50" charset="-128"/>
            </a:endParaRPr>
          </a:p>
        </p:txBody>
      </p:sp>
      <p:sp>
        <p:nvSpPr>
          <p:cNvPr id="4158" name="Text Box 56"/>
          <p:cNvSpPr txBox="1">
            <a:spLocks noChangeArrowheads="1"/>
          </p:cNvSpPr>
          <p:nvPr/>
        </p:nvSpPr>
        <p:spPr bwMode="auto">
          <a:xfrm>
            <a:off x="5769067" y="5603886"/>
            <a:ext cx="862061" cy="265113"/>
          </a:xfrm>
          <a:prstGeom prst="rect">
            <a:avLst/>
          </a:prstGeom>
          <a:noFill/>
          <a:ln w="9525">
            <a:noFill/>
            <a:miter lim="800000"/>
            <a:headEnd/>
            <a:tailEnd/>
          </a:ln>
        </p:spPr>
        <p:txBody>
          <a:bodyPr lIns="95555" tIns="47777" rIns="95555" bIns="47777">
            <a:spAutoFit/>
          </a:bodyPr>
          <a:lstStyle/>
          <a:p>
            <a:pPr algn="ctr" defTabSz="952500">
              <a:spcBef>
                <a:spcPct val="50000"/>
              </a:spcBef>
            </a:pPr>
            <a:r>
              <a:rPr lang="en-US" altLang="ja-JP" sz="1100" b="1" smtClean="0">
                <a:solidFill>
                  <a:srgbClr val="000000"/>
                </a:solidFill>
                <a:latin typeface="Arial" charset="0"/>
                <a:ea typeface="HG丸ｺﾞｼｯｸM-PRO" pitchFamily="50" charset="-128"/>
              </a:rPr>
              <a:t>H22.4</a:t>
            </a:r>
            <a:r>
              <a:rPr lang="ja-JP" altLang="en-US" sz="1100" b="1" smtClean="0">
                <a:solidFill>
                  <a:srgbClr val="000000"/>
                </a:solidFill>
                <a:latin typeface="Arial" charset="0"/>
                <a:ea typeface="HG丸ｺﾞｼｯｸM-PRO" pitchFamily="50" charset="-128"/>
              </a:rPr>
              <a:t>末</a:t>
            </a:r>
          </a:p>
        </p:txBody>
      </p:sp>
      <p:sp>
        <p:nvSpPr>
          <p:cNvPr id="34" name="正方形/長方形 33"/>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要介護認定者の推移</a:t>
            </a:r>
          </a:p>
        </p:txBody>
      </p:sp>
      <p:sp>
        <p:nvSpPr>
          <p:cNvPr id="35" name="Text Box 47"/>
          <p:cNvSpPr txBox="1">
            <a:spLocks noChangeArrowheads="1"/>
          </p:cNvSpPr>
          <p:nvPr/>
        </p:nvSpPr>
        <p:spPr bwMode="auto">
          <a:xfrm>
            <a:off x="183262" y="6524636"/>
            <a:ext cx="8777477" cy="282575"/>
          </a:xfrm>
          <a:prstGeom prst="rect">
            <a:avLst/>
          </a:prstGeom>
          <a:noFill/>
          <a:ln w="9525">
            <a:noFill/>
            <a:miter lim="800000"/>
            <a:headEnd/>
            <a:tailEnd/>
          </a:ln>
          <a:effectLst/>
        </p:spPr>
        <p:txBody>
          <a:bodyPr lIns="95485" tIns="47743" rIns="95485" bIns="47743" anchor="ctr">
            <a:spAutoFit/>
          </a:bodyPr>
          <a:lstStyle/>
          <a:p>
            <a:pPr defTabSz="956002">
              <a:spcBef>
                <a:spcPct val="50000"/>
              </a:spcBef>
              <a:defRPr/>
            </a:pPr>
            <a:r>
              <a:rPr lang="en-US" altLang="ja-JP" sz="1200"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a:t>
            </a:r>
            <a:r>
              <a:rPr lang="ja-JP" altLang="en-US" sz="1200"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陸前高田市、大槌町、女川町、桑折町、広野町、楢葉町、富岡町、川内村、大熊町、双葉町、浪江町は含まれていない。</a:t>
            </a:r>
          </a:p>
        </p:txBody>
      </p:sp>
      <p:sp>
        <p:nvSpPr>
          <p:cNvPr id="4163" name="Oval 59"/>
          <p:cNvSpPr>
            <a:spLocks noChangeArrowheads="1"/>
          </p:cNvSpPr>
          <p:nvPr/>
        </p:nvSpPr>
        <p:spPr bwMode="auto">
          <a:xfrm>
            <a:off x="6500642" y="908050"/>
            <a:ext cx="598164" cy="433388"/>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a:r>
              <a:rPr lang="ja-JP" altLang="en-US" sz="1200" b="1" smtClean="0">
                <a:solidFill>
                  <a:srgbClr val="000000"/>
                </a:solidFill>
                <a:latin typeface="Arial" charset="0"/>
                <a:ea typeface="HG丸ｺﾞｼｯｸM-PRO" pitchFamily="50" charset="-128"/>
              </a:rPr>
              <a:t>５０８</a:t>
            </a:r>
            <a:endParaRPr lang="en-US" altLang="ja-JP" sz="1200" b="1" smtClean="0">
              <a:solidFill>
                <a:srgbClr val="000000"/>
              </a:solidFill>
              <a:latin typeface="Arial" charset="0"/>
              <a:ea typeface="HG丸ｺﾞｼｯｸM-PRO" pitchFamily="50" charset="-128"/>
            </a:endParaRPr>
          </a:p>
        </p:txBody>
      </p:sp>
      <p:sp>
        <p:nvSpPr>
          <p:cNvPr id="36" name="スライド番号プレースホルダ 11"/>
          <p:cNvSpPr>
            <a:spLocks noGrp="1"/>
          </p:cNvSpPr>
          <p:nvPr>
            <p:ph type="sldNum" sz="quarter" idx="4294967295"/>
          </p:nvPr>
        </p:nvSpPr>
        <p:spPr bwMode="auto">
          <a:xfrm>
            <a:off x="7010400" y="6547481"/>
            <a:ext cx="2133600" cy="365125"/>
          </a:xfrm>
          <a:prstGeom prst="rect">
            <a:avLst/>
          </a:prstGeom>
          <a:noFill/>
          <a:ln>
            <a:miter lim="800000"/>
            <a:headEnd/>
            <a:tailEnd/>
          </a:ln>
        </p:spPr>
        <p:txBody>
          <a:bodyPr wrap="square" numCol="1" anchorCtr="0" compatLnSpc="1">
            <a:prstTxWarp prst="textNoShape">
              <a:avLst/>
            </a:prstTxWarp>
          </a:bodyPr>
          <a:lstStyle/>
          <a:p>
            <a:pPr algn="r"/>
            <a:fld id="{86501C83-A112-437E-BC6C-396296CE8976}" type="slidenum">
              <a:rPr lang="en-US" altLang="ja-JP" sz="1200" smtClean="0">
                <a:solidFill>
                  <a:srgbClr val="898989"/>
                </a:solidFill>
                <a:latin typeface="Calibri" pitchFamily="34" charset="0"/>
                <a:ea typeface="ＭＳ Ｐゴシック" pitchFamily="50" charset="-128"/>
              </a:rPr>
              <a:pPr algn="r"/>
              <a:t>5</a:t>
            </a:fld>
            <a:endParaRPr lang="en-US" altLang="ja-JP" sz="1200" dirty="0" smtClean="0">
              <a:latin typeface="Calibri" pitchFamily="34" charset="0"/>
              <a:ea typeface="ＭＳ Ｐゴシック" pitchFamily="50" charset="-12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4294967295"/>
          </p:nvPr>
        </p:nvSpPr>
        <p:spPr>
          <a:xfrm>
            <a:off x="382445" y="909638"/>
            <a:ext cx="8418656" cy="5688012"/>
          </a:xfrm>
        </p:spPr>
        <p:txBody>
          <a:bodyPr/>
          <a:lstStyle/>
          <a:p>
            <a:pPr>
              <a:lnSpc>
                <a:spcPct val="90000"/>
              </a:lnSpc>
            </a:pPr>
            <a:endParaRPr lang="ja-JP" altLang="en-US" sz="2400" dirty="0" smtClean="0"/>
          </a:p>
          <a:p>
            <a:pPr>
              <a:lnSpc>
                <a:spcPct val="90000"/>
              </a:lnSpc>
            </a:pPr>
            <a:r>
              <a:rPr lang="en-US" altLang="ja-JP" sz="2400" dirty="0" smtClean="0"/>
              <a:t>3-3  </a:t>
            </a:r>
            <a:r>
              <a:rPr lang="ja-JP" altLang="en-US" sz="2400" dirty="0" smtClean="0"/>
              <a:t>生年月日や年齢を言う</a:t>
            </a:r>
            <a:endParaRPr lang="en-US" altLang="ja-JP" sz="2400" dirty="0" smtClean="0"/>
          </a:p>
          <a:p>
            <a:pPr>
              <a:lnSpc>
                <a:spcPct val="90000"/>
              </a:lnSpc>
              <a:buNone/>
            </a:pPr>
            <a:r>
              <a:rPr lang="ja-JP" altLang="en-US" sz="2400" dirty="0" smtClean="0"/>
              <a:t>　　テキスト</a:t>
            </a:r>
            <a:r>
              <a:rPr lang="ja-JP" altLang="en-US" sz="2400" dirty="0" err="1" smtClean="0"/>
              <a:t>ｐ</a:t>
            </a:r>
            <a:r>
              <a:rPr lang="en-US" altLang="ja-JP" sz="2400" dirty="0" smtClean="0"/>
              <a:t>104</a:t>
            </a:r>
            <a:r>
              <a:rPr lang="ja-JP" altLang="en-US" sz="2400" dirty="0" smtClean="0"/>
              <a:t>に「実際の生年月日と数日間のずれであれば「できる」を選択する、とありますが、「数日間」を何日と判断すればよいでしょうか？ （３日のずれであれば「できる」に含むのか「できない」となるのか、判断に迷います。）</a:t>
            </a:r>
          </a:p>
          <a:p>
            <a:pPr>
              <a:lnSpc>
                <a:spcPct val="90000"/>
              </a:lnSpc>
            </a:pPr>
            <a:endParaRPr lang="ja-JP" altLang="en-US" sz="2400" dirty="0" smtClean="0"/>
          </a:p>
          <a:p>
            <a:pPr>
              <a:lnSpc>
                <a:spcPct val="90000"/>
              </a:lnSpc>
            </a:pPr>
            <a:endParaRPr lang="en-US" altLang="ja-JP" sz="2400" dirty="0" smtClean="0"/>
          </a:p>
          <a:p>
            <a:pPr>
              <a:lnSpc>
                <a:spcPct val="90000"/>
              </a:lnSpc>
            </a:pPr>
            <a:r>
              <a:rPr lang="ja-JP" altLang="en-US" sz="2400" dirty="0" smtClean="0"/>
              <a:t>「数日間のずれ」というテキスト通りです。</a:t>
            </a:r>
            <a:endParaRPr lang="en-US" altLang="ja-JP" sz="2400" dirty="0" smtClean="0"/>
          </a:p>
          <a:p>
            <a:pPr>
              <a:lnSpc>
                <a:spcPct val="90000"/>
              </a:lnSpc>
            </a:pPr>
            <a:r>
              <a:rPr lang="ja-JP" altLang="en-US" sz="2400" dirty="0" smtClean="0"/>
              <a:t>「３日はどうか」に回答すると、「４日はどうか」、「５日はどうか」、「６日はどうか」、という質問に全て答えざるを得なくなりますが、「数日間のずれ」という現行の運用で全国的に大きなばらつきは生じていません。</a:t>
            </a:r>
            <a:endParaRPr lang="en-US" altLang="ja-JP" sz="2400" dirty="0" smtClean="0"/>
          </a:p>
          <a:p>
            <a:pPr>
              <a:lnSpc>
                <a:spcPct val="90000"/>
              </a:lnSpc>
            </a:pPr>
            <a:r>
              <a:rPr lang="ja-JP" altLang="en-US" sz="2400" dirty="0" smtClean="0"/>
              <a:t>判断に迷った場合は、特記に記載し審査会の判断を仰いで下さい。</a:t>
            </a:r>
          </a:p>
        </p:txBody>
      </p:sp>
      <p:sp>
        <p:nvSpPr>
          <p:cNvPr id="6" name="正方形/長方形 5"/>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3200" dirty="0" smtClean="0">
                <a:solidFill>
                  <a:srgbClr val="FFFFFF"/>
                </a:solidFill>
              </a:rPr>
              <a:t>個別の解釈は示さない質問の例（１）</a:t>
            </a:r>
            <a:endParaRPr lang="ja-JP" altLang="en-US" sz="3200" dirty="0">
              <a:solidFill>
                <a:srgbClr val="FFFFFF"/>
              </a:solidFill>
            </a:endParaRPr>
          </a:p>
        </p:txBody>
      </p:sp>
      <p:sp>
        <p:nvSpPr>
          <p:cNvPr id="7174" name="AutoShape 6"/>
          <p:cNvSpPr>
            <a:spLocks noChangeArrowheads="1"/>
          </p:cNvSpPr>
          <p:nvPr/>
        </p:nvSpPr>
        <p:spPr bwMode="auto">
          <a:xfrm>
            <a:off x="581946" y="3356992"/>
            <a:ext cx="1728519" cy="360362"/>
          </a:xfrm>
          <a:prstGeom prst="roundRect">
            <a:avLst>
              <a:gd name="adj" fmla="val 50000"/>
            </a:avLst>
          </a:prstGeom>
          <a:solidFill>
            <a:srgbClr val="99CC00"/>
          </a:solidFill>
          <a:ln w="9525">
            <a:noFill/>
            <a:round/>
            <a:headEnd/>
            <a:tailEnd/>
          </a:ln>
          <a:effectLst>
            <a:prstShdw prst="shdw17" dist="17961" dir="2700000">
              <a:srgbClr val="5C7A00"/>
            </a:prstShdw>
          </a:effectLst>
        </p:spPr>
        <p:txBody>
          <a:bodyPr wrap="none" anchor="ctr"/>
          <a:lstStyle/>
          <a:p>
            <a:pPr algn="ctr"/>
            <a:r>
              <a:rPr lang="ja-JP" altLang="en-US"/>
              <a:t>考え方</a:t>
            </a:r>
          </a:p>
        </p:txBody>
      </p:sp>
      <p:sp>
        <p:nvSpPr>
          <p:cNvPr id="7175" name="AutoShape 7"/>
          <p:cNvSpPr>
            <a:spLocks noChangeArrowheads="1"/>
          </p:cNvSpPr>
          <p:nvPr/>
        </p:nvSpPr>
        <p:spPr bwMode="auto">
          <a:xfrm>
            <a:off x="582038" y="908721"/>
            <a:ext cx="1728519" cy="360363"/>
          </a:xfrm>
          <a:prstGeom prst="roundRect">
            <a:avLst>
              <a:gd name="adj" fmla="val 50000"/>
            </a:avLst>
          </a:prstGeom>
          <a:solidFill>
            <a:srgbClr val="99CC00"/>
          </a:solidFill>
          <a:ln w="9525">
            <a:noFill/>
            <a:round/>
            <a:headEnd/>
            <a:tailEnd/>
          </a:ln>
          <a:effectLst>
            <a:prstShdw prst="shdw17" dist="17961" dir="2700000">
              <a:srgbClr val="5C7A00"/>
            </a:prstShdw>
          </a:effectLst>
        </p:spPr>
        <p:txBody>
          <a:bodyPr wrap="none" anchor="ctr"/>
          <a:lstStyle/>
          <a:p>
            <a:pPr algn="ctr"/>
            <a:r>
              <a:rPr lang="ja-JP" altLang="en-US" dirty="0" smtClean="0"/>
              <a:t>質問例</a:t>
            </a:r>
            <a:endParaRPr lang="ja-JP" altLang="en-US" dirty="0"/>
          </a:p>
        </p:txBody>
      </p:sp>
      <p:sp>
        <p:nvSpPr>
          <p:cNvPr id="7" name="スライド番号プレースホルダ 11"/>
          <p:cNvSpPr>
            <a:spLocks noGrp="1"/>
          </p:cNvSpPr>
          <p:nvPr>
            <p:ph type="sldNum" sz="quarter" idx="12"/>
          </p:nvPr>
        </p:nvSpPr>
        <p:spPr bwMode="auto">
          <a:xfrm>
            <a:off x="7010400" y="6492889"/>
            <a:ext cx="2133600" cy="365125"/>
          </a:xfrm>
          <a:noFill/>
          <a:ln>
            <a:miter lim="800000"/>
            <a:headEnd/>
            <a:tailEnd/>
          </a:ln>
        </p:spPr>
        <p:txBody>
          <a:bodyPr wrap="square" numCol="1" anchorCtr="0" compatLnSpc="1">
            <a:prstTxWarp prst="textNoShape">
              <a:avLst/>
            </a:prstTxWarp>
          </a:bodyPr>
          <a:lstStyle/>
          <a:p>
            <a:fld id="{86501C83-A112-437E-BC6C-396296CE8976}" type="slidenum">
              <a:rPr lang="en-US" altLang="ja-JP" smtClean="0">
                <a:solidFill>
                  <a:srgbClr val="898989"/>
                </a:solidFill>
                <a:latin typeface="Calibri" pitchFamily="34" charset="0"/>
                <a:ea typeface="ＭＳ Ｐゴシック" pitchFamily="50" charset="-128"/>
              </a:rPr>
              <a:pPr/>
              <a:t>50</a:t>
            </a:fld>
            <a:endParaRPr lang="en-US" altLang="ja-JP" dirty="0" smtClean="0">
              <a:solidFill>
                <a:srgbClr val="898989"/>
              </a:solidFill>
              <a:latin typeface="Calibri" pitchFamily="34" charset="0"/>
              <a:ea typeface="ＭＳ Ｐゴシック" pitchFamily="50" charset="-128"/>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4294967295"/>
          </p:nvPr>
        </p:nvSpPr>
        <p:spPr>
          <a:xfrm>
            <a:off x="382444" y="909638"/>
            <a:ext cx="8512113" cy="5688012"/>
          </a:xfrm>
        </p:spPr>
        <p:txBody>
          <a:bodyPr/>
          <a:lstStyle/>
          <a:p>
            <a:pPr>
              <a:lnSpc>
                <a:spcPct val="90000"/>
              </a:lnSpc>
            </a:pPr>
            <a:endParaRPr lang="ja-JP" altLang="en-US" sz="2400" dirty="0" smtClean="0"/>
          </a:p>
          <a:p>
            <a:pPr>
              <a:lnSpc>
                <a:spcPct val="90000"/>
              </a:lnSpc>
            </a:pPr>
            <a:r>
              <a:rPr lang="en-US" altLang="ja-JP" sz="2400" dirty="0" smtClean="0"/>
              <a:t>5-6  </a:t>
            </a:r>
            <a:r>
              <a:rPr lang="ja-JP" altLang="en-US" sz="2400" dirty="0" smtClean="0"/>
              <a:t>簡単な調理</a:t>
            </a:r>
            <a:endParaRPr lang="en-US" altLang="ja-JP" sz="2400" dirty="0" smtClean="0"/>
          </a:p>
          <a:p>
            <a:pPr>
              <a:lnSpc>
                <a:spcPct val="90000"/>
              </a:lnSpc>
              <a:buNone/>
            </a:pPr>
            <a:r>
              <a:rPr lang="ja-JP" altLang="en-US" sz="2400" dirty="0" smtClean="0"/>
              <a:t>　　テキスト</a:t>
            </a:r>
            <a:r>
              <a:rPr lang="ja-JP" altLang="en-US" sz="2400" dirty="0" err="1" smtClean="0"/>
              <a:t>ｐ</a:t>
            </a:r>
            <a:r>
              <a:rPr lang="en-US" altLang="ja-JP" sz="2400" dirty="0" smtClean="0"/>
              <a:t>144</a:t>
            </a:r>
            <a:r>
              <a:rPr lang="ja-JP" altLang="en-US" sz="2400" dirty="0" smtClean="0"/>
              <a:t>に「簡単な調理」には「即席</a:t>
            </a:r>
            <a:r>
              <a:rPr lang="ja-JP" altLang="en-US" sz="2400" dirty="0" err="1" smtClean="0"/>
              <a:t>めんの</a:t>
            </a:r>
            <a:r>
              <a:rPr lang="ja-JP" altLang="en-US" sz="2400" dirty="0" smtClean="0"/>
              <a:t>調理」が含まれるとありますが、「そうめん」は即席</a:t>
            </a:r>
            <a:r>
              <a:rPr lang="ja-JP" altLang="en-US" sz="2400" dirty="0" err="1" smtClean="0"/>
              <a:t>めんに</a:t>
            </a:r>
            <a:r>
              <a:rPr lang="ja-JP" altLang="en-US" sz="2400" dirty="0" smtClean="0"/>
              <a:t>含まれるでしょうか。また、「袋</a:t>
            </a:r>
            <a:r>
              <a:rPr lang="ja-JP" altLang="en-US" sz="2400" dirty="0" err="1" smtClean="0"/>
              <a:t>めん</a:t>
            </a:r>
            <a:r>
              <a:rPr lang="ja-JP" altLang="en-US" sz="2400" dirty="0" smtClean="0"/>
              <a:t>」は即席</a:t>
            </a:r>
            <a:r>
              <a:rPr lang="ja-JP" altLang="en-US" sz="2400" dirty="0" err="1" smtClean="0"/>
              <a:t>めんに</a:t>
            </a:r>
            <a:r>
              <a:rPr lang="ja-JP" altLang="en-US" sz="2400" dirty="0" smtClean="0"/>
              <a:t>含まれるでしょうか。</a:t>
            </a:r>
          </a:p>
          <a:p>
            <a:pPr>
              <a:lnSpc>
                <a:spcPct val="90000"/>
              </a:lnSpc>
            </a:pPr>
            <a:endParaRPr lang="en-US" altLang="ja-JP" sz="2400" dirty="0" smtClean="0"/>
          </a:p>
          <a:p>
            <a:pPr>
              <a:lnSpc>
                <a:spcPct val="90000"/>
              </a:lnSpc>
            </a:pPr>
            <a:endParaRPr lang="en-US" altLang="ja-JP" sz="2400" dirty="0" smtClean="0"/>
          </a:p>
          <a:p>
            <a:pPr>
              <a:lnSpc>
                <a:spcPct val="90000"/>
              </a:lnSpc>
            </a:pPr>
            <a:endParaRPr lang="en-US" altLang="ja-JP" sz="2400" dirty="0" smtClean="0"/>
          </a:p>
          <a:p>
            <a:pPr>
              <a:lnSpc>
                <a:spcPct val="90000"/>
              </a:lnSpc>
            </a:pPr>
            <a:r>
              <a:rPr lang="ja-JP" altLang="en-US" sz="2400" dirty="0" smtClean="0"/>
              <a:t>「即席</a:t>
            </a:r>
            <a:r>
              <a:rPr lang="ja-JP" altLang="en-US" sz="2400" dirty="0" err="1" smtClean="0"/>
              <a:t>めんの</a:t>
            </a:r>
            <a:r>
              <a:rPr lang="ja-JP" altLang="en-US" sz="2400" dirty="0" smtClean="0"/>
              <a:t>調理」というテキスト通りです。</a:t>
            </a:r>
            <a:endParaRPr lang="en-US" altLang="ja-JP" sz="2400" dirty="0" smtClean="0"/>
          </a:p>
          <a:p>
            <a:pPr>
              <a:lnSpc>
                <a:spcPct val="90000"/>
              </a:lnSpc>
            </a:pPr>
            <a:r>
              <a:rPr lang="ja-JP" altLang="en-US" sz="2400" dirty="0" smtClean="0"/>
              <a:t>「そうめん」や「袋</a:t>
            </a:r>
            <a:r>
              <a:rPr lang="ja-JP" altLang="en-US" sz="2400" dirty="0" err="1" smtClean="0"/>
              <a:t>めん</a:t>
            </a:r>
            <a:r>
              <a:rPr lang="ja-JP" altLang="en-US" sz="2400" dirty="0" smtClean="0"/>
              <a:t>」について解釈を示すと、「ひやむぎ」、「そば」等についての質問に全て答えざるを得なくなります。</a:t>
            </a:r>
          </a:p>
          <a:p>
            <a:pPr>
              <a:lnSpc>
                <a:spcPct val="90000"/>
              </a:lnSpc>
            </a:pPr>
            <a:r>
              <a:rPr lang="ja-JP" altLang="en-US" sz="2400" dirty="0" smtClean="0"/>
              <a:t>判断に迷った場合は、特記に記載し審査会の判断を仰いで下さい。</a:t>
            </a:r>
            <a:endParaRPr lang="en-US" altLang="ja-JP" sz="2400" dirty="0" smtClean="0"/>
          </a:p>
          <a:p>
            <a:pPr>
              <a:lnSpc>
                <a:spcPct val="90000"/>
              </a:lnSpc>
            </a:pPr>
            <a:endParaRPr lang="ja-JP" altLang="en-US" sz="2400" dirty="0" smtClean="0"/>
          </a:p>
        </p:txBody>
      </p:sp>
      <p:sp>
        <p:nvSpPr>
          <p:cNvPr id="6" name="正方形/長方形 5"/>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3200" dirty="0" smtClean="0">
                <a:solidFill>
                  <a:srgbClr val="FFFFFF"/>
                </a:solidFill>
              </a:rPr>
              <a:t>個別の解釈は示さない質問の例（２）</a:t>
            </a:r>
            <a:endParaRPr lang="ja-JP" altLang="en-US" sz="3200" dirty="0">
              <a:solidFill>
                <a:srgbClr val="FFFFFF"/>
              </a:solidFill>
            </a:endParaRPr>
          </a:p>
        </p:txBody>
      </p:sp>
      <p:sp>
        <p:nvSpPr>
          <p:cNvPr id="7174" name="AutoShape 6"/>
          <p:cNvSpPr>
            <a:spLocks noChangeArrowheads="1"/>
          </p:cNvSpPr>
          <p:nvPr/>
        </p:nvSpPr>
        <p:spPr bwMode="auto">
          <a:xfrm>
            <a:off x="581946" y="3356992"/>
            <a:ext cx="1728519" cy="360362"/>
          </a:xfrm>
          <a:prstGeom prst="roundRect">
            <a:avLst>
              <a:gd name="adj" fmla="val 50000"/>
            </a:avLst>
          </a:prstGeom>
          <a:solidFill>
            <a:srgbClr val="99CC00"/>
          </a:solidFill>
          <a:ln w="9525">
            <a:noFill/>
            <a:round/>
            <a:headEnd/>
            <a:tailEnd/>
          </a:ln>
          <a:effectLst>
            <a:prstShdw prst="shdw17" dist="17961" dir="2700000">
              <a:srgbClr val="5C7A00"/>
            </a:prstShdw>
          </a:effectLst>
        </p:spPr>
        <p:txBody>
          <a:bodyPr wrap="none" anchor="ctr"/>
          <a:lstStyle/>
          <a:p>
            <a:pPr algn="ctr"/>
            <a:r>
              <a:rPr lang="ja-JP" altLang="en-US"/>
              <a:t>考え方</a:t>
            </a:r>
          </a:p>
        </p:txBody>
      </p:sp>
      <p:sp>
        <p:nvSpPr>
          <p:cNvPr id="7175" name="AutoShape 7"/>
          <p:cNvSpPr>
            <a:spLocks noChangeArrowheads="1"/>
          </p:cNvSpPr>
          <p:nvPr/>
        </p:nvSpPr>
        <p:spPr bwMode="auto">
          <a:xfrm>
            <a:off x="582038" y="908721"/>
            <a:ext cx="1728519" cy="360363"/>
          </a:xfrm>
          <a:prstGeom prst="roundRect">
            <a:avLst>
              <a:gd name="adj" fmla="val 50000"/>
            </a:avLst>
          </a:prstGeom>
          <a:solidFill>
            <a:srgbClr val="99CC00"/>
          </a:solidFill>
          <a:ln w="9525">
            <a:noFill/>
            <a:round/>
            <a:headEnd/>
            <a:tailEnd/>
          </a:ln>
          <a:effectLst>
            <a:prstShdw prst="shdw17" dist="17961" dir="2700000">
              <a:srgbClr val="5C7A00"/>
            </a:prstShdw>
          </a:effectLst>
        </p:spPr>
        <p:txBody>
          <a:bodyPr wrap="none" anchor="ctr"/>
          <a:lstStyle/>
          <a:p>
            <a:pPr algn="ctr"/>
            <a:r>
              <a:rPr lang="ja-JP" altLang="en-US" dirty="0" smtClean="0"/>
              <a:t>質問例</a:t>
            </a:r>
            <a:endParaRPr lang="ja-JP" altLang="en-US" dirty="0"/>
          </a:p>
        </p:txBody>
      </p:sp>
      <p:sp>
        <p:nvSpPr>
          <p:cNvPr id="7" name="スライド番号プレースホルダ 11"/>
          <p:cNvSpPr>
            <a:spLocks noGrp="1"/>
          </p:cNvSpPr>
          <p:nvPr>
            <p:ph type="sldNum" sz="quarter" idx="12"/>
          </p:nvPr>
        </p:nvSpPr>
        <p:spPr bwMode="auto">
          <a:xfrm>
            <a:off x="7010400" y="6492889"/>
            <a:ext cx="2133600" cy="365125"/>
          </a:xfrm>
          <a:noFill/>
          <a:ln>
            <a:miter lim="800000"/>
            <a:headEnd/>
            <a:tailEnd/>
          </a:ln>
        </p:spPr>
        <p:txBody>
          <a:bodyPr wrap="square" numCol="1" anchorCtr="0" compatLnSpc="1">
            <a:prstTxWarp prst="textNoShape">
              <a:avLst/>
            </a:prstTxWarp>
          </a:bodyPr>
          <a:lstStyle/>
          <a:p>
            <a:fld id="{86501C83-A112-437E-BC6C-396296CE8976}" type="slidenum">
              <a:rPr lang="en-US" altLang="ja-JP" smtClean="0">
                <a:solidFill>
                  <a:srgbClr val="898989"/>
                </a:solidFill>
                <a:latin typeface="Calibri" pitchFamily="34" charset="0"/>
                <a:ea typeface="ＭＳ Ｐゴシック" pitchFamily="50" charset="-128"/>
              </a:rPr>
              <a:pPr/>
              <a:t>51</a:t>
            </a:fld>
            <a:endParaRPr lang="en-US" altLang="ja-JP" dirty="0" smtClean="0">
              <a:solidFill>
                <a:srgbClr val="898989"/>
              </a:solidFill>
              <a:latin typeface="Calibri" pitchFamily="34" charset="0"/>
              <a:ea typeface="ＭＳ Ｐゴシック" pitchFamily="50"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高齢者人口と要介護認定率</a:t>
            </a:r>
            <a:r>
              <a:rPr lang="ja-JP" altLang="en-US" sz="2800" dirty="0">
                <a:solidFill>
                  <a:prstClr val="white"/>
                </a:solidFill>
              </a:rPr>
              <a:t>（年齢階級別、</a:t>
            </a:r>
            <a:r>
              <a:rPr lang="en-US" altLang="ja-JP" sz="2800" dirty="0">
                <a:solidFill>
                  <a:prstClr val="white"/>
                </a:solidFill>
              </a:rPr>
              <a:t>2009</a:t>
            </a:r>
            <a:r>
              <a:rPr lang="ja-JP" altLang="en-US" sz="2800" dirty="0">
                <a:solidFill>
                  <a:prstClr val="white"/>
                </a:solidFill>
              </a:rPr>
              <a:t>年）</a:t>
            </a:r>
          </a:p>
        </p:txBody>
      </p:sp>
      <p:graphicFrame>
        <p:nvGraphicFramePr>
          <p:cNvPr id="6" name="コンテンツ プレースホルダ 5"/>
          <p:cNvGraphicFramePr>
            <a:graphicFrameLocks noGrp="1"/>
          </p:cNvGraphicFramePr>
          <p:nvPr>
            <p:ph idx="1"/>
          </p:nvPr>
        </p:nvGraphicFramePr>
        <p:xfrm>
          <a:off x="182941" y="692696"/>
          <a:ext cx="8778118" cy="5976664"/>
        </p:xfrm>
        <a:graphic>
          <a:graphicData uri="http://schemas.openxmlformats.org/drawingml/2006/chart">
            <c:chart xmlns:c="http://schemas.openxmlformats.org/drawingml/2006/chart" xmlns:r="http://schemas.openxmlformats.org/officeDocument/2006/relationships" r:id="rId2"/>
          </a:graphicData>
        </a:graphic>
      </p:graphicFrame>
      <p:sp>
        <p:nvSpPr>
          <p:cNvPr id="5126" name="テキスト ボックス 4"/>
          <p:cNvSpPr txBox="1">
            <a:spLocks noChangeArrowheads="1"/>
          </p:cNvSpPr>
          <p:nvPr/>
        </p:nvSpPr>
        <p:spPr bwMode="auto">
          <a:xfrm>
            <a:off x="316675" y="6330950"/>
            <a:ext cx="3696012" cy="338138"/>
          </a:xfrm>
          <a:prstGeom prst="rect">
            <a:avLst/>
          </a:prstGeom>
          <a:noFill/>
          <a:ln w="9525">
            <a:noFill/>
            <a:miter lim="800000"/>
            <a:headEnd/>
            <a:tailEnd/>
          </a:ln>
        </p:spPr>
        <p:txBody>
          <a:bodyPr>
            <a:spAutoFit/>
          </a:bodyPr>
          <a:lstStyle/>
          <a:p>
            <a:r>
              <a:rPr lang="en-US" altLang="ja-JP" sz="1600" smtClean="0">
                <a:solidFill>
                  <a:prstClr val="black"/>
                </a:solidFill>
                <a:latin typeface="Calibri" pitchFamily="34" charset="0"/>
                <a:ea typeface="ＭＳ Ｐゴシック" charset="-128"/>
              </a:rPr>
              <a:t>【</a:t>
            </a:r>
            <a:r>
              <a:rPr lang="ja-JP" altLang="en-US" sz="1600" smtClean="0">
                <a:solidFill>
                  <a:prstClr val="black"/>
                </a:solidFill>
                <a:latin typeface="Calibri" pitchFamily="34" charset="0"/>
                <a:ea typeface="ＭＳ Ｐゴシック" charset="-128"/>
              </a:rPr>
              <a:t>出典</a:t>
            </a:r>
            <a:r>
              <a:rPr lang="en-US" altLang="ja-JP" sz="1600" smtClean="0">
                <a:solidFill>
                  <a:prstClr val="black"/>
                </a:solidFill>
                <a:latin typeface="Calibri" pitchFamily="34" charset="0"/>
                <a:ea typeface="ＭＳ Ｐゴシック" charset="-128"/>
              </a:rPr>
              <a:t>】</a:t>
            </a:r>
            <a:r>
              <a:rPr lang="ja-JP" altLang="en-US" sz="1600" smtClean="0">
                <a:solidFill>
                  <a:prstClr val="black"/>
                </a:solidFill>
                <a:latin typeface="Calibri" pitchFamily="34" charset="0"/>
                <a:ea typeface="ＭＳ Ｐゴシック" charset="-128"/>
              </a:rPr>
              <a:t>平成２１年国民生活基礎調査等</a:t>
            </a:r>
          </a:p>
        </p:txBody>
      </p:sp>
      <p:sp>
        <p:nvSpPr>
          <p:cNvPr id="7" name="スライド番号プレースホルダ 11"/>
          <p:cNvSpPr>
            <a:spLocks noGrp="1"/>
          </p:cNvSpPr>
          <p:nvPr>
            <p:ph type="sldNum" sz="quarter" idx="12"/>
          </p:nvPr>
        </p:nvSpPr>
        <p:spPr bwMode="auto">
          <a:xfrm>
            <a:off x="7010400" y="6492889"/>
            <a:ext cx="2133600" cy="365125"/>
          </a:xfrm>
          <a:noFill/>
          <a:ln>
            <a:miter lim="800000"/>
            <a:headEnd/>
            <a:tailEnd/>
          </a:ln>
        </p:spPr>
        <p:txBody>
          <a:bodyPr wrap="square" numCol="1" anchorCtr="0" compatLnSpc="1">
            <a:prstTxWarp prst="textNoShape">
              <a:avLst/>
            </a:prstTxWarp>
          </a:bodyPr>
          <a:lstStyle/>
          <a:p>
            <a:fld id="{86501C83-A112-437E-BC6C-396296CE8976}" type="slidenum">
              <a:rPr lang="en-US" altLang="ja-JP" smtClean="0">
                <a:solidFill>
                  <a:srgbClr val="898989"/>
                </a:solidFill>
                <a:latin typeface="Calibri" pitchFamily="34" charset="0"/>
                <a:ea typeface="ＭＳ Ｐゴシック" pitchFamily="50" charset="-128"/>
              </a:rPr>
              <a:pPr/>
              <a:t>6</a:t>
            </a:fld>
            <a:endParaRPr lang="en-US" altLang="ja-JP" dirty="0" smtClean="0">
              <a:solidFill>
                <a:srgbClr val="898989"/>
              </a:solidFill>
              <a:latin typeface="Calibri" pitchFamily="34" charset="0"/>
              <a:ea typeface="ＭＳ Ｐゴシック" pitchFamily="50"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 name="Rectangle 27"/>
          <p:cNvSpPr>
            <a:spLocks noChangeArrowheads="1"/>
          </p:cNvSpPr>
          <p:nvPr/>
        </p:nvSpPr>
        <p:spPr bwMode="auto">
          <a:xfrm>
            <a:off x="5715744" y="1338265"/>
            <a:ext cx="504254" cy="2270125"/>
          </a:xfrm>
          <a:prstGeom prst="rect">
            <a:avLst/>
          </a:prstGeom>
          <a:solidFill>
            <a:srgbClr val="66FF66">
              <a:alpha val="50195"/>
            </a:srgbClr>
          </a:solidFill>
          <a:ln w="9525">
            <a:solidFill>
              <a:schemeClr val="tx1"/>
            </a:solidFill>
            <a:miter lim="800000"/>
            <a:headEnd/>
            <a:tailEnd/>
          </a:ln>
        </p:spPr>
        <p:txBody>
          <a:bodyPr wrap="none" lIns="18000" rIns="18000" anchor="ctr"/>
          <a:lstStyle/>
          <a:p>
            <a:pPr algn="ctr"/>
            <a:r>
              <a:rPr lang="ja-JP" altLang="en-US" sz="900" b="1" dirty="0" smtClean="0">
                <a:latin typeface="Times New Roman" pitchFamily="18" charset="0"/>
              </a:rPr>
              <a:t>６．９兆円</a:t>
            </a:r>
            <a:endParaRPr lang="ja-JP" altLang="en-US" sz="900" b="1" dirty="0">
              <a:latin typeface="Times New Roman" pitchFamily="18" charset="0"/>
            </a:endParaRPr>
          </a:p>
        </p:txBody>
      </p:sp>
      <p:sp>
        <p:nvSpPr>
          <p:cNvPr id="2066" name="Rectangle 25"/>
          <p:cNvSpPr>
            <a:spLocks noChangeArrowheads="1"/>
          </p:cNvSpPr>
          <p:nvPr/>
        </p:nvSpPr>
        <p:spPr bwMode="auto">
          <a:xfrm>
            <a:off x="4999859" y="1481138"/>
            <a:ext cx="504254" cy="2127250"/>
          </a:xfrm>
          <a:prstGeom prst="rect">
            <a:avLst/>
          </a:prstGeom>
          <a:solidFill>
            <a:srgbClr val="66FF66">
              <a:alpha val="50195"/>
            </a:srgbClr>
          </a:solidFill>
          <a:ln w="9525">
            <a:solidFill>
              <a:schemeClr val="tx1"/>
            </a:solidFill>
            <a:miter lim="800000"/>
            <a:headEnd/>
            <a:tailEnd/>
          </a:ln>
        </p:spPr>
        <p:txBody>
          <a:bodyPr wrap="none" lIns="18000" rIns="18000" anchor="ctr"/>
          <a:lstStyle/>
          <a:p>
            <a:pPr algn="ctr"/>
            <a:r>
              <a:rPr lang="ja-JP" altLang="en-US" sz="900" b="1">
                <a:latin typeface="Times New Roman" pitchFamily="18" charset="0"/>
              </a:rPr>
              <a:t>６．７兆円</a:t>
            </a:r>
          </a:p>
        </p:txBody>
      </p:sp>
      <p:sp>
        <p:nvSpPr>
          <p:cNvPr id="2050" name="Text Box 8"/>
          <p:cNvSpPr txBox="1">
            <a:spLocks noChangeArrowheads="1"/>
          </p:cNvSpPr>
          <p:nvPr/>
        </p:nvSpPr>
        <p:spPr bwMode="auto">
          <a:xfrm>
            <a:off x="0" y="4005266"/>
            <a:ext cx="9144000" cy="244475"/>
          </a:xfrm>
          <a:prstGeom prst="rect">
            <a:avLst/>
          </a:prstGeom>
          <a:noFill/>
          <a:ln w="9525">
            <a:noFill/>
            <a:miter lim="800000"/>
            <a:headEnd/>
            <a:tailEnd/>
          </a:ln>
        </p:spPr>
        <p:txBody>
          <a:bodyPr>
            <a:spAutoFit/>
          </a:bodyPr>
          <a:lstStyle/>
          <a:p>
            <a:pPr>
              <a:spcBef>
                <a:spcPct val="50000"/>
              </a:spcBef>
            </a:pPr>
            <a:r>
              <a:rPr lang="ja-JP" altLang="en-US" sz="1000" b="1" dirty="0">
                <a:latin typeface="ＭＳ ゴシック" pitchFamily="49" charset="-128"/>
                <a:ea typeface="ＭＳ ゴシック" pitchFamily="49" charset="-128"/>
              </a:rPr>
              <a:t>（注）</a:t>
            </a:r>
            <a:r>
              <a:rPr lang="en-US" altLang="ja-JP" sz="1000" b="1" dirty="0">
                <a:latin typeface="ＭＳ ゴシック" pitchFamily="49" charset="-128"/>
                <a:ea typeface="ＭＳ ゴシック" pitchFamily="49" charset="-128"/>
              </a:rPr>
              <a:t>2000</a:t>
            </a:r>
            <a:r>
              <a:rPr lang="ja-JP" altLang="en-US" sz="1000" b="1" dirty="0">
                <a:latin typeface="ＭＳ ゴシック" pitchFamily="49" charset="-128"/>
                <a:ea typeface="ＭＳ ゴシック" pitchFamily="49" charset="-128"/>
              </a:rPr>
              <a:t>～</a:t>
            </a:r>
            <a:r>
              <a:rPr lang="en-US" altLang="ja-JP" sz="1000" b="1" dirty="0" smtClean="0">
                <a:latin typeface="ＭＳ ゴシック" pitchFamily="49" charset="-128"/>
                <a:ea typeface="ＭＳ ゴシック" pitchFamily="49" charset="-128"/>
              </a:rPr>
              <a:t>2009</a:t>
            </a:r>
            <a:r>
              <a:rPr lang="ja-JP" altLang="en-US" sz="1000" b="1" dirty="0" smtClean="0">
                <a:latin typeface="ＭＳ ゴシック" pitchFamily="49" charset="-128"/>
                <a:ea typeface="ＭＳ ゴシック" pitchFamily="49" charset="-128"/>
              </a:rPr>
              <a:t>年度</a:t>
            </a:r>
            <a:r>
              <a:rPr lang="ja-JP" altLang="en-US" sz="1000" b="1" dirty="0">
                <a:latin typeface="ＭＳ ゴシック" pitchFamily="49" charset="-128"/>
                <a:ea typeface="ＭＳ ゴシック" pitchFamily="49" charset="-128"/>
              </a:rPr>
              <a:t>は</a:t>
            </a:r>
            <a:r>
              <a:rPr lang="ja-JP" altLang="en-US" sz="1000" b="1" dirty="0" smtClean="0">
                <a:latin typeface="ＭＳ ゴシック" pitchFamily="49" charset="-128"/>
                <a:ea typeface="ＭＳ ゴシック" pitchFamily="49" charset="-128"/>
              </a:rPr>
              <a:t>実績、</a:t>
            </a:r>
            <a:r>
              <a:rPr lang="en-US" altLang="ja-JP" sz="1000" b="1" dirty="0" smtClean="0">
                <a:latin typeface="ＭＳ ゴシック" pitchFamily="49" charset="-128"/>
                <a:ea typeface="ＭＳ ゴシック" pitchFamily="49" charset="-128"/>
              </a:rPr>
              <a:t>2010</a:t>
            </a:r>
            <a:r>
              <a:rPr lang="ja-JP" altLang="en-US" sz="1000" b="1" dirty="0" smtClean="0">
                <a:latin typeface="ＭＳ ゴシック" pitchFamily="49" charset="-128"/>
                <a:ea typeface="ＭＳ ゴシック" pitchFamily="49" charset="-128"/>
              </a:rPr>
              <a:t>～</a:t>
            </a:r>
            <a:r>
              <a:rPr lang="en-US" altLang="ja-JP" sz="1000" b="1" dirty="0" smtClean="0">
                <a:latin typeface="ＭＳ ゴシック" pitchFamily="49" charset="-128"/>
                <a:ea typeface="ＭＳ ゴシック" pitchFamily="49" charset="-128"/>
              </a:rPr>
              <a:t>2012</a:t>
            </a:r>
            <a:r>
              <a:rPr lang="ja-JP" altLang="en-US" sz="1000" b="1" dirty="0" smtClean="0">
                <a:latin typeface="ＭＳ ゴシック" pitchFamily="49" charset="-128"/>
                <a:ea typeface="ＭＳ ゴシック" pitchFamily="49" charset="-128"/>
              </a:rPr>
              <a:t>年度</a:t>
            </a:r>
            <a:r>
              <a:rPr lang="ja-JP" altLang="en-US" sz="1000" b="1" dirty="0">
                <a:latin typeface="ＭＳ ゴシック" pitchFamily="49" charset="-128"/>
                <a:ea typeface="ＭＳ ゴシック" pitchFamily="49" charset="-128"/>
              </a:rPr>
              <a:t>は当初</a:t>
            </a:r>
            <a:r>
              <a:rPr lang="ja-JP" altLang="en-US" sz="1000" b="1" dirty="0" smtClean="0">
                <a:latin typeface="ＭＳ ゴシック" pitchFamily="49" charset="-128"/>
                <a:ea typeface="ＭＳ ゴシック" pitchFamily="49" charset="-128"/>
              </a:rPr>
              <a:t>予算。</a:t>
            </a:r>
            <a:r>
              <a:rPr lang="ja-JP" altLang="en-US" sz="1000" dirty="0" smtClean="0">
                <a:latin typeface="ＭＳ ゴシック" pitchFamily="49" charset="-128"/>
                <a:ea typeface="ＭＳ ゴシック" pitchFamily="49" charset="-128"/>
              </a:rPr>
              <a:t> </a:t>
            </a:r>
            <a:endParaRPr lang="ja-JP" altLang="en-US" sz="1000" b="1" dirty="0">
              <a:latin typeface="ＭＳ ゴシック" pitchFamily="49" charset="-128"/>
              <a:ea typeface="ＭＳ ゴシック" pitchFamily="49" charset="-128"/>
            </a:endParaRPr>
          </a:p>
        </p:txBody>
      </p:sp>
      <p:sp>
        <p:nvSpPr>
          <p:cNvPr id="7177" name="Text Box 9"/>
          <p:cNvSpPr txBox="1">
            <a:spLocks noChangeArrowheads="1"/>
          </p:cNvSpPr>
          <p:nvPr/>
        </p:nvSpPr>
        <p:spPr bwMode="auto">
          <a:xfrm>
            <a:off x="8" y="764704"/>
            <a:ext cx="2843213" cy="381000"/>
          </a:xfrm>
          <a:prstGeom prst="rect">
            <a:avLst/>
          </a:prstGeom>
          <a:noFill/>
          <a:ln w="9525">
            <a:noFill/>
            <a:miter lim="800000"/>
            <a:headEnd/>
            <a:tailEnd/>
          </a:ln>
          <a:effectLst/>
        </p:spPr>
        <p:txBody>
          <a:bodyPr>
            <a:spAutoFit/>
          </a:bodyPr>
          <a:lstStyle/>
          <a:p>
            <a:pPr>
              <a:spcBef>
                <a:spcPct val="50000"/>
              </a:spcBef>
              <a:defRPr/>
            </a:pPr>
            <a:r>
              <a:rPr lang="ja-JP" altLang="en-US" sz="1900" b="1" dirty="0" smtClean="0">
                <a:latin typeface="Times New Roman" pitchFamily="18" charset="0"/>
                <a:ea typeface="ＭＳ Ｐゴシック" pitchFamily="50" charset="-128"/>
              </a:rPr>
              <a:t>○</a:t>
            </a:r>
            <a:r>
              <a:rPr lang="ja-JP" altLang="en-US" sz="1900" b="1" dirty="0">
                <a:latin typeface="Times New Roman" pitchFamily="18" charset="0"/>
                <a:ea typeface="ＭＳ Ｐゴシック" pitchFamily="50" charset="-128"/>
              </a:rPr>
              <a:t>　総費用</a:t>
            </a:r>
          </a:p>
        </p:txBody>
      </p:sp>
      <p:sp>
        <p:nvSpPr>
          <p:cNvPr id="2052" name="Text Box 11"/>
          <p:cNvSpPr txBox="1">
            <a:spLocks noChangeArrowheads="1"/>
          </p:cNvSpPr>
          <p:nvPr/>
        </p:nvSpPr>
        <p:spPr bwMode="auto">
          <a:xfrm>
            <a:off x="-107950" y="3578700"/>
            <a:ext cx="9480120" cy="246221"/>
          </a:xfrm>
          <a:prstGeom prst="rect">
            <a:avLst/>
          </a:prstGeom>
          <a:noFill/>
          <a:ln w="9525">
            <a:noFill/>
            <a:miter lim="800000"/>
            <a:headEnd/>
            <a:tailEnd/>
          </a:ln>
        </p:spPr>
        <p:txBody>
          <a:bodyPr wrap="square">
            <a:spAutoFit/>
          </a:bodyPr>
          <a:lstStyle/>
          <a:p>
            <a:pPr>
              <a:spcBef>
                <a:spcPct val="50000"/>
              </a:spcBef>
            </a:pPr>
            <a:r>
              <a:rPr lang="en-US" altLang="ja-JP" sz="1000" b="1" dirty="0">
                <a:latin typeface="ＭＳ ゴシック" pitchFamily="49" charset="-128"/>
                <a:ea typeface="ＭＳ ゴシック" pitchFamily="49" charset="-128"/>
              </a:rPr>
              <a:t> </a:t>
            </a:r>
            <a:r>
              <a:rPr lang="en-US" altLang="ja-JP" sz="1000" b="1" dirty="0" smtClean="0">
                <a:latin typeface="ＭＳ ゴシック" pitchFamily="49" charset="-128"/>
                <a:ea typeface="ＭＳ ゴシック" pitchFamily="49" charset="-128"/>
              </a:rPr>
              <a:t>2000</a:t>
            </a:r>
            <a:r>
              <a:rPr lang="ja-JP" altLang="en-US" sz="1000" b="1" dirty="0" smtClean="0">
                <a:latin typeface="ＭＳ ゴシック" pitchFamily="49" charset="-128"/>
                <a:ea typeface="ＭＳ ゴシック" pitchFamily="49" charset="-128"/>
              </a:rPr>
              <a:t>年度 　</a:t>
            </a:r>
            <a:r>
              <a:rPr lang="en-US" altLang="ja-JP" sz="1000" b="1" dirty="0" smtClean="0">
                <a:latin typeface="ＭＳ ゴシック" pitchFamily="49" charset="-128"/>
                <a:ea typeface="ＭＳ ゴシック" pitchFamily="49" charset="-128"/>
              </a:rPr>
              <a:t>2001</a:t>
            </a:r>
            <a:r>
              <a:rPr lang="ja-JP" altLang="en-US" sz="1000" b="1" dirty="0" smtClean="0">
                <a:latin typeface="ＭＳ ゴシック" pitchFamily="49" charset="-128"/>
                <a:ea typeface="ＭＳ ゴシック" pitchFamily="49" charset="-128"/>
              </a:rPr>
              <a:t>年度   </a:t>
            </a:r>
            <a:r>
              <a:rPr lang="en-US" altLang="ja-JP" sz="1000" b="1" dirty="0" smtClean="0">
                <a:latin typeface="ＭＳ ゴシック" pitchFamily="49" charset="-128"/>
                <a:ea typeface="ＭＳ ゴシック" pitchFamily="49" charset="-128"/>
              </a:rPr>
              <a:t>2002</a:t>
            </a:r>
            <a:r>
              <a:rPr lang="ja-JP" altLang="en-US" sz="1000" b="1" dirty="0">
                <a:latin typeface="ＭＳ ゴシック" pitchFamily="49" charset="-128"/>
                <a:ea typeface="ＭＳ ゴシック" pitchFamily="49" charset="-128"/>
              </a:rPr>
              <a:t>年度 </a:t>
            </a:r>
            <a:r>
              <a:rPr lang="ja-JP" altLang="en-US" sz="1000" b="1" dirty="0" smtClean="0">
                <a:latin typeface="ＭＳ ゴシック" pitchFamily="49" charset="-128"/>
                <a:ea typeface="ＭＳ ゴシック" pitchFamily="49" charset="-128"/>
              </a:rPr>
              <a:t>  </a:t>
            </a:r>
            <a:r>
              <a:rPr lang="en-US" altLang="ja-JP" sz="1000" b="1" dirty="0" smtClean="0">
                <a:latin typeface="ＭＳ ゴシック" pitchFamily="49" charset="-128"/>
                <a:ea typeface="ＭＳ ゴシック" pitchFamily="49" charset="-128"/>
              </a:rPr>
              <a:t>2003</a:t>
            </a:r>
            <a:r>
              <a:rPr lang="ja-JP" altLang="en-US" sz="1000" b="1" dirty="0" smtClean="0">
                <a:latin typeface="ＭＳ ゴシック" pitchFamily="49" charset="-128"/>
                <a:ea typeface="ＭＳ ゴシック" pitchFamily="49" charset="-128"/>
              </a:rPr>
              <a:t>年度   </a:t>
            </a:r>
            <a:r>
              <a:rPr lang="en-US" altLang="ja-JP" sz="1000" b="1" dirty="0" smtClean="0">
                <a:latin typeface="ＭＳ ゴシック" pitchFamily="49" charset="-128"/>
                <a:ea typeface="ＭＳ ゴシック" pitchFamily="49" charset="-128"/>
              </a:rPr>
              <a:t>2004</a:t>
            </a:r>
            <a:r>
              <a:rPr lang="ja-JP" altLang="en-US" sz="1000" b="1" dirty="0" smtClean="0">
                <a:latin typeface="ＭＳ ゴシック" pitchFamily="49" charset="-128"/>
                <a:ea typeface="ＭＳ ゴシック" pitchFamily="49" charset="-128"/>
              </a:rPr>
              <a:t>年度  　</a:t>
            </a:r>
            <a:r>
              <a:rPr lang="en-US" altLang="ja-JP" sz="1000" b="1" dirty="0" smtClean="0">
                <a:latin typeface="ＭＳ ゴシック" pitchFamily="49" charset="-128"/>
                <a:ea typeface="ＭＳ ゴシック" pitchFamily="49" charset="-128"/>
              </a:rPr>
              <a:t>2005</a:t>
            </a:r>
            <a:r>
              <a:rPr lang="ja-JP" altLang="en-US" sz="1000" b="1" dirty="0" smtClean="0">
                <a:latin typeface="ＭＳ ゴシック" pitchFamily="49" charset="-128"/>
                <a:ea typeface="ＭＳ ゴシック" pitchFamily="49" charset="-128"/>
              </a:rPr>
              <a:t>年度   </a:t>
            </a:r>
            <a:r>
              <a:rPr lang="en-US" altLang="ja-JP" sz="1000" b="1" dirty="0" smtClean="0">
                <a:latin typeface="ＭＳ ゴシック" pitchFamily="49" charset="-128"/>
                <a:ea typeface="ＭＳ ゴシック" pitchFamily="49" charset="-128"/>
              </a:rPr>
              <a:t>2006</a:t>
            </a:r>
            <a:r>
              <a:rPr lang="ja-JP" altLang="en-US" sz="1000" b="1" dirty="0" smtClean="0">
                <a:latin typeface="ＭＳ ゴシック" pitchFamily="49" charset="-128"/>
                <a:ea typeface="ＭＳ ゴシック" pitchFamily="49" charset="-128"/>
              </a:rPr>
              <a:t>年度   </a:t>
            </a:r>
            <a:r>
              <a:rPr lang="en-US" altLang="ja-JP" sz="1000" b="1" dirty="0" smtClean="0">
                <a:latin typeface="ＭＳ ゴシック" pitchFamily="49" charset="-128"/>
                <a:ea typeface="ＭＳ ゴシック" pitchFamily="49" charset="-128"/>
              </a:rPr>
              <a:t>2007</a:t>
            </a:r>
            <a:r>
              <a:rPr lang="ja-JP" altLang="en-US" sz="1000" b="1" dirty="0" smtClean="0">
                <a:latin typeface="ＭＳ ゴシック" pitchFamily="49" charset="-128"/>
                <a:ea typeface="ＭＳ ゴシック" pitchFamily="49" charset="-128"/>
              </a:rPr>
              <a:t>年度    </a:t>
            </a:r>
            <a:r>
              <a:rPr lang="en-US" altLang="ja-JP" sz="1000" b="1" dirty="0" smtClean="0">
                <a:latin typeface="ＭＳ ゴシック" pitchFamily="49" charset="-128"/>
                <a:ea typeface="ＭＳ ゴシック" pitchFamily="49" charset="-128"/>
              </a:rPr>
              <a:t>2008</a:t>
            </a:r>
            <a:r>
              <a:rPr lang="ja-JP" altLang="en-US" sz="1000" b="1" dirty="0" smtClean="0">
                <a:latin typeface="ＭＳ ゴシック" pitchFamily="49" charset="-128"/>
                <a:ea typeface="ＭＳ ゴシック" pitchFamily="49" charset="-128"/>
              </a:rPr>
              <a:t>年度   </a:t>
            </a:r>
            <a:r>
              <a:rPr lang="en-US" altLang="ja-JP" sz="1000" b="1" dirty="0" smtClean="0">
                <a:latin typeface="ＭＳ ゴシック" pitchFamily="49" charset="-128"/>
                <a:ea typeface="ＭＳ ゴシック" pitchFamily="49" charset="-128"/>
              </a:rPr>
              <a:t>2009</a:t>
            </a:r>
            <a:r>
              <a:rPr lang="ja-JP" altLang="en-US" sz="1000" b="1" dirty="0" smtClean="0">
                <a:latin typeface="ＭＳ ゴシック" pitchFamily="49" charset="-128"/>
                <a:ea typeface="ＭＳ ゴシック" pitchFamily="49" charset="-128"/>
              </a:rPr>
              <a:t>年度   </a:t>
            </a:r>
            <a:r>
              <a:rPr lang="en-US" altLang="ja-JP" sz="1000" b="1" dirty="0" smtClean="0">
                <a:latin typeface="ＭＳ ゴシック" pitchFamily="49" charset="-128"/>
                <a:ea typeface="ＭＳ ゴシック" pitchFamily="49" charset="-128"/>
              </a:rPr>
              <a:t>2010</a:t>
            </a:r>
            <a:r>
              <a:rPr lang="ja-JP" altLang="en-US" sz="1000" b="1" dirty="0" smtClean="0">
                <a:latin typeface="ＭＳ ゴシック" pitchFamily="49" charset="-128"/>
                <a:ea typeface="ＭＳ ゴシック" pitchFamily="49" charset="-128"/>
              </a:rPr>
              <a:t>年度   </a:t>
            </a:r>
            <a:r>
              <a:rPr lang="en-US" altLang="ja-JP" sz="1000" b="1" dirty="0" smtClean="0">
                <a:latin typeface="ＭＳ ゴシック" pitchFamily="49" charset="-128"/>
                <a:ea typeface="ＭＳ ゴシック" pitchFamily="49" charset="-128"/>
              </a:rPr>
              <a:t>2011</a:t>
            </a:r>
            <a:r>
              <a:rPr lang="ja-JP" altLang="en-US" sz="1000" b="1" dirty="0" smtClean="0">
                <a:latin typeface="ＭＳ ゴシック" pitchFamily="49" charset="-128"/>
                <a:ea typeface="ＭＳ ゴシック" pitchFamily="49" charset="-128"/>
              </a:rPr>
              <a:t>年度    </a:t>
            </a:r>
            <a:r>
              <a:rPr lang="en-US" altLang="ja-JP" sz="1000" b="1" dirty="0" smtClean="0">
                <a:latin typeface="ＭＳ ゴシック" pitchFamily="49" charset="-128"/>
                <a:ea typeface="ＭＳ ゴシック" pitchFamily="49" charset="-128"/>
              </a:rPr>
              <a:t>2012</a:t>
            </a:r>
            <a:r>
              <a:rPr lang="ja-JP" altLang="en-US" sz="1000" b="1" dirty="0" smtClean="0">
                <a:latin typeface="ＭＳ ゴシック" pitchFamily="49" charset="-128"/>
                <a:ea typeface="ＭＳ ゴシック" pitchFamily="49" charset="-128"/>
              </a:rPr>
              <a:t>年度</a:t>
            </a:r>
            <a:endParaRPr lang="ja-JP" altLang="en-US" sz="1000" b="1" dirty="0">
              <a:latin typeface="ＭＳ ゴシック" pitchFamily="49" charset="-128"/>
              <a:ea typeface="ＭＳ ゴシック" pitchFamily="49" charset="-128"/>
            </a:endParaRPr>
          </a:p>
        </p:txBody>
      </p:sp>
      <p:sp>
        <p:nvSpPr>
          <p:cNvPr id="2053" name="Rectangle 12"/>
          <p:cNvSpPr>
            <a:spLocks noChangeArrowheads="1"/>
          </p:cNvSpPr>
          <p:nvPr/>
        </p:nvSpPr>
        <p:spPr bwMode="auto">
          <a:xfrm>
            <a:off x="2132039" y="2132872"/>
            <a:ext cx="504254" cy="1495425"/>
          </a:xfrm>
          <a:prstGeom prst="rect">
            <a:avLst/>
          </a:prstGeom>
          <a:solidFill>
            <a:srgbClr val="66FF66">
              <a:alpha val="50195"/>
            </a:srgbClr>
          </a:solidFill>
          <a:ln w="9525">
            <a:solidFill>
              <a:schemeClr val="tx1"/>
            </a:solidFill>
            <a:miter lim="800000"/>
            <a:headEnd/>
            <a:tailEnd/>
          </a:ln>
        </p:spPr>
        <p:txBody>
          <a:bodyPr wrap="none" lIns="18000" rIns="18000" anchor="ctr"/>
          <a:lstStyle/>
          <a:p>
            <a:pPr algn="ctr"/>
            <a:r>
              <a:rPr lang="ja-JP" altLang="en-US" sz="900" b="1" dirty="0">
                <a:latin typeface="Times New Roman" pitchFamily="18" charset="0"/>
              </a:rPr>
              <a:t>５．７兆円</a:t>
            </a:r>
          </a:p>
        </p:txBody>
      </p:sp>
      <p:sp>
        <p:nvSpPr>
          <p:cNvPr id="2054" name="Rectangle 13"/>
          <p:cNvSpPr>
            <a:spLocks noChangeArrowheads="1"/>
          </p:cNvSpPr>
          <p:nvPr/>
        </p:nvSpPr>
        <p:spPr bwMode="auto">
          <a:xfrm>
            <a:off x="34925" y="2749550"/>
            <a:ext cx="504255" cy="858838"/>
          </a:xfrm>
          <a:prstGeom prst="rect">
            <a:avLst/>
          </a:prstGeom>
          <a:solidFill>
            <a:srgbClr val="66FF66">
              <a:alpha val="50195"/>
            </a:srgbClr>
          </a:solidFill>
          <a:ln w="9525">
            <a:solidFill>
              <a:schemeClr val="tx1"/>
            </a:solidFill>
            <a:miter lim="800000"/>
            <a:headEnd/>
            <a:tailEnd/>
          </a:ln>
        </p:spPr>
        <p:txBody>
          <a:bodyPr wrap="none" lIns="18000" rIns="18000" anchor="ctr"/>
          <a:lstStyle/>
          <a:p>
            <a:pPr algn="ctr"/>
            <a:r>
              <a:rPr lang="ja-JP" altLang="en-US" sz="900" b="1" dirty="0">
                <a:latin typeface="Times New Roman" pitchFamily="18" charset="0"/>
              </a:rPr>
              <a:t>３．６兆円</a:t>
            </a:r>
          </a:p>
        </p:txBody>
      </p:sp>
      <p:sp>
        <p:nvSpPr>
          <p:cNvPr id="2055" name="Rectangle 14"/>
          <p:cNvSpPr>
            <a:spLocks noChangeArrowheads="1"/>
          </p:cNvSpPr>
          <p:nvPr/>
        </p:nvSpPr>
        <p:spPr bwMode="auto">
          <a:xfrm>
            <a:off x="730181" y="2513029"/>
            <a:ext cx="504255" cy="1095375"/>
          </a:xfrm>
          <a:prstGeom prst="rect">
            <a:avLst/>
          </a:prstGeom>
          <a:solidFill>
            <a:srgbClr val="66FF66">
              <a:alpha val="50195"/>
            </a:srgbClr>
          </a:solidFill>
          <a:ln w="9525">
            <a:solidFill>
              <a:schemeClr val="tx1"/>
            </a:solidFill>
            <a:miter lim="800000"/>
            <a:headEnd/>
            <a:tailEnd/>
          </a:ln>
        </p:spPr>
        <p:txBody>
          <a:bodyPr wrap="none" lIns="18000" rIns="18000" anchor="ctr"/>
          <a:lstStyle/>
          <a:p>
            <a:pPr algn="ctr"/>
            <a:r>
              <a:rPr lang="ja-JP" altLang="en-US" sz="900" b="1">
                <a:latin typeface="Times New Roman" pitchFamily="18" charset="0"/>
              </a:rPr>
              <a:t>４．６兆円</a:t>
            </a:r>
          </a:p>
        </p:txBody>
      </p:sp>
      <p:sp>
        <p:nvSpPr>
          <p:cNvPr id="2056" name="Rectangle 15"/>
          <p:cNvSpPr>
            <a:spLocks noChangeArrowheads="1"/>
          </p:cNvSpPr>
          <p:nvPr/>
        </p:nvSpPr>
        <p:spPr bwMode="auto">
          <a:xfrm>
            <a:off x="1424856" y="2349500"/>
            <a:ext cx="504254" cy="1258888"/>
          </a:xfrm>
          <a:prstGeom prst="rect">
            <a:avLst/>
          </a:prstGeom>
          <a:solidFill>
            <a:srgbClr val="66FF66">
              <a:alpha val="50195"/>
            </a:srgbClr>
          </a:solidFill>
          <a:ln w="9525">
            <a:solidFill>
              <a:schemeClr val="tx1"/>
            </a:solidFill>
            <a:miter lim="800000"/>
            <a:headEnd/>
            <a:tailEnd/>
          </a:ln>
        </p:spPr>
        <p:txBody>
          <a:bodyPr wrap="none" lIns="18000" rIns="18000" anchor="ctr"/>
          <a:lstStyle/>
          <a:p>
            <a:pPr algn="ctr"/>
            <a:r>
              <a:rPr lang="ja-JP" altLang="en-US" sz="900" b="1">
                <a:latin typeface="Times New Roman" pitchFamily="18" charset="0"/>
              </a:rPr>
              <a:t>５．２兆円</a:t>
            </a:r>
          </a:p>
        </p:txBody>
      </p:sp>
      <p:sp>
        <p:nvSpPr>
          <p:cNvPr id="2057" name="AutoShape 16"/>
          <p:cNvSpPr>
            <a:spLocks noChangeArrowheads="1"/>
          </p:cNvSpPr>
          <p:nvPr/>
        </p:nvSpPr>
        <p:spPr bwMode="auto">
          <a:xfrm>
            <a:off x="558162" y="2830529"/>
            <a:ext cx="125413" cy="365125"/>
          </a:xfrm>
          <a:prstGeom prst="rightArrow">
            <a:avLst>
              <a:gd name="adj1" fmla="val 50000"/>
              <a:gd name="adj2" fmla="val 40625"/>
            </a:avLst>
          </a:prstGeom>
          <a:solidFill>
            <a:srgbClr val="FFFF00">
              <a:alpha val="50195"/>
            </a:srgbClr>
          </a:solidFill>
          <a:ln w="12700">
            <a:solidFill>
              <a:srgbClr val="CC3300"/>
            </a:solidFill>
            <a:miter lim="800000"/>
            <a:headEnd/>
            <a:tailEnd/>
          </a:ln>
        </p:spPr>
        <p:txBody>
          <a:bodyPr wrap="none" anchor="ctr"/>
          <a:lstStyle/>
          <a:p>
            <a:endParaRPr lang="ja-JP" altLang="en-US"/>
          </a:p>
        </p:txBody>
      </p:sp>
      <p:sp>
        <p:nvSpPr>
          <p:cNvPr id="2058" name="AutoShape 17"/>
          <p:cNvSpPr>
            <a:spLocks noChangeArrowheads="1"/>
          </p:cNvSpPr>
          <p:nvPr/>
        </p:nvSpPr>
        <p:spPr bwMode="auto">
          <a:xfrm>
            <a:off x="1257301" y="2692416"/>
            <a:ext cx="142156" cy="371475"/>
          </a:xfrm>
          <a:prstGeom prst="rightArrow">
            <a:avLst>
              <a:gd name="adj1" fmla="val 50000"/>
              <a:gd name="adj2" fmla="val 40625"/>
            </a:avLst>
          </a:prstGeom>
          <a:solidFill>
            <a:srgbClr val="FFFF00">
              <a:alpha val="50195"/>
            </a:srgbClr>
          </a:solidFill>
          <a:ln w="12700">
            <a:solidFill>
              <a:srgbClr val="CC3300"/>
            </a:solidFill>
            <a:miter lim="800000"/>
            <a:headEnd/>
            <a:tailEnd/>
          </a:ln>
        </p:spPr>
        <p:txBody>
          <a:bodyPr wrap="none" anchor="ctr"/>
          <a:lstStyle/>
          <a:p>
            <a:endParaRPr lang="ja-JP" altLang="en-US"/>
          </a:p>
        </p:txBody>
      </p:sp>
      <p:sp>
        <p:nvSpPr>
          <p:cNvPr id="2059" name="AutoShape 18"/>
          <p:cNvSpPr>
            <a:spLocks noChangeArrowheads="1"/>
          </p:cNvSpPr>
          <p:nvPr/>
        </p:nvSpPr>
        <p:spPr bwMode="auto">
          <a:xfrm>
            <a:off x="1968502" y="2489216"/>
            <a:ext cx="127000" cy="354013"/>
          </a:xfrm>
          <a:prstGeom prst="rightArrow">
            <a:avLst>
              <a:gd name="adj1" fmla="val 50000"/>
              <a:gd name="adj2" fmla="val 40625"/>
            </a:avLst>
          </a:prstGeom>
          <a:solidFill>
            <a:srgbClr val="FFFF00">
              <a:alpha val="50195"/>
            </a:srgbClr>
          </a:solidFill>
          <a:ln w="12700">
            <a:solidFill>
              <a:srgbClr val="CC3300"/>
            </a:solidFill>
            <a:miter lim="800000"/>
            <a:headEnd/>
            <a:tailEnd/>
          </a:ln>
        </p:spPr>
        <p:txBody>
          <a:bodyPr wrap="none" anchor="ctr"/>
          <a:lstStyle/>
          <a:p>
            <a:endParaRPr lang="ja-JP" altLang="en-US"/>
          </a:p>
        </p:txBody>
      </p:sp>
      <p:sp>
        <p:nvSpPr>
          <p:cNvPr id="2060" name="Rectangle 19"/>
          <p:cNvSpPr>
            <a:spLocks noChangeArrowheads="1"/>
          </p:cNvSpPr>
          <p:nvPr/>
        </p:nvSpPr>
        <p:spPr bwMode="auto">
          <a:xfrm>
            <a:off x="2830913" y="1893888"/>
            <a:ext cx="504255" cy="1714500"/>
          </a:xfrm>
          <a:prstGeom prst="rect">
            <a:avLst/>
          </a:prstGeom>
          <a:solidFill>
            <a:srgbClr val="66FF66">
              <a:alpha val="50195"/>
            </a:srgbClr>
          </a:solidFill>
          <a:ln w="9525">
            <a:solidFill>
              <a:schemeClr val="tx1"/>
            </a:solidFill>
            <a:miter lim="800000"/>
            <a:headEnd/>
            <a:tailEnd/>
          </a:ln>
        </p:spPr>
        <p:txBody>
          <a:bodyPr wrap="none" lIns="18000" rIns="18000" anchor="ctr"/>
          <a:lstStyle/>
          <a:p>
            <a:pPr algn="ctr"/>
            <a:r>
              <a:rPr lang="ja-JP" altLang="en-US" sz="900" b="1">
                <a:latin typeface="Times New Roman" pitchFamily="18" charset="0"/>
              </a:rPr>
              <a:t>６．２兆円</a:t>
            </a:r>
          </a:p>
        </p:txBody>
      </p:sp>
      <p:sp>
        <p:nvSpPr>
          <p:cNvPr id="2061" name="Rectangle 20"/>
          <p:cNvSpPr>
            <a:spLocks noChangeArrowheads="1"/>
          </p:cNvSpPr>
          <p:nvPr/>
        </p:nvSpPr>
        <p:spPr bwMode="auto">
          <a:xfrm>
            <a:off x="3572198" y="1662113"/>
            <a:ext cx="504254" cy="1946275"/>
          </a:xfrm>
          <a:prstGeom prst="rect">
            <a:avLst/>
          </a:prstGeom>
          <a:solidFill>
            <a:srgbClr val="66FF66">
              <a:alpha val="50195"/>
            </a:srgbClr>
          </a:solidFill>
          <a:ln w="9525">
            <a:solidFill>
              <a:schemeClr val="tx1"/>
            </a:solidFill>
            <a:miter lim="800000"/>
            <a:headEnd/>
            <a:tailEnd/>
          </a:ln>
        </p:spPr>
        <p:txBody>
          <a:bodyPr wrap="none" lIns="18000" rIns="18000" anchor="ctr"/>
          <a:lstStyle/>
          <a:p>
            <a:pPr algn="ctr"/>
            <a:r>
              <a:rPr lang="ja-JP" altLang="en-US" sz="900" b="1">
                <a:latin typeface="Times New Roman" pitchFamily="18" charset="0"/>
              </a:rPr>
              <a:t>６．４兆円</a:t>
            </a:r>
          </a:p>
        </p:txBody>
      </p:sp>
      <p:sp>
        <p:nvSpPr>
          <p:cNvPr id="2062" name="AutoShape 21"/>
          <p:cNvSpPr>
            <a:spLocks noChangeArrowheads="1"/>
          </p:cNvSpPr>
          <p:nvPr/>
        </p:nvSpPr>
        <p:spPr bwMode="auto">
          <a:xfrm>
            <a:off x="3369080" y="2274904"/>
            <a:ext cx="163513" cy="365125"/>
          </a:xfrm>
          <a:prstGeom prst="rightArrow">
            <a:avLst>
              <a:gd name="adj1" fmla="val 50000"/>
              <a:gd name="adj2" fmla="val 40625"/>
            </a:avLst>
          </a:prstGeom>
          <a:solidFill>
            <a:srgbClr val="FFFF00">
              <a:alpha val="50195"/>
            </a:srgbClr>
          </a:solidFill>
          <a:ln w="12700">
            <a:solidFill>
              <a:srgbClr val="CC3300"/>
            </a:solidFill>
            <a:miter lim="800000"/>
            <a:headEnd/>
            <a:tailEnd/>
          </a:ln>
        </p:spPr>
        <p:txBody>
          <a:bodyPr wrap="none" anchor="ctr"/>
          <a:lstStyle/>
          <a:p>
            <a:endParaRPr lang="ja-JP" altLang="en-US"/>
          </a:p>
        </p:txBody>
      </p:sp>
      <p:sp>
        <p:nvSpPr>
          <p:cNvPr id="2063" name="Rectangle 22"/>
          <p:cNvSpPr>
            <a:spLocks noChangeArrowheads="1"/>
          </p:cNvSpPr>
          <p:nvPr/>
        </p:nvSpPr>
        <p:spPr bwMode="auto">
          <a:xfrm>
            <a:off x="4284419" y="1643063"/>
            <a:ext cx="504254" cy="1965325"/>
          </a:xfrm>
          <a:prstGeom prst="rect">
            <a:avLst/>
          </a:prstGeom>
          <a:solidFill>
            <a:srgbClr val="66FF66">
              <a:alpha val="50195"/>
            </a:srgbClr>
          </a:solidFill>
          <a:ln w="9525">
            <a:solidFill>
              <a:schemeClr val="tx1"/>
            </a:solidFill>
            <a:miter lim="800000"/>
            <a:headEnd/>
            <a:tailEnd/>
          </a:ln>
        </p:spPr>
        <p:txBody>
          <a:bodyPr wrap="none" lIns="18000" rIns="18000" anchor="ctr"/>
          <a:lstStyle/>
          <a:p>
            <a:pPr algn="ctr"/>
            <a:r>
              <a:rPr lang="ja-JP" altLang="en-US" sz="900" b="1">
                <a:latin typeface="Times New Roman" pitchFamily="18" charset="0"/>
              </a:rPr>
              <a:t>６．４兆円</a:t>
            </a:r>
          </a:p>
        </p:txBody>
      </p:sp>
      <p:sp>
        <p:nvSpPr>
          <p:cNvPr id="2064" name="AutoShape 23"/>
          <p:cNvSpPr>
            <a:spLocks noChangeArrowheads="1"/>
          </p:cNvSpPr>
          <p:nvPr/>
        </p:nvSpPr>
        <p:spPr bwMode="auto">
          <a:xfrm>
            <a:off x="4114560" y="2155841"/>
            <a:ext cx="128587" cy="365125"/>
          </a:xfrm>
          <a:prstGeom prst="rightArrow">
            <a:avLst>
              <a:gd name="adj1" fmla="val 50000"/>
              <a:gd name="adj2" fmla="val 40625"/>
            </a:avLst>
          </a:prstGeom>
          <a:solidFill>
            <a:srgbClr val="FFFF00">
              <a:alpha val="50195"/>
            </a:srgbClr>
          </a:solidFill>
          <a:ln w="12700">
            <a:solidFill>
              <a:srgbClr val="CC3300"/>
            </a:solidFill>
            <a:miter lim="800000"/>
            <a:headEnd/>
            <a:tailEnd/>
          </a:ln>
        </p:spPr>
        <p:txBody>
          <a:bodyPr wrap="none" anchor="ctr"/>
          <a:lstStyle/>
          <a:p>
            <a:endParaRPr lang="ja-JP" altLang="en-US"/>
          </a:p>
        </p:txBody>
      </p:sp>
      <p:sp>
        <p:nvSpPr>
          <p:cNvPr id="2065" name="AutoShape 24"/>
          <p:cNvSpPr>
            <a:spLocks noChangeArrowheads="1"/>
          </p:cNvSpPr>
          <p:nvPr/>
        </p:nvSpPr>
        <p:spPr bwMode="auto">
          <a:xfrm>
            <a:off x="4821940" y="2082529"/>
            <a:ext cx="142875" cy="365125"/>
          </a:xfrm>
          <a:prstGeom prst="rightArrow">
            <a:avLst>
              <a:gd name="adj1" fmla="val 50000"/>
              <a:gd name="adj2" fmla="val 40625"/>
            </a:avLst>
          </a:prstGeom>
          <a:solidFill>
            <a:srgbClr val="FFFF00">
              <a:alpha val="50195"/>
            </a:srgbClr>
          </a:solidFill>
          <a:ln w="12700">
            <a:solidFill>
              <a:srgbClr val="CC3300"/>
            </a:solidFill>
            <a:miter lim="800000"/>
            <a:headEnd/>
            <a:tailEnd/>
          </a:ln>
        </p:spPr>
        <p:txBody>
          <a:bodyPr wrap="none" anchor="ctr"/>
          <a:lstStyle/>
          <a:p>
            <a:endParaRPr lang="ja-JP" altLang="en-US"/>
          </a:p>
        </p:txBody>
      </p:sp>
      <p:sp>
        <p:nvSpPr>
          <p:cNvPr id="2067" name="AutoShape 26"/>
          <p:cNvSpPr>
            <a:spLocks noChangeArrowheads="1"/>
          </p:cNvSpPr>
          <p:nvPr/>
        </p:nvSpPr>
        <p:spPr bwMode="auto">
          <a:xfrm>
            <a:off x="5525120" y="1978029"/>
            <a:ext cx="165100" cy="365125"/>
          </a:xfrm>
          <a:prstGeom prst="rightArrow">
            <a:avLst>
              <a:gd name="adj1" fmla="val 50000"/>
              <a:gd name="adj2" fmla="val 40625"/>
            </a:avLst>
          </a:prstGeom>
          <a:solidFill>
            <a:srgbClr val="FFFF00">
              <a:alpha val="50195"/>
            </a:srgbClr>
          </a:solidFill>
          <a:ln w="12700">
            <a:solidFill>
              <a:srgbClr val="CC3300"/>
            </a:solidFill>
            <a:miter lim="800000"/>
            <a:headEnd/>
            <a:tailEnd/>
          </a:ln>
        </p:spPr>
        <p:txBody>
          <a:bodyPr wrap="none" anchor="ctr"/>
          <a:lstStyle/>
          <a:p>
            <a:endParaRPr lang="ja-JP" altLang="en-US"/>
          </a:p>
        </p:txBody>
      </p:sp>
      <p:sp>
        <p:nvSpPr>
          <p:cNvPr id="2069" name="AutoShape 28"/>
          <p:cNvSpPr>
            <a:spLocks noChangeArrowheads="1"/>
          </p:cNvSpPr>
          <p:nvPr/>
        </p:nvSpPr>
        <p:spPr bwMode="auto">
          <a:xfrm>
            <a:off x="2681535" y="2390791"/>
            <a:ext cx="109538" cy="365125"/>
          </a:xfrm>
          <a:prstGeom prst="rightArrow">
            <a:avLst>
              <a:gd name="adj1" fmla="val 50000"/>
              <a:gd name="adj2" fmla="val 40625"/>
            </a:avLst>
          </a:prstGeom>
          <a:solidFill>
            <a:srgbClr val="FFFF00">
              <a:alpha val="50195"/>
            </a:srgbClr>
          </a:solidFill>
          <a:ln w="12700">
            <a:solidFill>
              <a:srgbClr val="CC3300"/>
            </a:solidFill>
            <a:miter lim="800000"/>
            <a:headEnd/>
            <a:tailEnd/>
          </a:ln>
        </p:spPr>
        <p:txBody>
          <a:bodyPr wrap="none" anchor="ctr"/>
          <a:lstStyle/>
          <a:p>
            <a:endParaRPr lang="ja-JP" altLang="en-US"/>
          </a:p>
        </p:txBody>
      </p:sp>
      <p:sp>
        <p:nvSpPr>
          <p:cNvPr id="2071" name="Text Box 30"/>
          <p:cNvSpPr txBox="1">
            <a:spLocks noChangeArrowheads="1"/>
          </p:cNvSpPr>
          <p:nvPr/>
        </p:nvSpPr>
        <p:spPr bwMode="auto">
          <a:xfrm>
            <a:off x="-107943" y="3751737"/>
            <a:ext cx="9442277" cy="246221"/>
          </a:xfrm>
          <a:prstGeom prst="rect">
            <a:avLst/>
          </a:prstGeom>
          <a:noFill/>
          <a:ln w="9525">
            <a:noFill/>
            <a:miter lim="800000"/>
            <a:headEnd/>
            <a:tailEnd/>
          </a:ln>
        </p:spPr>
        <p:txBody>
          <a:bodyPr wrap="square">
            <a:spAutoFit/>
          </a:bodyPr>
          <a:lstStyle/>
          <a:p>
            <a:pPr>
              <a:spcBef>
                <a:spcPct val="50000"/>
              </a:spcBef>
            </a:pPr>
            <a:r>
              <a:rPr lang="en-US" altLang="ja-JP" sz="1000" b="1" dirty="0">
                <a:latin typeface="ＭＳ ゴシック" pitchFamily="49" charset="-128"/>
                <a:ea typeface="ＭＳ ゴシック" pitchFamily="49" charset="-128"/>
              </a:rPr>
              <a:t> (12</a:t>
            </a:r>
            <a:r>
              <a:rPr lang="ja-JP" altLang="en-US" sz="1000" b="1" dirty="0">
                <a:latin typeface="ＭＳ ゴシック" pitchFamily="49" charset="-128"/>
                <a:ea typeface="ＭＳ ゴシック" pitchFamily="49" charset="-128"/>
              </a:rPr>
              <a:t>年度</a:t>
            </a:r>
            <a:r>
              <a:rPr lang="en-US" altLang="ja-JP" sz="1000" b="1" dirty="0" smtClean="0">
                <a:latin typeface="ＭＳ ゴシック" pitchFamily="49" charset="-128"/>
                <a:ea typeface="ＭＳ ゴシック" pitchFamily="49" charset="-128"/>
              </a:rPr>
              <a:t>)   (</a:t>
            </a:r>
            <a:r>
              <a:rPr lang="en-US" altLang="ja-JP" sz="1000" b="1" dirty="0">
                <a:latin typeface="ＭＳ ゴシック" pitchFamily="49" charset="-128"/>
                <a:ea typeface="ＭＳ ゴシック" pitchFamily="49" charset="-128"/>
              </a:rPr>
              <a:t>13</a:t>
            </a:r>
            <a:r>
              <a:rPr lang="ja-JP" altLang="en-US" sz="1000" b="1" dirty="0">
                <a:latin typeface="ＭＳ ゴシック" pitchFamily="49" charset="-128"/>
                <a:ea typeface="ＭＳ ゴシック" pitchFamily="49" charset="-128"/>
              </a:rPr>
              <a:t>年度</a:t>
            </a:r>
            <a:r>
              <a:rPr lang="en-US" altLang="ja-JP" sz="1000" b="1" dirty="0">
                <a:latin typeface="ＭＳ ゴシック" pitchFamily="49" charset="-128"/>
                <a:ea typeface="ＭＳ ゴシック" pitchFamily="49" charset="-128"/>
              </a:rPr>
              <a:t>) </a:t>
            </a:r>
            <a:r>
              <a:rPr lang="en-US" altLang="ja-JP" sz="1000" b="1" dirty="0" smtClean="0">
                <a:latin typeface="ＭＳ ゴシック" pitchFamily="49" charset="-128"/>
                <a:ea typeface="ＭＳ ゴシック" pitchFamily="49" charset="-128"/>
              </a:rPr>
              <a:t>  (</a:t>
            </a:r>
            <a:r>
              <a:rPr lang="en-US" altLang="ja-JP" sz="1000" b="1" dirty="0">
                <a:latin typeface="ＭＳ ゴシック" pitchFamily="49" charset="-128"/>
                <a:ea typeface="ＭＳ ゴシック" pitchFamily="49" charset="-128"/>
              </a:rPr>
              <a:t>14</a:t>
            </a:r>
            <a:r>
              <a:rPr lang="ja-JP" altLang="en-US" sz="1000" b="1" dirty="0">
                <a:latin typeface="ＭＳ ゴシック" pitchFamily="49" charset="-128"/>
                <a:ea typeface="ＭＳ ゴシック" pitchFamily="49" charset="-128"/>
              </a:rPr>
              <a:t>年度</a:t>
            </a:r>
            <a:r>
              <a:rPr lang="en-US" altLang="ja-JP" sz="1000" b="1" dirty="0" smtClean="0">
                <a:latin typeface="ＭＳ ゴシック" pitchFamily="49" charset="-128"/>
                <a:ea typeface="ＭＳ ゴシック" pitchFamily="49" charset="-128"/>
              </a:rPr>
              <a:t>)  </a:t>
            </a:r>
            <a:r>
              <a:rPr lang="ja-JP" altLang="en-US" sz="1000" b="1" dirty="0" smtClean="0">
                <a:latin typeface="ＭＳ ゴシック" pitchFamily="49" charset="-128"/>
                <a:ea typeface="ＭＳ ゴシック" pitchFamily="49" charset="-128"/>
              </a:rPr>
              <a:t> </a:t>
            </a:r>
            <a:r>
              <a:rPr lang="en-US" altLang="ja-JP" sz="1000" b="1" dirty="0" smtClean="0">
                <a:latin typeface="ＭＳ ゴシック" pitchFamily="49" charset="-128"/>
                <a:ea typeface="ＭＳ ゴシック" pitchFamily="49" charset="-128"/>
              </a:rPr>
              <a:t>(</a:t>
            </a:r>
            <a:r>
              <a:rPr lang="en-US" altLang="ja-JP" sz="1000" b="1" dirty="0">
                <a:latin typeface="ＭＳ ゴシック" pitchFamily="49" charset="-128"/>
                <a:ea typeface="ＭＳ ゴシック" pitchFamily="49" charset="-128"/>
              </a:rPr>
              <a:t>15</a:t>
            </a:r>
            <a:r>
              <a:rPr lang="ja-JP" altLang="en-US" sz="1000" b="1" dirty="0">
                <a:latin typeface="ＭＳ ゴシック" pitchFamily="49" charset="-128"/>
                <a:ea typeface="ＭＳ ゴシック" pitchFamily="49" charset="-128"/>
              </a:rPr>
              <a:t>年度</a:t>
            </a:r>
            <a:r>
              <a:rPr lang="en-US" altLang="ja-JP" sz="1000" b="1" dirty="0" smtClean="0">
                <a:latin typeface="ＭＳ ゴシック" pitchFamily="49" charset="-128"/>
                <a:ea typeface="ＭＳ ゴシック" pitchFamily="49" charset="-128"/>
              </a:rPr>
              <a:t>)    (</a:t>
            </a:r>
            <a:r>
              <a:rPr lang="en-US" altLang="ja-JP" sz="1000" b="1" dirty="0">
                <a:latin typeface="ＭＳ ゴシック" pitchFamily="49" charset="-128"/>
                <a:ea typeface="ＭＳ ゴシック" pitchFamily="49" charset="-128"/>
              </a:rPr>
              <a:t>16</a:t>
            </a:r>
            <a:r>
              <a:rPr lang="ja-JP" altLang="en-US" sz="1000" b="1" dirty="0">
                <a:latin typeface="ＭＳ ゴシック" pitchFamily="49" charset="-128"/>
                <a:ea typeface="ＭＳ ゴシック" pitchFamily="49" charset="-128"/>
              </a:rPr>
              <a:t>年度</a:t>
            </a:r>
            <a:r>
              <a:rPr lang="en-US" altLang="ja-JP" sz="1000" b="1" dirty="0" smtClean="0">
                <a:latin typeface="ＭＳ ゴシック" pitchFamily="49" charset="-128"/>
                <a:ea typeface="ＭＳ ゴシック" pitchFamily="49" charset="-128"/>
              </a:rPr>
              <a:t>)   (</a:t>
            </a:r>
            <a:r>
              <a:rPr lang="en-US" altLang="ja-JP" sz="1000" b="1" dirty="0">
                <a:latin typeface="ＭＳ ゴシック" pitchFamily="49" charset="-128"/>
                <a:ea typeface="ＭＳ ゴシック" pitchFamily="49" charset="-128"/>
              </a:rPr>
              <a:t>17</a:t>
            </a:r>
            <a:r>
              <a:rPr lang="ja-JP" altLang="en-US" sz="1000" b="1" dirty="0">
                <a:latin typeface="ＭＳ ゴシック" pitchFamily="49" charset="-128"/>
                <a:ea typeface="ＭＳ ゴシック" pitchFamily="49" charset="-128"/>
              </a:rPr>
              <a:t>年度</a:t>
            </a:r>
            <a:r>
              <a:rPr lang="en-US" altLang="ja-JP" sz="1000" b="1" dirty="0" smtClean="0">
                <a:latin typeface="ＭＳ ゴシック" pitchFamily="49" charset="-128"/>
                <a:ea typeface="ＭＳ ゴシック" pitchFamily="49" charset="-128"/>
              </a:rPr>
              <a:t>)   (</a:t>
            </a:r>
            <a:r>
              <a:rPr lang="en-US" altLang="ja-JP" sz="1000" b="1" dirty="0">
                <a:latin typeface="ＭＳ ゴシック" pitchFamily="49" charset="-128"/>
                <a:ea typeface="ＭＳ ゴシック" pitchFamily="49" charset="-128"/>
              </a:rPr>
              <a:t>18</a:t>
            </a:r>
            <a:r>
              <a:rPr lang="ja-JP" altLang="en-US" sz="1000" b="1" dirty="0">
                <a:latin typeface="ＭＳ ゴシック" pitchFamily="49" charset="-128"/>
                <a:ea typeface="ＭＳ ゴシック" pitchFamily="49" charset="-128"/>
              </a:rPr>
              <a:t>年度</a:t>
            </a:r>
            <a:r>
              <a:rPr lang="en-US" altLang="ja-JP" sz="1000" b="1" dirty="0" smtClean="0">
                <a:latin typeface="ＭＳ ゴシック" pitchFamily="49" charset="-128"/>
                <a:ea typeface="ＭＳ ゴシック" pitchFamily="49" charset="-128"/>
              </a:rPr>
              <a:t>)   (</a:t>
            </a:r>
            <a:r>
              <a:rPr lang="en-US" altLang="ja-JP" sz="1000" b="1" dirty="0">
                <a:latin typeface="ＭＳ ゴシック" pitchFamily="49" charset="-128"/>
                <a:ea typeface="ＭＳ ゴシック" pitchFamily="49" charset="-128"/>
              </a:rPr>
              <a:t>19</a:t>
            </a:r>
            <a:r>
              <a:rPr lang="ja-JP" altLang="en-US" sz="1000" b="1" dirty="0">
                <a:latin typeface="ＭＳ ゴシック" pitchFamily="49" charset="-128"/>
                <a:ea typeface="ＭＳ ゴシック" pitchFamily="49" charset="-128"/>
              </a:rPr>
              <a:t>年度</a:t>
            </a:r>
            <a:r>
              <a:rPr lang="en-US" altLang="ja-JP" sz="1000" b="1" dirty="0" smtClean="0">
                <a:latin typeface="ＭＳ ゴシック" pitchFamily="49" charset="-128"/>
                <a:ea typeface="ＭＳ ゴシック" pitchFamily="49" charset="-128"/>
              </a:rPr>
              <a:t>)   (20</a:t>
            </a:r>
            <a:r>
              <a:rPr lang="ja-JP" altLang="en-US" sz="1000" b="1" dirty="0">
                <a:latin typeface="ＭＳ ゴシック" pitchFamily="49" charset="-128"/>
                <a:ea typeface="ＭＳ ゴシック" pitchFamily="49" charset="-128"/>
              </a:rPr>
              <a:t>年度</a:t>
            </a:r>
            <a:r>
              <a:rPr lang="en-US" altLang="ja-JP" sz="1000" b="1" dirty="0" smtClean="0">
                <a:latin typeface="ＭＳ ゴシック" pitchFamily="49" charset="-128"/>
                <a:ea typeface="ＭＳ ゴシック" pitchFamily="49" charset="-128"/>
              </a:rPr>
              <a:t>)    (21</a:t>
            </a:r>
            <a:r>
              <a:rPr lang="ja-JP" altLang="en-US" sz="1000" b="1" dirty="0">
                <a:latin typeface="ＭＳ ゴシック" pitchFamily="49" charset="-128"/>
                <a:ea typeface="ＭＳ ゴシック" pitchFamily="49" charset="-128"/>
              </a:rPr>
              <a:t>年度</a:t>
            </a:r>
            <a:r>
              <a:rPr lang="en-US" altLang="ja-JP" sz="1000" b="1" dirty="0" smtClean="0">
                <a:latin typeface="ＭＳ ゴシック" pitchFamily="49" charset="-128"/>
                <a:ea typeface="ＭＳ ゴシック" pitchFamily="49" charset="-128"/>
              </a:rPr>
              <a:t>)   (22</a:t>
            </a:r>
            <a:r>
              <a:rPr lang="ja-JP" altLang="en-US" sz="1000" b="1" dirty="0">
                <a:latin typeface="ＭＳ ゴシック" pitchFamily="49" charset="-128"/>
                <a:ea typeface="ＭＳ ゴシック" pitchFamily="49" charset="-128"/>
              </a:rPr>
              <a:t>年度</a:t>
            </a:r>
            <a:r>
              <a:rPr lang="en-US" altLang="ja-JP" sz="1000" b="1" dirty="0" smtClean="0">
                <a:latin typeface="ＭＳ ゴシック" pitchFamily="49" charset="-128"/>
                <a:ea typeface="ＭＳ ゴシック" pitchFamily="49" charset="-128"/>
              </a:rPr>
              <a:t>)   (23</a:t>
            </a:r>
            <a:r>
              <a:rPr lang="ja-JP" altLang="en-US" sz="1000" b="1" dirty="0" smtClean="0">
                <a:latin typeface="ＭＳ ゴシック" pitchFamily="49" charset="-128"/>
                <a:ea typeface="ＭＳ ゴシック" pitchFamily="49" charset="-128"/>
              </a:rPr>
              <a:t>年度</a:t>
            </a:r>
            <a:r>
              <a:rPr lang="en-US" altLang="ja-JP" sz="1000" b="1" dirty="0" smtClean="0">
                <a:latin typeface="ＭＳ ゴシック" pitchFamily="49" charset="-128"/>
                <a:ea typeface="ＭＳ ゴシック" pitchFamily="49" charset="-128"/>
              </a:rPr>
              <a:t>)    (24</a:t>
            </a:r>
            <a:r>
              <a:rPr lang="ja-JP" altLang="en-US" sz="1000" b="1" dirty="0" smtClean="0">
                <a:latin typeface="ＭＳ ゴシック" pitchFamily="49" charset="-128"/>
                <a:ea typeface="ＭＳ ゴシック" pitchFamily="49" charset="-128"/>
              </a:rPr>
              <a:t>年度</a:t>
            </a:r>
            <a:r>
              <a:rPr lang="en-US" altLang="ja-JP" sz="1000" b="1" dirty="0" smtClean="0">
                <a:latin typeface="ＭＳ ゴシック" pitchFamily="49" charset="-128"/>
                <a:ea typeface="ＭＳ ゴシック" pitchFamily="49" charset="-128"/>
              </a:rPr>
              <a:t>)</a:t>
            </a:r>
            <a:endParaRPr lang="en-US" altLang="ja-JP" sz="1000" b="1" dirty="0">
              <a:latin typeface="ＭＳ ゴシック" pitchFamily="49" charset="-128"/>
              <a:ea typeface="ＭＳ ゴシック" pitchFamily="49" charset="-128"/>
            </a:endParaRPr>
          </a:p>
        </p:txBody>
      </p:sp>
      <p:sp>
        <p:nvSpPr>
          <p:cNvPr id="2072" name="Rectangle 34"/>
          <p:cNvSpPr>
            <a:spLocks noChangeArrowheads="1"/>
          </p:cNvSpPr>
          <p:nvPr/>
        </p:nvSpPr>
        <p:spPr bwMode="auto">
          <a:xfrm>
            <a:off x="6444134" y="1125538"/>
            <a:ext cx="504254" cy="2482850"/>
          </a:xfrm>
          <a:prstGeom prst="rect">
            <a:avLst/>
          </a:prstGeom>
          <a:solidFill>
            <a:srgbClr val="66FF66">
              <a:alpha val="50195"/>
            </a:srgbClr>
          </a:solidFill>
          <a:ln w="9525">
            <a:solidFill>
              <a:schemeClr val="tx1"/>
            </a:solidFill>
            <a:miter lim="800000"/>
            <a:headEnd/>
            <a:tailEnd/>
          </a:ln>
        </p:spPr>
        <p:txBody>
          <a:bodyPr wrap="none" lIns="18000" rIns="18000" anchor="ctr"/>
          <a:lstStyle/>
          <a:p>
            <a:pPr algn="ctr"/>
            <a:r>
              <a:rPr lang="ja-JP" altLang="en-US" sz="900" b="1" dirty="0" smtClean="0">
                <a:latin typeface="Times New Roman" pitchFamily="18" charset="0"/>
              </a:rPr>
              <a:t>７．４兆円</a:t>
            </a:r>
            <a:endParaRPr lang="ja-JP" altLang="en-US" sz="900" b="1" dirty="0">
              <a:latin typeface="Times New Roman" pitchFamily="18" charset="0"/>
            </a:endParaRPr>
          </a:p>
        </p:txBody>
      </p:sp>
      <p:sp>
        <p:nvSpPr>
          <p:cNvPr id="2073" name="AutoShape 35"/>
          <p:cNvSpPr>
            <a:spLocks noChangeArrowheads="1"/>
          </p:cNvSpPr>
          <p:nvPr/>
        </p:nvSpPr>
        <p:spPr bwMode="auto">
          <a:xfrm>
            <a:off x="6259488" y="1887393"/>
            <a:ext cx="147638" cy="365125"/>
          </a:xfrm>
          <a:prstGeom prst="rightArrow">
            <a:avLst>
              <a:gd name="adj1" fmla="val 50000"/>
              <a:gd name="adj2" fmla="val 40625"/>
            </a:avLst>
          </a:prstGeom>
          <a:solidFill>
            <a:srgbClr val="FFFF00">
              <a:alpha val="50195"/>
            </a:srgbClr>
          </a:solidFill>
          <a:ln w="12700">
            <a:solidFill>
              <a:srgbClr val="CC3300"/>
            </a:solidFill>
            <a:miter lim="800000"/>
            <a:headEnd/>
            <a:tailEnd/>
          </a:ln>
        </p:spPr>
        <p:txBody>
          <a:bodyPr wrap="none" anchor="ctr"/>
          <a:lstStyle/>
          <a:p>
            <a:endParaRPr lang="ja-JP" altLang="en-US"/>
          </a:p>
        </p:txBody>
      </p:sp>
      <p:sp>
        <p:nvSpPr>
          <p:cNvPr id="2074" name="Text Box 37"/>
          <p:cNvSpPr txBox="1">
            <a:spLocks noChangeArrowheads="1"/>
          </p:cNvSpPr>
          <p:nvPr/>
        </p:nvSpPr>
        <p:spPr bwMode="auto">
          <a:xfrm>
            <a:off x="93663" y="5214194"/>
            <a:ext cx="9002712" cy="1415206"/>
          </a:xfrm>
          <a:prstGeom prst="rect">
            <a:avLst/>
          </a:prstGeom>
          <a:noFill/>
          <a:ln w="12700">
            <a:solidFill>
              <a:schemeClr val="tx1"/>
            </a:solidFill>
            <a:prstDash val="dash"/>
            <a:miter lim="800000"/>
            <a:headEnd/>
            <a:tailEnd/>
          </a:ln>
        </p:spPr>
        <p:txBody>
          <a:bodyPr wrap="square" lIns="87279" tIns="43640" rIns="87279" bIns="43640">
            <a:noAutofit/>
          </a:bodyPr>
          <a:lstStyle/>
          <a:p>
            <a:pPr algn="just" defTabSz="873125">
              <a:lnSpc>
                <a:spcPct val="0"/>
              </a:lnSpc>
            </a:pPr>
            <a:endParaRPr lang="en-US" altLang="ja-JP" sz="1300" dirty="0">
              <a:latin typeface="ＭＳ ゴシック" pitchFamily="49" charset="-128"/>
              <a:ea typeface="ＭＳ ゴシック" pitchFamily="49" charset="-128"/>
            </a:endParaRPr>
          </a:p>
          <a:p>
            <a:pPr algn="just" defTabSz="873125">
              <a:lnSpc>
                <a:spcPct val="120000"/>
              </a:lnSpc>
            </a:pPr>
            <a:r>
              <a:rPr lang="ja-JP" altLang="en-US" sz="1300" dirty="0">
                <a:latin typeface="ＭＳ ゴシック" pitchFamily="49" charset="-128"/>
                <a:ea typeface="ＭＳ ゴシック" pitchFamily="49" charset="-128"/>
              </a:rPr>
              <a:t>第１期</a:t>
            </a:r>
            <a:r>
              <a:rPr lang="ja-JP" altLang="en-US" sz="1300" dirty="0">
                <a:latin typeface="ＭＳ Ｐゴシック" charset="-128"/>
              </a:rPr>
              <a:t>（Ｈ</a:t>
            </a:r>
            <a:r>
              <a:rPr lang="en-US" altLang="ja-JP" sz="1300" dirty="0">
                <a:latin typeface="ＭＳ Ｐゴシック" charset="-128"/>
              </a:rPr>
              <a:t>12</a:t>
            </a:r>
            <a:r>
              <a:rPr lang="ja-JP" altLang="en-US" sz="1300" dirty="0">
                <a:latin typeface="ＭＳ Ｐゴシック" charset="-128"/>
              </a:rPr>
              <a:t>～</a:t>
            </a:r>
            <a:r>
              <a:rPr lang="en-US" altLang="ja-JP" sz="1300" dirty="0">
                <a:latin typeface="ＭＳ Ｐゴシック" charset="-128"/>
              </a:rPr>
              <a:t>14</a:t>
            </a:r>
            <a:r>
              <a:rPr lang="ja-JP" altLang="en-US" sz="1300" dirty="0">
                <a:latin typeface="ＭＳ Ｐゴシック" charset="-128"/>
              </a:rPr>
              <a:t>年度</a:t>
            </a:r>
            <a:r>
              <a:rPr lang="ja-JP" altLang="en-US" sz="1300" dirty="0" smtClean="0">
                <a:latin typeface="ＭＳ Ｐゴシック" charset="-128"/>
              </a:rPr>
              <a:t>）</a:t>
            </a:r>
            <a:r>
              <a:rPr lang="ja-JP" altLang="en-US" sz="1300" dirty="0" smtClean="0">
                <a:latin typeface="ＭＳ ゴシック" pitchFamily="49" charset="-128"/>
                <a:ea typeface="ＭＳ ゴシック" pitchFamily="49" charset="-128"/>
              </a:rPr>
              <a:t>　第２期</a:t>
            </a:r>
            <a:r>
              <a:rPr lang="ja-JP" altLang="en-US" sz="1300" dirty="0">
                <a:latin typeface="ＭＳ Ｐゴシック" charset="-128"/>
              </a:rPr>
              <a:t>（Ｈ</a:t>
            </a:r>
            <a:r>
              <a:rPr lang="en-US" altLang="ja-JP" sz="1300" dirty="0">
                <a:latin typeface="ＭＳ Ｐゴシック" charset="-128"/>
              </a:rPr>
              <a:t>15</a:t>
            </a:r>
            <a:r>
              <a:rPr lang="ja-JP" altLang="en-US" sz="1300" dirty="0">
                <a:latin typeface="ＭＳ Ｐゴシック" charset="-128"/>
              </a:rPr>
              <a:t>～</a:t>
            </a:r>
            <a:r>
              <a:rPr lang="en-US" altLang="ja-JP" sz="1300" dirty="0">
                <a:latin typeface="ＭＳ Ｐゴシック" charset="-128"/>
              </a:rPr>
              <a:t>17</a:t>
            </a:r>
            <a:r>
              <a:rPr lang="ja-JP" altLang="en-US" sz="1300" dirty="0">
                <a:latin typeface="ＭＳ Ｐゴシック" charset="-128"/>
              </a:rPr>
              <a:t>年度）</a:t>
            </a:r>
            <a:r>
              <a:rPr lang="ja-JP" altLang="en-US" sz="1300" dirty="0">
                <a:latin typeface="ＭＳ ゴシック" pitchFamily="49" charset="-128"/>
                <a:ea typeface="ＭＳ ゴシック" pitchFamily="49" charset="-128"/>
              </a:rPr>
              <a:t>　</a:t>
            </a:r>
            <a:r>
              <a:rPr lang="ja-JP" altLang="en-US" sz="1300" dirty="0" smtClean="0">
                <a:latin typeface="ＭＳ ゴシック" pitchFamily="49" charset="-128"/>
                <a:ea typeface="ＭＳ ゴシック" pitchFamily="49" charset="-128"/>
              </a:rPr>
              <a:t> 第３期</a:t>
            </a:r>
            <a:r>
              <a:rPr lang="ja-JP" altLang="en-US" sz="1300" dirty="0">
                <a:latin typeface="ＭＳ Ｐゴシック" charset="-128"/>
              </a:rPr>
              <a:t>（Ｈ</a:t>
            </a:r>
            <a:r>
              <a:rPr lang="en-US" altLang="ja-JP" sz="1300" dirty="0">
                <a:latin typeface="ＭＳ Ｐゴシック" charset="-128"/>
              </a:rPr>
              <a:t>18</a:t>
            </a:r>
            <a:r>
              <a:rPr lang="ja-JP" altLang="en-US" sz="1300" dirty="0">
                <a:latin typeface="ＭＳ Ｐゴシック" charset="-128"/>
              </a:rPr>
              <a:t>～</a:t>
            </a:r>
            <a:r>
              <a:rPr lang="en-US" altLang="ja-JP" sz="1300" dirty="0">
                <a:latin typeface="ＭＳ Ｐゴシック" charset="-128"/>
              </a:rPr>
              <a:t>20</a:t>
            </a:r>
            <a:r>
              <a:rPr lang="ja-JP" altLang="en-US" sz="1300" dirty="0">
                <a:latin typeface="ＭＳ Ｐゴシック" charset="-128"/>
              </a:rPr>
              <a:t>年度）  </a:t>
            </a:r>
            <a:r>
              <a:rPr lang="ja-JP" altLang="en-US" sz="1300" dirty="0" smtClean="0">
                <a:latin typeface="ＭＳ Ｐゴシック" charset="-128"/>
              </a:rPr>
              <a:t> </a:t>
            </a:r>
            <a:r>
              <a:rPr lang="ja-JP" altLang="en-US" sz="1300" dirty="0" smtClean="0">
                <a:latin typeface="ＭＳ ゴシック" pitchFamily="49" charset="-128"/>
                <a:ea typeface="ＭＳ ゴシック" pitchFamily="49" charset="-128"/>
              </a:rPr>
              <a:t>第４期</a:t>
            </a:r>
            <a:r>
              <a:rPr lang="ja-JP" altLang="en-US" sz="1300" dirty="0">
                <a:latin typeface="ＭＳ Ｐゴシック" charset="-128"/>
              </a:rPr>
              <a:t>（Ｈ</a:t>
            </a:r>
            <a:r>
              <a:rPr lang="en-US" altLang="ja-JP" sz="1300" dirty="0">
                <a:latin typeface="ＭＳ Ｐゴシック" charset="-128"/>
              </a:rPr>
              <a:t>21</a:t>
            </a:r>
            <a:r>
              <a:rPr lang="ja-JP" altLang="en-US" sz="1300" dirty="0">
                <a:latin typeface="ＭＳ Ｐゴシック" charset="-128"/>
              </a:rPr>
              <a:t>～</a:t>
            </a:r>
            <a:r>
              <a:rPr lang="en-US" altLang="ja-JP" sz="1300" dirty="0">
                <a:latin typeface="ＭＳ Ｐゴシック" charset="-128"/>
              </a:rPr>
              <a:t>23</a:t>
            </a:r>
            <a:r>
              <a:rPr lang="ja-JP" altLang="en-US" sz="1300" dirty="0">
                <a:latin typeface="ＭＳ Ｐゴシック" charset="-128"/>
              </a:rPr>
              <a:t>年度</a:t>
            </a:r>
            <a:r>
              <a:rPr lang="ja-JP" altLang="en-US" sz="1300" dirty="0" smtClean="0">
                <a:latin typeface="ＭＳ Ｐゴシック" charset="-128"/>
              </a:rPr>
              <a:t>）　　第５期（</a:t>
            </a:r>
            <a:r>
              <a:rPr lang="en-US" altLang="ja-JP" sz="1300" dirty="0" smtClean="0">
                <a:latin typeface="ＭＳ Ｐゴシック" charset="-128"/>
              </a:rPr>
              <a:t>H24</a:t>
            </a:r>
            <a:r>
              <a:rPr lang="ja-JP" altLang="en-US" sz="1300" dirty="0" smtClean="0">
                <a:latin typeface="ＭＳ Ｐゴシック" charset="-128"/>
              </a:rPr>
              <a:t>～</a:t>
            </a:r>
            <a:r>
              <a:rPr lang="en-US" altLang="ja-JP" sz="1300" dirty="0" smtClean="0">
                <a:latin typeface="ＭＳ Ｐゴシック" charset="-128"/>
              </a:rPr>
              <a:t>26</a:t>
            </a:r>
            <a:r>
              <a:rPr lang="ja-JP" altLang="en-US" sz="1300" dirty="0" smtClean="0">
                <a:latin typeface="ＭＳ Ｐゴシック" charset="-128"/>
              </a:rPr>
              <a:t>年度）</a:t>
            </a:r>
            <a:endParaRPr lang="ja-JP" altLang="en-US" sz="1300" dirty="0">
              <a:latin typeface="ＭＳ Ｐゴシック" charset="-128"/>
            </a:endParaRPr>
          </a:p>
          <a:p>
            <a:pPr algn="just" defTabSz="873125">
              <a:lnSpc>
                <a:spcPct val="120000"/>
              </a:lnSpc>
            </a:pPr>
            <a:r>
              <a:rPr lang="ja-JP" altLang="en-US" sz="1300" dirty="0" smtClean="0">
                <a:latin typeface="ＭＳ Ｐゴシック" charset="-128"/>
              </a:rPr>
              <a:t>     </a:t>
            </a:r>
            <a:r>
              <a:rPr lang="en-US" altLang="ja-JP" sz="1300" dirty="0">
                <a:latin typeface="ＭＳ Ｐゴシック" charset="-128"/>
              </a:rPr>
              <a:t>(2000</a:t>
            </a:r>
            <a:r>
              <a:rPr lang="ja-JP" altLang="en-US" sz="1300" dirty="0">
                <a:latin typeface="ＭＳ Ｐゴシック" charset="-128"/>
              </a:rPr>
              <a:t>～</a:t>
            </a:r>
            <a:r>
              <a:rPr lang="en-US" altLang="ja-JP" sz="1300" dirty="0">
                <a:latin typeface="ＭＳ Ｐゴシック" charset="-128"/>
              </a:rPr>
              <a:t>2002)         </a:t>
            </a:r>
            <a:r>
              <a:rPr lang="en-US" altLang="ja-JP" sz="1300" dirty="0" smtClean="0">
                <a:latin typeface="ＭＳ Ｐゴシック" charset="-128"/>
              </a:rPr>
              <a:t>        </a:t>
            </a:r>
            <a:r>
              <a:rPr lang="en-US" altLang="ja-JP" sz="1300" dirty="0">
                <a:latin typeface="ＭＳ Ｐゴシック" charset="-128"/>
              </a:rPr>
              <a:t>(2003</a:t>
            </a:r>
            <a:r>
              <a:rPr lang="ja-JP" altLang="en-US" sz="1300" dirty="0">
                <a:latin typeface="ＭＳ Ｐゴシック" charset="-128"/>
              </a:rPr>
              <a:t>～</a:t>
            </a:r>
            <a:r>
              <a:rPr lang="en-US" altLang="ja-JP" sz="1300" dirty="0">
                <a:latin typeface="ＭＳ Ｐゴシック" charset="-128"/>
              </a:rPr>
              <a:t>2005)         </a:t>
            </a:r>
            <a:r>
              <a:rPr lang="en-US" altLang="ja-JP" sz="1300" dirty="0" smtClean="0">
                <a:latin typeface="ＭＳ Ｐゴシック" charset="-128"/>
              </a:rPr>
              <a:t>         </a:t>
            </a:r>
            <a:r>
              <a:rPr lang="en-US" altLang="ja-JP" sz="1300" dirty="0">
                <a:latin typeface="ＭＳ Ｐゴシック" charset="-128"/>
              </a:rPr>
              <a:t>(2006</a:t>
            </a:r>
            <a:r>
              <a:rPr lang="ja-JP" altLang="en-US" sz="1300" dirty="0">
                <a:latin typeface="ＭＳ Ｐゴシック" charset="-128"/>
              </a:rPr>
              <a:t>～</a:t>
            </a:r>
            <a:r>
              <a:rPr lang="en-US" altLang="ja-JP" sz="1300" dirty="0">
                <a:latin typeface="ＭＳ Ｐゴシック" charset="-128"/>
              </a:rPr>
              <a:t>2008)        </a:t>
            </a:r>
            <a:r>
              <a:rPr lang="en-US" altLang="ja-JP" sz="1300" dirty="0" smtClean="0">
                <a:latin typeface="ＭＳ Ｐゴシック" charset="-128"/>
              </a:rPr>
              <a:t>         </a:t>
            </a:r>
            <a:r>
              <a:rPr lang="en-US" altLang="ja-JP" sz="1300" dirty="0">
                <a:latin typeface="ＭＳ Ｐゴシック" charset="-128"/>
              </a:rPr>
              <a:t>(2009</a:t>
            </a:r>
            <a:r>
              <a:rPr lang="ja-JP" altLang="en-US" sz="1300" dirty="0">
                <a:latin typeface="ＭＳ Ｐゴシック" charset="-128"/>
              </a:rPr>
              <a:t>～</a:t>
            </a:r>
            <a:r>
              <a:rPr lang="en-US" altLang="ja-JP" sz="1300" dirty="0">
                <a:latin typeface="ＭＳ Ｐゴシック" charset="-128"/>
              </a:rPr>
              <a:t>2011</a:t>
            </a:r>
            <a:r>
              <a:rPr lang="en-US" altLang="ja-JP" sz="1300" dirty="0" smtClean="0">
                <a:latin typeface="ＭＳ Ｐゴシック" charset="-128"/>
              </a:rPr>
              <a:t>)</a:t>
            </a:r>
            <a:r>
              <a:rPr lang="ja-JP" altLang="en-US" sz="1300" dirty="0" smtClean="0">
                <a:latin typeface="ＭＳ Ｐゴシック" charset="-128"/>
              </a:rPr>
              <a:t>　　　　　　　   </a:t>
            </a:r>
            <a:r>
              <a:rPr lang="en-US" altLang="ja-JP" sz="1300" dirty="0" smtClean="0">
                <a:latin typeface="ＭＳ Ｐゴシック" charset="-128"/>
              </a:rPr>
              <a:t>(2012</a:t>
            </a:r>
            <a:r>
              <a:rPr lang="ja-JP" altLang="en-US" sz="1300" dirty="0" smtClean="0">
                <a:latin typeface="ＭＳ Ｐゴシック" charset="-128"/>
              </a:rPr>
              <a:t>～</a:t>
            </a:r>
            <a:r>
              <a:rPr lang="en-US" altLang="ja-JP" sz="1300" dirty="0" smtClean="0">
                <a:latin typeface="ＭＳ Ｐゴシック" charset="-128"/>
              </a:rPr>
              <a:t>2014)</a:t>
            </a:r>
            <a:endParaRPr lang="en-US" altLang="ja-JP" sz="1300" dirty="0">
              <a:latin typeface="ＭＳ Ｐゴシック" charset="-128"/>
            </a:endParaRPr>
          </a:p>
          <a:p>
            <a:pPr algn="just" defTabSz="873125">
              <a:spcBef>
                <a:spcPct val="50000"/>
              </a:spcBef>
            </a:pPr>
            <a:r>
              <a:rPr lang="ja-JP" altLang="en-US" sz="1300" dirty="0">
                <a:latin typeface="ＭＳ ゴシック" pitchFamily="49" charset="-128"/>
                <a:ea typeface="ＭＳ ゴシック" pitchFamily="49" charset="-128"/>
              </a:rPr>
              <a:t>　　</a:t>
            </a:r>
            <a:endParaRPr lang="ja-JP" altLang="en-US" sz="1300" dirty="0">
              <a:latin typeface="ＭＳ Ｐゴシック" charset="-128"/>
            </a:endParaRPr>
          </a:p>
          <a:p>
            <a:pPr algn="just" defTabSz="873125">
              <a:spcBef>
                <a:spcPct val="10000"/>
              </a:spcBef>
            </a:pPr>
            <a:endParaRPr lang="ja-JP" altLang="en-US" sz="1300" dirty="0">
              <a:latin typeface="ＭＳ ゴシック" pitchFamily="49" charset="-128"/>
              <a:ea typeface="ＭＳ ゴシック" pitchFamily="49" charset="-128"/>
            </a:endParaRPr>
          </a:p>
          <a:p>
            <a:pPr algn="just" defTabSz="873125">
              <a:spcBef>
                <a:spcPct val="10000"/>
              </a:spcBef>
            </a:pPr>
            <a:endParaRPr lang="en-US" altLang="ja-JP" sz="1300" dirty="0">
              <a:latin typeface="ＭＳ Ｐゴシック" charset="-128"/>
            </a:endParaRPr>
          </a:p>
        </p:txBody>
      </p:sp>
      <p:sp>
        <p:nvSpPr>
          <p:cNvPr id="2075" name="Text Box 38"/>
          <p:cNvSpPr txBox="1">
            <a:spLocks noChangeArrowheads="1"/>
          </p:cNvSpPr>
          <p:nvPr/>
        </p:nvSpPr>
        <p:spPr bwMode="auto">
          <a:xfrm>
            <a:off x="176350" y="5849486"/>
            <a:ext cx="1427163" cy="665913"/>
          </a:xfrm>
          <a:prstGeom prst="rect">
            <a:avLst/>
          </a:prstGeom>
          <a:solidFill>
            <a:srgbClr val="FFCC66"/>
          </a:solidFill>
          <a:ln w="12700">
            <a:solidFill>
              <a:schemeClr val="tx1"/>
            </a:solidFill>
            <a:miter lim="800000"/>
            <a:headEnd/>
            <a:tailEnd/>
          </a:ln>
        </p:spPr>
        <p:txBody>
          <a:bodyPr lIns="87279" tIns="43640" rIns="87279" bIns="43640" anchor="ctr"/>
          <a:lstStyle/>
          <a:p>
            <a:pPr algn="ctr" defTabSz="873125"/>
            <a:r>
              <a:rPr lang="ja-JP" altLang="en-US" b="1" dirty="0">
                <a:latin typeface="Times New Roman" pitchFamily="18" charset="0"/>
              </a:rPr>
              <a:t>２，９１１円</a:t>
            </a:r>
          </a:p>
        </p:txBody>
      </p:sp>
      <p:sp>
        <p:nvSpPr>
          <p:cNvPr id="2077" name="AutoShape 40"/>
          <p:cNvSpPr>
            <a:spLocks noChangeArrowheads="1"/>
          </p:cNvSpPr>
          <p:nvPr/>
        </p:nvSpPr>
        <p:spPr bwMode="auto">
          <a:xfrm>
            <a:off x="1684749" y="6003704"/>
            <a:ext cx="264042" cy="399900"/>
          </a:xfrm>
          <a:prstGeom prst="rightArrow">
            <a:avLst>
              <a:gd name="adj1" fmla="val 36806"/>
              <a:gd name="adj2" fmla="val 56473"/>
            </a:avLst>
          </a:prstGeom>
          <a:solidFill>
            <a:srgbClr val="6699FF"/>
          </a:solidFill>
          <a:ln w="12700">
            <a:solidFill>
              <a:schemeClr val="tx1"/>
            </a:solidFill>
            <a:miter lim="800000"/>
            <a:headEnd/>
            <a:tailEnd/>
          </a:ln>
        </p:spPr>
        <p:txBody>
          <a:bodyPr wrap="none" anchor="ctr"/>
          <a:lstStyle/>
          <a:p>
            <a:pPr algn="ctr">
              <a:spcBef>
                <a:spcPct val="50000"/>
              </a:spcBef>
            </a:pPr>
            <a:endParaRPr lang="ja-JP" altLang="ja-JP" sz="2800" b="1">
              <a:latin typeface="Verdana" pitchFamily="34" charset="0"/>
              <a:ea typeface="ＤＦ平成ゴシック体W5" pitchFamily="1" charset="-128"/>
            </a:endParaRPr>
          </a:p>
        </p:txBody>
      </p:sp>
      <p:sp>
        <p:nvSpPr>
          <p:cNvPr id="7209" name="Text Box 41"/>
          <p:cNvSpPr txBox="1">
            <a:spLocks noChangeArrowheads="1"/>
          </p:cNvSpPr>
          <p:nvPr/>
        </p:nvSpPr>
        <p:spPr bwMode="auto">
          <a:xfrm>
            <a:off x="0" y="4782393"/>
            <a:ext cx="6300192" cy="380520"/>
          </a:xfrm>
          <a:prstGeom prst="rect">
            <a:avLst/>
          </a:prstGeom>
          <a:noFill/>
          <a:ln w="12700">
            <a:noFill/>
            <a:miter lim="800000"/>
            <a:headEnd/>
            <a:tailEnd/>
          </a:ln>
          <a:effectLst/>
        </p:spPr>
        <p:txBody>
          <a:bodyPr wrap="square" lIns="87279" tIns="43640" rIns="87279" bIns="43640">
            <a:spAutoFit/>
          </a:bodyPr>
          <a:lstStyle/>
          <a:p>
            <a:pPr defTabSz="873125">
              <a:spcBef>
                <a:spcPct val="50000"/>
              </a:spcBef>
              <a:defRPr/>
            </a:pPr>
            <a:r>
              <a:rPr lang="ja-JP" altLang="en-US" sz="1900" b="1" dirty="0">
                <a:latin typeface="Verdana" pitchFamily="34" charset="0"/>
                <a:ea typeface="ＭＳ Ｐゴシック" pitchFamily="50" charset="-128"/>
              </a:rPr>
              <a:t>○　</a:t>
            </a:r>
            <a:r>
              <a:rPr lang="en-US" altLang="ja-JP" b="1" dirty="0">
                <a:ea typeface="ＭＳ Ｐゴシック" pitchFamily="50" charset="-128"/>
              </a:rPr>
              <a:t>65</a:t>
            </a:r>
            <a:r>
              <a:rPr lang="ja-JP" altLang="en-US" b="1" dirty="0">
                <a:ea typeface="ＭＳ Ｐゴシック" pitchFamily="50" charset="-128"/>
              </a:rPr>
              <a:t>歳以上が支払う</a:t>
            </a:r>
            <a:r>
              <a:rPr lang="ja-JP" altLang="en-US" b="1" dirty="0" smtClean="0">
                <a:ea typeface="ＭＳ Ｐゴシック" pitchFamily="50" charset="-128"/>
              </a:rPr>
              <a:t>保険料 </a:t>
            </a:r>
            <a:r>
              <a:rPr lang="en-US" altLang="ja-JP" sz="1600" b="1" dirty="0" smtClean="0">
                <a:latin typeface="ＭＳ Ｐゴシック" pitchFamily="50" charset="-128"/>
                <a:ea typeface="ＭＳ Ｐゴシック" pitchFamily="50" charset="-128"/>
              </a:rPr>
              <a:t>〔 </a:t>
            </a:r>
            <a:r>
              <a:rPr lang="ja-JP" altLang="en-US" sz="1600" b="1" dirty="0" smtClean="0">
                <a:latin typeface="ＭＳ Ｐゴシック" pitchFamily="50" charset="-128"/>
                <a:ea typeface="ＭＳ Ｐゴシック" pitchFamily="50" charset="-128"/>
              </a:rPr>
              <a:t>全国平均 </a:t>
            </a:r>
            <a:r>
              <a:rPr lang="en-US" altLang="ja-JP" sz="1600" b="1" dirty="0" smtClean="0">
                <a:latin typeface="ＭＳ Ｐゴシック" pitchFamily="50" charset="-128"/>
                <a:ea typeface="ＭＳ Ｐゴシック" pitchFamily="50" charset="-128"/>
              </a:rPr>
              <a:t>( </a:t>
            </a:r>
            <a:r>
              <a:rPr lang="ja-JP" altLang="en-US" sz="1600" b="1" dirty="0" smtClean="0">
                <a:latin typeface="ＭＳ Ｐゴシック" pitchFamily="50" charset="-128"/>
                <a:ea typeface="ＭＳ Ｐゴシック" pitchFamily="50" charset="-128"/>
              </a:rPr>
              <a:t>月額・加重平均 </a:t>
            </a:r>
            <a:r>
              <a:rPr lang="en-US" altLang="ja-JP" sz="1600" b="1" dirty="0" smtClean="0">
                <a:latin typeface="ＭＳ Ｐゴシック" pitchFamily="50" charset="-128"/>
                <a:ea typeface="ＭＳ Ｐゴシック" pitchFamily="50" charset="-128"/>
              </a:rPr>
              <a:t>) 〕</a:t>
            </a:r>
            <a:endParaRPr lang="en-US" altLang="ja-JP" sz="1600" b="1" dirty="0">
              <a:latin typeface="ＭＳ Ｐゴシック" pitchFamily="50" charset="-128"/>
              <a:ea typeface="ＭＳ Ｐゴシック" pitchFamily="50" charset="-128"/>
            </a:endParaRPr>
          </a:p>
        </p:txBody>
      </p:sp>
      <p:sp>
        <p:nvSpPr>
          <p:cNvPr id="2083" name="Rectangle 34"/>
          <p:cNvSpPr>
            <a:spLocks noChangeArrowheads="1"/>
          </p:cNvSpPr>
          <p:nvPr/>
        </p:nvSpPr>
        <p:spPr bwMode="auto">
          <a:xfrm>
            <a:off x="7871792" y="812800"/>
            <a:ext cx="504255" cy="2793653"/>
          </a:xfrm>
          <a:prstGeom prst="rect">
            <a:avLst/>
          </a:prstGeom>
          <a:solidFill>
            <a:srgbClr val="66FF66">
              <a:alpha val="50195"/>
            </a:srgbClr>
          </a:solidFill>
          <a:ln w="9525">
            <a:solidFill>
              <a:schemeClr val="tx1"/>
            </a:solidFill>
            <a:miter lim="800000"/>
            <a:headEnd/>
            <a:tailEnd/>
          </a:ln>
        </p:spPr>
        <p:txBody>
          <a:bodyPr wrap="none" lIns="18000" rIns="18000" anchor="ctr"/>
          <a:lstStyle/>
          <a:p>
            <a:pPr algn="ctr"/>
            <a:r>
              <a:rPr lang="ja-JP" altLang="en-US" sz="900" b="1" dirty="0" smtClean="0">
                <a:latin typeface="Times New Roman" pitchFamily="18" charset="0"/>
              </a:rPr>
              <a:t>８．３兆円</a:t>
            </a:r>
            <a:endParaRPr lang="ja-JP" altLang="en-US" sz="900" b="1" dirty="0">
              <a:latin typeface="Times New Roman" pitchFamily="18" charset="0"/>
            </a:endParaRPr>
          </a:p>
        </p:txBody>
      </p:sp>
      <p:sp>
        <p:nvSpPr>
          <p:cNvPr id="2084" name="AutoShape 35"/>
          <p:cNvSpPr>
            <a:spLocks noChangeArrowheads="1"/>
          </p:cNvSpPr>
          <p:nvPr/>
        </p:nvSpPr>
        <p:spPr bwMode="auto">
          <a:xfrm>
            <a:off x="6975978" y="1789092"/>
            <a:ext cx="147637" cy="365125"/>
          </a:xfrm>
          <a:prstGeom prst="rightArrow">
            <a:avLst>
              <a:gd name="adj1" fmla="val 50000"/>
              <a:gd name="adj2" fmla="val 40625"/>
            </a:avLst>
          </a:prstGeom>
          <a:solidFill>
            <a:srgbClr val="FFFF00">
              <a:alpha val="50195"/>
            </a:srgbClr>
          </a:solidFill>
          <a:ln w="12700">
            <a:solidFill>
              <a:srgbClr val="CC3300"/>
            </a:solidFill>
            <a:miter lim="800000"/>
            <a:headEnd/>
            <a:tailEnd/>
          </a:ln>
        </p:spPr>
        <p:txBody>
          <a:bodyPr wrap="none" anchor="ctr"/>
          <a:lstStyle/>
          <a:p>
            <a:endParaRPr lang="ja-JP" altLang="en-US"/>
          </a:p>
        </p:txBody>
      </p:sp>
      <p:sp>
        <p:nvSpPr>
          <p:cNvPr id="37" name="Rectangle 34"/>
          <p:cNvSpPr>
            <a:spLocks noChangeArrowheads="1"/>
          </p:cNvSpPr>
          <p:nvPr/>
        </p:nvSpPr>
        <p:spPr bwMode="auto">
          <a:xfrm>
            <a:off x="7168604" y="980728"/>
            <a:ext cx="504255" cy="2625725"/>
          </a:xfrm>
          <a:prstGeom prst="rect">
            <a:avLst/>
          </a:prstGeom>
          <a:solidFill>
            <a:srgbClr val="66FF66">
              <a:alpha val="50195"/>
            </a:srgbClr>
          </a:solidFill>
          <a:ln w="9525">
            <a:solidFill>
              <a:schemeClr val="tx1"/>
            </a:solidFill>
            <a:miter lim="800000"/>
            <a:headEnd/>
            <a:tailEnd/>
          </a:ln>
        </p:spPr>
        <p:txBody>
          <a:bodyPr wrap="none" lIns="18000" rIns="18000" anchor="ctr"/>
          <a:lstStyle/>
          <a:p>
            <a:pPr algn="ctr"/>
            <a:r>
              <a:rPr lang="ja-JP" altLang="en-US" sz="900" b="1" dirty="0">
                <a:latin typeface="Times New Roman" pitchFamily="18" charset="0"/>
              </a:rPr>
              <a:t>７．９兆円</a:t>
            </a:r>
          </a:p>
        </p:txBody>
      </p:sp>
      <p:sp>
        <p:nvSpPr>
          <p:cNvPr id="38" name="AutoShape 35"/>
          <p:cNvSpPr>
            <a:spLocks noChangeArrowheads="1"/>
          </p:cNvSpPr>
          <p:nvPr/>
        </p:nvSpPr>
        <p:spPr bwMode="auto">
          <a:xfrm>
            <a:off x="7693820" y="1730651"/>
            <a:ext cx="147637" cy="365125"/>
          </a:xfrm>
          <a:prstGeom prst="rightArrow">
            <a:avLst>
              <a:gd name="adj1" fmla="val 50000"/>
              <a:gd name="adj2" fmla="val 40625"/>
            </a:avLst>
          </a:prstGeom>
          <a:solidFill>
            <a:srgbClr val="FFFF00">
              <a:alpha val="50195"/>
            </a:srgbClr>
          </a:solidFill>
          <a:ln w="12700">
            <a:solidFill>
              <a:srgbClr val="CC3300"/>
            </a:solidFill>
            <a:miter lim="800000"/>
            <a:headEnd/>
            <a:tailEnd/>
          </a:ln>
        </p:spPr>
        <p:txBody>
          <a:bodyPr wrap="none" anchor="ctr"/>
          <a:lstStyle/>
          <a:p>
            <a:endParaRPr lang="ja-JP" altLang="en-US"/>
          </a:p>
        </p:txBody>
      </p:sp>
      <p:sp>
        <p:nvSpPr>
          <p:cNvPr id="39" name="正方形/長方形 36"/>
          <p:cNvSpPr>
            <a:spLocks noChangeArrowheads="1"/>
          </p:cNvSpPr>
          <p:nvPr/>
        </p:nvSpPr>
        <p:spPr bwMode="auto">
          <a:xfrm>
            <a:off x="0" y="1124983"/>
            <a:ext cx="3464640" cy="328087"/>
          </a:xfrm>
          <a:prstGeom prst="rect">
            <a:avLst/>
          </a:prstGeom>
          <a:noFill/>
          <a:ln w="9525">
            <a:noFill/>
            <a:miter lim="800000"/>
            <a:headEnd/>
            <a:tailEnd/>
          </a:ln>
        </p:spPr>
        <p:txBody>
          <a:bodyPr wrap="none" lIns="96316" tIns="48157" rIns="96316" bIns="48157">
            <a:spAutoFit/>
          </a:bodyPr>
          <a:lstStyle/>
          <a:p>
            <a:pPr algn="ctr" rtl="0" fontAlgn="base">
              <a:spcBef>
                <a:spcPct val="0"/>
              </a:spcBef>
              <a:spcAft>
                <a:spcPct val="0"/>
              </a:spcAft>
            </a:pPr>
            <a:r>
              <a:rPr lang="ja-JP" altLang="en-US" sz="1500" dirty="0">
                <a:solidFill>
                  <a:prstClr val="black"/>
                </a:solidFill>
                <a:latin typeface="HG丸ｺﾞｼｯｸM-PRO" pitchFamily="50" charset="-128"/>
                <a:ea typeface="HG丸ｺﾞｼｯｸM-PRO" pitchFamily="50" charset="-128"/>
              </a:rPr>
              <a:t>介護保険の総費用（</a:t>
            </a:r>
            <a:r>
              <a:rPr lang="en-US" altLang="ja-JP" sz="1500" dirty="0">
                <a:solidFill>
                  <a:prstClr val="black"/>
                </a:solidFill>
                <a:latin typeface="HG丸ｺﾞｼｯｸM-PRO" pitchFamily="50" charset="-128"/>
                <a:ea typeface="HG丸ｺﾞｼｯｸM-PRO" pitchFamily="50" charset="-128"/>
              </a:rPr>
              <a:t>※</a:t>
            </a:r>
            <a:r>
              <a:rPr lang="ja-JP" altLang="en-US" sz="1500" dirty="0">
                <a:solidFill>
                  <a:prstClr val="black"/>
                </a:solidFill>
                <a:latin typeface="HG丸ｺﾞｼｯｸM-PRO" pitchFamily="50" charset="-128"/>
                <a:ea typeface="HG丸ｺﾞｼｯｸM-PRO" pitchFamily="50" charset="-128"/>
              </a:rPr>
              <a:t>）は、年々増加</a:t>
            </a:r>
            <a:endParaRPr lang="ja-JP" altLang="en-US" sz="1500" dirty="0">
              <a:solidFill>
                <a:prstClr val="black"/>
              </a:solidFill>
              <a:latin typeface="Arial" pitchFamily="34" charset="0"/>
              <a:ea typeface="HG丸ｺﾞｼｯｸM-PRO" pitchFamily="50" charset="-128"/>
            </a:endParaRPr>
          </a:p>
        </p:txBody>
      </p:sp>
      <p:sp>
        <p:nvSpPr>
          <p:cNvPr id="40" name="正方形/長方形 39"/>
          <p:cNvSpPr/>
          <p:nvPr/>
        </p:nvSpPr>
        <p:spPr>
          <a:xfrm>
            <a:off x="0" y="4221104"/>
            <a:ext cx="9144000" cy="454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6316" tIns="48157" rIns="96316" bIns="48157" anchor="ctr"/>
          <a:lstStyle/>
          <a:p>
            <a:pPr rtl="0" fontAlgn="base">
              <a:spcBef>
                <a:spcPct val="0"/>
              </a:spcBef>
              <a:spcAft>
                <a:spcPct val="0"/>
              </a:spcAft>
              <a:defRPr/>
            </a:pPr>
            <a:r>
              <a:rPr lang="en-US" altLang="ja-JP" sz="1400" dirty="0">
                <a:solidFill>
                  <a:prstClr val="black"/>
                </a:solidFill>
                <a:latin typeface="HGPｺﾞｼｯｸM" pitchFamily="50" charset="-128"/>
                <a:ea typeface="HGPｺﾞｼｯｸM" pitchFamily="50" charset="-128"/>
              </a:rPr>
              <a:t>※</a:t>
            </a:r>
            <a:r>
              <a:rPr lang="ja-JP" altLang="en-US" sz="1400" dirty="0">
                <a:solidFill>
                  <a:prstClr val="black"/>
                </a:solidFill>
                <a:latin typeface="HGPｺﾞｼｯｸM" pitchFamily="50" charset="-128"/>
                <a:ea typeface="HGPｺﾞｼｯｸM" pitchFamily="50" charset="-128"/>
              </a:rPr>
              <a:t>介護保険に係る事務コストや人件費などは含まない（地方交付税により措置されている）。</a:t>
            </a:r>
          </a:p>
        </p:txBody>
      </p:sp>
      <p:sp>
        <p:nvSpPr>
          <p:cNvPr id="41" name="Rectangle 34"/>
          <p:cNvSpPr>
            <a:spLocks noChangeArrowheads="1"/>
          </p:cNvSpPr>
          <p:nvPr/>
        </p:nvSpPr>
        <p:spPr bwMode="auto">
          <a:xfrm>
            <a:off x="8582993" y="620689"/>
            <a:ext cx="504255" cy="2973536"/>
          </a:xfrm>
          <a:prstGeom prst="rect">
            <a:avLst/>
          </a:prstGeom>
          <a:solidFill>
            <a:srgbClr val="66FF66">
              <a:alpha val="50195"/>
            </a:srgbClr>
          </a:solidFill>
          <a:ln w="9525">
            <a:solidFill>
              <a:schemeClr val="tx1"/>
            </a:solidFill>
            <a:miter lim="800000"/>
            <a:headEnd/>
            <a:tailEnd/>
          </a:ln>
        </p:spPr>
        <p:txBody>
          <a:bodyPr wrap="none" lIns="18000" rIns="18000" anchor="ctr"/>
          <a:lstStyle/>
          <a:p>
            <a:pPr algn="ctr"/>
            <a:r>
              <a:rPr lang="ja-JP" altLang="en-US" sz="900" b="1" dirty="0" smtClean="0">
                <a:latin typeface="Times New Roman" pitchFamily="18" charset="0"/>
              </a:rPr>
              <a:t>８．９兆円</a:t>
            </a:r>
            <a:endParaRPr lang="ja-JP" altLang="en-US" sz="900" b="1" dirty="0">
              <a:latin typeface="Times New Roman" pitchFamily="18" charset="0"/>
            </a:endParaRPr>
          </a:p>
        </p:txBody>
      </p:sp>
      <p:sp>
        <p:nvSpPr>
          <p:cNvPr id="42" name="AutoShape 35"/>
          <p:cNvSpPr>
            <a:spLocks noChangeArrowheads="1"/>
          </p:cNvSpPr>
          <p:nvPr/>
        </p:nvSpPr>
        <p:spPr bwMode="auto">
          <a:xfrm>
            <a:off x="8405022" y="1641501"/>
            <a:ext cx="147637" cy="365125"/>
          </a:xfrm>
          <a:prstGeom prst="rightArrow">
            <a:avLst>
              <a:gd name="adj1" fmla="val 50000"/>
              <a:gd name="adj2" fmla="val 40625"/>
            </a:avLst>
          </a:prstGeom>
          <a:solidFill>
            <a:srgbClr val="FFFF00">
              <a:alpha val="50195"/>
            </a:srgbClr>
          </a:solidFill>
          <a:ln w="12700">
            <a:solidFill>
              <a:srgbClr val="CC3300"/>
            </a:solidFill>
            <a:miter lim="800000"/>
            <a:headEnd/>
            <a:tailEnd/>
          </a:ln>
        </p:spPr>
        <p:txBody>
          <a:bodyPr wrap="none" anchor="ctr"/>
          <a:lstStyle/>
          <a:p>
            <a:endParaRPr lang="ja-JP" altLang="en-US"/>
          </a:p>
        </p:txBody>
      </p:sp>
      <p:sp>
        <p:nvSpPr>
          <p:cNvPr id="47" name="Text Box 39"/>
          <p:cNvSpPr txBox="1">
            <a:spLocks noChangeArrowheads="1"/>
          </p:cNvSpPr>
          <p:nvPr/>
        </p:nvSpPr>
        <p:spPr bwMode="auto">
          <a:xfrm>
            <a:off x="2013866" y="5855519"/>
            <a:ext cx="1424443" cy="664363"/>
          </a:xfrm>
          <a:prstGeom prst="rect">
            <a:avLst/>
          </a:prstGeom>
          <a:solidFill>
            <a:srgbClr val="FFCC66"/>
          </a:solidFill>
          <a:ln w="12700">
            <a:solidFill>
              <a:schemeClr val="tx1"/>
            </a:solidFill>
            <a:miter lim="800000"/>
            <a:headEnd/>
            <a:tailEnd/>
          </a:ln>
        </p:spPr>
        <p:txBody>
          <a:bodyPr wrap="none" lIns="87279" tIns="43640" rIns="87279" bIns="43640" anchor="ctr"/>
          <a:lstStyle/>
          <a:p>
            <a:pPr algn="ctr" defTabSz="873125"/>
            <a:r>
              <a:rPr lang="ja-JP" altLang="en-US" b="1" dirty="0">
                <a:latin typeface="Times New Roman" pitchFamily="18" charset="0"/>
              </a:rPr>
              <a:t>３，２９３円</a:t>
            </a:r>
          </a:p>
          <a:p>
            <a:pPr algn="ctr" defTabSz="873125"/>
            <a:r>
              <a:rPr lang="ja-JP" altLang="en-US" b="1" dirty="0">
                <a:latin typeface="Times New Roman" pitchFamily="18" charset="0"/>
              </a:rPr>
              <a:t>（＋１３％）</a:t>
            </a:r>
          </a:p>
        </p:txBody>
      </p:sp>
      <p:sp>
        <p:nvSpPr>
          <p:cNvPr id="48" name="AutoShape 40"/>
          <p:cNvSpPr>
            <a:spLocks noChangeArrowheads="1"/>
          </p:cNvSpPr>
          <p:nvPr/>
        </p:nvSpPr>
        <p:spPr bwMode="auto">
          <a:xfrm>
            <a:off x="3513541" y="5994740"/>
            <a:ext cx="264042" cy="399900"/>
          </a:xfrm>
          <a:prstGeom prst="rightArrow">
            <a:avLst>
              <a:gd name="adj1" fmla="val 36806"/>
              <a:gd name="adj2" fmla="val 56473"/>
            </a:avLst>
          </a:prstGeom>
          <a:solidFill>
            <a:srgbClr val="6699FF"/>
          </a:solidFill>
          <a:ln w="12700">
            <a:solidFill>
              <a:schemeClr val="tx1"/>
            </a:solidFill>
            <a:miter lim="800000"/>
            <a:headEnd/>
            <a:tailEnd/>
          </a:ln>
        </p:spPr>
        <p:txBody>
          <a:bodyPr wrap="none" anchor="ctr"/>
          <a:lstStyle/>
          <a:p>
            <a:pPr algn="ctr">
              <a:spcBef>
                <a:spcPct val="50000"/>
              </a:spcBef>
            </a:pPr>
            <a:endParaRPr lang="ja-JP" altLang="ja-JP" sz="2800" b="1">
              <a:latin typeface="Verdana" pitchFamily="34" charset="0"/>
              <a:ea typeface="ＤＦ平成ゴシック体W5" pitchFamily="1" charset="-128"/>
            </a:endParaRPr>
          </a:p>
        </p:txBody>
      </p:sp>
      <p:sp>
        <p:nvSpPr>
          <p:cNvPr id="49" name="Text Box 39"/>
          <p:cNvSpPr txBox="1">
            <a:spLocks noChangeArrowheads="1"/>
          </p:cNvSpPr>
          <p:nvPr/>
        </p:nvSpPr>
        <p:spPr bwMode="auto">
          <a:xfrm>
            <a:off x="3842654" y="5846555"/>
            <a:ext cx="1424443" cy="664363"/>
          </a:xfrm>
          <a:prstGeom prst="rect">
            <a:avLst/>
          </a:prstGeom>
          <a:solidFill>
            <a:srgbClr val="FFCC66"/>
          </a:solidFill>
          <a:ln w="12700">
            <a:solidFill>
              <a:schemeClr val="tx1"/>
            </a:solidFill>
            <a:miter lim="800000"/>
            <a:headEnd/>
            <a:tailEnd/>
          </a:ln>
        </p:spPr>
        <p:txBody>
          <a:bodyPr wrap="none" lIns="87279" tIns="43640" rIns="87279" bIns="43640" anchor="ctr"/>
          <a:lstStyle/>
          <a:p>
            <a:pPr algn="ctr" defTabSz="873125"/>
            <a:r>
              <a:rPr lang="ja-JP" altLang="en-US" b="1" dirty="0" smtClean="0">
                <a:latin typeface="Times New Roman" pitchFamily="18" charset="0"/>
              </a:rPr>
              <a:t>４，０９０円</a:t>
            </a:r>
            <a:endParaRPr lang="ja-JP" altLang="en-US" b="1" dirty="0">
              <a:latin typeface="Times New Roman" pitchFamily="18" charset="0"/>
            </a:endParaRPr>
          </a:p>
          <a:p>
            <a:pPr algn="ctr" defTabSz="873125"/>
            <a:r>
              <a:rPr lang="ja-JP" altLang="en-US" b="1" dirty="0">
                <a:latin typeface="Times New Roman" pitchFamily="18" charset="0"/>
              </a:rPr>
              <a:t>（</a:t>
            </a:r>
            <a:r>
              <a:rPr lang="ja-JP" altLang="en-US" b="1" dirty="0" smtClean="0">
                <a:latin typeface="Times New Roman" pitchFamily="18" charset="0"/>
              </a:rPr>
              <a:t>＋２４％</a:t>
            </a:r>
            <a:r>
              <a:rPr lang="ja-JP" altLang="en-US" b="1" dirty="0">
                <a:latin typeface="Times New Roman" pitchFamily="18" charset="0"/>
              </a:rPr>
              <a:t>）</a:t>
            </a:r>
          </a:p>
        </p:txBody>
      </p:sp>
      <p:sp>
        <p:nvSpPr>
          <p:cNvPr id="50" name="AutoShape 40"/>
          <p:cNvSpPr>
            <a:spLocks noChangeArrowheads="1"/>
          </p:cNvSpPr>
          <p:nvPr/>
        </p:nvSpPr>
        <p:spPr bwMode="auto">
          <a:xfrm>
            <a:off x="5325783" y="6008187"/>
            <a:ext cx="264042" cy="399900"/>
          </a:xfrm>
          <a:prstGeom prst="rightArrow">
            <a:avLst>
              <a:gd name="adj1" fmla="val 36806"/>
              <a:gd name="adj2" fmla="val 56473"/>
            </a:avLst>
          </a:prstGeom>
          <a:solidFill>
            <a:srgbClr val="6699FF"/>
          </a:solidFill>
          <a:ln w="12700">
            <a:solidFill>
              <a:schemeClr val="tx1"/>
            </a:solidFill>
            <a:miter lim="800000"/>
            <a:headEnd/>
            <a:tailEnd/>
          </a:ln>
        </p:spPr>
        <p:txBody>
          <a:bodyPr wrap="none" anchor="ctr"/>
          <a:lstStyle/>
          <a:p>
            <a:pPr algn="ctr">
              <a:spcBef>
                <a:spcPct val="50000"/>
              </a:spcBef>
            </a:pPr>
            <a:endParaRPr lang="ja-JP" altLang="ja-JP" sz="2800" b="1">
              <a:latin typeface="Verdana" pitchFamily="34" charset="0"/>
              <a:ea typeface="ＤＦ平成ゴシック体W5" pitchFamily="1" charset="-128"/>
            </a:endParaRPr>
          </a:p>
        </p:txBody>
      </p:sp>
      <p:sp>
        <p:nvSpPr>
          <p:cNvPr id="51" name="Text Box 39"/>
          <p:cNvSpPr txBox="1">
            <a:spLocks noChangeArrowheads="1"/>
          </p:cNvSpPr>
          <p:nvPr/>
        </p:nvSpPr>
        <p:spPr bwMode="auto">
          <a:xfrm>
            <a:off x="5654901" y="5860002"/>
            <a:ext cx="1424443" cy="664363"/>
          </a:xfrm>
          <a:prstGeom prst="rect">
            <a:avLst/>
          </a:prstGeom>
          <a:solidFill>
            <a:srgbClr val="FFCC66"/>
          </a:solidFill>
          <a:ln w="12700">
            <a:solidFill>
              <a:schemeClr val="tx1"/>
            </a:solidFill>
            <a:miter lim="800000"/>
            <a:headEnd/>
            <a:tailEnd/>
          </a:ln>
        </p:spPr>
        <p:txBody>
          <a:bodyPr wrap="none" lIns="87279" tIns="43640" rIns="87279" bIns="43640" anchor="ctr"/>
          <a:lstStyle/>
          <a:p>
            <a:pPr algn="ctr" defTabSz="873125"/>
            <a:r>
              <a:rPr lang="ja-JP" altLang="en-US" b="1" dirty="0" smtClean="0">
                <a:latin typeface="Times New Roman" pitchFamily="18" charset="0"/>
              </a:rPr>
              <a:t>４，１６０円</a:t>
            </a:r>
            <a:endParaRPr lang="ja-JP" altLang="en-US" b="1" dirty="0">
              <a:latin typeface="Times New Roman" pitchFamily="18" charset="0"/>
            </a:endParaRPr>
          </a:p>
          <a:p>
            <a:pPr algn="ctr" defTabSz="873125"/>
            <a:r>
              <a:rPr lang="ja-JP" altLang="en-US" b="1" dirty="0">
                <a:latin typeface="Times New Roman" pitchFamily="18" charset="0"/>
              </a:rPr>
              <a:t>（</a:t>
            </a:r>
            <a:r>
              <a:rPr lang="ja-JP" altLang="en-US" b="1" dirty="0" smtClean="0">
                <a:latin typeface="Times New Roman" pitchFamily="18" charset="0"/>
              </a:rPr>
              <a:t>＋１．７％</a:t>
            </a:r>
            <a:r>
              <a:rPr lang="ja-JP" altLang="en-US" b="1" dirty="0">
                <a:latin typeface="Times New Roman" pitchFamily="18" charset="0"/>
              </a:rPr>
              <a:t>）</a:t>
            </a:r>
          </a:p>
        </p:txBody>
      </p:sp>
      <p:sp>
        <p:nvSpPr>
          <p:cNvPr id="52" name="AutoShape 40"/>
          <p:cNvSpPr>
            <a:spLocks noChangeArrowheads="1"/>
          </p:cNvSpPr>
          <p:nvPr/>
        </p:nvSpPr>
        <p:spPr bwMode="auto">
          <a:xfrm>
            <a:off x="7142163" y="6012670"/>
            <a:ext cx="264042" cy="399900"/>
          </a:xfrm>
          <a:prstGeom prst="rightArrow">
            <a:avLst>
              <a:gd name="adj1" fmla="val 36806"/>
              <a:gd name="adj2" fmla="val 56473"/>
            </a:avLst>
          </a:prstGeom>
          <a:solidFill>
            <a:srgbClr val="6699FF"/>
          </a:solidFill>
          <a:ln w="12700">
            <a:solidFill>
              <a:schemeClr val="tx1"/>
            </a:solidFill>
            <a:miter lim="800000"/>
            <a:headEnd/>
            <a:tailEnd/>
          </a:ln>
        </p:spPr>
        <p:txBody>
          <a:bodyPr wrap="none" anchor="ctr"/>
          <a:lstStyle/>
          <a:p>
            <a:pPr algn="ctr">
              <a:spcBef>
                <a:spcPct val="50000"/>
              </a:spcBef>
            </a:pPr>
            <a:endParaRPr lang="ja-JP" altLang="ja-JP" sz="2800" b="1">
              <a:latin typeface="Verdana" pitchFamily="34" charset="0"/>
              <a:ea typeface="ＤＦ平成ゴシック体W5" pitchFamily="1" charset="-128"/>
            </a:endParaRPr>
          </a:p>
        </p:txBody>
      </p:sp>
      <p:sp>
        <p:nvSpPr>
          <p:cNvPr id="53" name="Text Box 39"/>
          <p:cNvSpPr txBox="1">
            <a:spLocks noChangeArrowheads="1"/>
          </p:cNvSpPr>
          <p:nvPr/>
        </p:nvSpPr>
        <p:spPr bwMode="auto">
          <a:xfrm>
            <a:off x="7471275" y="5864485"/>
            <a:ext cx="1540326" cy="664363"/>
          </a:xfrm>
          <a:prstGeom prst="rect">
            <a:avLst/>
          </a:prstGeom>
          <a:solidFill>
            <a:srgbClr val="FFCC66"/>
          </a:solidFill>
          <a:ln w="12700">
            <a:solidFill>
              <a:schemeClr val="tx1"/>
            </a:solidFill>
            <a:miter lim="800000"/>
            <a:headEnd/>
            <a:tailEnd/>
          </a:ln>
        </p:spPr>
        <p:txBody>
          <a:bodyPr wrap="none" lIns="87279" tIns="43640" rIns="87279" bIns="43640" anchor="ctr"/>
          <a:lstStyle/>
          <a:p>
            <a:pPr algn="ctr" defTabSz="873125"/>
            <a:r>
              <a:rPr lang="ja-JP" altLang="en-US" b="1" dirty="0" smtClean="0">
                <a:latin typeface="Times New Roman" pitchFamily="18" charset="0"/>
              </a:rPr>
              <a:t>４，９７２円</a:t>
            </a:r>
            <a:endParaRPr lang="en-US" altLang="ja-JP" b="1" dirty="0" smtClean="0">
              <a:latin typeface="Times New Roman" pitchFamily="18" charset="0"/>
            </a:endParaRPr>
          </a:p>
          <a:p>
            <a:pPr algn="ctr" defTabSz="873125"/>
            <a:r>
              <a:rPr lang="ja-JP" altLang="en-US" b="1" dirty="0" smtClean="0">
                <a:latin typeface="Times New Roman" pitchFamily="18" charset="0"/>
              </a:rPr>
              <a:t>（＋２０％）</a:t>
            </a:r>
            <a:endParaRPr lang="en-US" altLang="ja-JP" b="1" dirty="0" smtClean="0">
              <a:latin typeface="Times New Roman" pitchFamily="18" charset="0"/>
            </a:endParaRPr>
          </a:p>
        </p:txBody>
      </p:sp>
      <p:sp>
        <p:nvSpPr>
          <p:cNvPr id="44" name="スライド番号プレースホルダ 41"/>
          <p:cNvSpPr>
            <a:spLocks noGrp="1"/>
          </p:cNvSpPr>
          <p:nvPr>
            <p:ph type="sldNum" sz="quarter" idx="12"/>
          </p:nvPr>
        </p:nvSpPr>
        <p:spPr>
          <a:xfrm>
            <a:off x="6995749" y="6592279"/>
            <a:ext cx="2133600" cy="365125"/>
          </a:xfrm>
        </p:spPr>
        <p:txBody>
          <a:bodyPr/>
          <a:lstStyle/>
          <a:p>
            <a:fld id="{4E50B059-A7A1-4F44-A61B-CF0DDA60BFCC}" type="slidenum">
              <a:rPr kumimoji="1" lang="ja-JP" altLang="en-US" smtClean="0"/>
              <a:pPr/>
              <a:t>7</a:t>
            </a:fld>
            <a:endParaRPr kumimoji="1" lang="ja-JP" altLang="en-US" dirty="0"/>
          </a:p>
        </p:txBody>
      </p:sp>
      <p:sp>
        <p:nvSpPr>
          <p:cNvPr id="54" name="正方形/長方形 53"/>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3200" dirty="0" smtClean="0">
                <a:solidFill>
                  <a:prstClr val="white"/>
                </a:solidFill>
              </a:rPr>
              <a:t>介護費用と保険料の推移</a:t>
            </a:r>
            <a:endParaRPr lang="ja-JP" altLang="en-US" sz="2800" dirty="0">
              <a:solidFill>
                <a:prstClr val="white"/>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144000" cy="523875"/>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a:defRPr/>
            </a:pPr>
            <a:endParaRPr lang="ja-JP" altLang="en-US" sz="2800" b="1" dirty="0">
              <a:solidFill>
                <a:prstClr val="black"/>
              </a:solidFill>
              <a:latin typeface="ＭＳ Ｐゴシック"/>
            </a:endParaRPr>
          </a:p>
        </p:txBody>
      </p:sp>
      <p:sp>
        <p:nvSpPr>
          <p:cNvPr id="6" name="正方形/長方形 5"/>
          <p:cNvSpPr/>
          <p:nvPr/>
        </p:nvSpPr>
        <p:spPr>
          <a:xfrm>
            <a:off x="0" y="571500"/>
            <a:ext cx="9144000" cy="1143000"/>
          </a:xfrm>
          <a:prstGeom prst="rect">
            <a:avLst/>
          </a:prstGeom>
        </p:spPr>
        <p:style>
          <a:lnRef idx="2">
            <a:schemeClr val="dk1"/>
          </a:lnRef>
          <a:fillRef idx="1">
            <a:schemeClr val="lt1"/>
          </a:fillRef>
          <a:effectRef idx="0">
            <a:schemeClr val="dk1"/>
          </a:effectRef>
          <a:fontRef idx="minor">
            <a:schemeClr val="dk1"/>
          </a:fontRef>
        </p:style>
        <p:txBody>
          <a:bodyPr/>
          <a:lstStyle/>
          <a:p>
            <a:pPr>
              <a:defRPr/>
            </a:pPr>
            <a:r>
              <a:rPr lang="ja-JP" altLang="en-US" sz="1600" b="1" dirty="0">
                <a:solidFill>
                  <a:prstClr val="black"/>
                </a:solidFill>
                <a:latin typeface="HG丸ｺﾞｼｯｸM-PRO" pitchFamily="50" charset="-128"/>
                <a:ea typeface="HG丸ｺﾞｼｯｸM-PRO" pitchFamily="50" charset="-128"/>
              </a:rPr>
              <a:t>① </a:t>
            </a:r>
            <a:r>
              <a:rPr lang="en-US" altLang="ja-JP" sz="1600" b="1" dirty="0">
                <a:solidFill>
                  <a:prstClr val="black"/>
                </a:solidFill>
                <a:latin typeface="HG丸ｺﾞｼｯｸM-PRO" pitchFamily="50" charset="-128"/>
                <a:ea typeface="HG丸ｺﾞｼｯｸM-PRO" pitchFamily="50" charset="-128"/>
              </a:rPr>
              <a:t>75</a:t>
            </a:r>
            <a:r>
              <a:rPr lang="ja-JP" altLang="en-US" sz="1600" b="1" dirty="0">
                <a:solidFill>
                  <a:prstClr val="black"/>
                </a:solidFill>
                <a:latin typeface="HG丸ｺﾞｼｯｸM-PRO" pitchFamily="50" charset="-128"/>
                <a:ea typeface="HG丸ｺﾞｼｯｸM-PRO" pitchFamily="50" charset="-128"/>
              </a:rPr>
              <a:t>以上高齢者の全人口に占める割合は増加していき、</a:t>
            </a:r>
            <a:r>
              <a:rPr lang="en-US" altLang="ja-JP" sz="1600" b="1" dirty="0">
                <a:solidFill>
                  <a:prstClr val="black"/>
                </a:solidFill>
                <a:latin typeface="HG丸ｺﾞｼｯｸM-PRO" pitchFamily="50" charset="-128"/>
                <a:ea typeface="HG丸ｺﾞｼｯｸM-PRO" pitchFamily="50" charset="-128"/>
              </a:rPr>
              <a:t>2055</a:t>
            </a:r>
            <a:r>
              <a:rPr lang="ja-JP" altLang="en-US" sz="1600" b="1" dirty="0">
                <a:solidFill>
                  <a:prstClr val="black"/>
                </a:solidFill>
                <a:latin typeface="HG丸ｺﾞｼｯｸM-PRO" pitchFamily="50" charset="-128"/>
                <a:ea typeface="HG丸ｺﾞｼｯｸM-PRO" pitchFamily="50" charset="-128"/>
              </a:rPr>
              <a:t>年には、</a:t>
            </a:r>
            <a:r>
              <a:rPr lang="en-US" altLang="ja-JP" sz="1600" b="1" dirty="0">
                <a:solidFill>
                  <a:prstClr val="black"/>
                </a:solidFill>
                <a:latin typeface="HG丸ｺﾞｼｯｸM-PRO" pitchFamily="50" charset="-128"/>
                <a:ea typeface="HG丸ｺﾞｼｯｸM-PRO" pitchFamily="50" charset="-128"/>
              </a:rPr>
              <a:t>25</a:t>
            </a:r>
            <a:r>
              <a:rPr lang="ja-JP" altLang="en-US" sz="1600" b="1" dirty="0">
                <a:solidFill>
                  <a:prstClr val="black"/>
                </a:solidFill>
                <a:latin typeface="HG丸ｺﾞｼｯｸM-PRO" pitchFamily="50" charset="-128"/>
                <a:ea typeface="HG丸ｺﾞｼｯｸM-PRO" pitchFamily="50" charset="-128"/>
              </a:rPr>
              <a:t>％を超える見込み。　</a:t>
            </a:r>
          </a:p>
        </p:txBody>
      </p:sp>
      <p:graphicFrame>
        <p:nvGraphicFramePr>
          <p:cNvPr id="7" name="表 6"/>
          <p:cNvGraphicFramePr>
            <a:graphicFrameLocks noGrp="1"/>
          </p:cNvGraphicFramePr>
          <p:nvPr/>
        </p:nvGraphicFramePr>
        <p:xfrm>
          <a:off x="144469" y="920750"/>
          <a:ext cx="8832928" cy="609600"/>
        </p:xfrm>
        <a:graphic>
          <a:graphicData uri="http://schemas.openxmlformats.org/drawingml/2006/table">
            <a:tbl>
              <a:tblPr firstRow="1" bandRow="1">
                <a:tableStyleId>{5940675A-B579-460E-94D1-54222C63F5DA}</a:tableStyleId>
              </a:tblPr>
              <a:tblGrid>
                <a:gridCol w="2928928"/>
                <a:gridCol w="1476000"/>
                <a:gridCol w="1476000"/>
                <a:gridCol w="1476000"/>
                <a:gridCol w="1476000"/>
              </a:tblGrid>
              <a:tr h="252409">
                <a:tc>
                  <a:txBody>
                    <a:bodyPr/>
                    <a:lstStyle/>
                    <a:p>
                      <a:pPr algn="ctr"/>
                      <a:endParaRPr kumimoji="1" lang="ja-JP" altLang="en-US" sz="1400" dirty="0">
                        <a:latin typeface="HG丸ｺﾞｼｯｸM-PRO" pitchFamily="50" charset="-128"/>
                        <a:ea typeface="HG丸ｺﾞｼｯｸM-PRO" pitchFamily="50" charset="-128"/>
                      </a:endParaRPr>
                    </a:p>
                  </a:txBody>
                  <a:tcPr marL="91441" marR="91441"/>
                </a:tc>
                <a:tc>
                  <a:txBody>
                    <a:bodyPr/>
                    <a:lstStyle/>
                    <a:p>
                      <a:pPr algn="ctr"/>
                      <a:r>
                        <a:rPr kumimoji="1" lang="ja-JP" altLang="en-US" sz="1400" dirty="0" smtClean="0">
                          <a:latin typeface="HG丸ｺﾞｼｯｸM-PRO" pitchFamily="50" charset="-128"/>
                          <a:ea typeface="HG丸ｺﾞｼｯｸM-PRO" pitchFamily="50" charset="-128"/>
                        </a:rPr>
                        <a:t>２００８年</a:t>
                      </a:r>
                      <a:endParaRPr kumimoji="1" lang="ja-JP" altLang="en-US" sz="1400" dirty="0">
                        <a:latin typeface="HG丸ｺﾞｼｯｸM-PRO" pitchFamily="50" charset="-128"/>
                        <a:ea typeface="HG丸ｺﾞｼｯｸM-PRO" pitchFamily="50" charset="-128"/>
                      </a:endParaRPr>
                    </a:p>
                  </a:txBody>
                  <a:tcPr marL="91441" marR="91441"/>
                </a:tc>
                <a:tc>
                  <a:txBody>
                    <a:bodyPr/>
                    <a:lstStyle/>
                    <a:p>
                      <a:pPr algn="ctr"/>
                      <a:r>
                        <a:rPr kumimoji="1" lang="ja-JP" altLang="en-US" sz="1400" dirty="0" smtClean="0">
                          <a:latin typeface="HG丸ｺﾞｼｯｸM-PRO" pitchFamily="50" charset="-128"/>
                          <a:ea typeface="HG丸ｺﾞｼｯｸM-PRO" pitchFamily="50" charset="-128"/>
                        </a:rPr>
                        <a:t>２０１５年</a:t>
                      </a:r>
                      <a:endParaRPr kumimoji="1" lang="ja-JP" altLang="en-US" sz="1400" dirty="0">
                        <a:latin typeface="HG丸ｺﾞｼｯｸM-PRO" pitchFamily="50" charset="-128"/>
                        <a:ea typeface="HG丸ｺﾞｼｯｸM-PRO" pitchFamily="50" charset="-128"/>
                      </a:endParaRPr>
                    </a:p>
                  </a:txBody>
                  <a:tcPr marL="91441" marR="91441"/>
                </a:tc>
                <a:tc>
                  <a:txBody>
                    <a:bodyPr/>
                    <a:lstStyle/>
                    <a:p>
                      <a:pPr algn="ctr"/>
                      <a:r>
                        <a:rPr kumimoji="1" lang="ja-JP" altLang="en-US" sz="1400" dirty="0" smtClean="0">
                          <a:latin typeface="HG丸ｺﾞｼｯｸM-PRO" pitchFamily="50" charset="-128"/>
                          <a:ea typeface="HG丸ｺﾞｼｯｸM-PRO" pitchFamily="50" charset="-128"/>
                        </a:rPr>
                        <a:t>２０２５年</a:t>
                      </a:r>
                      <a:endParaRPr kumimoji="1" lang="ja-JP" altLang="en-US" sz="1400" dirty="0">
                        <a:latin typeface="HG丸ｺﾞｼｯｸM-PRO" pitchFamily="50" charset="-128"/>
                        <a:ea typeface="HG丸ｺﾞｼｯｸM-PRO" pitchFamily="50" charset="-128"/>
                      </a:endParaRPr>
                    </a:p>
                  </a:txBody>
                  <a:tcPr marL="91441" marR="91441"/>
                </a:tc>
                <a:tc>
                  <a:txBody>
                    <a:bodyPr/>
                    <a:lstStyle/>
                    <a:p>
                      <a:pPr algn="ctr"/>
                      <a:r>
                        <a:rPr kumimoji="1" lang="ja-JP" altLang="en-US" sz="1400" dirty="0" smtClean="0">
                          <a:latin typeface="HG丸ｺﾞｼｯｸM-PRO" pitchFamily="50" charset="-128"/>
                          <a:ea typeface="HG丸ｺﾞｼｯｸM-PRO" pitchFamily="50" charset="-128"/>
                        </a:rPr>
                        <a:t>２０５５年</a:t>
                      </a:r>
                      <a:endParaRPr kumimoji="1" lang="ja-JP" altLang="en-US" sz="1400" dirty="0">
                        <a:latin typeface="HG丸ｺﾞｼｯｸM-PRO" pitchFamily="50" charset="-128"/>
                        <a:ea typeface="HG丸ｺﾞｼｯｸM-PRO" pitchFamily="50" charset="-128"/>
                      </a:endParaRPr>
                    </a:p>
                  </a:txBody>
                  <a:tcPr marL="91441" marR="91441"/>
                </a:tc>
              </a:tr>
              <a:tr h="266704">
                <a:tc>
                  <a:txBody>
                    <a:bodyPr/>
                    <a:lstStyle/>
                    <a:p>
                      <a:pPr algn="ctr"/>
                      <a:r>
                        <a:rPr kumimoji="1" lang="en-US" altLang="ja-JP" sz="1400" dirty="0" smtClean="0">
                          <a:latin typeface="HG丸ｺﾞｼｯｸM-PRO" pitchFamily="50" charset="-128"/>
                          <a:ea typeface="HG丸ｺﾞｼｯｸM-PRO" pitchFamily="50" charset="-128"/>
                        </a:rPr>
                        <a:t>75</a:t>
                      </a:r>
                      <a:r>
                        <a:rPr kumimoji="1" lang="ja-JP" altLang="en-US" sz="1400" dirty="0" smtClean="0">
                          <a:latin typeface="HG丸ｺﾞｼｯｸM-PRO" pitchFamily="50" charset="-128"/>
                          <a:ea typeface="HG丸ｺﾞｼｯｸM-PRO" pitchFamily="50" charset="-128"/>
                        </a:rPr>
                        <a:t>歳以上高齢者の割合</a:t>
                      </a:r>
                      <a:endParaRPr kumimoji="1" lang="ja-JP" altLang="en-US" sz="1400" dirty="0">
                        <a:latin typeface="HG丸ｺﾞｼｯｸM-PRO" pitchFamily="50" charset="-128"/>
                        <a:ea typeface="HG丸ｺﾞｼｯｸM-PRO" pitchFamily="50" charset="-128"/>
                      </a:endParaRPr>
                    </a:p>
                  </a:txBody>
                  <a:tcPr marL="91441" marR="91441"/>
                </a:tc>
                <a:tc>
                  <a:txBody>
                    <a:bodyPr/>
                    <a:lstStyle/>
                    <a:p>
                      <a:pPr algn="r"/>
                      <a:r>
                        <a:rPr kumimoji="1" lang="ja-JP" altLang="en-US" sz="1400" dirty="0" smtClean="0">
                          <a:latin typeface="HG丸ｺﾞｼｯｸM-PRO" pitchFamily="50" charset="-128"/>
                          <a:ea typeface="HG丸ｺﾞｼｯｸM-PRO" pitchFamily="50" charset="-128"/>
                        </a:rPr>
                        <a:t>１０．４％</a:t>
                      </a:r>
                      <a:endParaRPr kumimoji="1" lang="ja-JP" altLang="en-US" sz="1400" dirty="0">
                        <a:latin typeface="HG丸ｺﾞｼｯｸM-PRO" pitchFamily="50" charset="-128"/>
                        <a:ea typeface="HG丸ｺﾞｼｯｸM-PRO" pitchFamily="50" charset="-128"/>
                      </a:endParaRPr>
                    </a:p>
                  </a:txBody>
                  <a:tcPr marL="91441" marR="91441"/>
                </a:tc>
                <a:tc>
                  <a:txBody>
                    <a:bodyPr/>
                    <a:lstStyle/>
                    <a:p>
                      <a:pPr algn="r"/>
                      <a:r>
                        <a:rPr kumimoji="1" lang="ja-JP" altLang="en-US" sz="1400" dirty="0" smtClean="0">
                          <a:latin typeface="HG丸ｺﾞｼｯｸM-PRO" pitchFamily="50" charset="-128"/>
                          <a:ea typeface="HG丸ｺﾞｼｯｸM-PRO" pitchFamily="50" charset="-128"/>
                        </a:rPr>
                        <a:t>１３．１％</a:t>
                      </a:r>
                      <a:endParaRPr kumimoji="1" lang="ja-JP" altLang="en-US" sz="1400" dirty="0">
                        <a:latin typeface="HG丸ｺﾞｼｯｸM-PRO" pitchFamily="50" charset="-128"/>
                        <a:ea typeface="HG丸ｺﾞｼｯｸM-PRO" pitchFamily="50" charset="-128"/>
                      </a:endParaRPr>
                    </a:p>
                  </a:txBody>
                  <a:tcPr marL="91441" marR="91441"/>
                </a:tc>
                <a:tc>
                  <a:txBody>
                    <a:bodyPr/>
                    <a:lstStyle/>
                    <a:p>
                      <a:pPr algn="r"/>
                      <a:r>
                        <a:rPr kumimoji="1" lang="ja-JP" altLang="en-US" sz="1400" dirty="0" smtClean="0">
                          <a:latin typeface="HG丸ｺﾞｼｯｸM-PRO" pitchFamily="50" charset="-128"/>
                          <a:ea typeface="HG丸ｺﾞｼｯｸM-PRO" pitchFamily="50" charset="-128"/>
                        </a:rPr>
                        <a:t>１８．２％</a:t>
                      </a:r>
                      <a:endParaRPr kumimoji="1" lang="ja-JP" altLang="en-US" sz="1400" dirty="0">
                        <a:latin typeface="HG丸ｺﾞｼｯｸM-PRO" pitchFamily="50" charset="-128"/>
                        <a:ea typeface="HG丸ｺﾞｼｯｸM-PRO" pitchFamily="50" charset="-128"/>
                      </a:endParaRPr>
                    </a:p>
                  </a:txBody>
                  <a:tcPr marL="91441" marR="91441"/>
                </a:tc>
                <a:tc>
                  <a:txBody>
                    <a:bodyPr/>
                    <a:lstStyle/>
                    <a:p>
                      <a:pPr algn="r"/>
                      <a:r>
                        <a:rPr kumimoji="1" lang="ja-JP" altLang="en-US" sz="1400" dirty="0" smtClean="0">
                          <a:latin typeface="HG丸ｺﾞｼｯｸM-PRO" pitchFamily="50" charset="-128"/>
                          <a:ea typeface="HG丸ｺﾞｼｯｸM-PRO" pitchFamily="50" charset="-128"/>
                        </a:rPr>
                        <a:t>２６．５％</a:t>
                      </a:r>
                      <a:endParaRPr kumimoji="1" lang="ja-JP" altLang="en-US" sz="1400" dirty="0">
                        <a:latin typeface="HG丸ｺﾞｼｯｸM-PRO" pitchFamily="50" charset="-128"/>
                        <a:ea typeface="HG丸ｺﾞｼｯｸM-PRO" pitchFamily="50" charset="-128"/>
                      </a:endParaRPr>
                    </a:p>
                  </a:txBody>
                  <a:tcPr marL="91441" marR="91441"/>
                </a:tc>
              </a:tr>
            </a:tbl>
          </a:graphicData>
        </a:graphic>
      </p:graphicFrame>
      <p:sp>
        <p:nvSpPr>
          <p:cNvPr id="8" name="正方形/長方形 7"/>
          <p:cNvSpPr/>
          <p:nvPr/>
        </p:nvSpPr>
        <p:spPr>
          <a:xfrm>
            <a:off x="5" y="1849443"/>
            <a:ext cx="4500563" cy="3286125"/>
          </a:xfrm>
          <a:prstGeom prst="rect">
            <a:avLst/>
          </a:prstGeom>
        </p:spPr>
        <p:style>
          <a:lnRef idx="2">
            <a:schemeClr val="dk1"/>
          </a:lnRef>
          <a:fillRef idx="1">
            <a:schemeClr val="lt1"/>
          </a:fillRef>
          <a:effectRef idx="0">
            <a:schemeClr val="dk1"/>
          </a:effectRef>
          <a:fontRef idx="minor">
            <a:schemeClr val="dk1"/>
          </a:fontRef>
        </p:style>
        <p:txBody>
          <a:bodyPr/>
          <a:lstStyle/>
          <a:p>
            <a:pPr marL="174625" indent="-174625">
              <a:defRPr/>
            </a:pPr>
            <a:r>
              <a:rPr lang="ja-JP" altLang="en-US" sz="1600" b="1" dirty="0">
                <a:solidFill>
                  <a:prstClr val="black"/>
                </a:solidFill>
                <a:latin typeface="HG丸ｺﾞｼｯｸM-PRO" pitchFamily="50" charset="-128"/>
                <a:ea typeface="HG丸ｺﾞｼｯｸM-PRO" pitchFamily="50" charset="-128"/>
              </a:rPr>
              <a:t>② </a:t>
            </a:r>
            <a:r>
              <a:rPr lang="en-US" altLang="ja-JP" sz="1600" b="1" dirty="0">
                <a:solidFill>
                  <a:prstClr val="black"/>
                </a:solidFill>
                <a:latin typeface="HG丸ｺﾞｼｯｸM-PRO" pitchFamily="50" charset="-128"/>
                <a:ea typeface="HG丸ｺﾞｼｯｸM-PRO" pitchFamily="50" charset="-128"/>
              </a:rPr>
              <a:t>65</a:t>
            </a:r>
            <a:r>
              <a:rPr lang="ja-JP" altLang="en-US" sz="1600" b="1" dirty="0">
                <a:solidFill>
                  <a:prstClr val="black"/>
                </a:solidFill>
                <a:latin typeface="HG丸ｺﾞｼｯｸM-PRO" pitchFamily="50" charset="-128"/>
                <a:ea typeface="HG丸ｺﾞｼｯｸM-PRO" pitchFamily="50" charset="-128"/>
              </a:rPr>
              <a:t>歳以上高齢者のうち、認知症高齢者が</a:t>
            </a:r>
            <a:endParaRPr lang="en-US" altLang="ja-JP" sz="1600" b="1" dirty="0">
              <a:solidFill>
                <a:prstClr val="black"/>
              </a:solidFill>
              <a:latin typeface="HG丸ｺﾞｼｯｸM-PRO" pitchFamily="50" charset="-128"/>
              <a:ea typeface="HG丸ｺﾞｼｯｸM-PRO" pitchFamily="50" charset="-128"/>
            </a:endParaRPr>
          </a:p>
          <a:p>
            <a:pPr marL="174625" indent="-174625">
              <a:defRPr/>
            </a:pPr>
            <a:r>
              <a:rPr lang="ja-JP" altLang="en-US" sz="1600" b="1" dirty="0">
                <a:solidFill>
                  <a:prstClr val="black"/>
                </a:solidFill>
                <a:latin typeface="HG丸ｺﾞｼｯｸM-PRO" pitchFamily="50" charset="-128"/>
                <a:ea typeface="HG丸ｺﾞｼｯｸM-PRO" pitchFamily="50" charset="-128"/>
              </a:rPr>
              <a:t>増加していく。</a:t>
            </a:r>
          </a:p>
        </p:txBody>
      </p:sp>
      <p:sp>
        <p:nvSpPr>
          <p:cNvPr id="10" name="正方形/長方形 9"/>
          <p:cNvSpPr/>
          <p:nvPr/>
        </p:nvSpPr>
        <p:spPr>
          <a:xfrm>
            <a:off x="4643438" y="1849443"/>
            <a:ext cx="4500562" cy="3286125"/>
          </a:xfrm>
          <a:prstGeom prst="rect">
            <a:avLst/>
          </a:prstGeom>
        </p:spPr>
        <p:style>
          <a:lnRef idx="2">
            <a:schemeClr val="dk1"/>
          </a:lnRef>
          <a:fillRef idx="1">
            <a:schemeClr val="lt1"/>
          </a:fillRef>
          <a:effectRef idx="0">
            <a:schemeClr val="dk1"/>
          </a:effectRef>
          <a:fontRef idx="minor">
            <a:schemeClr val="dk1"/>
          </a:fontRef>
        </p:style>
        <p:txBody>
          <a:bodyPr/>
          <a:lstStyle/>
          <a:p>
            <a:pPr marL="174625" indent="-174625">
              <a:defRPr/>
            </a:pPr>
            <a:r>
              <a:rPr lang="ja-JP" altLang="en-US" sz="1600" b="1" dirty="0">
                <a:solidFill>
                  <a:prstClr val="black"/>
                </a:solidFill>
                <a:latin typeface="HG丸ｺﾞｼｯｸM-PRO" pitchFamily="50" charset="-128"/>
                <a:ea typeface="HG丸ｺﾞｼｯｸM-PRO" pitchFamily="50" charset="-128"/>
              </a:rPr>
              <a:t>③ 世帯主が</a:t>
            </a:r>
            <a:r>
              <a:rPr lang="en-US" altLang="ja-JP" sz="1600" b="1" dirty="0">
                <a:solidFill>
                  <a:prstClr val="black"/>
                </a:solidFill>
                <a:latin typeface="HG丸ｺﾞｼｯｸM-PRO" pitchFamily="50" charset="-128"/>
                <a:ea typeface="HG丸ｺﾞｼｯｸM-PRO" pitchFamily="50" charset="-128"/>
              </a:rPr>
              <a:t>65</a:t>
            </a:r>
            <a:r>
              <a:rPr lang="ja-JP" altLang="en-US" sz="1600" b="1" dirty="0">
                <a:solidFill>
                  <a:prstClr val="black"/>
                </a:solidFill>
                <a:latin typeface="HG丸ｺﾞｼｯｸM-PRO" pitchFamily="50" charset="-128"/>
                <a:ea typeface="HG丸ｺﾞｼｯｸM-PRO" pitchFamily="50" charset="-128"/>
              </a:rPr>
              <a:t>歳以上の世帯のうち、単独世帯</a:t>
            </a:r>
            <a:r>
              <a:rPr lang="ja-JP" altLang="en-US" sz="1600" b="1" dirty="0" smtClean="0">
                <a:solidFill>
                  <a:prstClr val="black"/>
                </a:solidFill>
                <a:latin typeface="HG丸ｺﾞｼｯｸM-PRO" pitchFamily="50" charset="-128"/>
                <a:ea typeface="HG丸ｺﾞｼｯｸM-PRO" pitchFamily="50" charset="-128"/>
              </a:rPr>
              <a:t>や夫婦</a:t>
            </a:r>
            <a:r>
              <a:rPr lang="ja-JP" altLang="en-US" sz="1600" b="1" dirty="0">
                <a:solidFill>
                  <a:prstClr val="black"/>
                </a:solidFill>
                <a:latin typeface="HG丸ｺﾞｼｯｸM-PRO" pitchFamily="50" charset="-128"/>
                <a:ea typeface="HG丸ｺﾞｼｯｸM-PRO" pitchFamily="50" charset="-128"/>
              </a:rPr>
              <a:t>のみの世帯が増加していく。　</a:t>
            </a:r>
          </a:p>
        </p:txBody>
      </p:sp>
      <p:sp>
        <p:nvSpPr>
          <p:cNvPr id="14" name="正方形/長方形 13"/>
          <p:cNvSpPr/>
          <p:nvPr/>
        </p:nvSpPr>
        <p:spPr>
          <a:xfrm>
            <a:off x="0" y="5286389"/>
            <a:ext cx="9144000" cy="1571625"/>
          </a:xfrm>
          <a:prstGeom prst="rect">
            <a:avLst/>
          </a:prstGeom>
        </p:spPr>
        <p:style>
          <a:lnRef idx="2">
            <a:schemeClr val="dk1"/>
          </a:lnRef>
          <a:fillRef idx="1">
            <a:schemeClr val="lt1"/>
          </a:fillRef>
          <a:effectRef idx="0">
            <a:schemeClr val="dk1"/>
          </a:effectRef>
          <a:fontRef idx="minor">
            <a:schemeClr val="dk1"/>
          </a:fontRef>
        </p:style>
        <p:txBody>
          <a:bodyPr/>
          <a:lstStyle/>
          <a:p>
            <a:pPr>
              <a:defRPr/>
            </a:pPr>
            <a:r>
              <a:rPr lang="ja-JP" altLang="en-US" sz="1600" b="1" dirty="0">
                <a:solidFill>
                  <a:prstClr val="black"/>
                </a:solidFill>
                <a:latin typeface="HG丸ｺﾞｼｯｸM-PRO" pitchFamily="50" charset="-128"/>
                <a:ea typeface="HG丸ｺﾞｼｯｸM-PRO" pitchFamily="50" charset="-128"/>
              </a:rPr>
              <a:t>④ 首都圏をはじめとする都市部において、今後急速に高齢化が進む。　</a:t>
            </a:r>
          </a:p>
        </p:txBody>
      </p:sp>
      <p:graphicFrame>
        <p:nvGraphicFramePr>
          <p:cNvPr id="16" name="表 15"/>
          <p:cNvGraphicFramePr>
            <a:graphicFrameLocks noGrp="1"/>
          </p:cNvGraphicFramePr>
          <p:nvPr/>
        </p:nvGraphicFramePr>
        <p:xfrm>
          <a:off x="144468" y="5643563"/>
          <a:ext cx="8784000" cy="1097280"/>
        </p:xfrm>
        <a:graphic>
          <a:graphicData uri="http://schemas.openxmlformats.org/drawingml/2006/table">
            <a:tbl>
              <a:tblPr firstRow="1" bandRow="1">
                <a:tableStyleId>{5940675A-B579-460E-94D1-54222C63F5DA}</a:tableStyleId>
              </a:tblPr>
              <a:tblGrid>
                <a:gridCol w="2520000"/>
                <a:gridCol w="1044000"/>
                <a:gridCol w="1044000"/>
                <a:gridCol w="1044000"/>
                <a:gridCol w="1044000"/>
                <a:gridCol w="1044000"/>
                <a:gridCol w="1044000"/>
              </a:tblGrid>
              <a:tr h="285752">
                <a:tc>
                  <a:txBody>
                    <a:bodyPr/>
                    <a:lstStyle/>
                    <a:p>
                      <a:pPr algn="ctr"/>
                      <a:endParaRPr kumimoji="1" lang="ja-JP" altLang="en-US" sz="1400" dirty="0">
                        <a:latin typeface="HG丸ｺﾞｼｯｸM-PRO" pitchFamily="50" charset="-128"/>
                        <a:ea typeface="HG丸ｺﾞｼｯｸM-PRO" pitchFamily="50" charset="-128"/>
                      </a:endParaRPr>
                    </a:p>
                  </a:txBody>
                  <a:tcPr marL="91441" marR="91441"/>
                </a:tc>
                <a:tc>
                  <a:txBody>
                    <a:bodyPr/>
                    <a:lstStyle/>
                    <a:p>
                      <a:pPr algn="ctr"/>
                      <a:r>
                        <a:rPr kumimoji="1" lang="ja-JP" altLang="en-US" sz="1400" dirty="0" smtClean="0">
                          <a:latin typeface="HG丸ｺﾞｼｯｸM-PRO" pitchFamily="50" charset="-128"/>
                          <a:ea typeface="HG丸ｺﾞｼｯｸM-PRO" pitchFamily="50" charset="-128"/>
                        </a:rPr>
                        <a:t>埼玉県</a:t>
                      </a:r>
                      <a:endParaRPr kumimoji="1" lang="ja-JP" altLang="en-US" sz="1400" dirty="0">
                        <a:latin typeface="HG丸ｺﾞｼｯｸM-PRO" pitchFamily="50" charset="-128"/>
                        <a:ea typeface="HG丸ｺﾞｼｯｸM-PRO" pitchFamily="50" charset="-128"/>
                      </a:endParaRPr>
                    </a:p>
                  </a:txBody>
                  <a:tcPr marL="91441" marR="91441"/>
                </a:tc>
                <a:tc>
                  <a:txBody>
                    <a:bodyPr/>
                    <a:lstStyle/>
                    <a:p>
                      <a:pPr algn="ctr"/>
                      <a:r>
                        <a:rPr kumimoji="1" lang="ja-JP" altLang="en-US" sz="1400" dirty="0" smtClean="0">
                          <a:latin typeface="HG丸ｺﾞｼｯｸM-PRO" pitchFamily="50" charset="-128"/>
                          <a:ea typeface="HG丸ｺﾞｼｯｸM-PRO" pitchFamily="50" charset="-128"/>
                        </a:rPr>
                        <a:t>千葉県</a:t>
                      </a:r>
                      <a:endParaRPr kumimoji="1" lang="ja-JP" altLang="en-US" sz="1400" dirty="0">
                        <a:latin typeface="HG丸ｺﾞｼｯｸM-PRO" pitchFamily="50" charset="-128"/>
                        <a:ea typeface="HG丸ｺﾞｼｯｸM-PRO" pitchFamily="50" charset="-128"/>
                      </a:endParaRPr>
                    </a:p>
                  </a:txBody>
                  <a:tcPr marL="91441" marR="91441"/>
                </a:tc>
                <a:tc>
                  <a:txBody>
                    <a:bodyPr/>
                    <a:lstStyle/>
                    <a:p>
                      <a:pPr algn="ctr"/>
                      <a:r>
                        <a:rPr kumimoji="1" lang="ja-JP" altLang="en-US" sz="1400" b="0" dirty="0" smtClean="0">
                          <a:latin typeface="HG丸ｺﾞｼｯｸM-PRO" pitchFamily="50" charset="-128"/>
                          <a:ea typeface="HG丸ｺﾞｼｯｸM-PRO" pitchFamily="50" charset="-128"/>
                        </a:rPr>
                        <a:t>神奈川県</a:t>
                      </a:r>
                      <a:endParaRPr kumimoji="1" lang="ja-JP" altLang="en-US" sz="1400" b="0" dirty="0">
                        <a:latin typeface="HG丸ｺﾞｼｯｸM-PRO" pitchFamily="50" charset="-128"/>
                        <a:ea typeface="HG丸ｺﾞｼｯｸM-PRO" pitchFamily="50" charset="-128"/>
                      </a:endParaRPr>
                    </a:p>
                  </a:txBody>
                  <a:tcPr marL="91441" marR="91441">
                    <a:lnR w="12700" cap="flat" cmpd="sng" algn="ctr">
                      <a:solidFill>
                        <a:schemeClr val="tx1"/>
                      </a:solidFill>
                      <a:prstDash val="solid"/>
                      <a:round/>
                      <a:headEnd type="none" w="med" len="med"/>
                      <a:tailEnd type="none" w="med" len="med"/>
                    </a:lnR>
                  </a:tcPr>
                </a:tc>
                <a:tc>
                  <a:txBody>
                    <a:bodyPr/>
                    <a:lstStyle/>
                    <a:p>
                      <a:pPr algn="ctr"/>
                      <a:r>
                        <a:rPr kumimoji="1" lang="ja-JP" altLang="en-US" sz="1400" dirty="0" smtClean="0">
                          <a:latin typeface="HG丸ｺﾞｼｯｸM-PRO" pitchFamily="50" charset="-128"/>
                          <a:ea typeface="HG丸ｺﾞｼｯｸM-PRO" pitchFamily="50" charset="-128"/>
                        </a:rPr>
                        <a:t>秋田県</a:t>
                      </a:r>
                      <a:endParaRPr kumimoji="1" lang="ja-JP" altLang="en-US" sz="1400" dirty="0">
                        <a:latin typeface="HG丸ｺﾞｼｯｸM-PRO" pitchFamily="50" charset="-128"/>
                        <a:ea typeface="HG丸ｺﾞｼｯｸM-PRO" pitchFamily="50" charset="-128"/>
                      </a:endParaRPr>
                    </a:p>
                  </a:txBody>
                  <a:tcPr marL="91441" marR="91441">
                    <a:lnL w="12700" cap="flat" cmpd="sng" algn="ctr">
                      <a:solidFill>
                        <a:schemeClr val="tx1"/>
                      </a:solidFill>
                      <a:prstDash val="solid"/>
                      <a:round/>
                      <a:headEnd type="none" w="med" len="med"/>
                      <a:tailEnd type="none" w="med" len="med"/>
                    </a:lnL>
                  </a:tcPr>
                </a:tc>
                <a:tc>
                  <a:txBody>
                    <a:bodyPr/>
                    <a:lstStyle/>
                    <a:p>
                      <a:pPr algn="ctr"/>
                      <a:r>
                        <a:rPr kumimoji="1" lang="ja-JP" altLang="en-US" sz="1400" dirty="0" smtClean="0">
                          <a:latin typeface="HG丸ｺﾞｼｯｸM-PRO" pitchFamily="50" charset="-128"/>
                          <a:ea typeface="HG丸ｺﾞｼｯｸM-PRO" pitchFamily="50" charset="-128"/>
                        </a:rPr>
                        <a:t>山形県</a:t>
                      </a:r>
                      <a:endParaRPr kumimoji="1" lang="ja-JP" altLang="en-US" sz="1400" dirty="0">
                        <a:latin typeface="HG丸ｺﾞｼｯｸM-PRO" pitchFamily="50" charset="-128"/>
                        <a:ea typeface="HG丸ｺﾞｼｯｸM-PRO" pitchFamily="50" charset="-128"/>
                      </a:endParaRPr>
                    </a:p>
                  </a:txBody>
                  <a:tcPr marL="91441" marR="91441"/>
                </a:tc>
                <a:tc>
                  <a:txBody>
                    <a:bodyPr/>
                    <a:lstStyle/>
                    <a:p>
                      <a:pPr algn="ctr"/>
                      <a:r>
                        <a:rPr kumimoji="1" lang="ja-JP" altLang="en-US" sz="1400" dirty="0" smtClean="0">
                          <a:latin typeface="HG丸ｺﾞｼｯｸM-PRO" pitchFamily="50" charset="-128"/>
                          <a:ea typeface="HG丸ｺﾞｼｯｸM-PRO" pitchFamily="50" charset="-128"/>
                        </a:rPr>
                        <a:t>鹿児島県</a:t>
                      </a:r>
                      <a:endParaRPr kumimoji="1" lang="ja-JP" altLang="en-US" sz="1400" dirty="0">
                        <a:latin typeface="HG丸ｺﾞｼｯｸM-PRO" pitchFamily="50" charset="-128"/>
                        <a:ea typeface="HG丸ｺﾞｼｯｸM-PRO" pitchFamily="50" charset="-128"/>
                      </a:endParaRPr>
                    </a:p>
                  </a:txBody>
                  <a:tcPr marL="91441" marR="91441"/>
                </a:tc>
              </a:tr>
              <a:tr h="266704">
                <a:tc>
                  <a:txBody>
                    <a:bodyPr/>
                    <a:lstStyle/>
                    <a:p>
                      <a:pPr algn="ctr"/>
                      <a:r>
                        <a:rPr kumimoji="1" lang="en-US" altLang="ja-JP" sz="1400" dirty="0" smtClean="0">
                          <a:latin typeface="HG丸ｺﾞｼｯｸM-PRO" pitchFamily="50" charset="-128"/>
                          <a:ea typeface="HG丸ｺﾞｼｯｸM-PRO" pitchFamily="50" charset="-128"/>
                        </a:rPr>
                        <a:t>2005</a:t>
                      </a:r>
                      <a:r>
                        <a:rPr kumimoji="1" lang="ja-JP" altLang="en-US" sz="1400" dirty="0" smtClean="0">
                          <a:latin typeface="HG丸ｺﾞｼｯｸM-PRO" pitchFamily="50" charset="-128"/>
                          <a:ea typeface="HG丸ｺﾞｼｯｸM-PRO" pitchFamily="50" charset="-128"/>
                        </a:rPr>
                        <a:t>年時点での高齢者人口</a:t>
                      </a:r>
                      <a:endParaRPr kumimoji="1" lang="ja-JP" altLang="en-US" sz="1400" dirty="0">
                        <a:latin typeface="HG丸ｺﾞｼｯｸM-PRO" pitchFamily="50" charset="-128"/>
                        <a:ea typeface="HG丸ｺﾞｼｯｸM-PRO" pitchFamily="50" charset="-128"/>
                      </a:endParaRPr>
                    </a:p>
                  </a:txBody>
                  <a:tcPr marL="91441" marR="91441"/>
                </a:tc>
                <a:tc>
                  <a:txBody>
                    <a:bodyPr/>
                    <a:lstStyle/>
                    <a:p>
                      <a:pPr algn="r"/>
                      <a:r>
                        <a:rPr kumimoji="1" lang="en-US" altLang="ja-JP" sz="1200" dirty="0" smtClean="0">
                          <a:latin typeface="HG丸ｺﾞｼｯｸM-PRO" pitchFamily="50" charset="-128"/>
                          <a:ea typeface="HG丸ｺﾞｼｯｸM-PRO" pitchFamily="50" charset="-128"/>
                        </a:rPr>
                        <a:t>116</a:t>
                      </a:r>
                      <a:r>
                        <a:rPr kumimoji="1" lang="ja-JP" altLang="en-US" sz="1200" dirty="0" smtClean="0">
                          <a:latin typeface="HG丸ｺﾞｼｯｸM-PRO" pitchFamily="50" charset="-128"/>
                          <a:ea typeface="HG丸ｺﾞｼｯｸM-PRO" pitchFamily="50" charset="-128"/>
                        </a:rPr>
                        <a:t>万人</a:t>
                      </a:r>
                      <a:endParaRPr kumimoji="1" lang="ja-JP" altLang="en-US" sz="1200" dirty="0">
                        <a:latin typeface="HG丸ｺﾞｼｯｸM-PRO" pitchFamily="50" charset="-128"/>
                        <a:ea typeface="HG丸ｺﾞｼｯｸM-PRO" pitchFamily="50" charset="-128"/>
                      </a:endParaRPr>
                    </a:p>
                  </a:txBody>
                  <a:tcPr marL="91441" marR="91441"/>
                </a:tc>
                <a:tc>
                  <a:txBody>
                    <a:bodyPr/>
                    <a:lstStyle/>
                    <a:p>
                      <a:pPr algn="r"/>
                      <a:r>
                        <a:rPr kumimoji="1" lang="en-US" altLang="ja-JP" sz="1200" dirty="0" smtClean="0">
                          <a:latin typeface="HG丸ｺﾞｼｯｸM-PRO" pitchFamily="50" charset="-128"/>
                          <a:ea typeface="HG丸ｺﾞｼｯｸM-PRO" pitchFamily="50" charset="-128"/>
                        </a:rPr>
                        <a:t>106</a:t>
                      </a:r>
                      <a:r>
                        <a:rPr kumimoji="1" lang="ja-JP" altLang="en-US" sz="1200" dirty="0" smtClean="0">
                          <a:latin typeface="HG丸ｺﾞｼｯｸM-PRO" pitchFamily="50" charset="-128"/>
                          <a:ea typeface="HG丸ｺﾞｼｯｸM-PRO" pitchFamily="50" charset="-128"/>
                        </a:rPr>
                        <a:t>万人</a:t>
                      </a:r>
                      <a:endParaRPr kumimoji="1" lang="ja-JP" altLang="en-US" sz="1200" dirty="0">
                        <a:latin typeface="HG丸ｺﾞｼｯｸM-PRO" pitchFamily="50" charset="-128"/>
                        <a:ea typeface="HG丸ｺﾞｼｯｸM-PRO" pitchFamily="50" charset="-128"/>
                      </a:endParaRPr>
                    </a:p>
                  </a:txBody>
                  <a:tcPr marL="91441" marR="91441"/>
                </a:tc>
                <a:tc>
                  <a:txBody>
                    <a:bodyPr/>
                    <a:lstStyle/>
                    <a:p>
                      <a:pPr algn="r"/>
                      <a:r>
                        <a:rPr kumimoji="1" lang="en-US" altLang="ja-JP" sz="1200" dirty="0" smtClean="0">
                          <a:latin typeface="HG丸ｺﾞｼｯｸM-PRO" pitchFamily="50" charset="-128"/>
                          <a:ea typeface="HG丸ｺﾞｼｯｸM-PRO" pitchFamily="50" charset="-128"/>
                        </a:rPr>
                        <a:t>149</a:t>
                      </a:r>
                      <a:r>
                        <a:rPr kumimoji="1" lang="ja-JP" altLang="en-US" sz="1200" dirty="0" smtClean="0">
                          <a:latin typeface="HG丸ｺﾞｼｯｸM-PRO" pitchFamily="50" charset="-128"/>
                          <a:ea typeface="HG丸ｺﾞｼｯｸM-PRO" pitchFamily="50" charset="-128"/>
                        </a:rPr>
                        <a:t>万人</a:t>
                      </a:r>
                      <a:endParaRPr kumimoji="1" lang="ja-JP" altLang="en-US" sz="1200" dirty="0">
                        <a:latin typeface="HG丸ｺﾞｼｯｸM-PRO" pitchFamily="50" charset="-128"/>
                        <a:ea typeface="HG丸ｺﾞｼｯｸM-PRO" pitchFamily="50" charset="-128"/>
                      </a:endParaRPr>
                    </a:p>
                  </a:txBody>
                  <a:tcPr marL="91441" marR="91441">
                    <a:lnR w="12700" cap="flat" cmpd="sng" algn="ctr">
                      <a:solidFill>
                        <a:schemeClr val="tx1"/>
                      </a:solidFill>
                      <a:prstDash val="solid"/>
                      <a:round/>
                      <a:headEnd type="none" w="med" len="med"/>
                      <a:tailEnd type="none" w="med" len="med"/>
                    </a:lnR>
                  </a:tcPr>
                </a:tc>
                <a:tc>
                  <a:txBody>
                    <a:bodyPr/>
                    <a:lstStyle/>
                    <a:p>
                      <a:pPr algn="r"/>
                      <a:r>
                        <a:rPr kumimoji="1" lang="en-US" altLang="ja-JP" sz="1200" dirty="0" smtClean="0">
                          <a:latin typeface="HG丸ｺﾞｼｯｸM-PRO" pitchFamily="50" charset="-128"/>
                          <a:ea typeface="HG丸ｺﾞｼｯｸM-PRO" pitchFamily="50" charset="-128"/>
                        </a:rPr>
                        <a:t>31</a:t>
                      </a:r>
                      <a:r>
                        <a:rPr kumimoji="1" lang="ja-JP" altLang="en-US" sz="1200" dirty="0" smtClean="0">
                          <a:latin typeface="HG丸ｺﾞｼｯｸM-PRO" pitchFamily="50" charset="-128"/>
                          <a:ea typeface="HG丸ｺﾞｼｯｸM-PRO" pitchFamily="50" charset="-128"/>
                        </a:rPr>
                        <a:t>万人</a:t>
                      </a:r>
                      <a:endParaRPr kumimoji="1" lang="ja-JP" altLang="en-US" sz="1200" dirty="0">
                        <a:latin typeface="HG丸ｺﾞｼｯｸM-PRO" pitchFamily="50" charset="-128"/>
                        <a:ea typeface="HG丸ｺﾞｼｯｸM-PRO" pitchFamily="50" charset="-128"/>
                      </a:endParaRPr>
                    </a:p>
                  </a:txBody>
                  <a:tcPr marL="91441" marR="91441">
                    <a:lnL w="12700" cap="flat" cmpd="sng" algn="ctr">
                      <a:solidFill>
                        <a:schemeClr val="tx1"/>
                      </a:solidFill>
                      <a:prstDash val="solid"/>
                      <a:round/>
                      <a:headEnd type="none" w="med" len="med"/>
                      <a:tailEnd type="none" w="med" len="med"/>
                    </a:lnL>
                  </a:tcPr>
                </a:tc>
                <a:tc>
                  <a:txBody>
                    <a:bodyPr/>
                    <a:lstStyle/>
                    <a:p>
                      <a:pPr algn="r"/>
                      <a:r>
                        <a:rPr kumimoji="1" lang="en-US" altLang="ja-JP" sz="1200" dirty="0" smtClean="0">
                          <a:latin typeface="HG丸ｺﾞｼｯｸM-PRO" pitchFamily="50" charset="-128"/>
                          <a:ea typeface="HG丸ｺﾞｼｯｸM-PRO" pitchFamily="50" charset="-128"/>
                        </a:rPr>
                        <a:t>31</a:t>
                      </a:r>
                      <a:r>
                        <a:rPr kumimoji="1" lang="ja-JP" altLang="en-US" sz="1200" dirty="0" smtClean="0">
                          <a:latin typeface="HG丸ｺﾞｼｯｸM-PRO" pitchFamily="50" charset="-128"/>
                          <a:ea typeface="HG丸ｺﾞｼｯｸM-PRO" pitchFamily="50" charset="-128"/>
                        </a:rPr>
                        <a:t>万人</a:t>
                      </a:r>
                      <a:endParaRPr kumimoji="1" lang="ja-JP" altLang="en-US" sz="1200" dirty="0">
                        <a:latin typeface="HG丸ｺﾞｼｯｸM-PRO" pitchFamily="50" charset="-128"/>
                        <a:ea typeface="HG丸ｺﾞｼｯｸM-PRO" pitchFamily="50" charset="-128"/>
                      </a:endParaRPr>
                    </a:p>
                  </a:txBody>
                  <a:tcPr marL="91441" marR="91441"/>
                </a:tc>
                <a:tc>
                  <a:txBody>
                    <a:bodyPr/>
                    <a:lstStyle/>
                    <a:p>
                      <a:pPr algn="r"/>
                      <a:r>
                        <a:rPr kumimoji="1" lang="en-US" altLang="ja-JP" sz="1200" dirty="0" smtClean="0">
                          <a:latin typeface="HG丸ｺﾞｼｯｸM-PRO" pitchFamily="50" charset="-128"/>
                          <a:ea typeface="HG丸ｺﾞｼｯｸM-PRO" pitchFamily="50" charset="-128"/>
                        </a:rPr>
                        <a:t>44</a:t>
                      </a:r>
                      <a:r>
                        <a:rPr kumimoji="1" lang="ja-JP" altLang="en-US" sz="1200" dirty="0" smtClean="0">
                          <a:latin typeface="HG丸ｺﾞｼｯｸM-PRO" pitchFamily="50" charset="-128"/>
                          <a:ea typeface="HG丸ｺﾞｼｯｸM-PRO" pitchFamily="50" charset="-128"/>
                        </a:rPr>
                        <a:t>万人</a:t>
                      </a:r>
                      <a:endParaRPr kumimoji="1" lang="ja-JP" altLang="en-US" sz="1200" dirty="0">
                        <a:latin typeface="HG丸ｺﾞｼｯｸM-PRO" pitchFamily="50" charset="-128"/>
                        <a:ea typeface="HG丸ｺﾞｼｯｸM-PRO" pitchFamily="50" charset="-128"/>
                      </a:endParaRPr>
                    </a:p>
                  </a:txBody>
                  <a:tcPr marL="91441" marR="91441"/>
                </a:tc>
              </a:tr>
              <a:tr h="266704">
                <a:tc>
                  <a:txBody>
                    <a:bodyPr/>
                    <a:lstStyle/>
                    <a:p>
                      <a:pPr algn="ctr"/>
                      <a:r>
                        <a:rPr kumimoji="1" lang="en-US" altLang="ja-JP" sz="1400" dirty="0" smtClean="0">
                          <a:latin typeface="HG丸ｺﾞｼｯｸM-PRO" pitchFamily="50" charset="-128"/>
                          <a:ea typeface="HG丸ｺﾞｼｯｸM-PRO" pitchFamily="50" charset="-128"/>
                        </a:rPr>
                        <a:t>2015</a:t>
                      </a:r>
                      <a:r>
                        <a:rPr kumimoji="1" lang="ja-JP" altLang="en-US" sz="1400" dirty="0" smtClean="0">
                          <a:latin typeface="HG丸ｺﾞｼｯｸM-PRO" pitchFamily="50" charset="-128"/>
                          <a:ea typeface="HG丸ｺﾞｼｯｸM-PRO" pitchFamily="50" charset="-128"/>
                        </a:rPr>
                        <a:t>年時点での高齢者人口</a:t>
                      </a:r>
                      <a:endParaRPr kumimoji="1" lang="en-US" altLang="ja-JP" sz="1400" dirty="0" smtClean="0">
                        <a:latin typeface="HG丸ｺﾞｼｯｸM-PRO" pitchFamily="50" charset="-128"/>
                        <a:ea typeface="HG丸ｺﾞｼｯｸM-PRO" pitchFamily="50" charset="-128"/>
                      </a:endParaRPr>
                    </a:p>
                    <a:p>
                      <a:pPr algn="ctr"/>
                      <a:r>
                        <a:rPr kumimoji="1" lang="ja-JP" altLang="en-US" sz="1200" dirty="0" smtClean="0">
                          <a:latin typeface="HG丸ｺﾞｼｯｸM-PRO" pitchFamily="50" charset="-128"/>
                          <a:ea typeface="HG丸ｺﾞｼｯｸM-PRO" pitchFamily="50" charset="-128"/>
                        </a:rPr>
                        <a:t>（括弧内は増加率）</a:t>
                      </a:r>
                      <a:endParaRPr kumimoji="1" lang="ja-JP" altLang="en-US" sz="1200" dirty="0">
                        <a:latin typeface="HG丸ｺﾞｼｯｸM-PRO" pitchFamily="50" charset="-128"/>
                        <a:ea typeface="HG丸ｺﾞｼｯｸM-PRO" pitchFamily="50" charset="-128"/>
                      </a:endParaRPr>
                    </a:p>
                  </a:txBody>
                  <a:tcPr marL="91441" marR="91441"/>
                </a:tc>
                <a:tc>
                  <a:txBody>
                    <a:bodyPr/>
                    <a:lstStyle/>
                    <a:p>
                      <a:pPr algn="r"/>
                      <a:r>
                        <a:rPr kumimoji="1" lang="en-US" altLang="ja-JP" sz="1200" dirty="0" smtClean="0">
                          <a:latin typeface="HG丸ｺﾞｼｯｸM-PRO" pitchFamily="50" charset="-128"/>
                          <a:ea typeface="HG丸ｺﾞｼｯｸM-PRO" pitchFamily="50" charset="-128"/>
                        </a:rPr>
                        <a:t>179</a:t>
                      </a:r>
                      <a:r>
                        <a:rPr kumimoji="1" lang="ja-JP" altLang="en-US" sz="1200" dirty="0" smtClean="0">
                          <a:latin typeface="HG丸ｺﾞｼｯｸM-PRO" pitchFamily="50" charset="-128"/>
                          <a:ea typeface="HG丸ｺﾞｼｯｸM-PRO" pitchFamily="50" charset="-128"/>
                        </a:rPr>
                        <a:t>万人</a:t>
                      </a:r>
                      <a:endParaRPr kumimoji="1" lang="en-US" altLang="ja-JP" sz="1200" dirty="0" smtClean="0">
                        <a:latin typeface="HG丸ｺﾞｼｯｸM-PRO" pitchFamily="50" charset="-128"/>
                        <a:ea typeface="HG丸ｺﾞｼｯｸM-PRO" pitchFamily="50" charset="-128"/>
                      </a:endParaRPr>
                    </a:p>
                    <a:p>
                      <a:pPr algn="r"/>
                      <a:r>
                        <a:rPr kumimoji="1" lang="ja-JP" altLang="en-US" sz="1200" dirty="0" smtClean="0">
                          <a:solidFill>
                            <a:srgbClr val="FF0000"/>
                          </a:solidFill>
                          <a:latin typeface="HG丸ｺﾞｼｯｸM-PRO" pitchFamily="50" charset="-128"/>
                          <a:ea typeface="HG丸ｺﾞｼｯｸM-PRO" pitchFamily="50" charset="-128"/>
                        </a:rPr>
                        <a:t>（</a:t>
                      </a:r>
                      <a:r>
                        <a:rPr kumimoji="1" lang="en-US" altLang="ja-JP" sz="1200" dirty="0" smtClean="0">
                          <a:solidFill>
                            <a:srgbClr val="FF0000"/>
                          </a:solidFill>
                          <a:latin typeface="HG丸ｺﾞｼｯｸM-PRO" pitchFamily="50" charset="-128"/>
                          <a:ea typeface="HG丸ｺﾞｼｯｸM-PRO" pitchFamily="50" charset="-128"/>
                        </a:rPr>
                        <a:t>+55</a:t>
                      </a:r>
                      <a:r>
                        <a:rPr kumimoji="1" lang="ja-JP" altLang="en-US" sz="1200" dirty="0" smtClean="0">
                          <a:solidFill>
                            <a:srgbClr val="FF0000"/>
                          </a:solidFill>
                          <a:latin typeface="HG丸ｺﾞｼｯｸM-PRO" pitchFamily="50" charset="-128"/>
                          <a:ea typeface="HG丸ｺﾞｼｯｸM-PRO" pitchFamily="50" charset="-128"/>
                        </a:rPr>
                        <a:t>％）</a:t>
                      </a:r>
                      <a:endParaRPr kumimoji="1" lang="ja-JP" altLang="en-US" sz="1200" dirty="0">
                        <a:solidFill>
                          <a:srgbClr val="FF0000"/>
                        </a:solidFill>
                        <a:latin typeface="HG丸ｺﾞｼｯｸM-PRO" pitchFamily="50" charset="-128"/>
                        <a:ea typeface="HG丸ｺﾞｼｯｸM-PRO" pitchFamily="50" charset="-128"/>
                      </a:endParaRPr>
                    </a:p>
                  </a:txBody>
                  <a:tcPr marL="91441" marR="91441"/>
                </a:tc>
                <a:tc>
                  <a:txBody>
                    <a:bodyPr/>
                    <a:lstStyle/>
                    <a:p>
                      <a:pPr algn="r"/>
                      <a:r>
                        <a:rPr kumimoji="1" lang="en-US" altLang="ja-JP" sz="1200" dirty="0" smtClean="0">
                          <a:latin typeface="HG丸ｺﾞｼｯｸM-PRO" pitchFamily="50" charset="-128"/>
                          <a:ea typeface="HG丸ｺﾞｼｯｸM-PRO" pitchFamily="50" charset="-128"/>
                        </a:rPr>
                        <a:t>160</a:t>
                      </a:r>
                      <a:r>
                        <a:rPr kumimoji="1" lang="ja-JP" altLang="en-US" sz="1200" dirty="0" smtClean="0">
                          <a:latin typeface="HG丸ｺﾞｼｯｸM-PRO" pitchFamily="50" charset="-128"/>
                          <a:ea typeface="HG丸ｺﾞｼｯｸM-PRO" pitchFamily="50" charset="-128"/>
                        </a:rPr>
                        <a:t>万人</a:t>
                      </a:r>
                      <a:endParaRPr kumimoji="1" lang="en-US" altLang="ja-JP" sz="1200" dirty="0" smtClean="0">
                        <a:latin typeface="HG丸ｺﾞｼｯｸM-PRO" pitchFamily="50" charset="-128"/>
                        <a:ea typeface="HG丸ｺﾞｼｯｸM-PRO"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rgbClr val="FF0000"/>
                          </a:solidFill>
                          <a:latin typeface="HG丸ｺﾞｼｯｸM-PRO" pitchFamily="50" charset="-128"/>
                          <a:ea typeface="HG丸ｺﾞｼｯｸM-PRO" pitchFamily="50" charset="-128"/>
                        </a:rPr>
                        <a:t>（</a:t>
                      </a:r>
                      <a:r>
                        <a:rPr kumimoji="1" lang="en-US" altLang="ja-JP" sz="1200" dirty="0" smtClean="0">
                          <a:solidFill>
                            <a:srgbClr val="FF0000"/>
                          </a:solidFill>
                          <a:latin typeface="HG丸ｺﾞｼｯｸM-PRO" pitchFamily="50" charset="-128"/>
                          <a:ea typeface="HG丸ｺﾞｼｯｸM-PRO" pitchFamily="50" charset="-128"/>
                        </a:rPr>
                        <a:t>+50</a:t>
                      </a:r>
                      <a:r>
                        <a:rPr kumimoji="1" lang="ja-JP" altLang="en-US" sz="1200" dirty="0" smtClean="0">
                          <a:solidFill>
                            <a:srgbClr val="FF0000"/>
                          </a:solidFill>
                          <a:latin typeface="HG丸ｺﾞｼｯｸM-PRO" pitchFamily="50" charset="-128"/>
                          <a:ea typeface="HG丸ｺﾞｼｯｸM-PRO" pitchFamily="50" charset="-128"/>
                        </a:rPr>
                        <a:t>％）</a:t>
                      </a:r>
                      <a:endParaRPr kumimoji="1" lang="ja-JP" altLang="en-US" sz="1200" dirty="0">
                        <a:solidFill>
                          <a:srgbClr val="FF0000"/>
                        </a:solidFill>
                        <a:latin typeface="HG丸ｺﾞｼｯｸM-PRO" pitchFamily="50" charset="-128"/>
                        <a:ea typeface="HG丸ｺﾞｼｯｸM-PRO" pitchFamily="50" charset="-128"/>
                      </a:endParaRPr>
                    </a:p>
                  </a:txBody>
                  <a:tcPr marL="91441" marR="91441"/>
                </a:tc>
                <a:tc>
                  <a:txBody>
                    <a:bodyPr/>
                    <a:lstStyle/>
                    <a:p>
                      <a:pPr algn="r"/>
                      <a:r>
                        <a:rPr kumimoji="1" lang="en-US" altLang="ja-JP" sz="1200" dirty="0" smtClean="0">
                          <a:latin typeface="HG丸ｺﾞｼｯｸM-PRO" pitchFamily="50" charset="-128"/>
                          <a:ea typeface="HG丸ｺﾞｼｯｸM-PRO" pitchFamily="50" charset="-128"/>
                        </a:rPr>
                        <a:t>218</a:t>
                      </a:r>
                      <a:r>
                        <a:rPr kumimoji="1" lang="ja-JP" altLang="en-US" sz="1200" dirty="0" smtClean="0">
                          <a:latin typeface="HG丸ｺﾞｼｯｸM-PRO" pitchFamily="50" charset="-128"/>
                          <a:ea typeface="HG丸ｺﾞｼｯｸM-PRO" pitchFamily="50" charset="-128"/>
                        </a:rPr>
                        <a:t>万人</a:t>
                      </a:r>
                      <a:endParaRPr kumimoji="1" lang="en-US" altLang="ja-JP" sz="1200" dirty="0" smtClean="0">
                        <a:latin typeface="HG丸ｺﾞｼｯｸM-PRO" pitchFamily="50" charset="-128"/>
                        <a:ea typeface="HG丸ｺﾞｼｯｸM-PRO"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rgbClr val="FF0000"/>
                          </a:solidFill>
                          <a:latin typeface="HG丸ｺﾞｼｯｸM-PRO" pitchFamily="50" charset="-128"/>
                          <a:ea typeface="HG丸ｺﾞｼｯｸM-PRO" pitchFamily="50" charset="-128"/>
                        </a:rPr>
                        <a:t>（</a:t>
                      </a:r>
                      <a:r>
                        <a:rPr kumimoji="1" lang="en-US" altLang="ja-JP" sz="1200" dirty="0" smtClean="0">
                          <a:solidFill>
                            <a:srgbClr val="FF0000"/>
                          </a:solidFill>
                          <a:latin typeface="HG丸ｺﾞｼｯｸM-PRO" pitchFamily="50" charset="-128"/>
                          <a:ea typeface="HG丸ｺﾞｼｯｸM-PRO" pitchFamily="50" charset="-128"/>
                        </a:rPr>
                        <a:t>+47</a:t>
                      </a:r>
                      <a:r>
                        <a:rPr kumimoji="1" lang="ja-JP" altLang="en-US" sz="1200" dirty="0" smtClean="0">
                          <a:solidFill>
                            <a:srgbClr val="FF0000"/>
                          </a:solidFill>
                          <a:latin typeface="HG丸ｺﾞｼｯｸM-PRO" pitchFamily="50" charset="-128"/>
                          <a:ea typeface="HG丸ｺﾞｼｯｸM-PRO" pitchFamily="50" charset="-128"/>
                        </a:rPr>
                        <a:t>％）</a:t>
                      </a:r>
                    </a:p>
                  </a:txBody>
                  <a:tcPr marL="91441" marR="91441">
                    <a:lnR w="12700" cap="flat" cmpd="sng" algn="ctr">
                      <a:solidFill>
                        <a:schemeClr val="tx1"/>
                      </a:solidFill>
                      <a:prstDash val="solid"/>
                      <a:round/>
                      <a:headEnd type="none" w="med" len="med"/>
                      <a:tailEnd type="none" w="med" len="med"/>
                    </a:lnR>
                  </a:tcPr>
                </a:tc>
                <a:tc>
                  <a:txBody>
                    <a:bodyPr/>
                    <a:lstStyle/>
                    <a:p>
                      <a:pPr algn="r"/>
                      <a:r>
                        <a:rPr kumimoji="1" lang="en-US" altLang="ja-JP" sz="1200" dirty="0" smtClean="0">
                          <a:latin typeface="HG丸ｺﾞｼｯｸM-PRO" pitchFamily="50" charset="-128"/>
                          <a:ea typeface="HG丸ｺﾞｼｯｸM-PRO" pitchFamily="50" charset="-128"/>
                        </a:rPr>
                        <a:t>34</a:t>
                      </a:r>
                      <a:r>
                        <a:rPr kumimoji="1" lang="ja-JP" altLang="en-US" sz="1200" dirty="0" smtClean="0">
                          <a:latin typeface="HG丸ｺﾞｼｯｸM-PRO" pitchFamily="50" charset="-128"/>
                          <a:ea typeface="HG丸ｺﾞｼｯｸM-PRO" pitchFamily="50" charset="-128"/>
                        </a:rPr>
                        <a:t>万人</a:t>
                      </a:r>
                      <a:endParaRPr kumimoji="1" lang="en-US" altLang="ja-JP" sz="1200" dirty="0" smtClean="0">
                        <a:latin typeface="HG丸ｺﾞｼｯｸM-PRO" pitchFamily="50" charset="-128"/>
                        <a:ea typeface="HG丸ｺﾞｼｯｸM-PRO"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HG丸ｺﾞｼｯｸM-PRO" pitchFamily="50" charset="-128"/>
                          <a:ea typeface="HG丸ｺﾞｼｯｸM-PRO" pitchFamily="50" charset="-128"/>
                        </a:rPr>
                        <a:t>（</a:t>
                      </a:r>
                      <a:r>
                        <a:rPr kumimoji="1" lang="en-US" altLang="ja-JP" sz="1200" dirty="0" smtClean="0">
                          <a:latin typeface="HG丸ｺﾞｼｯｸM-PRO" pitchFamily="50" charset="-128"/>
                          <a:ea typeface="HG丸ｺﾞｼｯｸM-PRO" pitchFamily="50" charset="-128"/>
                        </a:rPr>
                        <a:t>+11</a:t>
                      </a:r>
                      <a:r>
                        <a:rPr kumimoji="1" lang="ja-JP" altLang="en-US" sz="1200" dirty="0" smtClean="0">
                          <a:latin typeface="HG丸ｺﾞｼｯｸM-PRO" pitchFamily="50" charset="-128"/>
                          <a:ea typeface="HG丸ｺﾞｼｯｸM-PRO" pitchFamily="50" charset="-128"/>
                        </a:rPr>
                        <a:t>％）</a:t>
                      </a:r>
                    </a:p>
                  </a:txBody>
                  <a:tcPr marL="91441" marR="91441">
                    <a:lnL w="12700" cap="flat" cmpd="sng" algn="ctr">
                      <a:solidFill>
                        <a:schemeClr val="tx1"/>
                      </a:solidFill>
                      <a:prstDash val="solid"/>
                      <a:round/>
                      <a:headEnd type="none" w="med" len="med"/>
                      <a:tailEnd type="none" w="med" len="med"/>
                    </a:lnL>
                  </a:tcPr>
                </a:tc>
                <a:tc>
                  <a:txBody>
                    <a:bodyPr/>
                    <a:lstStyle/>
                    <a:p>
                      <a:pPr algn="r"/>
                      <a:r>
                        <a:rPr kumimoji="1" lang="en-US" altLang="ja-JP" sz="1200" dirty="0" smtClean="0">
                          <a:latin typeface="HG丸ｺﾞｼｯｸM-PRO" pitchFamily="50" charset="-128"/>
                          <a:ea typeface="HG丸ｺﾞｼｯｸM-PRO" pitchFamily="50" charset="-128"/>
                        </a:rPr>
                        <a:t>34</a:t>
                      </a:r>
                      <a:r>
                        <a:rPr kumimoji="1" lang="ja-JP" altLang="en-US" sz="1200" dirty="0" smtClean="0">
                          <a:latin typeface="HG丸ｺﾞｼｯｸM-PRO" pitchFamily="50" charset="-128"/>
                          <a:ea typeface="HG丸ｺﾞｼｯｸM-PRO" pitchFamily="50" charset="-128"/>
                        </a:rPr>
                        <a:t>万人</a:t>
                      </a:r>
                      <a:endParaRPr kumimoji="1" lang="en-US" altLang="ja-JP" sz="1200" dirty="0" smtClean="0">
                        <a:latin typeface="HG丸ｺﾞｼｯｸM-PRO" pitchFamily="50" charset="-128"/>
                        <a:ea typeface="HG丸ｺﾞｼｯｸM-PRO"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HG丸ｺﾞｼｯｸM-PRO" pitchFamily="50" charset="-128"/>
                          <a:ea typeface="HG丸ｺﾞｼｯｸM-PRO" pitchFamily="50" charset="-128"/>
                        </a:rPr>
                        <a:t>（</a:t>
                      </a:r>
                      <a:r>
                        <a:rPr kumimoji="1" lang="en-US" altLang="ja-JP" sz="1200" dirty="0" smtClean="0">
                          <a:latin typeface="HG丸ｺﾞｼｯｸM-PRO" pitchFamily="50" charset="-128"/>
                          <a:ea typeface="HG丸ｺﾞｼｯｸM-PRO" pitchFamily="50" charset="-128"/>
                        </a:rPr>
                        <a:t>+10</a:t>
                      </a:r>
                      <a:r>
                        <a:rPr kumimoji="1" lang="ja-JP" altLang="en-US" sz="1200" dirty="0" smtClean="0">
                          <a:latin typeface="HG丸ｺﾞｼｯｸM-PRO" pitchFamily="50" charset="-128"/>
                          <a:ea typeface="HG丸ｺﾞｼｯｸM-PRO" pitchFamily="50" charset="-128"/>
                        </a:rPr>
                        <a:t>％）</a:t>
                      </a:r>
                    </a:p>
                  </a:txBody>
                  <a:tcPr marL="91441" marR="91441"/>
                </a:tc>
                <a:tc>
                  <a:txBody>
                    <a:bodyPr/>
                    <a:lstStyle/>
                    <a:p>
                      <a:pPr algn="r"/>
                      <a:r>
                        <a:rPr kumimoji="1" lang="en-US" altLang="ja-JP" sz="1200" dirty="0" smtClean="0">
                          <a:latin typeface="HG丸ｺﾞｼｯｸM-PRO" pitchFamily="50" charset="-128"/>
                          <a:ea typeface="HG丸ｺﾞｼｯｸM-PRO" pitchFamily="50" charset="-128"/>
                        </a:rPr>
                        <a:t>48</a:t>
                      </a:r>
                      <a:r>
                        <a:rPr kumimoji="1" lang="ja-JP" altLang="en-US" sz="1200" dirty="0" smtClean="0">
                          <a:latin typeface="HG丸ｺﾞｼｯｸM-PRO" pitchFamily="50" charset="-128"/>
                          <a:ea typeface="HG丸ｺﾞｼｯｸM-PRO" pitchFamily="50" charset="-128"/>
                        </a:rPr>
                        <a:t>万人</a:t>
                      </a:r>
                      <a:endParaRPr kumimoji="1" lang="en-US" altLang="ja-JP" sz="1200" dirty="0" smtClean="0">
                        <a:latin typeface="HG丸ｺﾞｼｯｸM-PRO" pitchFamily="50" charset="-128"/>
                        <a:ea typeface="HG丸ｺﾞｼｯｸM-PRO"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HG丸ｺﾞｼｯｸM-PRO" pitchFamily="50" charset="-128"/>
                          <a:ea typeface="HG丸ｺﾞｼｯｸM-PRO" pitchFamily="50" charset="-128"/>
                        </a:rPr>
                        <a:t>（</a:t>
                      </a:r>
                      <a:r>
                        <a:rPr kumimoji="1" lang="en-US" altLang="ja-JP" sz="1200" dirty="0" smtClean="0">
                          <a:latin typeface="HG丸ｺﾞｼｯｸM-PRO" pitchFamily="50" charset="-128"/>
                          <a:ea typeface="HG丸ｺﾞｼｯｸM-PRO" pitchFamily="50" charset="-128"/>
                        </a:rPr>
                        <a:t>+10</a:t>
                      </a:r>
                      <a:r>
                        <a:rPr kumimoji="1" lang="ja-JP" altLang="en-US" sz="1200" dirty="0" smtClean="0">
                          <a:latin typeface="HG丸ｺﾞｼｯｸM-PRO" pitchFamily="50" charset="-128"/>
                          <a:ea typeface="HG丸ｺﾞｼｯｸM-PRO" pitchFamily="50" charset="-128"/>
                        </a:rPr>
                        <a:t>％）</a:t>
                      </a:r>
                    </a:p>
                  </a:txBody>
                  <a:tcPr marL="91441" marR="91441"/>
                </a:tc>
              </a:tr>
            </a:tbl>
          </a:graphicData>
        </a:graphic>
      </p:graphicFrame>
      <p:sp>
        <p:nvSpPr>
          <p:cNvPr id="14397" name="テキスト ボックス 17"/>
          <p:cNvSpPr txBox="1">
            <a:spLocks noChangeArrowheads="1"/>
          </p:cNvSpPr>
          <p:nvPr/>
        </p:nvSpPr>
        <p:spPr bwMode="auto">
          <a:xfrm>
            <a:off x="-71438" y="2433652"/>
            <a:ext cx="765176" cy="230187"/>
          </a:xfrm>
          <a:prstGeom prst="rect">
            <a:avLst/>
          </a:prstGeom>
          <a:noFill/>
          <a:ln w="9525">
            <a:noFill/>
            <a:miter lim="800000"/>
            <a:headEnd/>
            <a:tailEnd/>
          </a:ln>
        </p:spPr>
        <p:txBody>
          <a:bodyPr>
            <a:spAutoFit/>
          </a:bodyPr>
          <a:lstStyle/>
          <a:p>
            <a:r>
              <a:rPr lang="ja-JP" altLang="en-US" sz="900">
                <a:solidFill>
                  <a:srgbClr val="000000"/>
                </a:solidFill>
                <a:latin typeface="Calibri" pitchFamily="34" charset="0"/>
              </a:rPr>
              <a:t>（万人）</a:t>
            </a:r>
          </a:p>
        </p:txBody>
      </p:sp>
      <p:graphicFrame>
        <p:nvGraphicFramePr>
          <p:cNvPr id="21" name="グラフ 20"/>
          <p:cNvGraphicFramePr/>
          <p:nvPr/>
        </p:nvGraphicFramePr>
        <p:xfrm>
          <a:off x="2" y="2563826"/>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グラフ 23"/>
          <p:cNvGraphicFramePr/>
          <p:nvPr/>
        </p:nvGraphicFramePr>
        <p:xfrm>
          <a:off x="4829187" y="2806696"/>
          <a:ext cx="4314825" cy="2500330"/>
        </p:xfrm>
        <a:graphic>
          <a:graphicData uri="http://schemas.openxmlformats.org/drawingml/2006/chart">
            <c:chart xmlns:c="http://schemas.openxmlformats.org/drawingml/2006/chart" xmlns:r="http://schemas.openxmlformats.org/officeDocument/2006/relationships" r:id="rId4"/>
          </a:graphicData>
        </a:graphic>
      </p:graphicFrame>
      <p:sp>
        <p:nvSpPr>
          <p:cNvPr id="14400" name="テキスト ボックス 24"/>
          <p:cNvSpPr txBox="1">
            <a:spLocks noChangeArrowheads="1"/>
          </p:cNvSpPr>
          <p:nvPr/>
        </p:nvSpPr>
        <p:spPr bwMode="auto">
          <a:xfrm>
            <a:off x="4714875" y="2647950"/>
            <a:ext cx="714375" cy="230188"/>
          </a:xfrm>
          <a:prstGeom prst="rect">
            <a:avLst/>
          </a:prstGeom>
          <a:noFill/>
          <a:ln w="9525">
            <a:noFill/>
            <a:miter lim="800000"/>
            <a:headEnd/>
            <a:tailEnd/>
          </a:ln>
        </p:spPr>
        <p:txBody>
          <a:bodyPr>
            <a:spAutoFit/>
          </a:bodyPr>
          <a:lstStyle/>
          <a:p>
            <a:r>
              <a:rPr lang="ja-JP" altLang="en-US" sz="900">
                <a:solidFill>
                  <a:srgbClr val="000000"/>
                </a:solidFill>
                <a:latin typeface="Calibri" pitchFamily="34" charset="0"/>
              </a:rPr>
              <a:t>（万世帯）</a:t>
            </a:r>
          </a:p>
        </p:txBody>
      </p:sp>
      <p:sp>
        <p:nvSpPr>
          <p:cNvPr id="14401" name="テキスト ボックス 25"/>
          <p:cNvSpPr txBox="1">
            <a:spLocks noChangeArrowheads="1"/>
          </p:cNvSpPr>
          <p:nvPr/>
        </p:nvSpPr>
        <p:spPr bwMode="auto">
          <a:xfrm>
            <a:off x="785820" y="2449513"/>
            <a:ext cx="3214687" cy="246062"/>
          </a:xfrm>
          <a:prstGeom prst="rect">
            <a:avLst/>
          </a:prstGeom>
          <a:noFill/>
          <a:ln w="9525">
            <a:noFill/>
            <a:miter lim="800000"/>
            <a:headEnd/>
            <a:tailEnd/>
          </a:ln>
        </p:spPr>
        <p:txBody>
          <a:bodyPr>
            <a:spAutoFit/>
          </a:bodyPr>
          <a:lstStyle/>
          <a:p>
            <a:r>
              <a:rPr lang="ja-JP" altLang="en-US" sz="1000" b="1">
                <a:solidFill>
                  <a:srgbClr val="000000"/>
                </a:solidFill>
                <a:latin typeface="Calibri" pitchFamily="34" charset="0"/>
              </a:rPr>
              <a:t>認知症高齢者数の推計（括弧内は</a:t>
            </a:r>
            <a:r>
              <a:rPr lang="en-US" altLang="ja-JP" sz="1000" b="1">
                <a:solidFill>
                  <a:srgbClr val="000000"/>
                </a:solidFill>
                <a:latin typeface="Calibri" pitchFamily="34" charset="0"/>
              </a:rPr>
              <a:t>65</a:t>
            </a:r>
            <a:r>
              <a:rPr lang="ja-JP" altLang="en-US" sz="1000" b="1">
                <a:solidFill>
                  <a:srgbClr val="000000"/>
                </a:solidFill>
                <a:latin typeface="Calibri" pitchFamily="34" charset="0"/>
              </a:rPr>
              <a:t>歳以上人口対比）</a:t>
            </a:r>
          </a:p>
        </p:txBody>
      </p:sp>
      <p:sp>
        <p:nvSpPr>
          <p:cNvPr id="14402" name="テキスト ボックス 26"/>
          <p:cNvSpPr txBox="1">
            <a:spLocks noChangeArrowheads="1"/>
          </p:cNvSpPr>
          <p:nvPr/>
        </p:nvSpPr>
        <p:spPr bwMode="auto">
          <a:xfrm>
            <a:off x="5357820" y="2549525"/>
            <a:ext cx="3786187" cy="400050"/>
          </a:xfrm>
          <a:prstGeom prst="rect">
            <a:avLst/>
          </a:prstGeom>
          <a:noFill/>
          <a:ln w="9525">
            <a:noFill/>
            <a:miter lim="800000"/>
            <a:headEnd/>
            <a:tailEnd/>
          </a:ln>
        </p:spPr>
        <p:txBody>
          <a:bodyPr>
            <a:spAutoFit/>
          </a:bodyPr>
          <a:lstStyle/>
          <a:p>
            <a:r>
              <a:rPr lang="ja-JP" altLang="en-US" sz="1000" b="1">
                <a:solidFill>
                  <a:srgbClr val="000000"/>
                </a:solidFill>
                <a:latin typeface="Calibri" pitchFamily="34" charset="0"/>
              </a:rPr>
              <a:t>高齢世帯の推計</a:t>
            </a:r>
            <a:endParaRPr lang="en-US" altLang="ja-JP" sz="1000" b="1">
              <a:solidFill>
                <a:srgbClr val="000000"/>
              </a:solidFill>
              <a:latin typeface="Calibri" pitchFamily="34" charset="0"/>
            </a:endParaRPr>
          </a:p>
          <a:p>
            <a:r>
              <a:rPr lang="ja-JP" altLang="en-US" sz="1000" b="1">
                <a:solidFill>
                  <a:srgbClr val="000000"/>
                </a:solidFill>
                <a:latin typeface="Calibri" pitchFamily="34" charset="0"/>
              </a:rPr>
              <a:t>（括弧内は高齢世帯のうち単独世帯及び夫婦のみ世帯の割合）</a:t>
            </a:r>
          </a:p>
        </p:txBody>
      </p:sp>
      <p:sp>
        <p:nvSpPr>
          <p:cNvPr id="14403" name="スライド番号プレースホルダ 3"/>
          <p:cNvSpPr>
            <a:spLocks noGrp="1"/>
          </p:cNvSpPr>
          <p:nvPr>
            <p:ph type="sldNum" sz="quarter" idx="12"/>
          </p:nvPr>
        </p:nvSpPr>
        <p:spPr bwMode="auto">
          <a:xfrm>
            <a:off x="7008820" y="6492889"/>
            <a:ext cx="2135187" cy="365125"/>
          </a:xfrm>
          <a:noFill/>
          <a:ln>
            <a:miter lim="800000"/>
            <a:headEnd/>
            <a:tailEnd/>
          </a:ln>
        </p:spPr>
        <p:txBody>
          <a:bodyPr wrap="square" numCol="1" anchorCtr="0" compatLnSpc="1">
            <a:prstTxWarp prst="textNoShape">
              <a:avLst/>
            </a:prstTxWarp>
          </a:bodyPr>
          <a:lstStyle/>
          <a:p>
            <a:fld id="{C5AC0A72-48AE-4892-9CFF-258B89C44E00}" type="slidenum">
              <a:rPr lang="en-US" altLang="ja-JP" smtClean="0">
                <a:solidFill>
                  <a:srgbClr val="898989"/>
                </a:solidFill>
                <a:latin typeface="Calibri" pitchFamily="34" charset="0"/>
                <a:ea typeface="ＭＳ Ｐゴシック" pitchFamily="50" charset="-128"/>
              </a:rPr>
              <a:pPr/>
              <a:t>8</a:t>
            </a:fld>
            <a:endParaRPr lang="en-US" altLang="ja-JP" smtClean="0">
              <a:solidFill>
                <a:srgbClr val="898989"/>
              </a:solidFill>
              <a:latin typeface="Calibri" pitchFamily="34" charset="0"/>
              <a:ea typeface="ＭＳ Ｐゴシック" pitchFamily="50" charset="-128"/>
            </a:endParaRPr>
          </a:p>
        </p:txBody>
      </p:sp>
      <p:sp>
        <p:nvSpPr>
          <p:cNvPr id="17" name="正方形/長方形 16"/>
          <p:cNvSpPr/>
          <p:nvPr/>
        </p:nvSpPr>
        <p:spPr>
          <a:xfrm>
            <a:off x="0" y="0"/>
            <a:ext cx="9144000" cy="476672"/>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3200" dirty="0">
                <a:solidFill>
                  <a:prstClr val="white"/>
                </a:solidFill>
              </a:rPr>
              <a:t>今後の介護保険を取り巻く状況について</a:t>
            </a:r>
            <a:endParaRPr lang="ja-JP" altLang="en-US" sz="2800" dirty="0">
              <a:solidFill>
                <a:prstClr val="white"/>
              </a:solidFill>
            </a:endParaRPr>
          </a:p>
        </p:txBody>
      </p:sp>
      <p:sp>
        <p:nvSpPr>
          <p:cNvPr id="14407" name="スライド番号プレースホルダ 11"/>
          <p:cNvSpPr txBox="1">
            <a:spLocks/>
          </p:cNvSpPr>
          <p:nvPr/>
        </p:nvSpPr>
        <p:spPr bwMode="auto">
          <a:xfrm>
            <a:off x="7010400" y="6492889"/>
            <a:ext cx="2133600" cy="365125"/>
          </a:xfrm>
          <a:prstGeom prst="rect">
            <a:avLst/>
          </a:prstGeom>
          <a:noFill/>
          <a:ln w="9525">
            <a:noFill/>
            <a:miter lim="800000"/>
            <a:headEnd/>
            <a:tailEnd/>
          </a:ln>
        </p:spPr>
        <p:txBody>
          <a:bodyPr anchor="ctr"/>
          <a:lstStyle/>
          <a:p>
            <a:pPr algn="r"/>
            <a:fld id="{0FA9FF3C-18DE-4CAD-A6E5-A338DD46595C}" type="slidenum">
              <a:rPr lang="en-US" altLang="ja-JP" sz="1200">
                <a:solidFill>
                  <a:srgbClr val="898989"/>
                </a:solidFill>
                <a:latin typeface="Calibri" pitchFamily="34" charset="0"/>
              </a:rPr>
              <a:pPr algn="r"/>
              <a:t>8</a:t>
            </a:fld>
            <a:endParaRPr lang="en-US" altLang="ja-JP" sz="12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円/楕円 157"/>
          <p:cNvSpPr/>
          <p:nvPr/>
        </p:nvSpPr>
        <p:spPr>
          <a:xfrm>
            <a:off x="4628248" y="1386593"/>
            <a:ext cx="2048489" cy="792088"/>
          </a:xfrm>
          <a:prstGeom prst="ellipse">
            <a:avLst/>
          </a:prstGeom>
          <a:solidFill>
            <a:schemeClr val="accent6">
              <a:lumMod val="60000"/>
              <a:lumOff val="4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2000" i="1" dirty="0">
              <a:solidFill>
                <a:prstClr val="black"/>
              </a:solidFill>
              <a:latin typeface="HGS創英角ﾎﾟｯﾌﾟ体" pitchFamily="50" charset="-128"/>
              <a:ea typeface="HGS創英角ﾎﾟｯﾌﾟ体" pitchFamily="50" charset="-128"/>
            </a:endParaRPr>
          </a:p>
        </p:txBody>
      </p:sp>
      <p:sp>
        <p:nvSpPr>
          <p:cNvPr id="142" name="円/楕円 141"/>
          <p:cNvSpPr/>
          <p:nvPr/>
        </p:nvSpPr>
        <p:spPr>
          <a:xfrm>
            <a:off x="2352667" y="1386593"/>
            <a:ext cx="2048489" cy="792088"/>
          </a:xfrm>
          <a:prstGeom prst="ellipse">
            <a:avLst/>
          </a:prstGeom>
          <a:solidFill>
            <a:srgbClr val="FFFF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2000" i="1" dirty="0">
              <a:solidFill>
                <a:prstClr val="black"/>
              </a:solidFill>
              <a:latin typeface="HGS創英角ﾎﾟｯﾌﾟ体" pitchFamily="50" charset="-128"/>
              <a:ea typeface="HGS創英角ﾎﾟｯﾌﾟ体" pitchFamily="50" charset="-128"/>
            </a:endParaRPr>
          </a:p>
        </p:txBody>
      </p:sp>
      <p:sp>
        <p:nvSpPr>
          <p:cNvPr id="137" name="円/楕円 136"/>
          <p:cNvSpPr/>
          <p:nvPr/>
        </p:nvSpPr>
        <p:spPr>
          <a:xfrm>
            <a:off x="56500" y="1386593"/>
            <a:ext cx="2048489" cy="792088"/>
          </a:xfrm>
          <a:prstGeom prst="ellipse">
            <a:avLst/>
          </a:prstGeom>
          <a:solidFill>
            <a:srgbClr val="CCFF99">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2000" i="1" dirty="0">
              <a:solidFill>
                <a:prstClr val="black"/>
              </a:solidFill>
              <a:latin typeface="HGS創英角ﾎﾟｯﾌﾟ体" pitchFamily="50" charset="-128"/>
              <a:ea typeface="HGS創英角ﾎﾟｯﾌﾟ体" pitchFamily="50" charset="-128"/>
            </a:endParaRPr>
          </a:p>
        </p:txBody>
      </p:sp>
      <p:sp>
        <p:nvSpPr>
          <p:cNvPr id="101" name="円/楕円 100"/>
          <p:cNvSpPr/>
          <p:nvPr/>
        </p:nvSpPr>
        <p:spPr>
          <a:xfrm>
            <a:off x="7843163" y="1664439"/>
            <a:ext cx="1300838" cy="575999"/>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2000" i="1" dirty="0">
              <a:solidFill>
                <a:prstClr val="black"/>
              </a:solidFill>
              <a:latin typeface="HGS創英角ﾎﾟｯﾌﾟ体" pitchFamily="50" charset="-128"/>
              <a:ea typeface="HGS創英角ﾎﾟｯﾌﾟ体" pitchFamily="50" charset="-128"/>
            </a:endParaRPr>
          </a:p>
        </p:txBody>
      </p:sp>
      <p:sp>
        <p:nvSpPr>
          <p:cNvPr id="89" name="円/楕円 88"/>
          <p:cNvSpPr/>
          <p:nvPr/>
        </p:nvSpPr>
        <p:spPr>
          <a:xfrm>
            <a:off x="6661852" y="4059711"/>
            <a:ext cx="1006492" cy="575999"/>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2000" i="1" dirty="0">
              <a:solidFill>
                <a:prstClr val="black"/>
              </a:solidFill>
              <a:latin typeface="HGS創英角ﾎﾟｯﾌﾟ体" pitchFamily="50" charset="-128"/>
              <a:ea typeface="HGS創英角ﾎﾟｯﾌﾟ体" pitchFamily="50" charset="-128"/>
            </a:endParaRPr>
          </a:p>
        </p:txBody>
      </p:sp>
      <p:sp>
        <p:nvSpPr>
          <p:cNvPr id="143" name="正方形/長方形 2"/>
          <p:cNvSpPr>
            <a:spLocks noChangeArrowheads="1"/>
          </p:cNvSpPr>
          <p:nvPr/>
        </p:nvSpPr>
        <p:spPr bwMode="auto">
          <a:xfrm>
            <a:off x="18738" y="4947910"/>
            <a:ext cx="2124006" cy="1534748"/>
          </a:xfrm>
          <a:prstGeom prst="roundRect">
            <a:avLst/>
          </a:prstGeom>
          <a:solidFill>
            <a:srgbClr val="99FF99"/>
          </a:solidFill>
          <a:ln w="34925" cmpd="dbl" algn="ctr">
            <a:noFill/>
            <a:round/>
            <a:headEnd/>
            <a:tailEnd/>
          </a:ln>
        </p:spPr>
        <p:txBody>
          <a:bodyPr wrap="square" lIns="0" tIns="46800" rIns="0" bIns="46800" anchor="ctr">
            <a:spAutoFit/>
          </a:bodyPr>
          <a:lstStyle/>
          <a:p>
            <a:pPr algn="ctr" fontAlgn="auto">
              <a:spcBef>
                <a:spcPts val="0"/>
              </a:spcBef>
              <a:spcAft>
                <a:spcPts val="0"/>
              </a:spcAft>
            </a:pPr>
            <a:r>
              <a:rPr lang="en-US" altLang="ja-JP" sz="2000" dirty="0">
                <a:solidFill>
                  <a:srgbClr val="000000"/>
                </a:solidFill>
                <a:latin typeface="HGP創英角ｺﾞｼｯｸUB" pitchFamily="50" charset="-128"/>
                <a:ea typeface="HGP創英角ｺﾞｼｯｸUB" pitchFamily="50" charset="-128"/>
              </a:rPr>
              <a:t>65</a:t>
            </a:r>
            <a:r>
              <a:rPr lang="ja-JP" altLang="en-US" sz="2000" dirty="0">
                <a:solidFill>
                  <a:srgbClr val="000000"/>
                </a:solidFill>
                <a:latin typeface="HGP創英角ｺﾞｼｯｸUB" pitchFamily="50" charset="-128"/>
                <a:ea typeface="HGP創英角ｺﾞｼｯｸUB" pitchFamily="50" charset="-128"/>
              </a:rPr>
              <a:t>歳以上</a:t>
            </a:r>
            <a:r>
              <a:rPr lang="en-US" altLang="ja-JP" sz="2000" dirty="0">
                <a:solidFill>
                  <a:srgbClr val="000000"/>
                </a:solidFill>
                <a:latin typeface="HGP創英角ｺﾞｼｯｸUB" pitchFamily="50" charset="-128"/>
                <a:ea typeface="HGP創英角ｺﾞｼｯｸUB" pitchFamily="50" charset="-128"/>
              </a:rPr>
              <a:t>1</a:t>
            </a:r>
            <a:r>
              <a:rPr lang="ja-JP" altLang="en-US" sz="2000" dirty="0">
                <a:solidFill>
                  <a:srgbClr val="000000"/>
                </a:solidFill>
                <a:latin typeface="HGP創英角ｺﾞｼｯｸUB" pitchFamily="50" charset="-128"/>
                <a:ea typeface="HGP創英角ｺﾞｼｯｸUB" pitchFamily="50" charset="-128"/>
              </a:rPr>
              <a:t>人に対して、</a:t>
            </a:r>
            <a:endParaRPr lang="en-US" altLang="ja-JP" sz="2000" dirty="0">
              <a:solidFill>
                <a:srgbClr val="000000"/>
              </a:solidFill>
              <a:latin typeface="HGP創英角ｺﾞｼｯｸUB" pitchFamily="50" charset="-128"/>
              <a:ea typeface="HGP創英角ｺﾞｼｯｸUB" pitchFamily="50" charset="-128"/>
            </a:endParaRPr>
          </a:p>
          <a:p>
            <a:pPr algn="ctr" fontAlgn="auto">
              <a:spcBef>
                <a:spcPts val="0"/>
              </a:spcBef>
              <a:spcAft>
                <a:spcPts val="0"/>
              </a:spcAft>
            </a:pPr>
            <a:r>
              <a:rPr lang="en-US" altLang="ja-JP" sz="2000" dirty="0">
                <a:solidFill>
                  <a:srgbClr val="000000"/>
                </a:solidFill>
                <a:latin typeface="HGP創英角ｺﾞｼｯｸUB" pitchFamily="50" charset="-128"/>
                <a:ea typeface="HGP創英角ｺﾞｼｯｸUB" pitchFamily="50" charset="-128"/>
              </a:rPr>
              <a:t>20</a:t>
            </a:r>
            <a:r>
              <a:rPr lang="ja-JP" altLang="en-US" sz="2000" dirty="0">
                <a:solidFill>
                  <a:srgbClr val="000000"/>
                </a:solidFill>
                <a:latin typeface="HGP創英角ｺﾞｼｯｸUB" pitchFamily="50" charset="-128"/>
                <a:ea typeface="HGP創英角ｺﾞｼｯｸUB" pitchFamily="50" charset="-128"/>
              </a:rPr>
              <a:t>～</a:t>
            </a:r>
            <a:r>
              <a:rPr lang="en-US" altLang="ja-JP" sz="2000" dirty="0">
                <a:solidFill>
                  <a:srgbClr val="000000"/>
                </a:solidFill>
                <a:latin typeface="HGP創英角ｺﾞｼｯｸUB" pitchFamily="50" charset="-128"/>
                <a:ea typeface="HGP創英角ｺﾞｼｯｸUB" pitchFamily="50" charset="-128"/>
              </a:rPr>
              <a:t>64</a:t>
            </a:r>
            <a:r>
              <a:rPr lang="ja-JP" altLang="en-US" sz="2000" dirty="0">
                <a:solidFill>
                  <a:srgbClr val="000000"/>
                </a:solidFill>
                <a:latin typeface="HGP創英角ｺﾞｼｯｸUB" pitchFamily="50" charset="-128"/>
                <a:ea typeface="HGP創英角ｺﾞｼｯｸUB" pitchFamily="50" charset="-128"/>
              </a:rPr>
              <a:t>歳は</a:t>
            </a:r>
            <a:endParaRPr lang="en-US" altLang="ja-JP" sz="2000" dirty="0">
              <a:solidFill>
                <a:srgbClr val="000000"/>
              </a:solidFill>
              <a:latin typeface="HGP創英角ｺﾞｼｯｸUB" pitchFamily="50" charset="-128"/>
              <a:ea typeface="HGP創英角ｺﾞｼｯｸUB" pitchFamily="50" charset="-128"/>
            </a:endParaRPr>
          </a:p>
          <a:p>
            <a:pPr algn="ctr" fontAlgn="auto">
              <a:spcBef>
                <a:spcPts val="0"/>
              </a:spcBef>
              <a:spcAft>
                <a:spcPts val="0"/>
              </a:spcAft>
            </a:pPr>
            <a:r>
              <a:rPr lang="en-US" altLang="ja-JP" sz="2400" dirty="0">
                <a:solidFill>
                  <a:srgbClr val="FF6600"/>
                </a:solidFill>
                <a:latin typeface="HGP創英角ｺﾞｼｯｸUB" pitchFamily="50" charset="-128"/>
                <a:ea typeface="HGP創英角ｺﾞｼｯｸUB" pitchFamily="50" charset="-128"/>
              </a:rPr>
              <a:t>9.1</a:t>
            </a:r>
            <a:r>
              <a:rPr lang="ja-JP" altLang="en-US" sz="2400" dirty="0">
                <a:solidFill>
                  <a:srgbClr val="FF6600"/>
                </a:solidFill>
                <a:latin typeface="HGP創英角ｺﾞｼｯｸUB" pitchFamily="50" charset="-128"/>
                <a:ea typeface="HGP創英角ｺﾞｼｯｸUB" pitchFamily="50" charset="-128"/>
              </a:rPr>
              <a:t>人</a:t>
            </a:r>
          </a:p>
        </p:txBody>
      </p:sp>
      <p:sp>
        <p:nvSpPr>
          <p:cNvPr id="145" name="正方形/長方形 67"/>
          <p:cNvSpPr>
            <a:spLocks noChangeArrowheads="1"/>
          </p:cNvSpPr>
          <p:nvPr/>
        </p:nvSpPr>
        <p:spPr bwMode="auto">
          <a:xfrm>
            <a:off x="4590492" y="4947910"/>
            <a:ext cx="2124000" cy="1534748"/>
          </a:xfrm>
          <a:prstGeom prst="roundRect">
            <a:avLst/>
          </a:prstGeom>
          <a:solidFill>
            <a:schemeClr val="accent6">
              <a:lumMod val="60000"/>
              <a:lumOff val="40000"/>
            </a:schemeClr>
          </a:solidFill>
          <a:ln w="34925" cmpd="dbl" algn="ctr">
            <a:noFill/>
            <a:round/>
            <a:headEnd/>
            <a:tailEnd/>
          </a:ln>
        </p:spPr>
        <p:txBody>
          <a:bodyPr wrap="square" lIns="0" tIns="46800" rIns="0" bIns="46800" anchor="ctr">
            <a:spAutoFit/>
          </a:bodyPr>
          <a:lstStyle/>
          <a:p>
            <a:pPr algn="ctr" fontAlgn="auto">
              <a:spcBef>
                <a:spcPts val="0"/>
              </a:spcBef>
              <a:spcAft>
                <a:spcPts val="0"/>
              </a:spcAft>
            </a:pPr>
            <a:r>
              <a:rPr lang="en-US" altLang="ja-JP" sz="2000" dirty="0">
                <a:solidFill>
                  <a:srgbClr val="000000"/>
                </a:solidFill>
                <a:latin typeface="HGP創英角ｺﾞｼｯｸUB" pitchFamily="50" charset="-128"/>
                <a:ea typeface="HGP創英角ｺﾞｼｯｸUB" pitchFamily="50" charset="-128"/>
              </a:rPr>
              <a:t>65</a:t>
            </a:r>
            <a:r>
              <a:rPr lang="ja-JP" altLang="en-US" sz="2000" dirty="0">
                <a:solidFill>
                  <a:srgbClr val="000000"/>
                </a:solidFill>
                <a:latin typeface="HGP創英角ｺﾞｼｯｸUB" pitchFamily="50" charset="-128"/>
                <a:ea typeface="HGP創英角ｺﾞｼｯｸUB" pitchFamily="50" charset="-128"/>
              </a:rPr>
              <a:t>歳以上</a:t>
            </a:r>
            <a:r>
              <a:rPr lang="en-US" altLang="ja-JP" sz="2000" dirty="0">
                <a:solidFill>
                  <a:srgbClr val="000000"/>
                </a:solidFill>
                <a:latin typeface="HGP創英角ｺﾞｼｯｸUB" pitchFamily="50" charset="-128"/>
                <a:ea typeface="HGP創英角ｺﾞｼｯｸUB" pitchFamily="50" charset="-128"/>
              </a:rPr>
              <a:t>1</a:t>
            </a:r>
            <a:r>
              <a:rPr lang="ja-JP" altLang="en-US" sz="2000" dirty="0">
                <a:solidFill>
                  <a:srgbClr val="000000"/>
                </a:solidFill>
                <a:latin typeface="HGP創英角ｺﾞｼｯｸUB" pitchFamily="50" charset="-128"/>
                <a:ea typeface="HGP創英角ｺﾞｼｯｸUB" pitchFamily="50" charset="-128"/>
              </a:rPr>
              <a:t>人に対して、</a:t>
            </a:r>
            <a:endParaRPr lang="en-US" altLang="ja-JP" sz="2000" dirty="0">
              <a:solidFill>
                <a:srgbClr val="000000"/>
              </a:solidFill>
              <a:latin typeface="HGP創英角ｺﾞｼｯｸUB" pitchFamily="50" charset="-128"/>
              <a:ea typeface="HGP創英角ｺﾞｼｯｸUB" pitchFamily="50" charset="-128"/>
            </a:endParaRPr>
          </a:p>
          <a:p>
            <a:pPr algn="ctr" fontAlgn="auto">
              <a:spcBef>
                <a:spcPts val="0"/>
              </a:spcBef>
              <a:spcAft>
                <a:spcPts val="0"/>
              </a:spcAft>
            </a:pPr>
            <a:r>
              <a:rPr lang="en-US" altLang="ja-JP" sz="2000" dirty="0">
                <a:solidFill>
                  <a:srgbClr val="000000"/>
                </a:solidFill>
                <a:latin typeface="HGP創英角ｺﾞｼｯｸUB" pitchFamily="50" charset="-128"/>
                <a:ea typeface="HGP創英角ｺﾞｼｯｸUB" pitchFamily="50" charset="-128"/>
              </a:rPr>
              <a:t>20</a:t>
            </a:r>
            <a:r>
              <a:rPr lang="ja-JP" altLang="en-US" sz="2000" dirty="0">
                <a:solidFill>
                  <a:srgbClr val="000000"/>
                </a:solidFill>
                <a:latin typeface="HGP創英角ｺﾞｼｯｸUB" pitchFamily="50" charset="-128"/>
                <a:ea typeface="HGP創英角ｺﾞｼｯｸUB" pitchFamily="50" charset="-128"/>
              </a:rPr>
              <a:t>～</a:t>
            </a:r>
            <a:r>
              <a:rPr lang="en-US" altLang="ja-JP" sz="2000" dirty="0">
                <a:solidFill>
                  <a:srgbClr val="000000"/>
                </a:solidFill>
                <a:latin typeface="HGP創英角ｺﾞｼｯｸUB" pitchFamily="50" charset="-128"/>
                <a:ea typeface="HGP創英角ｺﾞｼｯｸUB" pitchFamily="50" charset="-128"/>
              </a:rPr>
              <a:t>64</a:t>
            </a:r>
            <a:r>
              <a:rPr lang="ja-JP" altLang="en-US" sz="2000" dirty="0">
                <a:solidFill>
                  <a:srgbClr val="000000"/>
                </a:solidFill>
                <a:latin typeface="HGP創英角ｺﾞｼｯｸUB" pitchFamily="50" charset="-128"/>
                <a:ea typeface="HGP創英角ｺﾞｼｯｸUB" pitchFamily="50" charset="-128"/>
              </a:rPr>
              <a:t>歳は</a:t>
            </a:r>
            <a:endParaRPr lang="en-US" altLang="ja-JP" sz="2000" dirty="0">
              <a:solidFill>
                <a:srgbClr val="000000"/>
              </a:solidFill>
              <a:latin typeface="HGP創英角ｺﾞｼｯｸUB" pitchFamily="50" charset="-128"/>
              <a:ea typeface="HGP創英角ｺﾞｼｯｸUB" pitchFamily="50" charset="-128"/>
            </a:endParaRPr>
          </a:p>
          <a:p>
            <a:pPr algn="ctr" fontAlgn="auto">
              <a:spcBef>
                <a:spcPts val="0"/>
              </a:spcBef>
              <a:spcAft>
                <a:spcPts val="0"/>
              </a:spcAft>
            </a:pPr>
            <a:r>
              <a:rPr lang="en-US" altLang="ja-JP" sz="2400" dirty="0">
                <a:solidFill>
                  <a:srgbClr val="FF6600"/>
                </a:solidFill>
                <a:latin typeface="HGP創英角ｺﾞｼｯｸUB" pitchFamily="50" charset="-128"/>
                <a:ea typeface="HGP創英角ｺﾞｼｯｸUB" pitchFamily="50" charset="-128"/>
              </a:rPr>
              <a:t>1.2</a:t>
            </a:r>
            <a:r>
              <a:rPr lang="ja-JP" altLang="en-US" sz="2400" dirty="0">
                <a:solidFill>
                  <a:srgbClr val="FF6600"/>
                </a:solidFill>
                <a:latin typeface="HGP創英角ｺﾞｼｯｸUB" pitchFamily="50" charset="-128"/>
                <a:ea typeface="HGP創英角ｺﾞｼｯｸUB" pitchFamily="50" charset="-128"/>
              </a:rPr>
              <a:t>人</a:t>
            </a:r>
            <a:r>
              <a:rPr lang="ja-JP" altLang="en-US" sz="2400" dirty="0">
                <a:solidFill>
                  <a:srgbClr val="000000"/>
                </a:solidFill>
                <a:latin typeface="HGP創英角ｺﾞｼｯｸUB" pitchFamily="50" charset="-128"/>
                <a:ea typeface="HGP創英角ｺﾞｼｯｸUB" pitchFamily="50" charset="-128"/>
              </a:rPr>
              <a:t>（推計）</a:t>
            </a:r>
          </a:p>
        </p:txBody>
      </p:sp>
      <p:sp>
        <p:nvSpPr>
          <p:cNvPr id="157" name="テキスト ボックス 156"/>
          <p:cNvSpPr txBox="1"/>
          <p:nvPr/>
        </p:nvSpPr>
        <p:spPr>
          <a:xfrm>
            <a:off x="6847016" y="4948561"/>
            <a:ext cx="2273533" cy="1464231"/>
          </a:xfrm>
          <a:prstGeom prst="roundRect">
            <a:avLst/>
          </a:prstGeom>
          <a:solidFill>
            <a:schemeClr val="accent6">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wrap="square" lIns="0" rIns="0" rtlCol="0">
            <a:spAutoFit/>
          </a:bodyPr>
          <a:lstStyle/>
          <a:p>
            <a:pPr algn="ctr" fontAlgn="auto">
              <a:spcBef>
                <a:spcPts val="0"/>
              </a:spcBef>
              <a:spcAft>
                <a:spcPts val="0"/>
              </a:spcAft>
            </a:pPr>
            <a:r>
              <a:rPr lang="ja-JP" altLang="en-US" sz="2000" dirty="0">
                <a:solidFill>
                  <a:prstClr val="black"/>
                </a:solidFill>
                <a:latin typeface="HGP創英角ｺﾞｼｯｸUB" pitchFamily="50" charset="-128"/>
                <a:ea typeface="HGP創英角ｺﾞｼｯｸUB" pitchFamily="50" charset="-128"/>
              </a:rPr>
              <a:t>社会保障改革に</a:t>
            </a:r>
            <a:endParaRPr lang="en-US" altLang="ja-JP" sz="2000" dirty="0">
              <a:solidFill>
                <a:prstClr val="black"/>
              </a:solidFill>
              <a:latin typeface="HGP創英角ｺﾞｼｯｸUB" pitchFamily="50" charset="-128"/>
              <a:ea typeface="HGP創英角ｺﾞｼｯｸUB" pitchFamily="50" charset="-128"/>
            </a:endParaRPr>
          </a:p>
          <a:p>
            <a:pPr algn="ctr" fontAlgn="auto">
              <a:spcBef>
                <a:spcPts val="0"/>
              </a:spcBef>
              <a:spcAft>
                <a:spcPts val="0"/>
              </a:spcAft>
            </a:pPr>
            <a:r>
              <a:rPr lang="ja-JP" altLang="en-US" sz="2000" dirty="0">
                <a:solidFill>
                  <a:prstClr val="black"/>
                </a:solidFill>
                <a:latin typeface="HGP創英角ｺﾞｼｯｸUB" pitchFamily="50" charset="-128"/>
                <a:ea typeface="HGP創英角ｺﾞｼｯｸUB" pitchFamily="50" charset="-128"/>
              </a:rPr>
              <a:t>より、</a:t>
            </a:r>
            <a:r>
              <a:rPr lang="ja-JP" altLang="en-US" sz="2000" i="1" dirty="0">
                <a:solidFill>
                  <a:srgbClr val="FF6600"/>
                </a:solidFill>
                <a:latin typeface="HGP創英角ｺﾞｼｯｸUB" pitchFamily="50" charset="-128"/>
                <a:ea typeface="HGP創英角ｺﾞｼｯｸUB" pitchFamily="50" charset="-128"/>
              </a:rPr>
              <a:t>支え手を</a:t>
            </a:r>
            <a:endParaRPr lang="en-US" altLang="ja-JP" sz="2000" i="1" dirty="0">
              <a:solidFill>
                <a:srgbClr val="FF6600"/>
              </a:solidFill>
              <a:latin typeface="HGP創英角ｺﾞｼｯｸUB" pitchFamily="50" charset="-128"/>
              <a:ea typeface="HGP創英角ｺﾞｼｯｸUB" pitchFamily="50" charset="-128"/>
            </a:endParaRPr>
          </a:p>
          <a:p>
            <a:pPr algn="ctr" fontAlgn="auto">
              <a:spcBef>
                <a:spcPts val="0"/>
              </a:spcBef>
              <a:spcAft>
                <a:spcPts val="0"/>
              </a:spcAft>
            </a:pPr>
            <a:r>
              <a:rPr lang="ja-JP" altLang="en-US" sz="2000" i="1" dirty="0">
                <a:solidFill>
                  <a:srgbClr val="FF6600"/>
                </a:solidFill>
                <a:latin typeface="HGP創英角ｺﾞｼｯｸUB" pitchFamily="50" charset="-128"/>
                <a:ea typeface="HGP創英角ｺﾞｼｯｸUB" pitchFamily="50" charset="-128"/>
              </a:rPr>
              <a:t>少しでも増やす</a:t>
            </a:r>
            <a:endParaRPr lang="en-US" altLang="ja-JP" sz="2000" i="1" dirty="0">
              <a:solidFill>
                <a:srgbClr val="FF6600"/>
              </a:solidFill>
              <a:latin typeface="HGP創英角ｺﾞｼｯｸUB" pitchFamily="50" charset="-128"/>
              <a:ea typeface="HGP創英角ｺﾞｼｯｸUB" pitchFamily="50" charset="-128"/>
            </a:endParaRPr>
          </a:p>
          <a:p>
            <a:pPr algn="ctr" fontAlgn="auto">
              <a:spcBef>
                <a:spcPts val="0"/>
              </a:spcBef>
              <a:spcAft>
                <a:spcPts val="0"/>
              </a:spcAft>
            </a:pPr>
            <a:r>
              <a:rPr lang="ja-JP" altLang="en-US" sz="2000" i="1" dirty="0">
                <a:solidFill>
                  <a:srgbClr val="FF6600"/>
                </a:solidFill>
                <a:latin typeface="HGP創英角ｺﾞｼｯｸUB" pitchFamily="50" charset="-128"/>
                <a:ea typeface="HGP創英角ｺﾞｼｯｸUB" pitchFamily="50" charset="-128"/>
              </a:rPr>
              <a:t>努力</a:t>
            </a:r>
            <a:r>
              <a:rPr lang="ja-JP" altLang="en-US" sz="2000" dirty="0">
                <a:solidFill>
                  <a:prstClr val="black"/>
                </a:solidFill>
                <a:latin typeface="HGP創英角ｺﾞｼｯｸUB" pitchFamily="50" charset="-128"/>
                <a:ea typeface="HGP創英角ｺﾞｼｯｸUB" pitchFamily="50" charset="-128"/>
              </a:rPr>
              <a:t>が必要</a:t>
            </a:r>
          </a:p>
        </p:txBody>
      </p:sp>
      <p:sp>
        <p:nvSpPr>
          <p:cNvPr id="80" name="右矢印 18"/>
          <p:cNvSpPr>
            <a:spLocks noChangeArrowheads="1"/>
          </p:cNvSpPr>
          <p:nvPr/>
        </p:nvSpPr>
        <p:spPr bwMode="auto">
          <a:xfrm>
            <a:off x="6692870" y="5175224"/>
            <a:ext cx="430496" cy="1080120"/>
          </a:xfrm>
          <a:prstGeom prst="rightArrow">
            <a:avLst>
              <a:gd name="adj1" fmla="val 50000"/>
              <a:gd name="adj2" fmla="val 50000"/>
            </a:avLst>
          </a:prstGeom>
          <a:solidFill>
            <a:srgbClr val="FF9900"/>
          </a:solidFill>
          <a:ln w="15875" algn="ctr">
            <a:noFill/>
            <a:round/>
            <a:headEnd/>
            <a:tailEnd/>
          </a:ln>
        </p:spPr>
        <p:txBody>
          <a:bodyPr lIns="90000" tIns="46800" rIns="90000" bIns="46800" anchor="ctr"/>
          <a:lstStyle/>
          <a:p>
            <a:pPr fontAlgn="auto">
              <a:spcBef>
                <a:spcPts val="0"/>
              </a:spcBef>
              <a:spcAft>
                <a:spcPts val="0"/>
              </a:spcAft>
            </a:pPr>
            <a:endParaRPr lang="ja-JP" altLang="en-US">
              <a:solidFill>
                <a:srgbClr val="000000"/>
              </a:solidFill>
              <a:latin typeface="Calibri"/>
              <a:ea typeface="ＭＳ Ｐゴシック"/>
            </a:endParaRPr>
          </a:p>
        </p:txBody>
      </p:sp>
      <p:sp>
        <p:nvSpPr>
          <p:cNvPr id="96" name="右矢印 18"/>
          <p:cNvSpPr>
            <a:spLocks noChangeArrowheads="1"/>
          </p:cNvSpPr>
          <p:nvPr/>
        </p:nvSpPr>
        <p:spPr bwMode="auto">
          <a:xfrm>
            <a:off x="2123776" y="2644635"/>
            <a:ext cx="218285" cy="911020"/>
          </a:xfrm>
          <a:prstGeom prst="rightArrow">
            <a:avLst>
              <a:gd name="adj1" fmla="val 50000"/>
              <a:gd name="adj2" fmla="val 50000"/>
            </a:avLst>
          </a:prstGeom>
          <a:solidFill>
            <a:srgbClr val="F5FEA0"/>
          </a:solidFill>
          <a:ln w="15875" algn="ctr">
            <a:solidFill>
              <a:schemeClr val="tx1"/>
            </a:solidFill>
            <a:round/>
            <a:headEnd/>
            <a:tailEnd/>
          </a:ln>
        </p:spPr>
        <p:txBody>
          <a:bodyPr lIns="90000" tIns="46800" rIns="90000" bIns="46800" anchor="ctr"/>
          <a:lstStyle/>
          <a:p>
            <a:pPr fontAlgn="auto">
              <a:spcBef>
                <a:spcPts val="0"/>
              </a:spcBef>
              <a:spcAft>
                <a:spcPts val="0"/>
              </a:spcAft>
            </a:pPr>
            <a:endParaRPr lang="ja-JP" altLang="en-US">
              <a:solidFill>
                <a:srgbClr val="000000"/>
              </a:solidFill>
              <a:latin typeface="Calibri"/>
              <a:ea typeface="ＭＳ Ｐゴシック"/>
            </a:endParaRPr>
          </a:p>
        </p:txBody>
      </p:sp>
      <p:grpSp>
        <p:nvGrpSpPr>
          <p:cNvPr id="2" name="グループ化 7"/>
          <p:cNvGrpSpPr/>
          <p:nvPr/>
        </p:nvGrpSpPr>
        <p:grpSpPr>
          <a:xfrm>
            <a:off x="2375016" y="2240515"/>
            <a:ext cx="2003796" cy="2184791"/>
            <a:chOff x="2429055" y="1803972"/>
            <a:chExt cx="2003796" cy="2184791"/>
          </a:xfrm>
        </p:grpSpPr>
        <p:sp>
          <p:nvSpPr>
            <p:cNvPr id="85" name="台形 84"/>
            <p:cNvSpPr/>
            <p:nvPr/>
          </p:nvSpPr>
          <p:spPr bwMode="auto">
            <a:xfrm>
              <a:off x="2881499" y="3210149"/>
              <a:ext cx="252092" cy="778614"/>
            </a:xfrm>
            <a:prstGeom prst="trapezoi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fontAlgn="auto">
                <a:spcBef>
                  <a:spcPts val="0"/>
                </a:spcBef>
                <a:spcAft>
                  <a:spcPts val="0"/>
                </a:spcAft>
                <a:defRPr/>
              </a:pPr>
              <a:endParaRPr lang="ja-JP" altLang="en-US">
                <a:solidFill>
                  <a:srgbClr val="000000"/>
                </a:solidFill>
                <a:latin typeface="Calibri"/>
                <a:ea typeface="ＭＳ Ｐゴシック"/>
              </a:endParaRPr>
            </a:p>
          </p:txBody>
        </p:sp>
        <p:sp>
          <p:nvSpPr>
            <p:cNvPr id="98" name="円/楕円 168"/>
            <p:cNvSpPr>
              <a:spLocks noChangeArrowheads="1"/>
            </p:cNvSpPr>
            <p:nvPr/>
          </p:nvSpPr>
          <p:spPr bwMode="auto">
            <a:xfrm>
              <a:off x="2872927" y="2924484"/>
              <a:ext cx="280917" cy="301848"/>
            </a:xfrm>
            <a:prstGeom prst="ellipse">
              <a:avLst/>
            </a:prstGeom>
            <a:solidFill>
              <a:schemeClr val="accent1"/>
            </a:solidFill>
            <a:ln w="12700" algn="ctr">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36000" tIns="46800" rIns="36000" bIns="46800" anchor="ctr"/>
            <a:lstStyle/>
            <a:p>
              <a:pPr fontAlgn="auto">
                <a:spcBef>
                  <a:spcPts val="0"/>
                </a:spcBef>
                <a:spcAft>
                  <a:spcPts val="0"/>
                </a:spcAft>
              </a:pPr>
              <a:r>
                <a:rPr lang="en-US" altLang="ja-JP" sz="700" dirty="0">
                  <a:solidFill>
                    <a:srgbClr val="000000"/>
                  </a:solidFill>
                  <a:latin typeface="Calibri"/>
                  <a:ea typeface="ＭＳ Ｐゴシック"/>
                </a:rPr>
                <a:t>-</a:t>
              </a:r>
              <a:r>
                <a:rPr lang="ja-JP" altLang="en-US" sz="700" dirty="0">
                  <a:solidFill>
                    <a:srgbClr val="000000"/>
                  </a:solidFill>
                  <a:latin typeface="Calibri"/>
                  <a:ea typeface="ＭＳ Ｐゴシック"/>
                </a:rPr>
                <a:t> </a:t>
              </a:r>
              <a:r>
                <a:rPr lang="en-US" altLang="ja-JP" sz="700" dirty="0">
                  <a:solidFill>
                    <a:srgbClr val="000000"/>
                  </a:solidFill>
                  <a:latin typeface="Calibri"/>
                  <a:ea typeface="ＭＳ Ｐゴシック"/>
                </a:rPr>
                <a:t>- ;</a:t>
              </a:r>
              <a:endParaRPr lang="ja-JP" altLang="en-US" sz="700" dirty="0">
                <a:solidFill>
                  <a:srgbClr val="000000"/>
                </a:solidFill>
                <a:latin typeface="Calibri"/>
                <a:ea typeface="ＭＳ Ｐゴシック"/>
              </a:endParaRPr>
            </a:p>
          </p:txBody>
        </p:sp>
        <p:sp>
          <p:nvSpPr>
            <p:cNvPr id="122" name="角丸四角形 12"/>
            <p:cNvSpPr>
              <a:spLocks noChangeArrowheads="1"/>
            </p:cNvSpPr>
            <p:nvPr/>
          </p:nvSpPr>
          <p:spPr bwMode="auto">
            <a:xfrm>
              <a:off x="2429055" y="2613476"/>
              <a:ext cx="2003796" cy="66768"/>
            </a:xfrm>
            <a:prstGeom prst="roundRect">
              <a:avLst>
                <a:gd name="adj" fmla="val 16667"/>
              </a:avLst>
            </a:prstGeom>
            <a:solidFill>
              <a:srgbClr val="E35A4F"/>
            </a:solidFill>
            <a:ln w="9525" algn="ctr">
              <a:solidFill>
                <a:schemeClr val="tx1"/>
              </a:solidFill>
              <a:round/>
              <a:headEnd/>
              <a:tailEnd/>
            </a:ln>
          </p:spPr>
          <p:txBody>
            <a:bodyPr lIns="90000" tIns="46800" rIns="90000" bIns="46800" anchor="ctr"/>
            <a:lstStyle/>
            <a:p>
              <a:pPr fontAlgn="auto">
                <a:spcBef>
                  <a:spcPts val="0"/>
                </a:spcBef>
                <a:spcAft>
                  <a:spcPts val="0"/>
                </a:spcAft>
              </a:pPr>
              <a:endParaRPr lang="ja-JP" altLang="en-US">
                <a:solidFill>
                  <a:srgbClr val="000000"/>
                </a:solidFill>
                <a:latin typeface="Calibri"/>
                <a:ea typeface="ＭＳ Ｐゴシック"/>
              </a:endParaRPr>
            </a:p>
          </p:txBody>
        </p:sp>
        <p:sp>
          <p:nvSpPr>
            <p:cNvPr id="123" name="片側の 2 つの角を丸めた四角形 122"/>
            <p:cNvSpPr/>
            <p:nvPr/>
          </p:nvSpPr>
          <p:spPr bwMode="auto">
            <a:xfrm rot="10800000">
              <a:off x="2507038" y="2681874"/>
              <a:ext cx="1849458" cy="95083"/>
            </a:xfrm>
            <a:prstGeom prst="round2SameRect">
              <a:avLst/>
            </a:prstGeom>
            <a:solidFill>
              <a:srgbClr val="E35A4F"/>
            </a:solidFill>
            <a:ln w="9525" cap="flat" cmpd="sng" algn="ctr">
              <a:solidFill>
                <a:schemeClr val="tx1"/>
              </a:solidFill>
              <a:prstDash val="solid"/>
              <a:round/>
              <a:headEnd type="none" w="med" len="med"/>
              <a:tailEnd type="none" w="med" len="med"/>
            </a:ln>
            <a:effectLst/>
            <a:extLst/>
          </p:spPr>
          <p:txBody>
            <a:bodyPr lIns="90000" tIns="46800" rIns="90000" bIns="46800" anchor="ctr"/>
            <a:lstStyle/>
            <a:p>
              <a:pPr fontAlgn="auto">
                <a:spcBef>
                  <a:spcPts val="0"/>
                </a:spcBef>
                <a:spcAft>
                  <a:spcPts val="0"/>
                </a:spcAft>
                <a:defRPr/>
              </a:pPr>
              <a:endParaRPr lang="ja-JP" altLang="en-US">
                <a:solidFill>
                  <a:srgbClr val="000000"/>
                </a:solidFill>
                <a:latin typeface="Calibri"/>
                <a:ea typeface="ＭＳ Ｐゴシック"/>
              </a:endParaRPr>
            </a:p>
          </p:txBody>
        </p:sp>
        <p:grpSp>
          <p:nvGrpSpPr>
            <p:cNvPr id="3" name="グループ化 123"/>
            <p:cNvGrpSpPr/>
            <p:nvPr/>
          </p:nvGrpSpPr>
          <p:grpSpPr bwMode="auto">
            <a:xfrm>
              <a:off x="3226316" y="1803972"/>
              <a:ext cx="297795" cy="755225"/>
              <a:chOff x="465572" y="4845778"/>
              <a:chExt cx="236205" cy="1761935"/>
            </a:xfrm>
            <a:solidFill>
              <a:srgbClr val="92D050"/>
            </a:solidFill>
          </p:grpSpPr>
          <p:sp>
            <p:nvSpPr>
              <p:cNvPr id="153" name="台形 152"/>
              <p:cNvSpPr/>
              <p:nvPr/>
            </p:nvSpPr>
            <p:spPr bwMode="auto">
              <a:xfrm>
                <a:off x="465572" y="5165223"/>
                <a:ext cx="236205" cy="1442490"/>
              </a:xfrm>
              <a:prstGeom prst="trapezoid">
                <a:avLst/>
              </a:prstGeom>
              <a:grp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fontAlgn="auto">
                  <a:spcBef>
                    <a:spcPts val="0"/>
                  </a:spcBef>
                  <a:spcAft>
                    <a:spcPts val="0"/>
                  </a:spcAft>
                  <a:defRPr/>
                </a:pPr>
                <a:endParaRPr lang="ja-JP" altLang="en-US">
                  <a:solidFill>
                    <a:srgbClr val="000000"/>
                  </a:solidFill>
                  <a:latin typeface="Calibri"/>
                  <a:ea typeface="ＭＳ Ｐゴシック"/>
                </a:endParaRPr>
              </a:p>
            </p:txBody>
          </p:sp>
          <p:sp>
            <p:nvSpPr>
              <p:cNvPr id="154" name="円/楕円 153"/>
              <p:cNvSpPr/>
              <p:nvPr/>
            </p:nvSpPr>
            <p:spPr bwMode="auto">
              <a:xfrm>
                <a:off x="481396" y="4845778"/>
                <a:ext cx="220381" cy="720834"/>
              </a:xfrm>
              <a:prstGeom prst="ellipse">
                <a:avLst/>
              </a:prstGeom>
              <a:grp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fontAlgn="auto">
                  <a:spcBef>
                    <a:spcPts val="0"/>
                  </a:spcBef>
                  <a:spcAft>
                    <a:spcPts val="0"/>
                  </a:spcAft>
                  <a:defRPr/>
                </a:pPr>
                <a:endParaRPr lang="ja-JP" altLang="en-US">
                  <a:solidFill>
                    <a:srgbClr val="000000"/>
                  </a:solidFill>
                  <a:latin typeface="Calibri"/>
                  <a:ea typeface="ＭＳ Ｐゴシック"/>
                </a:endParaRPr>
              </a:p>
            </p:txBody>
          </p:sp>
        </p:grpSp>
        <p:sp>
          <p:nvSpPr>
            <p:cNvPr id="125" name="台形 124"/>
            <p:cNvSpPr/>
            <p:nvPr/>
          </p:nvSpPr>
          <p:spPr bwMode="auto">
            <a:xfrm>
              <a:off x="3251707" y="3221798"/>
              <a:ext cx="252092" cy="766965"/>
            </a:xfrm>
            <a:prstGeom prst="trapezoi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fontAlgn="auto">
                <a:spcBef>
                  <a:spcPts val="0"/>
                </a:spcBef>
                <a:spcAft>
                  <a:spcPts val="0"/>
                </a:spcAft>
                <a:defRPr/>
              </a:pPr>
              <a:endParaRPr lang="ja-JP" altLang="en-US">
                <a:solidFill>
                  <a:srgbClr val="000000"/>
                </a:solidFill>
                <a:latin typeface="Calibri"/>
                <a:ea typeface="ＭＳ Ｐゴシック"/>
              </a:endParaRPr>
            </a:p>
          </p:txBody>
        </p:sp>
        <p:sp>
          <p:nvSpPr>
            <p:cNvPr id="126" name="円/楕円 168"/>
            <p:cNvSpPr>
              <a:spLocks noChangeArrowheads="1"/>
            </p:cNvSpPr>
            <p:nvPr/>
          </p:nvSpPr>
          <p:spPr bwMode="auto">
            <a:xfrm>
              <a:off x="3242061" y="2937154"/>
              <a:ext cx="282050" cy="301848"/>
            </a:xfrm>
            <a:prstGeom prst="ellipse">
              <a:avLst/>
            </a:prstGeom>
            <a:solidFill>
              <a:schemeClr val="accent1"/>
            </a:solidFill>
            <a:ln w="12700" algn="ctr">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36000" tIns="46800" rIns="36000" bIns="46800" anchor="ctr"/>
            <a:lstStyle/>
            <a:p>
              <a:pPr fontAlgn="auto">
                <a:spcBef>
                  <a:spcPts val="0"/>
                </a:spcBef>
                <a:spcAft>
                  <a:spcPts val="0"/>
                </a:spcAft>
              </a:pPr>
              <a:r>
                <a:rPr lang="en-US" altLang="ja-JP" sz="700" dirty="0">
                  <a:solidFill>
                    <a:srgbClr val="000000"/>
                  </a:solidFill>
                  <a:latin typeface="Calibri"/>
                  <a:ea typeface="ＭＳ Ｐゴシック"/>
                </a:rPr>
                <a:t>-</a:t>
              </a:r>
              <a:r>
                <a:rPr lang="ja-JP" altLang="en-US" sz="700" dirty="0">
                  <a:solidFill>
                    <a:srgbClr val="000000"/>
                  </a:solidFill>
                  <a:latin typeface="Calibri"/>
                  <a:ea typeface="ＭＳ Ｐゴシック"/>
                </a:rPr>
                <a:t> </a:t>
              </a:r>
              <a:r>
                <a:rPr lang="en-US" altLang="ja-JP" sz="700" dirty="0">
                  <a:solidFill>
                    <a:srgbClr val="000000"/>
                  </a:solidFill>
                  <a:latin typeface="Calibri"/>
                  <a:ea typeface="ＭＳ Ｐゴシック"/>
                </a:rPr>
                <a:t>- ;</a:t>
              </a:r>
              <a:endParaRPr lang="ja-JP" altLang="en-US" sz="700" dirty="0">
                <a:solidFill>
                  <a:srgbClr val="000000"/>
                </a:solidFill>
                <a:latin typeface="Calibri"/>
                <a:ea typeface="ＭＳ Ｐゴシック"/>
              </a:endParaRPr>
            </a:p>
          </p:txBody>
        </p:sp>
        <p:sp>
          <p:nvSpPr>
            <p:cNvPr id="127" name="台形 126"/>
            <p:cNvSpPr/>
            <p:nvPr/>
          </p:nvSpPr>
          <p:spPr bwMode="auto">
            <a:xfrm>
              <a:off x="3600016" y="3221446"/>
              <a:ext cx="272365" cy="767316"/>
            </a:xfrm>
            <a:prstGeom prst="trapezoi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fontAlgn="auto">
                <a:spcBef>
                  <a:spcPts val="0"/>
                </a:spcBef>
                <a:spcAft>
                  <a:spcPts val="0"/>
                </a:spcAft>
                <a:defRPr/>
              </a:pPr>
              <a:endParaRPr lang="ja-JP" altLang="en-US">
                <a:solidFill>
                  <a:srgbClr val="000000"/>
                </a:solidFill>
                <a:latin typeface="Calibri"/>
                <a:ea typeface="ＭＳ Ｐゴシック"/>
              </a:endParaRPr>
            </a:p>
          </p:txBody>
        </p:sp>
        <p:sp>
          <p:nvSpPr>
            <p:cNvPr id="128" name="円/楕円 168"/>
            <p:cNvSpPr>
              <a:spLocks noChangeArrowheads="1"/>
            </p:cNvSpPr>
            <p:nvPr/>
          </p:nvSpPr>
          <p:spPr bwMode="auto">
            <a:xfrm>
              <a:off x="3591464" y="2936803"/>
              <a:ext cx="280917" cy="301848"/>
            </a:xfrm>
            <a:prstGeom prst="ellipse">
              <a:avLst/>
            </a:prstGeom>
            <a:solidFill>
              <a:schemeClr val="accent1"/>
            </a:solidFill>
            <a:ln w="12700" algn="ctr">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36000" tIns="46800" rIns="36000" bIns="46800" anchor="ctr"/>
            <a:lstStyle/>
            <a:p>
              <a:pPr fontAlgn="auto">
                <a:spcBef>
                  <a:spcPts val="0"/>
                </a:spcBef>
                <a:spcAft>
                  <a:spcPts val="0"/>
                </a:spcAft>
              </a:pPr>
              <a:r>
                <a:rPr lang="en-US" altLang="ja-JP" sz="700" dirty="0">
                  <a:solidFill>
                    <a:srgbClr val="000000"/>
                  </a:solidFill>
                  <a:latin typeface="Calibri"/>
                  <a:ea typeface="ＭＳ Ｐゴシック"/>
                </a:rPr>
                <a:t>-</a:t>
              </a:r>
              <a:r>
                <a:rPr lang="ja-JP" altLang="en-US" sz="700" dirty="0">
                  <a:solidFill>
                    <a:srgbClr val="000000"/>
                  </a:solidFill>
                  <a:latin typeface="Calibri"/>
                  <a:ea typeface="ＭＳ Ｐゴシック"/>
                </a:rPr>
                <a:t> </a:t>
              </a:r>
              <a:r>
                <a:rPr lang="en-US" altLang="ja-JP" sz="700" dirty="0">
                  <a:solidFill>
                    <a:srgbClr val="000000"/>
                  </a:solidFill>
                  <a:latin typeface="Calibri"/>
                  <a:ea typeface="ＭＳ Ｐゴシック"/>
                </a:rPr>
                <a:t>- ;</a:t>
              </a:r>
              <a:endParaRPr lang="ja-JP" altLang="en-US" sz="700" dirty="0">
                <a:solidFill>
                  <a:srgbClr val="000000"/>
                </a:solidFill>
                <a:latin typeface="Calibri"/>
                <a:ea typeface="ＭＳ Ｐゴシック"/>
              </a:endParaRPr>
            </a:p>
          </p:txBody>
        </p:sp>
      </p:grpSp>
      <p:sp>
        <p:nvSpPr>
          <p:cNvPr id="131" name="右矢印 18"/>
          <p:cNvSpPr>
            <a:spLocks noChangeArrowheads="1"/>
          </p:cNvSpPr>
          <p:nvPr/>
        </p:nvSpPr>
        <p:spPr bwMode="auto">
          <a:xfrm>
            <a:off x="4388610" y="2644428"/>
            <a:ext cx="283165" cy="971365"/>
          </a:xfrm>
          <a:prstGeom prst="rightArrow">
            <a:avLst>
              <a:gd name="adj1" fmla="val 50000"/>
              <a:gd name="adj2" fmla="val 50000"/>
            </a:avLst>
          </a:prstGeom>
          <a:solidFill>
            <a:srgbClr val="F5FEA0"/>
          </a:solidFill>
          <a:ln w="15875" algn="ctr">
            <a:solidFill>
              <a:schemeClr val="tx1"/>
            </a:solidFill>
            <a:round/>
            <a:headEnd/>
            <a:tailEnd/>
          </a:ln>
        </p:spPr>
        <p:txBody>
          <a:bodyPr lIns="90000" tIns="46800" rIns="90000" bIns="46800" anchor="ctr"/>
          <a:lstStyle/>
          <a:p>
            <a:pPr fontAlgn="auto">
              <a:spcBef>
                <a:spcPts val="0"/>
              </a:spcBef>
              <a:spcAft>
                <a:spcPts val="0"/>
              </a:spcAft>
            </a:pPr>
            <a:endParaRPr lang="ja-JP" altLang="en-US">
              <a:solidFill>
                <a:srgbClr val="000000"/>
              </a:solidFill>
              <a:latin typeface="Calibri"/>
              <a:ea typeface="ＭＳ Ｐゴシック"/>
            </a:endParaRPr>
          </a:p>
        </p:txBody>
      </p:sp>
      <p:grpSp>
        <p:nvGrpSpPr>
          <p:cNvPr id="5" name="グループ化 9"/>
          <p:cNvGrpSpPr/>
          <p:nvPr/>
        </p:nvGrpSpPr>
        <p:grpSpPr>
          <a:xfrm>
            <a:off x="51774" y="2210291"/>
            <a:ext cx="2057941" cy="2278339"/>
            <a:chOff x="53752" y="1762864"/>
            <a:chExt cx="2057941" cy="2278339"/>
          </a:xfrm>
        </p:grpSpPr>
        <p:sp>
          <p:nvSpPr>
            <p:cNvPr id="92" name="角丸四角形 12"/>
            <p:cNvSpPr>
              <a:spLocks noChangeArrowheads="1"/>
            </p:cNvSpPr>
            <p:nvPr/>
          </p:nvSpPr>
          <p:spPr bwMode="auto">
            <a:xfrm>
              <a:off x="53752" y="2599574"/>
              <a:ext cx="2057941" cy="66768"/>
            </a:xfrm>
            <a:prstGeom prst="roundRect">
              <a:avLst>
                <a:gd name="adj" fmla="val 16667"/>
              </a:avLst>
            </a:prstGeom>
            <a:solidFill>
              <a:srgbClr val="E35A4F"/>
            </a:solidFill>
            <a:ln w="9525" algn="ctr">
              <a:solidFill>
                <a:schemeClr val="tx1"/>
              </a:solidFill>
              <a:round/>
              <a:headEnd/>
              <a:tailEnd/>
            </a:ln>
          </p:spPr>
          <p:txBody>
            <a:bodyPr lIns="90000" tIns="46800" rIns="90000" bIns="46800" anchor="ctr"/>
            <a:lstStyle/>
            <a:p>
              <a:pPr fontAlgn="auto">
                <a:spcBef>
                  <a:spcPts val="0"/>
                </a:spcBef>
                <a:spcAft>
                  <a:spcPts val="0"/>
                </a:spcAft>
              </a:pPr>
              <a:endParaRPr lang="ja-JP" altLang="en-US">
                <a:solidFill>
                  <a:srgbClr val="000000"/>
                </a:solidFill>
                <a:latin typeface="Calibri"/>
                <a:ea typeface="ＭＳ Ｐゴシック"/>
              </a:endParaRPr>
            </a:p>
          </p:txBody>
        </p:sp>
        <p:sp>
          <p:nvSpPr>
            <p:cNvPr id="94" name="片側の 2 つの角を丸めた四角形 93"/>
            <p:cNvSpPr/>
            <p:nvPr/>
          </p:nvSpPr>
          <p:spPr bwMode="auto">
            <a:xfrm rot="10800000">
              <a:off x="132401" y="2667786"/>
              <a:ext cx="1900643" cy="95083"/>
            </a:xfrm>
            <a:prstGeom prst="round2SameRect">
              <a:avLst/>
            </a:prstGeom>
            <a:solidFill>
              <a:srgbClr val="E35A4F"/>
            </a:solidFill>
            <a:ln w="9525" cap="flat" cmpd="sng" algn="ctr">
              <a:solidFill>
                <a:schemeClr val="tx1"/>
              </a:solidFill>
              <a:prstDash val="solid"/>
              <a:round/>
              <a:headEnd type="none" w="med" len="med"/>
              <a:tailEnd type="none" w="med" len="med"/>
            </a:ln>
            <a:effectLst/>
            <a:extLst/>
          </p:spPr>
          <p:txBody>
            <a:bodyPr lIns="90000" tIns="46800" rIns="90000" bIns="46800" anchor="ctr"/>
            <a:lstStyle/>
            <a:p>
              <a:pPr fontAlgn="auto">
                <a:spcBef>
                  <a:spcPts val="0"/>
                </a:spcBef>
                <a:spcAft>
                  <a:spcPts val="0"/>
                </a:spcAft>
                <a:defRPr/>
              </a:pPr>
              <a:endParaRPr lang="ja-JP" altLang="en-US">
                <a:solidFill>
                  <a:srgbClr val="000000"/>
                </a:solidFill>
                <a:latin typeface="Calibri"/>
                <a:ea typeface="ＭＳ Ｐゴシック"/>
              </a:endParaRPr>
            </a:p>
          </p:txBody>
        </p:sp>
        <p:grpSp>
          <p:nvGrpSpPr>
            <p:cNvPr id="6" name="グループ化 94"/>
            <p:cNvGrpSpPr/>
            <p:nvPr/>
          </p:nvGrpSpPr>
          <p:grpSpPr bwMode="auto">
            <a:xfrm>
              <a:off x="931863" y="1762864"/>
              <a:ext cx="301719" cy="757141"/>
              <a:chOff x="485806" y="4821721"/>
              <a:chExt cx="252028" cy="1766404"/>
            </a:xfrm>
            <a:solidFill>
              <a:srgbClr val="92D050"/>
            </a:solidFill>
          </p:grpSpPr>
          <p:sp>
            <p:nvSpPr>
              <p:cNvPr id="155" name="台形 154"/>
              <p:cNvSpPr/>
              <p:nvPr/>
            </p:nvSpPr>
            <p:spPr bwMode="auto">
              <a:xfrm>
                <a:off x="485806" y="5145633"/>
                <a:ext cx="252028" cy="1442492"/>
              </a:xfrm>
              <a:prstGeom prst="trapezoid">
                <a:avLst/>
              </a:prstGeom>
              <a:grp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fontAlgn="auto">
                  <a:spcBef>
                    <a:spcPts val="0"/>
                  </a:spcBef>
                  <a:spcAft>
                    <a:spcPts val="0"/>
                  </a:spcAft>
                  <a:defRPr/>
                </a:pPr>
                <a:endParaRPr lang="ja-JP" altLang="en-US">
                  <a:solidFill>
                    <a:srgbClr val="000000"/>
                  </a:solidFill>
                  <a:latin typeface="Calibri"/>
                  <a:ea typeface="ＭＳ Ｐゴシック"/>
                </a:endParaRPr>
              </a:p>
            </p:txBody>
          </p:sp>
          <p:sp>
            <p:nvSpPr>
              <p:cNvPr id="156" name="円/楕円 155"/>
              <p:cNvSpPr/>
              <p:nvPr/>
            </p:nvSpPr>
            <p:spPr bwMode="auto">
              <a:xfrm>
                <a:off x="495497" y="4821721"/>
                <a:ext cx="226695" cy="754650"/>
              </a:xfrm>
              <a:prstGeom prst="ellipse">
                <a:avLst/>
              </a:prstGeom>
              <a:grp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fontAlgn="auto">
                  <a:spcBef>
                    <a:spcPts val="0"/>
                  </a:spcBef>
                  <a:spcAft>
                    <a:spcPts val="0"/>
                  </a:spcAft>
                  <a:defRPr/>
                </a:pPr>
                <a:endParaRPr lang="ja-JP" altLang="en-US">
                  <a:solidFill>
                    <a:srgbClr val="000000"/>
                  </a:solidFill>
                  <a:latin typeface="Calibri"/>
                  <a:ea typeface="ＭＳ Ｐゴシック"/>
                </a:endParaRPr>
              </a:p>
            </p:txBody>
          </p:sp>
        </p:grpSp>
        <p:sp>
          <p:nvSpPr>
            <p:cNvPr id="91" name="台形 90"/>
            <p:cNvSpPr/>
            <p:nvPr/>
          </p:nvSpPr>
          <p:spPr bwMode="auto">
            <a:xfrm>
              <a:off x="121134" y="3180175"/>
              <a:ext cx="264130" cy="716643"/>
            </a:xfrm>
            <a:prstGeom prst="trapezoi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fontAlgn="auto">
                <a:spcBef>
                  <a:spcPts val="0"/>
                </a:spcBef>
                <a:spcAft>
                  <a:spcPts val="0"/>
                </a:spcAft>
                <a:defRPr/>
              </a:pPr>
              <a:endParaRPr lang="ja-JP" altLang="en-US">
                <a:solidFill>
                  <a:srgbClr val="000000"/>
                </a:solidFill>
                <a:latin typeface="Calibri"/>
                <a:ea typeface="ＭＳ Ｐゴシック"/>
              </a:endParaRPr>
            </a:p>
          </p:txBody>
        </p:sp>
        <p:sp>
          <p:nvSpPr>
            <p:cNvPr id="97" name="円/楕円 111"/>
            <p:cNvSpPr>
              <a:spLocks noChangeArrowheads="1"/>
            </p:cNvSpPr>
            <p:nvPr/>
          </p:nvSpPr>
          <p:spPr bwMode="auto">
            <a:xfrm>
              <a:off x="107505" y="2893068"/>
              <a:ext cx="291958" cy="299066"/>
            </a:xfrm>
            <a:prstGeom prst="ellipse">
              <a:avLst/>
            </a:prstGeom>
            <a:solidFill>
              <a:schemeClr val="accent1"/>
            </a:solidFill>
            <a:ln w="12700" algn="ctr">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46800" rIns="0" bIns="0" anchor="ctr"/>
            <a:lstStyle/>
            <a:p>
              <a:pPr algn="ctr" fontAlgn="auto">
                <a:spcBef>
                  <a:spcPts val="0"/>
                </a:spcBef>
                <a:spcAft>
                  <a:spcPts val="0"/>
                </a:spcAft>
              </a:pPr>
              <a:r>
                <a:rPr lang="ja-JP" altLang="en-US" sz="1000" dirty="0">
                  <a:solidFill>
                    <a:srgbClr val="000000"/>
                  </a:solidFill>
                  <a:latin typeface="Calibri"/>
                  <a:ea typeface="ＭＳ Ｐゴシック"/>
                </a:rPr>
                <a:t>＾</a:t>
              </a:r>
              <a:r>
                <a:rPr lang="ja-JP" altLang="en-US" sz="1000" dirty="0">
                  <a:solidFill>
                    <a:prstClr val="black"/>
                  </a:solidFill>
                  <a:latin typeface="Calibri"/>
                  <a:ea typeface="ＭＳ Ｐゴシック"/>
                </a:rPr>
                <a:t>＾</a:t>
              </a:r>
            </a:p>
          </p:txBody>
        </p:sp>
        <p:sp>
          <p:nvSpPr>
            <p:cNvPr id="103" name="台形 102"/>
            <p:cNvSpPr/>
            <p:nvPr/>
          </p:nvSpPr>
          <p:spPr bwMode="auto">
            <a:xfrm>
              <a:off x="329041" y="3313994"/>
              <a:ext cx="264130" cy="714882"/>
            </a:xfrm>
            <a:prstGeom prst="trapezoi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fontAlgn="auto">
                <a:spcBef>
                  <a:spcPts val="0"/>
                </a:spcBef>
                <a:spcAft>
                  <a:spcPts val="0"/>
                </a:spcAft>
                <a:defRPr/>
              </a:pPr>
              <a:endParaRPr lang="ja-JP" altLang="en-US">
                <a:solidFill>
                  <a:srgbClr val="000000"/>
                </a:solidFill>
                <a:latin typeface="Calibri"/>
                <a:ea typeface="ＭＳ Ｐゴシック"/>
              </a:endParaRPr>
            </a:p>
          </p:txBody>
        </p:sp>
        <p:sp>
          <p:nvSpPr>
            <p:cNvPr id="104" name="円/楕円 111"/>
            <p:cNvSpPr>
              <a:spLocks noChangeArrowheads="1"/>
            </p:cNvSpPr>
            <p:nvPr/>
          </p:nvSpPr>
          <p:spPr bwMode="auto">
            <a:xfrm>
              <a:off x="315511" y="3026606"/>
              <a:ext cx="291958" cy="287389"/>
            </a:xfrm>
            <a:prstGeom prst="ellipse">
              <a:avLst/>
            </a:prstGeom>
            <a:solidFill>
              <a:schemeClr val="accent1"/>
            </a:solidFill>
            <a:ln w="12700" algn="ctr">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36000" tIns="46800" rIns="36000" bIns="46800" anchor="ctr"/>
            <a:lstStyle/>
            <a:p>
              <a:pPr algn="ctr" fontAlgn="auto">
                <a:spcBef>
                  <a:spcPts val="0"/>
                </a:spcBef>
                <a:spcAft>
                  <a:spcPts val="0"/>
                </a:spcAft>
              </a:pPr>
              <a:r>
                <a:rPr lang="ja-JP" altLang="en-US" sz="1000" dirty="0">
                  <a:solidFill>
                    <a:srgbClr val="000000"/>
                  </a:solidFill>
                  <a:latin typeface="Calibri"/>
                  <a:ea typeface="ＭＳ Ｐゴシック"/>
                </a:rPr>
                <a:t>＾＾</a:t>
              </a:r>
            </a:p>
          </p:txBody>
        </p:sp>
        <p:sp>
          <p:nvSpPr>
            <p:cNvPr id="105" name="台形 104"/>
            <p:cNvSpPr/>
            <p:nvPr/>
          </p:nvSpPr>
          <p:spPr bwMode="auto">
            <a:xfrm>
              <a:off x="540553" y="3197783"/>
              <a:ext cx="264130" cy="716643"/>
            </a:xfrm>
            <a:prstGeom prst="trapezoi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fontAlgn="auto">
                <a:spcBef>
                  <a:spcPts val="0"/>
                </a:spcBef>
                <a:spcAft>
                  <a:spcPts val="0"/>
                </a:spcAft>
                <a:defRPr/>
              </a:pPr>
              <a:endParaRPr lang="ja-JP" altLang="en-US">
                <a:solidFill>
                  <a:srgbClr val="000000"/>
                </a:solidFill>
                <a:latin typeface="Calibri"/>
                <a:ea typeface="ＭＳ Ｐゴシック"/>
              </a:endParaRPr>
            </a:p>
          </p:txBody>
        </p:sp>
        <p:sp>
          <p:nvSpPr>
            <p:cNvPr id="109" name="円/楕円 111"/>
            <p:cNvSpPr>
              <a:spLocks noChangeArrowheads="1"/>
            </p:cNvSpPr>
            <p:nvPr/>
          </p:nvSpPr>
          <p:spPr bwMode="auto">
            <a:xfrm>
              <a:off x="526981" y="2909767"/>
              <a:ext cx="291958" cy="300457"/>
            </a:xfrm>
            <a:prstGeom prst="ellipse">
              <a:avLst/>
            </a:prstGeom>
            <a:solidFill>
              <a:schemeClr val="accent1"/>
            </a:solidFill>
            <a:ln w="12700" algn="ctr">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36000" tIns="46800" rIns="36000" bIns="46800" anchor="ctr"/>
            <a:lstStyle/>
            <a:p>
              <a:pPr algn="ctr" fontAlgn="auto">
                <a:spcBef>
                  <a:spcPts val="0"/>
                </a:spcBef>
                <a:spcAft>
                  <a:spcPts val="0"/>
                </a:spcAft>
              </a:pPr>
              <a:r>
                <a:rPr lang="ja-JP" altLang="en-US" sz="1000" dirty="0">
                  <a:solidFill>
                    <a:srgbClr val="000000"/>
                  </a:solidFill>
                  <a:latin typeface="Calibri"/>
                  <a:ea typeface="ＭＳ Ｐゴシック"/>
                </a:rPr>
                <a:t>＾＾</a:t>
              </a:r>
            </a:p>
          </p:txBody>
        </p:sp>
        <p:sp>
          <p:nvSpPr>
            <p:cNvPr id="110" name="台形 109"/>
            <p:cNvSpPr/>
            <p:nvPr/>
          </p:nvSpPr>
          <p:spPr bwMode="auto">
            <a:xfrm>
              <a:off x="758077" y="3322800"/>
              <a:ext cx="262894" cy="716642"/>
            </a:xfrm>
            <a:prstGeom prst="trapezoi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fontAlgn="auto">
                <a:spcBef>
                  <a:spcPts val="0"/>
                </a:spcBef>
                <a:spcAft>
                  <a:spcPts val="0"/>
                </a:spcAft>
                <a:defRPr/>
              </a:pPr>
              <a:endParaRPr lang="ja-JP" altLang="en-US">
                <a:solidFill>
                  <a:srgbClr val="000000"/>
                </a:solidFill>
                <a:latin typeface="Calibri"/>
                <a:ea typeface="ＭＳ Ｐゴシック"/>
              </a:endParaRPr>
            </a:p>
          </p:txBody>
        </p:sp>
        <p:sp>
          <p:nvSpPr>
            <p:cNvPr id="111" name="円/楕円 111"/>
            <p:cNvSpPr>
              <a:spLocks noChangeArrowheads="1"/>
            </p:cNvSpPr>
            <p:nvPr/>
          </p:nvSpPr>
          <p:spPr bwMode="auto">
            <a:xfrm>
              <a:off x="744233" y="3034951"/>
              <a:ext cx="291958" cy="300457"/>
            </a:xfrm>
            <a:prstGeom prst="ellipse">
              <a:avLst/>
            </a:prstGeom>
            <a:solidFill>
              <a:schemeClr val="accent1"/>
            </a:solidFill>
            <a:ln w="12700" algn="ctr">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36000" tIns="46800" rIns="36000" bIns="46800" anchor="ctr"/>
            <a:lstStyle/>
            <a:p>
              <a:pPr algn="ctr" fontAlgn="auto">
                <a:spcBef>
                  <a:spcPts val="0"/>
                </a:spcBef>
                <a:spcAft>
                  <a:spcPts val="0"/>
                </a:spcAft>
              </a:pPr>
              <a:r>
                <a:rPr lang="ja-JP" altLang="en-US" sz="1000" dirty="0">
                  <a:solidFill>
                    <a:srgbClr val="000000"/>
                  </a:solidFill>
                  <a:latin typeface="Calibri"/>
                  <a:ea typeface="ＭＳ Ｐゴシック"/>
                </a:rPr>
                <a:t>＾＾</a:t>
              </a:r>
            </a:p>
          </p:txBody>
        </p:sp>
        <p:sp>
          <p:nvSpPr>
            <p:cNvPr id="112" name="台形 111"/>
            <p:cNvSpPr/>
            <p:nvPr/>
          </p:nvSpPr>
          <p:spPr bwMode="auto">
            <a:xfrm>
              <a:off x="950657" y="3180175"/>
              <a:ext cx="264130" cy="716643"/>
            </a:xfrm>
            <a:prstGeom prst="trapezoi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fontAlgn="auto">
                <a:spcBef>
                  <a:spcPts val="0"/>
                </a:spcBef>
                <a:spcAft>
                  <a:spcPts val="0"/>
                </a:spcAft>
                <a:defRPr/>
              </a:pPr>
              <a:endParaRPr lang="ja-JP" altLang="en-US">
                <a:solidFill>
                  <a:srgbClr val="000000"/>
                </a:solidFill>
                <a:latin typeface="Calibri"/>
                <a:ea typeface="ＭＳ Ｐゴシック"/>
              </a:endParaRPr>
            </a:p>
          </p:txBody>
        </p:sp>
        <p:sp>
          <p:nvSpPr>
            <p:cNvPr id="113" name="円/楕円 111"/>
            <p:cNvSpPr>
              <a:spLocks noChangeArrowheads="1"/>
            </p:cNvSpPr>
            <p:nvPr/>
          </p:nvSpPr>
          <p:spPr bwMode="auto">
            <a:xfrm>
              <a:off x="947616" y="2893068"/>
              <a:ext cx="291958" cy="300457"/>
            </a:xfrm>
            <a:prstGeom prst="ellipse">
              <a:avLst/>
            </a:prstGeom>
            <a:solidFill>
              <a:schemeClr val="accent1"/>
            </a:solidFill>
            <a:ln w="12700" algn="ctr">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36000" tIns="46800" rIns="36000" bIns="46800" anchor="ctr"/>
            <a:lstStyle/>
            <a:p>
              <a:pPr algn="ctr" fontAlgn="auto">
                <a:spcBef>
                  <a:spcPts val="0"/>
                </a:spcBef>
                <a:spcAft>
                  <a:spcPts val="0"/>
                </a:spcAft>
              </a:pPr>
              <a:r>
                <a:rPr lang="ja-JP" altLang="en-US" sz="1000" dirty="0">
                  <a:solidFill>
                    <a:srgbClr val="000000"/>
                  </a:solidFill>
                  <a:latin typeface="Calibri"/>
                  <a:ea typeface="ＭＳ Ｐゴシック"/>
                </a:rPr>
                <a:t>＾＾</a:t>
              </a:r>
            </a:p>
          </p:txBody>
        </p:sp>
        <p:sp>
          <p:nvSpPr>
            <p:cNvPr id="114" name="台形 113"/>
            <p:cNvSpPr/>
            <p:nvPr/>
          </p:nvSpPr>
          <p:spPr bwMode="auto">
            <a:xfrm>
              <a:off x="1169084" y="3313994"/>
              <a:ext cx="264130" cy="716643"/>
            </a:xfrm>
            <a:prstGeom prst="trapezoi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fontAlgn="auto">
                <a:spcBef>
                  <a:spcPts val="0"/>
                </a:spcBef>
                <a:spcAft>
                  <a:spcPts val="0"/>
                </a:spcAft>
                <a:defRPr/>
              </a:pPr>
              <a:endParaRPr lang="ja-JP" altLang="en-US">
                <a:solidFill>
                  <a:srgbClr val="000000"/>
                </a:solidFill>
                <a:latin typeface="Calibri"/>
                <a:ea typeface="ＭＳ Ｐゴシック"/>
              </a:endParaRPr>
            </a:p>
          </p:txBody>
        </p:sp>
        <p:sp>
          <p:nvSpPr>
            <p:cNvPr id="115" name="円/楕円 111"/>
            <p:cNvSpPr>
              <a:spLocks noChangeArrowheads="1"/>
            </p:cNvSpPr>
            <p:nvPr/>
          </p:nvSpPr>
          <p:spPr bwMode="auto">
            <a:xfrm>
              <a:off x="1155624" y="3026605"/>
              <a:ext cx="291958" cy="300457"/>
            </a:xfrm>
            <a:prstGeom prst="ellipse">
              <a:avLst/>
            </a:prstGeom>
            <a:solidFill>
              <a:schemeClr val="accent1"/>
            </a:solidFill>
            <a:ln w="12700" algn="ctr">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36000" tIns="46800" rIns="36000" bIns="46800" anchor="ctr"/>
            <a:lstStyle/>
            <a:p>
              <a:pPr algn="ctr" fontAlgn="auto">
                <a:spcBef>
                  <a:spcPts val="0"/>
                </a:spcBef>
                <a:spcAft>
                  <a:spcPts val="0"/>
                </a:spcAft>
              </a:pPr>
              <a:r>
                <a:rPr lang="ja-JP" altLang="en-US" sz="1000" dirty="0">
                  <a:solidFill>
                    <a:srgbClr val="000000"/>
                  </a:solidFill>
                  <a:latin typeface="Calibri"/>
                  <a:ea typeface="ＭＳ Ｐゴシック"/>
                </a:rPr>
                <a:t>＾＾</a:t>
              </a:r>
            </a:p>
          </p:txBody>
        </p:sp>
        <p:sp>
          <p:nvSpPr>
            <p:cNvPr id="116" name="台形 115"/>
            <p:cNvSpPr/>
            <p:nvPr/>
          </p:nvSpPr>
          <p:spPr bwMode="auto">
            <a:xfrm>
              <a:off x="1380597" y="3199544"/>
              <a:ext cx="264130" cy="716642"/>
            </a:xfrm>
            <a:prstGeom prst="trapezoi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fontAlgn="auto">
                <a:spcBef>
                  <a:spcPts val="0"/>
                </a:spcBef>
                <a:spcAft>
                  <a:spcPts val="0"/>
                </a:spcAft>
                <a:defRPr/>
              </a:pPr>
              <a:endParaRPr lang="ja-JP" altLang="en-US">
                <a:solidFill>
                  <a:srgbClr val="000000"/>
                </a:solidFill>
                <a:latin typeface="Calibri"/>
                <a:ea typeface="ＭＳ Ｐゴシック"/>
              </a:endParaRPr>
            </a:p>
          </p:txBody>
        </p:sp>
        <p:sp>
          <p:nvSpPr>
            <p:cNvPr id="117" name="円/楕円 111"/>
            <p:cNvSpPr>
              <a:spLocks noChangeArrowheads="1"/>
            </p:cNvSpPr>
            <p:nvPr/>
          </p:nvSpPr>
          <p:spPr bwMode="auto">
            <a:xfrm>
              <a:off x="1367102" y="2911157"/>
              <a:ext cx="291958" cy="300457"/>
            </a:xfrm>
            <a:prstGeom prst="ellipse">
              <a:avLst/>
            </a:prstGeom>
            <a:solidFill>
              <a:schemeClr val="accent1"/>
            </a:solidFill>
            <a:ln w="12700" algn="ctr">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36000" tIns="46800" rIns="36000" bIns="46800" anchor="ctr"/>
            <a:lstStyle/>
            <a:p>
              <a:pPr algn="ctr" fontAlgn="auto">
                <a:spcBef>
                  <a:spcPts val="0"/>
                </a:spcBef>
                <a:spcAft>
                  <a:spcPts val="0"/>
                </a:spcAft>
              </a:pPr>
              <a:r>
                <a:rPr lang="ja-JP" altLang="en-US" sz="1000" dirty="0">
                  <a:solidFill>
                    <a:srgbClr val="000000"/>
                  </a:solidFill>
                  <a:latin typeface="Calibri"/>
                  <a:ea typeface="ＭＳ Ｐゴシック"/>
                </a:rPr>
                <a:t>＾＾</a:t>
              </a:r>
            </a:p>
          </p:txBody>
        </p:sp>
        <p:sp>
          <p:nvSpPr>
            <p:cNvPr id="118" name="台形 117"/>
            <p:cNvSpPr/>
            <p:nvPr/>
          </p:nvSpPr>
          <p:spPr bwMode="auto">
            <a:xfrm>
              <a:off x="1598119" y="3324560"/>
              <a:ext cx="264130" cy="716643"/>
            </a:xfrm>
            <a:prstGeom prst="trapezoi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fontAlgn="auto">
                <a:spcBef>
                  <a:spcPts val="0"/>
                </a:spcBef>
                <a:spcAft>
                  <a:spcPts val="0"/>
                </a:spcAft>
                <a:defRPr/>
              </a:pPr>
              <a:endParaRPr lang="ja-JP" altLang="en-US">
                <a:solidFill>
                  <a:srgbClr val="000000"/>
                </a:solidFill>
                <a:latin typeface="Calibri"/>
                <a:ea typeface="ＭＳ Ｐゴシック"/>
              </a:endParaRPr>
            </a:p>
          </p:txBody>
        </p:sp>
        <p:sp>
          <p:nvSpPr>
            <p:cNvPr id="119" name="円/楕円 111"/>
            <p:cNvSpPr>
              <a:spLocks noChangeArrowheads="1"/>
            </p:cNvSpPr>
            <p:nvPr/>
          </p:nvSpPr>
          <p:spPr bwMode="auto">
            <a:xfrm>
              <a:off x="1584353" y="3036347"/>
              <a:ext cx="291958" cy="300457"/>
            </a:xfrm>
            <a:prstGeom prst="ellipse">
              <a:avLst/>
            </a:prstGeom>
            <a:solidFill>
              <a:schemeClr val="accent1"/>
            </a:solidFill>
            <a:ln w="12700" algn="ctr">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36000" tIns="46800" rIns="36000" bIns="46800" anchor="ctr"/>
            <a:lstStyle/>
            <a:p>
              <a:pPr algn="ctr" fontAlgn="auto">
                <a:spcBef>
                  <a:spcPts val="0"/>
                </a:spcBef>
                <a:spcAft>
                  <a:spcPts val="0"/>
                </a:spcAft>
              </a:pPr>
              <a:r>
                <a:rPr lang="ja-JP" altLang="en-US" sz="1000" dirty="0">
                  <a:solidFill>
                    <a:srgbClr val="000000"/>
                  </a:solidFill>
                  <a:latin typeface="Calibri"/>
                  <a:ea typeface="ＭＳ Ｐゴシック"/>
                </a:rPr>
                <a:t>＾＾</a:t>
              </a:r>
            </a:p>
          </p:txBody>
        </p:sp>
        <p:sp>
          <p:nvSpPr>
            <p:cNvPr id="120" name="台形 119"/>
            <p:cNvSpPr/>
            <p:nvPr/>
          </p:nvSpPr>
          <p:spPr bwMode="auto">
            <a:xfrm>
              <a:off x="1802421" y="3199544"/>
              <a:ext cx="264130" cy="714882"/>
            </a:xfrm>
            <a:prstGeom prst="trapezoi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fontAlgn="auto">
                <a:spcBef>
                  <a:spcPts val="0"/>
                </a:spcBef>
                <a:spcAft>
                  <a:spcPts val="0"/>
                </a:spcAft>
                <a:defRPr/>
              </a:pPr>
              <a:endParaRPr lang="ja-JP" altLang="en-US">
                <a:solidFill>
                  <a:srgbClr val="000000"/>
                </a:solidFill>
                <a:latin typeface="Calibri"/>
                <a:ea typeface="ＭＳ Ｐゴシック"/>
              </a:endParaRPr>
            </a:p>
          </p:txBody>
        </p:sp>
        <p:sp>
          <p:nvSpPr>
            <p:cNvPr id="121" name="円/楕円 111"/>
            <p:cNvSpPr>
              <a:spLocks noChangeArrowheads="1"/>
            </p:cNvSpPr>
            <p:nvPr/>
          </p:nvSpPr>
          <p:spPr bwMode="auto">
            <a:xfrm>
              <a:off x="1788889" y="2911157"/>
              <a:ext cx="291958" cy="300457"/>
            </a:xfrm>
            <a:prstGeom prst="ellipse">
              <a:avLst/>
            </a:prstGeom>
            <a:solidFill>
              <a:schemeClr val="accent1"/>
            </a:solidFill>
            <a:ln w="12700" algn="ctr">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36000" tIns="46800" rIns="36000" bIns="46800" anchor="ctr"/>
            <a:lstStyle/>
            <a:p>
              <a:pPr algn="ctr" fontAlgn="auto">
                <a:spcBef>
                  <a:spcPts val="0"/>
                </a:spcBef>
                <a:spcAft>
                  <a:spcPts val="0"/>
                </a:spcAft>
              </a:pPr>
              <a:r>
                <a:rPr lang="ja-JP" altLang="en-US" sz="1000" dirty="0">
                  <a:solidFill>
                    <a:srgbClr val="000000"/>
                  </a:solidFill>
                  <a:latin typeface="Calibri"/>
                  <a:ea typeface="ＭＳ Ｐゴシック"/>
                </a:rPr>
                <a:t>＾＾</a:t>
              </a:r>
            </a:p>
          </p:txBody>
        </p:sp>
      </p:grpSp>
      <p:grpSp>
        <p:nvGrpSpPr>
          <p:cNvPr id="7" name="グループ化 6"/>
          <p:cNvGrpSpPr/>
          <p:nvPr/>
        </p:nvGrpSpPr>
        <p:grpSpPr>
          <a:xfrm>
            <a:off x="4702667" y="2234149"/>
            <a:ext cx="1899662" cy="2224907"/>
            <a:chOff x="4878721" y="1803970"/>
            <a:chExt cx="1899662" cy="2224907"/>
          </a:xfrm>
        </p:grpSpPr>
        <p:sp>
          <p:nvSpPr>
            <p:cNvPr id="130" name="片側の 2 つの角を丸めた四角形 129"/>
            <p:cNvSpPr/>
            <p:nvPr/>
          </p:nvSpPr>
          <p:spPr bwMode="auto">
            <a:xfrm rot="10800000">
              <a:off x="4990721" y="2672587"/>
              <a:ext cx="1702026" cy="91578"/>
            </a:xfrm>
            <a:prstGeom prst="round2SameRect">
              <a:avLst/>
            </a:prstGeom>
            <a:solidFill>
              <a:srgbClr val="E35A4F"/>
            </a:solidFill>
            <a:ln w="9525" cap="flat" cmpd="sng" algn="ctr">
              <a:solidFill>
                <a:schemeClr val="tx1"/>
              </a:solidFill>
              <a:prstDash val="solid"/>
              <a:round/>
              <a:headEnd type="none" w="med" len="med"/>
              <a:tailEnd type="none" w="med" len="med"/>
            </a:ln>
            <a:effectLst/>
            <a:extLst/>
          </p:spPr>
          <p:txBody>
            <a:bodyPr lIns="90000" tIns="46800" rIns="90000" bIns="46800" anchor="ctr"/>
            <a:lstStyle/>
            <a:p>
              <a:pPr fontAlgn="auto">
                <a:spcBef>
                  <a:spcPts val="0"/>
                </a:spcBef>
                <a:spcAft>
                  <a:spcPts val="0"/>
                </a:spcAft>
                <a:defRPr/>
              </a:pPr>
              <a:endParaRPr lang="ja-JP" altLang="en-US">
                <a:solidFill>
                  <a:srgbClr val="000000"/>
                </a:solidFill>
                <a:latin typeface="Calibri"/>
                <a:ea typeface="ＭＳ Ｐゴシック"/>
              </a:endParaRPr>
            </a:p>
          </p:txBody>
        </p:sp>
        <p:sp>
          <p:nvSpPr>
            <p:cNvPr id="132" name="台形 131"/>
            <p:cNvSpPr/>
            <p:nvPr/>
          </p:nvSpPr>
          <p:spPr bwMode="auto">
            <a:xfrm>
              <a:off x="5710879" y="3202647"/>
              <a:ext cx="250913" cy="826230"/>
            </a:xfrm>
            <a:prstGeom prst="trapezoi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fontAlgn="auto">
                <a:spcBef>
                  <a:spcPts val="0"/>
                </a:spcBef>
                <a:spcAft>
                  <a:spcPts val="0"/>
                </a:spcAft>
                <a:defRPr/>
              </a:pPr>
              <a:endParaRPr lang="ja-JP" altLang="en-US">
                <a:solidFill>
                  <a:srgbClr val="000000"/>
                </a:solidFill>
                <a:latin typeface="Calibri"/>
                <a:ea typeface="ＭＳ Ｐゴシック"/>
              </a:endParaRPr>
            </a:p>
          </p:txBody>
        </p:sp>
        <p:sp>
          <p:nvSpPr>
            <p:cNvPr id="133" name="円/楕円 168"/>
            <p:cNvSpPr>
              <a:spLocks noChangeArrowheads="1"/>
            </p:cNvSpPr>
            <p:nvPr/>
          </p:nvSpPr>
          <p:spPr bwMode="auto">
            <a:xfrm>
              <a:off x="5701274" y="2916983"/>
              <a:ext cx="280917" cy="300457"/>
            </a:xfrm>
            <a:prstGeom prst="ellipse">
              <a:avLst/>
            </a:prstGeom>
            <a:solidFill>
              <a:schemeClr val="accent1"/>
            </a:solidFill>
            <a:ln w="12700" algn="ctr">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36000" tIns="46800" rIns="36000" bIns="46800" anchor="ctr"/>
            <a:lstStyle/>
            <a:p>
              <a:pPr fontAlgn="auto">
                <a:spcBef>
                  <a:spcPts val="0"/>
                </a:spcBef>
                <a:spcAft>
                  <a:spcPts val="0"/>
                </a:spcAft>
              </a:pPr>
              <a:r>
                <a:rPr lang="en-US" altLang="ja-JP" sz="800" dirty="0">
                  <a:solidFill>
                    <a:srgbClr val="000000"/>
                  </a:solidFill>
                  <a:latin typeface="Calibri"/>
                  <a:ea typeface="ＭＳ Ｐゴシック"/>
                </a:rPr>
                <a:t>&gt; &lt;</a:t>
              </a:r>
              <a:endParaRPr lang="ja-JP" altLang="en-US" sz="800" dirty="0">
                <a:solidFill>
                  <a:srgbClr val="000000"/>
                </a:solidFill>
                <a:latin typeface="Calibri"/>
                <a:ea typeface="ＭＳ Ｐゴシック"/>
              </a:endParaRPr>
            </a:p>
          </p:txBody>
        </p:sp>
        <p:sp>
          <p:nvSpPr>
            <p:cNvPr id="151" name="台形 150"/>
            <p:cNvSpPr/>
            <p:nvPr/>
          </p:nvSpPr>
          <p:spPr bwMode="auto">
            <a:xfrm>
              <a:off x="5701274" y="1933142"/>
              <a:ext cx="280917" cy="618300"/>
            </a:xfrm>
            <a:prstGeom prst="trapezoid">
              <a:avLst/>
            </a:prstGeom>
            <a:solidFill>
              <a:srgbClr val="92D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fontAlgn="auto">
                <a:spcBef>
                  <a:spcPts val="0"/>
                </a:spcBef>
                <a:spcAft>
                  <a:spcPts val="0"/>
                </a:spcAft>
                <a:defRPr/>
              </a:pPr>
              <a:endParaRPr lang="ja-JP" altLang="en-US">
                <a:solidFill>
                  <a:srgbClr val="000000"/>
                </a:solidFill>
                <a:latin typeface="Calibri"/>
                <a:ea typeface="ＭＳ Ｐゴシック"/>
              </a:endParaRPr>
            </a:p>
          </p:txBody>
        </p:sp>
        <p:sp>
          <p:nvSpPr>
            <p:cNvPr id="152" name="円/楕円 151"/>
            <p:cNvSpPr/>
            <p:nvPr/>
          </p:nvSpPr>
          <p:spPr bwMode="auto">
            <a:xfrm>
              <a:off x="5710880" y="1803970"/>
              <a:ext cx="269168" cy="277210"/>
            </a:xfrm>
            <a:prstGeom prst="ellipse">
              <a:avLst/>
            </a:prstGeom>
            <a:solidFill>
              <a:srgbClr val="92D050"/>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fontAlgn="auto">
                <a:spcBef>
                  <a:spcPts val="0"/>
                </a:spcBef>
                <a:spcAft>
                  <a:spcPts val="0"/>
                </a:spcAft>
                <a:defRPr/>
              </a:pPr>
              <a:endParaRPr lang="ja-JP" altLang="en-US">
                <a:solidFill>
                  <a:srgbClr val="000000"/>
                </a:solidFill>
                <a:latin typeface="Calibri"/>
                <a:ea typeface="ＭＳ Ｐゴシック"/>
              </a:endParaRPr>
            </a:p>
          </p:txBody>
        </p:sp>
        <p:grpSp>
          <p:nvGrpSpPr>
            <p:cNvPr id="8" name="グループ化 25"/>
            <p:cNvGrpSpPr>
              <a:grpSpLocks/>
            </p:cNvGrpSpPr>
            <p:nvPr/>
          </p:nvGrpSpPr>
          <p:grpSpPr bwMode="auto">
            <a:xfrm>
              <a:off x="5839485" y="2846586"/>
              <a:ext cx="122713" cy="254013"/>
              <a:chOff x="7657392" y="5200557"/>
              <a:chExt cx="110586" cy="149365"/>
            </a:xfrm>
          </p:grpSpPr>
          <p:cxnSp>
            <p:nvCxnSpPr>
              <p:cNvPr id="148" name="直線コネクタ 21"/>
              <p:cNvCxnSpPr>
                <a:cxnSpLocks noChangeShapeType="1"/>
              </p:cNvCxnSpPr>
              <p:nvPr/>
            </p:nvCxnSpPr>
            <p:spPr bwMode="auto">
              <a:xfrm>
                <a:off x="7657392" y="5200557"/>
                <a:ext cx="0" cy="108012"/>
              </a:xfrm>
              <a:prstGeom prst="line">
                <a:avLst/>
              </a:prstGeom>
              <a:noFill/>
              <a:ln w="15875" algn="ctr">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49" name="直線コネクタ 109"/>
              <p:cNvCxnSpPr>
                <a:cxnSpLocks noChangeShapeType="1"/>
              </p:cNvCxnSpPr>
              <p:nvPr/>
            </p:nvCxnSpPr>
            <p:spPr bwMode="auto">
              <a:xfrm>
                <a:off x="7722572" y="5222283"/>
                <a:ext cx="0" cy="108012"/>
              </a:xfrm>
              <a:prstGeom prst="line">
                <a:avLst/>
              </a:prstGeom>
              <a:noFill/>
              <a:ln w="15875" algn="ctr">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0" name="直線コネクタ 110"/>
              <p:cNvCxnSpPr>
                <a:cxnSpLocks noChangeShapeType="1"/>
              </p:cNvCxnSpPr>
              <p:nvPr/>
            </p:nvCxnSpPr>
            <p:spPr bwMode="auto">
              <a:xfrm>
                <a:off x="7767978" y="5241910"/>
                <a:ext cx="0" cy="108012"/>
              </a:xfrm>
              <a:prstGeom prst="line">
                <a:avLst/>
              </a:prstGeom>
              <a:noFill/>
              <a:ln w="15875" algn="ctr">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129" name="角丸四角形 12"/>
            <p:cNvSpPr>
              <a:spLocks noChangeArrowheads="1"/>
            </p:cNvSpPr>
            <p:nvPr/>
          </p:nvSpPr>
          <p:spPr bwMode="auto">
            <a:xfrm>
              <a:off x="4878721" y="2587141"/>
              <a:ext cx="1899662" cy="94731"/>
            </a:xfrm>
            <a:prstGeom prst="roundRect">
              <a:avLst>
                <a:gd name="adj" fmla="val 16667"/>
              </a:avLst>
            </a:prstGeom>
            <a:solidFill>
              <a:srgbClr val="E35A4F"/>
            </a:solidFill>
            <a:ln w="9525" algn="ctr">
              <a:solidFill>
                <a:schemeClr val="tx1"/>
              </a:solidFill>
              <a:round/>
              <a:headEnd/>
              <a:tailEnd/>
            </a:ln>
          </p:spPr>
          <p:txBody>
            <a:bodyPr lIns="90000" tIns="46800" rIns="90000" bIns="46800" anchor="ctr"/>
            <a:lstStyle/>
            <a:p>
              <a:pPr fontAlgn="auto">
                <a:spcBef>
                  <a:spcPts val="0"/>
                </a:spcBef>
                <a:spcAft>
                  <a:spcPts val="0"/>
                </a:spcAft>
              </a:pPr>
              <a:endParaRPr lang="ja-JP" altLang="en-US">
                <a:solidFill>
                  <a:srgbClr val="000000"/>
                </a:solidFill>
                <a:latin typeface="Calibri"/>
                <a:ea typeface="ＭＳ Ｐゴシック"/>
              </a:endParaRPr>
            </a:p>
          </p:txBody>
        </p:sp>
      </p:grpSp>
      <p:sp>
        <p:nvSpPr>
          <p:cNvPr id="75" name="台形 74"/>
          <p:cNvSpPr/>
          <p:nvPr/>
        </p:nvSpPr>
        <p:spPr bwMode="auto">
          <a:xfrm>
            <a:off x="7872975" y="2350003"/>
            <a:ext cx="280917" cy="618300"/>
          </a:xfrm>
          <a:prstGeom prst="trapezoid">
            <a:avLst/>
          </a:prstGeom>
          <a:gradFill flip="none" rotWithShape="1">
            <a:gsLst>
              <a:gs pos="0">
                <a:srgbClr val="92D050"/>
              </a:gs>
              <a:gs pos="50000">
                <a:srgbClr val="92D050">
                  <a:lumMod val="99000"/>
                  <a:lumOff val="1000"/>
                  <a:alpha val="33000"/>
                </a:srgbClr>
              </a:gs>
              <a:gs pos="100000">
                <a:schemeClr val="bg1"/>
              </a:gs>
            </a:gsLst>
            <a:lin ang="0" scaled="1"/>
            <a:tileRect/>
          </a:gradFill>
          <a:ln w="9525" cap="flat" cmpd="sng" algn="ctr">
            <a:noFill/>
            <a:prstDash val="solid"/>
            <a:round/>
            <a:headEnd type="none" w="med" len="med"/>
            <a:tailEnd type="none" w="med" len="med"/>
          </a:ln>
          <a:effectLst/>
          <a:extLst/>
        </p:spPr>
        <p:txBody>
          <a:bodyPr lIns="90000" tIns="46800" rIns="90000" bIns="46800" anchor="ctr"/>
          <a:lstStyle/>
          <a:p>
            <a:pPr fontAlgn="auto">
              <a:spcBef>
                <a:spcPts val="0"/>
              </a:spcBef>
              <a:spcAft>
                <a:spcPts val="0"/>
              </a:spcAft>
              <a:defRPr/>
            </a:pPr>
            <a:endParaRPr lang="ja-JP" altLang="en-US">
              <a:solidFill>
                <a:srgbClr val="000000"/>
              </a:solidFill>
              <a:latin typeface="Calibri"/>
              <a:ea typeface="ＭＳ Ｐゴシック"/>
            </a:endParaRPr>
          </a:p>
        </p:txBody>
      </p:sp>
      <p:sp>
        <p:nvSpPr>
          <p:cNvPr id="74" name="片側の 2 つの角を丸めた四角形 73"/>
          <p:cNvSpPr/>
          <p:nvPr/>
        </p:nvSpPr>
        <p:spPr bwMode="auto">
          <a:xfrm rot="10800000">
            <a:off x="7151354" y="3105852"/>
            <a:ext cx="1724159" cy="91578"/>
          </a:xfrm>
          <a:prstGeom prst="round2SameRect">
            <a:avLst/>
          </a:prstGeom>
          <a:solidFill>
            <a:srgbClr val="E35A4F"/>
          </a:solidFill>
          <a:ln w="9525" cap="flat" cmpd="sng" algn="ctr">
            <a:solidFill>
              <a:schemeClr val="tx1"/>
            </a:solidFill>
            <a:prstDash val="solid"/>
            <a:round/>
            <a:headEnd type="none" w="med" len="med"/>
            <a:tailEnd type="none" w="med" len="med"/>
          </a:ln>
          <a:effectLst/>
          <a:extLst/>
        </p:spPr>
        <p:txBody>
          <a:bodyPr lIns="90000" tIns="46800" rIns="90000" bIns="46800" anchor="ctr"/>
          <a:lstStyle/>
          <a:p>
            <a:pPr fontAlgn="auto">
              <a:spcBef>
                <a:spcPts val="0"/>
              </a:spcBef>
              <a:spcAft>
                <a:spcPts val="0"/>
              </a:spcAft>
              <a:defRPr/>
            </a:pPr>
            <a:endParaRPr lang="ja-JP" altLang="en-US">
              <a:solidFill>
                <a:srgbClr val="000000"/>
              </a:solidFill>
              <a:latin typeface="Calibri"/>
              <a:ea typeface="ＭＳ Ｐゴシック"/>
            </a:endParaRPr>
          </a:p>
        </p:txBody>
      </p:sp>
      <p:sp>
        <p:nvSpPr>
          <p:cNvPr id="77" name="台形 76"/>
          <p:cNvSpPr/>
          <p:nvPr/>
        </p:nvSpPr>
        <p:spPr bwMode="auto">
          <a:xfrm>
            <a:off x="7649689" y="3635913"/>
            <a:ext cx="254587" cy="761956"/>
          </a:xfrm>
          <a:prstGeom prst="trapezoi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fontAlgn="auto">
              <a:spcBef>
                <a:spcPts val="0"/>
              </a:spcBef>
              <a:spcAft>
                <a:spcPts val="0"/>
              </a:spcAft>
              <a:defRPr/>
            </a:pPr>
            <a:endParaRPr lang="ja-JP" altLang="en-US">
              <a:solidFill>
                <a:srgbClr val="000000"/>
              </a:solidFill>
              <a:latin typeface="Calibri"/>
              <a:ea typeface="ＭＳ Ｐゴシック"/>
            </a:endParaRPr>
          </a:p>
        </p:txBody>
      </p:sp>
      <p:sp>
        <p:nvSpPr>
          <p:cNvPr id="138" name="円/楕円 111"/>
          <p:cNvSpPr>
            <a:spLocks noChangeArrowheads="1"/>
          </p:cNvSpPr>
          <p:nvPr/>
        </p:nvSpPr>
        <p:spPr bwMode="auto">
          <a:xfrm>
            <a:off x="7637583" y="3367359"/>
            <a:ext cx="291958" cy="300457"/>
          </a:xfrm>
          <a:prstGeom prst="ellipse">
            <a:avLst/>
          </a:prstGeom>
          <a:solidFill>
            <a:schemeClr val="accent1"/>
          </a:solidFill>
          <a:ln w="12700" algn="ctr">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36000" tIns="46800" rIns="36000" bIns="46800" anchor="ctr"/>
          <a:lstStyle/>
          <a:p>
            <a:pPr algn="ctr" fontAlgn="auto">
              <a:spcBef>
                <a:spcPts val="0"/>
              </a:spcBef>
              <a:spcAft>
                <a:spcPts val="0"/>
              </a:spcAft>
            </a:pPr>
            <a:r>
              <a:rPr lang="ja-JP" altLang="en-US" sz="1000" dirty="0">
                <a:solidFill>
                  <a:srgbClr val="000000"/>
                </a:solidFill>
                <a:latin typeface="Calibri"/>
                <a:ea typeface="ＭＳ Ｐゴシック"/>
              </a:rPr>
              <a:t>＾＾</a:t>
            </a:r>
          </a:p>
        </p:txBody>
      </p:sp>
      <p:sp>
        <p:nvSpPr>
          <p:cNvPr id="159" name="台形 158"/>
          <p:cNvSpPr/>
          <p:nvPr/>
        </p:nvSpPr>
        <p:spPr bwMode="auto">
          <a:xfrm>
            <a:off x="8118321" y="3638665"/>
            <a:ext cx="254587" cy="761956"/>
          </a:xfrm>
          <a:prstGeom prst="trapezoid">
            <a:avLst/>
          </a:prstGeom>
          <a:solidFill>
            <a:srgbClr val="92D050"/>
          </a:solidFill>
          <a:ln w="9525" cap="flat" cmpd="sng" algn="ctr">
            <a:solidFill>
              <a:schemeClr val="tx1"/>
            </a:solidFill>
            <a:prstDash val="solid"/>
            <a:round/>
            <a:headEnd type="none" w="med" len="med"/>
            <a:tailEnd type="none" w="med" len="med"/>
          </a:ln>
          <a:effectLst/>
          <a:extLst/>
        </p:spPr>
        <p:txBody>
          <a:bodyPr lIns="90000" tIns="46800" rIns="90000" bIns="46800" anchor="ctr"/>
          <a:lstStyle/>
          <a:p>
            <a:pPr fontAlgn="auto">
              <a:spcBef>
                <a:spcPts val="0"/>
              </a:spcBef>
              <a:spcAft>
                <a:spcPts val="0"/>
              </a:spcAft>
              <a:defRPr/>
            </a:pPr>
            <a:endParaRPr lang="ja-JP" altLang="en-US">
              <a:solidFill>
                <a:srgbClr val="000000"/>
              </a:solidFill>
              <a:latin typeface="Calibri"/>
              <a:ea typeface="ＭＳ Ｐゴシック"/>
            </a:endParaRPr>
          </a:p>
        </p:txBody>
      </p:sp>
      <p:sp>
        <p:nvSpPr>
          <p:cNvPr id="107" name="円/楕円 106"/>
          <p:cNvSpPr/>
          <p:nvPr/>
        </p:nvSpPr>
        <p:spPr bwMode="auto">
          <a:xfrm>
            <a:off x="7878390" y="2213078"/>
            <a:ext cx="269168" cy="277210"/>
          </a:xfrm>
          <a:prstGeom prst="ellipse">
            <a:avLst/>
          </a:prstGeom>
          <a:gradFill>
            <a:gsLst>
              <a:gs pos="0">
                <a:srgbClr val="92D050"/>
              </a:gs>
              <a:gs pos="50000">
                <a:srgbClr val="CCFF99"/>
              </a:gs>
              <a:gs pos="100000">
                <a:schemeClr val="bg1"/>
              </a:gs>
            </a:gsLst>
            <a:lin ang="0" scaled="1"/>
          </a:gradFill>
          <a:ln w="12700" cap="flat" cmpd="sng" algn="ctr">
            <a:noFill/>
            <a:prstDash val="solid"/>
            <a:round/>
            <a:headEnd type="none" w="med" len="med"/>
            <a:tailEnd type="none" w="med" len="med"/>
          </a:ln>
          <a:effectLst/>
          <a:extLst/>
        </p:spPr>
        <p:txBody>
          <a:bodyPr lIns="90000" tIns="46800" rIns="90000" bIns="46800" anchor="ctr"/>
          <a:lstStyle/>
          <a:p>
            <a:pPr fontAlgn="auto">
              <a:spcBef>
                <a:spcPts val="0"/>
              </a:spcBef>
              <a:spcAft>
                <a:spcPts val="0"/>
              </a:spcAft>
              <a:defRPr/>
            </a:pPr>
            <a:endParaRPr lang="ja-JP" altLang="en-US">
              <a:solidFill>
                <a:srgbClr val="000000"/>
              </a:solidFill>
              <a:latin typeface="Calibri"/>
              <a:ea typeface="ＭＳ Ｐゴシック"/>
            </a:endParaRPr>
          </a:p>
        </p:txBody>
      </p:sp>
      <p:cxnSp>
        <p:nvCxnSpPr>
          <p:cNvPr id="4" name="直線コネクタ 3"/>
          <p:cNvCxnSpPr/>
          <p:nvPr/>
        </p:nvCxnSpPr>
        <p:spPr>
          <a:xfrm flipV="1">
            <a:off x="7877069" y="2964426"/>
            <a:ext cx="274632" cy="387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flipV="1">
            <a:off x="7872932" y="2461639"/>
            <a:ext cx="58257" cy="50666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8098902" y="2469601"/>
            <a:ext cx="48661" cy="49094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7870856" y="2968304"/>
            <a:ext cx="140459"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円弧 16"/>
          <p:cNvSpPr/>
          <p:nvPr/>
        </p:nvSpPr>
        <p:spPr>
          <a:xfrm>
            <a:off x="7874999" y="2211398"/>
            <a:ext cx="272560" cy="281456"/>
          </a:xfrm>
          <a:prstGeom prst="arc">
            <a:avLst>
              <a:gd name="adj1" fmla="val 16200000"/>
              <a:gd name="adj2" fmla="val 5269952"/>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sp>
        <p:nvSpPr>
          <p:cNvPr id="99" name="円弧 98"/>
          <p:cNvSpPr/>
          <p:nvPr/>
        </p:nvSpPr>
        <p:spPr>
          <a:xfrm rot="10800000">
            <a:off x="7877278" y="2209275"/>
            <a:ext cx="272560" cy="281456"/>
          </a:xfrm>
          <a:prstGeom prst="arc">
            <a:avLst>
              <a:gd name="adj1" fmla="val 16200000"/>
              <a:gd name="adj2" fmla="val 5269952"/>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sp>
        <p:nvSpPr>
          <p:cNvPr id="18" name="左カーブ矢印 17"/>
          <p:cNvSpPr/>
          <p:nvPr/>
        </p:nvSpPr>
        <p:spPr>
          <a:xfrm>
            <a:off x="8756637" y="2715172"/>
            <a:ext cx="363959" cy="886165"/>
          </a:xfrm>
          <a:prstGeom prst="curvedLeftArrow">
            <a:avLst>
              <a:gd name="adj1" fmla="val 21531"/>
              <a:gd name="adj2" fmla="val 50000"/>
              <a:gd name="adj3" fmla="val 19454"/>
            </a:avLst>
          </a:prstGeom>
          <a:solidFill>
            <a:srgbClr val="CCFF99"/>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139" name="円/楕円 111"/>
          <p:cNvSpPr>
            <a:spLocks noChangeArrowheads="1"/>
          </p:cNvSpPr>
          <p:nvPr/>
        </p:nvSpPr>
        <p:spPr bwMode="auto">
          <a:xfrm>
            <a:off x="8098404" y="3354036"/>
            <a:ext cx="291958" cy="300457"/>
          </a:xfrm>
          <a:prstGeom prst="ellipse">
            <a:avLst/>
          </a:prstGeom>
          <a:solidFill>
            <a:srgbClr val="92D050"/>
          </a:solidFill>
          <a:ln w="12700" algn="ctr">
            <a:solidFill>
              <a:schemeClr val="tx1"/>
            </a:solidFill>
            <a:round/>
            <a:headEnd/>
            <a:tailEnd/>
          </a:ln>
          <a:effectLst/>
          <a:extLst/>
        </p:spPr>
        <p:txBody>
          <a:bodyPr lIns="36000" tIns="46800" rIns="36000" bIns="46800" anchor="ctr"/>
          <a:lstStyle/>
          <a:p>
            <a:pPr algn="ctr" fontAlgn="auto">
              <a:spcBef>
                <a:spcPts val="0"/>
              </a:spcBef>
              <a:spcAft>
                <a:spcPts val="0"/>
              </a:spcAft>
            </a:pPr>
            <a:r>
              <a:rPr lang="ja-JP" altLang="en-US" sz="1000" dirty="0">
                <a:solidFill>
                  <a:srgbClr val="000000"/>
                </a:solidFill>
                <a:latin typeface="Calibri"/>
                <a:ea typeface="ＭＳ Ｐゴシック"/>
              </a:rPr>
              <a:t>＾＾</a:t>
            </a:r>
          </a:p>
        </p:txBody>
      </p:sp>
      <p:grpSp>
        <p:nvGrpSpPr>
          <p:cNvPr id="9" name="グループ化 2"/>
          <p:cNvGrpSpPr/>
          <p:nvPr/>
        </p:nvGrpSpPr>
        <p:grpSpPr>
          <a:xfrm>
            <a:off x="7502331" y="4125221"/>
            <a:ext cx="360819" cy="489295"/>
            <a:chOff x="7702040" y="3876268"/>
            <a:chExt cx="362043" cy="393197"/>
          </a:xfrm>
        </p:grpSpPr>
        <p:sp>
          <p:nvSpPr>
            <p:cNvPr id="100" name="台形 99"/>
            <p:cNvSpPr/>
            <p:nvPr/>
          </p:nvSpPr>
          <p:spPr bwMode="auto">
            <a:xfrm>
              <a:off x="7722350" y="3990523"/>
              <a:ext cx="164868" cy="226286"/>
            </a:xfrm>
            <a:prstGeom prst="trapezoid">
              <a:avLst/>
            </a:prstGeom>
            <a:solidFill>
              <a:srgbClr val="FF99FF"/>
            </a:solidFill>
            <a:ln w="9525" cap="flat" cmpd="sng" algn="ctr">
              <a:solidFill>
                <a:schemeClr val="tx1"/>
              </a:solidFill>
              <a:prstDash val="solid"/>
              <a:round/>
              <a:headEnd type="none" w="med" len="med"/>
              <a:tailEnd type="none" w="med" len="med"/>
            </a:ln>
            <a:effectLst/>
            <a:extLst/>
          </p:spPr>
          <p:txBody>
            <a:bodyPr lIns="90000" tIns="46800" rIns="90000" bIns="46800" anchor="ctr"/>
            <a:lstStyle/>
            <a:p>
              <a:pPr fontAlgn="auto">
                <a:spcBef>
                  <a:spcPts val="0"/>
                </a:spcBef>
                <a:spcAft>
                  <a:spcPts val="0"/>
                </a:spcAft>
                <a:defRPr/>
              </a:pPr>
              <a:endParaRPr lang="ja-JP" altLang="en-US">
                <a:solidFill>
                  <a:srgbClr val="000000"/>
                </a:solidFill>
                <a:latin typeface="Calibri"/>
                <a:ea typeface="ＭＳ Ｐゴシック"/>
              </a:endParaRPr>
            </a:p>
          </p:txBody>
        </p:sp>
        <p:sp>
          <p:nvSpPr>
            <p:cNvPr id="102" name="円/楕円 111"/>
            <p:cNvSpPr>
              <a:spLocks noChangeAspect="1" noChangeArrowheads="1"/>
            </p:cNvSpPr>
            <p:nvPr/>
          </p:nvSpPr>
          <p:spPr bwMode="auto">
            <a:xfrm>
              <a:off x="7702040" y="3876268"/>
              <a:ext cx="205487" cy="169359"/>
            </a:xfrm>
            <a:prstGeom prst="ellipse">
              <a:avLst/>
            </a:prstGeom>
            <a:solidFill>
              <a:srgbClr val="FF99FF"/>
            </a:solidFill>
            <a:ln w="9525" algn="ctr">
              <a:solidFill>
                <a:schemeClr val="tx1"/>
              </a:solidFill>
              <a:round/>
              <a:headEnd/>
              <a:tailEnd/>
            </a:ln>
            <a:effectLst/>
            <a:extLst/>
          </p:spPr>
          <p:txBody>
            <a:bodyPr wrap="none" lIns="0" tIns="0" rIns="0" bIns="0" anchor="ctr"/>
            <a:lstStyle/>
            <a:p>
              <a:pPr algn="ctr" fontAlgn="auto">
                <a:spcBef>
                  <a:spcPts val="0"/>
                </a:spcBef>
                <a:spcAft>
                  <a:spcPts val="0"/>
                </a:spcAft>
              </a:pPr>
              <a:r>
                <a:rPr lang="en-US" altLang="ja-JP" sz="600" dirty="0">
                  <a:solidFill>
                    <a:srgbClr val="000000"/>
                  </a:solidFill>
                  <a:latin typeface="Calibri"/>
                  <a:ea typeface="ＭＳ Ｐゴシック"/>
                </a:rPr>
                <a:t>^  ^</a:t>
              </a:r>
            </a:p>
            <a:p>
              <a:pPr algn="ctr" fontAlgn="auto">
                <a:spcBef>
                  <a:spcPts val="0"/>
                </a:spcBef>
                <a:spcAft>
                  <a:spcPts val="0"/>
                </a:spcAft>
              </a:pPr>
              <a:r>
                <a:rPr lang="en-US" altLang="ja-JP" sz="600" dirty="0">
                  <a:solidFill>
                    <a:srgbClr val="000000"/>
                  </a:solidFill>
                  <a:latin typeface="Calibri"/>
                  <a:ea typeface="ＭＳ Ｐゴシック"/>
                </a:rPr>
                <a:t>0</a:t>
              </a:r>
              <a:endParaRPr lang="ja-JP" altLang="en-US" sz="300" dirty="0">
                <a:solidFill>
                  <a:srgbClr val="000000"/>
                </a:solidFill>
                <a:latin typeface="Calibri"/>
                <a:ea typeface="ＭＳ Ｐゴシック"/>
              </a:endParaRPr>
            </a:p>
          </p:txBody>
        </p:sp>
        <p:sp>
          <p:nvSpPr>
            <p:cNvPr id="108" name="台形 107"/>
            <p:cNvSpPr/>
            <p:nvPr/>
          </p:nvSpPr>
          <p:spPr bwMode="auto">
            <a:xfrm>
              <a:off x="7878906" y="4043179"/>
              <a:ext cx="164868" cy="226286"/>
            </a:xfrm>
            <a:prstGeom prst="trapezoid">
              <a:avLst/>
            </a:prstGeom>
            <a:solidFill>
              <a:srgbClr val="FF99FF"/>
            </a:solidFill>
            <a:ln w="9525" cap="flat" cmpd="sng" algn="ctr">
              <a:solidFill>
                <a:schemeClr val="tx1"/>
              </a:solidFill>
              <a:prstDash val="solid"/>
              <a:round/>
              <a:headEnd type="none" w="med" len="med"/>
              <a:tailEnd type="none" w="med" len="med"/>
            </a:ln>
            <a:effectLst/>
            <a:extLst/>
          </p:spPr>
          <p:txBody>
            <a:bodyPr lIns="90000" tIns="46800" rIns="90000" bIns="46800" anchor="ctr"/>
            <a:lstStyle/>
            <a:p>
              <a:pPr fontAlgn="auto">
                <a:spcBef>
                  <a:spcPts val="0"/>
                </a:spcBef>
                <a:spcAft>
                  <a:spcPts val="0"/>
                </a:spcAft>
                <a:defRPr/>
              </a:pPr>
              <a:endParaRPr lang="ja-JP" altLang="en-US">
                <a:solidFill>
                  <a:srgbClr val="000000"/>
                </a:solidFill>
                <a:latin typeface="Calibri"/>
                <a:ea typeface="ＭＳ Ｐゴシック"/>
              </a:endParaRPr>
            </a:p>
          </p:txBody>
        </p:sp>
        <p:sp>
          <p:nvSpPr>
            <p:cNvPr id="134" name="円/楕円 111"/>
            <p:cNvSpPr>
              <a:spLocks noChangeAspect="1" noChangeArrowheads="1"/>
            </p:cNvSpPr>
            <p:nvPr/>
          </p:nvSpPr>
          <p:spPr bwMode="auto">
            <a:xfrm>
              <a:off x="7858596" y="3928924"/>
              <a:ext cx="205487" cy="169359"/>
            </a:xfrm>
            <a:prstGeom prst="ellipse">
              <a:avLst/>
            </a:prstGeom>
            <a:solidFill>
              <a:srgbClr val="FF99FF"/>
            </a:solidFill>
            <a:ln w="9525" algn="ctr">
              <a:solidFill>
                <a:schemeClr val="tx1"/>
              </a:solidFill>
              <a:round/>
              <a:headEnd/>
              <a:tailEnd/>
            </a:ln>
            <a:effectLst/>
            <a:extLst/>
          </p:spPr>
          <p:txBody>
            <a:bodyPr wrap="none" lIns="0" tIns="0" rIns="0" bIns="0" anchor="ctr"/>
            <a:lstStyle/>
            <a:p>
              <a:pPr algn="ctr" fontAlgn="auto">
                <a:spcBef>
                  <a:spcPts val="0"/>
                </a:spcBef>
                <a:spcAft>
                  <a:spcPts val="0"/>
                </a:spcAft>
              </a:pPr>
              <a:r>
                <a:rPr lang="en-US" altLang="ja-JP" sz="600" dirty="0">
                  <a:solidFill>
                    <a:srgbClr val="000000"/>
                  </a:solidFill>
                  <a:latin typeface="Calibri"/>
                  <a:ea typeface="ＭＳ Ｐゴシック"/>
                </a:rPr>
                <a:t>^  ^</a:t>
              </a:r>
            </a:p>
            <a:p>
              <a:pPr algn="ctr" fontAlgn="auto">
                <a:spcBef>
                  <a:spcPts val="0"/>
                </a:spcBef>
                <a:spcAft>
                  <a:spcPts val="0"/>
                </a:spcAft>
              </a:pPr>
              <a:r>
                <a:rPr lang="en-US" altLang="ja-JP" sz="600" dirty="0">
                  <a:solidFill>
                    <a:srgbClr val="000000"/>
                  </a:solidFill>
                  <a:latin typeface="Calibri"/>
                  <a:ea typeface="ＭＳ Ｐゴシック"/>
                </a:rPr>
                <a:t>0</a:t>
              </a:r>
              <a:endParaRPr lang="ja-JP" altLang="en-US" sz="300" dirty="0">
                <a:solidFill>
                  <a:srgbClr val="000000"/>
                </a:solidFill>
                <a:latin typeface="Calibri"/>
                <a:ea typeface="ＭＳ Ｐゴシック"/>
              </a:endParaRPr>
            </a:p>
          </p:txBody>
        </p:sp>
      </p:grpSp>
      <p:sp>
        <p:nvSpPr>
          <p:cNvPr id="73" name="角丸四角形 12"/>
          <p:cNvSpPr>
            <a:spLocks noChangeArrowheads="1"/>
          </p:cNvSpPr>
          <p:nvPr/>
        </p:nvSpPr>
        <p:spPr bwMode="auto">
          <a:xfrm>
            <a:off x="7037850" y="3020503"/>
            <a:ext cx="1924366" cy="94731"/>
          </a:xfrm>
          <a:prstGeom prst="roundRect">
            <a:avLst>
              <a:gd name="adj" fmla="val 16667"/>
            </a:avLst>
          </a:prstGeom>
          <a:solidFill>
            <a:srgbClr val="E35A4F"/>
          </a:solidFill>
          <a:ln w="9525" algn="ctr">
            <a:solidFill>
              <a:schemeClr val="tx1"/>
            </a:solidFill>
            <a:round/>
            <a:headEnd/>
            <a:tailEnd/>
          </a:ln>
        </p:spPr>
        <p:txBody>
          <a:bodyPr lIns="90000" tIns="46800" rIns="90000" bIns="46800" anchor="ctr"/>
          <a:lstStyle/>
          <a:p>
            <a:pPr fontAlgn="auto">
              <a:spcBef>
                <a:spcPts val="0"/>
              </a:spcBef>
              <a:spcAft>
                <a:spcPts val="0"/>
              </a:spcAft>
            </a:pPr>
            <a:endParaRPr lang="ja-JP" altLang="en-US">
              <a:solidFill>
                <a:srgbClr val="000000"/>
              </a:solidFill>
              <a:latin typeface="Calibri"/>
              <a:ea typeface="ＭＳ Ｐゴシック"/>
            </a:endParaRPr>
          </a:p>
        </p:txBody>
      </p:sp>
      <p:sp>
        <p:nvSpPr>
          <p:cNvPr id="144" name="正方形/長方形 65"/>
          <p:cNvSpPr>
            <a:spLocks noChangeArrowheads="1"/>
          </p:cNvSpPr>
          <p:nvPr/>
        </p:nvSpPr>
        <p:spPr bwMode="auto">
          <a:xfrm>
            <a:off x="2314911" y="4947910"/>
            <a:ext cx="2124000" cy="1534748"/>
          </a:xfrm>
          <a:prstGeom prst="roundRect">
            <a:avLst/>
          </a:prstGeom>
          <a:solidFill>
            <a:srgbClr val="FFFF00"/>
          </a:solidFill>
          <a:ln w="34925" cmpd="dbl" algn="ctr">
            <a:noFill/>
            <a:round/>
            <a:headEnd/>
            <a:tailEnd/>
          </a:ln>
        </p:spPr>
        <p:txBody>
          <a:bodyPr wrap="square" lIns="0" tIns="46800" rIns="0" bIns="46800" anchor="ctr">
            <a:spAutoFit/>
          </a:bodyPr>
          <a:lstStyle/>
          <a:p>
            <a:pPr algn="ctr" fontAlgn="auto">
              <a:spcBef>
                <a:spcPts val="0"/>
              </a:spcBef>
              <a:spcAft>
                <a:spcPts val="0"/>
              </a:spcAft>
            </a:pPr>
            <a:r>
              <a:rPr lang="en-US" altLang="ja-JP" sz="2000" dirty="0">
                <a:solidFill>
                  <a:srgbClr val="000000"/>
                </a:solidFill>
                <a:latin typeface="HGP創英角ｺﾞｼｯｸUB" pitchFamily="50" charset="-128"/>
                <a:ea typeface="HGP創英角ｺﾞｼｯｸUB" pitchFamily="50" charset="-128"/>
              </a:rPr>
              <a:t>65</a:t>
            </a:r>
            <a:r>
              <a:rPr lang="ja-JP" altLang="en-US" sz="2000" dirty="0">
                <a:solidFill>
                  <a:srgbClr val="000000"/>
                </a:solidFill>
                <a:latin typeface="HGP創英角ｺﾞｼｯｸUB" pitchFamily="50" charset="-128"/>
                <a:ea typeface="HGP創英角ｺﾞｼｯｸUB" pitchFamily="50" charset="-128"/>
              </a:rPr>
              <a:t>歳以上</a:t>
            </a:r>
            <a:r>
              <a:rPr lang="en-US" altLang="ja-JP" sz="2000" dirty="0">
                <a:solidFill>
                  <a:srgbClr val="000000"/>
                </a:solidFill>
                <a:latin typeface="HGP創英角ｺﾞｼｯｸUB" pitchFamily="50" charset="-128"/>
                <a:ea typeface="HGP創英角ｺﾞｼｯｸUB" pitchFamily="50" charset="-128"/>
              </a:rPr>
              <a:t>1</a:t>
            </a:r>
            <a:r>
              <a:rPr lang="ja-JP" altLang="en-US" sz="2000" dirty="0">
                <a:solidFill>
                  <a:srgbClr val="000000"/>
                </a:solidFill>
                <a:latin typeface="HGP創英角ｺﾞｼｯｸUB" pitchFamily="50" charset="-128"/>
                <a:ea typeface="HGP創英角ｺﾞｼｯｸUB" pitchFamily="50" charset="-128"/>
              </a:rPr>
              <a:t>人に対して、</a:t>
            </a:r>
            <a:endParaRPr lang="en-US" altLang="ja-JP" sz="2000" dirty="0">
              <a:solidFill>
                <a:srgbClr val="000000"/>
              </a:solidFill>
              <a:latin typeface="HGP創英角ｺﾞｼｯｸUB" pitchFamily="50" charset="-128"/>
              <a:ea typeface="HGP創英角ｺﾞｼｯｸUB" pitchFamily="50" charset="-128"/>
            </a:endParaRPr>
          </a:p>
          <a:p>
            <a:pPr algn="ctr" fontAlgn="auto">
              <a:spcBef>
                <a:spcPts val="0"/>
              </a:spcBef>
              <a:spcAft>
                <a:spcPts val="0"/>
              </a:spcAft>
            </a:pPr>
            <a:r>
              <a:rPr lang="en-US" altLang="ja-JP" sz="2000" dirty="0">
                <a:solidFill>
                  <a:srgbClr val="000000"/>
                </a:solidFill>
                <a:latin typeface="HGP創英角ｺﾞｼｯｸUB" pitchFamily="50" charset="-128"/>
                <a:ea typeface="HGP創英角ｺﾞｼｯｸUB" pitchFamily="50" charset="-128"/>
              </a:rPr>
              <a:t>20</a:t>
            </a:r>
            <a:r>
              <a:rPr lang="ja-JP" altLang="en-US" sz="2000" dirty="0">
                <a:solidFill>
                  <a:srgbClr val="000000"/>
                </a:solidFill>
                <a:latin typeface="HGP創英角ｺﾞｼｯｸUB" pitchFamily="50" charset="-128"/>
                <a:ea typeface="HGP創英角ｺﾞｼｯｸUB" pitchFamily="50" charset="-128"/>
              </a:rPr>
              <a:t>～</a:t>
            </a:r>
            <a:r>
              <a:rPr lang="en-US" altLang="ja-JP" sz="2000" dirty="0">
                <a:solidFill>
                  <a:srgbClr val="000000"/>
                </a:solidFill>
                <a:latin typeface="HGP創英角ｺﾞｼｯｸUB" pitchFamily="50" charset="-128"/>
                <a:ea typeface="HGP創英角ｺﾞｼｯｸUB" pitchFamily="50" charset="-128"/>
              </a:rPr>
              <a:t>64</a:t>
            </a:r>
            <a:r>
              <a:rPr lang="ja-JP" altLang="en-US" sz="2000" dirty="0">
                <a:solidFill>
                  <a:srgbClr val="000000"/>
                </a:solidFill>
                <a:latin typeface="HGP創英角ｺﾞｼｯｸUB" pitchFamily="50" charset="-128"/>
                <a:ea typeface="HGP創英角ｺﾞｼｯｸUB" pitchFamily="50" charset="-128"/>
              </a:rPr>
              <a:t>歳は</a:t>
            </a:r>
            <a:endParaRPr lang="en-US" altLang="ja-JP" sz="2000" dirty="0">
              <a:solidFill>
                <a:srgbClr val="000000"/>
              </a:solidFill>
              <a:latin typeface="HGP創英角ｺﾞｼｯｸUB" pitchFamily="50" charset="-128"/>
              <a:ea typeface="HGP創英角ｺﾞｼｯｸUB" pitchFamily="50" charset="-128"/>
            </a:endParaRPr>
          </a:p>
          <a:p>
            <a:pPr algn="ctr" fontAlgn="auto">
              <a:spcBef>
                <a:spcPts val="0"/>
              </a:spcBef>
              <a:spcAft>
                <a:spcPts val="0"/>
              </a:spcAft>
            </a:pPr>
            <a:r>
              <a:rPr lang="en-US" altLang="ja-JP" sz="2400" dirty="0">
                <a:solidFill>
                  <a:srgbClr val="FF6600"/>
                </a:solidFill>
                <a:latin typeface="HGP創英角ｺﾞｼｯｸUB" pitchFamily="50" charset="-128"/>
                <a:ea typeface="HGP創英角ｺﾞｼｯｸUB" pitchFamily="50" charset="-128"/>
              </a:rPr>
              <a:t>2.</a:t>
            </a:r>
            <a:r>
              <a:rPr lang="ja-JP" altLang="en-US" sz="2400" dirty="0">
                <a:solidFill>
                  <a:srgbClr val="FF6600"/>
                </a:solidFill>
                <a:latin typeface="HGP創英角ｺﾞｼｯｸUB" pitchFamily="50" charset="-128"/>
                <a:ea typeface="HGP創英角ｺﾞｼｯｸUB" pitchFamily="50" charset="-128"/>
              </a:rPr>
              <a:t>４人</a:t>
            </a:r>
          </a:p>
        </p:txBody>
      </p:sp>
      <p:sp>
        <p:nvSpPr>
          <p:cNvPr id="86" name="テキスト ボックス 85"/>
          <p:cNvSpPr txBox="1"/>
          <p:nvPr/>
        </p:nvSpPr>
        <p:spPr>
          <a:xfrm>
            <a:off x="6710582" y="3915696"/>
            <a:ext cx="1029770" cy="746358"/>
          </a:xfrm>
          <a:prstGeom prst="rect">
            <a:avLst/>
          </a:prstGeom>
          <a:noFill/>
        </p:spPr>
        <p:txBody>
          <a:bodyPr wrap="square" rtlCol="0">
            <a:spAutoFit/>
          </a:bodyPr>
          <a:lstStyle/>
          <a:p>
            <a:pPr fontAlgn="auto">
              <a:lnSpc>
                <a:spcPts val="1700"/>
              </a:lnSpc>
              <a:spcBef>
                <a:spcPts val="0"/>
              </a:spcBef>
              <a:spcAft>
                <a:spcPts val="0"/>
              </a:spcAft>
            </a:pPr>
            <a:r>
              <a:rPr lang="ja-JP" altLang="en-US" sz="1600" i="1" dirty="0">
                <a:solidFill>
                  <a:prstClr val="black"/>
                </a:solidFill>
                <a:latin typeface="HGS創英角ｺﾞｼｯｸUB" pitchFamily="50" charset="-128"/>
                <a:ea typeface="HGS創英角ｺﾞｼｯｸUB" pitchFamily="50" charset="-128"/>
              </a:rPr>
              <a:t>子ども・</a:t>
            </a:r>
            <a:endParaRPr lang="en-US" altLang="ja-JP" sz="1600" i="1" dirty="0">
              <a:solidFill>
                <a:prstClr val="black"/>
              </a:solidFill>
              <a:latin typeface="HGS創英角ｺﾞｼｯｸUB" pitchFamily="50" charset="-128"/>
              <a:ea typeface="HGS創英角ｺﾞｼｯｸUB" pitchFamily="50" charset="-128"/>
            </a:endParaRPr>
          </a:p>
          <a:p>
            <a:pPr fontAlgn="auto">
              <a:lnSpc>
                <a:spcPts val="1700"/>
              </a:lnSpc>
              <a:spcBef>
                <a:spcPts val="0"/>
              </a:spcBef>
              <a:spcAft>
                <a:spcPts val="0"/>
              </a:spcAft>
            </a:pPr>
            <a:r>
              <a:rPr lang="ja-JP" altLang="en-US" sz="1600" i="1" dirty="0">
                <a:solidFill>
                  <a:prstClr val="black"/>
                </a:solidFill>
                <a:latin typeface="HGS創英角ｺﾞｼｯｸUB" pitchFamily="50" charset="-128"/>
                <a:ea typeface="HGS創英角ｺﾞｼｯｸUB" pitchFamily="50" charset="-128"/>
              </a:rPr>
              <a:t>子育て</a:t>
            </a:r>
            <a:endParaRPr lang="en-US" altLang="ja-JP" sz="1600" i="1" dirty="0">
              <a:solidFill>
                <a:prstClr val="black"/>
              </a:solidFill>
              <a:latin typeface="HGS創英角ｺﾞｼｯｸUB" pitchFamily="50" charset="-128"/>
              <a:ea typeface="HGS創英角ｺﾞｼｯｸUB" pitchFamily="50" charset="-128"/>
            </a:endParaRPr>
          </a:p>
          <a:p>
            <a:pPr fontAlgn="auto">
              <a:lnSpc>
                <a:spcPts val="1700"/>
              </a:lnSpc>
              <a:spcBef>
                <a:spcPts val="0"/>
              </a:spcBef>
              <a:spcAft>
                <a:spcPts val="0"/>
              </a:spcAft>
            </a:pPr>
            <a:r>
              <a:rPr lang="ja-JP" altLang="en-US" sz="1600" i="1" dirty="0">
                <a:solidFill>
                  <a:prstClr val="black"/>
                </a:solidFill>
                <a:latin typeface="HGS創英角ｺﾞｼｯｸUB" pitchFamily="50" charset="-128"/>
                <a:ea typeface="HGS創英角ｺﾞｼｯｸUB" pitchFamily="50" charset="-128"/>
              </a:rPr>
              <a:t>支援等</a:t>
            </a:r>
          </a:p>
        </p:txBody>
      </p:sp>
      <p:sp>
        <p:nvSpPr>
          <p:cNvPr id="93" name="テキスト ボックス 92"/>
          <p:cNvSpPr txBox="1"/>
          <p:nvPr/>
        </p:nvSpPr>
        <p:spPr>
          <a:xfrm>
            <a:off x="7947105" y="1573587"/>
            <a:ext cx="1166451" cy="730969"/>
          </a:xfrm>
          <a:prstGeom prst="rect">
            <a:avLst/>
          </a:prstGeom>
          <a:noFill/>
        </p:spPr>
        <p:txBody>
          <a:bodyPr wrap="square" lIns="0" tIns="0" rIns="0" bIns="0" rtlCol="0">
            <a:spAutoFit/>
          </a:bodyPr>
          <a:lstStyle/>
          <a:p>
            <a:pPr algn="ctr" fontAlgn="auto">
              <a:lnSpc>
                <a:spcPts val="1900"/>
              </a:lnSpc>
              <a:spcBef>
                <a:spcPts val="0"/>
              </a:spcBef>
              <a:spcAft>
                <a:spcPts val="0"/>
              </a:spcAft>
            </a:pPr>
            <a:r>
              <a:rPr lang="ja-JP" altLang="en-US" i="1" dirty="0">
                <a:solidFill>
                  <a:prstClr val="black"/>
                </a:solidFill>
                <a:latin typeface="HGS創英角ｺﾞｼｯｸUB" pitchFamily="50" charset="-128"/>
                <a:ea typeface="HGS創英角ｺﾞｼｯｸUB" pitchFamily="50" charset="-128"/>
              </a:rPr>
              <a:t>高齢者が</a:t>
            </a:r>
            <a:endParaRPr lang="en-US" altLang="ja-JP" i="1" dirty="0">
              <a:solidFill>
                <a:prstClr val="black"/>
              </a:solidFill>
              <a:latin typeface="HGS創英角ｺﾞｼｯｸUB" pitchFamily="50" charset="-128"/>
              <a:ea typeface="HGS創英角ｺﾞｼｯｸUB" pitchFamily="50" charset="-128"/>
            </a:endParaRPr>
          </a:p>
          <a:p>
            <a:pPr algn="ctr" fontAlgn="auto">
              <a:lnSpc>
                <a:spcPts val="1900"/>
              </a:lnSpc>
              <a:spcBef>
                <a:spcPts val="0"/>
              </a:spcBef>
              <a:spcAft>
                <a:spcPts val="0"/>
              </a:spcAft>
            </a:pPr>
            <a:r>
              <a:rPr lang="ja-JP" altLang="en-US" i="1" dirty="0">
                <a:solidFill>
                  <a:prstClr val="black"/>
                </a:solidFill>
                <a:latin typeface="HGS創英角ｺﾞｼｯｸUB" pitchFamily="50" charset="-128"/>
                <a:ea typeface="HGS創英角ｺﾞｼｯｸUB" pitchFamily="50" charset="-128"/>
              </a:rPr>
              <a:t>長く働ける</a:t>
            </a:r>
            <a:endParaRPr lang="en-US" altLang="ja-JP" i="1" dirty="0">
              <a:solidFill>
                <a:prstClr val="black"/>
              </a:solidFill>
              <a:latin typeface="HGS創英角ｺﾞｼｯｸUB" pitchFamily="50" charset="-128"/>
              <a:ea typeface="HGS創英角ｺﾞｼｯｸUB" pitchFamily="50" charset="-128"/>
            </a:endParaRPr>
          </a:p>
          <a:p>
            <a:pPr algn="ctr" fontAlgn="auto">
              <a:lnSpc>
                <a:spcPts val="1900"/>
              </a:lnSpc>
              <a:spcBef>
                <a:spcPts val="0"/>
              </a:spcBef>
              <a:spcAft>
                <a:spcPts val="0"/>
              </a:spcAft>
            </a:pPr>
            <a:r>
              <a:rPr lang="ja-JP" altLang="en-US" i="1" dirty="0">
                <a:solidFill>
                  <a:prstClr val="black"/>
                </a:solidFill>
                <a:latin typeface="HGS創英角ｺﾞｼｯｸUB" pitchFamily="50" charset="-128"/>
                <a:ea typeface="HGS創英角ｺﾞｼｯｸUB" pitchFamily="50" charset="-128"/>
              </a:rPr>
              <a:t>環境づくり</a:t>
            </a:r>
          </a:p>
        </p:txBody>
      </p:sp>
      <p:sp>
        <p:nvSpPr>
          <p:cNvPr id="106" name="テキスト ボックス 3"/>
          <p:cNvSpPr txBox="1">
            <a:spLocks noChangeArrowheads="1"/>
          </p:cNvSpPr>
          <p:nvPr/>
        </p:nvSpPr>
        <p:spPr bwMode="auto">
          <a:xfrm>
            <a:off x="30380" y="1196832"/>
            <a:ext cx="2100729"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sz="1200">
                <a:solidFill>
                  <a:schemeClr val="tx1"/>
                </a:solidFill>
                <a:latin typeface="Arial" charset="0"/>
                <a:ea typeface="ＭＳ Ｐゴシック" charset="-128"/>
              </a:defRPr>
            </a:lvl1pPr>
            <a:lvl2pPr marL="742950" indent="-285750" eaLnBrk="0" hangingPunct="0">
              <a:defRPr kumimoji="1" sz="1200">
                <a:solidFill>
                  <a:schemeClr val="tx1"/>
                </a:solidFill>
                <a:latin typeface="Arial" charset="0"/>
                <a:ea typeface="ＭＳ Ｐゴシック" charset="-128"/>
              </a:defRPr>
            </a:lvl2pPr>
            <a:lvl3pPr marL="1143000" indent="-228600" eaLnBrk="0" hangingPunct="0">
              <a:defRPr kumimoji="1" sz="1200">
                <a:solidFill>
                  <a:schemeClr val="tx1"/>
                </a:solidFill>
                <a:latin typeface="Arial" charset="0"/>
                <a:ea typeface="ＭＳ Ｐゴシック" charset="-128"/>
              </a:defRPr>
            </a:lvl3pPr>
            <a:lvl4pPr marL="1600200" indent="-228600" eaLnBrk="0" hangingPunct="0">
              <a:defRPr kumimoji="1" sz="1200">
                <a:solidFill>
                  <a:schemeClr val="tx1"/>
                </a:solidFill>
                <a:latin typeface="Arial" charset="0"/>
                <a:ea typeface="ＭＳ Ｐゴシック" charset="-128"/>
              </a:defRPr>
            </a:lvl4pPr>
            <a:lvl5pPr marL="2057400" indent="-228600" eaLnBrk="0" hangingPunct="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algn="ctr" eaLnBrk="1" fontAlgn="auto" hangingPunct="1">
              <a:spcBef>
                <a:spcPts val="0"/>
              </a:spcBef>
              <a:spcAft>
                <a:spcPts val="0"/>
              </a:spcAft>
            </a:pPr>
            <a:r>
              <a:rPr lang="ja-JP" altLang="en-US" sz="2400" b="1" dirty="0">
                <a:solidFill>
                  <a:srgbClr val="000000"/>
                </a:solidFill>
                <a:ea typeface="ＤＦ平成ゴシック体W5" pitchFamily="1" charset="-128"/>
              </a:rPr>
              <a:t>１９６５</a:t>
            </a:r>
            <a:r>
              <a:rPr lang="ja-JP" altLang="en-US" sz="2400" b="1" dirty="0" smtClean="0">
                <a:solidFill>
                  <a:srgbClr val="000000"/>
                </a:solidFill>
                <a:ea typeface="ＤＦ平成ゴシック体W5" pitchFamily="1" charset="-128"/>
              </a:rPr>
              <a:t>年</a:t>
            </a:r>
            <a:endParaRPr lang="en-US" altLang="ja-JP" sz="2400" b="1" dirty="0" smtClean="0">
              <a:solidFill>
                <a:srgbClr val="000000"/>
              </a:solidFill>
              <a:ea typeface="ＤＦ平成ゴシック体W5" pitchFamily="1" charset="-128"/>
            </a:endParaRPr>
          </a:p>
          <a:p>
            <a:pPr algn="ctr" eaLnBrk="1" fontAlgn="auto" hangingPunct="1">
              <a:spcBef>
                <a:spcPts val="0"/>
              </a:spcBef>
              <a:spcAft>
                <a:spcPts val="0"/>
              </a:spcAft>
            </a:pPr>
            <a:r>
              <a:rPr lang="ja-JP" altLang="en-US" sz="2400" b="1" dirty="0" smtClean="0">
                <a:solidFill>
                  <a:srgbClr val="000000"/>
                </a:solidFill>
                <a:ea typeface="ＤＦ平成ゴシック体W5" pitchFamily="1" charset="-128"/>
              </a:rPr>
              <a:t>「胴上げ型」</a:t>
            </a:r>
            <a:endParaRPr lang="ja-JP" altLang="en-US" sz="2400" b="1" dirty="0">
              <a:solidFill>
                <a:srgbClr val="000000"/>
              </a:solidFill>
              <a:ea typeface="ＤＦ平成ゴシック体W5" pitchFamily="1" charset="-128"/>
            </a:endParaRPr>
          </a:p>
        </p:txBody>
      </p:sp>
      <p:sp>
        <p:nvSpPr>
          <p:cNvPr id="146" name="テキスト ボックス 58"/>
          <p:cNvSpPr txBox="1">
            <a:spLocks noChangeArrowheads="1"/>
          </p:cNvSpPr>
          <p:nvPr/>
        </p:nvSpPr>
        <p:spPr bwMode="auto">
          <a:xfrm>
            <a:off x="2296959" y="1196832"/>
            <a:ext cx="2159904"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sz="1200">
                <a:solidFill>
                  <a:schemeClr val="tx1"/>
                </a:solidFill>
                <a:latin typeface="Arial" charset="0"/>
                <a:ea typeface="ＭＳ Ｐゴシック" charset="-128"/>
              </a:defRPr>
            </a:lvl1pPr>
            <a:lvl2pPr marL="742950" indent="-285750" eaLnBrk="0" hangingPunct="0">
              <a:defRPr kumimoji="1" sz="1200">
                <a:solidFill>
                  <a:schemeClr val="tx1"/>
                </a:solidFill>
                <a:latin typeface="Arial" charset="0"/>
                <a:ea typeface="ＭＳ Ｐゴシック" charset="-128"/>
              </a:defRPr>
            </a:lvl2pPr>
            <a:lvl3pPr marL="1143000" indent="-228600" eaLnBrk="0" hangingPunct="0">
              <a:defRPr kumimoji="1" sz="1200">
                <a:solidFill>
                  <a:schemeClr val="tx1"/>
                </a:solidFill>
                <a:latin typeface="Arial" charset="0"/>
                <a:ea typeface="ＭＳ Ｐゴシック" charset="-128"/>
              </a:defRPr>
            </a:lvl3pPr>
            <a:lvl4pPr marL="1600200" indent="-228600" eaLnBrk="0" hangingPunct="0">
              <a:defRPr kumimoji="1" sz="1200">
                <a:solidFill>
                  <a:schemeClr val="tx1"/>
                </a:solidFill>
                <a:latin typeface="Arial" charset="0"/>
                <a:ea typeface="ＭＳ Ｐゴシック" charset="-128"/>
              </a:defRPr>
            </a:lvl4pPr>
            <a:lvl5pPr marL="2057400" indent="-228600" eaLnBrk="0" hangingPunct="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algn="ctr" eaLnBrk="1" fontAlgn="auto" hangingPunct="1">
              <a:spcBef>
                <a:spcPts val="0"/>
              </a:spcBef>
              <a:spcAft>
                <a:spcPts val="0"/>
              </a:spcAft>
            </a:pPr>
            <a:r>
              <a:rPr lang="ja-JP" altLang="en-US" sz="2400" b="1" dirty="0" smtClean="0">
                <a:solidFill>
                  <a:srgbClr val="000000"/>
                </a:solidFill>
                <a:ea typeface="ＤＦ平成ゴシック体W5" pitchFamily="1" charset="-128"/>
              </a:rPr>
              <a:t>２０１２年</a:t>
            </a:r>
            <a:endParaRPr lang="en-US" altLang="ja-JP" sz="2400" b="1" dirty="0" smtClean="0">
              <a:solidFill>
                <a:srgbClr val="000000"/>
              </a:solidFill>
              <a:ea typeface="ＤＦ平成ゴシック体W5" pitchFamily="1" charset="-128"/>
            </a:endParaRPr>
          </a:p>
          <a:p>
            <a:pPr algn="ctr" eaLnBrk="1" fontAlgn="auto" hangingPunct="1">
              <a:spcBef>
                <a:spcPts val="0"/>
              </a:spcBef>
              <a:spcAft>
                <a:spcPts val="0"/>
              </a:spcAft>
            </a:pPr>
            <a:r>
              <a:rPr lang="ja-JP" altLang="en-US" sz="2400" b="1" dirty="0" smtClean="0">
                <a:solidFill>
                  <a:srgbClr val="000000"/>
                </a:solidFill>
                <a:ea typeface="ＤＦ平成ゴシック体W5" pitchFamily="1" charset="-128"/>
              </a:rPr>
              <a:t>「騎馬戦型」</a:t>
            </a:r>
            <a:endParaRPr lang="en-US" altLang="ja-JP" sz="2400" b="1" dirty="0">
              <a:solidFill>
                <a:srgbClr val="000000"/>
              </a:solidFill>
              <a:ea typeface="ＤＦ平成ゴシック体W5" pitchFamily="1" charset="-128"/>
            </a:endParaRPr>
          </a:p>
        </p:txBody>
      </p:sp>
      <p:sp>
        <p:nvSpPr>
          <p:cNvPr id="147" name="テキスト ボックス 59"/>
          <p:cNvSpPr txBox="1">
            <a:spLocks noChangeArrowheads="1"/>
          </p:cNvSpPr>
          <p:nvPr/>
        </p:nvSpPr>
        <p:spPr bwMode="auto">
          <a:xfrm>
            <a:off x="4713950" y="1196832"/>
            <a:ext cx="1877165"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sz="1200">
                <a:solidFill>
                  <a:schemeClr val="tx1"/>
                </a:solidFill>
                <a:latin typeface="Arial" charset="0"/>
                <a:ea typeface="ＭＳ Ｐゴシック" charset="-128"/>
              </a:defRPr>
            </a:lvl1pPr>
            <a:lvl2pPr marL="742950" indent="-285750" eaLnBrk="0" hangingPunct="0">
              <a:defRPr kumimoji="1" sz="1200">
                <a:solidFill>
                  <a:schemeClr val="tx1"/>
                </a:solidFill>
                <a:latin typeface="Arial" charset="0"/>
                <a:ea typeface="ＭＳ Ｐゴシック" charset="-128"/>
              </a:defRPr>
            </a:lvl2pPr>
            <a:lvl3pPr marL="1143000" indent="-228600" eaLnBrk="0" hangingPunct="0">
              <a:defRPr kumimoji="1" sz="1200">
                <a:solidFill>
                  <a:schemeClr val="tx1"/>
                </a:solidFill>
                <a:latin typeface="Arial" charset="0"/>
                <a:ea typeface="ＭＳ Ｐゴシック" charset="-128"/>
              </a:defRPr>
            </a:lvl3pPr>
            <a:lvl4pPr marL="1600200" indent="-228600" eaLnBrk="0" hangingPunct="0">
              <a:defRPr kumimoji="1" sz="1200">
                <a:solidFill>
                  <a:schemeClr val="tx1"/>
                </a:solidFill>
                <a:latin typeface="Arial" charset="0"/>
                <a:ea typeface="ＭＳ Ｐゴシック" charset="-128"/>
              </a:defRPr>
            </a:lvl4pPr>
            <a:lvl5pPr marL="2057400" indent="-228600" eaLnBrk="0" hangingPunct="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algn="ctr" eaLnBrk="1" fontAlgn="auto" hangingPunct="1">
              <a:spcBef>
                <a:spcPts val="0"/>
              </a:spcBef>
              <a:spcAft>
                <a:spcPts val="0"/>
              </a:spcAft>
            </a:pPr>
            <a:r>
              <a:rPr lang="ja-JP" altLang="en-US" sz="2400" b="1" dirty="0" smtClean="0">
                <a:solidFill>
                  <a:srgbClr val="000000"/>
                </a:solidFill>
                <a:ea typeface="ＤＦ平成ゴシック体W5" pitchFamily="1" charset="-128"/>
              </a:rPr>
              <a:t>２０５０年</a:t>
            </a:r>
            <a:endParaRPr lang="en-US" altLang="ja-JP" sz="2400" b="1" dirty="0" smtClean="0">
              <a:solidFill>
                <a:srgbClr val="000000"/>
              </a:solidFill>
              <a:ea typeface="ＤＦ平成ゴシック体W5" pitchFamily="1" charset="-128"/>
            </a:endParaRPr>
          </a:p>
          <a:p>
            <a:pPr algn="ctr" eaLnBrk="1" fontAlgn="auto" hangingPunct="1">
              <a:spcBef>
                <a:spcPts val="0"/>
              </a:spcBef>
              <a:spcAft>
                <a:spcPts val="0"/>
              </a:spcAft>
            </a:pPr>
            <a:r>
              <a:rPr lang="ja-JP" altLang="en-US" sz="2400" b="1" dirty="0" smtClean="0">
                <a:solidFill>
                  <a:srgbClr val="000000"/>
                </a:solidFill>
                <a:ea typeface="ＤＦ平成ゴシック体W5" pitchFamily="1" charset="-128"/>
              </a:rPr>
              <a:t>「肩車型」</a:t>
            </a:r>
            <a:endParaRPr lang="en-US" altLang="ja-JP" sz="2400" b="1" dirty="0">
              <a:solidFill>
                <a:srgbClr val="000000"/>
              </a:solidFill>
              <a:ea typeface="ＤＦ平成ゴシック体W5" pitchFamily="1" charset="-128"/>
            </a:endParaRPr>
          </a:p>
        </p:txBody>
      </p:sp>
      <p:sp>
        <p:nvSpPr>
          <p:cNvPr id="140" name="右矢印 18"/>
          <p:cNvSpPr>
            <a:spLocks noChangeArrowheads="1"/>
          </p:cNvSpPr>
          <p:nvPr/>
        </p:nvSpPr>
        <p:spPr bwMode="auto">
          <a:xfrm>
            <a:off x="6631768" y="2589954"/>
            <a:ext cx="430496" cy="1080120"/>
          </a:xfrm>
          <a:prstGeom prst="rightArrow">
            <a:avLst>
              <a:gd name="adj1" fmla="val 50000"/>
              <a:gd name="adj2" fmla="val 50000"/>
            </a:avLst>
          </a:prstGeom>
          <a:solidFill>
            <a:srgbClr val="FF9900"/>
          </a:solidFill>
          <a:ln w="15875" algn="ctr">
            <a:noFill/>
            <a:round/>
            <a:headEnd/>
            <a:tailEnd/>
          </a:ln>
        </p:spPr>
        <p:txBody>
          <a:bodyPr lIns="90000" tIns="46800" rIns="90000" bIns="46800" anchor="ctr"/>
          <a:lstStyle/>
          <a:p>
            <a:pPr fontAlgn="auto">
              <a:spcBef>
                <a:spcPts val="0"/>
              </a:spcBef>
              <a:spcAft>
                <a:spcPts val="0"/>
              </a:spcAft>
            </a:pPr>
            <a:endParaRPr lang="ja-JP" altLang="en-US">
              <a:solidFill>
                <a:srgbClr val="000000"/>
              </a:solidFill>
              <a:latin typeface="Calibri"/>
              <a:ea typeface="ＭＳ Ｐゴシック"/>
            </a:endParaRPr>
          </a:p>
        </p:txBody>
      </p:sp>
      <p:sp>
        <p:nvSpPr>
          <p:cNvPr id="124" name="スライド番号プレースホルダ 3"/>
          <p:cNvSpPr>
            <a:spLocks noGrp="1"/>
          </p:cNvSpPr>
          <p:nvPr>
            <p:ph type="sldNum" sz="quarter" idx="12"/>
          </p:nvPr>
        </p:nvSpPr>
        <p:spPr>
          <a:xfrm>
            <a:off x="8859952" y="6577731"/>
            <a:ext cx="284052" cy="307777"/>
          </a:xfrm>
        </p:spPr>
        <p:txBody>
          <a:bodyPr wrap="none">
            <a:spAutoFit/>
          </a:bodyPr>
          <a:lstStyle/>
          <a:p>
            <a:pPr>
              <a:defRPr/>
            </a:pPr>
            <a:fld id="{325DCB0A-9108-4E88-9095-9945F0E2E3C9}" type="slidenum">
              <a:rPr lang="en-US" altLang="ja-JP" sz="1400">
                <a:solidFill>
                  <a:prstClr val="black">
                    <a:tint val="75000"/>
                  </a:prstClr>
                </a:solidFill>
                <a:latin typeface="Arial" pitchFamily="34" charset="0"/>
                <a:cs typeface="Arial" pitchFamily="34" charset="0"/>
              </a:rPr>
              <a:pPr>
                <a:defRPr/>
              </a:pPr>
              <a:t>9</a:t>
            </a:fld>
            <a:endParaRPr lang="en-US" altLang="ja-JP" sz="1400" dirty="0">
              <a:solidFill>
                <a:prstClr val="black">
                  <a:tint val="75000"/>
                </a:prstClr>
              </a:solidFill>
              <a:latin typeface="Arial" pitchFamily="34" charset="0"/>
              <a:cs typeface="Arial" pitchFamily="34" charset="0"/>
            </a:endParaRPr>
          </a:p>
        </p:txBody>
      </p:sp>
      <p:sp>
        <p:nvSpPr>
          <p:cNvPr id="90" name="正方形/長方形 89"/>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3200" dirty="0" smtClean="0">
                <a:solidFill>
                  <a:prstClr val="white"/>
                </a:solidFill>
              </a:rPr>
              <a:t>「肩車型」社会へ</a:t>
            </a:r>
            <a:endParaRPr lang="ja-JP" altLang="en-US" sz="3200" dirty="0">
              <a:solidFill>
                <a:prstClr val="white"/>
              </a:solidFill>
            </a:endParaRPr>
          </a:p>
        </p:txBody>
      </p:sp>
    </p:spTree>
    <p:extLst>
      <p:ext uri="{BB962C8B-B14F-4D97-AF65-F5344CB8AC3E}">
        <p14:creationId xmlns="" xmlns:p14="http://schemas.microsoft.com/office/powerpoint/2010/main" val="3229283254"/>
      </p:ext>
    </p:extLst>
  </p:cSld>
  <p:clrMapOvr>
    <a:masterClrMapping/>
  </p:clrMapOvr>
  <p:timing>
    <p:tnLst>
      <p:par>
        <p:cTn id="1" dur="indefinite" restart="never" nodeType="tmRoot"/>
      </p:par>
    </p:tnLst>
  </p:timing>
</p:sld>
</file>

<file path=ppt/theme/theme1.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E51782DD9E454B418BFB6267553A9CD4" ma:contentTypeVersion="11" ma:contentTypeDescription="" ma:contentTypeScope="" ma:versionID="67a8c3f19086dd733636cb9e2e3e5de9">
  <xsd:schema xmlns:xsd="http://www.w3.org/2001/XMLSchema" xmlns:p="http://schemas.microsoft.com/office/2006/metadata/properties" xmlns:ns2="8B97BE19-CDDD-400E-817A-CFDD13F7EC12" xmlns:ns3="fb02c745-2821-438e-a9f3-36f365a5b5fa" targetNamespace="http://schemas.microsoft.com/office/2006/metadata/properties" ma:root="true" ma:fieldsID="1f7557729ecb542394f8781b2df17919" ns2:_="" ns3:_="">
    <xsd:import namespace="8B97BE19-CDDD-400E-817A-CFDD13F7EC12"/>
    <xsd:import namespace="fb02c745-2821-438e-a9f3-36f365a5b5fa"/>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element ref="ns3:DaibunruiID" minOccurs="0"/>
                <xsd:element ref="ns3:ChuubunruiID" minOccurs="0"/>
                <xsd:element ref="ns3:SyoubunruiID" minOccurs="0"/>
                <xsd:element ref="ns3:GyouseibunsyoID" minOccurs="0"/>
                <xsd:element ref="ns3:Renkei" minOccurs="0"/>
                <xsd:element ref="ns3:Flag01" minOccurs="0"/>
                <xsd:element ref="ns3:Yobi01" minOccurs="0"/>
                <xsd:element ref="ns3:Yobi02" minOccurs="0"/>
                <xsd:element ref="ns3:Yobi03"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dms="http://schemas.microsoft.com/office/2006/documentManagement/types" targetNamespace="fb02c745-2821-438e-a9f3-36f365a5b5fa" elementFormDefault="qualified">
    <xsd:import namespace="http://schemas.microsoft.com/office/2006/documentManagement/types"/>
    <xsd:element name="DaibunruiID" ma:index="19" nillable="true" ma:displayName="大分類ID" ma:description="" ma:hidden="true" ma:internalName="DaibunruiID" ma:readOnly="true">
      <xsd:simpleType>
        <xsd:restriction base="dms:Text"/>
      </xsd:simpleType>
    </xsd:element>
    <xsd:element name="ChuubunruiID" ma:index="20" nillable="true" ma:displayName="中分類ID" ma:description="" ma:hidden="true" ma:internalName="ChuubunruiID" ma:readOnly="true">
      <xsd:simpleType>
        <xsd:restriction base="dms:Text"/>
      </xsd:simpleType>
    </xsd:element>
    <xsd:element name="SyoubunruiID" ma:index="21" nillable="true" ma:displayName="小分類ID" ma:description="" ma:hidden="true" ma:internalName="SyoubunruiID" ma:readOnly="true">
      <xsd:simpleType>
        <xsd:restriction base="dms:Text"/>
      </xsd:simpleType>
    </xsd:element>
    <xsd:element name="GyouseibunsyoID" ma:index="22" nillable="true" ma:displayName="行政文書ファイル名ID" ma:description="" ma:hidden="true" ma:internalName="GyouseibunsyoID" ma:readOnly="true">
      <xsd:simpleType>
        <xsd:restriction base="dms:Text"/>
      </xsd:simpleType>
    </xsd:element>
    <xsd:element name="Renkei" ma:index="23" nillable="true" ma:displayName="行政文書連携フラグ" ma:description="" ma:hidden="true" ma:internalName="Renkei" ma:readOnly="true">
      <xsd:simpleType>
        <xsd:restriction base="dms:Text"/>
      </xsd:simpleType>
    </xsd:element>
    <xsd:element name="Flag01" ma:index="24" nillable="true" ma:displayName="予備フラグ" ma:description="" ma:hidden="true" ma:internalName="Flag01" ma:readOnly="true">
      <xsd:simpleType>
        <xsd:restriction base="dms:Text"/>
      </xsd:simpleType>
    </xsd:element>
    <xsd:element name="Yobi01" ma:index="25" nillable="true" ma:displayName="予備列01" ma:description="" ma:hidden="true" ma:internalName="Yobi01" ma:readOnly="true">
      <xsd:simpleType>
        <xsd:restriction base="dms:Text"/>
      </xsd:simpleType>
    </xsd:element>
    <xsd:element name="Yobi02" ma:index="26" nillable="true" ma:displayName="予備列02" ma:description="" ma:hidden="true" ma:internalName="Yobi02" ma:readOnly="true">
      <xsd:simpleType>
        <xsd:restriction base="dms:Text"/>
      </xsd:simpleType>
    </xsd:element>
    <xsd:element name="Yobi03" ma:index="27" nillable="true" ma:displayName="予備列03" ma:description="" ma:hidden="true" ma:internalName="Yobi03"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11F15606-52B2-4FB3-B405-C769CB9669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fb02c745-2821-438e-a9f3-36f365a5b5fa"/>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D5A8A2F6-DB66-4B18-90E2-B79D133B77D4}">
  <ds:schemaRefs>
    <ds:schemaRef ds:uri="http://schemas.microsoft.com/sharepoint/v3/contenttype/forms"/>
  </ds:schemaRefs>
</ds:datastoreItem>
</file>

<file path=customXml/itemProps3.xml><?xml version="1.0" encoding="utf-8"?>
<ds:datastoreItem xmlns:ds="http://schemas.openxmlformats.org/officeDocument/2006/customXml" ds:itemID="{08353055-47E5-4B29-BE40-B448AB33681D}">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8B97BE19-CDDD-400E-817A-CFDD13F7EC12"/>
    <ds:schemaRef ds:uri="fb02c745-2821-438e-a9f3-36f365a5b5fa"/>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Origin</Template>
  <TotalTime>7653</TotalTime>
  <Words>4672</Words>
  <Application>Microsoft Office PowerPoint</Application>
  <PresentationFormat>画面に合わせる (4:3)</PresentationFormat>
  <Paragraphs>824</Paragraphs>
  <Slides>51</Slides>
  <Notes>43</Notes>
  <HiddenSlides>0</HiddenSlides>
  <MMClips>0</MMClips>
  <ScaleCrop>false</ScaleCrop>
  <HeadingPairs>
    <vt:vector size="8" baseType="variant">
      <vt:variant>
        <vt:lpstr>使用されているフォント</vt:lpstr>
      </vt:variant>
      <vt:variant>
        <vt:i4>18</vt:i4>
      </vt:variant>
      <vt:variant>
        <vt:lpstr>テーマ</vt:lpstr>
      </vt:variant>
      <vt:variant>
        <vt:i4>12</vt:i4>
      </vt:variant>
      <vt:variant>
        <vt:lpstr>埋め込まれた OLE サーバー</vt:lpstr>
      </vt:variant>
      <vt:variant>
        <vt:i4>2</vt:i4>
      </vt:variant>
      <vt:variant>
        <vt:lpstr>スライド タイトル</vt:lpstr>
      </vt:variant>
      <vt:variant>
        <vt:i4>51</vt:i4>
      </vt:variant>
    </vt:vector>
  </HeadingPairs>
  <TitlesOfParts>
    <vt:vector size="83" baseType="lpstr">
      <vt:lpstr>Arial</vt:lpstr>
      <vt:lpstr>ＭＳ Ｐゴシック</vt:lpstr>
      <vt:lpstr>Calibri</vt:lpstr>
      <vt:lpstr>HGPｺﾞｼｯｸM</vt:lpstr>
      <vt:lpstr>HG丸ｺﾞｼｯｸM-PRO</vt:lpstr>
      <vt:lpstr>Times New Roman</vt:lpstr>
      <vt:lpstr>ＭＳ ゴシック</vt:lpstr>
      <vt:lpstr>Verdana</vt:lpstr>
      <vt:lpstr>ＤＦ平成ゴシック体W5</vt:lpstr>
      <vt:lpstr>HGS創英角ﾎﾟｯﾌﾟ体</vt:lpstr>
      <vt:lpstr>HGP創英角ｺﾞｼｯｸUB</vt:lpstr>
      <vt:lpstr>HGS創英角ｺﾞｼｯｸUB</vt:lpstr>
      <vt:lpstr>Century</vt:lpstr>
      <vt:lpstr>ＭＳ Ｐ明朝</vt:lpstr>
      <vt:lpstr>HG創英角ｺﾞｼｯｸUB</vt:lpstr>
      <vt:lpstr>Wingdings</vt:lpstr>
      <vt:lpstr>HGP平成角ｺﾞｼｯｸ体W9</vt:lpstr>
      <vt:lpstr>Wingdings 3</vt:lpstr>
      <vt:lpstr>4_Office テーマ</vt:lpstr>
      <vt:lpstr>10_Office テーマ</vt:lpstr>
      <vt:lpstr>5_Office テーマ</vt:lpstr>
      <vt:lpstr>8_Office テーマ</vt:lpstr>
      <vt:lpstr>Office テーマ</vt:lpstr>
      <vt:lpstr>1_Office テーマ</vt:lpstr>
      <vt:lpstr>6_Office テーマ</vt:lpstr>
      <vt:lpstr>7_Office テーマ</vt:lpstr>
      <vt:lpstr>9_Office テーマ</vt:lpstr>
      <vt:lpstr>11_Office テーマ</vt:lpstr>
      <vt:lpstr>12_Office テーマ</vt:lpstr>
      <vt:lpstr>1_Office ​​テーマ</vt:lpstr>
      <vt:lpstr>Microsoft Office Excel 97-2003 ワークシート</vt:lpstr>
      <vt:lpstr>Document</vt:lpstr>
      <vt:lpstr>要介護認定について</vt:lpstr>
      <vt:lpstr>目次</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lpstr>スライド 20</vt:lpstr>
      <vt:lpstr>スライド 21</vt:lpstr>
      <vt:lpstr>スライド 22</vt:lpstr>
      <vt:lpstr>スライド 23</vt:lpstr>
      <vt:lpstr>スライド 24</vt:lpstr>
      <vt:lpstr>スライド 25</vt:lpstr>
      <vt:lpstr>スライド 26</vt:lpstr>
      <vt:lpstr>スライド 27</vt:lpstr>
      <vt:lpstr>スライド 28</vt:lpstr>
      <vt:lpstr>スライド 29</vt:lpstr>
      <vt:lpstr>スライド 30</vt:lpstr>
      <vt:lpstr>スライド 31</vt:lpstr>
      <vt:lpstr>スライド 32</vt:lpstr>
      <vt:lpstr>スライド 33</vt:lpstr>
      <vt:lpstr>スライド 34</vt:lpstr>
      <vt:lpstr>スライド 35</vt:lpstr>
      <vt:lpstr>スライド 36</vt:lpstr>
      <vt:lpstr>スライド 37</vt:lpstr>
      <vt:lpstr>スライド 38</vt:lpstr>
      <vt:lpstr>スライド 39</vt:lpstr>
      <vt:lpstr>スライド 40</vt:lpstr>
      <vt:lpstr>スライド 41</vt:lpstr>
      <vt:lpstr>スライド 42</vt:lpstr>
      <vt:lpstr>スライド 43</vt:lpstr>
      <vt:lpstr>スライド 44</vt:lpstr>
      <vt:lpstr>スライド 45</vt:lpstr>
      <vt:lpstr>スライド 46</vt:lpstr>
      <vt:lpstr>スライド 47</vt:lpstr>
      <vt:lpstr>スライド 48</vt:lpstr>
      <vt:lpstr>スライド 49</vt:lpstr>
      <vt:lpstr>スライド 50</vt:lpstr>
      <vt:lpstr>スライド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平成22年度　要介護認定適正化事業研修会 業務分析データの読み方と 要介護認定業務の適正化</dc:title>
  <dc:creator>堀 裕行(hori-hiroyuki)</dc:creator>
  <cp:lastModifiedBy>厚生労働省ネットワークシステム</cp:lastModifiedBy>
  <cp:revision>490</cp:revision>
  <dcterms:created xsi:type="dcterms:W3CDTF">2010-10-16T08:07:39Z</dcterms:created>
  <dcterms:modified xsi:type="dcterms:W3CDTF">2012-05-28T11:29:07Z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0x0101002DA299AC048A4B8EA9C1D19079C1A32200E51782DD9E454B418BFB6267553A9CD4</vt:lpwstr>
  </property>
</Properties>
</file>