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4"/>
  </p:notesMasterIdLst>
  <p:sldIdLst>
    <p:sldId id="300" r:id="rId5"/>
    <p:sldId id="308" r:id="rId6"/>
    <p:sldId id="301" r:id="rId7"/>
    <p:sldId id="310" r:id="rId8"/>
    <p:sldId id="302" r:id="rId9"/>
    <p:sldId id="307" r:id="rId10"/>
    <p:sldId id="309" r:id="rId11"/>
    <p:sldId id="303" r:id="rId12"/>
    <p:sldId id="293" r:id="rId13"/>
    <p:sldId id="256" r:id="rId14"/>
    <p:sldId id="259" r:id="rId15"/>
    <p:sldId id="257" r:id="rId16"/>
    <p:sldId id="299" r:id="rId17"/>
    <p:sldId id="258" r:id="rId18"/>
    <p:sldId id="278" r:id="rId19"/>
    <p:sldId id="260" r:id="rId20"/>
    <p:sldId id="262" r:id="rId21"/>
    <p:sldId id="267" r:id="rId22"/>
    <p:sldId id="263" r:id="rId23"/>
    <p:sldId id="270" r:id="rId24"/>
    <p:sldId id="273" r:id="rId25"/>
    <p:sldId id="274" r:id="rId26"/>
    <p:sldId id="275" r:id="rId27"/>
    <p:sldId id="277" r:id="rId28"/>
    <p:sldId id="287" r:id="rId29"/>
    <p:sldId id="288" r:id="rId30"/>
    <p:sldId id="276" r:id="rId31"/>
    <p:sldId id="286" r:id="rId32"/>
    <p:sldId id="283" r:id="rId33"/>
    <p:sldId id="266" r:id="rId34"/>
    <p:sldId id="297" r:id="rId35"/>
    <p:sldId id="298" r:id="rId36"/>
    <p:sldId id="271" r:id="rId37"/>
    <p:sldId id="282" r:id="rId38"/>
    <p:sldId id="284" r:id="rId39"/>
    <p:sldId id="295" r:id="rId40"/>
    <p:sldId id="296" r:id="rId41"/>
    <p:sldId id="289" r:id="rId42"/>
    <p:sldId id="290" r:id="rId43"/>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0066FF"/>
    <a:srgbClr val="FF0000"/>
    <a:srgbClr val="6699FF"/>
    <a:srgbClr val="FFC000"/>
    <a:srgbClr val="FF99FF"/>
    <a:srgbClr val="FF33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183" autoAdjust="0"/>
    <p:restoredTop sz="86455" autoAdjust="0"/>
  </p:normalViewPr>
  <p:slideViewPr>
    <p:cSldViewPr>
      <p:cViewPr>
        <p:scale>
          <a:sx n="66" d="100"/>
          <a:sy n="66" d="100"/>
        </p:scale>
        <p:origin x="-1002" y="24"/>
      </p:cViewPr>
      <p:guideLst>
        <p:guide orient="horz" pos="2160"/>
        <p:guide pos="2880"/>
      </p:guideLst>
    </p:cSldViewPr>
  </p:slideViewPr>
  <p:outlineViewPr>
    <p:cViewPr>
      <p:scale>
        <a:sx n="33" d="100"/>
        <a:sy n="33" d="100"/>
      </p:scale>
      <p:origin x="0" y="82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a:p>
        </p:txBody>
      </p:sp>
      <p:sp>
        <p:nvSpPr>
          <p:cNvPr id="141315" name="Rectangle 3"/>
          <p:cNvSpPr>
            <a:spLocks noGrp="1" noChangeArrowheads="1"/>
          </p:cNvSpPr>
          <p:nvPr>
            <p:ph type="dt" idx="1"/>
          </p:nvPr>
        </p:nvSpPr>
        <p:spPr bwMode="auto">
          <a:xfrm>
            <a:off x="3855838"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0720" y="4721186"/>
            <a:ext cx="544576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0"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a:p>
        </p:txBody>
      </p:sp>
      <p:sp>
        <p:nvSpPr>
          <p:cNvPr id="141319" name="Rectangle 7"/>
          <p:cNvSpPr>
            <a:spLocks noGrp="1" noChangeArrowheads="1"/>
          </p:cNvSpPr>
          <p:nvPr>
            <p:ph type="sldNum" sz="quarter" idx="5"/>
          </p:nvPr>
        </p:nvSpPr>
        <p:spPr bwMode="auto">
          <a:xfrm>
            <a:off x="3855838" y="9440646"/>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8431BDE-46CF-4E8F-957F-1BCDF751A17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1AD9233-0246-4EC9-9FD0-53A8468B0059}" type="slidenum">
              <a:rPr lang="en-US" altLang="ja-JP" smtClean="0"/>
              <a:pPr/>
              <a:t>1</a:t>
            </a:fld>
            <a:endParaRPr lang="en-US" altLang="ja-JP"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87099A-0DF9-4546-AD3E-2F9730E4313A}" type="slidenum">
              <a:rPr lang="en-US" altLang="ja-JP" smtClean="0"/>
              <a:pPr/>
              <a:t>10</a:t>
            </a:fld>
            <a:endParaRPr lang="en-US" altLang="ja-JP"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A98465B-015F-41A7-B0E3-99B1866EB8E4}" type="slidenum">
              <a:rPr lang="en-US" altLang="ja-JP" smtClean="0"/>
              <a:pPr/>
              <a:t>11</a:t>
            </a:fld>
            <a:endParaRPr lang="en-US" altLang="ja-JP"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7EA7171-8D58-41A2-A83C-0D06C5BC9EB7}" type="slidenum">
              <a:rPr lang="en-US" altLang="ja-JP" smtClean="0"/>
              <a:pPr/>
              <a:t>12</a:t>
            </a:fld>
            <a:endParaRPr lang="en-US" altLang="ja-JP"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latin typeface="ＭＳ Ｐ明朝" pitchFamily="18" charset="-128"/>
                <a:ea typeface="ＭＳ Ｐ明朝" pitchFamily="18" charset="-128"/>
              </a:rPr>
              <a:pPr algn="r"/>
              <a:t>13</a:t>
            </a:fld>
            <a:endParaRPr kumimoji="0" lang="en-US" altLang="ja-JP" sz="1200">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2338" y="746125"/>
            <a:ext cx="4965700"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C3EC1DC-EAD1-420A-87E9-183996D8041F}" type="slidenum">
              <a:rPr lang="en-US" altLang="ja-JP" smtClean="0"/>
              <a:pPr/>
              <a:t>14</a:t>
            </a:fld>
            <a:endParaRPr lang="en-US" altLang="ja-JP"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4AA32B1-7361-487A-9A76-D4609096371E}" type="slidenum">
              <a:rPr lang="en-US" altLang="ja-JP" smtClean="0"/>
              <a:pPr/>
              <a:t>15</a:t>
            </a:fld>
            <a:endParaRPr lang="en-US" altLang="ja-JP"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D86A8C-35F9-4DEC-8B32-7E988514EB26}" type="slidenum">
              <a:rPr lang="en-US" altLang="ja-JP" smtClean="0"/>
              <a:pPr/>
              <a:t>16</a:t>
            </a:fld>
            <a:endParaRPr lang="en-US" altLang="ja-JP"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2EA7E6A-F1A9-4CBC-B80D-191584448BDF}" type="slidenum">
              <a:rPr lang="en-US" altLang="ja-JP" smtClean="0"/>
              <a:pPr/>
              <a:t>17</a:t>
            </a:fld>
            <a:endParaRPr lang="en-US" altLang="ja-JP"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8F0C19E-72E7-4ADE-BD99-5ED42EADC6D2}" type="slidenum">
              <a:rPr lang="en-US" altLang="ja-JP" smtClean="0"/>
              <a:pPr/>
              <a:t>18</a:t>
            </a:fld>
            <a:endParaRPr lang="en-US" altLang="ja-JP"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99E273-C4FD-4BC3-89D2-9CF920504B11}" type="slidenum">
              <a:rPr lang="en-US" altLang="ja-JP" smtClean="0"/>
              <a:pPr/>
              <a:t>19</a:t>
            </a:fld>
            <a:endParaRPr lang="en-US" altLang="ja-JP"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EFA5CE2-40F5-4A56-9CE0-A733F9CAA7A7}" type="slidenum">
              <a:rPr lang="en-US" altLang="ja-JP" smtClean="0"/>
              <a:pPr/>
              <a:t>2</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4B81DCB-E9C3-42FA-BE8F-D42323C280B2}" type="slidenum">
              <a:rPr lang="en-US" altLang="ja-JP" smtClean="0"/>
              <a:pPr/>
              <a:t>20</a:t>
            </a:fld>
            <a:endParaRPr lang="en-US" altLang="ja-JP"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E761A99-6955-456A-B84B-1585B31425C9}" type="slidenum">
              <a:rPr lang="en-US" altLang="ja-JP" smtClean="0"/>
              <a:pPr/>
              <a:t>21</a:t>
            </a:fld>
            <a:endParaRPr lang="en-US" altLang="ja-JP"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9E2EF6F-F8ED-47C7-B9C9-D52FFA230B1C}" type="slidenum">
              <a:rPr lang="en-US" altLang="ja-JP" smtClean="0"/>
              <a:pPr/>
              <a:t>22</a:t>
            </a:fld>
            <a:endParaRPr lang="en-US" altLang="ja-JP"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FD64CC5-6367-4030-BC3C-6989D730F316}" type="slidenum">
              <a:rPr lang="en-US" altLang="ja-JP" smtClean="0"/>
              <a:pPr/>
              <a:t>23</a:t>
            </a:fld>
            <a:endParaRPr lang="en-US" altLang="ja-JP"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0C252D5-4FED-4932-8D0D-19A2E4C11DD5}" type="slidenum">
              <a:rPr lang="en-US" altLang="ja-JP" smtClean="0"/>
              <a:pPr/>
              <a:t>24</a:t>
            </a:fld>
            <a:endParaRPr lang="en-US" altLang="ja-JP"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3FE5A7F-A171-4C65-AF0F-A84E06901E52}" type="slidenum">
              <a:rPr lang="en-US" altLang="ja-JP" smtClean="0"/>
              <a:pPr/>
              <a:t>25</a:t>
            </a:fld>
            <a:endParaRPr lang="en-US" altLang="ja-JP" smtClean="0"/>
          </a:p>
        </p:txBody>
      </p:sp>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latin typeface="ＭＳ Ｐ明朝" pitchFamily="18" charset="-128"/>
                <a:ea typeface="ＭＳ Ｐ明朝" pitchFamily="18" charset="-128"/>
              </a:rPr>
              <a:pPr algn="r"/>
              <a:t>25</a:t>
            </a:fld>
            <a:endParaRPr kumimoji="0" lang="en-US" altLang="ja-JP" sz="1200">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2338" y="746125"/>
            <a:ext cx="4965700"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23F933A-397D-4C80-AA50-4CB8159B98A7}" type="slidenum">
              <a:rPr lang="en-US" altLang="ja-JP" smtClean="0"/>
              <a:pPr/>
              <a:t>26</a:t>
            </a:fld>
            <a:endParaRPr lang="en-US" altLang="ja-JP" smtClean="0"/>
          </a:p>
        </p:txBody>
      </p:sp>
      <p:sp>
        <p:nvSpPr>
          <p:cNvPr id="64515"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EFCE8EB6-7099-4B56-9389-3E4533CB2476}" type="slidenum">
              <a:rPr kumimoji="0" lang="en-US" altLang="ja-JP" sz="1200">
                <a:latin typeface="ＭＳ Ｐ明朝" pitchFamily="18" charset="-128"/>
                <a:ea typeface="ＭＳ Ｐ明朝" pitchFamily="18" charset="-128"/>
              </a:rPr>
              <a:pPr algn="r"/>
              <a:t>26</a:t>
            </a:fld>
            <a:endParaRPr kumimoji="0" lang="en-US" altLang="ja-JP" sz="1200">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2338" y="746125"/>
            <a:ext cx="4965700"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E464687-6F33-408E-85AA-12F84D52C464}" type="slidenum">
              <a:rPr lang="en-US" altLang="ja-JP" smtClean="0"/>
              <a:pPr/>
              <a:t>27</a:t>
            </a:fld>
            <a:endParaRPr lang="en-US" altLang="ja-JP"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811F16A-F01B-4C24-862A-074FD546AB2E}" type="slidenum">
              <a:rPr lang="en-US" altLang="ja-JP" smtClean="0"/>
              <a:pPr/>
              <a:t>28</a:t>
            </a:fld>
            <a:endParaRPr lang="en-US" altLang="ja-JP"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A44FFB0-1B32-485D-8703-4D9E3C3B2643}" type="slidenum">
              <a:rPr lang="en-US" altLang="ja-JP" smtClean="0"/>
              <a:pPr/>
              <a:t>29</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EFA5CE2-40F5-4A56-9CE0-A733F9CAA7A7}" type="slidenum">
              <a:rPr lang="en-US" altLang="ja-JP" smtClean="0"/>
              <a:pPr/>
              <a:t>3</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08D609B-F02C-4823-BEE8-D7554B19D7DB}" type="slidenum">
              <a:rPr lang="en-US" altLang="ja-JP" smtClean="0"/>
              <a:pPr/>
              <a:t>30</a:t>
            </a:fld>
            <a:endParaRPr lang="en-US" altLang="ja-JP"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3BBDD2D-4260-4666-8316-0CBC1C0FB491}" type="slidenum">
              <a:rPr lang="en-US" altLang="ja-JP" smtClean="0"/>
              <a:pPr/>
              <a:t>31</a:t>
            </a:fld>
            <a:endParaRPr lang="en-US" altLang="ja-JP"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497858-C811-420C-A695-A9123EBB6A74}" type="slidenum">
              <a:rPr lang="en-US" altLang="ja-JP" smtClean="0"/>
              <a:pPr/>
              <a:t>32</a:t>
            </a:fld>
            <a:endParaRPr lang="en-US" altLang="ja-JP"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DE22291-17D4-4DAA-B568-1E4AB2BEF7E5}" type="slidenum">
              <a:rPr lang="en-US" altLang="ja-JP" smtClean="0"/>
              <a:pPr/>
              <a:t>33</a:t>
            </a:fld>
            <a:endParaRPr lang="en-US" altLang="ja-JP"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A3F7310-A095-4330-99A1-FFA4B847E3CB}" type="slidenum">
              <a:rPr lang="en-US" altLang="ja-JP" smtClean="0"/>
              <a:pPr/>
              <a:t>34</a:t>
            </a:fld>
            <a:endParaRPr lang="en-US" altLang="ja-JP"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D6EAB0-290F-44C5-9CC7-08C90A319597}" type="slidenum">
              <a:rPr lang="en-US" altLang="ja-JP" smtClean="0"/>
              <a:pPr/>
              <a:t>35</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894A9D7-F8B3-49C4-B217-3D9532CA221B}" type="slidenum">
              <a:rPr lang="en-US" altLang="ja-JP" smtClean="0"/>
              <a:pPr/>
              <a:t>36</a:t>
            </a:fld>
            <a:endParaRPr lang="en-US" altLang="ja-JP"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B498A23-901D-463D-A044-0A15AA7992FE}" type="slidenum">
              <a:rPr lang="en-US" altLang="ja-JP" smtClean="0"/>
              <a:pPr/>
              <a:t>37</a:t>
            </a:fld>
            <a:endParaRPr lang="en-US" altLang="ja-JP"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99741A3-60EB-4865-89EC-0564F53398B9}" type="slidenum">
              <a:rPr lang="en-US" altLang="ja-JP" smtClean="0"/>
              <a:pPr/>
              <a:t>38</a:t>
            </a:fld>
            <a:endParaRPr lang="en-US" altLang="ja-JP"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29C92C3-31F9-49EE-874D-2153677CCBD9}" type="slidenum">
              <a:rPr lang="en-US" altLang="ja-JP" smtClean="0"/>
              <a:pPr/>
              <a:t>39</a:t>
            </a:fld>
            <a:endParaRPr lang="en-US" altLang="ja-JP"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31BDE-46CF-4E8F-957F-1BCDF751A170}"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D289D0C-00BA-4291-A37C-C0E8904F5817}" type="slidenum">
              <a:rPr lang="en-US" altLang="ja-JP" smtClean="0"/>
              <a:pPr/>
              <a:t>5</a:t>
            </a:fld>
            <a:endParaRPr lang="en-US" altLang="ja-JP"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EFA5CE2-40F5-4A56-9CE0-A733F9CAA7A7}" type="slidenum">
              <a:rPr lang="en-US" altLang="ja-JP" smtClean="0"/>
              <a:pPr/>
              <a:t>6</a:t>
            </a:fld>
            <a:endParaRPr lang="en-US" altLang="ja-JP"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8431BDE-46CF-4E8F-957F-1BCDF751A170}"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5B40875-A7EF-4DF8-B6A2-4882360CF502}"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0F7C25-E868-43E7-9ADB-44C7B0BAD75C}" type="slidenum">
              <a:rPr lang="en-US" altLang="ja-JP" smtClean="0"/>
              <a:pPr/>
              <a:t>9</a:t>
            </a:fld>
            <a:endParaRPr lang="en-US" altLang="ja-JP"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ja-JP" altLang="en-US" sz="3600" dirty="0" smtClean="0"/>
              <a:t>認定調査の基本原則と特記事項</a:t>
            </a:r>
          </a:p>
        </p:txBody>
      </p:sp>
      <p:sp>
        <p:nvSpPr>
          <p:cNvPr id="6147" name="Rectangle 3"/>
          <p:cNvSpPr>
            <a:spLocks noGrp="1" noChangeArrowheads="1"/>
          </p:cNvSpPr>
          <p:nvPr>
            <p:ph type="subTitle" idx="1"/>
          </p:nvPr>
        </p:nvSpPr>
        <p:spPr>
          <a:xfrm>
            <a:off x="1042988" y="4797425"/>
            <a:ext cx="7010400" cy="1600200"/>
          </a:xfrm>
        </p:spPr>
        <p:txBody>
          <a:bodyPr/>
          <a:lstStyle/>
          <a:p>
            <a:pPr algn="ctr" eaLnBrk="1" hangingPunct="1"/>
            <a:r>
              <a:rPr lang="en-US" altLang="ja-JP" sz="1800" dirty="0" smtClean="0"/>
              <a:t/>
            </a:r>
            <a:br>
              <a:rPr lang="en-US" altLang="ja-JP" sz="1800" dirty="0" smtClean="0"/>
            </a:br>
            <a:r>
              <a:rPr lang="ja-JP" altLang="en-US" sz="1400" dirty="0" smtClean="0"/>
              <a:t>経済・社会政策部　主任研究員</a:t>
            </a:r>
            <a:r>
              <a:rPr lang="ja-JP" altLang="en-US" sz="1800" dirty="0" smtClean="0"/>
              <a:t>　岩名礼介</a:t>
            </a:r>
            <a:br>
              <a:rPr lang="ja-JP" altLang="en-US" sz="1800" dirty="0" smtClean="0"/>
            </a:br>
            <a:r>
              <a:rPr lang="ja-JP" altLang="en-US" sz="1800" dirty="0" smtClean="0"/>
              <a:t>（厚生労働省 要介護認定適正化事業 認定適正化専門員）</a:t>
            </a:r>
            <a:endParaRPr lang="ja-JP" altLang="en-US" dirty="0" smtClean="0"/>
          </a:p>
        </p:txBody>
      </p:sp>
      <p:sp>
        <p:nvSpPr>
          <p:cNvPr id="204804" name="Text Box 4"/>
          <p:cNvSpPr txBox="1">
            <a:spLocks noChangeArrowheads="1"/>
          </p:cNvSpPr>
          <p:nvPr/>
        </p:nvSpPr>
        <p:spPr bwMode="auto">
          <a:xfrm>
            <a:off x="684213" y="1412875"/>
            <a:ext cx="6119812" cy="366713"/>
          </a:xfrm>
          <a:prstGeom prst="rect">
            <a:avLst/>
          </a:prstGeom>
          <a:noFill/>
          <a:ln w="9525">
            <a:noFill/>
            <a:miter lim="800000"/>
            <a:headEnd/>
            <a:tailEnd/>
          </a:ln>
          <a:effectLst/>
        </p:spPr>
        <p:txBody>
          <a:bodyPr>
            <a:spAutoFit/>
          </a:bodyPr>
          <a:lstStyle/>
          <a:p>
            <a:pPr>
              <a:spcBef>
                <a:spcPct val="50000"/>
              </a:spcBef>
              <a:defRPr/>
            </a:pPr>
            <a:r>
              <a:rPr lang="ja-JP" altLang="en-US" sz="1800" dirty="0">
                <a:effectLst>
                  <a:outerShdw blurRad="38100" dist="38100" dir="2700000" algn="tl">
                    <a:srgbClr val="C0C0C0"/>
                  </a:outerShdw>
                </a:effectLst>
              </a:rPr>
              <a:t>厚生労働省 平成</a:t>
            </a:r>
            <a:r>
              <a:rPr lang="en-US" altLang="ja-JP" sz="1800" dirty="0" smtClean="0">
                <a:effectLst>
                  <a:outerShdw blurRad="38100" dist="38100" dir="2700000" algn="tl">
                    <a:srgbClr val="C0C0C0"/>
                  </a:outerShdw>
                </a:effectLst>
              </a:rPr>
              <a:t>24</a:t>
            </a:r>
            <a:r>
              <a:rPr lang="ja-JP" altLang="en-US" sz="1800" dirty="0" smtClean="0">
                <a:effectLst>
                  <a:outerShdw blurRad="38100" dist="38100" dir="2700000" algn="tl">
                    <a:srgbClr val="C0C0C0"/>
                  </a:outerShdw>
                </a:effectLst>
              </a:rPr>
              <a:t>年度 </a:t>
            </a:r>
            <a:r>
              <a:rPr lang="ja-JP" altLang="en-US" sz="1800" dirty="0">
                <a:effectLst>
                  <a:outerShdw blurRad="38100" dist="38100" dir="2700000" algn="tl">
                    <a:srgbClr val="C0C0C0"/>
                  </a:outerShdw>
                </a:effectLst>
              </a:rPr>
              <a:t>調査指導員養成研修</a:t>
            </a:r>
          </a:p>
        </p:txBody>
      </p:sp>
      <p:sp>
        <p:nvSpPr>
          <p:cNvPr id="6149" name="Text Box 5"/>
          <p:cNvSpPr txBox="1">
            <a:spLocks noChangeArrowheads="1"/>
          </p:cNvSpPr>
          <p:nvPr/>
        </p:nvSpPr>
        <p:spPr bwMode="auto">
          <a:xfrm>
            <a:off x="971550" y="2781300"/>
            <a:ext cx="7200900" cy="519113"/>
          </a:xfrm>
          <a:prstGeom prst="rect">
            <a:avLst/>
          </a:prstGeom>
          <a:noFill/>
          <a:ln w="9525">
            <a:noFill/>
            <a:miter lim="800000"/>
            <a:headEnd/>
            <a:tailEnd/>
          </a:ln>
        </p:spPr>
        <p:txBody>
          <a:bodyPr>
            <a:spAutoFit/>
          </a:bodyPr>
          <a:lstStyle/>
          <a:p>
            <a:pPr algn="ctr">
              <a:spcBef>
                <a:spcPct val="50000"/>
              </a:spcBef>
            </a:pPr>
            <a:r>
              <a:rPr lang="en-US" altLang="ja-JP" sz="2800"/>
              <a:t>【3</a:t>
            </a:r>
            <a:r>
              <a:rPr lang="ja-JP" altLang="en-US" sz="2800"/>
              <a:t>つの評価軸と介護の手間</a:t>
            </a:r>
            <a:r>
              <a:rPr lang="en-US" altLang="ja-JP" sz="2800"/>
              <a:t>】</a:t>
            </a:r>
          </a:p>
        </p:txBody>
      </p:sp>
      <p:sp>
        <p:nvSpPr>
          <p:cNvPr id="6150"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pic>
        <p:nvPicPr>
          <p:cNvPr id="6151" name="Picture 7" descr="日本語シンボル付き横株なし"/>
          <p:cNvPicPr>
            <a:picLocks noChangeAspect="1" noChangeArrowheads="1"/>
          </p:cNvPicPr>
          <p:nvPr/>
        </p:nvPicPr>
        <p:blipFill>
          <a:blip r:embed="rId3" cstate="print"/>
          <a:srcRect/>
          <a:stretch>
            <a:fillRect/>
          </a:stretch>
        </p:blipFill>
        <p:spPr bwMode="auto">
          <a:xfrm>
            <a:off x="2916238" y="4757738"/>
            <a:ext cx="3168650" cy="400050"/>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lstStyle/>
          <a:p>
            <a:pPr>
              <a:defRPr/>
            </a:pPr>
            <a:fld id="{9DA61CE0-D15A-4524-8700-1A324398CB77}" type="slidenum">
              <a:rPr lang="en-US" altLang="ja-JP" smtClean="0"/>
              <a:pPr>
                <a:defRPr/>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ja-JP" altLang="en-US" sz="3600" dirty="0" smtClean="0"/>
              <a:t>認定調査の基本原則</a:t>
            </a:r>
          </a:p>
        </p:txBody>
      </p:sp>
      <p:sp>
        <p:nvSpPr>
          <p:cNvPr id="2052" name="Text Box 4"/>
          <p:cNvSpPr txBox="1">
            <a:spLocks noChangeArrowheads="1"/>
          </p:cNvSpPr>
          <p:nvPr/>
        </p:nvSpPr>
        <p:spPr bwMode="auto">
          <a:xfrm>
            <a:off x="684213" y="1412875"/>
            <a:ext cx="6119812" cy="366713"/>
          </a:xfrm>
          <a:prstGeom prst="rect">
            <a:avLst/>
          </a:prstGeom>
          <a:noFill/>
          <a:ln w="9525">
            <a:noFill/>
            <a:miter lim="800000"/>
            <a:headEnd/>
            <a:tailEnd/>
          </a:ln>
          <a:effectLst/>
        </p:spPr>
        <p:txBody>
          <a:bodyPr>
            <a:spAutoFit/>
          </a:bodyPr>
          <a:lstStyle/>
          <a:p>
            <a:pPr>
              <a:spcBef>
                <a:spcPct val="50000"/>
              </a:spcBef>
              <a:defRPr/>
            </a:pPr>
            <a:r>
              <a:rPr lang="ja-JP" altLang="en-US" sz="1800" dirty="0">
                <a:effectLst>
                  <a:outerShdw blurRad="38100" dist="38100" dir="2700000" algn="tl">
                    <a:srgbClr val="C0C0C0"/>
                  </a:outerShdw>
                </a:effectLst>
              </a:rPr>
              <a:t>厚生労働省 平成</a:t>
            </a:r>
            <a:r>
              <a:rPr lang="en-US" altLang="ja-JP" sz="1800" dirty="0" smtClean="0">
                <a:effectLst>
                  <a:outerShdw blurRad="38100" dist="38100" dir="2700000" algn="tl">
                    <a:srgbClr val="C0C0C0"/>
                  </a:outerShdw>
                </a:effectLst>
              </a:rPr>
              <a:t>24</a:t>
            </a:r>
            <a:r>
              <a:rPr lang="ja-JP" altLang="en-US" sz="1800" dirty="0" smtClean="0">
                <a:effectLst>
                  <a:outerShdw blurRad="38100" dist="38100" dir="2700000" algn="tl">
                    <a:srgbClr val="C0C0C0"/>
                  </a:outerShdw>
                </a:effectLst>
              </a:rPr>
              <a:t>年度 </a:t>
            </a:r>
            <a:r>
              <a:rPr lang="ja-JP" altLang="en-US" sz="1800" dirty="0">
                <a:effectLst>
                  <a:outerShdw blurRad="38100" dist="38100" dir="2700000" algn="tl">
                    <a:srgbClr val="C0C0C0"/>
                  </a:outerShdw>
                </a:effectLst>
              </a:rPr>
              <a:t>調査指導員養成研修</a:t>
            </a:r>
          </a:p>
        </p:txBody>
      </p:sp>
      <p:sp>
        <p:nvSpPr>
          <p:cNvPr id="9221" name="Text Box 5"/>
          <p:cNvSpPr txBox="1">
            <a:spLocks noChangeArrowheads="1"/>
          </p:cNvSpPr>
          <p:nvPr/>
        </p:nvSpPr>
        <p:spPr bwMode="auto">
          <a:xfrm>
            <a:off x="2986088" y="2781300"/>
            <a:ext cx="3241675" cy="701675"/>
          </a:xfrm>
          <a:prstGeom prst="rect">
            <a:avLst/>
          </a:prstGeom>
          <a:noFill/>
          <a:ln w="9525">
            <a:noFill/>
            <a:miter lim="800000"/>
            <a:headEnd/>
            <a:tailEnd/>
          </a:ln>
        </p:spPr>
        <p:txBody>
          <a:bodyPr>
            <a:spAutoFit/>
          </a:bodyPr>
          <a:lstStyle/>
          <a:p>
            <a:pPr algn="ctr">
              <a:spcBef>
                <a:spcPct val="50000"/>
              </a:spcBef>
            </a:pPr>
            <a:r>
              <a:rPr lang="en-US" altLang="ja-JP" sz="4000"/>
              <a:t>【</a:t>
            </a:r>
            <a:r>
              <a:rPr lang="ja-JP" altLang="en-US" sz="4000"/>
              <a:t>能力の項目</a:t>
            </a:r>
            <a:r>
              <a:rPr lang="en-US" altLang="ja-JP" sz="4000"/>
              <a:t>】</a:t>
            </a:r>
          </a:p>
        </p:txBody>
      </p:sp>
      <p:sp>
        <p:nvSpPr>
          <p:cNvPr id="9224" name="Text Box 8"/>
          <p:cNvSpPr txBox="1">
            <a:spLocks noChangeArrowheads="1"/>
          </p:cNvSpPr>
          <p:nvPr/>
        </p:nvSpPr>
        <p:spPr bwMode="auto">
          <a:xfrm>
            <a:off x="3132138" y="3357563"/>
            <a:ext cx="3024187" cy="274637"/>
          </a:xfrm>
          <a:prstGeom prst="rect">
            <a:avLst/>
          </a:prstGeom>
          <a:noFill/>
          <a:ln w="9525">
            <a:noFill/>
            <a:miter lim="800000"/>
            <a:headEnd/>
            <a:tailEnd/>
          </a:ln>
        </p:spPr>
        <p:txBody>
          <a:bodyPr>
            <a:spAutoFit/>
          </a:bodyPr>
          <a:lstStyle/>
          <a:p>
            <a:pPr algn="ctr">
              <a:spcBef>
                <a:spcPct val="50000"/>
              </a:spcBef>
            </a:pPr>
            <a:r>
              <a:rPr lang="ja-JP" altLang="en-US" sz="1200"/>
              <a:t>「麻痺・拘縮」（有無の項目）を含む</a:t>
            </a:r>
          </a:p>
        </p:txBody>
      </p:sp>
      <p:sp>
        <p:nvSpPr>
          <p:cNvPr id="9" name="スライド番号プレースホルダ 8"/>
          <p:cNvSpPr>
            <a:spLocks noGrp="1"/>
          </p:cNvSpPr>
          <p:nvPr>
            <p:ph type="sldNum" sz="quarter" idx="12"/>
          </p:nvPr>
        </p:nvSpPr>
        <p:spPr/>
        <p:txBody>
          <a:bodyPr/>
          <a:lstStyle/>
          <a:p>
            <a:pPr>
              <a:defRPr/>
            </a:pPr>
            <a:fld id="{9DA61CE0-D15A-4524-8700-1A324398CB77}" type="slidenum">
              <a:rPr lang="en-US" altLang="ja-JP" smtClean="0"/>
              <a:pPr>
                <a:defRPr/>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smtClean="0"/>
              <a:t>「身体」「認知」能力の項目</a:t>
            </a:r>
          </a:p>
          <a:p>
            <a:pPr eaLnBrk="1" hangingPunct="1">
              <a:lnSpc>
                <a:spcPct val="80000"/>
              </a:lnSpc>
            </a:pPr>
            <a:r>
              <a:rPr lang="ja-JP" altLang="en-US" sz="1800" smtClean="0"/>
              <a:t>「できる」「できない」の軸で評価する。</a:t>
            </a:r>
          </a:p>
          <a:p>
            <a:pPr eaLnBrk="1" hangingPunct="1">
              <a:lnSpc>
                <a:spcPct val="80000"/>
              </a:lnSpc>
            </a:pPr>
            <a:r>
              <a:rPr lang="ja-JP" altLang="en-US" sz="1800" smtClean="0"/>
              <a:t>「試行」＜「日頃の状態」（調査時の状況と日頃の状況が異なる場合は具体</a:t>
            </a:r>
            <a:endParaRPr lang="en-US" altLang="ja-JP" sz="1800" smtClean="0"/>
          </a:p>
          <a:p>
            <a:pPr eaLnBrk="1" hangingPunct="1">
              <a:lnSpc>
                <a:spcPct val="80000"/>
              </a:lnSpc>
              <a:buFont typeface="Wingdings" pitchFamily="2" charset="2"/>
              <a:buNone/>
            </a:pPr>
            <a:r>
              <a:rPr lang="ja-JP" altLang="en-US" sz="1800" smtClean="0"/>
              <a:t>　　　的な内容を特記事項へ記入する。）</a:t>
            </a:r>
          </a:p>
          <a:p>
            <a:pPr eaLnBrk="1" hangingPunct="1">
              <a:lnSpc>
                <a:spcPct val="80000"/>
              </a:lnSpc>
            </a:pPr>
            <a:r>
              <a:rPr lang="ja-JP" altLang="en-US" sz="1800" smtClean="0"/>
              <a:t>「介護の手間」を直接表現するものというより、介護の手間が発生する前提条</a:t>
            </a:r>
            <a:endParaRPr lang="en-US" altLang="ja-JP" sz="1800" smtClean="0"/>
          </a:p>
          <a:p>
            <a:pPr eaLnBrk="1" hangingPunct="1">
              <a:lnSpc>
                <a:spcPct val="80000"/>
              </a:lnSpc>
              <a:buFont typeface="Wingdings" pitchFamily="2" charset="2"/>
              <a:buNone/>
            </a:pPr>
            <a:r>
              <a:rPr lang="ja-JP" altLang="en-US" sz="1800" smtClean="0"/>
              <a:t>　　　件や背景情報を提供するものと考えるとわかりやすい。</a:t>
            </a:r>
          </a:p>
        </p:txBody>
      </p:sp>
      <p:sp>
        <p:nvSpPr>
          <p:cNvPr id="10244" name="AutoShape 4"/>
          <p:cNvSpPr>
            <a:spLocks noChangeArrowheads="1"/>
          </p:cNvSpPr>
          <p:nvPr/>
        </p:nvSpPr>
        <p:spPr bwMode="auto">
          <a:xfrm>
            <a:off x="395288" y="3140075"/>
            <a:ext cx="8280400" cy="3168650"/>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1800"/>
              <a:t>【</a:t>
            </a:r>
            <a:r>
              <a:rPr lang="ja-JP" altLang="en-US" sz="1800"/>
              <a:t>身体の能力に関する項目</a:t>
            </a:r>
            <a:r>
              <a:rPr lang="en-US" altLang="ja-JP" sz="1800"/>
              <a:t>】</a:t>
            </a:r>
            <a:r>
              <a:rPr lang="ja-JP" altLang="en-US" sz="1800"/>
              <a:t>（</a:t>
            </a:r>
            <a:r>
              <a:rPr lang="en-US" altLang="ja-JP" sz="1800"/>
              <a:t>10</a:t>
            </a:r>
            <a:r>
              <a:rPr lang="ja-JP" altLang="en-US" sz="1800"/>
              <a:t>項目）</a:t>
            </a:r>
          </a:p>
          <a:p>
            <a:r>
              <a:rPr lang="en-US" altLang="ja-JP" sz="1800"/>
              <a:t>1-3</a:t>
            </a:r>
            <a:r>
              <a:rPr lang="ja-JP" altLang="en-US" sz="1800"/>
              <a:t>寝返り　　</a:t>
            </a:r>
            <a:r>
              <a:rPr lang="en-US" altLang="ja-JP" sz="1800"/>
              <a:t>1-4</a:t>
            </a:r>
            <a:r>
              <a:rPr lang="ja-JP" altLang="en-US" sz="1800"/>
              <a:t>起き上がり　　</a:t>
            </a:r>
            <a:r>
              <a:rPr lang="en-US" altLang="ja-JP" sz="1800"/>
              <a:t>1-5</a:t>
            </a:r>
            <a:r>
              <a:rPr lang="ja-JP" altLang="en-US" sz="1800"/>
              <a:t>座位保持　　</a:t>
            </a:r>
            <a:r>
              <a:rPr lang="en-US" altLang="ja-JP" sz="1800"/>
              <a:t>1-6</a:t>
            </a:r>
            <a:r>
              <a:rPr lang="ja-JP" altLang="en-US" sz="1800"/>
              <a:t>両足での立位保持　　</a:t>
            </a:r>
            <a:br>
              <a:rPr lang="ja-JP" altLang="en-US" sz="1800"/>
            </a:br>
            <a:r>
              <a:rPr lang="en-US" altLang="ja-JP" sz="1800"/>
              <a:t>1-7</a:t>
            </a:r>
            <a:r>
              <a:rPr lang="ja-JP" altLang="en-US" sz="1800"/>
              <a:t>歩行　　　</a:t>
            </a:r>
            <a:r>
              <a:rPr lang="en-US" altLang="ja-JP" sz="1800"/>
              <a:t>1-8</a:t>
            </a:r>
            <a:r>
              <a:rPr lang="ja-JP" altLang="en-US" sz="1800"/>
              <a:t>立ち上がり　　</a:t>
            </a:r>
            <a:r>
              <a:rPr lang="en-US" altLang="ja-JP" sz="1800"/>
              <a:t>1-9</a:t>
            </a:r>
            <a:r>
              <a:rPr lang="ja-JP" altLang="en-US" sz="1800"/>
              <a:t>片足での立位　　</a:t>
            </a:r>
            <a:r>
              <a:rPr lang="en-US" altLang="ja-JP" sz="1800"/>
              <a:t>1-12</a:t>
            </a:r>
            <a:r>
              <a:rPr lang="ja-JP" altLang="en-US" sz="1800"/>
              <a:t>視力　　</a:t>
            </a:r>
            <a:r>
              <a:rPr lang="en-US" altLang="ja-JP" sz="1800"/>
              <a:t>1-13</a:t>
            </a:r>
            <a:r>
              <a:rPr lang="ja-JP" altLang="en-US" sz="1800"/>
              <a:t>聴力</a:t>
            </a:r>
          </a:p>
          <a:p>
            <a:r>
              <a:rPr lang="en-US" altLang="ja-JP" sz="1800"/>
              <a:t>2-3</a:t>
            </a:r>
            <a:r>
              <a:rPr lang="ja-JP" altLang="en-US" sz="1800"/>
              <a:t>えん下</a:t>
            </a:r>
          </a:p>
          <a:p>
            <a:endParaRPr lang="ja-JP" altLang="en-US" sz="1800"/>
          </a:p>
          <a:p>
            <a:r>
              <a:rPr lang="en-US" altLang="ja-JP" sz="1800"/>
              <a:t>【</a:t>
            </a:r>
            <a:r>
              <a:rPr lang="ja-JP" altLang="en-US" sz="1800"/>
              <a:t>認知の能力に関する項目</a:t>
            </a:r>
            <a:r>
              <a:rPr lang="en-US" altLang="ja-JP" sz="1800"/>
              <a:t>】</a:t>
            </a:r>
            <a:r>
              <a:rPr lang="ja-JP" altLang="en-US" sz="1800"/>
              <a:t>（</a:t>
            </a:r>
            <a:r>
              <a:rPr lang="en-US" altLang="ja-JP" sz="1800"/>
              <a:t>7</a:t>
            </a:r>
            <a:r>
              <a:rPr lang="ja-JP" altLang="en-US" sz="1800"/>
              <a:t>項目）</a:t>
            </a:r>
          </a:p>
          <a:p>
            <a:r>
              <a:rPr lang="en-US" altLang="ja-JP" sz="1800"/>
              <a:t>3-2</a:t>
            </a:r>
            <a:r>
              <a:rPr lang="ja-JP" altLang="en-US" sz="1800"/>
              <a:t>毎日の日課を理解　　</a:t>
            </a:r>
            <a:r>
              <a:rPr lang="en-US" altLang="ja-JP" sz="1800"/>
              <a:t>3-3</a:t>
            </a:r>
            <a:r>
              <a:rPr lang="ja-JP" altLang="en-US" sz="1800"/>
              <a:t>生年月日をいう　　</a:t>
            </a:r>
            <a:r>
              <a:rPr lang="en-US" altLang="ja-JP" sz="1800"/>
              <a:t>3-4</a:t>
            </a:r>
            <a:r>
              <a:rPr lang="ja-JP" altLang="en-US" sz="1800"/>
              <a:t>短期記憶</a:t>
            </a:r>
          </a:p>
          <a:p>
            <a:r>
              <a:rPr lang="en-US" altLang="ja-JP" sz="1800"/>
              <a:t>3-5</a:t>
            </a:r>
            <a:r>
              <a:rPr lang="ja-JP" altLang="en-US" sz="1800"/>
              <a:t>自分の名前をいう　   </a:t>
            </a:r>
            <a:r>
              <a:rPr lang="en-US" altLang="ja-JP" sz="1800"/>
              <a:t>3-6</a:t>
            </a:r>
            <a:r>
              <a:rPr lang="ja-JP" altLang="en-US" sz="1800"/>
              <a:t>今の季節を理解   </a:t>
            </a:r>
            <a:r>
              <a:rPr lang="en-US" altLang="ja-JP" sz="1800"/>
              <a:t>3-7</a:t>
            </a:r>
            <a:r>
              <a:rPr lang="ja-JP" altLang="en-US" sz="1800"/>
              <a:t>場所の理解　　 </a:t>
            </a:r>
            <a:br>
              <a:rPr lang="ja-JP" altLang="en-US" sz="1800"/>
            </a:br>
            <a:r>
              <a:rPr lang="en-US" altLang="ja-JP" sz="1800"/>
              <a:t>5-3</a:t>
            </a:r>
            <a:r>
              <a:rPr lang="ja-JP" altLang="en-US" sz="1800"/>
              <a:t>日常の意思決定</a:t>
            </a:r>
          </a:p>
          <a:p>
            <a:endParaRPr lang="ja-JP" altLang="en-US" sz="1200"/>
          </a:p>
          <a:p>
            <a:r>
              <a:rPr lang="en-US" altLang="ja-JP" sz="1200"/>
              <a:t>※【</a:t>
            </a:r>
            <a:r>
              <a:rPr lang="ja-JP" altLang="en-US" sz="1200"/>
              <a:t>「有無」の項目に属するが、調査方法は「能力」の項目と同様の考え方のため、このセクションで取り扱う</a:t>
            </a:r>
            <a:r>
              <a:rPr lang="en-US" altLang="ja-JP" sz="1200"/>
              <a:t>】</a:t>
            </a:r>
          </a:p>
          <a:p>
            <a:r>
              <a:rPr lang="en-US" altLang="ja-JP" sz="1400"/>
              <a:t>1-1</a:t>
            </a:r>
            <a:r>
              <a:rPr lang="ja-JP" altLang="en-US" sz="1400"/>
              <a:t>麻痺　　　</a:t>
            </a:r>
            <a:r>
              <a:rPr lang="en-US" altLang="ja-JP" sz="1400"/>
              <a:t>1-2</a:t>
            </a:r>
            <a:r>
              <a:rPr lang="ja-JP" altLang="en-US" sz="1400"/>
              <a:t>拘縮</a:t>
            </a:r>
          </a:p>
        </p:txBody>
      </p:sp>
      <p:sp>
        <p:nvSpPr>
          <p:cNvPr id="5" name="スライド番号プレースホルダ 4"/>
          <p:cNvSpPr>
            <a:spLocks noGrp="1"/>
          </p:cNvSpPr>
          <p:nvPr>
            <p:ph type="sldNum" sz="quarter" idx="12"/>
          </p:nvPr>
        </p:nvSpPr>
        <p:spPr/>
        <p:txBody>
          <a:bodyPr/>
          <a:lstStyle/>
          <a:p>
            <a:pPr>
              <a:defRPr/>
            </a:pPr>
            <a:fld id="{9E814617-3678-4611-ADE1-ABBEB127B660}" type="slidenum">
              <a:rPr lang="en-US" altLang="ja-JP" smtClean="0"/>
              <a:pPr>
                <a:defRPr/>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0"/>
          <p:cNvSpPr>
            <a:spLocks noChangeArrowheads="1"/>
          </p:cNvSpPr>
          <p:nvPr/>
        </p:nvSpPr>
        <p:spPr bwMode="auto">
          <a:xfrm>
            <a:off x="0" y="2133600"/>
            <a:ext cx="2881313" cy="2159000"/>
          </a:xfrm>
          <a:prstGeom prst="cloudCallout">
            <a:avLst>
              <a:gd name="adj1" fmla="val 54630"/>
              <a:gd name="adj2" fmla="val 39778"/>
            </a:avLst>
          </a:prstGeom>
          <a:solidFill>
            <a:schemeClr val="bg1"/>
          </a:solidFill>
          <a:ln w="9525">
            <a:solidFill>
              <a:schemeClr val="tx1"/>
            </a:solidFill>
            <a:round/>
            <a:headEnd/>
            <a:tailEnd/>
          </a:ln>
        </p:spPr>
        <p:txBody>
          <a:bodyPr/>
          <a:lstStyle/>
          <a:p>
            <a:pPr algn="ctr"/>
            <a:endParaRPr lang="ja-JP" altLang="ja-JP" sz="1800"/>
          </a:p>
        </p:txBody>
      </p:sp>
      <p:sp>
        <p:nvSpPr>
          <p:cNvPr id="11267" name="AutoShape 19"/>
          <p:cNvSpPr>
            <a:spLocks noChangeArrowheads="1"/>
          </p:cNvSpPr>
          <p:nvPr/>
        </p:nvSpPr>
        <p:spPr bwMode="auto">
          <a:xfrm>
            <a:off x="1908175" y="5876925"/>
            <a:ext cx="4895850" cy="576263"/>
          </a:xfrm>
          <a:prstGeom prst="roundRect">
            <a:avLst>
              <a:gd name="adj" fmla="val 50000"/>
            </a:avLst>
          </a:prstGeom>
          <a:noFill/>
          <a:ln w="9525">
            <a:solidFill>
              <a:srgbClr val="FF0000"/>
            </a:solidFill>
            <a:round/>
            <a:headEnd/>
            <a:tailEnd/>
          </a:ln>
        </p:spPr>
        <p:txBody>
          <a:bodyPr wrap="none" anchor="ctr"/>
          <a:lstStyle/>
          <a:p>
            <a:pPr algn="ctr"/>
            <a:r>
              <a:rPr lang="en-US" altLang="ja-JP" sz="1800"/>
              <a:t>【</a:t>
            </a:r>
            <a:r>
              <a:rPr lang="ja-JP" altLang="en-US" sz="1800"/>
              <a:t>特記事項</a:t>
            </a:r>
            <a:r>
              <a:rPr lang="en-US" altLang="ja-JP" sz="1800"/>
              <a:t>】</a:t>
            </a:r>
            <a:r>
              <a:rPr lang="ja-JP" altLang="en-US" sz="1800"/>
              <a:t>具体的な介護の手間</a:t>
            </a:r>
          </a:p>
        </p:txBody>
      </p:sp>
      <p:sp>
        <p:nvSpPr>
          <p:cNvPr id="11268" name="Rectangle 2"/>
          <p:cNvSpPr>
            <a:spLocks noGrp="1" noChangeArrowheads="1"/>
          </p:cNvSpPr>
          <p:nvPr>
            <p:ph type="title"/>
          </p:nvPr>
        </p:nvSpPr>
        <p:spPr/>
        <p:txBody>
          <a:bodyPr/>
          <a:lstStyle/>
          <a:p>
            <a:pPr eaLnBrk="1" hangingPunct="1"/>
            <a:r>
              <a:rPr lang="ja-JP" altLang="en-US" dirty="0" smtClean="0"/>
              <a:t>能力の項目と他の評価軸</a:t>
            </a:r>
          </a:p>
        </p:txBody>
      </p:sp>
      <p:sp>
        <p:nvSpPr>
          <p:cNvPr id="11269" name="Rectangle 3"/>
          <p:cNvSpPr>
            <a:spLocks noGrp="1" noChangeArrowheads="1"/>
          </p:cNvSpPr>
          <p:nvPr>
            <p:ph type="body" idx="1"/>
          </p:nvPr>
        </p:nvSpPr>
        <p:spPr/>
        <p:txBody>
          <a:bodyPr/>
          <a:lstStyle/>
          <a:p>
            <a:pPr eaLnBrk="1" hangingPunct="1"/>
            <a:r>
              <a:rPr lang="ja-JP" altLang="en-US" smtClean="0"/>
              <a:t>「能力」の項目と他の評価軸の関係</a:t>
            </a:r>
          </a:p>
        </p:txBody>
      </p:sp>
      <p:sp>
        <p:nvSpPr>
          <p:cNvPr id="11270" name="Oval 17"/>
          <p:cNvSpPr>
            <a:spLocks noChangeArrowheads="1"/>
          </p:cNvSpPr>
          <p:nvPr/>
        </p:nvSpPr>
        <p:spPr bwMode="auto">
          <a:xfrm>
            <a:off x="3276600" y="1916113"/>
            <a:ext cx="2160588" cy="2160587"/>
          </a:xfrm>
          <a:prstGeom prst="ellipse">
            <a:avLst/>
          </a:prstGeom>
          <a:solidFill>
            <a:srgbClr val="CCFFCC"/>
          </a:solidFill>
          <a:ln w="12700" cap="sq">
            <a:solidFill>
              <a:schemeClr val="tx1"/>
            </a:solidFill>
            <a:round/>
            <a:headEnd type="none" w="sm" len="sm"/>
            <a:tailEnd type="none" w="sm" len="sm"/>
          </a:ln>
        </p:spPr>
        <p:txBody>
          <a:bodyPr wrap="none" anchor="ctr"/>
          <a:lstStyle/>
          <a:p>
            <a:pPr algn="ctr"/>
            <a:r>
              <a:rPr lang="ja-JP" altLang="en-US" sz="2800">
                <a:ea typeface="HGP創英角ｺﾞｼｯｸUB" pitchFamily="50" charset="-128"/>
              </a:rPr>
              <a:t>能 力</a:t>
            </a:r>
            <a:endParaRPr lang="ja-JP" altLang="en-US" sz="1800"/>
          </a:p>
        </p:txBody>
      </p:sp>
      <p:sp>
        <p:nvSpPr>
          <p:cNvPr id="11271" name="Oval 18"/>
          <p:cNvSpPr>
            <a:spLocks noChangeArrowheads="1"/>
          </p:cNvSpPr>
          <p:nvPr/>
        </p:nvSpPr>
        <p:spPr bwMode="auto">
          <a:xfrm>
            <a:off x="2484438" y="4652963"/>
            <a:ext cx="1368425" cy="1368425"/>
          </a:xfrm>
          <a:prstGeom prst="ellipse">
            <a:avLst/>
          </a:prstGeom>
          <a:solidFill>
            <a:srgbClr val="FFCC00"/>
          </a:solidFill>
          <a:ln w="12700" cap="sq">
            <a:solidFill>
              <a:schemeClr val="tx1"/>
            </a:solidFill>
            <a:round/>
            <a:headEnd type="none" w="sm" len="sm"/>
            <a:tailEnd type="none" w="sm" len="sm"/>
          </a:ln>
        </p:spPr>
        <p:txBody>
          <a:bodyPr wrap="none" anchor="ctr"/>
          <a:lstStyle/>
          <a:p>
            <a:pPr algn="ctr"/>
            <a:r>
              <a:rPr lang="ja-JP" altLang="en-US" sz="2000">
                <a:ea typeface="HGP創英角ｺﾞｼｯｸUB" pitchFamily="50" charset="-128"/>
              </a:rPr>
              <a:t>有無</a:t>
            </a:r>
            <a:br>
              <a:rPr lang="ja-JP" altLang="en-US" sz="2000">
                <a:ea typeface="HGP創英角ｺﾞｼｯｸUB" pitchFamily="50" charset="-128"/>
              </a:rPr>
            </a:br>
            <a:r>
              <a:rPr lang="ja-JP" altLang="en-US" sz="2000">
                <a:ea typeface="HGP創英角ｺﾞｼｯｸUB" pitchFamily="50" charset="-128"/>
              </a:rPr>
              <a:t>（</a:t>
            </a:r>
            <a:r>
              <a:rPr lang="en-US" altLang="ja-JP" sz="2000">
                <a:ea typeface="HGP創英角ｺﾞｼｯｸUB" pitchFamily="50" charset="-128"/>
              </a:rPr>
              <a:t>BPSD</a:t>
            </a:r>
            <a:r>
              <a:rPr lang="ja-JP" altLang="en-US" sz="2000">
                <a:ea typeface="HGP創英角ｺﾞｼｯｸUB" pitchFamily="50" charset="-128"/>
              </a:rPr>
              <a:t>）</a:t>
            </a:r>
          </a:p>
        </p:txBody>
      </p:sp>
      <p:sp>
        <p:nvSpPr>
          <p:cNvPr id="11272" name="Oval 19"/>
          <p:cNvSpPr>
            <a:spLocks noChangeArrowheads="1"/>
          </p:cNvSpPr>
          <p:nvPr/>
        </p:nvSpPr>
        <p:spPr bwMode="auto">
          <a:xfrm>
            <a:off x="4933950" y="4652963"/>
            <a:ext cx="1368425" cy="1368425"/>
          </a:xfrm>
          <a:prstGeom prst="ellipse">
            <a:avLst/>
          </a:prstGeom>
          <a:solidFill>
            <a:srgbClr val="FFCC99"/>
          </a:solidFill>
          <a:ln w="12700" cap="sq">
            <a:solidFill>
              <a:schemeClr val="tx1"/>
            </a:solidFill>
            <a:round/>
            <a:headEnd type="none" w="sm" len="sm"/>
            <a:tailEnd type="none" w="sm" len="sm"/>
          </a:ln>
        </p:spPr>
        <p:txBody>
          <a:bodyPr wrap="none" anchor="ctr"/>
          <a:lstStyle/>
          <a:p>
            <a:pPr algn="ctr"/>
            <a:r>
              <a:rPr lang="ja-JP" altLang="en-US" sz="2000">
                <a:ea typeface="HGP創英角ｺﾞｼｯｸUB" pitchFamily="50" charset="-128"/>
              </a:rPr>
              <a:t>介助の方法</a:t>
            </a:r>
          </a:p>
        </p:txBody>
      </p:sp>
      <p:sp>
        <p:nvSpPr>
          <p:cNvPr id="11273" name="AutoShape 7"/>
          <p:cNvSpPr>
            <a:spLocks noChangeArrowheads="1"/>
          </p:cNvSpPr>
          <p:nvPr/>
        </p:nvSpPr>
        <p:spPr bwMode="auto">
          <a:xfrm>
            <a:off x="2500313" y="3286125"/>
            <a:ext cx="1655762" cy="431800"/>
          </a:xfrm>
          <a:prstGeom prst="roundRect">
            <a:avLst>
              <a:gd name="adj" fmla="val 50000"/>
            </a:avLst>
          </a:prstGeom>
          <a:solidFill>
            <a:schemeClr val="bg1"/>
          </a:solidFill>
          <a:ln w="9525">
            <a:solidFill>
              <a:schemeClr val="tx1"/>
            </a:solidFill>
            <a:round/>
            <a:headEnd/>
            <a:tailEnd/>
          </a:ln>
        </p:spPr>
        <p:txBody>
          <a:bodyPr wrap="none" anchor="ctr"/>
          <a:lstStyle/>
          <a:p>
            <a:pPr algn="ctr"/>
            <a:r>
              <a:rPr lang="ja-JP" altLang="en-US" sz="1800"/>
              <a:t>認知能力</a:t>
            </a:r>
          </a:p>
        </p:txBody>
      </p:sp>
      <p:sp>
        <p:nvSpPr>
          <p:cNvPr id="11274" name="AutoShape 8"/>
          <p:cNvSpPr>
            <a:spLocks noChangeArrowheads="1"/>
          </p:cNvSpPr>
          <p:nvPr/>
        </p:nvSpPr>
        <p:spPr bwMode="auto">
          <a:xfrm>
            <a:off x="4572000" y="3284538"/>
            <a:ext cx="1655763" cy="431800"/>
          </a:xfrm>
          <a:prstGeom prst="roundRect">
            <a:avLst>
              <a:gd name="adj" fmla="val 50000"/>
            </a:avLst>
          </a:prstGeom>
          <a:solidFill>
            <a:schemeClr val="bg1"/>
          </a:solidFill>
          <a:ln w="9525">
            <a:solidFill>
              <a:schemeClr val="tx1"/>
            </a:solidFill>
            <a:round/>
            <a:headEnd/>
            <a:tailEnd/>
          </a:ln>
        </p:spPr>
        <p:txBody>
          <a:bodyPr wrap="none" anchor="ctr"/>
          <a:lstStyle/>
          <a:p>
            <a:pPr algn="ctr"/>
            <a:r>
              <a:rPr lang="ja-JP" altLang="en-US" sz="1800"/>
              <a:t>身体能力</a:t>
            </a:r>
          </a:p>
        </p:txBody>
      </p:sp>
      <p:sp>
        <p:nvSpPr>
          <p:cNvPr id="11275" name="AutoShape 9"/>
          <p:cNvSpPr>
            <a:spLocks noChangeArrowheads="1"/>
          </p:cNvSpPr>
          <p:nvPr/>
        </p:nvSpPr>
        <p:spPr bwMode="auto">
          <a:xfrm rot="287993">
            <a:off x="2843213" y="3644900"/>
            <a:ext cx="503237" cy="1223963"/>
          </a:xfrm>
          <a:prstGeom prst="downArrow">
            <a:avLst>
              <a:gd name="adj1" fmla="val 50000"/>
              <a:gd name="adj2" fmla="val 60805"/>
            </a:avLst>
          </a:prstGeom>
          <a:solidFill>
            <a:srgbClr val="92D050"/>
          </a:solidFill>
          <a:ln w="9525">
            <a:noFill/>
            <a:miter lim="800000"/>
            <a:headEnd/>
            <a:tailEnd/>
          </a:ln>
        </p:spPr>
        <p:txBody>
          <a:bodyPr vert="eaVert" wrap="none" anchor="ctr"/>
          <a:lstStyle/>
          <a:p>
            <a:endParaRPr lang="ja-JP" altLang="en-US"/>
          </a:p>
        </p:txBody>
      </p:sp>
      <p:sp>
        <p:nvSpPr>
          <p:cNvPr id="11276" name="AutoShape 10"/>
          <p:cNvSpPr>
            <a:spLocks noChangeArrowheads="1"/>
          </p:cNvSpPr>
          <p:nvPr/>
        </p:nvSpPr>
        <p:spPr bwMode="auto">
          <a:xfrm rot="21312007" flipH="1">
            <a:off x="5437188" y="3644900"/>
            <a:ext cx="503237" cy="1223963"/>
          </a:xfrm>
          <a:prstGeom prst="downArrow">
            <a:avLst>
              <a:gd name="adj1" fmla="val 50000"/>
              <a:gd name="adj2" fmla="val 60805"/>
            </a:avLst>
          </a:prstGeom>
          <a:solidFill>
            <a:srgbClr val="00B050"/>
          </a:solidFill>
          <a:ln w="9525">
            <a:noFill/>
            <a:miter lim="800000"/>
            <a:headEnd/>
            <a:tailEnd/>
          </a:ln>
        </p:spPr>
        <p:txBody>
          <a:bodyPr vert="eaVert" wrap="none" anchor="ctr"/>
          <a:lstStyle/>
          <a:p>
            <a:endParaRPr lang="ja-JP" altLang="en-US"/>
          </a:p>
        </p:txBody>
      </p:sp>
      <p:sp>
        <p:nvSpPr>
          <p:cNvPr id="11277" name="AutoShape 14"/>
          <p:cNvSpPr>
            <a:spLocks noChangeArrowheads="1"/>
          </p:cNvSpPr>
          <p:nvPr/>
        </p:nvSpPr>
        <p:spPr bwMode="auto">
          <a:xfrm rot="-3428506">
            <a:off x="4477544" y="3334544"/>
            <a:ext cx="363537" cy="2016125"/>
          </a:xfrm>
          <a:prstGeom prst="downArrow">
            <a:avLst>
              <a:gd name="adj1" fmla="val 50000"/>
              <a:gd name="adj2" fmla="val 232798"/>
            </a:avLst>
          </a:prstGeom>
          <a:solidFill>
            <a:srgbClr val="00B050"/>
          </a:solidFill>
          <a:ln w="9525">
            <a:noFill/>
            <a:miter lim="800000"/>
            <a:headEnd/>
            <a:tailEnd/>
          </a:ln>
        </p:spPr>
        <p:txBody>
          <a:bodyPr vert="eaVert" wrap="none" anchor="ctr"/>
          <a:lstStyle/>
          <a:p>
            <a:endParaRPr lang="ja-JP" altLang="en-US"/>
          </a:p>
        </p:txBody>
      </p:sp>
      <p:sp>
        <p:nvSpPr>
          <p:cNvPr id="11278" name="AutoShape 16"/>
          <p:cNvSpPr>
            <a:spLocks noChangeArrowheads="1"/>
          </p:cNvSpPr>
          <p:nvPr/>
        </p:nvSpPr>
        <p:spPr bwMode="auto">
          <a:xfrm>
            <a:off x="6011863" y="2420938"/>
            <a:ext cx="2881312" cy="1439862"/>
          </a:xfrm>
          <a:prstGeom prst="cloudCallout">
            <a:avLst>
              <a:gd name="adj1" fmla="val -43750"/>
              <a:gd name="adj2" fmla="val 70000"/>
            </a:avLst>
          </a:prstGeom>
          <a:solidFill>
            <a:schemeClr val="bg1"/>
          </a:solidFill>
          <a:ln w="9525">
            <a:solidFill>
              <a:schemeClr val="tx1"/>
            </a:solidFill>
            <a:round/>
            <a:headEnd/>
            <a:tailEnd/>
          </a:ln>
        </p:spPr>
        <p:txBody>
          <a:bodyPr/>
          <a:lstStyle/>
          <a:p>
            <a:pPr algn="ctr"/>
            <a:endParaRPr lang="ja-JP" altLang="ja-JP" sz="1800"/>
          </a:p>
        </p:txBody>
      </p:sp>
      <p:sp>
        <p:nvSpPr>
          <p:cNvPr id="11279" name="Text Box 17"/>
          <p:cNvSpPr txBox="1">
            <a:spLocks noChangeArrowheads="1"/>
          </p:cNvSpPr>
          <p:nvPr/>
        </p:nvSpPr>
        <p:spPr bwMode="auto">
          <a:xfrm>
            <a:off x="6300788" y="2617788"/>
            <a:ext cx="2303462" cy="954087"/>
          </a:xfrm>
          <a:prstGeom prst="rect">
            <a:avLst/>
          </a:prstGeom>
          <a:noFill/>
          <a:ln w="9525">
            <a:noFill/>
            <a:miter lim="800000"/>
            <a:headEnd/>
            <a:tailEnd/>
          </a:ln>
        </p:spPr>
        <p:txBody>
          <a:bodyPr>
            <a:spAutoFit/>
          </a:bodyPr>
          <a:lstStyle/>
          <a:p>
            <a:pPr>
              <a:spcBef>
                <a:spcPct val="50000"/>
              </a:spcBef>
            </a:pPr>
            <a:r>
              <a:rPr lang="ja-JP" altLang="en-US" sz="1400"/>
              <a:t>どのような介助が必要になるか（介助の方法）は、「身体能力」と同時に「認知能力」にも影響を受ける。</a:t>
            </a:r>
          </a:p>
        </p:txBody>
      </p:sp>
      <p:sp>
        <p:nvSpPr>
          <p:cNvPr id="11280" name="Text Box 18"/>
          <p:cNvSpPr txBox="1">
            <a:spLocks noChangeArrowheads="1"/>
          </p:cNvSpPr>
          <p:nvPr/>
        </p:nvSpPr>
        <p:spPr bwMode="auto">
          <a:xfrm>
            <a:off x="268288" y="2428875"/>
            <a:ext cx="2303462" cy="1368425"/>
          </a:xfrm>
          <a:prstGeom prst="rect">
            <a:avLst/>
          </a:prstGeom>
          <a:noFill/>
          <a:ln w="9525">
            <a:noFill/>
            <a:miter lim="800000"/>
            <a:headEnd/>
            <a:tailEnd/>
          </a:ln>
        </p:spPr>
        <p:txBody>
          <a:bodyPr>
            <a:spAutoFit/>
          </a:bodyPr>
          <a:lstStyle/>
          <a:p>
            <a:pPr>
              <a:spcBef>
                <a:spcPct val="50000"/>
              </a:spcBef>
            </a:pPr>
            <a:r>
              <a:rPr lang="ja-JP" altLang="en-US" sz="1400"/>
              <a:t>認知機能の低下の程度だけでは</a:t>
            </a:r>
            <a:r>
              <a:rPr lang="en-US" altLang="ja-JP" sz="1400"/>
              <a:t>BPSD</a:t>
            </a:r>
            <a:r>
              <a:rPr lang="ja-JP" altLang="en-US" sz="1400"/>
              <a:t>の状況は判別できないが、認知能力や身体能力の程度が把握できることで、具体的な介護の手間をイメージする手がかりに。</a:t>
            </a:r>
          </a:p>
        </p:txBody>
      </p:sp>
      <p:sp>
        <p:nvSpPr>
          <p:cNvPr id="11281" name="AutoShape 14"/>
          <p:cNvSpPr>
            <a:spLocks noChangeArrowheads="1"/>
          </p:cNvSpPr>
          <p:nvPr/>
        </p:nvSpPr>
        <p:spPr bwMode="auto">
          <a:xfrm rot="3428506" flipH="1">
            <a:off x="3977482" y="3334544"/>
            <a:ext cx="363537" cy="2016125"/>
          </a:xfrm>
          <a:prstGeom prst="downArrow">
            <a:avLst>
              <a:gd name="adj1" fmla="val 50000"/>
              <a:gd name="adj2" fmla="val 232798"/>
            </a:avLst>
          </a:prstGeom>
          <a:solidFill>
            <a:srgbClr val="92D050"/>
          </a:solidFill>
          <a:ln w="9525">
            <a:noFill/>
            <a:miter lim="800000"/>
            <a:headEnd/>
            <a:tailEnd/>
          </a:ln>
        </p:spPr>
        <p:txBody>
          <a:bodyPr vert="eaVert" wrap="none" anchor="ctr"/>
          <a:lstStyle/>
          <a:p>
            <a:endParaRPr lang="ja-JP" altLang="en-US"/>
          </a:p>
        </p:txBody>
      </p:sp>
      <p:sp>
        <p:nvSpPr>
          <p:cNvPr id="18" name="スライド番号プレースホルダ 17"/>
          <p:cNvSpPr>
            <a:spLocks noGrp="1"/>
          </p:cNvSpPr>
          <p:nvPr>
            <p:ph type="sldNum" sz="quarter" idx="12"/>
          </p:nvPr>
        </p:nvSpPr>
        <p:spPr/>
        <p:txBody>
          <a:bodyPr/>
          <a:lstStyle/>
          <a:p>
            <a:pPr>
              <a:defRPr/>
            </a:pPr>
            <a:fld id="{9E814617-3678-4611-ADE1-ABBEB127B660}" type="slidenum">
              <a:rPr lang="en-US" altLang="ja-JP" smtClean="0"/>
              <a:pPr>
                <a:defRPr/>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4"/>
          <p:cNvSpPr txBox="1">
            <a:spLocks noGrp="1"/>
          </p:cNvSpPr>
          <p:nvPr/>
        </p:nvSpPr>
        <p:spPr bwMode="auto">
          <a:xfrm>
            <a:off x="3124200" y="6473825"/>
            <a:ext cx="2895600" cy="268288"/>
          </a:xfrm>
          <a:prstGeom prst="rect">
            <a:avLst/>
          </a:prstGeom>
          <a:noFill/>
          <a:ln w="9525">
            <a:noFill/>
            <a:miter lim="800000"/>
            <a:headEnd/>
            <a:tailEnd/>
          </a:ln>
        </p:spPr>
        <p:txBody>
          <a:bodyPr/>
          <a:lstStyle/>
          <a:p>
            <a:pPr algn="ctr"/>
            <a:r>
              <a:rPr kumimoji="0" lang="ja-JP" altLang="en-US" sz="1000"/>
              <a:t>厚生労働省　老健局　老人保健課</a:t>
            </a:r>
            <a:br>
              <a:rPr kumimoji="0" lang="ja-JP" altLang="en-US" sz="1000"/>
            </a:br>
            <a:r>
              <a:rPr kumimoji="0" lang="ja-JP" altLang="en-US" sz="900"/>
              <a:t>平成</a:t>
            </a:r>
            <a:r>
              <a:rPr kumimoji="0" lang="en-US" altLang="ja-JP" sz="900"/>
              <a:t>21</a:t>
            </a:r>
            <a:r>
              <a:rPr kumimoji="0" lang="ja-JP" altLang="en-US" sz="900"/>
              <a:t>年度要介護認定適正化事業</a:t>
            </a:r>
            <a:endParaRPr kumimoji="0" lang="en-US" altLang="ja-JP" sz="900"/>
          </a:p>
        </p:txBody>
      </p:sp>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3"/>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175"/>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sz="1800"/>
          </a:p>
        </p:txBody>
      </p:sp>
      <p:sp>
        <p:nvSpPr>
          <p:cNvPr id="6" name="スライド番号プレースホルダ 5"/>
          <p:cNvSpPr>
            <a:spLocks noGrp="1"/>
          </p:cNvSpPr>
          <p:nvPr>
            <p:ph type="sldNum" sz="quarter" idx="12"/>
          </p:nvPr>
        </p:nvSpPr>
        <p:spPr/>
        <p:txBody>
          <a:bodyPr/>
          <a:lstStyle/>
          <a:p>
            <a:pPr>
              <a:defRPr/>
            </a:pPr>
            <a:fld id="{A09AF892-E980-4323-9BDD-E0617A133CFC}" type="slidenum">
              <a:rPr lang="en-US" altLang="ja-JP" smtClean="0"/>
              <a:pPr>
                <a:defRPr/>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日頃の状況の把握</a:t>
            </a:r>
          </a:p>
        </p:txBody>
      </p:sp>
      <p:sp>
        <p:nvSpPr>
          <p:cNvPr id="14339" name="Rectangle 3"/>
          <p:cNvSpPr>
            <a:spLocks noGrp="1" noChangeArrowheads="1"/>
          </p:cNvSpPr>
          <p:nvPr>
            <p:ph type="body" idx="1"/>
          </p:nvPr>
        </p:nvSpPr>
        <p:spPr/>
        <p:txBody>
          <a:bodyPr/>
          <a:lstStyle/>
          <a:p>
            <a:pPr eaLnBrk="1" hangingPunct="1">
              <a:lnSpc>
                <a:spcPct val="90000"/>
              </a:lnSpc>
            </a:pPr>
            <a:r>
              <a:rPr lang="ja-JP" altLang="en-US" smtClean="0"/>
              <a:t>試行ができなかった場合</a:t>
            </a:r>
          </a:p>
          <a:p>
            <a:pPr lvl="1" eaLnBrk="1" hangingPunct="1">
              <a:lnSpc>
                <a:spcPct val="90000"/>
              </a:lnSpc>
            </a:pPr>
            <a:r>
              <a:rPr lang="ja-JP" altLang="en-US" smtClean="0"/>
              <a:t>日頃の状況の聞き取りを行う。</a:t>
            </a:r>
          </a:p>
          <a:p>
            <a:pPr lvl="1" eaLnBrk="1" hangingPunct="1">
              <a:lnSpc>
                <a:spcPct val="90000"/>
              </a:lnSpc>
            </a:pPr>
            <a:r>
              <a:rPr lang="ja-JP" altLang="en-US" smtClean="0"/>
              <a:t>麻痺・拘縮</a:t>
            </a:r>
            <a:r>
              <a:rPr lang="ja-JP" altLang="en-US" sz="900" smtClean="0"/>
              <a:t>（有無の項目であるが、能力と測定方法が同じ）</a:t>
            </a:r>
            <a:r>
              <a:rPr lang="ja-JP" altLang="en-US" smtClean="0"/>
              <a:t>では、試行ができない場合、試行動作と類似の動作が見つからないために、「日頃の状況」の把握が困難な場合もある。</a:t>
            </a:r>
          </a:p>
          <a:p>
            <a:pPr lvl="2" eaLnBrk="1" hangingPunct="1">
              <a:lnSpc>
                <a:spcPct val="90000"/>
              </a:lnSpc>
            </a:pPr>
            <a:r>
              <a:rPr lang="ja-JP" altLang="en-US" smtClean="0"/>
              <a:t>上肢麻痺：物を取るときの動作／移乗時などに介護者の肩に手を置く動作など</a:t>
            </a:r>
          </a:p>
          <a:p>
            <a:pPr lvl="2" eaLnBrk="1" hangingPunct="1">
              <a:lnSpc>
                <a:spcPct val="90000"/>
              </a:lnSpc>
            </a:pPr>
            <a:r>
              <a:rPr lang="ja-JP" altLang="en-US" smtClean="0"/>
              <a:t>下肢麻痺：足のつめきり時の動作／靴を履く介助が行われる場合など</a:t>
            </a:r>
          </a:p>
          <a:p>
            <a:pPr lvl="2" eaLnBrk="1" hangingPunct="1">
              <a:lnSpc>
                <a:spcPct val="90000"/>
              </a:lnSpc>
            </a:pPr>
            <a:r>
              <a:rPr lang="ja-JP" altLang="en-US" smtClean="0"/>
              <a:t>股関節拘縮：オムツ交換などの際の足の動きなど</a:t>
            </a:r>
          </a:p>
          <a:p>
            <a:pPr lvl="2" eaLnBrk="1" hangingPunct="1">
              <a:lnSpc>
                <a:spcPct val="90000"/>
              </a:lnSpc>
            </a:pPr>
            <a:r>
              <a:rPr lang="ja-JP" altLang="en-US" smtClean="0"/>
              <a:t>肩・膝関節拘縮：着脱時の状況など</a:t>
            </a:r>
          </a:p>
          <a:p>
            <a:pPr lvl="2" eaLnBrk="1" hangingPunct="1">
              <a:lnSpc>
                <a:spcPct val="90000"/>
              </a:lnSpc>
            </a:pPr>
            <a:endParaRPr lang="en-US" altLang="ja-JP" smtClean="0"/>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ja-JP" dirty="0" smtClean="0"/>
              <a:t>1-3</a:t>
            </a:r>
            <a:r>
              <a:rPr lang="ja-JP" altLang="en-US" dirty="0" smtClean="0"/>
              <a:t>～</a:t>
            </a:r>
            <a:r>
              <a:rPr lang="en-US" altLang="ja-JP" dirty="0" smtClean="0"/>
              <a:t>1-8</a:t>
            </a:r>
            <a:r>
              <a:rPr lang="ja-JP" altLang="en-US" dirty="0" smtClean="0"/>
              <a:t>　寝返り～歩行</a:t>
            </a:r>
          </a:p>
        </p:txBody>
      </p:sp>
      <p:sp>
        <p:nvSpPr>
          <p:cNvPr id="15363" name="Rectangle 3"/>
          <p:cNvSpPr>
            <a:spLocks noGrp="1" noChangeArrowheads="1"/>
          </p:cNvSpPr>
          <p:nvPr>
            <p:ph type="body" idx="1"/>
          </p:nvPr>
        </p:nvSpPr>
        <p:spPr>
          <a:xfrm>
            <a:off x="566738" y="1341438"/>
            <a:ext cx="8001000" cy="4967287"/>
          </a:xfrm>
        </p:spPr>
        <p:txBody>
          <a:bodyPr/>
          <a:lstStyle/>
          <a:p>
            <a:pPr eaLnBrk="1" hangingPunct="1">
              <a:lnSpc>
                <a:spcPct val="90000"/>
              </a:lnSpc>
            </a:pPr>
            <a:r>
              <a:rPr lang="ja-JP" altLang="en-US" sz="2500" dirty="0" smtClean="0"/>
              <a:t>調査項目</a:t>
            </a:r>
            <a:r>
              <a:rPr lang="en-US" altLang="ja-JP" sz="2500" dirty="0" smtClean="0"/>
              <a:t>1-3</a:t>
            </a:r>
            <a:r>
              <a:rPr lang="ja-JP" altLang="en-US" sz="2500" dirty="0" smtClean="0"/>
              <a:t>～</a:t>
            </a:r>
            <a:r>
              <a:rPr lang="en-US" altLang="ja-JP" sz="2500" dirty="0" smtClean="0"/>
              <a:t>1-8</a:t>
            </a:r>
            <a:r>
              <a:rPr lang="ja-JP" altLang="en-US" sz="2500" dirty="0" smtClean="0"/>
              <a:t>までは基本的に「寝ているところから、歩くまでの行為」を分解し、それぞれの「能力」を評価。</a:t>
            </a:r>
          </a:p>
          <a:p>
            <a:pPr eaLnBrk="1" hangingPunct="1">
              <a:lnSpc>
                <a:spcPct val="90000"/>
              </a:lnSpc>
            </a:pPr>
            <a:r>
              <a:rPr lang="ja-JP" altLang="en-US" sz="2500" dirty="0" smtClean="0"/>
              <a:t>寝返り→起き上がり→座位保持→立ち上がり→両足立位→歩行（</a:t>
            </a:r>
            <a:r>
              <a:rPr lang="en-US" altLang="ja-JP" sz="2500" dirty="0" smtClean="0"/>
              <a:t>5</a:t>
            </a:r>
            <a:r>
              <a:rPr lang="ja-JP" altLang="en-US" sz="2500" dirty="0" smtClean="0"/>
              <a:t>メートル）</a:t>
            </a:r>
          </a:p>
          <a:p>
            <a:pPr eaLnBrk="1" hangingPunct="1">
              <a:lnSpc>
                <a:spcPct val="90000"/>
              </a:lnSpc>
            </a:pPr>
            <a:r>
              <a:rPr lang="ja-JP" altLang="en-US" sz="2500" dirty="0" smtClean="0"/>
              <a:t>これらの行為が具体的な生活で用いられる際の介助の必要性は、「介助の方法」で評価する。</a:t>
            </a:r>
          </a:p>
          <a:p>
            <a:pPr lvl="1" eaLnBrk="1" hangingPunct="1">
              <a:lnSpc>
                <a:spcPct val="95000"/>
              </a:lnSpc>
            </a:pPr>
            <a:r>
              <a:rPr lang="ja-JP" altLang="en-US" sz="2400" dirty="0" smtClean="0"/>
              <a:t>「日頃の状況」とは、「日頃どのような介助が行われているか」ではなく、</a:t>
            </a:r>
            <a:r>
              <a:rPr lang="ja-JP" altLang="en-US" sz="2400" u="sng" dirty="0" smtClean="0"/>
              <a:t>「日頃からの能力の状況」</a:t>
            </a:r>
            <a:r>
              <a:rPr lang="ja-JP" altLang="en-US" sz="2400" dirty="0" smtClean="0"/>
              <a:t>。</a:t>
            </a:r>
          </a:p>
          <a:p>
            <a:pPr lvl="1" eaLnBrk="1" hangingPunct="1">
              <a:lnSpc>
                <a:spcPct val="95000"/>
              </a:lnSpc>
            </a:pPr>
            <a:r>
              <a:rPr lang="ja-JP" altLang="en-US" sz="2400" dirty="0" smtClean="0"/>
              <a:t>例）「歩行」は、日頃の「移動」の状況を記載する項目ではなく、「</a:t>
            </a:r>
            <a:r>
              <a:rPr lang="en-US" altLang="ja-JP" sz="2400" dirty="0" smtClean="0"/>
              <a:t>5m</a:t>
            </a:r>
            <a:r>
              <a:rPr lang="ja-JP" altLang="en-US" sz="2400" dirty="0" smtClean="0"/>
              <a:t>休まずに歩く能力」についての日頃の状況を記載する。日頃の「移動の状況」の詳しい記載は、「</a:t>
            </a:r>
            <a:r>
              <a:rPr lang="en-US" altLang="ja-JP" sz="2400" dirty="0" smtClean="0"/>
              <a:t>2-2</a:t>
            </a:r>
            <a:r>
              <a:rPr lang="ja-JP" altLang="en-US" sz="2400" dirty="0" smtClean="0"/>
              <a:t>移動」で行うと、審査会の委員には理解しやすい。</a:t>
            </a:r>
          </a:p>
          <a:p>
            <a:pPr eaLnBrk="1" hangingPunct="1">
              <a:lnSpc>
                <a:spcPct val="90000"/>
              </a:lnSpc>
            </a:pPr>
            <a:endParaRPr lang="en-US" altLang="ja-JP" sz="2900" dirty="0" smtClean="0"/>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16</a:t>
            </a:fld>
            <a:endParaRPr lang="en-US"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ja-JP" dirty="0" smtClean="0"/>
              <a:t>2-3</a:t>
            </a:r>
            <a:r>
              <a:rPr lang="ja-JP" altLang="en-US" dirty="0" smtClean="0"/>
              <a:t>　えん下</a:t>
            </a:r>
          </a:p>
        </p:txBody>
      </p:sp>
      <p:sp>
        <p:nvSpPr>
          <p:cNvPr id="16387" name="Rectangle 3"/>
          <p:cNvSpPr>
            <a:spLocks noGrp="1" noChangeArrowheads="1"/>
          </p:cNvSpPr>
          <p:nvPr>
            <p:ph type="body" sz="half" idx="1"/>
          </p:nvPr>
        </p:nvSpPr>
        <p:spPr>
          <a:xfrm>
            <a:off x="566738" y="1341438"/>
            <a:ext cx="7966075" cy="5111750"/>
          </a:xfrm>
        </p:spPr>
        <p:txBody>
          <a:bodyPr/>
          <a:lstStyle/>
          <a:p>
            <a:pPr eaLnBrk="1" hangingPunct="1"/>
            <a:r>
              <a:rPr lang="ja-JP" altLang="en-US" sz="2600" smtClean="0"/>
              <a:t>「えん下」と「食事摂取」の「見守り等」は異なるもの。</a:t>
            </a:r>
          </a:p>
          <a:p>
            <a:pPr eaLnBrk="1" hangingPunct="1"/>
            <a:endParaRPr lang="ja-JP" altLang="en-US" sz="2600" smtClean="0"/>
          </a:p>
          <a:p>
            <a:pPr eaLnBrk="1" hangingPunct="1"/>
            <a:endParaRPr lang="ja-JP" altLang="en-US" sz="2600" smtClean="0"/>
          </a:p>
          <a:p>
            <a:pPr eaLnBrk="1" hangingPunct="1"/>
            <a:endParaRPr lang="ja-JP" altLang="en-US" sz="2600" smtClean="0"/>
          </a:p>
          <a:p>
            <a:pPr eaLnBrk="1" hangingPunct="1"/>
            <a:endParaRPr lang="ja-JP" altLang="en-US" sz="2600" smtClean="0"/>
          </a:p>
          <a:p>
            <a:pPr eaLnBrk="1" hangingPunct="1"/>
            <a:endParaRPr lang="ja-JP" altLang="en-US" sz="1800" smtClean="0"/>
          </a:p>
          <a:p>
            <a:pPr eaLnBrk="1" hangingPunct="1"/>
            <a:endParaRPr lang="ja-JP" altLang="en-US" sz="1800" smtClean="0"/>
          </a:p>
          <a:p>
            <a:pPr eaLnBrk="1" hangingPunct="1"/>
            <a:r>
              <a:rPr lang="ja-JP" altLang="en-US" sz="1800" smtClean="0"/>
              <a:t>「えん下」に「常時の見守り」が必要な場合は「食事摂取」で「見守り等」を選択できるか？</a:t>
            </a:r>
          </a:p>
          <a:p>
            <a:pPr lvl="1" eaLnBrk="1" hangingPunct="1"/>
            <a:r>
              <a:rPr lang="ja-JP" altLang="en-US" sz="1600" smtClean="0"/>
              <a:t>えん下だけに特化した見守りは通常考えられないが、食事摂取の見守りは、その目的を明示していないので、常時付き添いが必要なレベルならば、要件は満たしている。</a:t>
            </a:r>
          </a:p>
          <a:p>
            <a:pPr lvl="1" eaLnBrk="1" hangingPunct="1"/>
            <a:r>
              <a:rPr lang="ja-JP" altLang="en-US" sz="1600" smtClean="0"/>
              <a:t>「えん下」に「見守り等」がついたら自動的に食事摂取に「見守り等」がつくということはない。</a:t>
            </a:r>
          </a:p>
        </p:txBody>
      </p:sp>
      <p:graphicFrame>
        <p:nvGraphicFramePr>
          <p:cNvPr id="133163" name="Group 43"/>
          <p:cNvGraphicFramePr>
            <a:graphicFrameLocks noGrp="1"/>
          </p:cNvGraphicFramePr>
          <p:nvPr>
            <p:ph sz="half" idx="2"/>
          </p:nvPr>
        </p:nvGraphicFramePr>
        <p:xfrm>
          <a:off x="431800" y="1844675"/>
          <a:ext cx="8243888" cy="2405063"/>
        </p:xfrm>
        <a:graphic>
          <a:graphicData uri="http://schemas.openxmlformats.org/drawingml/2006/table">
            <a:tbl>
              <a:tblPr/>
              <a:tblGrid>
                <a:gridCol w="1824038"/>
                <a:gridCol w="2028825"/>
                <a:gridCol w="4391025"/>
              </a:tblGrid>
              <a:tr h="576263">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endParaRPr kumimoji="1" lang="ja-JP" altLang="ja-JP" sz="20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評価軸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「見守り等」の定義</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えん下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能力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sng" strike="noStrike" cap="none" normalizeH="0" baseline="0" smtClean="0">
                          <a:ln>
                            <a:noFill/>
                          </a:ln>
                          <a:solidFill>
                            <a:schemeClr val="tx1"/>
                          </a:solidFill>
                          <a:effectLst/>
                          <a:latin typeface="Verdana" pitchFamily="34" charset="0"/>
                          <a:ea typeface="ＭＳ Ｐゴシック" pitchFamily="50" charset="-128"/>
                        </a:rPr>
                        <a:t>「できる」「できない」のいずれにも含まれない</a:t>
                      </a: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場合。必ずしも見守りが行われている必要はない。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食事摂取</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2000" b="0" i="0" u="none" strike="noStrike" cap="none" normalizeH="0" baseline="0" smtClean="0">
                          <a:ln>
                            <a:noFill/>
                          </a:ln>
                          <a:solidFill>
                            <a:schemeClr val="tx1"/>
                          </a:solidFill>
                          <a:effectLst/>
                          <a:latin typeface="Verdana" pitchFamily="34" charset="0"/>
                          <a:ea typeface="ＭＳ Ｐゴシック" pitchFamily="50" charset="-128"/>
                        </a:rPr>
                        <a:t>介助の方法</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sng" strike="noStrike" cap="none" normalizeH="0" baseline="0" smtClean="0">
                          <a:ln>
                            <a:noFill/>
                          </a:ln>
                          <a:solidFill>
                            <a:schemeClr val="tx1"/>
                          </a:solidFill>
                          <a:effectLst/>
                          <a:latin typeface="Verdana" pitchFamily="34" charset="0"/>
                          <a:ea typeface="ＭＳ Ｐゴシック" pitchFamily="50" charset="-128"/>
                        </a:rPr>
                        <a:t>常時の</a:t>
                      </a: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付き添いの</a:t>
                      </a:r>
                      <a:r>
                        <a:rPr kumimoji="1" lang="ja-JP" altLang="en-US" sz="1800" b="0" i="0" u="sng" strike="noStrike" cap="none" normalizeH="0" baseline="0" smtClean="0">
                          <a:ln>
                            <a:noFill/>
                          </a:ln>
                          <a:solidFill>
                            <a:schemeClr val="tx1"/>
                          </a:solidFill>
                          <a:effectLst/>
                          <a:latin typeface="Verdana" pitchFamily="34" charset="0"/>
                          <a:ea typeface="ＭＳ Ｐゴシック" pitchFamily="50" charset="-128"/>
                        </a:rPr>
                        <a:t>必要がある</a:t>
                      </a: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「見守り」や、行為の「確認」「指示」「声かけ」「皿の置き換え」等のことである。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スライド番号プレースホルダ 4"/>
          <p:cNvSpPr>
            <a:spLocks noGrp="1"/>
          </p:cNvSpPr>
          <p:nvPr>
            <p:ph type="sldNum" sz="quarter" idx="12"/>
          </p:nvPr>
        </p:nvSpPr>
        <p:spPr/>
        <p:txBody>
          <a:bodyPr/>
          <a:lstStyle/>
          <a:p>
            <a:pPr>
              <a:defRPr/>
            </a:pPr>
            <a:fld id="{8FAD257F-5D8A-44E1-A44F-AD15D2C9D679}" type="slidenum">
              <a:rPr lang="en-US" altLang="ja-JP" smtClean="0"/>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4325" y="4572000"/>
            <a:ext cx="8515350" cy="1965325"/>
          </a:xfrm>
          <a:prstGeom prst="rect">
            <a:avLst/>
          </a:prstGeom>
          <a:solidFill>
            <a:schemeClr val="bg1"/>
          </a:solidFill>
          <a:ln w="28575" algn="ctr">
            <a:noFill/>
            <a:miter lim="800000"/>
            <a:headEnd/>
            <a:tailEnd/>
          </a:ln>
        </p:spPr>
        <p:txBody>
          <a:bodyPr wrap="none" anchor="ctr"/>
          <a:lstStyle/>
          <a:p>
            <a:endParaRPr lang="ja-JP" altLang="en-US"/>
          </a:p>
        </p:txBody>
      </p:sp>
      <p:sp>
        <p:nvSpPr>
          <p:cNvPr id="17411" name="Rectangle 3"/>
          <p:cNvSpPr>
            <a:spLocks noGrp="1" noChangeArrowheads="1"/>
          </p:cNvSpPr>
          <p:nvPr>
            <p:ph type="title"/>
          </p:nvPr>
        </p:nvSpPr>
        <p:spPr/>
        <p:txBody>
          <a:bodyPr/>
          <a:lstStyle/>
          <a:p>
            <a:pPr eaLnBrk="1" hangingPunct="1"/>
            <a:r>
              <a:rPr lang="en-US" altLang="ja-JP" dirty="0" smtClean="0"/>
              <a:t>5-3 </a:t>
            </a:r>
            <a:r>
              <a:rPr lang="ja-JP" altLang="en-US" dirty="0" smtClean="0"/>
              <a:t>日常の意思決定</a:t>
            </a:r>
          </a:p>
        </p:txBody>
      </p:sp>
      <p:sp>
        <p:nvSpPr>
          <p:cNvPr id="17412" name="Rectangle 4"/>
          <p:cNvSpPr>
            <a:spLocks noGrp="1" noChangeArrowheads="1"/>
          </p:cNvSpPr>
          <p:nvPr>
            <p:ph type="body" sz="half" idx="1"/>
          </p:nvPr>
        </p:nvSpPr>
        <p:spPr>
          <a:xfrm>
            <a:off x="566738" y="1196975"/>
            <a:ext cx="8045450" cy="4086225"/>
          </a:xfrm>
        </p:spPr>
        <p:txBody>
          <a:bodyPr/>
          <a:lstStyle/>
          <a:p>
            <a:pPr eaLnBrk="1" hangingPunct="1"/>
            <a:r>
              <a:rPr lang="ja-JP" altLang="en-US" sz="2600" dirty="0" smtClean="0"/>
              <a:t>意思の伝達との違いは何か？</a:t>
            </a:r>
          </a:p>
          <a:p>
            <a:pPr lvl="1" eaLnBrk="1" hangingPunct="1"/>
            <a:r>
              <a:rPr lang="ja-JP" altLang="en-US" sz="2200" dirty="0" smtClean="0"/>
              <a:t>意思決定と意思の伝達は、同時、または連続的に発生することが多いため、これを分けて考えるのが難しい場合がある。</a:t>
            </a:r>
          </a:p>
          <a:p>
            <a:pPr lvl="1" eaLnBrk="1" hangingPunct="1"/>
            <a:r>
              <a:rPr lang="ja-JP" altLang="en-US" sz="2200" dirty="0" smtClean="0"/>
              <a:t>意思決定：決定すべき内容を理解した上で、自分の意思を決定しているかどうかがポイント</a:t>
            </a:r>
          </a:p>
          <a:p>
            <a:pPr lvl="1" eaLnBrk="1" hangingPunct="1"/>
            <a:r>
              <a:rPr lang="ja-JP" altLang="en-US" sz="2200" dirty="0" smtClean="0"/>
              <a:t>考え方としては、伝達が行われていなくても、決定されていれば「できる」（たとえば、医師の治療方針に賛同できなくても、その後の人間関係等を考慮して文句を言わないでおくような態度は、高度な意思決定が行われていると考える）</a:t>
            </a:r>
          </a:p>
        </p:txBody>
      </p:sp>
      <p:pic>
        <p:nvPicPr>
          <p:cNvPr id="17413" name="Picture 5" descr="MCj03043090000[1]"/>
          <p:cNvPicPr>
            <a:picLocks noGrp="1" noChangeAspect="1" noChangeArrowheads="1"/>
          </p:cNvPicPr>
          <p:nvPr>
            <p:ph sz="quarter" idx="2"/>
          </p:nvPr>
        </p:nvPicPr>
        <p:blipFill>
          <a:blip r:embed="rId3" cstate="print"/>
          <a:srcRect/>
          <a:stretch>
            <a:fillRect/>
          </a:stretch>
        </p:blipFill>
        <p:spPr>
          <a:xfrm>
            <a:off x="2200275" y="4618038"/>
            <a:ext cx="1044575" cy="1820862"/>
          </a:xfrm>
        </p:spPr>
      </p:pic>
      <p:sp>
        <p:nvSpPr>
          <p:cNvPr id="17414" name="Text Box 6"/>
          <p:cNvSpPr txBox="1">
            <a:spLocks noChangeArrowheads="1"/>
          </p:cNvSpPr>
          <p:nvPr/>
        </p:nvSpPr>
        <p:spPr bwMode="auto">
          <a:xfrm>
            <a:off x="873125" y="5184775"/>
            <a:ext cx="1609725" cy="366713"/>
          </a:xfrm>
          <a:prstGeom prst="rect">
            <a:avLst/>
          </a:prstGeom>
          <a:noFill/>
          <a:ln w="28575" algn="ctr">
            <a:noFill/>
            <a:miter lim="800000"/>
            <a:headEnd/>
            <a:tailEnd/>
          </a:ln>
        </p:spPr>
        <p:txBody>
          <a:bodyPr>
            <a:spAutoFit/>
          </a:bodyPr>
          <a:lstStyle/>
          <a:p>
            <a:pPr algn="ctr">
              <a:spcBef>
                <a:spcPct val="50000"/>
              </a:spcBef>
            </a:pPr>
            <a:r>
              <a:rPr lang="ja-JP" altLang="en-US" sz="1800" b="1"/>
              <a:t>意思決定！</a:t>
            </a:r>
          </a:p>
        </p:txBody>
      </p:sp>
      <p:pic>
        <p:nvPicPr>
          <p:cNvPr id="17415" name="Picture 7" descr="MCj02981310000[1]"/>
          <p:cNvPicPr>
            <a:picLocks noGrp="1" noChangeAspect="1" noChangeArrowheads="1"/>
          </p:cNvPicPr>
          <p:nvPr>
            <p:ph sz="quarter" idx="3"/>
          </p:nvPr>
        </p:nvPicPr>
        <p:blipFill>
          <a:blip r:embed="rId4" cstate="print"/>
          <a:srcRect/>
          <a:stretch>
            <a:fillRect/>
          </a:stretch>
        </p:blipFill>
        <p:spPr>
          <a:xfrm flipH="1">
            <a:off x="5399088" y="5008563"/>
            <a:ext cx="1041400" cy="1420812"/>
          </a:xfrm>
        </p:spPr>
      </p:pic>
      <p:sp>
        <p:nvSpPr>
          <p:cNvPr id="17416" name="AutoShape 8"/>
          <p:cNvSpPr>
            <a:spLocks noChangeArrowheads="1"/>
          </p:cNvSpPr>
          <p:nvPr/>
        </p:nvSpPr>
        <p:spPr bwMode="auto">
          <a:xfrm>
            <a:off x="3363913" y="5800725"/>
            <a:ext cx="2100262" cy="368300"/>
          </a:xfrm>
          <a:prstGeom prst="rightArrow">
            <a:avLst>
              <a:gd name="adj1" fmla="val 50000"/>
              <a:gd name="adj2" fmla="val 142565"/>
            </a:avLst>
          </a:prstGeom>
          <a:noFill/>
          <a:ln w="28575" algn="ctr">
            <a:solidFill>
              <a:schemeClr val="accent2"/>
            </a:solidFill>
            <a:miter lim="800000"/>
            <a:headEnd/>
            <a:tailEnd/>
          </a:ln>
        </p:spPr>
        <p:txBody>
          <a:bodyPr wrap="none" anchor="ctr"/>
          <a:lstStyle/>
          <a:p>
            <a:endParaRPr lang="ja-JP" altLang="en-US"/>
          </a:p>
        </p:txBody>
      </p:sp>
      <p:sp>
        <p:nvSpPr>
          <p:cNvPr id="17417" name="Text Box 9"/>
          <p:cNvSpPr txBox="1">
            <a:spLocks noChangeArrowheads="1"/>
          </p:cNvSpPr>
          <p:nvPr/>
        </p:nvSpPr>
        <p:spPr bwMode="auto">
          <a:xfrm>
            <a:off x="3422650" y="5360988"/>
            <a:ext cx="1609725" cy="366712"/>
          </a:xfrm>
          <a:prstGeom prst="rect">
            <a:avLst/>
          </a:prstGeom>
          <a:noFill/>
          <a:ln w="28575" algn="ctr">
            <a:noFill/>
            <a:miter lim="800000"/>
            <a:headEnd/>
            <a:tailEnd/>
          </a:ln>
        </p:spPr>
        <p:txBody>
          <a:bodyPr>
            <a:spAutoFit/>
          </a:bodyPr>
          <a:lstStyle/>
          <a:p>
            <a:pPr algn="ctr">
              <a:spcBef>
                <a:spcPct val="50000"/>
              </a:spcBef>
            </a:pPr>
            <a:r>
              <a:rPr lang="ja-JP" altLang="en-US" sz="1800" b="1"/>
              <a:t>意思伝達</a:t>
            </a:r>
          </a:p>
        </p:txBody>
      </p:sp>
      <p:sp>
        <p:nvSpPr>
          <p:cNvPr id="10" name="スライド番号プレースホルダ 9"/>
          <p:cNvSpPr>
            <a:spLocks noGrp="1"/>
          </p:cNvSpPr>
          <p:nvPr>
            <p:ph type="sldNum" sz="quarter" idx="12"/>
          </p:nvPr>
        </p:nvSpPr>
        <p:spPr/>
        <p:txBody>
          <a:bodyPr/>
          <a:lstStyle/>
          <a:p>
            <a:pPr>
              <a:defRPr/>
            </a:pPr>
            <a:fld id="{D8ED6393-4338-464E-B10B-66E9203BBB27}" type="slidenum">
              <a:rPr lang="en-US" altLang="ja-JP" smtClean="0"/>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ja-JP" dirty="0" smtClean="0"/>
              <a:t>5-3 </a:t>
            </a:r>
            <a:r>
              <a:rPr lang="ja-JP" altLang="en-US" dirty="0" smtClean="0"/>
              <a:t>日常の意思決定</a:t>
            </a:r>
          </a:p>
        </p:txBody>
      </p:sp>
      <p:sp>
        <p:nvSpPr>
          <p:cNvPr id="18435" name="Rectangle 3"/>
          <p:cNvSpPr>
            <a:spLocks noGrp="1" noChangeArrowheads="1"/>
          </p:cNvSpPr>
          <p:nvPr>
            <p:ph type="body" sz="half" idx="1"/>
          </p:nvPr>
        </p:nvSpPr>
        <p:spPr>
          <a:xfrm>
            <a:off x="566738" y="1196975"/>
            <a:ext cx="8169275" cy="4822825"/>
          </a:xfrm>
        </p:spPr>
        <p:txBody>
          <a:bodyPr/>
          <a:lstStyle/>
          <a:p>
            <a:pPr eaLnBrk="1" hangingPunct="1"/>
            <a:r>
              <a:rPr lang="ja-JP" altLang="en-US" sz="2000" smtClean="0"/>
              <a:t>日常の意思決定における２つの場面（複合選択肢なのでわかりにくい）</a:t>
            </a:r>
          </a:p>
          <a:p>
            <a:pPr eaLnBrk="1" hangingPunct="1"/>
            <a:endParaRPr lang="ja-JP" altLang="en-US" sz="2000" smtClean="0"/>
          </a:p>
          <a:p>
            <a:pPr eaLnBrk="1" hangingPunct="1"/>
            <a:endParaRPr lang="ja-JP" altLang="en-US" sz="2000" smtClean="0"/>
          </a:p>
          <a:p>
            <a:pPr eaLnBrk="1" hangingPunct="1"/>
            <a:endParaRPr lang="ja-JP" altLang="en-US" sz="2000" smtClean="0"/>
          </a:p>
          <a:p>
            <a:pPr eaLnBrk="1" hangingPunct="1"/>
            <a:endParaRPr lang="ja-JP" altLang="en-US" sz="2000" smtClean="0"/>
          </a:p>
          <a:p>
            <a:pPr eaLnBrk="1" hangingPunct="1"/>
            <a:r>
              <a:rPr lang="ja-JP" altLang="en-US" sz="2000" smtClean="0"/>
              <a:t>選択基準</a:t>
            </a:r>
          </a:p>
          <a:p>
            <a:pPr eaLnBrk="1" hangingPunct="1"/>
            <a:endParaRPr lang="ja-JP" altLang="en-US" sz="2000" smtClean="0"/>
          </a:p>
          <a:p>
            <a:pPr eaLnBrk="1" hangingPunct="1"/>
            <a:endParaRPr lang="en-US" altLang="ja-JP" sz="2600" smtClean="0"/>
          </a:p>
        </p:txBody>
      </p:sp>
      <p:sp>
        <p:nvSpPr>
          <p:cNvPr id="18436" name="AutoShape 4"/>
          <p:cNvSpPr>
            <a:spLocks noChangeArrowheads="1"/>
          </p:cNvSpPr>
          <p:nvPr/>
        </p:nvSpPr>
        <p:spPr bwMode="auto">
          <a:xfrm>
            <a:off x="750888" y="1646238"/>
            <a:ext cx="7997825" cy="546100"/>
          </a:xfrm>
          <a:prstGeom prst="roundRect">
            <a:avLst>
              <a:gd name="adj" fmla="val 16667"/>
            </a:avLst>
          </a:prstGeom>
          <a:solidFill>
            <a:schemeClr val="bg1"/>
          </a:solidFill>
          <a:ln w="28575" algn="ctr">
            <a:solidFill>
              <a:schemeClr val="hlink"/>
            </a:solidFill>
            <a:round/>
            <a:headEnd/>
            <a:tailEnd/>
          </a:ln>
        </p:spPr>
        <p:txBody>
          <a:bodyPr wrap="none" anchor="ctr"/>
          <a:lstStyle/>
          <a:p>
            <a:pPr algn="ctr"/>
            <a:r>
              <a:rPr lang="ja-JP" altLang="en-US" sz="1800"/>
              <a:t>　　　　　　　　　ケアプランの作成への参加／ケアの方法・治療方針への合意</a:t>
            </a:r>
          </a:p>
        </p:txBody>
      </p:sp>
      <p:sp>
        <p:nvSpPr>
          <p:cNvPr id="18437" name="AutoShape 5"/>
          <p:cNvSpPr>
            <a:spLocks noChangeArrowheads="1"/>
          </p:cNvSpPr>
          <p:nvPr/>
        </p:nvSpPr>
        <p:spPr bwMode="auto">
          <a:xfrm>
            <a:off x="752475" y="2317750"/>
            <a:ext cx="7997825" cy="558800"/>
          </a:xfrm>
          <a:prstGeom prst="roundRect">
            <a:avLst>
              <a:gd name="adj" fmla="val 16667"/>
            </a:avLst>
          </a:prstGeom>
          <a:solidFill>
            <a:schemeClr val="bg1"/>
          </a:solidFill>
          <a:ln w="28575" algn="ctr">
            <a:solidFill>
              <a:srgbClr val="008000"/>
            </a:solidFill>
            <a:round/>
            <a:headEnd/>
            <a:tailEnd/>
          </a:ln>
        </p:spPr>
        <p:txBody>
          <a:bodyPr wrap="none" anchor="ctr"/>
          <a:lstStyle/>
          <a:p>
            <a:pPr algn="ctr"/>
            <a:r>
              <a:rPr lang="ja-JP" altLang="en-US" sz="1800"/>
              <a:t>　　見たいテレビ番組／その日の献立／着る服の選択</a:t>
            </a:r>
          </a:p>
        </p:txBody>
      </p:sp>
      <p:sp>
        <p:nvSpPr>
          <p:cNvPr id="18438" name="AutoShape 6"/>
          <p:cNvSpPr>
            <a:spLocks noChangeArrowheads="1"/>
          </p:cNvSpPr>
          <p:nvPr/>
        </p:nvSpPr>
        <p:spPr bwMode="auto">
          <a:xfrm>
            <a:off x="804863" y="2384425"/>
            <a:ext cx="1500187" cy="422275"/>
          </a:xfrm>
          <a:prstGeom prst="roundRect">
            <a:avLst>
              <a:gd name="adj" fmla="val 16667"/>
            </a:avLst>
          </a:prstGeom>
          <a:solidFill>
            <a:srgbClr val="008000"/>
          </a:solidFill>
          <a:ln w="28575" algn="ctr">
            <a:solidFill>
              <a:srgbClr val="008000"/>
            </a:solidFill>
            <a:round/>
            <a:headEnd/>
            <a:tailEnd/>
          </a:ln>
        </p:spPr>
        <p:txBody>
          <a:bodyPr wrap="none" anchor="ctr"/>
          <a:lstStyle/>
          <a:p>
            <a:pPr algn="ctr"/>
            <a:r>
              <a:rPr lang="ja-JP" altLang="en-US" sz="1800">
                <a:solidFill>
                  <a:schemeClr val="bg1"/>
                </a:solidFill>
                <a:ea typeface="HG創英角ｺﾞｼｯｸUB" pitchFamily="49" charset="-128"/>
              </a:rPr>
              <a:t>日常的な状況</a:t>
            </a:r>
          </a:p>
        </p:txBody>
      </p:sp>
      <p:sp>
        <p:nvSpPr>
          <p:cNvPr id="18439" name="AutoShape 7"/>
          <p:cNvSpPr>
            <a:spLocks noChangeArrowheads="1"/>
          </p:cNvSpPr>
          <p:nvPr/>
        </p:nvSpPr>
        <p:spPr bwMode="auto">
          <a:xfrm>
            <a:off x="820738" y="1700213"/>
            <a:ext cx="1500187" cy="422275"/>
          </a:xfrm>
          <a:prstGeom prst="roundRect">
            <a:avLst>
              <a:gd name="adj" fmla="val 16667"/>
            </a:avLst>
          </a:prstGeom>
          <a:solidFill>
            <a:schemeClr val="hlink"/>
          </a:solidFill>
          <a:ln w="28575" algn="ctr">
            <a:solidFill>
              <a:schemeClr val="hlink"/>
            </a:solidFill>
            <a:round/>
            <a:headEnd/>
            <a:tailEnd/>
          </a:ln>
        </p:spPr>
        <p:txBody>
          <a:bodyPr wrap="none" anchor="ctr"/>
          <a:lstStyle/>
          <a:p>
            <a:pPr algn="ctr"/>
            <a:r>
              <a:rPr lang="ja-JP" altLang="en-US" sz="1800">
                <a:solidFill>
                  <a:schemeClr val="bg1"/>
                </a:solidFill>
                <a:ea typeface="HG創英角ｺﾞｼｯｸUB" pitchFamily="49" charset="-128"/>
              </a:rPr>
              <a:t>特別な場合</a:t>
            </a:r>
          </a:p>
        </p:txBody>
      </p:sp>
      <p:graphicFrame>
        <p:nvGraphicFramePr>
          <p:cNvPr id="134152" name="Group 8"/>
          <p:cNvGraphicFramePr>
            <a:graphicFrameLocks noGrp="1"/>
          </p:cNvGraphicFramePr>
          <p:nvPr>
            <p:ph sz="half" idx="2"/>
          </p:nvPr>
        </p:nvGraphicFramePr>
        <p:xfrm>
          <a:off x="603250" y="3438525"/>
          <a:ext cx="7964488" cy="2652713"/>
        </p:xfrm>
        <a:graphic>
          <a:graphicData uri="http://schemas.openxmlformats.org/drawingml/2006/table">
            <a:tbl>
              <a:tblPr/>
              <a:tblGrid>
                <a:gridCol w="2903538"/>
                <a:gridCol w="2116137"/>
                <a:gridCol w="2944813"/>
              </a:tblGrid>
              <a:tr h="5302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endParaRPr kumimoji="1" lang="ja-JP" altLang="ja-JP" sz="26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endParaRPr kumimoji="1" lang="ja-JP" altLang="ja-JP" sz="26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endParaRPr kumimoji="1" lang="ja-JP" altLang="ja-JP" sz="26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できる</a:t>
                      </a:r>
                      <a:r>
                        <a:rPr kumimoji="1" lang="ja-JP" altLang="en-US" sz="1600" b="0" i="0" u="none" strike="noStrike" cap="none" normalizeH="0" baseline="0" smtClean="0">
                          <a:ln>
                            <a:noFill/>
                          </a:ln>
                          <a:solidFill>
                            <a:schemeClr val="tx1"/>
                          </a:solidFill>
                          <a:effectLst/>
                          <a:latin typeface="Verdana" pitchFamily="34" charset="0"/>
                          <a:ea typeface="ＭＳ Ｐゴシック" pitchFamily="50" charset="-128"/>
                        </a:rPr>
                        <a:t>（特別な場合もできる）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特別な場合を除いてできる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日常的に困難</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endParaRPr kumimoji="1" lang="en-US" altLang="ja-JP" sz="2000" b="0" i="0" u="none" strike="noStrike" cap="none" normalizeH="0" baseline="0" smtClean="0">
                        <a:ln>
                          <a:noFill/>
                        </a:ln>
                        <a:solidFill>
                          <a:schemeClr val="tx1"/>
                        </a:solidFill>
                        <a:effectLst/>
                        <a:latin typeface="Verdana"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Verdana" pitchFamily="34" charset="0"/>
                          <a:ea typeface="ＭＳ Ｐゴシック" pitchFamily="50" charset="-128"/>
                        </a:rPr>
                        <a:t>できない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en-US" altLang="ja-JP" sz="2600" b="0" i="0" u="none" strike="noStrike" cap="none" normalizeH="0" baseline="0" smtClean="0">
                          <a:ln>
                            <a:noFill/>
                          </a:ln>
                          <a:solidFill>
                            <a:schemeClr val="tx1"/>
                          </a:solidFill>
                          <a:effectLst/>
                          <a:latin typeface="Verdana"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6" name="AutoShape 34"/>
          <p:cNvSpPr>
            <a:spLocks noChangeArrowheads="1"/>
          </p:cNvSpPr>
          <p:nvPr/>
        </p:nvSpPr>
        <p:spPr bwMode="auto">
          <a:xfrm>
            <a:off x="3833813" y="3484563"/>
            <a:ext cx="1500187" cy="422275"/>
          </a:xfrm>
          <a:prstGeom prst="roundRect">
            <a:avLst>
              <a:gd name="adj" fmla="val 16667"/>
            </a:avLst>
          </a:prstGeom>
          <a:solidFill>
            <a:schemeClr val="hlink"/>
          </a:solidFill>
          <a:ln w="28575" algn="ctr">
            <a:solidFill>
              <a:schemeClr val="hlink"/>
            </a:solidFill>
            <a:round/>
            <a:headEnd/>
            <a:tailEnd/>
          </a:ln>
        </p:spPr>
        <p:txBody>
          <a:bodyPr wrap="none" anchor="ctr"/>
          <a:lstStyle/>
          <a:p>
            <a:pPr algn="ctr"/>
            <a:r>
              <a:rPr lang="ja-JP" altLang="en-US" sz="1800">
                <a:solidFill>
                  <a:schemeClr val="bg1"/>
                </a:solidFill>
                <a:ea typeface="HG創英角ｺﾞｼｯｸUB" pitchFamily="49" charset="-128"/>
              </a:rPr>
              <a:t>特別な場合</a:t>
            </a:r>
          </a:p>
        </p:txBody>
      </p:sp>
      <p:sp>
        <p:nvSpPr>
          <p:cNvPr id="18467" name="AutoShape 35"/>
          <p:cNvSpPr>
            <a:spLocks noChangeArrowheads="1"/>
          </p:cNvSpPr>
          <p:nvPr/>
        </p:nvSpPr>
        <p:spPr bwMode="auto">
          <a:xfrm>
            <a:off x="6316663" y="3473450"/>
            <a:ext cx="1500187" cy="422275"/>
          </a:xfrm>
          <a:prstGeom prst="roundRect">
            <a:avLst>
              <a:gd name="adj" fmla="val 16667"/>
            </a:avLst>
          </a:prstGeom>
          <a:solidFill>
            <a:srgbClr val="008000"/>
          </a:solidFill>
          <a:ln w="28575" algn="ctr">
            <a:solidFill>
              <a:srgbClr val="008000"/>
            </a:solidFill>
            <a:round/>
            <a:headEnd/>
            <a:tailEnd/>
          </a:ln>
        </p:spPr>
        <p:txBody>
          <a:bodyPr wrap="none" anchor="ctr"/>
          <a:lstStyle/>
          <a:p>
            <a:pPr algn="ctr"/>
            <a:r>
              <a:rPr lang="ja-JP" altLang="en-US" sz="1800">
                <a:solidFill>
                  <a:schemeClr val="bg1"/>
                </a:solidFill>
                <a:ea typeface="HG創英角ｺﾞｼｯｸUB" pitchFamily="49" charset="-128"/>
              </a:rPr>
              <a:t>日常的な状況</a:t>
            </a:r>
          </a:p>
        </p:txBody>
      </p:sp>
      <p:sp>
        <p:nvSpPr>
          <p:cNvPr id="18468" name="Text Box 36"/>
          <p:cNvSpPr txBox="1">
            <a:spLocks noChangeArrowheads="1"/>
          </p:cNvSpPr>
          <p:nvPr/>
        </p:nvSpPr>
        <p:spPr bwMode="auto">
          <a:xfrm>
            <a:off x="519113" y="6086475"/>
            <a:ext cx="8120062" cy="366713"/>
          </a:xfrm>
          <a:prstGeom prst="rect">
            <a:avLst/>
          </a:prstGeom>
          <a:noFill/>
          <a:ln w="28575" algn="ctr">
            <a:noFill/>
            <a:miter lim="800000"/>
            <a:headEnd/>
            <a:tailEnd/>
          </a:ln>
        </p:spPr>
        <p:txBody>
          <a:bodyPr>
            <a:spAutoFit/>
          </a:bodyPr>
          <a:lstStyle/>
          <a:p>
            <a:pPr algn="ctr">
              <a:spcBef>
                <a:spcPct val="50000"/>
              </a:spcBef>
            </a:pPr>
            <a:r>
              <a:rPr lang="en-US" altLang="ja-JP" sz="1800"/>
              <a:t>○</a:t>
            </a:r>
            <a:r>
              <a:rPr lang="ja-JP" altLang="en-US" sz="1800"/>
              <a:t>＝できる　　</a:t>
            </a:r>
            <a:r>
              <a:rPr lang="en-US" altLang="ja-JP" sz="1800"/>
              <a:t>×</a:t>
            </a:r>
            <a:r>
              <a:rPr lang="ja-JP" altLang="en-US" sz="1800"/>
              <a:t>＝できない　△＝できることがある</a:t>
            </a:r>
          </a:p>
        </p:txBody>
      </p:sp>
      <p:sp>
        <p:nvSpPr>
          <p:cNvPr id="12" name="スライド番号プレースホルダ 11"/>
          <p:cNvSpPr>
            <a:spLocks noGrp="1"/>
          </p:cNvSpPr>
          <p:nvPr>
            <p:ph type="sldNum" sz="quarter" idx="12"/>
          </p:nvPr>
        </p:nvSpPr>
        <p:spPr/>
        <p:txBody>
          <a:bodyPr/>
          <a:lstStyle/>
          <a:p>
            <a:pPr>
              <a:defRPr/>
            </a:pPr>
            <a:fld id="{8FAD257F-5D8A-44E1-A44F-AD15D2C9D679}" type="slidenum">
              <a:rPr lang="en-US" altLang="ja-JP" smtClean="0"/>
              <a:pPr>
                <a:defRPr/>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要介護度を決めるとは？</a:t>
            </a:r>
          </a:p>
        </p:txBody>
      </p:sp>
      <p:sp>
        <p:nvSpPr>
          <p:cNvPr id="20" name="テキスト ボックス 19"/>
          <p:cNvSpPr txBox="1"/>
          <p:nvPr/>
        </p:nvSpPr>
        <p:spPr>
          <a:xfrm>
            <a:off x="571472" y="1428736"/>
            <a:ext cx="8143932" cy="1477328"/>
          </a:xfrm>
          <a:prstGeom prst="rect">
            <a:avLst/>
          </a:prstGeom>
          <a:noFill/>
        </p:spPr>
        <p:txBody>
          <a:bodyPr wrap="square" rtlCol="0">
            <a:spAutoFit/>
          </a:bodyPr>
          <a:lstStyle/>
          <a:p>
            <a:r>
              <a:rPr kumimoji="1" lang="ja-JP" altLang="en-US" sz="1800" dirty="0" smtClean="0"/>
              <a:t>■要介護度が先にあるのではなく、「要介護認定等基準時間」が先にある</a:t>
            </a:r>
            <a:r>
              <a:rPr lang="ja-JP" altLang="en-US" sz="1800" dirty="0" smtClean="0"/>
              <a:t>。</a:t>
            </a:r>
            <a:endParaRPr lang="en-US" altLang="ja-JP" sz="1800" dirty="0" smtClean="0"/>
          </a:p>
          <a:p>
            <a:r>
              <a:rPr kumimoji="1" lang="ja-JP" altLang="en-US" sz="1800" dirty="0" smtClean="0"/>
              <a:t>■「要介護認定等基準時間」を基準時間に基づき６段階に分類したものを要介護度（要支援</a:t>
            </a:r>
            <a:r>
              <a:rPr kumimoji="1" lang="en-US" altLang="ja-JP" sz="1800" dirty="0" smtClean="0"/>
              <a:t>2</a:t>
            </a:r>
            <a:r>
              <a:rPr lang="ja-JP" altLang="en-US" sz="1800" dirty="0" smtClean="0"/>
              <a:t>と要介護</a:t>
            </a:r>
            <a:r>
              <a:rPr lang="en-US" altLang="ja-JP" sz="1800" dirty="0" smtClean="0"/>
              <a:t>1</a:t>
            </a:r>
            <a:r>
              <a:rPr kumimoji="1" lang="ja-JP" altLang="en-US" sz="1800" dirty="0" smtClean="0"/>
              <a:t>は状態像で分類）</a:t>
            </a:r>
            <a:endParaRPr kumimoji="1" lang="en-US" altLang="ja-JP" sz="1800" dirty="0" smtClean="0"/>
          </a:p>
          <a:p>
            <a:r>
              <a:rPr lang="ja-JP" altLang="en-US" sz="1800" dirty="0" smtClean="0"/>
              <a:t>■厳密には、各要介護度の定義は「要介護認定等基準時間」のみであり、各要介護度の要件を規定するような定性的な定義は存在しない。</a:t>
            </a:r>
            <a:endParaRPr kumimoji="1" lang="ja-JP" altLang="en-US" sz="1800" dirty="0"/>
          </a:p>
        </p:txBody>
      </p:sp>
      <p:graphicFrame>
        <p:nvGraphicFramePr>
          <p:cNvPr id="21" name="表 20"/>
          <p:cNvGraphicFramePr>
            <a:graphicFrameLocks noGrp="1"/>
          </p:cNvGraphicFramePr>
          <p:nvPr/>
        </p:nvGraphicFramePr>
        <p:xfrm>
          <a:off x="785786" y="3071810"/>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
        <p:nvSpPr>
          <p:cNvPr id="5" name="スライド番号プレースホルダ 4"/>
          <p:cNvSpPr>
            <a:spLocks noGrp="1"/>
          </p:cNvSpPr>
          <p:nvPr>
            <p:ph type="sldNum" sz="quarter" idx="12"/>
          </p:nvPr>
        </p:nvSpPr>
        <p:spPr/>
        <p:txBody>
          <a:bodyPr/>
          <a:lstStyle/>
          <a:p>
            <a:pPr>
              <a:defRPr/>
            </a:pPr>
            <a:fld id="{9E814617-3678-4611-ADE1-ABBEB127B660}" type="slidenum">
              <a:rPr lang="en-US" altLang="ja-JP" smtClean="0"/>
              <a:pPr>
                <a:defRPr/>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ja-JP" altLang="en-US" sz="3600" dirty="0" smtClean="0"/>
              <a:t>認定調査の基本原則と特記事項</a:t>
            </a:r>
          </a:p>
        </p:txBody>
      </p:sp>
      <p:sp>
        <p:nvSpPr>
          <p:cNvPr id="143364" name="Text Box 4"/>
          <p:cNvSpPr txBox="1">
            <a:spLocks noChangeArrowheads="1"/>
          </p:cNvSpPr>
          <p:nvPr/>
        </p:nvSpPr>
        <p:spPr bwMode="auto">
          <a:xfrm>
            <a:off x="684213" y="1412875"/>
            <a:ext cx="6119812" cy="366713"/>
          </a:xfrm>
          <a:prstGeom prst="rect">
            <a:avLst/>
          </a:prstGeom>
          <a:noFill/>
          <a:ln w="9525">
            <a:noFill/>
            <a:miter lim="800000"/>
            <a:headEnd/>
            <a:tailEnd/>
          </a:ln>
          <a:effectLst/>
        </p:spPr>
        <p:txBody>
          <a:bodyPr>
            <a:spAutoFit/>
          </a:bodyPr>
          <a:lstStyle/>
          <a:p>
            <a:pPr>
              <a:spcBef>
                <a:spcPct val="50000"/>
              </a:spcBef>
              <a:defRPr/>
            </a:pPr>
            <a:r>
              <a:rPr lang="ja-JP" altLang="en-US" sz="1800" dirty="0">
                <a:effectLst>
                  <a:outerShdw blurRad="38100" dist="38100" dir="2700000" algn="tl">
                    <a:srgbClr val="C0C0C0"/>
                  </a:outerShdw>
                </a:effectLst>
              </a:rPr>
              <a:t>厚生労働省 平成</a:t>
            </a:r>
            <a:r>
              <a:rPr lang="en-US" altLang="ja-JP" sz="1800" dirty="0" smtClean="0">
                <a:effectLst>
                  <a:outerShdw blurRad="38100" dist="38100" dir="2700000" algn="tl">
                    <a:srgbClr val="C0C0C0"/>
                  </a:outerShdw>
                </a:effectLst>
              </a:rPr>
              <a:t>24</a:t>
            </a:r>
            <a:r>
              <a:rPr lang="ja-JP" altLang="en-US" sz="1800" dirty="0" smtClean="0">
                <a:effectLst>
                  <a:outerShdw blurRad="38100" dist="38100" dir="2700000" algn="tl">
                    <a:srgbClr val="C0C0C0"/>
                  </a:outerShdw>
                </a:effectLst>
              </a:rPr>
              <a:t>年度 </a:t>
            </a:r>
            <a:r>
              <a:rPr lang="ja-JP" altLang="en-US" sz="1800" dirty="0">
                <a:effectLst>
                  <a:outerShdw blurRad="38100" dist="38100" dir="2700000" algn="tl">
                    <a:srgbClr val="C0C0C0"/>
                  </a:outerShdw>
                </a:effectLst>
              </a:rPr>
              <a:t>調査指導員養成研修</a:t>
            </a:r>
          </a:p>
        </p:txBody>
      </p:sp>
      <p:sp>
        <p:nvSpPr>
          <p:cNvPr id="19461" name="Text Box 5"/>
          <p:cNvSpPr txBox="1">
            <a:spLocks noChangeArrowheads="1"/>
          </p:cNvSpPr>
          <p:nvPr/>
        </p:nvSpPr>
        <p:spPr bwMode="auto">
          <a:xfrm>
            <a:off x="2051050" y="2781300"/>
            <a:ext cx="5041900" cy="701675"/>
          </a:xfrm>
          <a:prstGeom prst="rect">
            <a:avLst/>
          </a:prstGeom>
          <a:noFill/>
          <a:ln w="9525">
            <a:noFill/>
            <a:miter lim="800000"/>
            <a:headEnd/>
            <a:tailEnd/>
          </a:ln>
        </p:spPr>
        <p:txBody>
          <a:bodyPr>
            <a:spAutoFit/>
          </a:bodyPr>
          <a:lstStyle/>
          <a:p>
            <a:pPr algn="ctr">
              <a:spcBef>
                <a:spcPct val="50000"/>
              </a:spcBef>
            </a:pPr>
            <a:r>
              <a:rPr lang="en-US" altLang="ja-JP" sz="4000"/>
              <a:t>【</a:t>
            </a:r>
            <a:r>
              <a:rPr lang="ja-JP" altLang="en-US" sz="4000"/>
              <a:t>介助の方法の項目</a:t>
            </a:r>
            <a:r>
              <a:rPr lang="en-US" altLang="ja-JP" sz="4000"/>
              <a:t>】</a:t>
            </a:r>
          </a:p>
        </p:txBody>
      </p:sp>
      <p:sp>
        <p:nvSpPr>
          <p:cNvPr id="8" name="スライド番号プレースホルダ 7"/>
          <p:cNvSpPr>
            <a:spLocks noGrp="1"/>
          </p:cNvSpPr>
          <p:nvPr>
            <p:ph type="sldNum" sz="quarter" idx="12"/>
          </p:nvPr>
        </p:nvSpPr>
        <p:spPr/>
        <p:txBody>
          <a:bodyPr/>
          <a:lstStyle/>
          <a:p>
            <a:pPr>
              <a:defRPr/>
            </a:pPr>
            <a:fld id="{9DA61CE0-D15A-4524-8700-1A324398CB77}" type="slidenum">
              <a:rPr lang="en-US" altLang="ja-JP" smtClean="0"/>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smtClean="0"/>
              <a:t>「第</a:t>
            </a:r>
            <a:r>
              <a:rPr lang="en-US" altLang="ja-JP" sz="1600" smtClean="0"/>
              <a:t>2</a:t>
            </a:r>
            <a:r>
              <a:rPr lang="ja-JP" altLang="en-US" sz="1600" smtClean="0"/>
              <a:t>群」「第</a:t>
            </a:r>
            <a:r>
              <a:rPr lang="en-US" altLang="ja-JP" sz="1600" smtClean="0"/>
              <a:t>5</a:t>
            </a:r>
            <a:r>
              <a:rPr lang="ja-JP" altLang="en-US" sz="1600" smtClean="0"/>
              <a:t>群」を中心に、生活上の具体的な行為について、「実際に行われている介助」、または「適切な介助」を評価する。</a:t>
            </a:r>
          </a:p>
          <a:p>
            <a:pPr eaLnBrk="1" hangingPunct="1">
              <a:lnSpc>
                <a:spcPct val="95000"/>
              </a:lnSpc>
            </a:pPr>
            <a:r>
              <a:rPr lang="ja-JP" altLang="en-US" sz="1600" smtClean="0"/>
              <a:t>「介助されていない（必要ない）」「介助がされている（必要である）」の軸で評価する。</a:t>
            </a:r>
          </a:p>
          <a:p>
            <a:pPr eaLnBrk="1" hangingPunct="1">
              <a:lnSpc>
                <a:spcPct val="95000"/>
              </a:lnSpc>
            </a:pPr>
            <a:r>
              <a:rPr lang="ja-JP" altLang="en-US" sz="1600" smtClean="0"/>
              <a:t>「実際の介助の状況」＜「適切な介助」</a:t>
            </a:r>
            <a:r>
              <a:rPr lang="ja-JP" altLang="en-US" sz="1400" smtClean="0"/>
              <a:t>（差分は特記事項へ）</a:t>
            </a:r>
          </a:p>
          <a:p>
            <a:pPr eaLnBrk="1" hangingPunct="1">
              <a:lnSpc>
                <a:spcPct val="95000"/>
              </a:lnSpc>
            </a:pPr>
            <a:r>
              <a:rPr lang="ja-JP" altLang="en-US" sz="1600" smtClean="0"/>
              <a:t>特記事項において「介護の手間」「頻度」を直接表現する。</a:t>
            </a:r>
          </a:p>
        </p:txBody>
      </p:sp>
      <p:sp>
        <p:nvSpPr>
          <p:cNvPr id="20485" name="AutoShape 4"/>
          <p:cNvSpPr>
            <a:spLocks noChangeArrowheads="1"/>
          </p:cNvSpPr>
          <p:nvPr/>
        </p:nvSpPr>
        <p:spPr bwMode="auto">
          <a:xfrm>
            <a:off x="395288" y="2995613"/>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1800"/>
              <a:t>【</a:t>
            </a:r>
            <a:r>
              <a:rPr lang="ja-JP" altLang="en-US" sz="1800"/>
              <a:t>第</a:t>
            </a:r>
            <a:r>
              <a:rPr lang="en-US" altLang="ja-JP" sz="1800"/>
              <a:t>1</a:t>
            </a:r>
            <a:r>
              <a:rPr lang="ja-JP" altLang="en-US" sz="1800"/>
              <a:t>群</a:t>
            </a:r>
            <a:r>
              <a:rPr lang="en-US" altLang="ja-JP" sz="1800"/>
              <a:t>】</a:t>
            </a:r>
          </a:p>
          <a:p>
            <a:r>
              <a:rPr lang="en-US" altLang="ja-JP" sz="1800"/>
              <a:t>1-10</a:t>
            </a:r>
            <a:r>
              <a:rPr lang="ja-JP" altLang="en-US" sz="1800"/>
              <a:t>洗身　　</a:t>
            </a:r>
            <a:r>
              <a:rPr lang="en-US" altLang="ja-JP" sz="1800"/>
              <a:t>1-11</a:t>
            </a:r>
            <a:r>
              <a:rPr lang="ja-JP" altLang="en-US" sz="1800"/>
              <a:t>つめ切り</a:t>
            </a:r>
          </a:p>
          <a:p>
            <a:endParaRPr lang="ja-JP" altLang="en-US" sz="1800"/>
          </a:p>
          <a:p>
            <a:r>
              <a:rPr lang="en-US" altLang="ja-JP" sz="1800"/>
              <a:t>【</a:t>
            </a:r>
            <a:r>
              <a:rPr lang="ja-JP" altLang="en-US" sz="1800"/>
              <a:t>第</a:t>
            </a:r>
            <a:r>
              <a:rPr lang="en-US" altLang="ja-JP" sz="1800"/>
              <a:t>2</a:t>
            </a:r>
            <a:r>
              <a:rPr lang="ja-JP" altLang="en-US" sz="1800"/>
              <a:t>群</a:t>
            </a:r>
            <a:r>
              <a:rPr lang="en-US" altLang="ja-JP" sz="1800"/>
              <a:t>】</a:t>
            </a:r>
          </a:p>
          <a:p>
            <a:r>
              <a:rPr lang="en-US" altLang="ja-JP" sz="1800"/>
              <a:t>2-1</a:t>
            </a:r>
            <a:r>
              <a:rPr lang="ja-JP" altLang="en-US" sz="1800"/>
              <a:t>移乗　　</a:t>
            </a:r>
            <a:r>
              <a:rPr lang="en-US" altLang="ja-JP" sz="1800"/>
              <a:t>2-1</a:t>
            </a:r>
            <a:r>
              <a:rPr lang="ja-JP" altLang="en-US" sz="1800"/>
              <a:t>移動　　</a:t>
            </a:r>
          </a:p>
          <a:p>
            <a:r>
              <a:rPr lang="en-US" altLang="ja-JP" sz="1800"/>
              <a:t>2-4</a:t>
            </a:r>
            <a:r>
              <a:rPr lang="ja-JP" altLang="en-US" sz="1800"/>
              <a:t>食事摂取　　</a:t>
            </a:r>
          </a:p>
          <a:p>
            <a:r>
              <a:rPr lang="en-US" altLang="ja-JP" sz="1800"/>
              <a:t>2-5</a:t>
            </a:r>
            <a:r>
              <a:rPr lang="ja-JP" altLang="en-US" sz="1800"/>
              <a:t>排尿　　</a:t>
            </a:r>
            <a:r>
              <a:rPr lang="en-US" altLang="ja-JP" sz="1800"/>
              <a:t>2-6</a:t>
            </a:r>
            <a:r>
              <a:rPr lang="ja-JP" altLang="en-US" sz="1800"/>
              <a:t>排便　　</a:t>
            </a:r>
          </a:p>
          <a:p>
            <a:r>
              <a:rPr lang="en-US" altLang="ja-JP" sz="1800"/>
              <a:t>2-7</a:t>
            </a:r>
            <a:r>
              <a:rPr lang="ja-JP" altLang="en-US" sz="1800"/>
              <a:t>口腔清潔　　</a:t>
            </a:r>
            <a:r>
              <a:rPr lang="en-US" altLang="ja-JP" sz="1800"/>
              <a:t>2-8</a:t>
            </a:r>
            <a:r>
              <a:rPr lang="ja-JP" altLang="en-US" sz="1800"/>
              <a:t>洗顔　　</a:t>
            </a:r>
            <a:r>
              <a:rPr lang="en-US" altLang="ja-JP" sz="1800"/>
              <a:t>2-9</a:t>
            </a:r>
            <a:r>
              <a:rPr lang="ja-JP" altLang="en-US" sz="1800"/>
              <a:t>整髪　　</a:t>
            </a:r>
            <a:r>
              <a:rPr lang="en-US" altLang="ja-JP" sz="1800"/>
              <a:t>2-10</a:t>
            </a:r>
            <a:r>
              <a:rPr lang="ja-JP" altLang="en-US" sz="1800"/>
              <a:t>上衣の着脱　　</a:t>
            </a:r>
            <a:r>
              <a:rPr lang="en-US" altLang="ja-JP" sz="1800"/>
              <a:t>2-11</a:t>
            </a:r>
            <a:r>
              <a:rPr lang="ja-JP" altLang="en-US" sz="1800"/>
              <a:t>ズボン等の着脱</a:t>
            </a:r>
          </a:p>
          <a:p>
            <a:endParaRPr lang="ja-JP" altLang="en-US" sz="1800"/>
          </a:p>
          <a:p>
            <a:r>
              <a:rPr lang="en-US" altLang="ja-JP" sz="1800"/>
              <a:t>【</a:t>
            </a:r>
            <a:r>
              <a:rPr lang="ja-JP" altLang="en-US" sz="1800"/>
              <a:t>第</a:t>
            </a:r>
            <a:r>
              <a:rPr lang="en-US" altLang="ja-JP" sz="1800"/>
              <a:t>5</a:t>
            </a:r>
            <a:r>
              <a:rPr lang="ja-JP" altLang="en-US" sz="1800"/>
              <a:t>群</a:t>
            </a:r>
            <a:r>
              <a:rPr lang="en-US" altLang="ja-JP" sz="1800"/>
              <a:t>】</a:t>
            </a:r>
          </a:p>
          <a:p>
            <a:r>
              <a:rPr lang="en-US" altLang="ja-JP" sz="1800"/>
              <a:t>5-1</a:t>
            </a:r>
            <a:r>
              <a:rPr lang="ja-JP" altLang="en-US" sz="1800"/>
              <a:t>薬の内服　　</a:t>
            </a:r>
            <a:r>
              <a:rPr lang="en-US" altLang="ja-JP" sz="1800"/>
              <a:t>5-2</a:t>
            </a:r>
            <a:r>
              <a:rPr lang="ja-JP" altLang="en-US" sz="1800"/>
              <a:t>金銭の管理　　</a:t>
            </a:r>
            <a:r>
              <a:rPr lang="en-US" altLang="ja-JP" sz="1800"/>
              <a:t>5-5</a:t>
            </a:r>
            <a:r>
              <a:rPr lang="ja-JP" altLang="en-US" sz="1800"/>
              <a:t>買い物　　</a:t>
            </a:r>
            <a:r>
              <a:rPr lang="en-US" altLang="ja-JP" sz="1800"/>
              <a:t>5-6</a:t>
            </a:r>
            <a:r>
              <a:rPr lang="ja-JP" altLang="en-US" sz="1800"/>
              <a:t>簡単な調理</a:t>
            </a:r>
          </a:p>
        </p:txBody>
      </p:sp>
      <p:sp>
        <p:nvSpPr>
          <p:cNvPr id="6" name="スライド番号プレースホルダ 5"/>
          <p:cNvSpPr>
            <a:spLocks noGrp="1"/>
          </p:cNvSpPr>
          <p:nvPr>
            <p:ph type="sldNum" sz="quarter" idx="12"/>
          </p:nvPr>
        </p:nvSpPr>
        <p:spPr/>
        <p:txBody>
          <a:bodyPr/>
          <a:lstStyle/>
          <a:p>
            <a:pPr>
              <a:defRPr/>
            </a:pPr>
            <a:fld id="{9E814617-3678-4611-ADE1-ABBEB127B660}" type="slidenum">
              <a:rPr lang="en-US" altLang="ja-JP" smtClean="0"/>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ja-JP" altLang="en-US" dirty="0" smtClean="0"/>
              <a:t>介助の方法の項目と他の評価軸</a:t>
            </a:r>
          </a:p>
        </p:txBody>
      </p:sp>
      <p:sp>
        <p:nvSpPr>
          <p:cNvPr id="21507" name="Rectangle 5"/>
          <p:cNvSpPr>
            <a:spLocks noGrp="1" noChangeArrowheads="1"/>
          </p:cNvSpPr>
          <p:nvPr>
            <p:ph type="body" sz="half" idx="1"/>
          </p:nvPr>
        </p:nvSpPr>
        <p:spPr>
          <a:xfrm>
            <a:off x="566738" y="1341438"/>
            <a:ext cx="7966075" cy="2808287"/>
          </a:xfrm>
        </p:spPr>
        <p:txBody>
          <a:bodyPr/>
          <a:lstStyle/>
          <a:p>
            <a:pPr eaLnBrk="1" hangingPunct="1"/>
            <a:r>
              <a:rPr lang="ja-JP" altLang="en-US" sz="2000" smtClean="0"/>
              <a:t>「介助の方法」の項目と他の評価軸の関係</a:t>
            </a:r>
          </a:p>
          <a:p>
            <a:pPr lvl="1" eaLnBrk="1" hangingPunct="1">
              <a:lnSpc>
                <a:spcPct val="95000"/>
              </a:lnSpc>
            </a:pPr>
            <a:r>
              <a:rPr lang="ja-JP" altLang="en-US" sz="1800" smtClean="0"/>
              <a:t>「能力」の項目とは異なり、特記事項には、具体的な「介護の手間」が記載される。</a:t>
            </a:r>
          </a:p>
          <a:p>
            <a:pPr lvl="1" eaLnBrk="1" hangingPunct="1">
              <a:lnSpc>
                <a:spcPct val="95000"/>
              </a:lnSpc>
            </a:pPr>
            <a:r>
              <a:rPr lang="ja-JP" altLang="en-US" sz="1800" smtClean="0"/>
              <a:t>ただし、「介助の方法」の選択が「適切な介助の提供」に基づいて行われるのに対して、「有無（</a:t>
            </a:r>
            <a:r>
              <a:rPr lang="en-US" altLang="ja-JP" sz="1800" smtClean="0"/>
              <a:t>BPSD</a:t>
            </a:r>
            <a:r>
              <a:rPr lang="ja-JP" altLang="en-US" sz="1800" smtClean="0"/>
              <a:t>関連）」では、介助の必要性や介護の手間については、選択上の基準とはしていない（「ひどい物忘れ」を除く）。</a:t>
            </a:r>
          </a:p>
          <a:p>
            <a:pPr lvl="1" eaLnBrk="1" hangingPunct="1">
              <a:lnSpc>
                <a:spcPct val="95000"/>
              </a:lnSpc>
            </a:pPr>
            <a:r>
              <a:rPr lang="ja-JP" altLang="en-US" sz="1800" smtClean="0"/>
              <a:t>介助の方法の評価のポイントは、細かな定義に合致するかどうかではなく、</a:t>
            </a:r>
            <a:r>
              <a:rPr lang="ja-JP" altLang="en-US" sz="1800" u="sng" smtClean="0"/>
              <a:t>生活環境なども含めて、総合的にみて、生活の中で介助が必要かどうか</a:t>
            </a:r>
            <a:r>
              <a:rPr lang="ja-JP" altLang="en-US" sz="1800" smtClean="0"/>
              <a:t>。</a:t>
            </a:r>
          </a:p>
        </p:txBody>
      </p:sp>
      <p:graphicFrame>
        <p:nvGraphicFramePr>
          <p:cNvPr id="151636" name="Group 84"/>
          <p:cNvGraphicFramePr>
            <a:graphicFrameLocks noGrp="1"/>
          </p:cNvGraphicFramePr>
          <p:nvPr>
            <p:ph sz="half" idx="2"/>
          </p:nvPr>
        </p:nvGraphicFramePr>
        <p:xfrm>
          <a:off x="395288" y="4148138"/>
          <a:ext cx="7921625" cy="2160588"/>
        </p:xfrm>
        <a:graphic>
          <a:graphicData uri="http://schemas.openxmlformats.org/drawingml/2006/table">
            <a:tbl>
              <a:tblPr/>
              <a:tblGrid>
                <a:gridCol w="1958975"/>
                <a:gridCol w="2981325"/>
                <a:gridCol w="2981325"/>
              </a:tblGrid>
              <a:tr h="7207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endParaRPr kumimoji="1" lang="ja-JP" altLang="ja-JP" sz="1600" b="0" i="0" u="none" strike="noStrike" cap="none" normalizeH="0" baseline="0" dirty="0" smtClean="0">
                        <a:ln>
                          <a:noFill/>
                        </a:ln>
                        <a:solidFill>
                          <a:schemeClr val="tx1"/>
                        </a:solidFill>
                        <a:effectLst/>
                        <a:latin typeface="Verdana"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特記事項の記載における</a:t>
                      </a:r>
                      <a:r>
                        <a:rPr kumimoji="1" lang="en-US" altLang="ja-JP" sz="1600" b="0" i="0" u="none" strike="noStrike" cap="none" normalizeH="0" baseline="0" dirty="0" smtClean="0">
                          <a:ln>
                            <a:noFill/>
                          </a:ln>
                          <a:solidFill>
                            <a:schemeClr val="tx1"/>
                          </a:solidFill>
                          <a:effectLst/>
                          <a:latin typeface="Verdana" pitchFamily="34" charset="0"/>
                          <a:ea typeface="ＭＳ Ｐゴシック" pitchFamily="50" charset="-128"/>
                        </a:rPr>
                        <a:t/>
                      </a:r>
                      <a:br>
                        <a:rPr kumimoji="1" lang="en-US" altLang="ja-JP" sz="1600" b="0" i="0" u="none" strike="noStrike" cap="none" normalizeH="0" baseline="0" dirty="0" smtClean="0">
                          <a:ln>
                            <a:noFill/>
                          </a:ln>
                          <a:solidFill>
                            <a:schemeClr val="tx1"/>
                          </a:solidFill>
                          <a:effectLst/>
                          <a:latin typeface="Verdana" pitchFamily="34" charset="0"/>
                          <a:ea typeface="ＭＳ Ｐゴシック" pitchFamily="50" charset="-128"/>
                        </a:rPr>
                      </a:b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重要ポイント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smtClean="0">
                          <a:ln>
                            <a:noFill/>
                          </a:ln>
                          <a:solidFill>
                            <a:schemeClr val="tx1"/>
                          </a:solidFill>
                          <a:effectLst/>
                          <a:latin typeface="Verdana" pitchFamily="34" charset="0"/>
                          <a:ea typeface="ＭＳ Ｐゴシック" pitchFamily="50" charset="-128"/>
                        </a:rPr>
                        <a:t>調査項目の</a:t>
                      </a:r>
                      <a:br>
                        <a:rPr kumimoji="1" lang="ja-JP" altLang="en-US" sz="1600" b="0" i="0" u="none" strike="noStrike" cap="none" normalizeH="0" baseline="0" smtClean="0">
                          <a:ln>
                            <a:noFill/>
                          </a:ln>
                          <a:solidFill>
                            <a:schemeClr val="tx1"/>
                          </a:solidFill>
                          <a:effectLst/>
                          <a:latin typeface="Verdana" pitchFamily="34" charset="0"/>
                          <a:ea typeface="ＭＳ Ｐゴシック" pitchFamily="50" charset="-128"/>
                        </a:rPr>
                      </a:br>
                      <a:r>
                        <a:rPr kumimoji="1" lang="ja-JP" altLang="en-US" sz="1600" b="0" i="0" u="none" strike="noStrike" cap="none" normalizeH="0" baseline="0" smtClean="0">
                          <a:ln>
                            <a:noFill/>
                          </a:ln>
                          <a:solidFill>
                            <a:schemeClr val="tx1"/>
                          </a:solidFill>
                          <a:effectLst/>
                          <a:latin typeface="Verdana" pitchFamily="34" charset="0"/>
                          <a:ea typeface="ＭＳ Ｐゴシック" pitchFamily="50" charset="-128"/>
                        </a:rPr>
                        <a:t>選択方法</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介助の方法</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sng" strike="noStrike" cap="none" normalizeH="0" baseline="0" dirty="0" smtClean="0">
                          <a:ln>
                            <a:noFill/>
                          </a:ln>
                          <a:solidFill>
                            <a:schemeClr val="tx1"/>
                          </a:solidFill>
                          <a:effectLst/>
                          <a:latin typeface="Verdana" pitchFamily="34" charset="0"/>
                          <a:ea typeface="ＭＳ Ｐゴシック" pitchFamily="50" charset="-128"/>
                        </a:rPr>
                        <a:t>手間・頻度の記載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smtClean="0">
                          <a:ln>
                            <a:noFill/>
                          </a:ln>
                          <a:solidFill>
                            <a:schemeClr val="tx1"/>
                          </a:solidFill>
                          <a:effectLst/>
                          <a:latin typeface="Verdana" pitchFamily="34" charset="0"/>
                          <a:ea typeface="ＭＳ Ｐゴシック" pitchFamily="50" charset="-128"/>
                        </a:rPr>
                        <a:t>介助が提供されているかどうか（必要かどうか）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有無（</a:t>
                      </a:r>
                      <a:r>
                        <a:rPr kumimoji="1" lang="en-US" altLang="ja-JP" sz="1600" b="0" i="0" u="none" strike="noStrike" cap="none" normalizeH="0" baseline="0" dirty="0" smtClean="0">
                          <a:ln>
                            <a:noFill/>
                          </a:ln>
                          <a:solidFill>
                            <a:schemeClr val="tx1"/>
                          </a:solidFill>
                          <a:effectLst/>
                          <a:latin typeface="Verdana" pitchFamily="34" charset="0"/>
                          <a:ea typeface="ＭＳ Ｐゴシック" pitchFamily="50" charset="-128"/>
                        </a:rPr>
                        <a:t>BPSD</a:t>
                      </a: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行動の状況</a:t>
                      </a:r>
                      <a:b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br>
                      <a:r>
                        <a:rPr kumimoji="1" lang="ja-JP" altLang="en-US" sz="1600" b="0" i="0" u="sng" strike="noStrike" cap="none" normalizeH="0" baseline="0" dirty="0" smtClean="0">
                          <a:ln>
                            <a:noFill/>
                          </a:ln>
                          <a:solidFill>
                            <a:schemeClr val="tx1"/>
                          </a:solidFill>
                          <a:effectLst/>
                          <a:latin typeface="Verdana" pitchFamily="34" charset="0"/>
                          <a:ea typeface="ＭＳ Ｐゴシック" pitchFamily="50" charset="-128"/>
                        </a:rPr>
                        <a:t>手間・頻度の記載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6FF"/>
                        </a:buClr>
                        <a:buSzTx/>
                        <a:buFont typeface="Wingdings" pitchFamily="2" charset="2"/>
                        <a:buNone/>
                        <a:tabLst/>
                      </a:pPr>
                      <a:r>
                        <a:rPr kumimoji="1" lang="ja-JP" altLang="en-US" sz="1600" b="0" i="0" u="none" strike="noStrike" cap="none" normalizeH="0" baseline="0" dirty="0" smtClean="0">
                          <a:ln>
                            <a:noFill/>
                          </a:ln>
                          <a:solidFill>
                            <a:schemeClr val="tx1"/>
                          </a:solidFill>
                          <a:effectLst/>
                          <a:latin typeface="Verdana" pitchFamily="34" charset="0"/>
                          <a:ea typeface="ＭＳ Ｐゴシック" pitchFamily="50" charset="-128"/>
                        </a:rPr>
                        <a:t>介助の有無や必要性は関係ない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スライド番号プレースホルダ 4"/>
          <p:cNvSpPr>
            <a:spLocks noGrp="1"/>
          </p:cNvSpPr>
          <p:nvPr>
            <p:ph type="sldNum" sz="quarter" idx="12"/>
          </p:nvPr>
        </p:nvSpPr>
        <p:spPr/>
        <p:txBody>
          <a:bodyPr/>
          <a:lstStyle/>
          <a:p>
            <a:pPr>
              <a:defRPr/>
            </a:pPr>
            <a:fld id="{8FAD257F-5D8A-44E1-A44F-AD15D2C9D679}" type="slidenum">
              <a:rPr lang="en-US" altLang="ja-JP" smtClean="0"/>
              <a:pPr>
                <a:defRPr/>
              </a:pPr>
              <a:t>22</a:t>
            </a:fld>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88" y="1274763"/>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sz="1800"/>
          </a:p>
        </p:txBody>
      </p:sp>
      <p:sp>
        <p:nvSpPr>
          <p:cNvPr id="5" name="スライド番号プレースホルダ 4"/>
          <p:cNvSpPr>
            <a:spLocks noGrp="1"/>
          </p:cNvSpPr>
          <p:nvPr>
            <p:ph type="sldNum" sz="quarter" idx="12"/>
          </p:nvPr>
        </p:nvSpPr>
        <p:spPr/>
        <p:txBody>
          <a:bodyPr/>
          <a:lstStyle/>
          <a:p>
            <a:pPr>
              <a:defRPr/>
            </a:pPr>
            <a:fld id="{9E814617-3678-4611-ADE1-ABBEB127B660}" type="slidenum">
              <a:rPr lang="en-US" altLang="ja-JP" smtClean="0"/>
              <a:pPr>
                <a:defRPr/>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827088" y="1274763"/>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ea typeface="HGP創英角ｺﾞｼｯｸUB" pitchFamily="50" charset="-128"/>
              </a:rPr>
              <a:t>適切な介助（必要な介助）</a:t>
            </a:r>
          </a:p>
        </p:txBody>
      </p:sp>
      <p:sp>
        <p:nvSpPr>
          <p:cNvPr id="2" name="Rectangle 5"/>
          <p:cNvSpPr>
            <a:spLocks noChangeArrowheads="1"/>
          </p:cNvSpPr>
          <p:nvPr/>
        </p:nvSpPr>
        <p:spPr bwMode="auto">
          <a:xfrm>
            <a:off x="2339975" y="1196975"/>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ea typeface="HGP創英角ｺﾞｼｯｸUB" pitchFamily="50" charset="-128"/>
              </a:rPr>
              <a:t>実際の介助（より頻回な状況）</a:t>
            </a:r>
          </a:p>
        </p:txBody>
      </p:sp>
      <p:sp>
        <p:nvSpPr>
          <p:cNvPr id="3" name="Rectangle 5"/>
          <p:cNvSpPr>
            <a:spLocks noChangeArrowheads="1"/>
          </p:cNvSpPr>
          <p:nvPr/>
        </p:nvSpPr>
        <p:spPr bwMode="auto">
          <a:xfrm>
            <a:off x="1547813" y="4940300"/>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ea typeface="HGP創英角ｺﾞｼｯｸUB" pitchFamily="50" charset="-128"/>
              </a:rPr>
              <a:t>特記事項（状況・理由等）</a:t>
            </a:r>
          </a:p>
        </p:txBody>
      </p:sp>
      <p:sp>
        <p:nvSpPr>
          <p:cNvPr id="23559" name="AutoShape 8"/>
          <p:cNvSpPr>
            <a:spLocks noChangeArrowheads="1"/>
          </p:cNvSpPr>
          <p:nvPr/>
        </p:nvSpPr>
        <p:spPr bwMode="auto">
          <a:xfrm>
            <a:off x="4859338" y="2565400"/>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
        <p:nvSpPr>
          <p:cNvPr id="23560" name="AutoShape 9"/>
          <p:cNvSpPr>
            <a:spLocks noChangeArrowheads="1"/>
          </p:cNvSpPr>
          <p:nvPr/>
        </p:nvSpPr>
        <p:spPr bwMode="auto">
          <a:xfrm>
            <a:off x="4859338" y="4365625"/>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
        <p:nvSpPr>
          <p:cNvPr id="9" name="スライド番号プレースホルダ 8"/>
          <p:cNvSpPr>
            <a:spLocks noGrp="1"/>
          </p:cNvSpPr>
          <p:nvPr>
            <p:ph type="sldNum" sz="quarter" idx="12"/>
          </p:nvPr>
        </p:nvSpPr>
        <p:spPr/>
        <p:txBody>
          <a:bodyPr/>
          <a:lstStyle/>
          <a:p>
            <a:pPr>
              <a:defRPr/>
            </a:pPr>
            <a:fld id="{9E814617-3678-4611-ADE1-ABBEB127B660}" type="slidenum">
              <a:rPr lang="en-US" altLang="ja-JP" smtClean="0"/>
              <a:pPr>
                <a:defRPr/>
              </a:pPr>
              <a:t>24</a:t>
            </a:fld>
            <a:endParaRPr lang="en-US" altLang="ja-JP"/>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3400" dirty="0" smtClean="0"/>
              <a:t>「実際の介助の方法」が不適切な場合</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
        <p:nvSpPr>
          <p:cNvPr id="4" name="スライド番号プレースホルダ 3"/>
          <p:cNvSpPr>
            <a:spLocks noGrp="1"/>
          </p:cNvSpPr>
          <p:nvPr>
            <p:ph type="sldNum" sz="quarter" idx="12"/>
          </p:nvPr>
        </p:nvSpPr>
        <p:spPr/>
        <p:txBody>
          <a:bodyPr/>
          <a:lstStyle/>
          <a:p>
            <a:pPr>
              <a:defRPr/>
            </a:pPr>
            <a:fld id="{A09AF892-E980-4323-9BDD-E0617A133CFC}" type="slidenum">
              <a:rPr lang="en-US" altLang="ja-JP" smtClean="0"/>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sp>
        <p:nvSpPr>
          <p:cNvPr id="25603" name="Rectangle 3"/>
          <p:cNvSpPr>
            <a:spLocks noGrp="1" noChangeArrowheads="1"/>
          </p:cNvSpPr>
          <p:nvPr>
            <p:ph type="body" idx="4294967295"/>
          </p:nvPr>
        </p:nvSpPr>
        <p:spPr>
          <a:xfrm>
            <a:off x="468313" y="1341438"/>
            <a:ext cx="8280400" cy="5183187"/>
          </a:xfrm>
        </p:spPr>
        <p:txBody>
          <a:bodyPr/>
          <a:lstStyle/>
          <a:p>
            <a:pPr eaLnBrk="1" hangingPunct="1"/>
            <a:r>
              <a:rPr lang="ja-JP" altLang="en-US" sz="2500" dirty="0" smtClean="0"/>
              <a:t>「不適切」と考える理由は特記事項に記載する。</a:t>
            </a:r>
          </a:p>
          <a:p>
            <a:pPr lvl="1" eaLnBrk="1" hangingPunct="1"/>
            <a:r>
              <a:rPr lang="ja-JP" altLang="en-US" sz="2400" dirty="0" smtClean="0"/>
              <a:t>理由が明記されていないと、審査会委員は、調査員の判断が妥当かどうか確認することができない。</a:t>
            </a:r>
          </a:p>
          <a:p>
            <a:pPr eaLnBrk="1" hangingPunct="1"/>
            <a:r>
              <a:rPr lang="ja-JP" altLang="en-US" sz="2500" dirty="0" smtClean="0"/>
              <a:t>介助の適切性は総合的に判断する</a:t>
            </a:r>
          </a:p>
          <a:p>
            <a:pPr lvl="1" eaLnBrk="1" hangingPunct="1"/>
            <a:r>
              <a:rPr lang="ja-JP" altLang="en-US" sz="2400" dirty="0" smtClean="0"/>
              <a:t>独居、老々介護のみを理由に判断するものではない。</a:t>
            </a:r>
          </a:p>
          <a:p>
            <a:pPr lvl="1" eaLnBrk="1" hangingPunct="1"/>
            <a:r>
              <a:rPr lang="ja-JP" altLang="en-US" sz="2400" dirty="0" smtClean="0"/>
              <a:t>単に「できる</a:t>
            </a:r>
            <a:r>
              <a:rPr lang="en-US" altLang="ja-JP" sz="2400" dirty="0" smtClean="0"/>
              <a:t>-</a:t>
            </a:r>
            <a:r>
              <a:rPr lang="ja-JP" altLang="en-US" sz="2400" dirty="0" smtClean="0"/>
              <a:t>できない」といった個々の行為の能力のみで評価せず、</a:t>
            </a:r>
            <a:r>
              <a:rPr lang="ja-JP" altLang="en-US" sz="2400" u="sng" dirty="0" smtClean="0"/>
              <a:t>生活環境や本人の置かれている状態なども含めて、総合的に判断</a:t>
            </a:r>
            <a:r>
              <a:rPr lang="ja-JP" altLang="en-US" sz="2400" dirty="0" smtClean="0"/>
              <a:t>する。</a:t>
            </a:r>
          </a:p>
          <a:p>
            <a:pPr eaLnBrk="1" hangingPunct="1"/>
            <a:r>
              <a:rPr lang="ja-JP" altLang="en-US" sz="2500" dirty="0" smtClean="0"/>
              <a:t>事務局及び審査会（一次判定修正・確定）においての確認すべき点</a:t>
            </a:r>
          </a:p>
          <a:p>
            <a:pPr lvl="1" eaLnBrk="1" hangingPunct="1"/>
            <a:r>
              <a:rPr lang="ja-JP" altLang="en-US" sz="2400" dirty="0" smtClean="0"/>
              <a:t>不適切と判断している根拠が記載されているか（また、その根拠が妥当だと思われるかどうか）</a:t>
            </a:r>
          </a:p>
        </p:txBody>
      </p:sp>
      <p:sp>
        <p:nvSpPr>
          <p:cNvPr id="4" name="スライド番号プレースホルダ 3"/>
          <p:cNvSpPr>
            <a:spLocks noGrp="1"/>
          </p:cNvSpPr>
          <p:nvPr>
            <p:ph type="sldNum" sz="quarter" idx="12"/>
          </p:nvPr>
        </p:nvSpPr>
        <p:spPr/>
        <p:txBody>
          <a:bodyPr/>
          <a:lstStyle/>
          <a:p>
            <a:pPr>
              <a:defRPr/>
            </a:pPr>
            <a:fld id="{A09AF892-E980-4323-9BDD-E0617A133CFC}" type="slidenum">
              <a:rPr lang="en-US" altLang="ja-JP" smtClean="0"/>
              <a:pPr>
                <a:defRPr/>
              </a:pPr>
              <a:t>26</a:t>
            </a:fld>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lstStyle/>
          <a:p>
            <a:pPr eaLnBrk="1" hangingPunct="1">
              <a:lnSpc>
                <a:spcPct val="90000"/>
              </a:lnSpc>
            </a:pPr>
            <a:r>
              <a:rPr lang="ja-JP" altLang="en-US" smtClean="0"/>
              <a:t>適切な介助の評価</a:t>
            </a:r>
          </a:p>
          <a:p>
            <a:pPr lvl="1" eaLnBrk="1" hangingPunct="1">
              <a:lnSpc>
                <a:spcPct val="90000"/>
              </a:lnSpc>
            </a:pPr>
            <a:r>
              <a:rPr lang="ja-JP" altLang="en-US" smtClean="0"/>
              <a:t>認定調査員の「適切な介助」に関する判断について、特記事項をもとに確認・検討。</a:t>
            </a:r>
          </a:p>
          <a:p>
            <a:pPr lvl="1" eaLnBrk="1" hangingPunct="1">
              <a:lnSpc>
                <a:spcPct val="90000"/>
              </a:lnSpc>
            </a:pPr>
            <a:r>
              <a:rPr lang="ja-JP" altLang="en-US" smtClean="0"/>
              <a:t>必要が認められる場合は、一次判定修正を行う。</a:t>
            </a:r>
          </a:p>
          <a:p>
            <a:pPr eaLnBrk="1" hangingPunct="1">
              <a:lnSpc>
                <a:spcPct val="90000"/>
              </a:lnSpc>
            </a:pPr>
            <a:r>
              <a:rPr lang="ja-JP" altLang="en-US" smtClean="0"/>
              <a:t>具体的な介助の量の評価</a:t>
            </a:r>
          </a:p>
          <a:p>
            <a:pPr lvl="1" eaLnBrk="1" hangingPunct="1">
              <a:lnSpc>
                <a:spcPct val="90000"/>
              </a:lnSpc>
            </a:pPr>
            <a:r>
              <a:rPr lang="ja-JP" altLang="en-US" smtClean="0"/>
              <a:t>より介護の手間が「かかる」か「かからない」かの評価</a:t>
            </a:r>
          </a:p>
          <a:p>
            <a:pPr lvl="2" eaLnBrk="1" hangingPunct="1">
              <a:lnSpc>
                <a:spcPct val="90000"/>
              </a:lnSpc>
            </a:pPr>
            <a:r>
              <a:rPr lang="ja-JP" altLang="en-US" smtClean="0"/>
              <a:t>特記事項に記載された「実際の介助量」に関する記述を</a:t>
            </a:r>
            <a:r>
              <a:rPr lang="ja-JP" altLang="en-US" u="sng" smtClean="0"/>
              <a:t>具体的な「介護の手間」「頻度」</a:t>
            </a:r>
            <a:r>
              <a:rPr lang="ja-JP" altLang="en-US" smtClean="0"/>
              <a:t>などから、判断を行う。</a:t>
            </a:r>
          </a:p>
          <a:p>
            <a:pPr lvl="2" eaLnBrk="1" hangingPunct="1">
              <a:lnSpc>
                <a:spcPct val="90000"/>
              </a:lnSpc>
            </a:pPr>
            <a:r>
              <a:rPr lang="ja-JP" altLang="en-US" smtClean="0"/>
              <a:t>特記事項の記述をもとに、二次判定（介護の手間にかかる審査判定）を行う。</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27</a:t>
            </a:fld>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ja-JP" dirty="0" smtClean="0"/>
              <a:t>2-1 </a:t>
            </a:r>
            <a:r>
              <a:rPr lang="ja-JP" altLang="en-US" dirty="0" smtClean="0"/>
              <a:t>移乗　</a:t>
            </a:r>
            <a:r>
              <a:rPr lang="en-US" altLang="ja-JP" dirty="0" smtClean="0"/>
              <a:t>2-2 </a:t>
            </a:r>
            <a:r>
              <a:rPr lang="ja-JP" altLang="en-US" dirty="0" smtClean="0"/>
              <a:t>移動</a:t>
            </a:r>
          </a:p>
        </p:txBody>
      </p:sp>
      <p:sp>
        <p:nvSpPr>
          <p:cNvPr id="27651" name="Rectangle 3"/>
          <p:cNvSpPr>
            <a:spLocks noGrp="1" noChangeArrowheads="1"/>
          </p:cNvSpPr>
          <p:nvPr>
            <p:ph type="body" idx="1"/>
          </p:nvPr>
        </p:nvSpPr>
        <p:spPr>
          <a:xfrm>
            <a:off x="566738" y="1341438"/>
            <a:ext cx="8001000" cy="5183187"/>
          </a:xfrm>
        </p:spPr>
        <p:txBody>
          <a:bodyPr/>
          <a:lstStyle/>
          <a:p>
            <a:pPr eaLnBrk="1" hangingPunct="1">
              <a:lnSpc>
                <a:spcPct val="90000"/>
              </a:lnSpc>
            </a:pPr>
            <a:r>
              <a:rPr lang="ja-JP" altLang="en-US" sz="2600" smtClean="0"/>
              <a:t>軽度者／寝たきりにおける「移乗」の評価</a:t>
            </a:r>
          </a:p>
          <a:p>
            <a:pPr lvl="1" eaLnBrk="1" hangingPunct="1">
              <a:lnSpc>
                <a:spcPct val="90000"/>
              </a:lnSpc>
            </a:pPr>
            <a:r>
              <a:rPr lang="ja-JP" altLang="en-US" sz="2200" smtClean="0"/>
              <a:t>軽度者においては、「移乗」を意識するような機会があまりない。また、寝たきりで移乗の機会が極端に少ない場合も想定される。</a:t>
            </a:r>
          </a:p>
          <a:p>
            <a:pPr lvl="2" eaLnBrk="1" hangingPunct="1">
              <a:lnSpc>
                <a:spcPct val="90000"/>
              </a:lnSpc>
            </a:pPr>
            <a:r>
              <a:rPr lang="ja-JP" altLang="en-US" sz="2100" smtClean="0"/>
              <a:t>行為があった場合を想定して適切な介助を評価する。</a:t>
            </a:r>
          </a:p>
          <a:p>
            <a:pPr lvl="2" eaLnBrk="1" hangingPunct="1">
              <a:lnSpc>
                <a:spcPct val="90000"/>
              </a:lnSpc>
            </a:pPr>
            <a:endParaRPr lang="ja-JP" altLang="en-US" sz="2100" smtClean="0"/>
          </a:p>
          <a:p>
            <a:pPr eaLnBrk="1" hangingPunct="1">
              <a:lnSpc>
                <a:spcPct val="90000"/>
              </a:lnSpc>
            </a:pPr>
            <a:r>
              <a:rPr lang="ja-JP" altLang="en-US" sz="2600" smtClean="0"/>
              <a:t>よくある質問</a:t>
            </a:r>
          </a:p>
          <a:p>
            <a:pPr lvl="1" eaLnBrk="1" hangingPunct="1">
              <a:lnSpc>
                <a:spcPct val="90000"/>
              </a:lnSpc>
            </a:pPr>
            <a:r>
              <a:rPr lang="ja-JP" altLang="en-US" sz="2200" smtClean="0"/>
              <a:t>移乗の類似行為は存在するか？</a:t>
            </a:r>
          </a:p>
          <a:p>
            <a:pPr lvl="2" eaLnBrk="1" hangingPunct="1">
              <a:lnSpc>
                <a:spcPct val="90000"/>
              </a:lnSpc>
            </a:pPr>
            <a:r>
              <a:rPr lang="en-US" altLang="ja-JP" sz="2100" smtClean="0"/>
              <a:t>【</a:t>
            </a:r>
            <a:r>
              <a:rPr lang="ja-JP" altLang="en-US" sz="2100" smtClean="0"/>
              <a:t>ベッド→歩行→ポータブル</a:t>
            </a:r>
            <a:r>
              <a:rPr lang="en-US" altLang="ja-JP" sz="2100" smtClean="0"/>
              <a:t>】</a:t>
            </a:r>
            <a:r>
              <a:rPr lang="ja-JP" altLang="en-US" sz="2100" smtClean="0"/>
              <a:t>ベッドから降り、ポータブルまで歩き、ポータブルに座る際に介助がある場合に「移乗」の類似行為と考えるか？</a:t>
            </a:r>
          </a:p>
          <a:p>
            <a:pPr lvl="2" eaLnBrk="1" hangingPunct="1">
              <a:lnSpc>
                <a:spcPct val="90000"/>
              </a:lnSpc>
            </a:pPr>
            <a:r>
              <a:rPr lang="ja-JP" altLang="en-US" sz="2100" smtClean="0"/>
              <a:t>類似行為という考え方は、テキストに存在しないため、実際の介助から選択を行う場合の参考にはならない。</a:t>
            </a:r>
          </a:p>
          <a:p>
            <a:pPr lvl="2" eaLnBrk="1" hangingPunct="1">
              <a:lnSpc>
                <a:spcPct val="90000"/>
              </a:lnSpc>
            </a:pPr>
            <a:r>
              <a:rPr lang="ja-JP" altLang="en-US" sz="2100" smtClean="0"/>
              <a:t>ただし、「適切な介助」を検討する際の検討材料として、このような行為について聞き取ることは誤りではない。</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28</a:t>
            </a:fld>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dirty="0" smtClean="0"/>
              <a:t>2-5 </a:t>
            </a:r>
            <a:r>
              <a:rPr lang="ja-JP" altLang="en-US" dirty="0" smtClean="0"/>
              <a:t>排尿　</a:t>
            </a:r>
            <a:r>
              <a:rPr lang="en-US" altLang="ja-JP" dirty="0" smtClean="0"/>
              <a:t>2-6</a:t>
            </a:r>
            <a:r>
              <a:rPr lang="ja-JP" altLang="en-US" dirty="0" smtClean="0"/>
              <a:t>　排便</a:t>
            </a:r>
          </a:p>
        </p:txBody>
      </p:sp>
      <p:sp>
        <p:nvSpPr>
          <p:cNvPr id="28675" name="Rectangle 3"/>
          <p:cNvSpPr>
            <a:spLocks noGrp="1" noChangeArrowheads="1"/>
          </p:cNvSpPr>
          <p:nvPr>
            <p:ph type="body" idx="1"/>
          </p:nvPr>
        </p:nvSpPr>
        <p:spPr>
          <a:xfrm>
            <a:off x="566738" y="1341438"/>
            <a:ext cx="8001000" cy="5040312"/>
          </a:xfrm>
        </p:spPr>
        <p:txBody>
          <a:bodyPr/>
          <a:lstStyle/>
          <a:p>
            <a:pPr eaLnBrk="1" hangingPunct="1">
              <a:lnSpc>
                <a:spcPct val="90000"/>
              </a:lnSpc>
            </a:pPr>
            <a:r>
              <a:rPr lang="ja-JP" altLang="en-US" sz="2100" dirty="0" smtClean="0"/>
              <a:t>行為の内容に個人差が大きいため、特記事項での記載が重要になることが多い。</a:t>
            </a:r>
          </a:p>
          <a:p>
            <a:pPr eaLnBrk="1" hangingPunct="1">
              <a:lnSpc>
                <a:spcPct val="90000"/>
              </a:lnSpc>
            </a:pPr>
            <a:r>
              <a:rPr lang="ja-JP" altLang="en-US" sz="2100" dirty="0" smtClean="0"/>
              <a:t>特記事項への記載ポイント</a:t>
            </a:r>
          </a:p>
          <a:p>
            <a:pPr lvl="1" eaLnBrk="1" hangingPunct="1">
              <a:lnSpc>
                <a:spcPct val="90000"/>
              </a:lnSpc>
            </a:pPr>
            <a:r>
              <a:rPr lang="ja-JP" altLang="en-US" sz="2000" dirty="0" smtClean="0"/>
              <a:t>排泄の方法（トイレ／オムツ／ポータブル）</a:t>
            </a:r>
          </a:p>
          <a:p>
            <a:pPr lvl="1" eaLnBrk="1" hangingPunct="1">
              <a:lnSpc>
                <a:spcPct val="90000"/>
              </a:lnSpc>
            </a:pPr>
            <a:r>
              <a:rPr lang="ja-JP" altLang="en-US" sz="2000" dirty="0" smtClean="0"/>
              <a:t>昼夜の行為の違い</a:t>
            </a:r>
          </a:p>
          <a:p>
            <a:pPr lvl="1" eaLnBrk="1" hangingPunct="1">
              <a:lnSpc>
                <a:spcPct val="90000"/>
              </a:lnSpc>
            </a:pPr>
            <a:r>
              <a:rPr lang="ja-JP" altLang="en-US" sz="2000" dirty="0" smtClean="0"/>
              <a:t>頻度（昼夜で分けて書くとわかりやすい）</a:t>
            </a:r>
          </a:p>
          <a:p>
            <a:pPr lvl="1" eaLnBrk="1" hangingPunct="1">
              <a:lnSpc>
                <a:spcPct val="90000"/>
              </a:lnSpc>
            </a:pPr>
            <a:r>
              <a:rPr lang="ja-JP" altLang="en-US" sz="2000" dirty="0" smtClean="0"/>
              <a:t>　排尿・排便の失敗</a:t>
            </a:r>
          </a:p>
          <a:p>
            <a:pPr eaLnBrk="1" hangingPunct="1">
              <a:lnSpc>
                <a:spcPct val="90000"/>
              </a:lnSpc>
            </a:pPr>
            <a:r>
              <a:rPr lang="ja-JP" altLang="en-US" sz="2100" dirty="0" smtClean="0"/>
              <a:t>ポータブルの一括掃除に関する「頻度」の考え方</a:t>
            </a:r>
          </a:p>
          <a:p>
            <a:pPr lvl="1" eaLnBrk="1" hangingPunct="1">
              <a:lnSpc>
                <a:spcPct val="90000"/>
              </a:lnSpc>
            </a:pPr>
            <a:r>
              <a:rPr lang="ja-JP" altLang="en-US" sz="2000" u="sng" dirty="0" smtClean="0"/>
              <a:t>サービス提供側の都合に基づく頻度で考えず</a:t>
            </a:r>
            <a:r>
              <a:rPr lang="ja-JP" altLang="en-US" sz="2000" dirty="0" smtClean="0"/>
              <a:t>、利用者の介護の必要性を基準に考えるとスムーズに理解できる。</a:t>
            </a:r>
          </a:p>
          <a:p>
            <a:pPr lvl="1" eaLnBrk="1" hangingPunct="1">
              <a:lnSpc>
                <a:spcPct val="90000"/>
              </a:lnSpc>
            </a:pPr>
            <a:r>
              <a:rPr lang="ja-JP" altLang="en-US" sz="2000" dirty="0" smtClean="0"/>
              <a:t>どの程度の「介助」を行う機会があったかで考える。</a:t>
            </a:r>
          </a:p>
          <a:p>
            <a:pPr eaLnBrk="1" hangingPunct="1">
              <a:lnSpc>
                <a:spcPct val="90000"/>
              </a:lnSpc>
            </a:pPr>
            <a:r>
              <a:rPr lang="ja-JP" altLang="en-US" sz="2100" dirty="0" smtClean="0"/>
              <a:t>留意事項</a:t>
            </a:r>
          </a:p>
          <a:p>
            <a:pPr lvl="1" eaLnBrk="1" hangingPunct="1">
              <a:lnSpc>
                <a:spcPct val="90000"/>
              </a:lnSpc>
            </a:pPr>
            <a:r>
              <a:rPr lang="ja-JP" altLang="en-US" sz="2000" dirty="0" smtClean="0"/>
              <a:t>平成</a:t>
            </a:r>
            <a:r>
              <a:rPr lang="en-US" altLang="ja-JP" sz="2000" dirty="0" smtClean="0"/>
              <a:t>21</a:t>
            </a:r>
            <a:r>
              <a:rPr lang="ja-JP" altLang="en-US" sz="2000" dirty="0" smtClean="0"/>
              <a:t>年</a:t>
            </a:r>
            <a:r>
              <a:rPr lang="en-US" altLang="ja-JP" sz="2000" dirty="0" smtClean="0"/>
              <a:t>10</a:t>
            </a:r>
            <a:r>
              <a:rPr lang="ja-JP" altLang="en-US" sz="2000" dirty="0" smtClean="0"/>
              <a:t>月改訂以降：トイレ等への誘導声かけ（トイレのタイミングなどを認知症高齢者に声かけする場合）は「見守り等」で評価する。</a:t>
            </a:r>
          </a:p>
          <a:p>
            <a:pPr lvl="1" eaLnBrk="1" hangingPunct="1">
              <a:lnSpc>
                <a:spcPct val="90000"/>
              </a:lnSpc>
            </a:pPr>
            <a:endParaRPr lang="en-US" altLang="ja-JP" sz="2000" dirty="0" smtClean="0"/>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29</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要介護認定とは</a:t>
            </a:r>
          </a:p>
        </p:txBody>
      </p:sp>
      <p:sp>
        <p:nvSpPr>
          <p:cNvPr id="4" name="角丸四角形 3"/>
          <p:cNvSpPr/>
          <p:nvPr/>
        </p:nvSpPr>
        <p:spPr>
          <a:xfrm>
            <a:off x="500034" y="142873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kumimoji="1" lang="ja-JP" altLang="en-US"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292893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kumimoji="1" lang="ja-JP" altLang="en-US"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572008"/>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kumimoji="1"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643314"/>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357430"/>
            <a:ext cx="677108" cy="500066"/>
          </a:xfrm>
          <a:prstGeom prst="rect">
            <a:avLst/>
          </a:prstGeom>
          <a:noFill/>
        </p:spPr>
        <p:txBody>
          <a:bodyPr vert="eaVert" wrap="square" rtlCol="0">
            <a:spAutoFit/>
          </a:bodyPr>
          <a:lstStyle/>
          <a:p>
            <a:r>
              <a:rPr kumimoji="1" lang="ja-JP" altLang="en-US" sz="3200" dirty="0" smtClean="0"/>
              <a:t>＝</a:t>
            </a:r>
            <a:endParaRPr kumimoji="1" lang="ja-JP" altLang="en-US" sz="3200" dirty="0"/>
          </a:p>
        </p:txBody>
      </p:sp>
      <p:sp>
        <p:nvSpPr>
          <p:cNvPr id="11" name="テキスト ボックス 10"/>
          <p:cNvSpPr txBox="1"/>
          <p:nvPr/>
        </p:nvSpPr>
        <p:spPr>
          <a:xfrm>
            <a:off x="2609008" y="3857628"/>
            <a:ext cx="677108" cy="500066"/>
          </a:xfrm>
          <a:prstGeom prst="rect">
            <a:avLst/>
          </a:prstGeom>
          <a:noFill/>
        </p:spPr>
        <p:txBody>
          <a:bodyPr vert="eaVert" wrap="square" rtlCol="0">
            <a:spAutoFit/>
          </a:bodyPr>
          <a:lstStyle/>
          <a:p>
            <a:r>
              <a:rPr kumimoji="1" lang="ja-JP" altLang="en-US" sz="3200" dirty="0" smtClean="0"/>
              <a:t>＝</a:t>
            </a:r>
            <a:endParaRPr kumimoji="1" lang="ja-JP" altLang="en-US" sz="3200" dirty="0"/>
          </a:p>
        </p:txBody>
      </p:sp>
      <p:sp>
        <p:nvSpPr>
          <p:cNvPr id="12" name="テキスト ボックス 11"/>
          <p:cNvSpPr txBox="1"/>
          <p:nvPr/>
        </p:nvSpPr>
        <p:spPr>
          <a:xfrm>
            <a:off x="5572132" y="157161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kumimoji="1" lang="ja-JP" altLang="en-US" dirty="0"/>
          </a:p>
        </p:txBody>
      </p:sp>
      <p:sp>
        <p:nvSpPr>
          <p:cNvPr id="13" name="テキスト ボックス 12"/>
          <p:cNvSpPr txBox="1"/>
          <p:nvPr/>
        </p:nvSpPr>
        <p:spPr>
          <a:xfrm>
            <a:off x="6072198" y="1702346"/>
            <a:ext cx="2786082" cy="369332"/>
          </a:xfrm>
          <a:prstGeom prst="rect">
            <a:avLst/>
          </a:prstGeom>
          <a:noFill/>
        </p:spPr>
        <p:txBody>
          <a:bodyPr wrap="square" rtlCol="0">
            <a:spAutoFit/>
          </a:bodyPr>
          <a:lstStyle/>
          <a:p>
            <a:r>
              <a:rPr lang="ja-JP" altLang="en-US" sz="1800" dirty="0" smtClean="0"/>
              <a:t>疾病や心身の重篤さ</a:t>
            </a:r>
            <a:endParaRPr kumimoji="1" lang="ja-JP" altLang="en-US" sz="1800" dirty="0"/>
          </a:p>
        </p:txBody>
      </p:sp>
      <p:sp>
        <p:nvSpPr>
          <p:cNvPr id="14" name="テキスト ボックス 13"/>
          <p:cNvSpPr txBox="1"/>
          <p:nvPr/>
        </p:nvSpPr>
        <p:spPr>
          <a:xfrm>
            <a:off x="5572132" y="2282603"/>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kumimoji="1" lang="ja-JP" altLang="en-US" dirty="0"/>
          </a:p>
        </p:txBody>
      </p:sp>
      <p:sp>
        <p:nvSpPr>
          <p:cNvPr id="15" name="テキスト ボックス 14"/>
          <p:cNvSpPr txBox="1"/>
          <p:nvPr/>
        </p:nvSpPr>
        <p:spPr>
          <a:xfrm>
            <a:off x="6072198" y="2413337"/>
            <a:ext cx="2786082" cy="369332"/>
          </a:xfrm>
          <a:prstGeom prst="rect">
            <a:avLst/>
          </a:prstGeom>
          <a:noFill/>
        </p:spPr>
        <p:txBody>
          <a:bodyPr wrap="square" rtlCol="0">
            <a:spAutoFit/>
          </a:bodyPr>
          <a:lstStyle/>
          <a:p>
            <a:r>
              <a:rPr lang="ja-JP" altLang="en-US" sz="1800" dirty="0" smtClean="0"/>
              <a:t>身体の能力の低下</a:t>
            </a:r>
            <a:endParaRPr kumimoji="1" lang="ja-JP" altLang="en-US" sz="1800" dirty="0"/>
          </a:p>
        </p:txBody>
      </p:sp>
      <p:sp>
        <p:nvSpPr>
          <p:cNvPr id="16" name="テキスト ボックス 15"/>
          <p:cNvSpPr txBox="1"/>
          <p:nvPr/>
        </p:nvSpPr>
        <p:spPr>
          <a:xfrm>
            <a:off x="5572132" y="3071810"/>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kumimoji="1" lang="ja-JP" altLang="en-US" dirty="0"/>
          </a:p>
        </p:txBody>
      </p:sp>
      <p:sp>
        <p:nvSpPr>
          <p:cNvPr id="17" name="テキスト ボックス 16"/>
          <p:cNvSpPr txBox="1"/>
          <p:nvPr/>
        </p:nvSpPr>
        <p:spPr>
          <a:xfrm>
            <a:off x="6072198" y="3202544"/>
            <a:ext cx="2786082" cy="369332"/>
          </a:xfrm>
          <a:prstGeom prst="rect">
            <a:avLst/>
          </a:prstGeom>
          <a:noFill/>
        </p:spPr>
        <p:txBody>
          <a:bodyPr wrap="square" rtlCol="0">
            <a:spAutoFit/>
          </a:bodyPr>
          <a:lstStyle/>
          <a:p>
            <a:r>
              <a:rPr lang="ja-JP" altLang="en-US" sz="1800" dirty="0" smtClean="0"/>
              <a:t>認知症の進行の程度</a:t>
            </a:r>
            <a:endParaRPr kumimoji="1" lang="ja-JP" altLang="en-US" sz="1800" dirty="0"/>
          </a:p>
        </p:txBody>
      </p:sp>
      <p:sp>
        <p:nvSpPr>
          <p:cNvPr id="18" name="テキスト ボックス 17"/>
          <p:cNvSpPr txBox="1"/>
          <p:nvPr/>
        </p:nvSpPr>
        <p:spPr>
          <a:xfrm>
            <a:off x="5572132" y="3782801"/>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kumimoji="1" lang="ja-JP" altLang="en-US" dirty="0"/>
          </a:p>
        </p:txBody>
      </p:sp>
      <p:sp>
        <p:nvSpPr>
          <p:cNvPr id="19" name="テキスト ボックス 18"/>
          <p:cNvSpPr txBox="1"/>
          <p:nvPr/>
        </p:nvSpPr>
        <p:spPr>
          <a:xfrm>
            <a:off x="6072198" y="3913535"/>
            <a:ext cx="2786082" cy="646331"/>
          </a:xfrm>
          <a:prstGeom prst="rect">
            <a:avLst/>
          </a:prstGeom>
          <a:noFill/>
        </p:spPr>
        <p:txBody>
          <a:bodyPr wrap="square" rtlCol="0">
            <a:spAutoFit/>
          </a:bodyPr>
          <a:lstStyle/>
          <a:p>
            <a:r>
              <a:rPr kumimoji="1" lang="ja-JP" altLang="en-US" sz="1800" dirty="0" smtClean="0"/>
              <a:t>生活の中でできないことの多さ</a:t>
            </a:r>
            <a:endParaRPr kumimoji="1" lang="ja-JP" altLang="en-US" sz="1800" dirty="0"/>
          </a:p>
        </p:txBody>
      </p:sp>
      <p:sp>
        <p:nvSpPr>
          <p:cNvPr id="20" name="スライド番号プレースホルダ 19"/>
          <p:cNvSpPr>
            <a:spLocks noGrp="1"/>
          </p:cNvSpPr>
          <p:nvPr>
            <p:ph type="sldNum" sz="quarter" idx="12"/>
          </p:nvPr>
        </p:nvSpPr>
        <p:spPr/>
        <p:txBody>
          <a:bodyPr/>
          <a:lstStyle/>
          <a:p>
            <a:pPr>
              <a:defRPr/>
            </a:pPr>
            <a:fld id="{9E814617-3678-4611-ADE1-ABBEB127B660}" type="slidenum">
              <a:rPr lang="en-US" altLang="ja-JP" smtClean="0"/>
              <a:pPr>
                <a:defRPr/>
              </a:pPr>
              <a:t>3</a:t>
            </a:fld>
            <a:endParaRPr lang="en-US"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smtClean="0"/>
              <a:t>5-6 </a:t>
            </a:r>
            <a:r>
              <a:rPr lang="ja-JP" altLang="en-US" dirty="0" smtClean="0"/>
              <a:t>簡単な調理</a:t>
            </a:r>
          </a:p>
        </p:txBody>
      </p:sp>
      <p:sp>
        <p:nvSpPr>
          <p:cNvPr id="29699" name="Rectangle 3"/>
          <p:cNvSpPr>
            <a:spLocks noGrp="1" noChangeArrowheads="1"/>
          </p:cNvSpPr>
          <p:nvPr>
            <p:ph type="body" idx="1"/>
          </p:nvPr>
        </p:nvSpPr>
        <p:spPr>
          <a:xfrm>
            <a:off x="566738" y="1341438"/>
            <a:ext cx="8001000" cy="5040312"/>
          </a:xfrm>
        </p:spPr>
        <p:txBody>
          <a:bodyPr/>
          <a:lstStyle/>
          <a:p>
            <a:pPr eaLnBrk="1" hangingPunct="1">
              <a:lnSpc>
                <a:spcPct val="80000"/>
              </a:lnSpc>
            </a:pPr>
            <a:r>
              <a:rPr lang="ja-JP" altLang="en-US" sz="1800" smtClean="0"/>
              <a:t>簡単な調理とは何か？</a:t>
            </a:r>
          </a:p>
          <a:p>
            <a:pPr lvl="1" eaLnBrk="1" hangingPunct="1">
              <a:lnSpc>
                <a:spcPct val="80000"/>
              </a:lnSpc>
            </a:pPr>
            <a:r>
              <a:rPr lang="ja-JP" altLang="en-US" sz="1800" smtClean="0"/>
              <a:t>定義どおり「炊飯」「弁当、惣菜、レトルト食品、冷凍食品の加熱」「即席めんの調理」をいう。</a:t>
            </a:r>
          </a:p>
          <a:p>
            <a:pPr lvl="1" eaLnBrk="1" hangingPunct="1">
              <a:lnSpc>
                <a:spcPct val="80000"/>
              </a:lnSpc>
            </a:pPr>
            <a:r>
              <a:rPr lang="ja-JP" altLang="en-US" sz="1800" smtClean="0"/>
              <a:t>まずは、それぞれの「機会」がどの程度あるのかの把握を行う（厳密に把握することは通常困難）。</a:t>
            </a:r>
          </a:p>
          <a:p>
            <a:pPr lvl="1" eaLnBrk="1" hangingPunct="1">
              <a:lnSpc>
                <a:spcPct val="80000"/>
              </a:lnSpc>
            </a:pPr>
            <a:r>
              <a:rPr lang="ja-JP" altLang="en-US" sz="1800" smtClean="0"/>
              <a:t>実際の介助の適切性を検討する。</a:t>
            </a:r>
          </a:p>
          <a:p>
            <a:pPr lvl="1" eaLnBrk="1" hangingPunct="1">
              <a:lnSpc>
                <a:spcPct val="80000"/>
              </a:lnSpc>
            </a:pPr>
            <a:endParaRPr lang="ja-JP" altLang="en-US" sz="1800" smtClean="0"/>
          </a:p>
          <a:p>
            <a:pPr eaLnBrk="1" hangingPunct="1">
              <a:lnSpc>
                <a:spcPct val="80000"/>
              </a:lnSpc>
            </a:pPr>
            <a:r>
              <a:rPr lang="ja-JP" altLang="en-US" sz="1800" smtClean="0"/>
              <a:t>選択の留意点</a:t>
            </a:r>
          </a:p>
          <a:p>
            <a:pPr lvl="1" eaLnBrk="1" hangingPunct="1">
              <a:lnSpc>
                <a:spcPct val="95000"/>
              </a:lnSpc>
            </a:pPr>
            <a:r>
              <a:rPr lang="ja-JP" altLang="en-US" sz="1800" smtClean="0"/>
              <a:t>本人に能力があるが、家族が炊事全般（炊飯を含む）を行っている場合を作ってしまっている場合</a:t>
            </a:r>
          </a:p>
          <a:p>
            <a:pPr lvl="2" eaLnBrk="1" hangingPunct="1">
              <a:lnSpc>
                <a:spcPct val="95000"/>
              </a:lnSpc>
            </a:pPr>
            <a:r>
              <a:rPr lang="ja-JP" altLang="en-US" sz="1600" smtClean="0"/>
              <a:t>能力の項目ではないので、本人の能力には選択には直接は影響しない。ただし、適切性を検討する際に、能力等も検討されることになる。能力がある旨を特記事項に記載する（二次判定で評価の対象となる場合がある）。</a:t>
            </a:r>
          </a:p>
          <a:p>
            <a:pPr eaLnBrk="1" hangingPunct="1">
              <a:lnSpc>
                <a:spcPct val="80000"/>
              </a:lnSpc>
            </a:pPr>
            <a:r>
              <a:rPr lang="ja-JP" altLang="en-US" sz="1800" smtClean="0"/>
              <a:t>特記事項の留意点</a:t>
            </a:r>
          </a:p>
          <a:p>
            <a:pPr lvl="1" eaLnBrk="1" hangingPunct="1">
              <a:lnSpc>
                <a:spcPct val="95000"/>
              </a:lnSpc>
            </a:pPr>
            <a:r>
              <a:rPr lang="ja-JP" altLang="en-US" sz="1800" smtClean="0"/>
              <a:t>食生活として健康的とはいえないと調査員が判断する場合（例：冷たい弁当を温めずに食べている。インスタントばかりの生活をしているなど）は特記事項に明記し、二次判定で評価を仰ぐ。審査会は、二次判定及び療養に関する意見で評価される場合がある。</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lnSpc>
                <a:spcPct val="95000"/>
              </a:lnSpc>
            </a:pPr>
            <a:r>
              <a:rPr lang="ja-JP" altLang="en-US" sz="3500" dirty="0" smtClean="0"/>
              <a:t>介助の方法で留意すべき点（１）</a:t>
            </a:r>
          </a:p>
        </p:txBody>
      </p:sp>
      <p:sp>
        <p:nvSpPr>
          <p:cNvPr id="30723" name="Rectangle 3"/>
          <p:cNvSpPr>
            <a:spLocks noGrp="1" noChangeArrowheads="1"/>
          </p:cNvSpPr>
          <p:nvPr>
            <p:ph type="body" idx="1"/>
          </p:nvPr>
        </p:nvSpPr>
        <p:spPr>
          <a:xfrm>
            <a:off x="566738" y="1196975"/>
            <a:ext cx="8001000" cy="2735263"/>
          </a:xfrm>
        </p:spPr>
        <p:txBody>
          <a:bodyPr/>
          <a:lstStyle/>
          <a:p>
            <a:pPr eaLnBrk="1" hangingPunct="1"/>
            <a:r>
              <a:rPr lang="ja-JP" altLang="en-US" sz="2100" smtClean="0"/>
              <a:t>実際の介護の手間がある場合でも、頻度が少ない場合、「介助されていない」を選択することになるが、その場合でも、特記事項に、実際に行われている介護の手間に関する情報を記載することとなっている。</a:t>
            </a:r>
          </a:p>
          <a:p>
            <a:pPr eaLnBrk="1" hangingPunct="1"/>
            <a:r>
              <a:rPr lang="ja-JP" altLang="en-US" sz="2100" smtClean="0"/>
              <a:t>一次判定に反映されていない介護の手間が一定量生じているにも関わらず、特記事項に介護の手間に関する情報が記載されないと、介護認定審査会の二次判定で適切に評価を行うことができない。</a:t>
            </a:r>
          </a:p>
        </p:txBody>
      </p:sp>
      <p:sp>
        <p:nvSpPr>
          <p:cNvPr id="45" name="角丸四角形 44"/>
          <p:cNvSpPr/>
          <p:nvPr/>
        </p:nvSpPr>
        <p:spPr>
          <a:xfrm>
            <a:off x="1979613" y="4225925"/>
            <a:ext cx="1589087" cy="769938"/>
          </a:xfrm>
          <a:prstGeom prst="roundRect">
            <a:avLst/>
          </a:prstGeom>
          <a:solidFill>
            <a:srgbClr val="FFCC99">
              <a:alpha val="50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p>
        </p:txBody>
      </p:sp>
      <p:sp>
        <p:nvSpPr>
          <p:cNvPr id="30725" name="Rectangle 20"/>
          <p:cNvSpPr>
            <a:spLocks noChangeArrowheads="1"/>
          </p:cNvSpPr>
          <p:nvPr/>
        </p:nvSpPr>
        <p:spPr bwMode="auto">
          <a:xfrm>
            <a:off x="3738563" y="5354638"/>
            <a:ext cx="1809750" cy="682625"/>
          </a:xfrm>
          <a:prstGeom prst="rect">
            <a:avLst/>
          </a:prstGeom>
          <a:solidFill>
            <a:srgbClr val="CCFFFF"/>
          </a:solidFill>
          <a:ln w="9525">
            <a:solidFill>
              <a:srgbClr val="0000FF"/>
            </a:solidFill>
            <a:miter lim="800000"/>
            <a:headEnd/>
            <a:tailEnd/>
          </a:ln>
        </p:spPr>
        <p:txBody>
          <a:bodyPr wrap="none" anchor="ctr"/>
          <a:lstStyle/>
          <a:p>
            <a:pPr algn="ctr"/>
            <a:r>
              <a:rPr lang="ja-JP" altLang="en-US" sz="1200">
                <a:latin typeface="Arial" charset="0"/>
                <a:ea typeface="HG創英角ｺﾞｼｯｸUB" pitchFamily="49" charset="-128"/>
              </a:rPr>
              <a:t>週に３回程度の</a:t>
            </a:r>
          </a:p>
          <a:p>
            <a:pPr algn="ctr"/>
            <a:r>
              <a:rPr lang="ja-JP" altLang="en-US" sz="1200">
                <a:latin typeface="Arial" charset="0"/>
                <a:ea typeface="HG創英角ｺﾞｼｯｸUB" pitchFamily="49" charset="-128"/>
              </a:rPr>
              <a:t>失禁の掃除は</a:t>
            </a:r>
          </a:p>
          <a:p>
            <a:pPr algn="ctr"/>
            <a:r>
              <a:rPr lang="ja-JP" altLang="en-US" sz="1200">
                <a:latin typeface="Arial" charset="0"/>
                <a:ea typeface="HG創英角ｺﾞｼｯｸUB" pitchFamily="49" charset="-128"/>
              </a:rPr>
              <a:t>　　家族が行っている。</a:t>
            </a:r>
          </a:p>
        </p:txBody>
      </p:sp>
      <p:sp>
        <p:nvSpPr>
          <p:cNvPr id="17411" name="Rectangle 19"/>
          <p:cNvSpPr>
            <a:spLocks noChangeArrowheads="1"/>
          </p:cNvSpPr>
          <p:nvPr/>
        </p:nvSpPr>
        <p:spPr bwMode="auto">
          <a:xfrm>
            <a:off x="3738563" y="4529138"/>
            <a:ext cx="1809750" cy="731837"/>
          </a:xfrm>
          <a:prstGeom prst="rect">
            <a:avLst/>
          </a:prstGeom>
          <a:solidFill>
            <a:srgbClr val="CCFFFF"/>
          </a:solidFill>
          <a:ln w="9525">
            <a:solidFill>
              <a:srgbClr val="0000FF"/>
            </a:solidFill>
            <a:miter lim="800000"/>
            <a:headEnd/>
            <a:tailEnd/>
          </a:ln>
        </p:spPr>
        <p:txBody>
          <a:bodyPr wrap="none" anchor="ctr"/>
          <a:lstStyle/>
          <a:p>
            <a:pPr algn="ctr">
              <a:defRPr/>
            </a:pPr>
            <a:r>
              <a:rPr lang="ja-JP" altLang="en-US" sz="1200" dirty="0">
                <a:latin typeface="Arial" charset="0"/>
                <a:ea typeface="ＭＳ Ｐゴシック" charset="-128"/>
              </a:rPr>
              <a:t>頻度が少ないため</a:t>
            </a:r>
            <a:br>
              <a:rPr lang="ja-JP" altLang="en-US" sz="1200" dirty="0">
                <a:latin typeface="Arial" charset="0"/>
                <a:ea typeface="ＭＳ Ｐゴシック" charset="-128"/>
              </a:rPr>
            </a:br>
            <a:r>
              <a:rPr lang="ja-JP" altLang="en-US" sz="1200" dirty="0">
                <a:latin typeface="Arial" charset="0"/>
                <a:ea typeface="HG創英角ｺﾞｼｯｸUB" pitchFamily="49" charset="-128"/>
              </a:rPr>
              <a:t>「</a:t>
            </a:r>
            <a:r>
              <a:rPr lang="ja-JP" altLang="en-US" sz="1200" u="heavy" dirty="0">
                <a:uFill>
                  <a:solidFill>
                    <a:srgbClr val="FF0000"/>
                  </a:solidFill>
                </a:uFill>
                <a:latin typeface="Arial" charset="0"/>
                <a:ea typeface="HG創英角ｺﾞｼｯｸUB" pitchFamily="49" charset="-128"/>
              </a:rPr>
              <a:t>介助されていない</a:t>
            </a:r>
            <a:r>
              <a:rPr lang="ja-JP" altLang="en-US" sz="1200" dirty="0">
                <a:latin typeface="Arial" charset="0"/>
                <a:ea typeface="HG創英角ｺﾞｼｯｸUB" pitchFamily="49" charset="-128"/>
              </a:rPr>
              <a:t>」</a:t>
            </a:r>
            <a:br>
              <a:rPr lang="ja-JP" altLang="en-US" sz="1200" dirty="0">
                <a:latin typeface="Arial" charset="0"/>
                <a:ea typeface="HG創英角ｺﾞｼｯｸUB" pitchFamily="49" charset="-128"/>
              </a:rPr>
            </a:br>
            <a:r>
              <a:rPr lang="ja-JP" altLang="en-US" sz="1200" dirty="0">
                <a:latin typeface="Arial" charset="0"/>
                <a:ea typeface="ＭＳ Ｐゴシック" charset="-128"/>
              </a:rPr>
              <a:t>を選択</a:t>
            </a:r>
          </a:p>
        </p:txBody>
      </p:sp>
      <p:sp>
        <p:nvSpPr>
          <p:cNvPr id="30727" name="Rectangle 12"/>
          <p:cNvSpPr>
            <a:spLocks noChangeArrowheads="1"/>
          </p:cNvSpPr>
          <p:nvPr/>
        </p:nvSpPr>
        <p:spPr bwMode="auto">
          <a:xfrm>
            <a:off x="212725" y="4737100"/>
            <a:ext cx="1657350" cy="860425"/>
          </a:xfrm>
          <a:prstGeom prst="rect">
            <a:avLst/>
          </a:prstGeom>
          <a:solidFill>
            <a:srgbClr val="CCFFCC"/>
          </a:solidFill>
          <a:ln w="9525">
            <a:solidFill>
              <a:srgbClr val="00B050"/>
            </a:solidFill>
            <a:miter lim="800000"/>
            <a:headEnd/>
            <a:tailEnd/>
          </a:ln>
        </p:spPr>
        <p:txBody>
          <a:bodyPr wrap="none" anchor="ctr"/>
          <a:lstStyle/>
          <a:p>
            <a:r>
              <a:rPr lang="en-US" altLang="ja-JP" sz="1200">
                <a:latin typeface="Arial" charset="0"/>
              </a:rPr>
              <a:t>● </a:t>
            </a:r>
            <a:r>
              <a:rPr lang="ja-JP" altLang="en-US" sz="1200">
                <a:latin typeface="Arial" charset="0"/>
              </a:rPr>
              <a:t>排尿の介助はない。</a:t>
            </a:r>
          </a:p>
          <a:p>
            <a:r>
              <a:rPr lang="ja-JP" altLang="en-US" sz="1200">
                <a:latin typeface="Arial" charset="0"/>
              </a:rPr>
              <a:t>● 週</a:t>
            </a:r>
            <a:r>
              <a:rPr lang="en-US" altLang="ja-JP" sz="1200">
                <a:latin typeface="Arial" charset="0"/>
              </a:rPr>
              <a:t>3</a:t>
            </a:r>
            <a:r>
              <a:rPr lang="ja-JP" altLang="en-US" sz="1200">
                <a:latin typeface="Arial" charset="0"/>
              </a:rPr>
              <a:t>回程度失禁あり。</a:t>
            </a:r>
          </a:p>
          <a:p>
            <a:r>
              <a:rPr lang="ja-JP" altLang="en-US" sz="1200">
                <a:latin typeface="Arial" charset="0"/>
              </a:rPr>
              <a:t>● 掃除は家族が行う。</a:t>
            </a:r>
          </a:p>
        </p:txBody>
      </p:sp>
      <p:sp>
        <p:nvSpPr>
          <p:cNvPr id="35" name="角丸四角形 34"/>
          <p:cNvSpPr/>
          <p:nvPr/>
        </p:nvSpPr>
        <p:spPr>
          <a:xfrm>
            <a:off x="165100" y="4041775"/>
            <a:ext cx="1600200" cy="274638"/>
          </a:xfrm>
          <a:prstGeom prst="roundRect">
            <a:avLst/>
          </a:prstGeom>
          <a:solidFill>
            <a:srgbClr val="FFCC99">
              <a:alpha val="50196"/>
            </a:srgb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rPr>
              <a:t>「</a:t>
            </a:r>
            <a:r>
              <a:rPr lang="en-US" altLang="ja-JP" sz="1400" b="1" dirty="0">
                <a:solidFill>
                  <a:schemeClr val="tx1"/>
                </a:solidFill>
              </a:rPr>
              <a:t>2-5</a:t>
            </a:r>
            <a:r>
              <a:rPr lang="ja-JP" altLang="en-US" sz="1400" b="1" dirty="0">
                <a:solidFill>
                  <a:schemeClr val="tx1"/>
                </a:solidFill>
              </a:rPr>
              <a:t>排尿」の例 </a:t>
            </a:r>
            <a:endParaRPr lang="en-US" altLang="ja-JP" sz="1400" b="1" dirty="0">
              <a:solidFill>
                <a:schemeClr val="tx1"/>
              </a:solidFill>
            </a:endParaRPr>
          </a:p>
        </p:txBody>
      </p:sp>
      <p:sp>
        <p:nvSpPr>
          <p:cNvPr id="30729" name="AutoShape 11"/>
          <p:cNvSpPr>
            <a:spLocks noChangeArrowheads="1"/>
          </p:cNvSpPr>
          <p:nvPr/>
        </p:nvSpPr>
        <p:spPr bwMode="auto">
          <a:xfrm>
            <a:off x="398463" y="4470400"/>
            <a:ext cx="1243012" cy="292100"/>
          </a:xfrm>
          <a:prstGeom prst="roundRect">
            <a:avLst>
              <a:gd name="adj" fmla="val 16667"/>
            </a:avLst>
          </a:prstGeom>
          <a:noFill/>
          <a:ln w="9525">
            <a:noFill/>
            <a:round/>
            <a:headEnd/>
            <a:tailEnd/>
          </a:ln>
        </p:spPr>
        <p:txBody>
          <a:bodyPr wrap="none" anchor="ctr"/>
          <a:lstStyle/>
          <a:p>
            <a:pPr algn="ctr"/>
            <a:r>
              <a:rPr lang="ja-JP" altLang="en-US" sz="1400">
                <a:solidFill>
                  <a:srgbClr val="006600"/>
                </a:solidFill>
                <a:latin typeface="Arial" charset="0"/>
                <a:ea typeface="HG創英角ｺﾞｼｯｸUB" pitchFamily="49" charset="-128"/>
              </a:rPr>
              <a:t>対象者の状況</a:t>
            </a:r>
          </a:p>
        </p:txBody>
      </p:sp>
      <p:sp>
        <p:nvSpPr>
          <p:cNvPr id="30730" name="AutoShape 14"/>
          <p:cNvSpPr>
            <a:spLocks noChangeArrowheads="1"/>
          </p:cNvSpPr>
          <p:nvPr/>
        </p:nvSpPr>
        <p:spPr bwMode="auto">
          <a:xfrm>
            <a:off x="2138363" y="4046538"/>
            <a:ext cx="1243012" cy="182562"/>
          </a:xfrm>
          <a:prstGeom prst="roundRect">
            <a:avLst>
              <a:gd name="adj" fmla="val 16667"/>
            </a:avLst>
          </a:prstGeom>
          <a:noFill/>
          <a:ln w="9525">
            <a:noFill/>
            <a:round/>
            <a:headEnd/>
            <a:tailEnd/>
          </a:ln>
        </p:spPr>
        <p:txBody>
          <a:bodyPr wrap="none" anchor="ctr"/>
          <a:lstStyle/>
          <a:p>
            <a:pPr algn="ctr"/>
            <a:r>
              <a:rPr lang="ja-JP" altLang="en-US" sz="1400">
                <a:solidFill>
                  <a:srgbClr val="FF3300"/>
                </a:solidFill>
                <a:latin typeface="Arial" charset="0"/>
                <a:ea typeface="HG創英角ｺﾞｼｯｸUB" pitchFamily="49" charset="-128"/>
              </a:rPr>
              <a:t>選択の基準</a:t>
            </a:r>
          </a:p>
        </p:txBody>
      </p:sp>
      <p:sp>
        <p:nvSpPr>
          <p:cNvPr id="30731" name="AutoShape 16"/>
          <p:cNvSpPr>
            <a:spLocks noChangeArrowheads="1"/>
          </p:cNvSpPr>
          <p:nvPr/>
        </p:nvSpPr>
        <p:spPr bwMode="auto">
          <a:xfrm>
            <a:off x="3594100" y="4619625"/>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選択</a:t>
            </a:r>
          </a:p>
        </p:txBody>
      </p:sp>
      <p:sp>
        <p:nvSpPr>
          <p:cNvPr id="30732" name="AutoShape 17"/>
          <p:cNvSpPr>
            <a:spLocks noChangeArrowheads="1"/>
          </p:cNvSpPr>
          <p:nvPr/>
        </p:nvSpPr>
        <p:spPr bwMode="auto">
          <a:xfrm>
            <a:off x="3606800" y="5373688"/>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特記</a:t>
            </a:r>
          </a:p>
        </p:txBody>
      </p:sp>
      <p:sp>
        <p:nvSpPr>
          <p:cNvPr id="30733" name="AutoShape 26"/>
          <p:cNvSpPr>
            <a:spLocks noChangeArrowheads="1"/>
          </p:cNvSpPr>
          <p:nvPr/>
        </p:nvSpPr>
        <p:spPr bwMode="auto">
          <a:xfrm>
            <a:off x="3792538" y="4229100"/>
            <a:ext cx="1790700" cy="292100"/>
          </a:xfrm>
          <a:prstGeom prst="roundRect">
            <a:avLst>
              <a:gd name="adj" fmla="val 16667"/>
            </a:avLst>
          </a:prstGeom>
          <a:noFill/>
          <a:ln w="9525">
            <a:noFill/>
            <a:round/>
            <a:headEnd/>
            <a:tailEnd/>
          </a:ln>
        </p:spPr>
        <p:txBody>
          <a:bodyPr wrap="none" anchor="ctr"/>
          <a:lstStyle/>
          <a:p>
            <a:pPr algn="ctr"/>
            <a:r>
              <a:rPr lang="ja-JP" altLang="en-US" sz="1400">
                <a:solidFill>
                  <a:schemeClr val="accent2"/>
                </a:solidFill>
                <a:latin typeface="Arial" charset="0"/>
                <a:ea typeface="HG創英角ｺﾞｼｯｸUB" pitchFamily="49" charset="-128"/>
              </a:rPr>
              <a:t>認定調査票</a:t>
            </a:r>
          </a:p>
        </p:txBody>
      </p:sp>
      <p:sp>
        <p:nvSpPr>
          <p:cNvPr id="30734" name="AutoShape 27"/>
          <p:cNvSpPr>
            <a:spLocks noChangeArrowheads="1"/>
          </p:cNvSpPr>
          <p:nvPr/>
        </p:nvSpPr>
        <p:spPr bwMode="auto">
          <a:xfrm>
            <a:off x="3530600" y="5302250"/>
            <a:ext cx="2116138" cy="822325"/>
          </a:xfrm>
          <a:prstGeom prst="roundRect">
            <a:avLst>
              <a:gd name="adj" fmla="val 16667"/>
            </a:avLst>
          </a:prstGeom>
          <a:noFill/>
          <a:ln w="28575">
            <a:solidFill>
              <a:srgbClr val="FF6600"/>
            </a:solidFill>
            <a:prstDash val="sysDot"/>
            <a:round/>
            <a:headEnd/>
            <a:tailEnd/>
          </a:ln>
        </p:spPr>
        <p:txBody>
          <a:bodyPr wrap="none" anchor="ctr"/>
          <a:lstStyle/>
          <a:p>
            <a:endParaRPr lang="ja-JP" altLang="ja-JP" sz="1800">
              <a:latin typeface="Arial" charset="0"/>
            </a:endParaRPr>
          </a:p>
        </p:txBody>
      </p:sp>
      <p:sp>
        <p:nvSpPr>
          <p:cNvPr id="29" name="右矢印 28"/>
          <p:cNvSpPr/>
          <p:nvPr/>
        </p:nvSpPr>
        <p:spPr>
          <a:xfrm>
            <a:off x="2095500" y="5106988"/>
            <a:ext cx="1147763" cy="357187"/>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36" name="右矢印 35"/>
          <p:cNvSpPr/>
          <p:nvPr/>
        </p:nvSpPr>
        <p:spPr>
          <a:xfrm>
            <a:off x="5681663" y="4714875"/>
            <a:ext cx="790575"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37" name="角丸四角形 36"/>
          <p:cNvSpPr/>
          <p:nvPr/>
        </p:nvSpPr>
        <p:spPr>
          <a:xfrm>
            <a:off x="6589713" y="4238625"/>
            <a:ext cx="476250"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一次判定</a:t>
            </a:r>
          </a:p>
        </p:txBody>
      </p:sp>
      <p:sp>
        <p:nvSpPr>
          <p:cNvPr id="38" name="角丸四角形 37"/>
          <p:cNvSpPr/>
          <p:nvPr/>
        </p:nvSpPr>
        <p:spPr>
          <a:xfrm>
            <a:off x="8385175" y="4225925"/>
            <a:ext cx="477838"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二次判定</a:t>
            </a:r>
          </a:p>
        </p:txBody>
      </p:sp>
      <p:sp>
        <p:nvSpPr>
          <p:cNvPr id="39" name="右矢印 38"/>
          <p:cNvSpPr/>
          <p:nvPr/>
        </p:nvSpPr>
        <p:spPr>
          <a:xfrm>
            <a:off x="7389813" y="4702175"/>
            <a:ext cx="792162"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41" name="曲折矢印 40"/>
          <p:cNvSpPr>
            <a:spLocks noChangeArrowheads="1"/>
          </p:cNvSpPr>
          <p:nvPr/>
        </p:nvSpPr>
        <p:spPr bwMode="auto">
          <a:xfrm rot="5400000" flipH="1">
            <a:off x="6527800" y="4356100"/>
            <a:ext cx="654050" cy="2222500"/>
          </a:xfrm>
          <a:custGeom>
            <a:avLst/>
            <a:gdLst>
              <a:gd name="T0" fmla="*/ 490127 w 653503"/>
              <a:gd name="T1" fmla="*/ 0 h 2222575"/>
              <a:gd name="T2" fmla="*/ 490127 w 653503"/>
              <a:gd name="T3" fmla="*/ 326752 h 2222575"/>
              <a:gd name="T4" fmla="*/ 81688 w 653503"/>
              <a:gd name="T5" fmla="*/ 2222575 h 2222575"/>
              <a:gd name="T6" fmla="*/ 653503 w 653503"/>
              <a:gd name="T7" fmla="*/ 163376 h 2222575"/>
              <a:gd name="T8" fmla="*/ 17694720 60000 65536"/>
              <a:gd name="T9" fmla="*/ 5898240 60000 65536"/>
              <a:gd name="T10" fmla="*/ 5898240 60000 65536"/>
              <a:gd name="T11" fmla="*/ 0 60000 65536"/>
              <a:gd name="T12" fmla="*/ 0 w 653503"/>
              <a:gd name="T13" fmla="*/ 0 h 2222575"/>
              <a:gd name="T14" fmla="*/ 653503 w 653503"/>
              <a:gd name="T15" fmla="*/ 2222575 h 2222575"/>
            </a:gdLst>
            <a:ahLst/>
            <a:cxnLst>
              <a:cxn ang="T8">
                <a:pos x="T0" y="T1"/>
              </a:cxn>
              <a:cxn ang="T9">
                <a:pos x="T2" y="T3"/>
              </a:cxn>
              <a:cxn ang="T10">
                <a:pos x="T4" y="T5"/>
              </a:cxn>
              <a:cxn ang="T11">
                <a:pos x="T6" y="T7"/>
              </a:cxn>
            </a:cxnLst>
            <a:rect l="T12" t="T13" r="T14" b="T15"/>
            <a:pathLst>
              <a:path w="653503" h="2222575">
                <a:moveTo>
                  <a:pt x="0" y="2222575"/>
                </a:moveTo>
                <a:lnTo>
                  <a:pt x="0" y="367595"/>
                </a:lnTo>
                <a:cubicBezTo>
                  <a:pt x="0" y="209692"/>
                  <a:pt x="128005" y="81687"/>
                  <a:pt x="285907" y="81687"/>
                </a:cubicBezTo>
                <a:lnTo>
                  <a:pt x="490127" y="81688"/>
                </a:lnTo>
                <a:lnTo>
                  <a:pt x="490127" y="0"/>
                </a:lnTo>
                <a:lnTo>
                  <a:pt x="653503" y="163376"/>
                </a:lnTo>
                <a:lnTo>
                  <a:pt x="490127" y="326752"/>
                </a:lnTo>
                <a:lnTo>
                  <a:pt x="490127" y="245064"/>
                </a:lnTo>
                <a:lnTo>
                  <a:pt x="285908" y="245064"/>
                </a:lnTo>
                <a:lnTo>
                  <a:pt x="285907" y="245064"/>
                </a:lnTo>
                <a:cubicBezTo>
                  <a:pt x="218235" y="245064"/>
                  <a:pt x="163376" y="299923"/>
                  <a:pt x="163376" y="367595"/>
                </a:cubicBezTo>
                <a:lnTo>
                  <a:pt x="163376" y="2222575"/>
                </a:lnTo>
                <a:close/>
              </a:path>
            </a:pathLst>
          </a:custGeom>
          <a:solidFill>
            <a:srgbClr val="99CC00"/>
          </a:solidFill>
          <a:ln w="12700" algn="ctr">
            <a:solidFill>
              <a:srgbClr val="00FF99"/>
            </a:solidFill>
            <a:miter lim="800000"/>
            <a:headEnd/>
            <a:tailEnd/>
          </a:ln>
        </p:spPr>
        <p:txBody>
          <a:bodyPr rot="10800000" vert="eaVert" anchor="ctr"/>
          <a:lstStyle/>
          <a:p>
            <a:pPr algn="ctr">
              <a:defRPr/>
            </a:pPr>
            <a:endParaRPr lang="ja-JP" altLang="en-US" sz="1800" dirty="0">
              <a:latin typeface="+mn-lt"/>
              <a:ea typeface="+mn-ea"/>
            </a:endParaRPr>
          </a:p>
        </p:txBody>
      </p:sp>
      <p:sp>
        <p:nvSpPr>
          <p:cNvPr id="42" name="フローチャート : 代替処理 41"/>
          <p:cNvSpPr/>
          <p:nvPr/>
        </p:nvSpPr>
        <p:spPr>
          <a:xfrm>
            <a:off x="6667500" y="5551488"/>
            <a:ext cx="388938" cy="37941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5400">
                <a:solidFill>
                  <a:srgbClr val="FF0000"/>
                </a:solidFill>
                <a:latin typeface="Arial" charset="0"/>
              </a:rPr>
              <a:t>×</a:t>
            </a:r>
          </a:p>
        </p:txBody>
      </p:sp>
      <p:sp>
        <p:nvSpPr>
          <p:cNvPr id="43" name="フローチャート : 代替処理 42"/>
          <p:cNvSpPr/>
          <p:nvPr/>
        </p:nvSpPr>
        <p:spPr>
          <a:xfrm>
            <a:off x="3563938" y="6105525"/>
            <a:ext cx="2782887" cy="28257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記載されていない場合が多い</a:t>
            </a:r>
          </a:p>
        </p:txBody>
      </p:sp>
      <p:sp>
        <p:nvSpPr>
          <p:cNvPr id="44" name="フローチャート : 代替処理 43"/>
          <p:cNvSpPr/>
          <p:nvPr/>
        </p:nvSpPr>
        <p:spPr>
          <a:xfrm>
            <a:off x="7208838" y="5753100"/>
            <a:ext cx="1443037" cy="77152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二次判定で、</a:t>
            </a:r>
            <a:endParaRPr lang="en-US" altLang="ja-JP" sz="1400" b="1" dirty="0">
              <a:solidFill>
                <a:srgbClr val="FF0000"/>
              </a:solidFill>
            </a:endParaRPr>
          </a:p>
          <a:p>
            <a:pPr algn="ctr">
              <a:defRPr/>
            </a:pPr>
            <a:r>
              <a:rPr lang="ja-JP" altLang="en-US" sz="1400" b="1" dirty="0">
                <a:solidFill>
                  <a:srgbClr val="FF0000"/>
                </a:solidFill>
              </a:rPr>
              <a:t>介護の手間を考慮できない</a:t>
            </a:r>
          </a:p>
        </p:txBody>
      </p:sp>
      <p:sp>
        <p:nvSpPr>
          <p:cNvPr id="30744" name="Rectangle 13"/>
          <p:cNvSpPr>
            <a:spLocks noChangeArrowheads="1"/>
          </p:cNvSpPr>
          <p:nvPr/>
        </p:nvSpPr>
        <p:spPr bwMode="auto">
          <a:xfrm>
            <a:off x="1954213" y="4276725"/>
            <a:ext cx="1597025" cy="646113"/>
          </a:xfrm>
          <a:prstGeom prst="rect">
            <a:avLst/>
          </a:prstGeom>
          <a:noFill/>
          <a:ln w="0">
            <a:noFill/>
            <a:prstDash val="dash"/>
            <a:miter lim="800000"/>
            <a:headEnd/>
            <a:tailEnd/>
          </a:ln>
        </p:spPr>
        <p:txBody>
          <a:bodyPr wrap="none" anchor="ctr"/>
          <a:lstStyle/>
          <a:p>
            <a:r>
              <a:rPr lang="en-US" altLang="ja-JP" sz="1200">
                <a:latin typeface="Arial" charset="0"/>
              </a:rPr>
              <a:t>● </a:t>
            </a:r>
            <a:r>
              <a:rPr lang="ja-JP" altLang="en-US" sz="1200">
                <a:latin typeface="Arial" charset="0"/>
              </a:rPr>
              <a:t>実際の介助で選択。</a:t>
            </a:r>
          </a:p>
          <a:p>
            <a:r>
              <a:rPr lang="ja-JP" altLang="en-US" sz="1200">
                <a:latin typeface="Arial" charset="0"/>
              </a:rPr>
              <a:t>● 頻回な状況で選択。</a:t>
            </a:r>
          </a:p>
          <a:p>
            <a:r>
              <a:rPr lang="ja-JP" altLang="en-US" sz="1200">
                <a:latin typeface="Arial" charset="0"/>
              </a:rPr>
              <a:t>● 手間は特記事項。</a:t>
            </a:r>
          </a:p>
        </p:txBody>
      </p:sp>
      <p:sp>
        <p:nvSpPr>
          <p:cNvPr id="25" name="スライド番号プレースホルダ 24"/>
          <p:cNvSpPr>
            <a:spLocks noGrp="1"/>
          </p:cNvSpPr>
          <p:nvPr>
            <p:ph type="sldNum" sz="quarter" idx="12"/>
          </p:nvPr>
        </p:nvSpPr>
        <p:spPr/>
        <p:txBody>
          <a:bodyPr/>
          <a:lstStyle/>
          <a:p>
            <a:pPr>
              <a:defRPr/>
            </a:pPr>
            <a:fld id="{9E814617-3678-4611-ADE1-ABBEB127B660}" type="slidenum">
              <a:rPr lang="en-US" altLang="ja-JP" smtClean="0"/>
              <a:pPr>
                <a:defRPr/>
              </a:pPr>
              <a:t>31</a:t>
            </a:fld>
            <a:endParaRPr lang="en-US" altLang="ja-JP"/>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ja-JP" altLang="en-US" sz="3600" dirty="0" smtClean="0"/>
              <a:t>介助の方法で留意すべき点（２）</a:t>
            </a:r>
          </a:p>
        </p:txBody>
      </p:sp>
      <p:sp>
        <p:nvSpPr>
          <p:cNvPr id="28" name="角丸四角形 27"/>
          <p:cNvSpPr/>
          <p:nvPr/>
        </p:nvSpPr>
        <p:spPr>
          <a:xfrm>
            <a:off x="1804988" y="2054225"/>
            <a:ext cx="1720850" cy="830263"/>
          </a:xfrm>
          <a:prstGeom prst="roundRect">
            <a:avLst/>
          </a:prstGeom>
          <a:solidFill>
            <a:srgbClr val="FFCC99">
              <a:alpha val="50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実際の介助で選択。</a:t>
            </a:r>
          </a:p>
          <a:p>
            <a:pPr>
              <a:defRPr/>
            </a:pPr>
            <a:r>
              <a:rPr lang="ja-JP" altLang="en-US" sz="1200" dirty="0">
                <a:solidFill>
                  <a:schemeClr val="tx1"/>
                </a:solidFill>
              </a:rPr>
              <a:t>● </a:t>
            </a:r>
            <a:r>
              <a:rPr lang="ja-JP" altLang="en-US" sz="1200" u="heavy" dirty="0">
                <a:solidFill>
                  <a:schemeClr val="tx1"/>
                </a:solidFill>
                <a:uFill>
                  <a:solidFill>
                    <a:srgbClr val="FF0000"/>
                  </a:solidFill>
                </a:uFill>
              </a:rPr>
              <a:t>外出は選択基準に</a:t>
            </a:r>
            <a:endParaRPr lang="en-US" altLang="ja-JP" sz="1200" u="heavy" dirty="0">
              <a:solidFill>
                <a:schemeClr val="tx1"/>
              </a:solidFill>
              <a:uFill>
                <a:solidFill>
                  <a:srgbClr val="FF0000"/>
                </a:solidFill>
              </a:uFill>
            </a:endParaRPr>
          </a:p>
          <a:p>
            <a:pPr>
              <a:defRPr/>
            </a:pPr>
            <a:r>
              <a:rPr lang="ja-JP" altLang="en-US" sz="1200" dirty="0">
                <a:solidFill>
                  <a:schemeClr val="tx1"/>
                </a:solidFill>
                <a:uFill>
                  <a:solidFill>
                    <a:srgbClr val="FF0000"/>
                  </a:solidFill>
                </a:uFill>
              </a:rPr>
              <a:t>　</a:t>
            </a:r>
            <a:r>
              <a:rPr lang="ja-JP" altLang="en-US" sz="1200" u="heavy" dirty="0">
                <a:solidFill>
                  <a:schemeClr val="tx1"/>
                </a:solidFill>
                <a:uFill>
                  <a:solidFill>
                    <a:srgbClr val="FF0000"/>
                  </a:solidFill>
                </a:uFill>
              </a:rPr>
              <a:t>含まない</a:t>
            </a:r>
            <a:endParaRPr lang="en-US" altLang="ja-JP" sz="1200" u="heavy" dirty="0">
              <a:solidFill>
                <a:schemeClr val="tx1"/>
              </a:solidFill>
              <a:uFill>
                <a:solidFill>
                  <a:srgbClr val="FF0000"/>
                </a:solidFill>
              </a:uFill>
            </a:endParaRPr>
          </a:p>
          <a:p>
            <a:pPr>
              <a:defRPr/>
            </a:pPr>
            <a:r>
              <a:rPr lang="ja-JP" altLang="en-US" sz="1200" dirty="0">
                <a:solidFill>
                  <a:schemeClr val="tx1"/>
                </a:solidFill>
              </a:rPr>
              <a:t>●手間は特記事項。</a:t>
            </a:r>
            <a:endParaRPr lang="ja-JP" altLang="en-US" sz="1800" dirty="0"/>
          </a:p>
        </p:txBody>
      </p:sp>
      <p:sp>
        <p:nvSpPr>
          <p:cNvPr id="31749" name="Rectangle 20"/>
          <p:cNvSpPr>
            <a:spLocks noChangeArrowheads="1"/>
          </p:cNvSpPr>
          <p:nvPr/>
        </p:nvSpPr>
        <p:spPr bwMode="auto">
          <a:xfrm>
            <a:off x="3695700" y="2833688"/>
            <a:ext cx="1935163" cy="684212"/>
          </a:xfrm>
          <a:prstGeom prst="rect">
            <a:avLst/>
          </a:prstGeom>
          <a:solidFill>
            <a:srgbClr val="CCFFFF"/>
          </a:solidFill>
          <a:ln w="9525">
            <a:solidFill>
              <a:srgbClr val="0000FF"/>
            </a:solidFill>
            <a:miter lim="800000"/>
            <a:headEnd/>
            <a:tailEnd/>
          </a:ln>
        </p:spPr>
        <p:txBody>
          <a:bodyPr wrap="none" anchor="ctr"/>
          <a:lstStyle/>
          <a:p>
            <a:pPr algn="ctr"/>
            <a:r>
              <a:rPr lang="ja-JP" altLang="en-US" sz="1200">
                <a:latin typeface="Arial" charset="0"/>
                <a:ea typeface="HG創英角ｺﾞｼｯｸUB" pitchFamily="49" charset="-128"/>
              </a:rPr>
              <a:t>週に２回の通院外出時</a:t>
            </a:r>
          </a:p>
          <a:p>
            <a:pPr algn="ctr"/>
            <a:r>
              <a:rPr lang="ja-JP" altLang="en-US" sz="1200">
                <a:latin typeface="Arial" charset="0"/>
                <a:ea typeface="HG創英角ｺﾞｼｯｸUB" pitchFamily="49" charset="-128"/>
              </a:rPr>
              <a:t>の移動における家族の</a:t>
            </a:r>
          </a:p>
          <a:p>
            <a:pPr algn="ctr"/>
            <a:r>
              <a:rPr lang="ja-JP" altLang="en-US" sz="1200">
                <a:latin typeface="Arial" charset="0"/>
                <a:ea typeface="HG創英角ｺﾞｼｯｸUB" pitchFamily="49" charset="-128"/>
              </a:rPr>
              <a:t>　　手引き歩行、車送迎。</a:t>
            </a:r>
          </a:p>
        </p:txBody>
      </p:sp>
      <p:sp>
        <p:nvSpPr>
          <p:cNvPr id="36" name="Rectangle 19"/>
          <p:cNvSpPr>
            <a:spLocks noChangeArrowheads="1"/>
          </p:cNvSpPr>
          <p:nvPr/>
        </p:nvSpPr>
        <p:spPr bwMode="auto">
          <a:xfrm>
            <a:off x="3695700" y="2008188"/>
            <a:ext cx="1995488" cy="731837"/>
          </a:xfrm>
          <a:prstGeom prst="rect">
            <a:avLst/>
          </a:prstGeom>
          <a:solidFill>
            <a:srgbClr val="CCFFFF"/>
          </a:solidFill>
          <a:ln w="9525">
            <a:solidFill>
              <a:srgbClr val="0000FF"/>
            </a:solidFill>
            <a:miter lim="800000"/>
            <a:headEnd/>
            <a:tailEnd/>
          </a:ln>
        </p:spPr>
        <p:txBody>
          <a:bodyPr wrap="none" anchor="ctr"/>
          <a:lstStyle/>
          <a:p>
            <a:pPr algn="ctr">
              <a:defRPr/>
            </a:pPr>
            <a:r>
              <a:rPr lang="ja-JP" altLang="en-US" sz="1200" dirty="0">
                <a:latin typeface="Arial" charset="0"/>
                <a:ea typeface="ＭＳ Ｐゴシック" charset="-128"/>
              </a:rPr>
              <a:t>室内は自力移動なので</a:t>
            </a:r>
            <a:br>
              <a:rPr lang="ja-JP" altLang="en-US" sz="1200" dirty="0">
                <a:latin typeface="Arial" charset="0"/>
                <a:ea typeface="ＭＳ Ｐゴシック" charset="-128"/>
              </a:rPr>
            </a:br>
            <a:r>
              <a:rPr lang="ja-JP" altLang="en-US" sz="1200" dirty="0">
                <a:latin typeface="Arial" charset="0"/>
                <a:ea typeface="HG創英角ｺﾞｼｯｸUB" pitchFamily="49" charset="-128"/>
              </a:rPr>
              <a:t>「</a:t>
            </a:r>
            <a:r>
              <a:rPr lang="ja-JP" altLang="en-US" sz="1200" u="heavy" dirty="0">
                <a:uFill>
                  <a:solidFill>
                    <a:srgbClr val="FF0000"/>
                  </a:solidFill>
                </a:uFill>
                <a:latin typeface="Arial" charset="0"/>
                <a:ea typeface="HG創英角ｺﾞｼｯｸUB" pitchFamily="49" charset="-128"/>
              </a:rPr>
              <a:t>介助されていない</a:t>
            </a:r>
            <a:r>
              <a:rPr lang="ja-JP" altLang="en-US" sz="1200" dirty="0">
                <a:latin typeface="Arial" charset="0"/>
                <a:ea typeface="HG創英角ｺﾞｼｯｸUB" pitchFamily="49" charset="-128"/>
              </a:rPr>
              <a:t>」</a:t>
            </a:r>
            <a:br>
              <a:rPr lang="ja-JP" altLang="en-US" sz="1200" dirty="0">
                <a:latin typeface="Arial" charset="0"/>
                <a:ea typeface="HG創英角ｺﾞｼｯｸUB" pitchFamily="49" charset="-128"/>
              </a:rPr>
            </a:br>
            <a:r>
              <a:rPr lang="ja-JP" altLang="en-US" sz="1200" dirty="0">
                <a:latin typeface="Arial" charset="0"/>
                <a:ea typeface="ＭＳ Ｐゴシック" charset="-128"/>
              </a:rPr>
              <a:t>を選択</a:t>
            </a:r>
          </a:p>
        </p:txBody>
      </p:sp>
      <p:sp>
        <p:nvSpPr>
          <p:cNvPr id="37" name="Rectangle 12"/>
          <p:cNvSpPr>
            <a:spLocks noChangeArrowheads="1"/>
          </p:cNvSpPr>
          <p:nvPr/>
        </p:nvSpPr>
        <p:spPr bwMode="auto">
          <a:xfrm>
            <a:off x="73025" y="2241550"/>
            <a:ext cx="1657350" cy="1052513"/>
          </a:xfrm>
          <a:prstGeom prst="rect">
            <a:avLst/>
          </a:prstGeom>
          <a:solidFill>
            <a:srgbClr val="CCFFCC"/>
          </a:solidFill>
          <a:ln w="9525">
            <a:solidFill>
              <a:srgbClr val="00B050"/>
            </a:solidFill>
            <a:miter lim="800000"/>
            <a:headEnd/>
            <a:tailEnd/>
          </a:ln>
        </p:spPr>
        <p:txBody>
          <a:bodyPr wrap="none" anchor="ctr"/>
          <a:lstStyle/>
          <a:p>
            <a:pPr>
              <a:defRPr/>
            </a:pPr>
            <a:r>
              <a:rPr lang="ja-JP" altLang="en-US" sz="1200" dirty="0">
                <a:latin typeface="Arial" charset="0"/>
                <a:ea typeface="ＭＳ Ｐゴシック" charset="-128"/>
              </a:rPr>
              <a:t>● 室内自力移動。</a:t>
            </a:r>
          </a:p>
          <a:p>
            <a:pPr>
              <a:defRPr/>
            </a:pPr>
            <a:r>
              <a:rPr lang="ja-JP" altLang="en-US" sz="1200" dirty="0">
                <a:latin typeface="Arial" charset="0"/>
                <a:ea typeface="ＭＳ Ｐゴシック" charset="-128"/>
              </a:rPr>
              <a:t>● </a:t>
            </a:r>
            <a:r>
              <a:rPr lang="ja-JP" altLang="en-US" sz="1200" u="heavy" dirty="0">
                <a:uFill>
                  <a:solidFill>
                    <a:srgbClr val="FF0000"/>
                  </a:solidFill>
                </a:uFill>
                <a:latin typeface="Arial" charset="0"/>
                <a:ea typeface="ＭＳ Ｐゴシック" charset="-128"/>
              </a:rPr>
              <a:t>通院外出時</a:t>
            </a:r>
            <a:r>
              <a:rPr lang="ja-JP" altLang="en-US" sz="1200" dirty="0">
                <a:latin typeface="Arial" charset="0"/>
                <a:ea typeface="ＭＳ Ｐゴシック" charset="-128"/>
              </a:rPr>
              <a:t>は一部</a:t>
            </a:r>
            <a:br>
              <a:rPr lang="ja-JP" altLang="en-US" sz="1200" dirty="0">
                <a:latin typeface="Arial" charset="0"/>
                <a:ea typeface="ＭＳ Ｐゴシック" charset="-128"/>
              </a:rPr>
            </a:br>
            <a:r>
              <a:rPr lang="ja-JP" altLang="en-US" sz="1200" dirty="0">
                <a:latin typeface="Arial" charset="0"/>
                <a:ea typeface="ＭＳ Ｐゴシック" charset="-128"/>
              </a:rPr>
              <a:t>　　介助あり、</a:t>
            </a:r>
            <a:r>
              <a:rPr lang="ja-JP" altLang="en-US" sz="1200" u="heavy" dirty="0">
                <a:uFill>
                  <a:solidFill>
                    <a:srgbClr val="FF0000"/>
                  </a:solidFill>
                </a:uFill>
                <a:latin typeface="Arial" charset="0"/>
                <a:ea typeface="ＭＳ Ｐゴシック" charset="-128"/>
              </a:rPr>
              <a:t>週</a:t>
            </a:r>
            <a:r>
              <a:rPr lang="en-US" altLang="ja-JP" sz="1200" u="heavy" dirty="0">
                <a:uFill>
                  <a:solidFill>
                    <a:srgbClr val="FF0000"/>
                  </a:solidFill>
                </a:uFill>
                <a:latin typeface="Arial" charset="0"/>
                <a:ea typeface="ＭＳ Ｐゴシック" charset="-128"/>
              </a:rPr>
              <a:t>2</a:t>
            </a:r>
            <a:r>
              <a:rPr lang="ja-JP" altLang="en-US" sz="1200" u="heavy" dirty="0">
                <a:uFill>
                  <a:solidFill>
                    <a:srgbClr val="FF0000"/>
                  </a:solidFill>
                </a:uFill>
                <a:latin typeface="Arial" charset="0"/>
                <a:ea typeface="ＭＳ Ｐゴシック" charset="-128"/>
              </a:rPr>
              <a:t>回、家</a:t>
            </a:r>
            <a:endParaRPr lang="en-US" altLang="ja-JP" sz="1200" u="heavy" dirty="0">
              <a:uFill>
                <a:solidFill>
                  <a:srgbClr val="FF0000"/>
                </a:solidFill>
              </a:uFill>
              <a:latin typeface="Arial" charset="0"/>
              <a:ea typeface="ＭＳ Ｐゴシック" charset="-128"/>
            </a:endParaRPr>
          </a:p>
          <a:p>
            <a:pPr>
              <a:defRPr/>
            </a:pPr>
            <a:r>
              <a:rPr lang="ja-JP" altLang="en-US" sz="1200" dirty="0">
                <a:uFill>
                  <a:solidFill>
                    <a:srgbClr val="FF0000"/>
                  </a:solidFill>
                </a:uFill>
                <a:latin typeface="Arial" charset="0"/>
                <a:ea typeface="ＭＳ Ｐゴシック" charset="-128"/>
              </a:rPr>
              <a:t>　　</a:t>
            </a:r>
            <a:r>
              <a:rPr lang="ja-JP" altLang="en-US" sz="1200" u="heavy" dirty="0">
                <a:uFill>
                  <a:solidFill>
                    <a:srgbClr val="FF0000"/>
                  </a:solidFill>
                </a:uFill>
                <a:latin typeface="Arial" charset="0"/>
                <a:ea typeface="ＭＳ Ｐゴシック" charset="-128"/>
              </a:rPr>
              <a:t>族が介助</a:t>
            </a:r>
            <a:r>
              <a:rPr lang="ja-JP" altLang="en-US" sz="1200" dirty="0">
                <a:latin typeface="Arial" charset="0"/>
                <a:ea typeface="ＭＳ Ｐゴシック" charset="-128"/>
              </a:rPr>
              <a:t>。</a:t>
            </a:r>
          </a:p>
        </p:txBody>
      </p:sp>
      <p:sp>
        <p:nvSpPr>
          <p:cNvPr id="38" name="角丸四角形 37"/>
          <p:cNvSpPr/>
          <p:nvPr/>
        </p:nvSpPr>
        <p:spPr>
          <a:xfrm>
            <a:off x="122238" y="1341438"/>
            <a:ext cx="6062662" cy="304800"/>
          </a:xfrm>
          <a:prstGeom prst="roundRect">
            <a:avLst/>
          </a:prstGeom>
          <a:solidFill>
            <a:srgbClr val="FFCC99">
              <a:alpha val="50196"/>
            </a:srgb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1"/>
                </a:solidFill>
                <a:latin typeface="+mn-ea"/>
              </a:rPr>
              <a:t>選択肢の選択基準に含まれていない場合の例（「</a:t>
            </a:r>
            <a:r>
              <a:rPr lang="en-US" altLang="ja-JP" b="1" dirty="0">
                <a:solidFill>
                  <a:schemeClr val="tx1"/>
                </a:solidFill>
                <a:latin typeface="+mn-ea"/>
              </a:rPr>
              <a:t>2-2</a:t>
            </a:r>
            <a:r>
              <a:rPr lang="ja-JP" altLang="en-US" b="1" dirty="0">
                <a:solidFill>
                  <a:schemeClr val="tx1"/>
                </a:solidFill>
                <a:latin typeface="+mn-ea"/>
              </a:rPr>
              <a:t>移動」の例）</a:t>
            </a:r>
            <a:endParaRPr lang="en-US" altLang="ja-JP" b="1" dirty="0">
              <a:solidFill>
                <a:schemeClr val="tx1"/>
              </a:solidFill>
              <a:latin typeface="+mn-ea"/>
            </a:endParaRPr>
          </a:p>
        </p:txBody>
      </p:sp>
      <p:sp>
        <p:nvSpPr>
          <p:cNvPr id="31753" name="AutoShape 11"/>
          <p:cNvSpPr>
            <a:spLocks noChangeArrowheads="1"/>
          </p:cNvSpPr>
          <p:nvPr/>
        </p:nvSpPr>
        <p:spPr bwMode="auto">
          <a:xfrm>
            <a:off x="258763" y="1901825"/>
            <a:ext cx="1243012" cy="292100"/>
          </a:xfrm>
          <a:prstGeom prst="roundRect">
            <a:avLst>
              <a:gd name="adj" fmla="val 16667"/>
            </a:avLst>
          </a:prstGeom>
          <a:noFill/>
          <a:ln w="9525">
            <a:noFill/>
            <a:round/>
            <a:headEnd/>
            <a:tailEnd/>
          </a:ln>
        </p:spPr>
        <p:txBody>
          <a:bodyPr wrap="none" anchor="ctr"/>
          <a:lstStyle/>
          <a:p>
            <a:pPr algn="ctr"/>
            <a:r>
              <a:rPr lang="ja-JP" altLang="en-US" sz="1400">
                <a:solidFill>
                  <a:srgbClr val="006600"/>
                </a:solidFill>
                <a:latin typeface="Arial" charset="0"/>
                <a:ea typeface="HG創英角ｺﾞｼｯｸUB" pitchFamily="49" charset="-128"/>
              </a:rPr>
              <a:t>対象者の状況</a:t>
            </a:r>
          </a:p>
        </p:txBody>
      </p:sp>
      <p:sp>
        <p:nvSpPr>
          <p:cNvPr id="31754" name="AutoShape 14"/>
          <p:cNvSpPr>
            <a:spLocks noChangeArrowheads="1"/>
          </p:cNvSpPr>
          <p:nvPr/>
        </p:nvSpPr>
        <p:spPr bwMode="auto">
          <a:xfrm>
            <a:off x="2095500" y="1851025"/>
            <a:ext cx="1243013" cy="182563"/>
          </a:xfrm>
          <a:prstGeom prst="roundRect">
            <a:avLst>
              <a:gd name="adj" fmla="val 16667"/>
            </a:avLst>
          </a:prstGeom>
          <a:noFill/>
          <a:ln w="9525">
            <a:noFill/>
            <a:round/>
            <a:headEnd/>
            <a:tailEnd/>
          </a:ln>
        </p:spPr>
        <p:txBody>
          <a:bodyPr wrap="none" anchor="ctr"/>
          <a:lstStyle/>
          <a:p>
            <a:pPr algn="ctr"/>
            <a:r>
              <a:rPr lang="ja-JP" altLang="en-US" sz="1400">
                <a:solidFill>
                  <a:srgbClr val="FF3300"/>
                </a:solidFill>
                <a:latin typeface="Arial" charset="0"/>
                <a:ea typeface="HG創英角ｺﾞｼｯｸUB" pitchFamily="49" charset="-128"/>
              </a:rPr>
              <a:t>選択の基準</a:t>
            </a:r>
          </a:p>
        </p:txBody>
      </p:sp>
      <p:sp>
        <p:nvSpPr>
          <p:cNvPr id="31755" name="AutoShape 16"/>
          <p:cNvSpPr>
            <a:spLocks noChangeArrowheads="1"/>
          </p:cNvSpPr>
          <p:nvPr/>
        </p:nvSpPr>
        <p:spPr bwMode="auto">
          <a:xfrm>
            <a:off x="3551238" y="2098675"/>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選択</a:t>
            </a:r>
          </a:p>
        </p:txBody>
      </p:sp>
      <p:sp>
        <p:nvSpPr>
          <p:cNvPr id="31756" name="AutoShape 17"/>
          <p:cNvSpPr>
            <a:spLocks noChangeArrowheads="1"/>
          </p:cNvSpPr>
          <p:nvPr/>
        </p:nvSpPr>
        <p:spPr bwMode="auto">
          <a:xfrm>
            <a:off x="3563938" y="2852738"/>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特記</a:t>
            </a:r>
          </a:p>
        </p:txBody>
      </p:sp>
      <p:sp>
        <p:nvSpPr>
          <p:cNvPr id="31757" name="AutoShape 26"/>
          <p:cNvSpPr>
            <a:spLocks noChangeArrowheads="1"/>
          </p:cNvSpPr>
          <p:nvPr/>
        </p:nvSpPr>
        <p:spPr bwMode="auto">
          <a:xfrm>
            <a:off x="3749675" y="1708150"/>
            <a:ext cx="1790700" cy="292100"/>
          </a:xfrm>
          <a:prstGeom prst="roundRect">
            <a:avLst>
              <a:gd name="adj" fmla="val 16667"/>
            </a:avLst>
          </a:prstGeom>
          <a:noFill/>
          <a:ln w="9525">
            <a:noFill/>
            <a:round/>
            <a:headEnd/>
            <a:tailEnd/>
          </a:ln>
        </p:spPr>
        <p:txBody>
          <a:bodyPr wrap="none" anchor="ctr"/>
          <a:lstStyle/>
          <a:p>
            <a:pPr algn="ctr"/>
            <a:r>
              <a:rPr lang="ja-JP" altLang="en-US" sz="1400">
                <a:solidFill>
                  <a:schemeClr val="accent2"/>
                </a:solidFill>
                <a:latin typeface="Arial" charset="0"/>
                <a:ea typeface="HG創英角ｺﾞｼｯｸUB" pitchFamily="49" charset="-128"/>
              </a:rPr>
              <a:t>認定調査票</a:t>
            </a:r>
          </a:p>
        </p:txBody>
      </p:sp>
      <p:sp>
        <p:nvSpPr>
          <p:cNvPr id="31758" name="AutoShape 27"/>
          <p:cNvSpPr>
            <a:spLocks noChangeArrowheads="1"/>
          </p:cNvSpPr>
          <p:nvPr/>
        </p:nvSpPr>
        <p:spPr bwMode="auto">
          <a:xfrm>
            <a:off x="3548063" y="2781300"/>
            <a:ext cx="2214562" cy="823913"/>
          </a:xfrm>
          <a:prstGeom prst="roundRect">
            <a:avLst>
              <a:gd name="adj" fmla="val 16667"/>
            </a:avLst>
          </a:prstGeom>
          <a:noFill/>
          <a:ln w="28575">
            <a:solidFill>
              <a:srgbClr val="FF6600"/>
            </a:solidFill>
            <a:prstDash val="sysDot"/>
            <a:round/>
            <a:headEnd/>
            <a:tailEnd/>
          </a:ln>
        </p:spPr>
        <p:txBody>
          <a:bodyPr wrap="none" anchor="ctr"/>
          <a:lstStyle/>
          <a:p>
            <a:endParaRPr lang="ja-JP" altLang="ja-JP" sz="1800">
              <a:latin typeface="Arial" charset="0"/>
            </a:endParaRPr>
          </a:p>
        </p:txBody>
      </p:sp>
      <p:sp>
        <p:nvSpPr>
          <p:cNvPr id="45" name="右矢印 44"/>
          <p:cNvSpPr/>
          <p:nvPr/>
        </p:nvSpPr>
        <p:spPr>
          <a:xfrm>
            <a:off x="2052638" y="2922588"/>
            <a:ext cx="1147762" cy="357187"/>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46" name="右矢印 45"/>
          <p:cNvSpPr/>
          <p:nvPr/>
        </p:nvSpPr>
        <p:spPr>
          <a:xfrm>
            <a:off x="5818188" y="2193925"/>
            <a:ext cx="611187"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47" name="角丸四角形 46"/>
          <p:cNvSpPr/>
          <p:nvPr/>
        </p:nvSpPr>
        <p:spPr>
          <a:xfrm>
            <a:off x="6546850" y="1717675"/>
            <a:ext cx="476250"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一次判定</a:t>
            </a:r>
          </a:p>
        </p:txBody>
      </p:sp>
      <p:sp>
        <p:nvSpPr>
          <p:cNvPr id="48" name="角丸四角形 47"/>
          <p:cNvSpPr/>
          <p:nvPr/>
        </p:nvSpPr>
        <p:spPr>
          <a:xfrm>
            <a:off x="8342313" y="1704975"/>
            <a:ext cx="477837"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二次判定</a:t>
            </a:r>
          </a:p>
        </p:txBody>
      </p:sp>
      <p:sp>
        <p:nvSpPr>
          <p:cNvPr id="49" name="右矢印 48"/>
          <p:cNvSpPr/>
          <p:nvPr/>
        </p:nvSpPr>
        <p:spPr>
          <a:xfrm>
            <a:off x="7346950" y="2181225"/>
            <a:ext cx="792163"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50" name="曲折矢印 49"/>
          <p:cNvSpPr>
            <a:spLocks noChangeArrowheads="1"/>
          </p:cNvSpPr>
          <p:nvPr/>
        </p:nvSpPr>
        <p:spPr bwMode="auto">
          <a:xfrm rot="5400000" flipH="1">
            <a:off x="6550820" y="1901031"/>
            <a:ext cx="652462" cy="2092325"/>
          </a:xfrm>
          <a:custGeom>
            <a:avLst/>
            <a:gdLst>
              <a:gd name="T0" fmla="*/ 490127 w 653503"/>
              <a:gd name="T1" fmla="*/ 0 h 2092200"/>
              <a:gd name="T2" fmla="*/ 490127 w 653503"/>
              <a:gd name="T3" fmla="*/ 326752 h 2092200"/>
              <a:gd name="T4" fmla="*/ 81688 w 653503"/>
              <a:gd name="T5" fmla="*/ 2092200 h 2092200"/>
              <a:gd name="T6" fmla="*/ 653503 w 653503"/>
              <a:gd name="T7" fmla="*/ 163376 h 2092200"/>
              <a:gd name="T8" fmla="*/ 17694720 60000 65536"/>
              <a:gd name="T9" fmla="*/ 5898240 60000 65536"/>
              <a:gd name="T10" fmla="*/ 5898240 60000 65536"/>
              <a:gd name="T11" fmla="*/ 0 60000 65536"/>
              <a:gd name="T12" fmla="*/ 0 w 653503"/>
              <a:gd name="T13" fmla="*/ 0 h 2092200"/>
              <a:gd name="T14" fmla="*/ 653503 w 653503"/>
              <a:gd name="T15" fmla="*/ 2092200 h 2092200"/>
            </a:gdLst>
            <a:ahLst/>
            <a:cxnLst>
              <a:cxn ang="T8">
                <a:pos x="T0" y="T1"/>
              </a:cxn>
              <a:cxn ang="T9">
                <a:pos x="T2" y="T3"/>
              </a:cxn>
              <a:cxn ang="T10">
                <a:pos x="T4" y="T5"/>
              </a:cxn>
              <a:cxn ang="T11">
                <a:pos x="T6" y="T7"/>
              </a:cxn>
            </a:cxnLst>
            <a:rect l="T12" t="T13" r="T14" b="T15"/>
            <a:pathLst>
              <a:path w="653503" h="2092200">
                <a:moveTo>
                  <a:pt x="0" y="2092200"/>
                </a:moveTo>
                <a:lnTo>
                  <a:pt x="0" y="367595"/>
                </a:lnTo>
                <a:cubicBezTo>
                  <a:pt x="0" y="209692"/>
                  <a:pt x="128005" y="81687"/>
                  <a:pt x="285907" y="81687"/>
                </a:cubicBezTo>
                <a:lnTo>
                  <a:pt x="490127" y="81688"/>
                </a:lnTo>
                <a:lnTo>
                  <a:pt x="490127" y="0"/>
                </a:lnTo>
                <a:lnTo>
                  <a:pt x="653503" y="163376"/>
                </a:lnTo>
                <a:lnTo>
                  <a:pt x="490127" y="326752"/>
                </a:lnTo>
                <a:lnTo>
                  <a:pt x="490127" y="245064"/>
                </a:lnTo>
                <a:lnTo>
                  <a:pt x="285908" y="245064"/>
                </a:lnTo>
                <a:lnTo>
                  <a:pt x="285907" y="245064"/>
                </a:lnTo>
                <a:cubicBezTo>
                  <a:pt x="218235" y="245064"/>
                  <a:pt x="163376" y="299923"/>
                  <a:pt x="163376" y="367595"/>
                </a:cubicBezTo>
                <a:lnTo>
                  <a:pt x="163376" y="2092200"/>
                </a:lnTo>
                <a:close/>
              </a:path>
            </a:pathLst>
          </a:custGeom>
          <a:solidFill>
            <a:srgbClr val="99CC00"/>
          </a:solidFill>
          <a:ln w="12700" algn="ctr">
            <a:solidFill>
              <a:srgbClr val="00FF99"/>
            </a:solidFill>
            <a:miter lim="800000"/>
            <a:headEnd/>
            <a:tailEnd/>
          </a:ln>
        </p:spPr>
        <p:txBody>
          <a:bodyPr rot="10800000" vert="eaVert" anchor="ctr"/>
          <a:lstStyle/>
          <a:p>
            <a:pPr algn="ctr">
              <a:defRPr/>
            </a:pPr>
            <a:endParaRPr lang="ja-JP" altLang="en-US" sz="1800" dirty="0">
              <a:latin typeface="+mn-lt"/>
              <a:ea typeface="+mn-ea"/>
            </a:endParaRPr>
          </a:p>
        </p:txBody>
      </p:sp>
      <p:sp>
        <p:nvSpPr>
          <p:cNvPr id="51" name="フローチャート : 代替処理 50"/>
          <p:cNvSpPr/>
          <p:nvPr/>
        </p:nvSpPr>
        <p:spPr>
          <a:xfrm>
            <a:off x="6624638" y="3017838"/>
            <a:ext cx="388937" cy="37941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5400">
                <a:solidFill>
                  <a:srgbClr val="FF0000"/>
                </a:solidFill>
                <a:latin typeface="Arial" charset="0"/>
              </a:rPr>
              <a:t>×</a:t>
            </a:r>
          </a:p>
        </p:txBody>
      </p:sp>
      <p:sp>
        <p:nvSpPr>
          <p:cNvPr id="52" name="フローチャート : 代替処理 51"/>
          <p:cNvSpPr/>
          <p:nvPr/>
        </p:nvSpPr>
        <p:spPr>
          <a:xfrm>
            <a:off x="3521075" y="3586163"/>
            <a:ext cx="2782888" cy="28098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記載されていない場合が多い</a:t>
            </a:r>
          </a:p>
        </p:txBody>
      </p:sp>
      <p:sp>
        <p:nvSpPr>
          <p:cNvPr id="53" name="フローチャート : 代替処理 52"/>
          <p:cNvSpPr/>
          <p:nvPr/>
        </p:nvSpPr>
        <p:spPr>
          <a:xfrm>
            <a:off x="7165975" y="3208338"/>
            <a:ext cx="1443038" cy="77152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二次判定で、</a:t>
            </a:r>
            <a:endParaRPr lang="en-US" altLang="ja-JP" sz="1400" b="1" dirty="0">
              <a:solidFill>
                <a:srgbClr val="FF0000"/>
              </a:solidFill>
            </a:endParaRPr>
          </a:p>
          <a:p>
            <a:pPr algn="ctr">
              <a:defRPr/>
            </a:pPr>
            <a:r>
              <a:rPr lang="ja-JP" altLang="en-US" sz="1400" b="1" dirty="0">
                <a:solidFill>
                  <a:srgbClr val="FF0000"/>
                </a:solidFill>
              </a:rPr>
              <a:t>介護の手間を考慮できない</a:t>
            </a:r>
          </a:p>
        </p:txBody>
      </p:sp>
      <p:sp>
        <p:nvSpPr>
          <p:cNvPr id="31768" name="Rectangle 13"/>
          <p:cNvSpPr>
            <a:spLocks noChangeArrowheads="1"/>
          </p:cNvSpPr>
          <p:nvPr/>
        </p:nvSpPr>
        <p:spPr bwMode="auto">
          <a:xfrm>
            <a:off x="1911350" y="2081213"/>
            <a:ext cx="1597025" cy="646112"/>
          </a:xfrm>
          <a:prstGeom prst="rect">
            <a:avLst/>
          </a:prstGeom>
          <a:noFill/>
          <a:ln w="0">
            <a:noFill/>
            <a:prstDash val="dash"/>
            <a:miter lim="800000"/>
            <a:headEnd/>
            <a:tailEnd/>
          </a:ln>
        </p:spPr>
        <p:txBody>
          <a:bodyPr wrap="none" anchor="ctr"/>
          <a:lstStyle/>
          <a:p>
            <a:endParaRPr lang="ja-JP" altLang="ja-JP" sz="1200">
              <a:latin typeface="Arial" charset="0"/>
            </a:endParaRPr>
          </a:p>
        </p:txBody>
      </p:sp>
      <p:sp>
        <p:nvSpPr>
          <p:cNvPr id="34" name="角丸四角形 33"/>
          <p:cNvSpPr/>
          <p:nvPr/>
        </p:nvSpPr>
        <p:spPr>
          <a:xfrm>
            <a:off x="1804988" y="4810125"/>
            <a:ext cx="1720850" cy="722313"/>
          </a:xfrm>
          <a:prstGeom prst="roundRect">
            <a:avLst>
              <a:gd name="adj" fmla="val 20563"/>
            </a:avLst>
          </a:prstGeom>
          <a:solidFill>
            <a:srgbClr val="FFCC99">
              <a:alpha val="50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rPr>
              <a:t>● </a:t>
            </a:r>
            <a:r>
              <a:rPr lang="ja-JP" altLang="en-US" sz="1200" u="heavy" dirty="0">
                <a:solidFill>
                  <a:schemeClr val="tx1"/>
                </a:solidFill>
                <a:uFill>
                  <a:solidFill>
                    <a:srgbClr val="FF0000"/>
                  </a:solidFill>
                </a:uFill>
              </a:rPr>
              <a:t>調査項目に軟膏の</a:t>
            </a:r>
            <a:r>
              <a:rPr lang="ja-JP" altLang="en-US" sz="1200" u="heavy" dirty="0">
                <a:uFill>
                  <a:solidFill>
                    <a:srgbClr val="FF0000"/>
                  </a:solidFill>
                </a:uFill>
              </a:rPr>
              <a:t>　</a:t>
            </a:r>
            <a:endParaRPr lang="en-US" altLang="ja-JP" sz="1200" u="heavy" dirty="0">
              <a:uFill>
                <a:solidFill>
                  <a:srgbClr val="FF0000"/>
                </a:solidFill>
              </a:uFill>
            </a:endParaRPr>
          </a:p>
          <a:p>
            <a:pPr>
              <a:defRPr/>
            </a:pPr>
            <a:r>
              <a:rPr lang="ja-JP" altLang="en-US" sz="1200" dirty="0">
                <a:solidFill>
                  <a:schemeClr val="tx1"/>
                </a:solidFill>
                <a:uFill>
                  <a:solidFill>
                    <a:srgbClr val="FF0000"/>
                  </a:solidFill>
                </a:uFill>
                <a:latin typeface="+mn-ea"/>
              </a:rPr>
              <a:t>　</a:t>
            </a:r>
            <a:r>
              <a:rPr lang="ja-JP" altLang="en-US" sz="1200" u="heavy" dirty="0">
                <a:solidFill>
                  <a:schemeClr val="tx1"/>
                </a:solidFill>
                <a:uFill>
                  <a:solidFill>
                    <a:srgbClr val="FF0000"/>
                  </a:solidFill>
                </a:uFill>
                <a:latin typeface="+mn-ea"/>
              </a:rPr>
              <a:t>塗布の項目なし</a:t>
            </a:r>
            <a:r>
              <a:rPr lang="ja-JP" altLang="en-US" sz="1200" dirty="0">
                <a:solidFill>
                  <a:schemeClr val="tx1"/>
                </a:solidFill>
                <a:latin typeface="+mn-ea"/>
              </a:rPr>
              <a:t>。</a:t>
            </a:r>
          </a:p>
          <a:p>
            <a:pPr>
              <a:defRPr/>
            </a:pPr>
            <a:r>
              <a:rPr lang="ja-JP" altLang="en-US" sz="1200" dirty="0">
                <a:solidFill>
                  <a:schemeClr val="tx1"/>
                </a:solidFill>
                <a:latin typeface="+mn-ea"/>
              </a:rPr>
              <a:t>● 手間は特記事項。</a:t>
            </a:r>
          </a:p>
        </p:txBody>
      </p:sp>
      <p:sp>
        <p:nvSpPr>
          <p:cNvPr id="31770" name="Rectangle 20"/>
          <p:cNvSpPr>
            <a:spLocks noChangeArrowheads="1"/>
          </p:cNvSpPr>
          <p:nvPr/>
        </p:nvSpPr>
        <p:spPr bwMode="auto">
          <a:xfrm>
            <a:off x="3695700" y="5481638"/>
            <a:ext cx="1935163" cy="531812"/>
          </a:xfrm>
          <a:prstGeom prst="rect">
            <a:avLst/>
          </a:prstGeom>
          <a:solidFill>
            <a:srgbClr val="CCFFFF"/>
          </a:solidFill>
          <a:ln w="9525">
            <a:solidFill>
              <a:srgbClr val="0000FF"/>
            </a:solidFill>
            <a:miter lim="800000"/>
            <a:headEnd/>
            <a:tailEnd/>
          </a:ln>
        </p:spPr>
        <p:txBody>
          <a:bodyPr wrap="none" anchor="ctr"/>
          <a:lstStyle/>
          <a:p>
            <a:pPr algn="ctr"/>
            <a:r>
              <a:rPr lang="ja-JP" altLang="en-US" sz="1200">
                <a:latin typeface="Arial" charset="0"/>
                <a:ea typeface="HG創英角ｺﾞｼｯｸUB" pitchFamily="49" charset="-128"/>
              </a:rPr>
              <a:t>一日三回の家族</a:t>
            </a:r>
            <a:br>
              <a:rPr lang="ja-JP" altLang="en-US" sz="1200">
                <a:latin typeface="Arial" charset="0"/>
                <a:ea typeface="HG創英角ｺﾞｼｯｸUB" pitchFamily="49" charset="-128"/>
              </a:rPr>
            </a:br>
            <a:r>
              <a:rPr lang="ja-JP" altLang="en-US" sz="1200">
                <a:latin typeface="Arial" charset="0"/>
                <a:ea typeface="HG創英角ｺﾞｼｯｸUB" pitchFamily="49" charset="-128"/>
              </a:rPr>
              <a:t>による軟膏塗布</a:t>
            </a:r>
          </a:p>
        </p:txBody>
      </p:sp>
      <p:sp>
        <p:nvSpPr>
          <p:cNvPr id="57" name="Rectangle 19"/>
          <p:cNvSpPr>
            <a:spLocks noChangeArrowheads="1"/>
          </p:cNvSpPr>
          <p:nvPr/>
        </p:nvSpPr>
        <p:spPr bwMode="auto">
          <a:xfrm>
            <a:off x="3744913" y="4764088"/>
            <a:ext cx="2151062" cy="611187"/>
          </a:xfrm>
          <a:prstGeom prst="rect">
            <a:avLst/>
          </a:prstGeom>
          <a:solidFill>
            <a:srgbClr val="CCFFFF"/>
          </a:solidFill>
          <a:ln w="9525">
            <a:solidFill>
              <a:srgbClr val="0000FF"/>
            </a:solidFill>
            <a:miter lim="800000"/>
            <a:headEnd/>
            <a:tailEnd/>
          </a:ln>
        </p:spPr>
        <p:txBody>
          <a:bodyPr wrap="none" anchor="ctr"/>
          <a:lstStyle/>
          <a:p>
            <a:pPr algn="ctr">
              <a:defRPr/>
            </a:pPr>
            <a:r>
              <a:rPr lang="ja-JP" altLang="en-US" sz="1200" dirty="0">
                <a:latin typeface="Arial" charset="0"/>
                <a:ea typeface="ＭＳ Ｐゴシック" charset="-128"/>
              </a:rPr>
              <a:t>選択すべき</a:t>
            </a:r>
            <a:br>
              <a:rPr lang="ja-JP" altLang="en-US" sz="1200" dirty="0">
                <a:latin typeface="Arial" charset="0"/>
                <a:ea typeface="ＭＳ Ｐゴシック" charset="-128"/>
              </a:rPr>
            </a:br>
            <a:r>
              <a:rPr lang="ja-JP" altLang="en-US" sz="1200" u="heavy" dirty="0">
                <a:uFill>
                  <a:solidFill>
                    <a:srgbClr val="FF0000"/>
                  </a:solidFill>
                </a:uFill>
                <a:latin typeface="Arial" charset="0"/>
                <a:ea typeface="ＭＳ Ｐゴシック" charset="-128"/>
              </a:rPr>
              <a:t>調査項目なし</a:t>
            </a:r>
            <a:r>
              <a:rPr lang="ja-JP" altLang="en-US" sz="1200" dirty="0">
                <a:latin typeface="Arial" charset="0"/>
                <a:ea typeface="ＭＳ Ｐゴシック" charset="-128"/>
              </a:rPr>
              <a:t/>
            </a:r>
            <a:br>
              <a:rPr lang="ja-JP" altLang="en-US" sz="1200" dirty="0">
                <a:latin typeface="Arial" charset="0"/>
                <a:ea typeface="ＭＳ Ｐゴシック" charset="-128"/>
              </a:rPr>
            </a:br>
            <a:r>
              <a:rPr lang="ja-JP" altLang="en-US" sz="1050" dirty="0">
                <a:latin typeface="Arial" charset="0"/>
                <a:ea typeface="ＭＳ Ｐゴシック" charset="-128"/>
              </a:rPr>
              <a:t>（一次判定には反映されない）</a:t>
            </a:r>
          </a:p>
        </p:txBody>
      </p:sp>
      <p:sp>
        <p:nvSpPr>
          <p:cNvPr id="58" name="Rectangle 12"/>
          <p:cNvSpPr>
            <a:spLocks noChangeArrowheads="1"/>
          </p:cNvSpPr>
          <p:nvPr/>
        </p:nvSpPr>
        <p:spPr bwMode="auto">
          <a:xfrm>
            <a:off x="73025" y="4972050"/>
            <a:ext cx="1657350" cy="981075"/>
          </a:xfrm>
          <a:prstGeom prst="rect">
            <a:avLst/>
          </a:prstGeom>
          <a:solidFill>
            <a:srgbClr val="CCFFCC"/>
          </a:solidFill>
          <a:ln w="9525">
            <a:solidFill>
              <a:srgbClr val="00B050"/>
            </a:solidFill>
            <a:miter lim="800000"/>
            <a:headEnd/>
            <a:tailEnd/>
          </a:ln>
        </p:spPr>
        <p:txBody>
          <a:bodyPr wrap="none" anchor="ctr"/>
          <a:lstStyle/>
          <a:p>
            <a:pPr>
              <a:defRPr/>
            </a:pPr>
            <a:r>
              <a:rPr lang="ja-JP" altLang="en-US" sz="1200" dirty="0">
                <a:latin typeface="Arial" charset="0"/>
                <a:ea typeface="ＭＳ Ｐゴシック" charset="-128"/>
              </a:rPr>
              <a:t>● 一日三回の軟膏の</a:t>
            </a:r>
            <a:br>
              <a:rPr lang="ja-JP" altLang="en-US" sz="1200" dirty="0">
                <a:latin typeface="Arial" charset="0"/>
                <a:ea typeface="ＭＳ Ｐゴシック" charset="-128"/>
              </a:rPr>
            </a:br>
            <a:r>
              <a:rPr lang="ja-JP" altLang="en-US" sz="1200" dirty="0">
                <a:latin typeface="Arial" charset="0"/>
                <a:ea typeface="ＭＳ Ｐゴシック" charset="-128"/>
              </a:rPr>
              <a:t>　　背中への塗布。</a:t>
            </a:r>
            <a:br>
              <a:rPr lang="ja-JP" altLang="en-US" sz="1200" dirty="0">
                <a:latin typeface="Arial" charset="0"/>
                <a:ea typeface="ＭＳ Ｐゴシック" charset="-128"/>
              </a:rPr>
            </a:br>
            <a:r>
              <a:rPr lang="ja-JP" altLang="en-US" sz="1200" dirty="0">
                <a:latin typeface="Arial" charset="0"/>
                <a:ea typeface="ＭＳ Ｐゴシック" charset="-128"/>
              </a:rPr>
              <a:t>● </a:t>
            </a:r>
            <a:r>
              <a:rPr lang="ja-JP" altLang="en-US" sz="1200" u="heavy" dirty="0">
                <a:uFill>
                  <a:solidFill>
                    <a:srgbClr val="FF0000"/>
                  </a:solidFill>
                </a:uFill>
                <a:latin typeface="Arial" charset="0"/>
                <a:ea typeface="ＭＳ Ｐゴシック" charset="-128"/>
              </a:rPr>
              <a:t>家族による介助あり</a:t>
            </a:r>
            <a:r>
              <a:rPr lang="ja-JP" altLang="en-US" sz="1200" dirty="0">
                <a:latin typeface="Arial" charset="0"/>
                <a:ea typeface="ＭＳ Ｐゴシック" charset="-128"/>
              </a:rPr>
              <a:t>。</a:t>
            </a:r>
          </a:p>
        </p:txBody>
      </p:sp>
      <p:sp>
        <p:nvSpPr>
          <p:cNvPr id="31773" name="AutoShape 11"/>
          <p:cNvSpPr>
            <a:spLocks noChangeArrowheads="1"/>
          </p:cNvSpPr>
          <p:nvPr/>
        </p:nvSpPr>
        <p:spPr bwMode="auto">
          <a:xfrm>
            <a:off x="258763" y="4705350"/>
            <a:ext cx="1243012" cy="292100"/>
          </a:xfrm>
          <a:prstGeom prst="roundRect">
            <a:avLst>
              <a:gd name="adj" fmla="val 16667"/>
            </a:avLst>
          </a:prstGeom>
          <a:noFill/>
          <a:ln w="9525">
            <a:noFill/>
            <a:round/>
            <a:headEnd/>
            <a:tailEnd/>
          </a:ln>
        </p:spPr>
        <p:txBody>
          <a:bodyPr wrap="none" anchor="ctr"/>
          <a:lstStyle/>
          <a:p>
            <a:pPr algn="ctr"/>
            <a:r>
              <a:rPr lang="ja-JP" altLang="en-US" sz="1400">
                <a:solidFill>
                  <a:srgbClr val="006600"/>
                </a:solidFill>
                <a:latin typeface="Arial" charset="0"/>
                <a:ea typeface="HG創英角ｺﾞｼｯｸUB" pitchFamily="49" charset="-128"/>
              </a:rPr>
              <a:t>対象者の状況</a:t>
            </a:r>
          </a:p>
        </p:txBody>
      </p:sp>
      <p:sp>
        <p:nvSpPr>
          <p:cNvPr id="31774" name="AutoShape 14"/>
          <p:cNvSpPr>
            <a:spLocks noChangeArrowheads="1"/>
          </p:cNvSpPr>
          <p:nvPr/>
        </p:nvSpPr>
        <p:spPr bwMode="auto">
          <a:xfrm>
            <a:off x="2095500" y="4605338"/>
            <a:ext cx="1243013" cy="182562"/>
          </a:xfrm>
          <a:prstGeom prst="roundRect">
            <a:avLst>
              <a:gd name="adj" fmla="val 16667"/>
            </a:avLst>
          </a:prstGeom>
          <a:noFill/>
          <a:ln w="9525">
            <a:noFill/>
            <a:round/>
            <a:headEnd/>
            <a:tailEnd/>
          </a:ln>
        </p:spPr>
        <p:txBody>
          <a:bodyPr wrap="none" anchor="ctr"/>
          <a:lstStyle/>
          <a:p>
            <a:pPr algn="ctr"/>
            <a:r>
              <a:rPr lang="ja-JP" altLang="en-US" sz="1400">
                <a:solidFill>
                  <a:srgbClr val="FF3300"/>
                </a:solidFill>
                <a:latin typeface="Arial" charset="0"/>
                <a:ea typeface="HG創英角ｺﾞｼｯｸUB" pitchFamily="49" charset="-128"/>
              </a:rPr>
              <a:t>選択の基準</a:t>
            </a:r>
          </a:p>
        </p:txBody>
      </p:sp>
      <p:sp>
        <p:nvSpPr>
          <p:cNvPr id="31775" name="AutoShape 16"/>
          <p:cNvSpPr>
            <a:spLocks noChangeArrowheads="1"/>
          </p:cNvSpPr>
          <p:nvPr/>
        </p:nvSpPr>
        <p:spPr bwMode="auto">
          <a:xfrm>
            <a:off x="3551238" y="4783138"/>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選択</a:t>
            </a:r>
          </a:p>
        </p:txBody>
      </p:sp>
      <p:sp>
        <p:nvSpPr>
          <p:cNvPr id="31776" name="AutoShape 17"/>
          <p:cNvSpPr>
            <a:spLocks noChangeArrowheads="1"/>
          </p:cNvSpPr>
          <p:nvPr/>
        </p:nvSpPr>
        <p:spPr bwMode="auto">
          <a:xfrm>
            <a:off x="3563938" y="5500688"/>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特記</a:t>
            </a:r>
          </a:p>
        </p:txBody>
      </p:sp>
      <p:sp>
        <p:nvSpPr>
          <p:cNvPr id="31777" name="AutoShape 26"/>
          <p:cNvSpPr>
            <a:spLocks noChangeArrowheads="1"/>
          </p:cNvSpPr>
          <p:nvPr/>
        </p:nvSpPr>
        <p:spPr bwMode="auto">
          <a:xfrm>
            <a:off x="3749675" y="4464050"/>
            <a:ext cx="1790700" cy="292100"/>
          </a:xfrm>
          <a:prstGeom prst="roundRect">
            <a:avLst>
              <a:gd name="adj" fmla="val 16667"/>
            </a:avLst>
          </a:prstGeom>
          <a:noFill/>
          <a:ln w="9525">
            <a:noFill/>
            <a:round/>
            <a:headEnd/>
            <a:tailEnd/>
          </a:ln>
        </p:spPr>
        <p:txBody>
          <a:bodyPr wrap="none" anchor="ctr"/>
          <a:lstStyle/>
          <a:p>
            <a:pPr algn="ctr"/>
            <a:r>
              <a:rPr lang="ja-JP" altLang="en-US" sz="1400">
                <a:solidFill>
                  <a:schemeClr val="accent2"/>
                </a:solidFill>
                <a:latin typeface="Arial" charset="0"/>
                <a:ea typeface="HG創英角ｺﾞｼｯｸUB" pitchFamily="49" charset="-128"/>
              </a:rPr>
              <a:t>認定調査票</a:t>
            </a:r>
          </a:p>
        </p:txBody>
      </p:sp>
      <p:sp>
        <p:nvSpPr>
          <p:cNvPr id="31778" name="AutoShape 27"/>
          <p:cNvSpPr>
            <a:spLocks noChangeArrowheads="1"/>
          </p:cNvSpPr>
          <p:nvPr/>
        </p:nvSpPr>
        <p:spPr bwMode="auto">
          <a:xfrm>
            <a:off x="3548063" y="5429250"/>
            <a:ext cx="2214562" cy="644525"/>
          </a:xfrm>
          <a:prstGeom prst="roundRect">
            <a:avLst>
              <a:gd name="adj" fmla="val 16667"/>
            </a:avLst>
          </a:prstGeom>
          <a:noFill/>
          <a:ln w="28575">
            <a:solidFill>
              <a:srgbClr val="FF6600"/>
            </a:solidFill>
            <a:prstDash val="sysDot"/>
            <a:round/>
            <a:headEnd/>
            <a:tailEnd/>
          </a:ln>
        </p:spPr>
        <p:txBody>
          <a:bodyPr wrap="none" anchor="ctr"/>
          <a:lstStyle/>
          <a:p>
            <a:endParaRPr lang="ja-JP" altLang="ja-JP" sz="1800">
              <a:latin typeface="Arial" charset="0"/>
            </a:endParaRPr>
          </a:p>
        </p:txBody>
      </p:sp>
      <p:sp>
        <p:nvSpPr>
          <p:cNvPr id="65" name="右矢印 64"/>
          <p:cNvSpPr/>
          <p:nvPr/>
        </p:nvSpPr>
        <p:spPr>
          <a:xfrm>
            <a:off x="2052638" y="5581650"/>
            <a:ext cx="1147762" cy="3571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66" name="右矢印 65"/>
          <p:cNvSpPr/>
          <p:nvPr/>
        </p:nvSpPr>
        <p:spPr>
          <a:xfrm>
            <a:off x="5954713" y="4865688"/>
            <a:ext cx="522287" cy="369887"/>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67" name="角丸四角形 66"/>
          <p:cNvSpPr/>
          <p:nvPr/>
        </p:nvSpPr>
        <p:spPr>
          <a:xfrm>
            <a:off x="6546850" y="4473575"/>
            <a:ext cx="476250" cy="1093788"/>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一次判定</a:t>
            </a:r>
          </a:p>
        </p:txBody>
      </p:sp>
      <p:sp>
        <p:nvSpPr>
          <p:cNvPr id="68" name="角丸四角形 67"/>
          <p:cNvSpPr/>
          <p:nvPr/>
        </p:nvSpPr>
        <p:spPr>
          <a:xfrm>
            <a:off x="8342313" y="4460875"/>
            <a:ext cx="477837"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二次判定</a:t>
            </a:r>
          </a:p>
        </p:txBody>
      </p:sp>
      <p:sp>
        <p:nvSpPr>
          <p:cNvPr id="69" name="右矢印 68"/>
          <p:cNvSpPr/>
          <p:nvPr/>
        </p:nvSpPr>
        <p:spPr>
          <a:xfrm>
            <a:off x="7346950" y="4852988"/>
            <a:ext cx="792163" cy="369887"/>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70" name="曲折矢印 69"/>
          <p:cNvSpPr>
            <a:spLocks noChangeArrowheads="1"/>
          </p:cNvSpPr>
          <p:nvPr/>
        </p:nvSpPr>
        <p:spPr bwMode="auto">
          <a:xfrm rot="5400000" flipH="1">
            <a:off x="6507163" y="4481512"/>
            <a:ext cx="673100" cy="1978025"/>
          </a:xfrm>
          <a:custGeom>
            <a:avLst/>
            <a:gdLst>
              <a:gd name="T0" fmla="*/ 505046 w 673394"/>
              <a:gd name="T1" fmla="*/ 0 h 1978023"/>
              <a:gd name="T2" fmla="*/ 505046 w 673394"/>
              <a:gd name="T3" fmla="*/ 336697 h 1978023"/>
              <a:gd name="T4" fmla="*/ 84174 w 673394"/>
              <a:gd name="T5" fmla="*/ 1978023 h 1978023"/>
              <a:gd name="T6" fmla="*/ 673394 w 673394"/>
              <a:gd name="T7" fmla="*/ 168349 h 1978023"/>
              <a:gd name="T8" fmla="*/ 17694720 60000 65536"/>
              <a:gd name="T9" fmla="*/ 5898240 60000 65536"/>
              <a:gd name="T10" fmla="*/ 5898240 60000 65536"/>
              <a:gd name="T11" fmla="*/ 0 60000 65536"/>
              <a:gd name="T12" fmla="*/ 0 w 673394"/>
              <a:gd name="T13" fmla="*/ 0 h 1978023"/>
              <a:gd name="T14" fmla="*/ 673394 w 673394"/>
              <a:gd name="T15" fmla="*/ 1978023 h 1978023"/>
            </a:gdLst>
            <a:ahLst/>
            <a:cxnLst>
              <a:cxn ang="T8">
                <a:pos x="T0" y="T1"/>
              </a:cxn>
              <a:cxn ang="T9">
                <a:pos x="T2" y="T3"/>
              </a:cxn>
              <a:cxn ang="T10">
                <a:pos x="T4" y="T5"/>
              </a:cxn>
              <a:cxn ang="T11">
                <a:pos x="T6" y="T7"/>
              </a:cxn>
            </a:cxnLst>
            <a:rect l="T12" t="T13" r="T14" b="T15"/>
            <a:pathLst>
              <a:path w="673394" h="1978023">
                <a:moveTo>
                  <a:pt x="0" y="1978023"/>
                </a:moveTo>
                <a:lnTo>
                  <a:pt x="0" y="378784"/>
                </a:lnTo>
                <a:cubicBezTo>
                  <a:pt x="0" y="216075"/>
                  <a:pt x="131901" y="84174"/>
                  <a:pt x="294610" y="84174"/>
                </a:cubicBezTo>
                <a:cubicBezTo>
                  <a:pt x="294610" y="84174"/>
                  <a:pt x="294610" y="84174"/>
                  <a:pt x="294610" y="84174"/>
                </a:cubicBezTo>
                <a:lnTo>
                  <a:pt x="505046" y="84174"/>
                </a:lnTo>
                <a:lnTo>
                  <a:pt x="505046" y="0"/>
                </a:lnTo>
                <a:lnTo>
                  <a:pt x="673394" y="168349"/>
                </a:lnTo>
                <a:lnTo>
                  <a:pt x="505046" y="336697"/>
                </a:lnTo>
                <a:lnTo>
                  <a:pt x="505046" y="252523"/>
                </a:lnTo>
                <a:lnTo>
                  <a:pt x="294610" y="252523"/>
                </a:lnTo>
                <a:lnTo>
                  <a:pt x="294609" y="252523"/>
                </a:lnTo>
                <a:cubicBezTo>
                  <a:pt x="224877" y="252523"/>
                  <a:pt x="168349" y="309051"/>
                  <a:pt x="168349" y="378783"/>
                </a:cubicBezTo>
                <a:lnTo>
                  <a:pt x="168349" y="1978023"/>
                </a:lnTo>
                <a:close/>
              </a:path>
            </a:pathLst>
          </a:custGeom>
          <a:solidFill>
            <a:srgbClr val="99CC00"/>
          </a:solidFill>
          <a:ln w="12700" algn="ctr">
            <a:solidFill>
              <a:srgbClr val="00FF99"/>
            </a:solidFill>
            <a:miter lim="800000"/>
            <a:headEnd/>
            <a:tailEnd/>
          </a:ln>
        </p:spPr>
        <p:txBody>
          <a:bodyPr rot="10800000" vert="eaVert" anchor="ctr"/>
          <a:lstStyle/>
          <a:p>
            <a:pPr algn="ctr">
              <a:defRPr/>
            </a:pPr>
            <a:endParaRPr lang="ja-JP" altLang="en-US" sz="1800" dirty="0">
              <a:latin typeface="+mn-lt"/>
              <a:ea typeface="+mn-ea"/>
            </a:endParaRPr>
          </a:p>
        </p:txBody>
      </p:sp>
      <p:sp>
        <p:nvSpPr>
          <p:cNvPr id="71" name="フローチャート : 代替処理 70"/>
          <p:cNvSpPr/>
          <p:nvPr/>
        </p:nvSpPr>
        <p:spPr>
          <a:xfrm>
            <a:off x="6624638" y="5565775"/>
            <a:ext cx="388937" cy="37941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5400">
                <a:solidFill>
                  <a:srgbClr val="FF0000"/>
                </a:solidFill>
                <a:latin typeface="Arial" charset="0"/>
              </a:rPr>
              <a:t>×</a:t>
            </a:r>
          </a:p>
        </p:txBody>
      </p:sp>
      <p:sp>
        <p:nvSpPr>
          <p:cNvPr id="72" name="フローチャート : 代替処理 71"/>
          <p:cNvSpPr/>
          <p:nvPr/>
        </p:nvSpPr>
        <p:spPr>
          <a:xfrm>
            <a:off x="3557588" y="6161088"/>
            <a:ext cx="2781300" cy="28098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記載されていない場合が多い</a:t>
            </a:r>
          </a:p>
        </p:txBody>
      </p:sp>
      <p:sp>
        <p:nvSpPr>
          <p:cNvPr id="31787" name="Rectangle 13"/>
          <p:cNvSpPr>
            <a:spLocks noChangeArrowheads="1"/>
          </p:cNvSpPr>
          <p:nvPr/>
        </p:nvSpPr>
        <p:spPr bwMode="auto">
          <a:xfrm>
            <a:off x="1911350" y="4837113"/>
            <a:ext cx="1597025" cy="644525"/>
          </a:xfrm>
          <a:prstGeom prst="rect">
            <a:avLst/>
          </a:prstGeom>
          <a:noFill/>
          <a:ln w="0">
            <a:noFill/>
            <a:prstDash val="dash"/>
            <a:miter lim="800000"/>
            <a:headEnd/>
            <a:tailEnd/>
          </a:ln>
        </p:spPr>
        <p:txBody>
          <a:bodyPr wrap="none" anchor="ctr"/>
          <a:lstStyle/>
          <a:p>
            <a:endParaRPr lang="ja-JP" altLang="ja-JP" sz="1200">
              <a:latin typeface="Arial" charset="0"/>
            </a:endParaRPr>
          </a:p>
        </p:txBody>
      </p:sp>
      <p:sp>
        <p:nvSpPr>
          <p:cNvPr id="75" name="角丸四角形 74"/>
          <p:cNvSpPr/>
          <p:nvPr/>
        </p:nvSpPr>
        <p:spPr>
          <a:xfrm>
            <a:off x="85725" y="3919538"/>
            <a:ext cx="8588375" cy="469900"/>
          </a:xfrm>
          <a:prstGeom prst="roundRect">
            <a:avLst/>
          </a:prstGeom>
          <a:solidFill>
            <a:srgbClr val="FFCC99">
              <a:alpha val="50196"/>
            </a:srgb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rPr>
              <a:t>いずれの認定調査項目にも実際に発生している介護の手間に対応した項目が設定されていない場合（「軟膏の塗布の例）</a:t>
            </a:r>
            <a:endParaRPr lang="en-US" altLang="ja-JP" sz="1400" b="1" dirty="0">
              <a:solidFill>
                <a:schemeClr val="tx1"/>
              </a:solidFill>
            </a:endParaRPr>
          </a:p>
        </p:txBody>
      </p:sp>
      <p:sp>
        <p:nvSpPr>
          <p:cNvPr id="31789" name="スライド番号プレースホルダ 15"/>
          <p:cNvSpPr txBox="1">
            <a:spLocks noGrp="1"/>
          </p:cNvSpPr>
          <p:nvPr/>
        </p:nvSpPr>
        <p:spPr bwMode="auto">
          <a:xfrm>
            <a:off x="7010400" y="6045200"/>
            <a:ext cx="2133600" cy="365125"/>
          </a:xfrm>
          <a:prstGeom prst="rect">
            <a:avLst/>
          </a:prstGeom>
          <a:noFill/>
          <a:ln w="9525">
            <a:noFill/>
            <a:miter lim="800000"/>
            <a:headEnd/>
            <a:tailEnd/>
          </a:ln>
        </p:spPr>
        <p:txBody>
          <a:bodyPr anchor="ctr"/>
          <a:lstStyle/>
          <a:p>
            <a:pPr algn="r"/>
            <a:r>
              <a:rPr lang="ja-JP" altLang="en-US" sz="1200">
                <a:solidFill>
                  <a:srgbClr val="898989"/>
                </a:solidFill>
                <a:latin typeface="Calibri" pitchFamily="34" charset="0"/>
              </a:rPr>
              <a:t>１９</a:t>
            </a:r>
          </a:p>
        </p:txBody>
      </p:sp>
      <p:sp>
        <p:nvSpPr>
          <p:cNvPr id="54" name="スライド番号プレースホルダ 53"/>
          <p:cNvSpPr>
            <a:spLocks noGrp="1"/>
          </p:cNvSpPr>
          <p:nvPr>
            <p:ph type="sldNum" sz="quarter" idx="12"/>
          </p:nvPr>
        </p:nvSpPr>
        <p:spPr/>
        <p:txBody>
          <a:bodyPr/>
          <a:lstStyle/>
          <a:p>
            <a:pPr>
              <a:defRPr/>
            </a:pPr>
            <a:fld id="{9E814617-3678-4611-ADE1-ABBEB127B660}" type="slidenum">
              <a:rPr lang="en-US" altLang="ja-JP" smtClean="0"/>
              <a:pPr>
                <a:defRPr/>
              </a:pPr>
              <a:t>32</a:t>
            </a:fld>
            <a:endParaRPr lang="en-US" altLang="ja-JP"/>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eaLnBrk="1" hangingPunct="1"/>
            <a:r>
              <a:rPr lang="ja-JP" altLang="en-US" sz="3600" dirty="0" smtClean="0"/>
              <a:t>認定調査の基本原則と特記事項</a:t>
            </a:r>
          </a:p>
        </p:txBody>
      </p:sp>
      <p:sp>
        <p:nvSpPr>
          <p:cNvPr id="144388" name="Text Box 4"/>
          <p:cNvSpPr txBox="1">
            <a:spLocks noChangeArrowheads="1"/>
          </p:cNvSpPr>
          <p:nvPr/>
        </p:nvSpPr>
        <p:spPr bwMode="auto">
          <a:xfrm>
            <a:off x="684213" y="1412875"/>
            <a:ext cx="6119812" cy="366713"/>
          </a:xfrm>
          <a:prstGeom prst="rect">
            <a:avLst/>
          </a:prstGeom>
          <a:noFill/>
          <a:ln w="9525">
            <a:noFill/>
            <a:miter lim="800000"/>
            <a:headEnd/>
            <a:tailEnd/>
          </a:ln>
          <a:effectLst/>
        </p:spPr>
        <p:txBody>
          <a:bodyPr>
            <a:spAutoFit/>
          </a:bodyPr>
          <a:lstStyle/>
          <a:p>
            <a:pPr>
              <a:spcBef>
                <a:spcPct val="50000"/>
              </a:spcBef>
              <a:defRPr/>
            </a:pPr>
            <a:r>
              <a:rPr lang="ja-JP" altLang="en-US" sz="1800" dirty="0">
                <a:effectLst>
                  <a:outerShdw blurRad="38100" dist="38100" dir="2700000" algn="tl">
                    <a:srgbClr val="C0C0C0"/>
                  </a:outerShdw>
                </a:effectLst>
              </a:rPr>
              <a:t>厚生労働省 平成</a:t>
            </a:r>
            <a:r>
              <a:rPr lang="en-US" altLang="ja-JP" sz="1800" dirty="0" smtClean="0">
                <a:effectLst>
                  <a:outerShdw blurRad="38100" dist="38100" dir="2700000" algn="tl">
                    <a:srgbClr val="C0C0C0"/>
                  </a:outerShdw>
                </a:effectLst>
              </a:rPr>
              <a:t>24</a:t>
            </a:r>
            <a:r>
              <a:rPr lang="ja-JP" altLang="en-US" sz="1800" dirty="0" smtClean="0">
                <a:effectLst>
                  <a:outerShdw blurRad="38100" dist="38100" dir="2700000" algn="tl">
                    <a:srgbClr val="C0C0C0"/>
                  </a:outerShdw>
                </a:effectLst>
              </a:rPr>
              <a:t>年度 </a:t>
            </a:r>
            <a:r>
              <a:rPr lang="ja-JP" altLang="en-US" sz="1800" dirty="0">
                <a:effectLst>
                  <a:outerShdw blurRad="38100" dist="38100" dir="2700000" algn="tl">
                    <a:srgbClr val="C0C0C0"/>
                  </a:outerShdw>
                </a:effectLst>
              </a:rPr>
              <a:t>調査指導員養成研修</a:t>
            </a:r>
          </a:p>
        </p:txBody>
      </p:sp>
      <p:sp>
        <p:nvSpPr>
          <p:cNvPr id="32773" name="Text Box 5"/>
          <p:cNvSpPr txBox="1">
            <a:spLocks noChangeArrowheads="1"/>
          </p:cNvSpPr>
          <p:nvPr/>
        </p:nvSpPr>
        <p:spPr bwMode="auto">
          <a:xfrm>
            <a:off x="2051050" y="2781300"/>
            <a:ext cx="5041900" cy="701675"/>
          </a:xfrm>
          <a:prstGeom prst="rect">
            <a:avLst/>
          </a:prstGeom>
          <a:noFill/>
          <a:ln w="9525">
            <a:noFill/>
            <a:miter lim="800000"/>
            <a:headEnd/>
            <a:tailEnd/>
          </a:ln>
        </p:spPr>
        <p:txBody>
          <a:bodyPr>
            <a:spAutoFit/>
          </a:bodyPr>
          <a:lstStyle/>
          <a:p>
            <a:pPr algn="ctr">
              <a:spcBef>
                <a:spcPct val="50000"/>
              </a:spcBef>
            </a:pPr>
            <a:r>
              <a:rPr lang="en-US" altLang="ja-JP" sz="4000"/>
              <a:t>【</a:t>
            </a:r>
            <a:r>
              <a:rPr lang="ja-JP" altLang="en-US" sz="4000"/>
              <a:t>有無の項目</a:t>
            </a:r>
            <a:r>
              <a:rPr lang="en-US" altLang="ja-JP" sz="4000"/>
              <a:t>】</a:t>
            </a:r>
          </a:p>
        </p:txBody>
      </p:sp>
      <p:sp>
        <p:nvSpPr>
          <p:cNvPr id="8" name="スライド番号プレースホルダ 7"/>
          <p:cNvSpPr>
            <a:spLocks noGrp="1"/>
          </p:cNvSpPr>
          <p:nvPr>
            <p:ph type="sldNum" sz="quarter" idx="12"/>
          </p:nvPr>
        </p:nvSpPr>
        <p:spPr/>
        <p:txBody>
          <a:bodyPr/>
          <a:lstStyle/>
          <a:p>
            <a:pPr>
              <a:defRPr/>
            </a:pPr>
            <a:fld id="{9DA61CE0-D15A-4524-8700-1A324398CB77}" type="slidenum">
              <a:rPr lang="en-US" altLang="ja-JP" smtClean="0"/>
              <a:pPr>
                <a:defRPr/>
              </a:pPr>
              <a:t>33</a:t>
            </a:fld>
            <a:endParaRPr lang="en-US" altLang="ja-JP"/>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38"/>
            <a:ext cx="8001000" cy="1800225"/>
          </a:xfrm>
        </p:spPr>
        <p:txBody>
          <a:bodyPr/>
          <a:lstStyle/>
          <a:p>
            <a:pPr eaLnBrk="1" hangingPunct="1">
              <a:lnSpc>
                <a:spcPct val="90000"/>
              </a:lnSpc>
            </a:pPr>
            <a:r>
              <a:rPr lang="ja-JP" altLang="en-US" sz="1600" dirty="0" smtClean="0"/>
              <a:t>有無は「麻痺・拘縮」と「</a:t>
            </a:r>
            <a:r>
              <a:rPr lang="en-US" altLang="ja-JP" sz="1600" dirty="0" smtClean="0"/>
              <a:t>BPSD</a:t>
            </a:r>
            <a:r>
              <a:rPr lang="ja-JP" altLang="en-US" sz="1600" dirty="0" smtClean="0"/>
              <a:t>関連」の</a:t>
            </a:r>
            <a:r>
              <a:rPr lang="en-US" altLang="ja-JP" sz="1600" dirty="0" smtClean="0"/>
              <a:t>2</a:t>
            </a:r>
            <a:r>
              <a:rPr lang="ja-JP" altLang="en-US" sz="1600" dirty="0" smtClean="0"/>
              <a:t>種類に分類される。</a:t>
            </a:r>
          </a:p>
          <a:p>
            <a:pPr lvl="1" eaLnBrk="1" hangingPunct="1">
              <a:lnSpc>
                <a:spcPct val="90000"/>
              </a:lnSpc>
            </a:pPr>
            <a:r>
              <a:rPr lang="ja-JP" altLang="en-US" sz="1400" dirty="0" smtClean="0"/>
              <a:t>麻痺・拘縮については、調査方法や基本原則について、「能力」に同じなため、ここでは、以下、</a:t>
            </a:r>
            <a:r>
              <a:rPr lang="en-US" altLang="ja-JP" sz="1400" dirty="0" smtClean="0"/>
              <a:t>BPSD</a:t>
            </a:r>
            <a:r>
              <a:rPr lang="ja-JP" altLang="en-US" sz="1400" dirty="0" smtClean="0"/>
              <a:t>関連の有無に絞っている。</a:t>
            </a:r>
          </a:p>
          <a:p>
            <a:pPr eaLnBrk="1" hangingPunct="1">
              <a:lnSpc>
                <a:spcPct val="90000"/>
              </a:lnSpc>
            </a:pPr>
            <a:r>
              <a:rPr lang="ja-JP" altLang="en-US" sz="1600" u="sng" dirty="0" smtClean="0"/>
              <a:t>行動の</a:t>
            </a:r>
            <a:r>
              <a:rPr lang="ja-JP" altLang="en-US" sz="1600" dirty="0" smtClean="0"/>
              <a:t>「ある」「ない」の軸で評価する。</a:t>
            </a:r>
          </a:p>
          <a:p>
            <a:pPr eaLnBrk="1" hangingPunct="1">
              <a:lnSpc>
                <a:spcPct val="90000"/>
              </a:lnSpc>
            </a:pPr>
            <a:r>
              <a:rPr lang="ja-JP" altLang="en-US" sz="1600" u="sng" dirty="0" smtClean="0"/>
              <a:t>「行動の発生」で選択・「介護の手間」は特記事項で評価</a:t>
            </a:r>
          </a:p>
          <a:p>
            <a:pPr eaLnBrk="1" hangingPunct="1">
              <a:lnSpc>
                <a:spcPct val="90000"/>
              </a:lnSpc>
            </a:pPr>
            <a:r>
              <a:rPr lang="ja-JP" altLang="en-US" sz="1600" dirty="0" smtClean="0"/>
              <a:t>「介護の手間」を特記事項に記載する点がもっとも重要であるが、選択は「行動が発生しているかどうか」だけで判断する。</a:t>
            </a:r>
          </a:p>
        </p:txBody>
      </p:sp>
      <p:sp>
        <p:nvSpPr>
          <p:cNvPr id="33796" name="AutoShape 4"/>
          <p:cNvSpPr>
            <a:spLocks noChangeArrowheads="1"/>
          </p:cNvSpPr>
          <p:nvPr/>
        </p:nvSpPr>
        <p:spPr bwMode="auto">
          <a:xfrm>
            <a:off x="179388" y="3282950"/>
            <a:ext cx="8785225" cy="3241675"/>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a:t>【</a:t>
            </a:r>
            <a:r>
              <a:rPr lang="ja-JP" altLang="en-US"/>
              <a:t>第</a:t>
            </a:r>
            <a:r>
              <a:rPr lang="en-US" altLang="ja-JP"/>
              <a:t>1</a:t>
            </a:r>
            <a:r>
              <a:rPr lang="ja-JP" altLang="en-US"/>
              <a:t>群</a:t>
            </a:r>
            <a:r>
              <a:rPr lang="en-US" altLang="ja-JP"/>
              <a:t>】</a:t>
            </a:r>
            <a:r>
              <a:rPr lang="ja-JP" altLang="en-US"/>
              <a:t>　</a:t>
            </a:r>
            <a:r>
              <a:rPr lang="en-US" altLang="ja-JP" sz="1400"/>
              <a:t>1-1</a:t>
            </a:r>
            <a:r>
              <a:rPr lang="ja-JP" altLang="en-US" sz="1400"/>
              <a:t>麻痺　　</a:t>
            </a:r>
            <a:r>
              <a:rPr lang="en-US" altLang="ja-JP" sz="1400"/>
              <a:t>1-2</a:t>
            </a:r>
            <a:r>
              <a:rPr lang="ja-JP" altLang="en-US" sz="1400"/>
              <a:t>拘縮</a:t>
            </a:r>
            <a:r>
              <a:rPr lang="ja-JP" altLang="en-US" sz="2000"/>
              <a:t>　</a:t>
            </a:r>
            <a:r>
              <a:rPr lang="ja-JP" altLang="en-US" sz="1000"/>
              <a:t>（以上、調査方法の原則は「能力」に準じる）</a:t>
            </a:r>
          </a:p>
          <a:p>
            <a:endParaRPr lang="ja-JP" altLang="en-US" sz="2000"/>
          </a:p>
          <a:p>
            <a:r>
              <a:rPr lang="en-US" altLang="ja-JP"/>
              <a:t>【</a:t>
            </a:r>
            <a:r>
              <a:rPr lang="ja-JP" altLang="en-US"/>
              <a:t>第</a:t>
            </a:r>
            <a:r>
              <a:rPr lang="en-US" altLang="ja-JP"/>
              <a:t>3</a:t>
            </a:r>
            <a:r>
              <a:rPr lang="ja-JP" altLang="en-US"/>
              <a:t>群</a:t>
            </a:r>
            <a:r>
              <a:rPr lang="en-US" altLang="ja-JP"/>
              <a:t>】</a:t>
            </a:r>
            <a:r>
              <a:rPr lang="ja-JP" altLang="en-US"/>
              <a:t>　</a:t>
            </a:r>
            <a:r>
              <a:rPr lang="en-US" altLang="ja-JP" sz="1400"/>
              <a:t>3-8</a:t>
            </a:r>
            <a:r>
              <a:rPr lang="ja-JP" altLang="en-US" sz="1400"/>
              <a:t>徘徊　　</a:t>
            </a:r>
            <a:r>
              <a:rPr lang="en-US" altLang="ja-JP" sz="1400"/>
              <a:t>3-9</a:t>
            </a:r>
            <a:r>
              <a:rPr lang="ja-JP" altLang="en-US" sz="1400"/>
              <a:t>外出して戻れない　　</a:t>
            </a:r>
          </a:p>
          <a:p>
            <a:endParaRPr lang="ja-JP" altLang="en-US"/>
          </a:p>
          <a:p>
            <a:r>
              <a:rPr lang="en-US" altLang="ja-JP"/>
              <a:t>【</a:t>
            </a:r>
            <a:r>
              <a:rPr lang="ja-JP" altLang="en-US"/>
              <a:t>第</a:t>
            </a:r>
            <a:r>
              <a:rPr lang="en-US" altLang="ja-JP"/>
              <a:t>4</a:t>
            </a:r>
            <a:r>
              <a:rPr lang="ja-JP" altLang="en-US"/>
              <a:t>群</a:t>
            </a:r>
            <a:r>
              <a:rPr lang="en-US" altLang="ja-JP"/>
              <a:t>】</a:t>
            </a:r>
          </a:p>
          <a:p>
            <a:r>
              <a:rPr lang="en-US" altLang="ja-JP" sz="1400"/>
              <a:t>4-1</a:t>
            </a:r>
            <a:r>
              <a:rPr lang="ja-JP" altLang="en-US" sz="1400"/>
              <a:t>被害的　　</a:t>
            </a:r>
            <a:r>
              <a:rPr lang="en-US" altLang="ja-JP" sz="1400"/>
              <a:t>4-2</a:t>
            </a:r>
            <a:r>
              <a:rPr lang="ja-JP" altLang="en-US" sz="1400"/>
              <a:t>作話　　 </a:t>
            </a:r>
            <a:r>
              <a:rPr lang="en-US" altLang="ja-JP" sz="1400"/>
              <a:t>4-3</a:t>
            </a:r>
            <a:r>
              <a:rPr lang="ja-JP" altLang="en-US" sz="1400"/>
              <a:t>感情が不安定　　　</a:t>
            </a:r>
            <a:r>
              <a:rPr lang="en-US" altLang="ja-JP" sz="1400"/>
              <a:t>4-4</a:t>
            </a:r>
            <a:r>
              <a:rPr lang="ja-JP" altLang="en-US" sz="1400"/>
              <a:t>昼夜逆転　　　　 </a:t>
            </a:r>
            <a:r>
              <a:rPr lang="en-US" altLang="ja-JP" sz="1400"/>
              <a:t>4-5</a:t>
            </a:r>
            <a:r>
              <a:rPr lang="ja-JP" altLang="en-US" sz="1400"/>
              <a:t>同じ話をする　　</a:t>
            </a:r>
            <a:r>
              <a:rPr lang="en-US" altLang="ja-JP" sz="1400"/>
              <a:t>4-6</a:t>
            </a:r>
            <a:r>
              <a:rPr lang="ja-JP" altLang="en-US" sz="1400"/>
              <a:t>大声を出す</a:t>
            </a:r>
            <a:br>
              <a:rPr lang="ja-JP" altLang="en-US" sz="1400"/>
            </a:br>
            <a:r>
              <a:rPr lang="en-US" altLang="ja-JP" sz="1400"/>
              <a:t>4-7</a:t>
            </a:r>
            <a:r>
              <a:rPr lang="ja-JP" altLang="en-US" sz="1400"/>
              <a:t>介護に抵抗　　　 　　　 </a:t>
            </a:r>
            <a:r>
              <a:rPr lang="en-US" altLang="ja-JP" sz="1400"/>
              <a:t>4-8</a:t>
            </a:r>
            <a:r>
              <a:rPr lang="ja-JP" altLang="en-US" sz="1400"/>
              <a:t>落ち着きなし　　    </a:t>
            </a:r>
            <a:r>
              <a:rPr lang="en-US" altLang="ja-JP" sz="1400"/>
              <a:t>4-9</a:t>
            </a:r>
            <a:r>
              <a:rPr lang="ja-JP" altLang="en-US" sz="1400"/>
              <a:t>一人で出たがる </a:t>
            </a:r>
            <a:r>
              <a:rPr lang="en-US" altLang="ja-JP" sz="1400"/>
              <a:t>4-10</a:t>
            </a:r>
            <a:r>
              <a:rPr lang="ja-JP" altLang="en-US" sz="1400"/>
              <a:t>収集癖　　     </a:t>
            </a:r>
            <a:r>
              <a:rPr lang="en-US" altLang="ja-JP" sz="1400"/>
              <a:t>4-11</a:t>
            </a:r>
            <a:r>
              <a:rPr lang="ja-JP" altLang="en-US" sz="1400"/>
              <a:t>物や衣類を壊す　</a:t>
            </a:r>
            <a:br>
              <a:rPr lang="ja-JP" altLang="en-US" sz="1400"/>
            </a:br>
            <a:r>
              <a:rPr lang="en-US" altLang="ja-JP" sz="1400"/>
              <a:t>4-12</a:t>
            </a:r>
            <a:r>
              <a:rPr lang="ja-JP" altLang="en-US" sz="1400"/>
              <a:t>ひどい物忘れ         </a:t>
            </a:r>
            <a:r>
              <a:rPr lang="en-US" altLang="ja-JP" sz="1400"/>
              <a:t>4-13</a:t>
            </a:r>
            <a:r>
              <a:rPr lang="ja-JP" altLang="en-US" sz="1400"/>
              <a:t>独り言・独り笑い  </a:t>
            </a:r>
            <a:r>
              <a:rPr lang="en-US" altLang="ja-JP" sz="1400"/>
              <a:t>4-14</a:t>
            </a:r>
            <a:r>
              <a:rPr lang="ja-JP" altLang="en-US" sz="1400"/>
              <a:t>自分勝手に行動する                 </a:t>
            </a:r>
            <a:r>
              <a:rPr lang="en-US" altLang="ja-JP" sz="1400"/>
              <a:t>4-15</a:t>
            </a:r>
            <a:r>
              <a:rPr lang="ja-JP" altLang="en-US" sz="1400"/>
              <a:t>話がまとまらない</a:t>
            </a:r>
          </a:p>
          <a:p>
            <a:endParaRPr lang="ja-JP" altLang="en-US" sz="1400"/>
          </a:p>
          <a:p>
            <a:r>
              <a:rPr lang="en-US" altLang="ja-JP"/>
              <a:t>【</a:t>
            </a:r>
            <a:r>
              <a:rPr lang="ja-JP" altLang="en-US"/>
              <a:t>第</a:t>
            </a:r>
            <a:r>
              <a:rPr lang="en-US" altLang="ja-JP"/>
              <a:t>5</a:t>
            </a:r>
            <a:r>
              <a:rPr lang="ja-JP" altLang="en-US"/>
              <a:t>群</a:t>
            </a:r>
            <a:r>
              <a:rPr lang="en-US" altLang="ja-JP"/>
              <a:t>】</a:t>
            </a:r>
            <a:r>
              <a:rPr lang="ja-JP" altLang="en-US"/>
              <a:t>　</a:t>
            </a:r>
            <a:r>
              <a:rPr lang="en-US" altLang="ja-JP" sz="1400"/>
              <a:t>5-4</a:t>
            </a:r>
            <a:r>
              <a:rPr lang="ja-JP" altLang="en-US" sz="1400"/>
              <a:t>集団への不適応</a:t>
            </a:r>
          </a:p>
          <a:p>
            <a:endParaRPr lang="ja-JP" altLang="en-US" sz="1400"/>
          </a:p>
          <a:p>
            <a:r>
              <a:rPr lang="en-US" altLang="ja-JP" sz="1400"/>
              <a:t>【</a:t>
            </a:r>
            <a:r>
              <a:rPr lang="ja-JP" altLang="en-US" sz="1400"/>
              <a:t>特別な医療</a:t>
            </a:r>
            <a:r>
              <a:rPr lang="en-US" altLang="ja-JP" sz="1400"/>
              <a:t>】</a:t>
            </a:r>
          </a:p>
        </p:txBody>
      </p:sp>
      <p:sp>
        <p:nvSpPr>
          <p:cNvPr id="5" name="スライド番号プレースホルダ 4"/>
          <p:cNvSpPr>
            <a:spLocks noGrp="1"/>
          </p:cNvSpPr>
          <p:nvPr>
            <p:ph type="sldNum" sz="quarter" idx="12"/>
          </p:nvPr>
        </p:nvSpPr>
        <p:spPr/>
        <p:txBody>
          <a:bodyPr/>
          <a:lstStyle/>
          <a:p>
            <a:pPr>
              <a:defRPr/>
            </a:pPr>
            <a:fld id="{9E814617-3678-4611-ADE1-ABBEB127B660}" type="slidenum">
              <a:rPr lang="en-US" altLang="ja-JP" smtClean="0"/>
              <a:pPr>
                <a:defRPr/>
              </a:pPr>
              <a:t>34</a:t>
            </a:fld>
            <a:endParaRPr lang="en-US" altLang="ja-JP"/>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0" y="1341438"/>
            <a:ext cx="7920038" cy="4941887"/>
          </a:xfrm>
          <a:prstGeom prst="rect">
            <a:avLst/>
          </a:prstGeom>
          <a:noFill/>
          <a:ln w="9525">
            <a:noFill/>
            <a:miter lim="800000"/>
            <a:headEnd/>
            <a:tailEnd/>
          </a:ln>
        </p:spPr>
      </p:pic>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35</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ja-JP" altLang="en-US" sz="3400" dirty="0" smtClean="0"/>
              <a:t>有無の項目（</a:t>
            </a:r>
            <a:r>
              <a:rPr lang="en-US" altLang="ja-JP" sz="3400" dirty="0" smtClean="0"/>
              <a:t>BPSD</a:t>
            </a:r>
            <a:r>
              <a:rPr lang="ja-JP" altLang="en-US" sz="3400" dirty="0" smtClean="0"/>
              <a:t>関連）で注意すべき点</a:t>
            </a:r>
          </a:p>
        </p:txBody>
      </p:sp>
      <p:sp>
        <p:nvSpPr>
          <p:cNvPr id="35844" name="Rectangle 3"/>
          <p:cNvSpPr>
            <a:spLocks noGrp="1" noChangeArrowheads="1"/>
          </p:cNvSpPr>
          <p:nvPr>
            <p:ph type="body" idx="1"/>
          </p:nvPr>
        </p:nvSpPr>
        <p:spPr>
          <a:xfrm>
            <a:off x="566738" y="1341438"/>
            <a:ext cx="8001000" cy="1943100"/>
          </a:xfrm>
        </p:spPr>
        <p:txBody>
          <a:bodyPr/>
          <a:lstStyle/>
          <a:p>
            <a:pPr eaLnBrk="1" hangingPunct="1">
              <a:lnSpc>
                <a:spcPct val="80000"/>
              </a:lnSpc>
            </a:pPr>
            <a:r>
              <a:rPr lang="ja-JP" altLang="en-US" sz="2600" smtClean="0"/>
              <a:t>軽度者における「隠れ介助」の把握</a:t>
            </a:r>
          </a:p>
          <a:p>
            <a:pPr lvl="1" eaLnBrk="1" hangingPunct="1">
              <a:lnSpc>
                <a:spcPct val="80000"/>
              </a:lnSpc>
            </a:pPr>
            <a:r>
              <a:rPr lang="ja-JP" altLang="en-US" sz="2200" smtClean="0"/>
              <a:t>特に、</a:t>
            </a:r>
            <a:r>
              <a:rPr lang="ja-JP" altLang="en-US" sz="2200" u="sng" smtClean="0"/>
              <a:t>要支援１などの軽度でも</a:t>
            </a:r>
            <a:r>
              <a:rPr lang="ja-JP" altLang="en-US" sz="2200" smtClean="0"/>
              <a:t>、</a:t>
            </a:r>
            <a:r>
              <a:rPr lang="ja-JP" altLang="en-US" sz="2200" u="sng" smtClean="0"/>
              <a:t>「認知症高齢者の日常生活自立度」が</a:t>
            </a:r>
            <a:r>
              <a:rPr lang="en-US" altLang="ja-JP" sz="2200" u="sng" smtClean="0"/>
              <a:t>Ⅱ</a:t>
            </a:r>
            <a:r>
              <a:rPr lang="ja-JP" altLang="en-US" sz="2200" u="sng" smtClean="0"/>
              <a:t>以上のケース</a:t>
            </a:r>
            <a:r>
              <a:rPr lang="ja-JP" altLang="en-US" sz="2200" smtClean="0"/>
              <a:t>では、ＢＰＳＤ関連の行動に係る介護の手間が発生している可能性が高い。</a:t>
            </a:r>
          </a:p>
          <a:p>
            <a:pPr lvl="1" eaLnBrk="1" hangingPunct="1">
              <a:lnSpc>
                <a:spcPct val="80000"/>
              </a:lnSpc>
            </a:pPr>
            <a:r>
              <a:rPr lang="ja-JP" altLang="en-US" sz="2200" smtClean="0"/>
              <a:t>こういった場合でも、</a:t>
            </a:r>
            <a:r>
              <a:rPr lang="ja-JP" altLang="en-US" sz="2200" u="sng" smtClean="0"/>
              <a:t>認定調査員による特記事項が記載されていないことが多い。</a:t>
            </a:r>
          </a:p>
        </p:txBody>
      </p:sp>
      <p:sp>
        <p:nvSpPr>
          <p:cNvPr id="39" name="角丸四角形 38"/>
          <p:cNvSpPr/>
          <p:nvPr/>
        </p:nvSpPr>
        <p:spPr>
          <a:xfrm>
            <a:off x="1882775" y="4267200"/>
            <a:ext cx="1816100" cy="1077913"/>
          </a:xfrm>
          <a:prstGeom prst="roundRect">
            <a:avLst>
              <a:gd name="adj" fmla="val 20563"/>
            </a:avLst>
          </a:prstGeom>
          <a:solidFill>
            <a:srgbClr val="FFCC99">
              <a:alpha val="50000"/>
            </a:srgb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chemeClr val="tx1"/>
                </a:solidFill>
                <a:latin typeface="+mn-ea"/>
              </a:rPr>
              <a:t>● 定義された行動の</a:t>
            </a:r>
            <a:br>
              <a:rPr lang="ja-JP" altLang="en-US" sz="1200" dirty="0">
                <a:solidFill>
                  <a:schemeClr val="tx1"/>
                </a:solidFill>
                <a:latin typeface="+mn-ea"/>
              </a:rPr>
            </a:br>
            <a:r>
              <a:rPr lang="ja-JP" altLang="en-US" sz="1200" dirty="0">
                <a:solidFill>
                  <a:schemeClr val="tx1"/>
                </a:solidFill>
                <a:latin typeface="+mn-ea"/>
              </a:rPr>
              <a:t>　　発生頻度で選択。</a:t>
            </a:r>
            <a:endParaRPr lang="en-US" altLang="ja-JP" sz="1200" dirty="0">
              <a:solidFill>
                <a:schemeClr val="tx1"/>
              </a:solidFill>
              <a:latin typeface="+mn-ea"/>
            </a:endParaRPr>
          </a:p>
          <a:p>
            <a:pPr>
              <a:defRPr/>
            </a:pPr>
            <a:r>
              <a:rPr lang="ja-JP" altLang="en-US" sz="1200" dirty="0">
                <a:solidFill>
                  <a:schemeClr val="tx1"/>
                </a:solidFill>
                <a:latin typeface="+mn-ea"/>
              </a:rPr>
              <a:t>● 手間は特記事項。</a:t>
            </a:r>
          </a:p>
        </p:txBody>
      </p:sp>
      <p:sp>
        <p:nvSpPr>
          <p:cNvPr id="35846" name="Rectangle 20"/>
          <p:cNvSpPr>
            <a:spLocks noChangeArrowheads="1"/>
          </p:cNvSpPr>
          <p:nvPr/>
        </p:nvSpPr>
        <p:spPr bwMode="auto">
          <a:xfrm>
            <a:off x="3930650" y="5389563"/>
            <a:ext cx="2084388" cy="884237"/>
          </a:xfrm>
          <a:prstGeom prst="rect">
            <a:avLst/>
          </a:prstGeom>
          <a:solidFill>
            <a:srgbClr val="CCFFFF"/>
          </a:solidFill>
          <a:ln w="9525">
            <a:solidFill>
              <a:srgbClr val="0000FF"/>
            </a:solidFill>
            <a:miter lim="800000"/>
            <a:headEnd/>
            <a:tailEnd/>
          </a:ln>
        </p:spPr>
        <p:txBody>
          <a:bodyPr wrap="none" anchor="ctr"/>
          <a:lstStyle/>
          <a:p>
            <a:pPr algn="ctr"/>
            <a:r>
              <a:rPr lang="ja-JP" altLang="en-US" sz="1200">
                <a:latin typeface="Arial" charset="0"/>
                <a:ea typeface="HG創英角ｺﾞｼｯｸUB" pitchFamily="49" charset="-128"/>
              </a:rPr>
              <a:t>家族が毎日なだめており、</a:t>
            </a:r>
          </a:p>
          <a:p>
            <a:pPr algn="ctr"/>
            <a:r>
              <a:rPr lang="ja-JP" altLang="en-US" sz="1200">
                <a:latin typeface="Arial" charset="0"/>
                <a:ea typeface="HG創英角ｺﾞｼｯｸUB" pitchFamily="49" charset="-128"/>
              </a:rPr>
              <a:t>手間がかかっている。</a:t>
            </a:r>
          </a:p>
        </p:txBody>
      </p:sp>
      <p:sp>
        <p:nvSpPr>
          <p:cNvPr id="41" name="Rectangle 19"/>
          <p:cNvSpPr>
            <a:spLocks noChangeArrowheads="1"/>
          </p:cNvSpPr>
          <p:nvPr/>
        </p:nvSpPr>
        <p:spPr bwMode="auto">
          <a:xfrm>
            <a:off x="3902075" y="4281488"/>
            <a:ext cx="2151063" cy="900112"/>
          </a:xfrm>
          <a:prstGeom prst="rect">
            <a:avLst/>
          </a:prstGeom>
          <a:solidFill>
            <a:srgbClr val="CCFFFF"/>
          </a:solidFill>
          <a:ln w="9525">
            <a:solidFill>
              <a:srgbClr val="0000FF"/>
            </a:solidFill>
            <a:miter lim="800000"/>
            <a:headEnd/>
            <a:tailEnd/>
          </a:ln>
        </p:spPr>
        <p:txBody>
          <a:bodyPr wrap="none" anchor="ctr"/>
          <a:lstStyle/>
          <a:p>
            <a:pPr algn="ctr">
              <a:defRPr/>
            </a:pPr>
            <a:r>
              <a:rPr lang="ja-JP" altLang="en-US" sz="1200" dirty="0">
                <a:latin typeface="Arial" charset="0"/>
                <a:ea typeface="ＭＳ Ｐゴシック" charset="-128"/>
              </a:rPr>
              <a:t>感情の不安定さ</a:t>
            </a:r>
            <a:br>
              <a:rPr lang="ja-JP" altLang="en-US" sz="1200" dirty="0">
                <a:latin typeface="Arial" charset="0"/>
                <a:ea typeface="ＭＳ Ｐゴシック" charset="-128"/>
              </a:rPr>
            </a:br>
            <a:r>
              <a:rPr lang="ja-JP" altLang="en-US" sz="1200" dirty="0">
                <a:latin typeface="Arial" charset="0"/>
                <a:ea typeface="ＭＳ Ｐゴシック" charset="-128"/>
              </a:rPr>
              <a:t>が確認できないため</a:t>
            </a:r>
            <a:br>
              <a:rPr lang="ja-JP" altLang="en-US" sz="1200" dirty="0">
                <a:latin typeface="Arial" charset="0"/>
                <a:ea typeface="ＭＳ Ｐゴシック" charset="-128"/>
              </a:rPr>
            </a:br>
            <a:r>
              <a:rPr lang="ja-JP" altLang="en-US" sz="1200" dirty="0">
                <a:latin typeface="Arial" charset="0"/>
                <a:ea typeface="HG創英角ｺﾞｼｯｸUB" pitchFamily="49" charset="-128"/>
              </a:rPr>
              <a:t>「</a:t>
            </a:r>
            <a:r>
              <a:rPr lang="ja-JP" altLang="en-US" sz="1200" u="heavy" dirty="0">
                <a:uFill>
                  <a:solidFill>
                    <a:srgbClr val="FF0000"/>
                  </a:solidFill>
                </a:uFill>
                <a:latin typeface="Arial" charset="0"/>
                <a:ea typeface="HG創英角ｺﾞｼｯｸUB" pitchFamily="49" charset="-128"/>
              </a:rPr>
              <a:t>なし</a:t>
            </a:r>
            <a:r>
              <a:rPr lang="ja-JP" altLang="en-US" sz="1200" dirty="0">
                <a:latin typeface="Arial" charset="0"/>
                <a:ea typeface="HG創英角ｺﾞｼｯｸUB" pitchFamily="49" charset="-128"/>
              </a:rPr>
              <a:t>」</a:t>
            </a:r>
            <a:r>
              <a:rPr lang="ja-JP" altLang="en-US" sz="1200" dirty="0">
                <a:latin typeface="Arial" charset="0"/>
                <a:ea typeface="ＭＳ Ｐゴシック" charset="-128"/>
              </a:rPr>
              <a:t>を選択</a:t>
            </a:r>
          </a:p>
        </p:txBody>
      </p:sp>
      <p:sp>
        <p:nvSpPr>
          <p:cNvPr id="35848" name="Rectangle 12"/>
          <p:cNvSpPr>
            <a:spLocks noChangeArrowheads="1"/>
          </p:cNvSpPr>
          <p:nvPr/>
        </p:nvSpPr>
        <p:spPr bwMode="auto">
          <a:xfrm>
            <a:off x="150813" y="4579938"/>
            <a:ext cx="1657350" cy="1284287"/>
          </a:xfrm>
          <a:prstGeom prst="rect">
            <a:avLst/>
          </a:prstGeom>
          <a:solidFill>
            <a:srgbClr val="CCFFCC"/>
          </a:solidFill>
          <a:ln w="9525">
            <a:solidFill>
              <a:srgbClr val="00B050"/>
            </a:solidFill>
            <a:miter lim="800000"/>
            <a:headEnd/>
            <a:tailEnd/>
          </a:ln>
        </p:spPr>
        <p:txBody>
          <a:bodyPr wrap="none" anchor="ctr"/>
          <a:lstStyle/>
          <a:p>
            <a:r>
              <a:rPr lang="en-US" altLang="ja-JP" sz="1200">
                <a:latin typeface="Arial" charset="0"/>
              </a:rPr>
              <a:t>● </a:t>
            </a:r>
            <a:r>
              <a:rPr lang="ja-JP" altLang="en-US" sz="1200">
                <a:latin typeface="Arial" charset="0"/>
              </a:rPr>
              <a:t>「死にたいわ」と毎日</a:t>
            </a:r>
            <a:br>
              <a:rPr lang="ja-JP" altLang="en-US" sz="1200">
                <a:latin typeface="Arial" charset="0"/>
              </a:rPr>
            </a:br>
            <a:r>
              <a:rPr lang="ja-JP" altLang="en-US" sz="1200">
                <a:latin typeface="Arial" charset="0"/>
              </a:rPr>
              <a:t>　　いうが、感情不安定</a:t>
            </a:r>
          </a:p>
          <a:p>
            <a:r>
              <a:rPr lang="ja-JP" altLang="en-US" sz="1200">
                <a:latin typeface="Arial" charset="0"/>
              </a:rPr>
              <a:t>　　とまではいえない。</a:t>
            </a:r>
          </a:p>
          <a:p>
            <a:r>
              <a:rPr lang="ja-JP" altLang="en-US" sz="1200">
                <a:latin typeface="Arial" charset="0"/>
              </a:rPr>
              <a:t>● 家族がなだめている。</a:t>
            </a:r>
          </a:p>
        </p:txBody>
      </p:sp>
      <p:sp>
        <p:nvSpPr>
          <p:cNvPr id="35849" name="AutoShape 11"/>
          <p:cNvSpPr>
            <a:spLocks noChangeArrowheads="1"/>
          </p:cNvSpPr>
          <p:nvPr/>
        </p:nvSpPr>
        <p:spPr bwMode="auto">
          <a:xfrm>
            <a:off x="336550" y="4067175"/>
            <a:ext cx="1243013" cy="363538"/>
          </a:xfrm>
          <a:prstGeom prst="roundRect">
            <a:avLst>
              <a:gd name="adj" fmla="val 16667"/>
            </a:avLst>
          </a:prstGeom>
          <a:noFill/>
          <a:ln w="9525">
            <a:noFill/>
            <a:round/>
            <a:headEnd/>
            <a:tailEnd/>
          </a:ln>
        </p:spPr>
        <p:txBody>
          <a:bodyPr wrap="none" anchor="ctr"/>
          <a:lstStyle/>
          <a:p>
            <a:pPr algn="ctr"/>
            <a:r>
              <a:rPr lang="ja-JP" altLang="en-US" sz="1400">
                <a:solidFill>
                  <a:srgbClr val="006600"/>
                </a:solidFill>
                <a:latin typeface="Arial" charset="0"/>
                <a:ea typeface="HG創英角ｺﾞｼｯｸUB" pitchFamily="49" charset="-128"/>
              </a:rPr>
              <a:t>対象者の状況</a:t>
            </a:r>
          </a:p>
        </p:txBody>
      </p:sp>
      <p:sp>
        <p:nvSpPr>
          <p:cNvPr id="35850" name="AutoShape 14"/>
          <p:cNvSpPr>
            <a:spLocks noChangeArrowheads="1"/>
          </p:cNvSpPr>
          <p:nvPr/>
        </p:nvSpPr>
        <p:spPr bwMode="auto">
          <a:xfrm>
            <a:off x="2173288" y="3887788"/>
            <a:ext cx="1243012" cy="215900"/>
          </a:xfrm>
          <a:prstGeom prst="roundRect">
            <a:avLst>
              <a:gd name="adj" fmla="val 16667"/>
            </a:avLst>
          </a:prstGeom>
          <a:noFill/>
          <a:ln w="9525">
            <a:noFill/>
            <a:round/>
            <a:headEnd/>
            <a:tailEnd/>
          </a:ln>
        </p:spPr>
        <p:txBody>
          <a:bodyPr wrap="none" anchor="ctr"/>
          <a:lstStyle/>
          <a:p>
            <a:pPr algn="ctr"/>
            <a:r>
              <a:rPr lang="ja-JP" altLang="en-US" sz="1400">
                <a:solidFill>
                  <a:srgbClr val="FF3300"/>
                </a:solidFill>
                <a:latin typeface="Arial" charset="0"/>
                <a:ea typeface="HG創英角ｺﾞｼｯｸUB" pitchFamily="49" charset="-128"/>
              </a:rPr>
              <a:t>選択の基準</a:t>
            </a:r>
          </a:p>
        </p:txBody>
      </p:sp>
      <p:sp>
        <p:nvSpPr>
          <p:cNvPr id="35851" name="AutoShape 16"/>
          <p:cNvSpPr>
            <a:spLocks noChangeArrowheads="1"/>
          </p:cNvSpPr>
          <p:nvPr/>
        </p:nvSpPr>
        <p:spPr bwMode="auto">
          <a:xfrm>
            <a:off x="3749675" y="4464050"/>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選択</a:t>
            </a:r>
          </a:p>
        </p:txBody>
      </p:sp>
      <p:sp>
        <p:nvSpPr>
          <p:cNvPr id="35852" name="AutoShape 17"/>
          <p:cNvSpPr>
            <a:spLocks noChangeArrowheads="1"/>
          </p:cNvSpPr>
          <p:nvPr/>
        </p:nvSpPr>
        <p:spPr bwMode="auto">
          <a:xfrm>
            <a:off x="3721100" y="5559425"/>
            <a:ext cx="317500" cy="523875"/>
          </a:xfrm>
          <a:prstGeom prst="roundRect">
            <a:avLst>
              <a:gd name="adj" fmla="val 16667"/>
            </a:avLst>
          </a:prstGeom>
          <a:solidFill>
            <a:srgbClr val="0000FF"/>
          </a:solidFill>
          <a:ln w="9525">
            <a:noFill/>
            <a:round/>
            <a:headEnd/>
            <a:tailEnd/>
          </a:ln>
        </p:spPr>
        <p:txBody>
          <a:bodyPr vert="eaVert" wrap="none" anchor="ctr"/>
          <a:lstStyle/>
          <a:p>
            <a:pPr algn="ctr"/>
            <a:r>
              <a:rPr lang="ja-JP" altLang="en-US" sz="1200">
                <a:solidFill>
                  <a:schemeClr val="bg1"/>
                </a:solidFill>
                <a:latin typeface="Arial" charset="0"/>
                <a:ea typeface="HG創英角ｺﾞｼｯｸUB" pitchFamily="49" charset="-128"/>
              </a:rPr>
              <a:t>特記</a:t>
            </a:r>
          </a:p>
        </p:txBody>
      </p:sp>
      <p:sp>
        <p:nvSpPr>
          <p:cNvPr id="35853" name="AutoShape 26"/>
          <p:cNvSpPr>
            <a:spLocks noChangeArrowheads="1"/>
          </p:cNvSpPr>
          <p:nvPr/>
        </p:nvSpPr>
        <p:spPr bwMode="auto">
          <a:xfrm>
            <a:off x="3948113" y="3841750"/>
            <a:ext cx="1790700" cy="292100"/>
          </a:xfrm>
          <a:prstGeom prst="roundRect">
            <a:avLst>
              <a:gd name="adj" fmla="val 16667"/>
            </a:avLst>
          </a:prstGeom>
          <a:noFill/>
          <a:ln w="9525">
            <a:noFill/>
            <a:round/>
            <a:headEnd/>
            <a:tailEnd/>
          </a:ln>
        </p:spPr>
        <p:txBody>
          <a:bodyPr wrap="none" anchor="ctr"/>
          <a:lstStyle/>
          <a:p>
            <a:pPr algn="ctr"/>
            <a:r>
              <a:rPr lang="ja-JP" altLang="en-US" sz="1400">
                <a:solidFill>
                  <a:schemeClr val="accent2"/>
                </a:solidFill>
                <a:latin typeface="Arial" charset="0"/>
                <a:ea typeface="HG創英角ｺﾞｼｯｸUB" pitchFamily="49" charset="-128"/>
              </a:rPr>
              <a:t>認定調査票</a:t>
            </a:r>
          </a:p>
        </p:txBody>
      </p:sp>
      <p:sp>
        <p:nvSpPr>
          <p:cNvPr id="35854" name="AutoShape 27"/>
          <p:cNvSpPr>
            <a:spLocks noChangeArrowheads="1"/>
          </p:cNvSpPr>
          <p:nvPr/>
        </p:nvSpPr>
        <p:spPr bwMode="auto">
          <a:xfrm>
            <a:off x="3652838" y="5324475"/>
            <a:ext cx="2389187" cy="1003300"/>
          </a:xfrm>
          <a:prstGeom prst="roundRect">
            <a:avLst>
              <a:gd name="adj" fmla="val 16667"/>
            </a:avLst>
          </a:prstGeom>
          <a:noFill/>
          <a:ln w="28575">
            <a:solidFill>
              <a:srgbClr val="FF6600"/>
            </a:solidFill>
            <a:prstDash val="sysDot"/>
            <a:round/>
            <a:headEnd/>
            <a:tailEnd/>
          </a:ln>
        </p:spPr>
        <p:txBody>
          <a:bodyPr wrap="none" anchor="ctr"/>
          <a:lstStyle/>
          <a:p>
            <a:endParaRPr lang="ja-JP" altLang="ja-JP" sz="1800">
              <a:latin typeface="Arial" charset="0"/>
            </a:endParaRPr>
          </a:p>
        </p:txBody>
      </p:sp>
      <p:sp>
        <p:nvSpPr>
          <p:cNvPr id="49" name="右矢印 48"/>
          <p:cNvSpPr/>
          <p:nvPr/>
        </p:nvSpPr>
        <p:spPr>
          <a:xfrm>
            <a:off x="2130425" y="5495925"/>
            <a:ext cx="1147763" cy="436563"/>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50" name="右矢印 49"/>
          <p:cNvSpPr/>
          <p:nvPr/>
        </p:nvSpPr>
        <p:spPr>
          <a:xfrm>
            <a:off x="6105525" y="4518025"/>
            <a:ext cx="522288"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51" name="角丸四角形 50"/>
          <p:cNvSpPr/>
          <p:nvPr/>
        </p:nvSpPr>
        <p:spPr>
          <a:xfrm>
            <a:off x="6678613" y="4124325"/>
            <a:ext cx="477837"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一次判定</a:t>
            </a:r>
          </a:p>
        </p:txBody>
      </p:sp>
      <p:sp>
        <p:nvSpPr>
          <p:cNvPr id="52" name="角丸四角形 51"/>
          <p:cNvSpPr/>
          <p:nvPr/>
        </p:nvSpPr>
        <p:spPr>
          <a:xfrm>
            <a:off x="8393113" y="4097338"/>
            <a:ext cx="477837" cy="1235075"/>
          </a:xfrm>
          <a:prstGeom prst="roundRect">
            <a:avLst/>
          </a:prstGeom>
          <a:solidFill>
            <a:srgbClr val="CCCC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rgbClr val="FF0000"/>
                </a:solidFill>
              </a:rPr>
              <a:t>二次判定</a:t>
            </a:r>
          </a:p>
        </p:txBody>
      </p:sp>
      <p:sp>
        <p:nvSpPr>
          <p:cNvPr id="53" name="右矢印 52"/>
          <p:cNvSpPr/>
          <p:nvPr/>
        </p:nvSpPr>
        <p:spPr>
          <a:xfrm>
            <a:off x="7356475" y="4505325"/>
            <a:ext cx="882650" cy="369888"/>
          </a:xfrm>
          <a:prstGeom prst="rightArrow">
            <a:avLst>
              <a:gd name="adj1" fmla="val 50000"/>
              <a:gd name="adj2" fmla="val 78219"/>
            </a:avLst>
          </a:prstGeom>
          <a:solidFill>
            <a:srgbClr val="99CC00"/>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dirty="0">
              <a:solidFill>
                <a:schemeClr val="tx1"/>
              </a:solidFill>
            </a:endParaRPr>
          </a:p>
        </p:txBody>
      </p:sp>
      <p:sp>
        <p:nvSpPr>
          <p:cNvPr id="54" name="曲折矢印 53"/>
          <p:cNvSpPr>
            <a:spLocks noChangeArrowheads="1"/>
          </p:cNvSpPr>
          <p:nvPr/>
        </p:nvSpPr>
        <p:spPr bwMode="auto">
          <a:xfrm rot="5400000" flipH="1">
            <a:off x="6701632" y="4517231"/>
            <a:ext cx="652462" cy="1946275"/>
          </a:xfrm>
          <a:custGeom>
            <a:avLst/>
            <a:gdLst>
              <a:gd name="T0" fmla="*/ 490127 w 653503"/>
              <a:gd name="T1" fmla="*/ 0 h 1945265"/>
              <a:gd name="T2" fmla="*/ 490127 w 653503"/>
              <a:gd name="T3" fmla="*/ 326752 h 1945265"/>
              <a:gd name="T4" fmla="*/ 81688 w 653503"/>
              <a:gd name="T5" fmla="*/ 1945265 h 1945265"/>
              <a:gd name="T6" fmla="*/ 653503 w 653503"/>
              <a:gd name="T7" fmla="*/ 163376 h 1945265"/>
              <a:gd name="T8" fmla="*/ 17694720 60000 65536"/>
              <a:gd name="T9" fmla="*/ 5898240 60000 65536"/>
              <a:gd name="T10" fmla="*/ 5898240 60000 65536"/>
              <a:gd name="T11" fmla="*/ 0 60000 65536"/>
              <a:gd name="T12" fmla="*/ 0 w 653503"/>
              <a:gd name="T13" fmla="*/ 0 h 1945265"/>
              <a:gd name="T14" fmla="*/ 653503 w 653503"/>
              <a:gd name="T15" fmla="*/ 1945265 h 1945265"/>
            </a:gdLst>
            <a:ahLst/>
            <a:cxnLst>
              <a:cxn ang="T8">
                <a:pos x="T0" y="T1"/>
              </a:cxn>
              <a:cxn ang="T9">
                <a:pos x="T2" y="T3"/>
              </a:cxn>
              <a:cxn ang="T10">
                <a:pos x="T4" y="T5"/>
              </a:cxn>
              <a:cxn ang="T11">
                <a:pos x="T6" y="T7"/>
              </a:cxn>
            </a:cxnLst>
            <a:rect l="T12" t="T13" r="T14" b="T15"/>
            <a:pathLst>
              <a:path w="653503" h="1945265">
                <a:moveTo>
                  <a:pt x="0" y="1945265"/>
                </a:moveTo>
                <a:lnTo>
                  <a:pt x="0" y="367595"/>
                </a:lnTo>
                <a:cubicBezTo>
                  <a:pt x="0" y="209692"/>
                  <a:pt x="128005" y="81687"/>
                  <a:pt x="285907" y="81687"/>
                </a:cubicBezTo>
                <a:lnTo>
                  <a:pt x="490127" y="81688"/>
                </a:lnTo>
                <a:lnTo>
                  <a:pt x="490127" y="0"/>
                </a:lnTo>
                <a:lnTo>
                  <a:pt x="653503" y="163376"/>
                </a:lnTo>
                <a:lnTo>
                  <a:pt x="490127" y="326752"/>
                </a:lnTo>
                <a:lnTo>
                  <a:pt x="490127" y="245064"/>
                </a:lnTo>
                <a:lnTo>
                  <a:pt x="285908" y="245064"/>
                </a:lnTo>
                <a:lnTo>
                  <a:pt x="285907" y="245064"/>
                </a:lnTo>
                <a:cubicBezTo>
                  <a:pt x="218235" y="245064"/>
                  <a:pt x="163376" y="299923"/>
                  <a:pt x="163376" y="367595"/>
                </a:cubicBezTo>
                <a:lnTo>
                  <a:pt x="163376" y="1945265"/>
                </a:lnTo>
                <a:close/>
              </a:path>
            </a:pathLst>
          </a:custGeom>
          <a:solidFill>
            <a:srgbClr val="99CC00"/>
          </a:solidFill>
          <a:ln w="12700" algn="ctr">
            <a:solidFill>
              <a:srgbClr val="00FF99"/>
            </a:solidFill>
            <a:miter lim="800000"/>
            <a:headEnd/>
            <a:tailEnd/>
          </a:ln>
        </p:spPr>
        <p:txBody>
          <a:bodyPr rot="10800000" vert="eaVert" anchor="ctr"/>
          <a:lstStyle/>
          <a:p>
            <a:pPr algn="ctr">
              <a:defRPr/>
            </a:pPr>
            <a:endParaRPr lang="ja-JP" altLang="en-US" sz="1800" dirty="0">
              <a:latin typeface="+mn-lt"/>
              <a:ea typeface="+mn-ea"/>
            </a:endParaRPr>
          </a:p>
        </p:txBody>
      </p:sp>
      <p:sp>
        <p:nvSpPr>
          <p:cNvPr id="55" name="フローチャート : 代替処理 54"/>
          <p:cNvSpPr/>
          <p:nvPr/>
        </p:nvSpPr>
        <p:spPr>
          <a:xfrm>
            <a:off x="6784975" y="5546725"/>
            <a:ext cx="388938" cy="37941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5400">
                <a:solidFill>
                  <a:srgbClr val="FF0000"/>
                </a:solidFill>
                <a:latin typeface="Arial" charset="0"/>
              </a:rPr>
              <a:t>×</a:t>
            </a:r>
          </a:p>
        </p:txBody>
      </p:sp>
      <p:sp>
        <p:nvSpPr>
          <p:cNvPr id="56" name="フローチャート : 代替処理 55"/>
          <p:cNvSpPr>
            <a:spLocks noChangeArrowheads="1"/>
          </p:cNvSpPr>
          <p:nvPr/>
        </p:nvSpPr>
        <p:spPr bwMode="auto">
          <a:xfrm>
            <a:off x="3779838" y="6453188"/>
            <a:ext cx="2759075" cy="404812"/>
          </a:xfrm>
          <a:prstGeom prst="flowChartAlternateProcess">
            <a:avLst/>
          </a:prstGeom>
          <a:solidFill>
            <a:schemeClr val="bg1"/>
          </a:solidFill>
          <a:ln w="25400" algn="ctr">
            <a:noFill/>
            <a:miter lim="800000"/>
            <a:headEnd/>
            <a:tailEnd/>
          </a:ln>
        </p:spPr>
        <p:txBody>
          <a:bodyPr anchor="ctr"/>
          <a:lstStyle/>
          <a:p>
            <a:pPr algn="ctr">
              <a:defRPr/>
            </a:pPr>
            <a:r>
              <a:rPr lang="ja-JP" altLang="en-US" sz="1400" b="1" dirty="0">
                <a:solidFill>
                  <a:srgbClr val="FF0000"/>
                </a:solidFill>
                <a:latin typeface="+mn-lt"/>
                <a:ea typeface="+mn-ea"/>
              </a:rPr>
              <a:t>記載されていない場合が多い</a:t>
            </a:r>
          </a:p>
        </p:txBody>
      </p:sp>
      <p:sp>
        <p:nvSpPr>
          <p:cNvPr id="57" name="フローチャート : 代替処理 56"/>
          <p:cNvSpPr/>
          <p:nvPr/>
        </p:nvSpPr>
        <p:spPr>
          <a:xfrm>
            <a:off x="7159625" y="5926138"/>
            <a:ext cx="1443038" cy="771525"/>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0000"/>
                </a:solidFill>
              </a:rPr>
              <a:t>二次判定で、</a:t>
            </a:r>
            <a:endParaRPr lang="en-US" altLang="ja-JP" sz="1400" b="1" dirty="0">
              <a:solidFill>
                <a:srgbClr val="FF0000"/>
              </a:solidFill>
            </a:endParaRPr>
          </a:p>
          <a:p>
            <a:pPr algn="ctr">
              <a:defRPr/>
            </a:pPr>
            <a:r>
              <a:rPr lang="ja-JP" altLang="en-US" sz="1400" b="1" dirty="0">
                <a:solidFill>
                  <a:srgbClr val="FF0000"/>
                </a:solidFill>
              </a:rPr>
              <a:t>介護の手間を考慮できない</a:t>
            </a:r>
          </a:p>
        </p:txBody>
      </p:sp>
      <p:sp>
        <p:nvSpPr>
          <p:cNvPr id="35864" name="Rectangle 13"/>
          <p:cNvSpPr>
            <a:spLocks noChangeArrowheads="1"/>
          </p:cNvSpPr>
          <p:nvPr/>
        </p:nvSpPr>
        <p:spPr bwMode="auto">
          <a:xfrm>
            <a:off x="1989138" y="4078288"/>
            <a:ext cx="1597025" cy="646112"/>
          </a:xfrm>
          <a:prstGeom prst="rect">
            <a:avLst/>
          </a:prstGeom>
          <a:noFill/>
          <a:ln w="0">
            <a:noFill/>
            <a:prstDash val="dash"/>
            <a:miter lim="800000"/>
            <a:headEnd/>
            <a:tailEnd/>
          </a:ln>
        </p:spPr>
        <p:txBody>
          <a:bodyPr wrap="none" anchor="ctr"/>
          <a:lstStyle/>
          <a:p>
            <a:endParaRPr lang="ja-JP" altLang="ja-JP" sz="1200">
              <a:latin typeface="Arial" charset="0"/>
            </a:endParaRPr>
          </a:p>
        </p:txBody>
      </p:sp>
      <p:sp>
        <p:nvSpPr>
          <p:cNvPr id="59" name="角丸四角形 58"/>
          <p:cNvSpPr/>
          <p:nvPr/>
        </p:nvSpPr>
        <p:spPr>
          <a:xfrm>
            <a:off x="200025" y="3359150"/>
            <a:ext cx="2379663" cy="417513"/>
          </a:xfrm>
          <a:prstGeom prst="roundRect">
            <a:avLst/>
          </a:prstGeom>
          <a:solidFill>
            <a:srgbClr val="FFCC99">
              <a:alpha val="50196"/>
            </a:srgb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rPr>
              <a:t>「</a:t>
            </a:r>
            <a:r>
              <a:rPr lang="en-US" altLang="ja-JP" sz="1400" b="1" dirty="0">
                <a:solidFill>
                  <a:schemeClr val="tx1"/>
                </a:solidFill>
              </a:rPr>
              <a:t>4-3</a:t>
            </a:r>
            <a:r>
              <a:rPr lang="ja-JP" altLang="en-US" sz="1400" b="1" dirty="0">
                <a:solidFill>
                  <a:schemeClr val="tx1"/>
                </a:solidFill>
              </a:rPr>
              <a:t>　感情不安定」の例 </a:t>
            </a:r>
            <a:endParaRPr lang="en-US" altLang="ja-JP" sz="1400" b="1" dirty="0">
              <a:solidFill>
                <a:schemeClr val="tx1"/>
              </a:solidFill>
            </a:endParaRPr>
          </a:p>
        </p:txBody>
      </p:sp>
      <p:sp>
        <p:nvSpPr>
          <p:cNvPr id="26" name="スライド番号プレースホルダ 25"/>
          <p:cNvSpPr>
            <a:spLocks noGrp="1"/>
          </p:cNvSpPr>
          <p:nvPr>
            <p:ph type="sldNum" sz="quarter" idx="12"/>
          </p:nvPr>
        </p:nvSpPr>
        <p:spPr/>
        <p:txBody>
          <a:bodyPr/>
          <a:lstStyle/>
          <a:p>
            <a:pPr>
              <a:defRPr/>
            </a:pPr>
            <a:fld id="{9E814617-3678-4611-ADE1-ABBEB127B660}" type="slidenum">
              <a:rPr lang="en-US" altLang="ja-JP" smtClean="0"/>
              <a:pPr>
                <a:defRPr/>
              </a:pPr>
              <a:t>36</a:t>
            </a:fld>
            <a:endParaRPr lang="en-US" altLang="ja-JP"/>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ja-JP" dirty="0" smtClean="0"/>
              <a:t>BPSD</a:t>
            </a:r>
            <a:r>
              <a:rPr lang="ja-JP" altLang="en-US" dirty="0" smtClean="0"/>
              <a:t>関連で注意すべき点</a:t>
            </a:r>
          </a:p>
        </p:txBody>
      </p:sp>
      <p:sp>
        <p:nvSpPr>
          <p:cNvPr id="36867" name="Rectangle 3"/>
          <p:cNvSpPr>
            <a:spLocks noGrp="1" noChangeArrowheads="1"/>
          </p:cNvSpPr>
          <p:nvPr>
            <p:ph type="body" idx="1"/>
          </p:nvPr>
        </p:nvSpPr>
        <p:spPr>
          <a:xfrm>
            <a:off x="566738" y="1341438"/>
            <a:ext cx="8001000" cy="5183187"/>
          </a:xfrm>
        </p:spPr>
        <p:txBody>
          <a:bodyPr/>
          <a:lstStyle/>
          <a:p>
            <a:pPr eaLnBrk="1" hangingPunct="1">
              <a:lnSpc>
                <a:spcPct val="80000"/>
              </a:lnSpc>
            </a:pPr>
            <a:r>
              <a:rPr lang="en-US" altLang="ja-JP" sz="1900" smtClean="0"/>
              <a:t>【</a:t>
            </a:r>
            <a:r>
              <a:rPr lang="ja-JP" altLang="en-US" sz="1900" smtClean="0"/>
              <a:t>特記事項の例（「</a:t>
            </a:r>
            <a:r>
              <a:rPr lang="en-US" altLang="ja-JP" sz="1900" smtClean="0"/>
              <a:t>4-6</a:t>
            </a:r>
            <a:r>
              <a:rPr lang="ja-JP" altLang="en-US" sz="1900" smtClean="0"/>
              <a:t>大声を出す」の例）</a:t>
            </a:r>
            <a:r>
              <a:rPr lang="en-US" altLang="ja-JP" sz="1900" smtClean="0"/>
              <a:t>】</a:t>
            </a:r>
            <a:r>
              <a:rPr lang="ja-JP" altLang="en-US" sz="1900" smtClean="0"/>
              <a:t>　</a:t>
            </a:r>
          </a:p>
          <a:p>
            <a:pPr lvl="1" eaLnBrk="1" hangingPunct="1">
              <a:lnSpc>
                <a:spcPct val="95000"/>
              </a:lnSpc>
            </a:pPr>
            <a:r>
              <a:rPr lang="ja-JP" altLang="en-US" sz="1700" smtClean="0"/>
              <a:t>気に入らないことがあると「ばかやろう」と吐き捨てるようにいうことが</a:t>
            </a:r>
            <a:r>
              <a:rPr lang="ja-JP" altLang="en-US" sz="1700" u="sng" smtClean="0"/>
              <a:t>週に</a:t>
            </a:r>
            <a:r>
              <a:rPr lang="en-US" altLang="ja-JP" sz="1700" u="sng" smtClean="0"/>
              <a:t>2-3</a:t>
            </a:r>
            <a:r>
              <a:rPr lang="ja-JP" altLang="en-US" sz="1700" u="sng" smtClean="0"/>
              <a:t>回</a:t>
            </a:r>
            <a:r>
              <a:rPr lang="ja-JP" altLang="en-US" sz="1700" smtClean="0"/>
              <a:t>ある。以前はそのようなことはなかったため、家族は性格が変わったようだと困惑している。家事等、本人の機嫌を損ねないようにしているが</a:t>
            </a:r>
            <a:r>
              <a:rPr lang="ja-JP" altLang="en-US" sz="1700" u="sng" smtClean="0"/>
              <a:t>家族には負担</a:t>
            </a:r>
            <a:r>
              <a:rPr lang="ja-JP" altLang="en-US" sz="1700" smtClean="0"/>
              <a:t>になっている。大声でいうわけではないため</a:t>
            </a:r>
            <a:r>
              <a:rPr lang="ja-JP" altLang="en-US" sz="1700" u="sng" smtClean="0"/>
              <a:t>「大声を出す」は「なし」</a:t>
            </a:r>
            <a:r>
              <a:rPr lang="ja-JP" altLang="en-US" sz="1700" smtClean="0"/>
              <a:t>とした。</a:t>
            </a:r>
          </a:p>
          <a:p>
            <a:pPr eaLnBrk="1" hangingPunct="1">
              <a:lnSpc>
                <a:spcPct val="80000"/>
              </a:lnSpc>
            </a:pPr>
            <a:r>
              <a:rPr lang="en-US" altLang="ja-JP" sz="1900" smtClean="0"/>
              <a:t>【</a:t>
            </a:r>
            <a:r>
              <a:rPr lang="ja-JP" altLang="en-US" sz="1900" smtClean="0"/>
              <a:t>特記事項の例（「</a:t>
            </a:r>
            <a:r>
              <a:rPr lang="en-US" altLang="ja-JP" sz="1900" smtClean="0"/>
              <a:t>4-15</a:t>
            </a:r>
            <a:r>
              <a:rPr lang="ja-JP" altLang="en-US" sz="1900" smtClean="0"/>
              <a:t>話がまとまらない、会話にならない」の例） </a:t>
            </a:r>
            <a:r>
              <a:rPr lang="en-US" altLang="ja-JP" sz="1900" smtClean="0"/>
              <a:t>】</a:t>
            </a:r>
          </a:p>
          <a:p>
            <a:pPr lvl="1" eaLnBrk="1" hangingPunct="1">
              <a:lnSpc>
                <a:spcPct val="95000"/>
              </a:lnSpc>
            </a:pPr>
            <a:r>
              <a:rPr lang="ja-JP" altLang="en-US" sz="1700" smtClean="0"/>
              <a:t>家族によると対象者の言動が以前と変わってきており、話していることに整合性がなくなっているように感じることもあるとのこと。「会話が成立しない」というほどではないので</a:t>
            </a:r>
            <a:r>
              <a:rPr lang="ja-JP" altLang="en-US" sz="1700" u="sng" smtClean="0"/>
              <a:t>「話がまとまらず、会話にならない」は「なし」</a:t>
            </a:r>
            <a:r>
              <a:rPr lang="ja-JP" altLang="en-US" sz="1700" smtClean="0"/>
              <a:t>としたが、</a:t>
            </a:r>
            <a:r>
              <a:rPr lang="ja-JP" altLang="en-US" sz="1700" u="sng" smtClean="0"/>
              <a:t>家族は心配で１人にならないようにして見守っており、ほとんど外出することができない</a:t>
            </a:r>
            <a:r>
              <a:rPr lang="ja-JP" altLang="en-US" sz="1700" smtClean="0"/>
              <a:t>。</a:t>
            </a:r>
          </a:p>
          <a:p>
            <a:pPr eaLnBrk="1" hangingPunct="1">
              <a:lnSpc>
                <a:spcPct val="80000"/>
              </a:lnSpc>
            </a:pPr>
            <a:r>
              <a:rPr lang="en-US" altLang="ja-JP" sz="1900" smtClean="0"/>
              <a:t>【</a:t>
            </a:r>
            <a:r>
              <a:rPr lang="ja-JP" altLang="en-US" sz="1900" smtClean="0"/>
              <a:t>特記事項の例（「認知症高齢者の日常生活自立度の選択」の例）</a:t>
            </a:r>
            <a:r>
              <a:rPr lang="en-US" altLang="ja-JP" sz="1900" smtClean="0"/>
              <a:t>】</a:t>
            </a:r>
            <a:r>
              <a:rPr lang="ja-JP" altLang="en-US" sz="1900" smtClean="0"/>
              <a:t>　</a:t>
            </a:r>
          </a:p>
          <a:p>
            <a:pPr lvl="1" eaLnBrk="1" hangingPunct="1">
              <a:lnSpc>
                <a:spcPct val="95000"/>
              </a:lnSpc>
            </a:pPr>
            <a:r>
              <a:rPr lang="ja-JP" altLang="en-US" sz="1700" smtClean="0"/>
              <a:t>車の運転が好きで、自分で運転しようとするが、</a:t>
            </a:r>
            <a:r>
              <a:rPr lang="ja-JP" altLang="en-US" sz="1700" u="sng" smtClean="0"/>
              <a:t>家族が危険と判断し、やめるように言っている</a:t>
            </a:r>
            <a:r>
              <a:rPr lang="ja-JP" altLang="en-US" sz="1700" smtClean="0"/>
              <a:t>。認知症の周辺症状としての行動ではないようにも見えるが、本人が車の運転に固執しており、家族がカギを隠していることで、口げんかになることが</a:t>
            </a:r>
            <a:r>
              <a:rPr lang="ja-JP" altLang="en-US" sz="1700" u="sng" smtClean="0"/>
              <a:t>週に１度</a:t>
            </a:r>
            <a:r>
              <a:rPr lang="ja-JP" altLang="en-US" sz="1700" smtClean="0"/>
              <a:t>はあるといった状況である。</a:t>
            </a:r>
            <a:r>
              <a:rPr lang="ja-JP" altLang="en-US" sz="1700" u="sng" smtClean="0"/>
              <a:t>他に適当な項目がないため、当項目に記載</a:t>
            </a:r>
            <a:r>
              <a:rPr lang="ja-JP" altLang="en-US" sz="1700" smtClean="0"/>
              <a:t>した。</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37</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ja-JP" dirty="0" smtClean="0"/>
              <a:t>BPSD</a:t>
            </a:r>
            <a:r>
              <a:rPr lang="ja-JP" altLang="en-US" dirty="0" smtClean="0"/>
              <a:t>関連で注意すべき点</a:t>
            </a:r>
          </a:p>
        </p:txBody>
      </p:sp>
      <p:sp>
        <p:nvSpPr>
          <p:cNvPr id="37891" name="Rectangle 3"/>
          <p:cNvSpPr>
            <a:spLocks noGrp="1" noChangeArrowheads="1"/>
          </p:cNvSpPr>
          <p:nvPr>
            <p:ph type="body" idx="1"/>
          </p:nvPr>
        </p:nvSpPr>
        <p:spPr/>
        <p:txBody>
          <a:bodyPr/>
          <a:lstStyle/>
          <a:p>
            <a:pPr eaLnBrk="1" hangingPunct="1">
              <a:lnSpc>
                <a:spcPct val="90000"/>
              </a:lnSpc>
            </a:pPr>
            <a:r>
              <a:rPr lang="ja-JP" altLang="en-US" smtClean="0"/>
              <a:t>重複選択</a:t>
            </a:r>
          </a:p>
          <a:p>
            <a:pPr lvl="1" eaLnBrk="1" hangingPunct="1">
              <a:lnSpc>
                <a:spcPct val="90000"/>
              </a:lnSpc>
            </a:pPr>
            <a:r>
              <a:rPr lang="ja-JP" altLang="en-US" smtClean="0"/>
              <a:t>申請者に観察された特定の行動が、調査項目上、複数項目にまたがる場合。</a:t>
            </a:r>
          </a:p>
          <a:p>
            <a:pPr lvl="2" eaLnBrk="1" hangingPunct="1">
              <a:lnSpc>
                <a:spcPct val="90000"/>
              </a:lnSpc>
            </a:pPr>
            <a:r>
              <a:rPr lang="ja-JP" altLang="en-US" smtClean="0"/>
              <a:t>例）大声でしつこく同じ作り話を繰り返す。</a:t>
            </a:r>
          </a:p>
          <a:p>
            <a:pPr lvl="2" eaLnBrk="1" hangingPunct="1">
              <a:lnSpc>
                <a:spcPct val="90000"/>
              </a:lnSpc>
            </a:pPr>
            <a:r>
              <a:rPr lang="ja-JP" altLang="en-US" smtClean="0"/>
              <a:t>該当するすべての項目を選択する。</a:t>
            </a:r>
          </a:p>
          <a:p>
            <a:pPr eaLnBrk="1" hangingPunct="1">
              <a:lnSpc>
                <a:spcPct val="90000"/>
              </a:lnSpc>
            </a:pPr>
            <a:r>
              <a:rPr lang="en-US" altLang="ja-JP" smtClean="0"/>
              <a:t>4-4</a:t>
            </a:r>
            <a:r>
              <a:rPr lang="ja-JP" altLang="en-US" smtClean="0"/>
              <a:t>　昼夜逆転</a:t>
            </a:r>
          </a:p>
          <a:p>
            <a:pPr lvl="1" eaLnBrk="1" hangingPunct="1">
              <a:lnSpc>
                <a:spcPct val="90000"/>
              </a:lnSpc>
            </a:pPr>
            <a:r>
              <a:rPr lang="ja-JP" altLang="en-US" smtClean="0"/>
              <a:t>通常、日中に行われる行為を夜間行っているなどの状況があるが、日中の活動に支障がない場合の選択</a:t>
            </a:r>
          </a:p>
          <a:p>
            <a:pPr lvl="2" eaLnBrk="1" hangingPunct="1">
              <a:lnSpc>
                <a:spcPct val="90000"/>
              </a:lnSpc>
            </a:pPr>
            <a:r>
              <a:rPr lang="ja-JP" altLang="en-US" smtClean="0"/>
              <a:t>テキストのとおり、この場合は、頻度に基づき選択する。</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38</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a:xfrm>
            <a:off x="566738" y="1341438"/>
            <a:ext cx="8001000" cy="5255914"/>
          </a:xfrm>
        </p:spPr>
        <p:txBody>
          <a:bodyPr>
            <a:normAutofit/>
          </a:bodyPr>
          <a:lstStyle/>
          <a:p>
            <a:pPr eaLnBrk="1" hangingPunct="1">
              <a:lnSpc>
                <a:spcPct val="90000"/>
              </a:lnSpc>
            </a:pPr>
            <a:r>
              <a:rPr lang="ja-JP" altLang="en-US" sz="2600" dirty="0" smtClean="0"/>
              <a:t>「特別な医療」における選択の三原則</a:t>
            </a:r>
          </a:p>
          <a:p>
            <a:pPr lvl="1" eaLnBrk="1" hangingPunct="1">
              <a:lnSpc>
                <a:spcPct val="90000"/>
              </a:lnSpc>
            </a:pPr>
            <a:r>
              <a:rPr lang="en-US" altLang="ja-JP" sz="2200" dirty="0" smtClean="0"/>
              <a:t>14</a:t>
            </a:r>
            <a:r>
              <a:rPr lang="ja-JP" altLang="en-US" sz="2200" dirty="0" smtClean="0"/>
              <a:t>日以内に実施されたものであること</a:t>
            </a:r>
          </a:p>
          <a:p>
            <a:pPr lvl="1" eaLnBrk="1" hangingPunct="1">
              <a:lnSpc>
                <a:spcPct val="90000"/>
              </a:lnSpc>
            </a:pPr>
            <a:r>
              <a:rPr lang="ja-JP" altLang="en-US" sz="2200" dirty="0" smtClean="0"/>
              <a:t>急性期対応でないこと（継続的に行われているもの）</a:t>
            </a:r>
          </a:p>
          <a:p>
            <a:pPr lvl="1" eaLnBrk="1" hangingPunct="1">
              <a:lnSpc>
                <a:spcPct val="90000"/>
              </a:lnSpc>
            </a:pPr>
            <a:r>
              <a:rPr lang="ja-JP" altLang="en-US" sz="2200" dirty="0" smtClean="0"/>
              <a:t>医師、または医師の指示に基づき看護師等によって実施される医療行為に限定される（家族等は含まない）</a:t>
            </a:r>
            <a:endParaRPr lang="en-US" altLang="ja-JP" sz="2200" dirty="0" smtClean="0"/>
          </a:p>
          <a:p>
            <a:pPr lvl="2" eaLnBrk="1" hangingPunct="1">
              <a:lnSpc>
                <a:spcPct val="90000"/>
              </a:lnSpc>
            </a:pPr>
            <a:r>
              <a:rPr lang="en-US" altLang="ja-JP" sz="1800" dirty="0" smtClean="0"/>
              <a:t>【</a:t>
            </a:r>
            <a:r>
              <a:rPr lang="ja-JP" altLang="en-US" sz="1800" dirty="0" smtClean="0"/>
              <a:t>注意</a:t>
            </a:r>
            <a:r>
              <a:rPr lang="en-US" altLang="ja-JP" sz="1800" dirty="0" smtClean="0"/>
              <a:t>】</a:t>
            </a:r>
            <a:r>
              <a:rPr lang="ja-JP" altLang="en-US" sz="1800" dirty="0" smtClean="0"/>
              <a:t>家族、介護職種の行う類似の行為は含まないが、「</a:t>
            </a:r>
            <a:r>
              <a:rPr lang="en-US" altLang="ja-JP" sz="1800" dirty="0" smtClean="0"/>
              <a:t>7.</a:t>
            </a:r>
            <a:r>
              <a:rPr lang="ja-JP" altLang="en-US" sz="1800" dirty="0" smtClean="0"/>
              <a:t>気管切開の処置」における開口部からの喀痰吸引（気管カニューレ内部の喀痰吸引に限る）及び「</a:t>
            </a:r>
            <a:r>
              <a:rPr lang="en-US" altLang="ja-JP" sz="1800" dirty="0" smtClean="0"/>
              <a:t>9.</a:t>
            </a:r>
            <a:r>
              <a:rPr lang="ja-JP" altLang="en-US" sz="1800" dirty="0" smtClean="0"/>
              <a:t>経管栄養」については、</a:t>
            </a:r>
            <a:r>
              <a:rPr lang="ja-JP" altLang="en-US" sz="1800" u="sng" dirty="0" smtClean="0"/>
              <a:t>必要な研修を修了した介護職種が医師の指示のも下に行う行為も含まれる</a:t>
            </a:r>
            <a:r>
              <a:rPr lang="ja-JP" altLang="en-US" sz="1800" dirty="0" smtClean="0"/>
              <a:t>。</a:t>
            </a:r>
          </a:p>
          <a:p>
            <a:pPr eaLnBrk="1" hangingPunct="1">
              <a:lnSpc>
                <a:spcPct val="90000"/>
              </a:lnSpc>
            </a:pPr>
            <a:r>
              <a:rPr lang="ja-JP" altLang="en-US" sz="2600" dirty="0" smtClean="0"/>
              <a:t>誤った選択は、「要介護認定等基準時間」に大きな影響を与える。</a:t>
            </a:r>
          </a:p>
          <a:p>
            <a:pPr lvl="1" eaLnBrk="1" hangingPunct="1">
              <a:lnSpc>
                <a:spcPct val="90000"/>
              </a:lnSpc>
            </a:pPr>
            <a:r>
              <a:rPr lang="ja-JP" altLang="en-US" sz="2200" dirty="0" smtClean="0"/>
              <a:t>特別な医療は加算方式のため、「選択」をするだけで一次判定の要介護度が大幅に変化することがある。</a:t>
            </a:r>
          </a:p>
          <a:p>
            <a:pPr lvl="1" eaLnBrk="1" hangingPunct="1">
              <a:lnSpc>
                <a:spcPct val="90000"/>
              </a:lnSpc>
            </a:pPr>
            <a:r>
              <a:rPr lang="ja-JP" altLang="en-US" sz="2200" dirty="0" smtClean="0"/>
              <a:t>判断に迷うものは、介護認定審査会の「一次判定の修正・確定」の手順において判断される。</a:t>
            </a:r>
          </a:p>
        </p:txBody>
      </p:sp>
      <p:sp>
        <p:nvSpPr>
          <p:cNvPr id="4" name="スライド番号プレースホルダ 3"/>
          <p:cNvSpPr>
            <a:spLocks noGrp="1"/>
          </p:cNvSpPr>
          <p:nvPr>
            <p:ph type="sldNum" sz="quarter" idx="12"/>
          </p:nvPr>
        </p:nvSpPr>
        <p:spPr/>
        <p:txBody>
          <a:bodyPr/>
          <a:lstStyle/>
          <a:p>
            <a:pPr>
              <a:defRPr/>
            </a:pPr>
            <a:fld id="{9E814617-3678-4611-ADE1-ABBEB127B660}" type="slidenum">
              <a:rPr lang="en-US" altLang="ja-JP" smtClean="0"/>
              <a:pPr>
                <a:defRPr/>
              </a:pPr>
              <a:t>39</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dirty="0" smtClean="0"/>
              <a:t>疾病や身体能力低下の重篤さ</a:t>
            </a:r>
            <a:endParaRPr kumimoji="1" lang="ja-JP" altLang="en-US" dirty="0"/>
          </a:p>
        </p:txBody>
      </p:sp>
      <p:sp>
        <p:nvSpPr>
          <p:cNvPr id="11" name="上矢印 10"/>
          <p:cNvSpPr/>
          <p:nvPr/>
        </p:nvSpPr>
        <p:spPr>
          <a:xfrm>
            <a:off x="500034"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2844" y="2661818"/>
            <a:ext cx="430887" cy="1214446"/>
          </a:xfrm>
          <a:prstGeom prst="rect">
            <a:avLst/>
          </a:prstGeom>
          <a:noFill/>
        </p:spPr>
        <p:txBody>
          <a:bodyPr vert="eaVert" wrap="square" rtlCol="0">
            <a:spAutoFit/>
          </a:bodyPr>
          <a:lstStyle/>
          <a:p>
            <a:r>
              <a:rPr lang="ja-JP" altLang="en-US" dirty="0"/>
              <a:t>介護</a:t>
            </a:r>
            <a:r>
              <a:rPr lang="ja-JP" altLang="en-US" dirty="0" smtClean="0"/>
              <a:t>の手間</a:t>
            </a:r>
            <a:endParaRPr kumimoji="1" lang="ja-JP" altLang="en-US" dirty="0"/>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kumimoji="1"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477328"/>
          </a:xfrm>
          <a:prstGeom prst="rect">
            <a:avLst/>
          </a:prstGeom>
          <a:noFill/>
          <a:ln>
            <a:solidFill>
              <a:schemeClr val="tx1"/>
            </a:solidFill>
            <a:prstDash val="lgDash"/>
          </a:ln>
        </p:spPr>
        <p:txBody>
          <a:bodyPr wrap="square" rtlCol="0">
            <a:spAutoFit/>
          </a:bodyPr>
          <a:lstStyle/>
          <a:p>
            <a:pPr>
              <a:buFont typeface="Wingdings" pitchFamily="2" charset="2"/>
              <a:buChar char="u"/>
            </a:pPr>
            <a:r>
              <a:rPr kumimoji="1" lang="ja-JP" altLang="en-US" sz="1800" dirty="0" smtClean="0"/>
              <a:t>どちらの「介護の手間」が大きいか？　</a:t>
            </a:r>
            <a:endParaRPr kumimoji="1" lang="en-US" altLang="ja-JP" sz="1800" dirty="0" smtClean="0"/>
          </a:p>
          <a:p>
            <a:pPr lvl="1">
              <a:buFont typeface="Wingdings" pitchFamily="2" charset="2"/>
              <a:buChar char="p"/>
            </a:pPr>
            <a:r>
              <a:rPr kumimoji="1" lang="ja-JP" altLang="en-US" sz="1800" dirty="0" smtClean="0"/>
              <a:t>疾病が重篤で、経管栄養でしか栄養の摂取ができない対象者</a:t>
            </a:r>
            <a:endParaRPr kumimoji="1" lang="en-US" altLang="ja-JP" sz="1800" dirty="0" smtClean="0"/>
          </a:p>
          <a:p>
            <a:pPr lvl="1">
              <a:buFont typeface="Wingdings" pitchFamily="2" charset="2"/>
              <a:buChar char="p"/>
            </a:pPr>
            <a:r>
              <a:rPr lang="ja-JP" altLang="en-US" sz="1800" dirty="0" smtClean="0"/>
              <a:t>疾病は重篤であるが、まだ経口摂取が可能な対象者</a:t>
            </a:r>
            <a:endParaRPr kumimoji="1" lang="ja-JP" altLang="en-US" sz="1800" dirty="0"/>
          </a:p>
        </p:txBody>
      </p:sp>
      <p:sp>
        <p:nvSpPr>
          <p:cNvPr id="14" name="スライド番号プレースホルダ 13"/>
          <p:cNvSpPr>
            <a:spLocks noGrp="1"/>
          </p:cNvSpPr>
          <p:nvPr>
            <p:ph type="sldNum" sz="quarter" idx="12"/>
          </p:nvPr>
        </p:nvSpPr>
        <p:spPr/>
        <p:txBody>
          <a:bodyPr/>
          <a:lstStyle/>
          <a:p>
            <a:pPr>
              <a:defRPr/>
            </a:pPr>
            <a:fld id="{9E814617-3678-4611-ADE1-ABBEB127B660}"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400" dirty="0" smtClean="0"/>
              <a:t>「介護の手間」の意味</a:t>
            </a:r>
          </a:p>
        </p:txBody>
      </p:sp>
      <p:sp>
        <p:nvSpPr>
          <p:cNvPr id="207878" name="Rectangle 6"/>
          <p:cNvSpPr>
            <a:spLocks noChangeArrowheads="1"/>
          </p:cNvSpPr>
          <p:nvPr/>
        </p:nvSpPr>
        <p:spPr bwMode="auto">
          <a:xfrm>
            <a:off x="558800" y="1331913"/>
            <a:ext cx="8229600" cy="2312987"/>
          </a:xfrm>
          <a:prstGeom prst="rect">
            <a:avLst/>
          </a:prstGeom>
          <a:noFill/>
          <a:ln w="9525">
            <a:noFill/>
            <a:miter lim="800000"/>
            <a:headEnd/>
            <a:tailEnd/>
          </a:ln>
          <a:effectLst/>
        </p:spPr>
        <p:txBody>
          <a:bodyPr/>
          <a:lstStyle/>
          <a:p>
            <a:pPr marL="469900" indent="-469900">
              <a:lnSpc>
                <a:spcPct val="80000"/>
              </a:lnSpc>
              <a:spcBef>
                <a:spcPct val="20000"/>
              </a:spcBef>
              <a:buClr>
                <a:srgbClr val="0066FF"/>
              </a:buClr>
              <a:buFont typeface="Wingdings" pitchFamily="2" charset="2"/>
              <a:buChar char="o"/>
              <a:defRPr/>
            </a:pPr>
            <a:r>
              <a:rPr lang="ja-JP" altLang="en-US" sz="2000"/>
              <a:t>「介護の手間」は様々な心身及び生活上の影響因子（環境なども含む）の組み合わせから、結果的に生じているもの。</a:t>
            </a:r>
          </a:p>
          <a:p>
            <a:pPr marL="469900" indent="-469900">
              <a:lnSpc>
                <a:spcPct val="80000"/>
              </a:lnSpc>
              <a:spcBef>
                <a:spcPct val="20000"/>
              </a:spcBef>
              <a:buClr>
                <a:srgbClr val="0066FF"/>
              </a:buClr>
              <a:buFont typeface="Wingdings" pitchFamily="2" charset="2"/>
              <a:buChar char="o"/>
              <a:defRPr/>
            </a:pPr>
            <a:r>
              <a:rPr lang="ja-JP" altLang="en-US" sz="2000"/>
              <a:t>介護の手間に与える因子は数多くあることから、それらすべてを網羅し、その組み合わせを人間の目だけで評価することは困難。</a:t>
            </a:r>
          </a:p>
          <a:p>
            <a:pPr marL="469900" indent="-469900">
              <a:lnSpc>
                <a:spcPct val="80000"/>
              </a:lnSpc>
              <a:spcBef>
                <a:spcPct val="20000"/>
              </a:spcBef>
              <a:buClr>
                <a:srgbClr val="0066FF"/>
              </a:buClr>
              <a:buFont typeface="Wingdings" pitchFamily="2" charset="2"/>
              <a:buChar char="o"/>
              <a:defRPr/>
            </a:pPr>
            <a:r>
              <a:rPr lang="ja-JP" altLang="en-US" sz="2000"/>
              <a:t>介護の手間に集中させたほうが審査判定は平準化される。</a:t>
            </a:r>
            <a:r>
              <a:rPr lang="ja-JP" altLang="en-US" sz="2000" b="1">
                <a:effectLst>
                  <a:outerShdw blurRad="38100" dist="38100" dir="2700000" algn="tl">
                    <a:srgbClr val="C0C0C0"/>
                  </a:outerShdw>
                </a:effectLst>
              </a:rPr>
              <a:t>「結局、どういう手間が生じているのか？」</a:t>
            </a:r>
          </a:p>
        </p:txBody>
      </p:sp>
      <p:sp>
        <p:nvSpPr>
          <p:cNvPr id="4100" name="AutoShape 44"/>
          <p:cNvSpPr>
            <a:spLocks noChangeArrowheads="1"/>
          </p:cNvSpPr>
          <p:nvPr/>
        </p:nvSpPr>
        <p:spPr bwMode="auto">
          <a:xfrm>
            <a:off x="1165225" y="364013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28575" algn="ctr">
            <a:noFill/>
            <a:miter lim="800000"/>
            <a:headEnd/>
            <a:tailEnd/>
          </a:ln>
        </p:spPr>
        <p:txBody>
          <a:bodyPr wrap="none" anchor="ctr"/>
          <a:lstStyle/>
          <a:p>
            <a:endParaRPr lang="ja-JP" altLang="en-US"/>
          </a:p>
        </p:txBody>
      </p:sp>
      <p:sp>
        <p:nvSpPr>
          <p:cNvPr id="4101" name="AutoShape 45"/>
          <p:cNvSpPr>
            <a:spLocks noChangeArrowheads="1"/>
          </p:cNvSpPr>
          <p:nvPr/>
        </p:nvSpPr>
        <p:spPr bwMode="auto">
          <a:xfrm flipH="1" flipV="1">
            <a:off x="1236663" y="419258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28575" algn="ctr">
            <a:noFill/>
            <a:miter lim="800000"/>
            <a:headEnd/>
            <a:tailEnd/>
          </a:ln>
        </p:spPr>
        <p:txBody>
          <a:bodyPr wrap="none" anchor="ctr"/>
          <a:lstStyle/>
          <a:p>
            <a:endParaRPr lang="ja-JP" altLang="en-US"/>
          </a:p>
        </p:txBody>
      </p:sp>
      <p:grpSp>
        <p:nvGrpSpPr>
          <p:cNvPr id="4102" name="Group 46"/>
          <p:cNvGrpSpPr>
            <a:grpSpLocks/>
          </p:cNvGrpSpPr>
          <p:nvPr/>
        </p:nvGrpSpPr>
        <p:grpSpPr bwMode="auto">
          <a:xfrm>
            <a:off x="1408113" y="4395788"/>
            <a:ext cx="3343275" cy="1638300"/>
            <a:chOff x="901" y="2781"/>
            <a:chExt cx="2106" cy="1032"/>
          </a:xfrm>
        </p:grpSpPr>
        <p:sp>
          <p:nvSpPr>
            <p:cNvPr id="4130" name="Oval 47"/>
            <p:cNvSpPr>
              <a:spLocks noChangeArrowheads="1"/>
            </p:cNvSpPr>
            <p:nvPr/>
          </p:nvSpPr>
          <p:spPr bwMode="auto">
            <a:xfrm>
              <a:off x="2015" y="2820"/>
              <a:ext cx="757"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介助の</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方法</a:t>
              </a:r>
            </a:p>
          </p:txBody>
        </p:sp>
        <p:sp>
          <p:nvSpPr>
            <p:cNvPr id="4131" name="Oval 48"/>
            <p:cNvSpPr>
              <a:spLocks noChangeArrowheads="1"/>
            </p:cNvSpPr>
            <p:nvPr/>
          </p:nvSpPr>
          <p:spPr bwMode="auto">
            <a:xfrm>
              <a:off x="901" y="2781"/>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身体能力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132" name="Oval 49"/>
            <p:cNvSpPr>
              <a:spLocks noChangeArrowheads="1"/>
            </p:cNvSpPr>
            <p:nvPr/>
          </p:nvSpPr>
          <p:spPr bwMode="auto">
            <a:xfrm>
              <a:off x="909" y="3387"/>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認知能力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133" name="Oval 50"/>
            <p:cNvSpPr>
              <a:spLocks noChangeArrowheads="1"/>
            </p:cNvSpPr>
            <p:nvPr/>
          </p:nvSpPr>
          <p:spPr bwMode="auto">
            <a:xfrm>
              <a:off x="2250" y="3419"/>
              <a:ext cx="757" cy="394"/>
            </a:xfrm>
            <a:prstGeom prst="ellipse">
              <a:avLst/>
            </a:prstGeom>
            <a:solidFill>
              <a:schemeClr val="accent1"/>
            </a:solidFill>
            <a:ln w="28575" algn="ctr">
              <a:solidFill>
                <a:schemeClr val="tx1"/>
              </a:solidFill>
              <a:round/>
              <a:headEnd/>
              <a:tailEnd/>
            </a:ln>
          </p:spPr>
          <p:txBody>
            <a:bodyPr wrap="none" anchor="ctr"/>
            <a:lstStyle/>
            <a:p>
              <a:pPr algn="ctr"/>
              <a:r>
                <a:rPr lang="en-US" altLang="ja-JP" sz="1800" b="1">
                  <a:latin typeface="Arial" charset="0"/>
                  <a:ea typeface="HG創英角ｺﾞｼｯｸUB" pitchFamily="49" charset="-128"/>
                </a:rPr>
                <a:t>BPSD</a:t>
              </a:r>
            </a:p>
          </p:txBody>
        </p:sp>
      </p:grpSp>
      <p:sp>
        <p:nvSpPr>
          <p:cNvPr id="4103" name="Oval 51"/>
          <p:cNvSpPr>
            <a:spLocks noChangeArrowheads="1"/>
          </p:cNvSpPr>
          <p:nvPr/>
        </p:nvSpPr>
        <p:spPr bwMode="auto">
          <a:xfrm>
            <a:off x="2609850" y="3346450"/>
            <a:ext cx="117792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居住環境</a:t>
            </a:r>
          </a:p>
        </p:txBody>
      </p:sp>
      <p:sp>
        <p:nvSpPr>
          <p:cNvPr id="4104" name="Oval 52"/>
          <p:cNvSpPr>
            <a:spLocks noChangeArrowheads="1"/>
          </p:cNvSpPr>
          <p:nvPr/>
        </p:nvSpPr>
        <p:spPr bwMode="auto">
          <a:xfrm>
            <a:off x="2011363" y="6164263"/>
            <a:ext cx="1106487"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意欲</a:t>
            </a:r>
          </a:p>
        </p:txBody>
      </p:sp>
      <p:sp>
        <p:nvSpPr>
          <p:cNvPr id="4105" name="Line 53"/>
          <p:cNvSpPr>
            <a:spLocks noChangeShapeType="1"/>
          </p:cNvSpPr>
          <p:nvPr/>
        </p:nvSpPr>
        <p:spPr bwMode="auto">
          <a:xfrm flipV="1">
            <a:off x="1117600" y="4752975"/>
            <a:ext cx="312738" cy="71438"/>
          </a:xfrm>
          <a:prstGeom prst="line">
            <a:avLst/>
          </a:prstGeom>
          <a:noFill/>
          <a:ln w="28575">
            <a:solidFill>
              <a:schemeClr val="tx1"/>
            </a:solidFill>
            <a:round/>
            <a:headEnd/>
            <a:tailEnd type="triangle" w="med" len="med"/>
          </a:ln>
        </p:spPr>
        <p:txBody>
          <a:bodyPr/>
          <a:lstStyle/>
          <a:p>
            <a:endParaRPr lang="ja-JP" altLang="en-US"/>
          </a:p>
        </p:txBody>
      </p:sp>
      <p:sp>
        <p:nvSpPr>
          <p:cNvPr id="4106" name="Line 54"/>
          <p:cNvSpPr>
            <a:spLocks noChangeShapeType="1"/>
          </p:cNvSpPr>
          <p:nvPr/>
        </p:nvSpPr>
        <p:spPr bwMode="auto">
          <a:xfrm>
            <a:off x="1141413" y="4992688"/>
            <a:ext cx="382587" cy="458787"/>
          </a:xfrm>
          <a:prstGeom prst="line">
            <a:avLst/>
          </a:prstGeom>
          <a:noFill/>
          <a:ln w="28575">
            <a:solidFill>
              <a:schemeClr val="tx1"/>
            </a:solidFill>
            <a:round/>
            <a:headEnd/>
            <a:tailEnd type="triangle" w="med" len="med"/>
          </a:ln>
        </p:spPr>
        <p:txBody>
          <a:bodyPr/>
          <a:lstStyle/>
          <a:p>
            <a:endParaRPr lang="ja-JP" altLang="en-US"/>
          </a:p>
        </p:txBody>
      </p:sp>
      <p:sp>
        <p:nvSpPr>
          <p:cNvPr id="4107" name="Line 55"/>
          <p:cNvSpPr>
            <a:spLocks noChangeShapeType="1"/>
          </p:cNvSpPr>
          <p:nvPr/>
        </p:nvSpPr>
        <p:spPr bwMode="auto">
          <a:xfrm>
            <a:off x="2055813" y="6016625"/>
            <a:ext cx="204787" cy="192088"/>
          </a:xfrm>
          <a:prstGeom prst="line">
            <a:avLst/>
          </a:prstGeom>
          <a:noFill/>
          <a:ln w="28575">
            <a:solidFill>
              <a:schemeClr val="tx1"/>
            </a:solidFill>
            <a:round/>
            <a:headEnd/>
            <a:tailEnd type="triangle" w="med" len="med"/>
          </a:ln>
        </p:spPr>
        <p:txBody>
          <a:bodyPr/>
          <a:lstStyle/>
          <a:p>
            <a:endParaRPr lang="ja-JP" altLang="en-US"/>
          </a:p>
        </p:txBody>
      </p:sp>
      <p:sp>
        <p:nvSpPr>
          <p:cNvPr id="4108" name="Oval 56"/>
          <p:cNvSpPr>
            <a:spLocks noChangeArrowheads="1"/>
          </p:cNvSpPr>
          <p:nvPr/>
        </p:nvSpPr>
        <p:spPr bwMode="auto">
          <a:xfrm>
            <a:off x="1393825" y="3513138"/>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性別</a:t>
            </a:r>
          </a:p>
        </p:txBody>
      </p:sp>
      <p:sp>
        <p:nvSpPr>
          <p:cNvPr id="4109" name="Line 57"/>
          <p:cNvSpPr>
            <a:spLocks noChangeShapeType="1"/>
          </p:cNvSpPr>
          <p:nvPr/>
        </p:nvSpPr>
        <p:spPr bwMode="auto">
          <a:xfrm>
            <a:off x="2224088" y="3824288"/>
            <a:ext cx="1395412" cy="685800"/>
          </a:xfrm>
          <a:prstGeom prst="line">
            <a:avLst/>
          </a:prstGeom>
          <a:noFill/>
          <a:ln w="28575">
            <a:solidFill>
              <a:schemeClr val="tx1"/>
            </a:solidFill>
            <a:round/>
            <a:headEnd/>
            <a:tailEnd type="triangle" w="med" len="med"/>
          </a:ln>
        </p:spPr>
        <p:txBody>
          <a:bodyPr/>
          <a:lstStyle/>
          <a:p>
            <a:endParaRPr lang="ja-JP" altLang="en-US"/>
          </a:p>
        </p:txBody>
      </p:sp>
      <p:sp>
        <p:nvSpPr>
          <p:cNvPr id="4110" name="Line 58"/>
          <p:cNvSpPr>
            <a:spLocks noChangeShapeType="1"/>
          </p:cNvSpPr>
          <p:nvPr/>
        </p:nvSpPr>
        <p:spPr bwMode="auto">
          <a:xfrm flipV="1">
            <a:off x="2670175" y="4945063"/>
            <a:ext cx="601663" cy="565150"/>
          </a:xfrm>
          <a:prstGeom prst="line">
            <a:avLst/>
          </a:prstGeom>
          <a:noFill/>
          <a:ln w="28575">
            <a:solidFill>
              <a:schemeClr val="tx1"/>
            </a:solidFill>
            <a:round/>
            <a:headEnd/>
            <a:tailEnd type="triangle" w="med" len="med"/>
          </a:ln>
        </p:spPr>
        <p:txBody>
          <a:bodyPr/>
          <a:lstStyle/>
          <a:p>
            <a:endParaRPr lang="ja-JP" altLang="en-US"/>
          </a:p>
        </p:txBody>
      </p:sp>
      <p:sp>
        <p:nvSpPr>
          <p:cNvPr id="4111" name="Line 59"/>
          <p:cNvSpPr>
            <a:spLocks noChangeShapeType="1"/>
          </p:cNvSpPr>
          <p:nvPr/>
        </p:nvSpPr>
        <p:spPr bwMode="auto">
          <a:xfrm flipV="1">
            <a:off x="2959100" y="5076825"/>
            <a:ext cx="541338" cy="1143000"/>
          </a:xfrm>
          <a:prstGeom prst="line">
            <a:avLst/>
          </a:prstGeom>
          <a:noFill/>
          <a:ln w="28575">
            <a:solidFill>
              <a:schemeClr val="tx1"/>
            </a:solidFill>
            <a:round/>
            <a:headEnd/>
            <a:tailEnd type="triangle" w="med" len="med"/>
          </a:ln>
        </p:spPr>
        <p:txBody>
          <a:bodyPr/>
          <a:lstStyle/>
          <a:p>
            <a:endParaRPr lang="ja-JP" altLang="en-US"/>
          </a:p>
        </p:txBody>
      </p:sp>
      <p:sp>
        <p:nvSpPr>
          <p:cNvPr id="4112" name="Line 60"/>
          <p:cNvSpPr>
            <a:spLocks noChangeShapeType="1"/>
          </p:cNvSpPr>
          <p:nvPr/>
        </p:nvSpPr>
        <p:spPr bwMode="auto">
          <a:xfrm flipH="1">
            <a:off x="2513013" y="4908550"/>
            <a:ext cx="49212" cy="1239838"/>
          </a:xfrm>
          <a:prstGeom prst="line">
            <a:avLst/>
          </a:prstGeom>
          <a:noFill/>
          <a:ln w="28575">
            <a:solidFill>
              <a:schemeClr val="tx1"/>
            </a:solidFill>
            <a:round/>
            <a:headEnd/>
            <a:tailEnd type="triangle" w="med" len="med"/>
          </a:ln>
        </p:spPr>
        <p:txBody>
          <a:bodyPr/>
          <a:lstStyle/>
          <a:p>
            <a:endParaRPr lang="ja-JP" altLang="en-US"/>
          </a:p>
        </p:txBody>
      </p:sp>
      <p:sp>
        <p:nvSpPr>
          <p:cNvPr id="4113" name="Line 61"/>
          <p:cNvSpPr>
            <a:spLocks noChangeShapeType="1"/>
          </p:cNvSpPr>
          <p:nvPr/>
        </p:nvSpPr>
        <p:spPr bwMode="auto">
          <a:xfrm>
            <a:off x="3548063" y="3921125"/>
            <a:ext cx="157162" cy="517525"/>
          </a:xfrm>
          <a:prstGeom prst="line">
            <a:avLst/>
          </a:prstGeom>
          <a:noFill/>
          <a:ln w="28575">
            <a:solidFill>
              <a:schemeClr val="tx1"/>
            </a:solidFill>
            <a:round/>
            <a:headEnd/>
            <a:tailEnd type="triangle" w="med" len="med"/>
          </a:ln>
        </p:spPr>
        <p:txBody>
          <a:bodyPr/>
          <a:lstStyle/>
          <a:p>
            <a:endParaRPr lang="ja-JP" altLang="en-US"/>
          </a:p>
        </p:txBody>
      </p:sp>
      <p:sp>
        <p:nvSpPr>
          <p:cNvPr id="4114" name="Line 62"/>
          <p:cNvSpPr>
            <a:spLocks noChangeShapeType="1"/>
          </p:cNvSpPr>
          <p:nvPr/>
        </p:nvSpPr>
        <p:spPr bwMode="auto">
          <a:xfrm>
            <a:off x="2730500" y="5673725"/>
            <a:ext cx="830263" cy="95250"/>
          </a:xfrm>
          <a:prstGeom prst="line">
            <a:avLst/>
          </a:prstGeom>
          <a:noFill/>
          <a:ln w="28575">
            <a:solidFill>
              <a:schemeClr val="tx1"/>
            </a:solidFill>
            <a:round/>
            <a:headEnd/>
            <a:tailEnd type="triangle" w="med" len="med"/>
          </a:ln>
        </p:spPr>
        <p:txBody>
          <a:bodyPr/>
          <a:lstStyle/>
          <a:p>
            <a:endParaRPr lang="ja-JP" altLang="en-US"/>
          </a:p>
        </p:txBody>
      </p:sp>
      <p:sp>
        <p:nvSpPr>
          <p:cNvPr id="4115" name="Line 63"/>
          <p:cNvSpPr>
            <a:spLocks noChangeShapeType="1"/>
          </p:cNvSpPr>
          <p:nvPr/>
        </p:nvSpPr>
        <p:spPr bwMode="auto">
          <a:xfrm flipH="1" flipV="1">
            <a:off x="3944938" y="5119688"/>
            <a:ext cx="73025" cy="325437"/>
          </a:xfrm>
          <a:prstGeom prst="line">
            <a:avLst/>
          </a:prstGeom>
          <a:noFill/>
          <a:ln w="28575">
            <a:solidFill>
              <a:schemeClr val="tx1"/>
            </a:solidFill>
            <a:round/>
            <a:headEnd/>
            <a:tailEnd type="triangle" w="med" len="med"/>
          </a:ln>
        </p:spPr>
        <p:txBody>
          <a:bodyPr/>
          <a:lstStyle/>
          <a:p>
            <a:endParaRPr lang="ja-JP" altLang="en-US"/>
          </a:p>
        </p:txBody>
      </p:sp>
      <p:sp>
        <p:nvSpPr>
          <p:cNvPr id="4116" name="Line 64"/>
          <p:cNvSpPr>
            <a:spLocks noChangeShapeType="1"/>
          </p:cNvSpPr>
          <p:nvPr/>
        </p:nvSpPr>
        <p:spPr bwMode="auto">
          <a:xfrm flipH="1">
            <a:off x="3079750" y="5132388"/>
            <a:ext cx="541338" cy="1166812"/>
          </a:xfrm>
          <a:prstGeom prst="line">
            <a:avLst/>
          </a:prstGeom>
          <a:noFill/>
          <a:ln w="28575">
            <a:solidFill>
              <a:schemeClr val="tx1"/>
            </a:solidFill>
            <a:round/>
            <a:headEnd/>
            <a:tailEnd type="triangle" w="med" len="med"/>
          </a:ln>
        </p:spPr>
        <p:txBody>
          <a:bodyPr/>
          <a:lstStyle/>
          <a:p>
            <a:endParaRPr lang="ja-JP" altLang="en-US"/>
          </a:p>
        </p:txBody>
      </p:sp>
      <p:sp>
        <p:nvSpPr>
          <p:cNvPr id="4117" name="Oval 65"/>
          <p:cNvSpPr>
            <a:spLocks noChangeArrowheads="1"/>
          </p:cNvSpPr>
          <p:nvPr/>
        </p:nvSpPr>
        <p:spPr bwMode="auto">
          <a:xfrm>
            <a:off x="311150" y="380047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疾患</a:t>
            </a:r>
          </a:p>
        </p:txBody>
      </p:sp>
      <p:sp>
        <p:nvSpPr>
          <p:cNvPr id="4118" name="Line 66"/>
          <p:cNvSpPr>
            <a:spLocks noChangeShapeType="1"/>
          </p:cNvSpPr>
          <p:nvPr/>
        </p:nvSpPr>
        <p:spPr bwMode="auto">
          <a:xfrm>
            <a:off x="1117600" y="4000500"/>
            <a:ext cx="469900" cy="541338"/>
          </a:xfrm>
          <a:prstGeom prst="line">
            <a:avLst/>
          </a:prstGeom>
          <a:noFill/>
          <a:ln w="28575">
            <a:solidFill>
              <a:schemeClr val="tx1"/>
            </a:solidFill>
            <a:round/>
            <a:headEnd/>
            <a:tailEnd type="triangle" w="med" len="med"/>
          </a:ln>
        </p:spPr>
        <p:txBody>
          <a:bodyPr/>
          <a:lstStyle/>
          <a:p>
            <a:endParaRPr lang="ja-JP" altLang="en-US"/>
          </a:p>
        </p:txBody>
      </p:sp>
      <p:sp>
        <p:nvSpPr>
          <p:cNvPr id="4119" name="Line 67"/>
          <p:cNvSpPr>
            <a:spLocks noChangeShapeType="1"/>
          </p:cNvSpPr>
          <p:nvPr/>
        </p:nvSpPr>
        <p:spPr bwMode="auto">
          <a:xfrm>
            <a:off x="973138" y="4397375"/>
            <a:ext cx="769937" cy="1035050"/>
          </a:xfrm>
          <a:prstGeom prst="line">
            <a:avLst/>
          </a:prstGeom>
          <a:noFill/>
          <a:ln w="28575">
            <a:solidFill>
              <a:schemeClr val="tx1"/>
            </a:solidFill>
            <a:round/>
            <a:headEnd/>
            <a:tailEnd type="triangle" w="med" len="med"/>
          </a:ln>
        </p:spPr>
        <p:txBody>
          <a:bodyPr/>
          <a:lstStyle/>
          <a:p>
            <a:endParaRPr lang="ja-JP" altLang="en-US"/>
          </a:p>
        </p:txBody>
      </p:sp>
      <p:sp>
        <p:nvSpPr>
          <p:cNvPr id="4120" name="Freeform 68"/>
          <p:cNvSpPr>
            <a:spLocks/>
          </p:cNvSpPr>
          <p:nvPr/>
        </p:nvSpPr>
        <p:spPr bwMode="auto">
          <a:xfrm>
            <a:off x="588963" y="4410075"/>
            <a:ext cx="1431925" cy="2203450"/>
          </a:xfrm>
          <a:custGeom>
            <a:avLst/>
            <a:gdLst>
              <a:gd name="T0" fmla="*/ 0 w 902"/>
              <a:gd name="T1" fmla="*/ 0 h 1388"/>
              <a:gd name="T2" fmla="*/ 476310395 w 902"/>
              <a:gd name="T3" fmla="*/ 2147483647 h 1388"/>
              <a:gd name="T4" fmla="*/ 2147483647 w 902"/>
              <a:gd name="T5" fmla="*/ 2147483647 h 1388"/>
              <a:gd name="T6" fmla="*/ 0 60000 65536"/>
              <a:gd name="T7" fmla="*/ 0 60000 65536"/>
              <a:gd name="T8" fmla="*/ 0 60000 65536"/>
              <a:gd name="T9" fmla="*/ 0 w 902"/>
              <a:gd name="T10" fmla="*/ 0 h 1388"/>
              <a:gd name="T11" fmla="*/ 902 w 902"/>
              <a:gd name="T12" fmla="*/ 1388 h 1388"/>
            </a:gdLst>
            <a:ahLst/>
            <a:cxnLst>
              <a:cxn ang="T6">
                <a:pos x="T0" y="T1"/>
              </a:cxn>
              <a:cxn ang="T7">
                <a:pos x="T2" y="T3"/>
              </a:cxn>
              <a:cxn ang="T8">
                <a:pos x="T4" y="T5"/>
              </a:cxn>
            </a:cxnLst>
            <a:rect l="T9" t="T10" r="T11" b="T12"/>
            <a:pathLst>
              <a:path w="902" h="1388">
                <a:moveTo>
                  <a:pt x="0" y="0"/>
                </a:moveTo>
                <a:cubicBezTo>
                  <a:pt x="19" y="465"/>
                  <a:pt x="39" y="930"/>
                  <a:pt x="189" y="1159"/>
                </a:cubicBezTo>
                <a:cubicBezTo>
                  <a:pt x="339" y="1388"/>
                  <a:pt x="780" y="1335"/>
                  <a:pt x="902" y="1372"/>
                </a:cubicBezTo>
              </a:path>
            </a:pathLst>
          </a:custGeom>
          <a:noFill/>
          <a:ln w="28575">
            <a:solidFill>
              <a:schemeClr val="tx1"/>
            </a:solidFill>
            <a:round/>
            <a:headEnd/>
            <a:tailEnd type="triangle" w="med" len="med"/>
          </a:ln>
        </p:spPr>
        <p:txBody>
          <a:bodyPr/>
          <a:lstStyle/>
          <a:p>
            <a:endParaRPr lang="ja-JP" altLang="en-US"/>
          </a:p>
        </p:txBody>
      </p:sp>
      <p:sp>
        <p:nvSpPr>
          <p:cNvPr id="4121" name="Oval 69"/>
          <p:cNvSpPr>
            <a:spLocks noChangeArrowheads="1"/>
          </p:cNvSpPr>
          <p:nvPr/>
        </p:nvSpPr>
        <p:spPr bwMode="auto">
          <a:xfrm>
            <a:off x="300038" y="461962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年齢</a:t>
            </a:r>
          </a:p>
        </p:txBody>
      </p:sp>
      <p:sp>
        <p:nvSpPr>
          <p:cNvPr id="4122" name="AutoShape 70"/>
          <p:cNvSpPr>
            <a:spLocks noChangeArrowheads="1"/>
          </p:cNvSpPr>
          <p:nvPr/>
        </p:nvSpPr>
        <p:spPr bwMode="auto">
          <a:xfrm>
            <a:off x="4559300" y="4397375"/>
            <a:ext cx="1177925" cy="974725"/>
          </a:xfrm>
          <a:prstGeom prst="rightArrow">
            <a:avLst>
              <a:gd name="adj1" fmla="val 50000"/>
              <a:gd name="adj2" fmla="val 30212"/>
            </a:avLst>
          </a:prstGeom>
          <a:solidFill>
            <a:srgbClr val="FF6600"/>
          </a:solidFill>
          <a:ln w="28575" algn="ctr">
            <a:noFill/>
            <a:miter lim="800000"/>
            <a:headEnd/>
            <a:tailEnd/>
          </a:ln>
        </p:spPr>
        <p:txBody>
          <a:bodyPr wrap="none" anchor="ctr"/>
          <a:lstStyle/>
          <a:p>
            <a:endParaRPr lang="ja-JP" altLang="en-US"/>
          </a:p>
        </p:txBody>
      </p:sp>
      <p:sp>
        <p:nvSpPr>
          <p:cNvPr id="4123" name="Text Box 71"/>
          <p:cNvSpPr txBox="1">
            <a:spLocks noChangeArrowheads="1"/>
          </p:cNvSpPr>
          <p:nvPr/>
        </p:nvSpPr>
        <p:spPr bwMode="auto">
          <a:xfrm>
            <a:off x="5786438" y="4433888"/>
            <a:ext cx="3117850" cy="879475"/>
          </a:xfrm>
          <a:prstGeom prst="rect">
            <a:avLst/>
          </a:prstGeom>
          <a:solidFill>
            <a:srgbClr val="FFCC99"/>
          </a:solidFill>
          <a:ln w="57150" cmpd="thinThick" algn="ctr">
            <a:solidFill>
              <a:srgbClr val="FF0000"/>
            </a:solidFill>
            <a:miter lim="800000"/>
            <a:headEnd/>
            <a:tailEnd/>
          </a:ln>
        </p:spPr>
        <p:txBody>
          <a:bodyPr>
            <a:spAutoFit/>
          </a:bodyPr>
          <a:lstStyle/>
          <a:p>
            <a:pPr algn="ctr">
              <a:spcBef>
                <a:spcPct val="50000"/>
              </a:spcBef>
            </a:pPr>
            <a:r>
              <a:rPr lang="ja-JP" altLang="en-US" sz="2400">
                <a:latin typeface="Arial" charset="0"/>
                <a:ea typeface="HG創英角ｺﾞｼｯｸUB" pitchFamily="49" charset="-128"/>
              </a:rPr>
              <a:t>結果的に生じている</a:t>
            </a:r>
            <a:br>
              <a:rPr lang="ja-JP" altLang="en-US" sz="2400">
                <a:latin typeface="Arial" charset="0"/>
                <a:ea typeface="HG創英角ｺﾞｼｯｸUB" pitchFamily="49" charset="-128"/>
              </a:rPr>
            </a:br>
            <a:r>
              <a:rPr lang="ja-JP" altLang="en-US" sz="2400">
                <a:latin typeface="Arial" charset="0"/>
                <a:ea typeface="HG創英角ｺﾞｼｯｸUB" pitchFamily="49" charset="-128"/>
              </a:rPr>
              <a:t>「介護の手間」</a:t>
            </a:r>
          </a:p>
        </p:txBody>
      </p:sp>
      <p:sp>
        <p:nvSpPr>
          <p:cNvPr id="4124" name="Line 72"/>
          <p:cNvSpPr>
            <a:spLocks noChangeShapeType="1"/>
          </p:cNvSpPr>
          <p:nvPr/>
        </p:nvSpPr>
        <p:spPr bwMode="auto">
          <a:xfrm>
            <a:off x="2730500" y="4727575"/>
            <a:ext cx="457200" cy="60325"/>
          </a:xfrm>
          <a:prstGeom prst="line">
            <a:avLst/>
          </a:prstGeom>
          <a:noFill/>
          <a:ln w="28575">
            <a:solidFill>
              <a:schemeClr val="tx1"/>
            </a:solidFill>
            <a:round/>
            <a:headEnd/>
            <a:tailEnd type="triangle" w="med" len="med"/>
          </a:ln>
        </p:spPr>
        <p:txBody>
          <a:bodyPr/>
          <a:lstStyle/>
          <a:p>
            <a:endParaRPr lang="ja-JP" altLang="en-US"/>
          </a:p>
        </p:txBody>
      </p:sp>
      <p:grpSp>
        <p:nvGrpSpPr>
          <p:cNvPr id="3" name="Group 73"/>
          <p:cNvGrpSpPr>
            <a:grpSpLocks/>
          </p:cNvGrpSpPr>
          <p:nvPr/>
        </p:nvGrpSpPr>
        <p:grpSpPr bwMode="auto">
          <a:xfrm>
            <a:off x="1411288" y="4398963"/>
            <a:ext cx="3343275" cy="1638300"/>
            <a:chOff x="901" y="2781"/>
            <a:chExt cx="2106" cy="1032"/>
          </a:xfrm>
        </p:grpSpPr>
        <p:sp>
          <p:nvSpPr>
            <p:cNvPr id="4126" name="Oval 74"/>
            <p:cNvSpPr>
              <a:spLocks noChangeArrowheads="1"/>
            </p:cNvSpPr>
            <p:nvPr/>
          </p:nvSpPr>
          <p:spPr bwMode="auto">
            <a:xfrm>
              <a:off x="2015" y="2820"/>
              <a:ext cx="757" cy="394"/>
            </a:xfrm>
            <a:prstGeom prst="ellipse">
              <a:avLst/>
            </a:prstGeom>
            <a:solidFill>
              <a:srgbClr val="FF99CC"/>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介助の</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方法</a:t>
              </a:r>
            </a:p>
          </p:txBody>
        </p:sp>
        <p:sp>
          <p:nvSpPr>
            <p:cNvPr id="4127" name="Oval 75"/>
            <p:cNvSpPr>
              <a:spLocks noChangeArrowheads="1"/>
            </p:cNvSpPr>
            <p:nvPr/>
          </p:nvSpPr>
          <p:spPr bwMode="auto">
            <a:xfrm>
              <a:off x="901" y="2781"/>
              <a:ext cx="819" cy="394"/>
            </a:xfrm>
            <a:prstGeom prst="ellipse">
              <a:avLst/>
            </a:prstGeom>
            <a:solidFill>
              <a:srgbClr val="FF99CC"/>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身体能力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128" name="Oval 76"/>
            <p:cNvSpPr>
              <a:spLocks noChangeArrowheads="1"/>
            </p:cNvSpPr>
            <p:nvPr/>
          </p:nvSpPr>
          <p:spPr bwMode="auto">
            <a:xfrm>
              <a:off x="909" y="3387"/>
              <a:ext cx="819" cy="394"/>
            </a:xfrm>
            <a:prstGeom prst="ellipse">
              <a:avLst/>
            </a:prstGeom>
            <a:solidFill>
              <a:srgbClr val="FF99CC"/>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認知能力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129" name="Oval 77"/>
            <p:cNvSpPr>
              <a:spLocks noChangeArrowheads="1"/>
            </p:cNvSpPr>
            <p:nvPr/>
          </p:nvSpPr>
          <p:spPr bwMode="auto">
            <a:xfrm>
              <a:off x="2250" y="3419"/>
              <a:ext cx="757" cy="394"/>
            </a:xfrm>
            <a:prstGeom prst="ellipse">
              <a:avLst/>
            </a:prstGeom>
            <a:solidFill>
              <a:srgbClr val="FF99CC"/>
            </a:solidFill>
            <a:ln w="28575" algn="ctr">
              <a:solidFill>
                <a:schemeClr val="tx1"/>
              </a:solidFill>
              <a:round/>
              <a:headEnd/>
              <a:tailEnd/>
            </a:ln>
          </p:spPr>
          <p:txBody>
            <a:bodyPr wrap="none" anchor="ctr"/>
            <a:lstStyle/>
            <a:p>
              <a:pPr algn="ctr"/>
              <a:r>
                <a:rPr lang="en-US" altLang="ja-JP" sz="1800" b="1">
                  <a:latin typeface="Arial" charset="0"/>
                  <a:ea typeface="HG創英角ｺﾞｼｯｸUB" pitchFamily="49" charset="-128"/>
                </a:rPr>
                <a:t>BPSD</a:t>
              </a:r>
            </a:p>
          </p:txBody>
        </p:sp>
      </p:grpSp>
      <p:sp>
        <p:nvSpPr>
          <p:cNvPr id="38" name="スライド番号プレースホルダ 37"/>
          <p:cNvSpPr>
            <a:spLocks noGrp="1"/>
          </p:cNvSpPr>
          <p:nvPr>
            <p:ph type="sldNum" sz="quarter" idx="12"/>
          </p:nvPr>
        </p:nvSpPr>
        <p:spPr/>
        <p:txBody>
          <a:bodyPr/>
          <a:lstStyle/>
          <a:p>
            <a:pPr>
              <a:defRPr/>
            </a:pPr>
            <a:fld id="{9E814617-3678-4611-ADE1-ABBEB127B660}" type="slidenum">
              <a:rPr lang="en-US" altLang="ja-JP" smtClean="0"/>
              <a:pPr>
                <a:defRPr/>
              </a:pPr>
              <a:t>5</a:t>
            </a:fld>
            <a:endParaRPr lang="en-US" altLang="ja-JP"/>
          </a:p>
        </p:txBody>
      </p:sp>
      <p:sp>
        <p:nvSpPr>
          <p:cNvPr id="39" name="テキスト ボックス 38"/>
          <p:cNvSpPr txBox="1"/>
          <p:nvPr/>
        </p:nvSpPr>
        <p:spPr>
          <a:xfrm>
            <a:off x="3275856" y="6237312"/>
            <a:ext cx="5688632" cy="253916"/>
          </a:xfrm>
          <a:prstGeom prst="rect">
            <a:avLst/>
          </a:prstGeom>
          <a:noFill/>
        </p:spPr>
        <p:txBody>
          <a:bodyPr wrap="square" rtlCol="0">
            <a:spAutoFit/>
          </a:bodyPr>
          <a:lstStyle/>
          <a:p>
            <a:r>
              <a:rPr kumimoji="1" lang="ja-JP" altLang="en-US" sz="1050" dirty="0" smtClean="0"/>
              <a:t>「介護の手間」を考えるためのイメージ図であり、実際の一次判定ソフトの構造を示すものではない。</a:t>
            </a:r>
            <a:endParaRPr kumimoji="1" lang="ja-JP" alt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4" y="304800"/>
            <a:ext cx="8283605" cy="747713"/>
          </a:xfrm>
        </p:spPr>
        <p:txBody>
          <a:bodyPr/>
          <a:lstStyle/>
          <a:p>
            <a:pPr eaLnBrk="1" hangingPunct="1"/>
            <a:r>
              <a:rPr lang="en-US" altLang="ja-JP" sz="3200" dirty="0" smtClean="0"/>
              <a:t/>
            </a:r>
            <a:br>
              <a:rPr lang="en-US" altLang="ja-JP" sz="3200" dirty="0" smtClean="0"/>
            </a:br>
            <a:r>
              <a:rPr lang="ja-JP" altLang="en-US" sz="3200" dirty="0" smtClean="0"/>
              <a:t>なぜ「心身の状態の悪化」≠「要介護度」？</a:t>
            </a:r>
          </a:p>
        </p:txBody>
      </p:sp>
      <p:sp>
        <p:nvSpPr>
          <p:cNvPr id="131" name="AutoShape 58"/>
          <p:cNvSpPr>
            <a:spLocks noChangeArrowheads="1"/>
          </p:cNvSpPr>
          <p:nvPr/>
        </p:nvSpPr>
        <p:spPr bwMode="auto">
          <a:xfrm>
            <a:off x="2500868" y="5013177"/>
            <a:ext cx="6569318" cy="1295550"/>
          </a:xfrm>
          <a:prstGeom prst="roundRect">
            <a:avLst>
              <a:gd name="adj" fmla="val 16667"/>
            </a:avLst>
          </a:prstGeom>
          <a:solidFill>
            <a:schemeClr val="accent2">
              <a:alpha val="23999"/>
            </a:schemeClr>
          </a:solidFill>
          <a:ln w="9525">
            <a:noFill/>
            <a:round/>
            <a:headEnd/>
            <a:tailEnd/>
          </a:ln>
        </p:spPr>
        <p:txBody>
          <a:bodyPr wrap="none" anchor="ctr"/>
          <a:lstStyle/>
          <a:p>
            <a:endParaRPr lang="ja-JP" altLang="en-US"/>
          </a:p>
        </p:txBody>
      </p:sp>
      <p:sp>
        <p:nvSpPr>
          <p:cNvPr id="132" name="AutoShape 57"/>
          <p:cNvSpPr>
            <a:spLocks noChangeArrowheads="1"/>
          </p:cNvSpPr>
          <p:nvPr/>
        </p:nvSpPr>
        <p:spPr bwMode="auto">
          <a:xfrm rot="17808754">
            <a:off x="1167216" y="2353888"/>
            <a:ext cx="2016125" cy="2293099"/>
          </a:xfrm>
          <a:prstGeom prst="triangle">
            <a:avLst>
              <a:gd name="adj" fmla="val 50000"/>
            </a:avLst>
          </a:prstGeom>
          <a:solidFill>
            <a:srgbClr val="FFFF99"/>
          </a:solidFill>
          <a:ln w="9525">
            <a:noFill/>
            <a:miter lim="800000"/>
            <a:headEnd/>
            <a:tailEnd/>
          </a:ln>
        </p:spPr>
        <p:txBody>
          <a:bodyPr wrap="none" anchor="ctr"/>
          <a:lstStyle/>
          <a:p>
            <a:endParaRPr lang="ja-JP" altLang="en-US"/>
          </a:p>
        </p:txBody>
      </p:sp>
      <p:sp>
        <p:nvSpPr>
          <p:cNvPr id="133" name="AutoShape 56"/>
          <p:cNvSpPr>
            <a:spLocks noChangeArrowheads="1"/>
          </p:cNvSpPr>
          <p:nvPr/>
        </p:nvSpPr>
        <p:spPr bwMode="auto">
          <a:xfrm rot="3600000">
            <a:off x="699658" y="2426914"/>
            <a:ext cx="2016125" cy="2293099"/>
          </a:xfrm>
          <a:prstGeom prst="triangle">
            <a:avLst>
              <a:gd name="adj" fmla="val 50000"/>
            </a:avLst>
          </a:prstGeom>
          <a:solidFill>
            <a:srgbClr val="FFFF99"/>
          </a:solidFill>
          <a:ln w="9525">
            <a:noFill/>
            <a:miter lim="800000"/>
            <a:headEnd/>
            <a:tailEnd/>
          </a:ln>
        </p:spPr>
        <p:txBody>
          <a:bodyPr wrap="none" anchor="ctr"/>
          <a:lstStyle/>
          <a:p>
            <a:endParaRPr lang="ja-JP" altLang="en-US"/>
          </a:p>
        </p:txBody>
      </p:sp>
      <p:sp>
        <p:nvSpPr>
          <p:cNvPr id="134" name="AutoShape 55"/>
          <p:cNvSpPr>
            <a:spLocks noChangeArrowheads="1"/>
          </p:cNvSpPr>
          <p:nvPr/>
        </p:nvSpPr>
        <p:spPr bwMode="auto">
          <a:xfrm rot="10800000">
            <a:off x="794950" y="1989139"/>
            <a:ext cx="2183085" cy="2117725"/>
          </a:xfrm>
          <a:prstGeom prst="triangle">
            <a:avLst>
              <a:gd name="adj" fmla="val 50000"/>
            </a:avLst>
          </a:prstGeom>
          <a:solidFill>
            <a:srgbClr val="FFFF99"/>
          </a:solidFill>
          <a:ln w="9525">
            <a:noFill/>
            <a:miter lim="800000"/>
            <a:headEnd/>
            <a:tailEnd/>
          </a:ln>
        </p:spPr>
        <p:txBody>
          <a:bodyPr wrap="none" anchor="ctr"/>
          <a:lstStyle/>
          <a:p>
            <a:endParaRPr lang="ja-JP" altLang="en-US"/>
          </a:p>
        </p:txBody>
      </p:sp>
      <p:sp>
        <p:nvSpPr>
          <p:cNvPr id="135" name="Oval 54"/>
          <p:cNvSpPr>
            <a:spLocks noChangeArrowheads="1"/>
          </p:cNvSpPr>
          <p:nvPr/>
        </p:nvSpPr>
        <p:spPr bwMode="auto">
          <a:xfrm>
            <a:off x="54076" y="1989138"/>
            <a:ext cx="1792881" cy="1655762"/>
          </a:xfrm>
          <a:prstGeom prst="ellipse">
            <a:avLst/>
          </a:prstGeom>
          <a:solidFill>
            <a:srgbClr val="FFFF99"/>
          </a:solidFill>
          <a:ln w="9525">
            <a:noFill/>
            <a:round/>
            <a:headEnd/>
            <a:tailEnd/>
          </a:ln>
        </p:spPr>
        <p:txBody>
          <a:bodyPr wrap="none" anchor="ctr"/>
          <a:lstStyle/>
          <a:p>
            <a:endParaRPr lang="ja-JP" altLang="en-US"/>
          </a:p>
        </p:txBody>
      </p:sp>
      <p:sp>
        <p:nvSpPr>
          <p:cNvPr id="136" name="Oval 53"/>
          <p:cNvSpPr>
            <a:spLocks noChangeArrowheads="1"/>
          </p:cNvSpPr>
          <p:nvPr/>
        </p:nvSpPr>
        <p:spPr bwMode="auto">
          <a:xfrm>
            <a:off x="1963846" y="1989138"/>
            <a:ext cx="1792880" cy="1655762"/>
          </a:xfrm>
          <a:prstGeom prst="ellipse">
            <a:avLst/>
          </a:prstGeom>
          <a:solidFill>
            <a:srgbClr val="FFFF99"/>
          </a:solidFill>
          <a:ln w="9525">
            <a:noFill/>
            <a:round/>
            <a:headEnd/>
            <a:tailEnd/>
          </a:ln>
        </p:spPr>
        <p:txBody>
          <a:bodyPr wrap="none" anchor="ctr"/>
          <a:lstStyle/>
          <a:p>
            <a:endParaRPr lang="ja-JP" altLang="en-US"/>
          </a:p>
        </p:txBody>
      </p:sp>
      <p:sp>
        <p:nvSpPr>
          <p:cNvPr id="137" name="Oval 52"/>
          <p:cNvSpPr>
            <a:spLocks noChangeArrowheads="1"/>
          </p:cNvSpPr>
          <p:nvPr/>
        </p:nvSpPr>
        <p:spPr bwMode="auto">
          <a:xfrm>
            <a:off x="1051574" y="3717453"/>
            <a:ext cx="1792880" cy="1655763"/>
          </a:xfrm>
          <a:prstGeom prst="ellipse">
            <a:avLst/>
          </a:prstGeom>
          <a:solidFill>
            <a:srgbClr val="FFFF99"/>
          </a:solidFill>
          <a:ln w="9525">
            <a:noFill/>
            <a:round/>
            <a:headEnd/>
            <a:tailEnd/>
          </a:ln>
        </p:spPr>
        <p:txBody>
          <a:bodyPr wrap="none" anchor="ctr"/>
          <a:lstStyle/>
          <a:p>
            <a:endParaRPr lang="ja-JP" altLang="en-US"/>
          </a:p>
        </p:txBody>
      </p:sp>
      <p:sp>
        <p:nvSpPr>
          <p:cNvPr id="138" name="AutoShape 4"/>
          <p:cNvSpPr>
            <a:spLocks noChangeArrowheads="1"/>
          </p:cNvSpPr>
          <p:nvPr/>
        </p:nvSpPr>
        <p:spPr bwMode="auto">
          <a:xfrm>
            <a:off x="3835798" y="3141663"/>
            <a:ext cx="2104013" cy="792162"/>
          </a:xfrm>
          <a:prstGeom prst="rightArrow">
            <a:avLst>
              <a:gd name="adj1" fmla="val 49917"/>
              <a:gd name="adj2" fmla="val 97390"/>
            </a:avLst>
          </a:prstGeom>
          <a:solidFill>
            <a:srgbClr val="FF0000"/>
          </a:solidFill>
          <a:ln w="9525">
            <a:noFill/>
            <a:miter lim="800000"/>
            <a:headEnd/>
            <a:tailEnd/>
          </a:ln>
        </p:spPr>
        <p:txBody>
          <a:bodyPr wrap="none" anchor="ctr"/>
          <a:lstStyle/>
          <a:p>
            <a:endParaRPr lang="ja-JP" altLang="en-US"/>
          </a:p>
        </p:txBody>
      </p:sp>
      <p:sp>
        <p:nvSpPr>
          <p:cNvPr id="139" name="Text Box 5"/>
          <p:cNvSpPr txBox="1">
            <a:spLocks noChangeArrowheads="1"/>
          </p:cNvSpPr>
          <p:nvPr/>
        </p:nvSpPr>
        <p:spPr bwMode="auto">
          <a:xfrm>
            <a:off x="4224284" y="4071938"/>
            <a:ext cx="1170616" cy="646331"/>
          </a:xfrm>
          <a:prstGeom prst="rect">
            <a:avLst/>
          </a:prstGeom>
          <a:solidFill>
            <a:schemeClr val="bg1"/>
          </a:solidFill>
          <a:ln w="9525">
            <a:noFill/>
            <a:miter lim="800000"/>
            <a:headEnd/>
            <a:tailEnd/>
          </a:ln>
        </p:spPr>
        <p:txBody>
          <a:bodyPr>
            <a:spAutoFit/>
          </a:bodyPr>
          <a:lstStyle/>
          <a:p>
            <a:pPr algn="ctr">
              <a:spcBef>
                <a:spcPct val="50000"/>
              </a:spcBef>
            </a:pPr>
            <a:r>
              <a:rPr lang="ja-JP" altLang="en-US" b="1" dirty="0">
                <a:solidFill>
                  <a:srgbClr val="006600"/>
                </a:solidFill>
                <a:effectLst>
                  <a:outerShdw blurRad="38100" dist="38100" dir="2700000" algn="tl">
                    <a:srgbClr val="C0C0C0"/>
                  </a:outerShdw>
                </a:effectLst>
              </a:rPr>
              <a:t>一次判定</a:t>
            </a:r>
            <a:br>
              <a:rPr lang="ja-JP" altLang="en-US" b="1" dirty="0">
                <a:solidFill>
                  <a:srgbClr val="006600"/>
                </a:solidFill>
                <a:effectLst>
                  <a:outerShdw blurRad="38100" dist="38100" dir="2700000" algn="tl">
                    <a:srgbClr val="C0C0C0"/>
                  </a:outerShdw>
                </a:effectLst>
              </a:rPr>
            </a:br>
            <a:r>
              <a:rPr lang="ja-JP" altLang="en-US" b="1" dirty="0">
                <a:solidFill>
                  <a:srgbClr val="006600"/>
                </a:solidFill>
                <a:effectLst>
                  <a:outerShdw blurRad="38100" dist="38100" dir="2700000" algn="tl">
                    <a:srgbClr val="C0C0C0"/>
                  </a:outerShdw>
                </a:effectLst>
              </a:rPr>
              <a:t>ソフト</a:t>
            </a:r>
          </a:p>
        </p:txBody>
      </p:sp>
      <p:sp>
        <p:nvSpPr>
          <p:cNvPr id="140" name="AutoShape 6"/>
          <p:cNvSpPr>
            <a:spLocks noChangeArrowheads="1"/>
          </p:cNvSpPr>
          <p:nvPr/>
        </p:nvSpPr>
        <p:spPr bwMode="auto">
          <a:xfrm>
            <a:off x="8001024" y="3208342"/>
            <a:ext cx="1071570" cy="863600"/>
          </a:xfrm>
          <a:prstGeom prst="roundRect">
            <a:avLst>
              <a:gd name="adj" fmla="val 22060"/>
            </a:avLst>
          </a:prstGeom>
          <a:noFill/>
          <a:ln w="28575" cap="sq" cmpd="sng">
            <a:solidFill>
              <a:srgbClr val="0000FF"/>
            </a:solidFill>
            <a:round/>
            <a:headEnd/>
            <a:tailEnd/>
          </a:ln>
        </p:spPr>
        <p:txBody>
          <a:bodyPr wrap="none" anchor="ctr"/>
          <a:lstStyle/>
          <a:p>
            <a:pPr algn="ctr"/>
            <a:r>
              <a:rPr lang="ja-JP" altLang="en-US" sz="1600" b="1">
                <a:effectLst>
                  <a:outerShdw blurRad="38100" dist="38100" dir="2700000" algn="tl">
                    <a:srgbClr val="C0C0C0"/>
                  </a:outerShdw>
                </a:effectLst>
              </a:rPr>
              <a:t>要介護</a:t>
            </a:r>
            <a:br>
              <a:rPr lang="ja-JP" altLang="en-US" sz="1600" b="1">
                <a:effectLst>
                  <a:outerShdw blurRad="38100" dist="38100" dir="2700000" algn="tl">
                    <a:srgbClr val="C0C0C0"/>
                  </a:outerShdw>
                </a:effectLst>
              </a:rPr>
            </a:br>
            <a:r>
              <a:rPr lang="ja-JP" altLang="en-US" sz="1600" b="1">
                <a:effectLst>
                  <a:outerShdw blurRad="38100" dist="38100" dir="2700000" algn="tl">
                    <a:srgbClr val="C0C0C0"/>
                  </a:outerShdw>
                </a:effectLst>
              </a:rPr>
              <a:t>認定等</a:t>
            </a:r>
          </a:p>
          <a:p>
            <a:pPr algn="ctr"/>
            <a:r>
              <a:rPr lang="ja-JP" altLang="en-US" sz="1600" b="1">
                <a:effectLst>
                  <a:outerShdw blurRad="38100" dist="38100" dir="2700000" algn="tl">
                    <a:srgbClr val="C0C0C0"/>
                  </a:outerShdw>
                </a:effectLst>
              </a:rPr>
              <a:t>基準時間</a:t>
            </a:r>
          </a:p>
        </p:txBody>
      </p:sp>
      <p:sp>
        <p:nvSpPr>
          <p:cNvPr id="141" name="AutoShape 7"/>
          <p:cNvSpPr>
            <a:spLocks noChangeArrowheads="1"/>
          </p:cNvSpPr>
          <p:nvPr/>
        </p:nvSpPr>
        <p:spPr bwMode="auto">
          <a:xfrm rot="799256">
            <a:off x="8286844" y="4005263"/>
            <a:ext cx="467558" cy="1295400"/>
          </a:xfrm>
          <a:prstGeom prst="downArrow">
            <a:avLst>
              <a:gd name="adj1" fmla="val 50000"/>
              <a:gd name="adj2" fmla="val 75000"/>
            </a:avLst>
          </a:prstGeom>
          <a:solidFill>
            <a:srgbClr val="FF0000"/>
          </a:solidFill>
          <a:ln w="9525">
            <a:noFill/>
            <a:miter lim="800000"/>
            <a:headEnd/>
            <a:tailEnd/>
          </a:ln>
        </p:spPr>
        <p:txBody>
          <a:bodyPr vert="eaVert" wrap="none" anchor="ctr"/>
          <a:lstStyle/>
          <a:p>
            <a:endParaRPr lang="ja-JP" altLang="en-US"/>
          </a:p>
        </p:txBody>
      </p:sp>
      <p:sp>
        <p:nvSpPr>
          <p:cNvPr id="142" name="AutoShape 8"/>
          <p:cNvSpPr>
            <a:spLocks noChangeArrowheads="1"/>
          </p:cNvSpPr>
          <p:nvPr/>
        </p:nvSpPr>
        <p:spPr bwMode="auto">
          <a:xfrm>
            <a:off x="5869715" y="2133600"/>
            <a:ext cx="1949306" cy="287338"/>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食事の介助時間</a:t>
            </a:r>
          </a:p>
        </p:txBody>
      </p:sp>
      <p:sp>
        <p:nvSpPr>
          <p:cNvPr id="143" name="AutoShape 9"/>
          <p:cNvSpPr>
            <a:spLocks noChangeArrowheads="1"/>
          </p:cNvSpPr>
          <p:nvPr/>
        </p:nvSpPr>
        <p:spPr bwMode="auto">
          <a:xfrm>
            <a:off x="5869715" y="2493964"/>
            <a:ext cx="1949306" cy="287337"/>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移動の介助時間</a:t>
            </a:r>
          </a:p>
        </p:txBody>
      </p:sp>
      <p:sp>
        <p:nvSpPr>
          <p:cNvPr id="144" name="AutoShape 10"/>
          <p:cNvSpPr>
            <a:spLocks noChangeArrowheads="1"/>
          </p:cNvSpPr>
          <p:nvPr/>
        </p:nvSpPr>
        <p:spPr bwMode="auto">
          <a:xfrm>
            <a:off x="5869715" y="2854325"/>
            <a:ext cx="1949306" cy="287338"/>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排泄の介助時間</a:t>
            </a:r>
          </a:p>
        </p:txBody>
      </p:sp>
      <p:sp>
        <p:nvSpPr>
          <p:cNvPr id="145" name="AutoShape 11"/>
          <p:cNvSpPr>
            <a:spLocks noChangeArrowheads="1"/>
          </p:cNvSpPr>
          <p:nvPr/>
        </p:nvSpPr>
        <p:spPr bwMode="auto">
          <a:xfrm>
            <a:off x="5869715" y="3213100"/>
            <a:ext cx="1949306" cy="287338"/>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清潔保持の介助時間</a:t>
            </a:r>
          </a:p>
        </p:txBody>
      </p:sp>
      <p:sp>
        <p:nvSpPr>
          <p:cNvPr id="146" name="AutoShape 12"/>
          <p:cNvSpPr>
            <a:spLocks noChangeArrowheads="1"/>
          </p:cNvSpPr>
          <p:nvPr/>
        </p:nvSpPr>
        <p:spPr bwMode="auto">
          <a:xfrm>
            <a:off x="5869715" y="3573463"/>
            <a:ext cx="1949306" cy="287337"/>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間接の介助時間</a:t>
            </a:r>
          </a:p>
        </p:txBody>
      </p:sp>
      <p:sp>
        <p:nvSpPr>
          <p:cNvPr id="147" name="AutoShape 13"/>
          <p:cNvSpPr>
            <a:spLocks noChangeArrowheads="1"/>
          </p:cNvSpPr>
          <p:nvPr/>
        </p:nvSpPr>
        <p:spPr bwMode="auto">
          <a:xfrm>
            <a:off x="5869715" y="3933825"/>
            <a:ext cx="1949306" cy="287338"/>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en-US" sz="1400"/>
              <a:t>BPSD</a:t>
            </a:r>
            <a:r>
              <a:rPr lang="ja-JP" altLang="en-US" sz="1400"/>
              <a:t>の介助時間</a:t>
            </a:r>
          </a:p>
        </p:txBody>
      </p:sp>
      <p:sp>
        <p:nvSpPr>
          <p:cNvPr id="148" name="AutoShape 14"/>
          <p:cNvSpPr>
            <a:spLocks noChangeArrowheads="1"/>
          </p:cNvSpPr>
          <p:nvPr/>
        </p:nvSpPr>
        <p:spPr bwMode="auto">
          <a:xfrm>
            <a:off x="5869715" y="4294189"/>
            <a:ext cx="1949306" cy="287337"/>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機能訓練の介助時間</a:t>
            </a:r>
          </a:p>
        </p:txBody>
      </p:sp>
      <p:sp>
        <p:nvSpPr>
          <p:cNvPr id="149" name="AutoShape 15"/>
          <p:cNvSpPr>
            <a:spLocks/>
          </p:cNvSpPr>
          <p:nvPr/>
        </p:nvSpPr>
        <p:spPr bwMode="auto">
          <a:xfrm>
            <a:off x="7949662" y="2133601"/>
            <a:ext cx="103138" cy="2867025"/>
          </a:xfrm>
          <a:prstGeom prst="rightBrace">
            <a:avLst>
              <a:gd name="adj1" fmla="val 141163"/>
              <a:gd name="adj2" fmla="val 52657"/>
            </a:avLst>
          </a:prstGeom>
          <a:noFill/>
          <a:ln w="12700" cap="sq" cmpd="sng">
            <a:solidFill>
              <a:schemeClr val="tx1"/>
            </a:solidFill>
            <a:round/>
            <a:headEnd/>
            <a:tailEnd/>
          </a:ln>
        </p:spPr>
        <p:txBody>
          <a:bodyPr wrap="none" anchor="ctr"/>
          <a:lstStyle/>
          <a:p>
            <a:endParaRPr lang="ja-JP" altLang="en-US"/>
          </a:p>
        </p:txBody>
      </p:sp>
      <p:sp>
        <p:nvSpPr>
          <p:cNvPr id="150" name="Text Box 16"/>
          <p:cNvSpPr txBox="1">
            <a:spLocks noChangeArrowheads="1"/>
          </p:cNvSpPr>
          <p:nvPr/>
        </p:nvSpPr>
        <p:spPr bwMode="auto">
          <a:xfrm>
            <a:off x="5787016" y="1412776"/>
            <a:ext cx="2215480" cy="584775"/>
          </a:xfrm>
          <a:prstGeom prst="rect">
            <a:avLst/>
          </a:prstGeom>
          <a:noFill/>
          <a:ln w="9525">
            <a:noFill/>
            <a:miter lim="800000"/>
            <a:headEnd/>
            <a:tailEnd/>
          </a:ln>
        </p:spPr>
        <p:txBody>
          <a:bodyPr wrap="square">
            <a:spAutoFit/>
          </a:bodyPr>
          <a:lstStyle/>
          <a:p>
            <a:pPr>
              <a:spcBef>
                <a:spcPct val="50000"/>
              </a:spcBef>
            </a:pPr>
            <a:r>
              <a:rPr lang="en-US" sz="1600" dirty="0"/>
              <a:t>8</a:t>
            </a:r>
            <a:r>
              <a:rPr lang="ja-JP" altLang="en-US" sz="1600" dirty="0" err="1"/>
              <a:t>つの</a:t>
            </a:r>
            <a:r>
              <a:rPr lang="ja-JP" altLang="en-US" sz="1600" dirty="0"/>
              <a:t>生活場面毎の介助時間の推計値を表示</a:t>
            </a:r>
          </a:p>
        </p:txBody>
      </p:sp>
      <p:sp>
        <p:nvSpPr>
          <p:cNvPr id="151" name="Oval 17"/>
          <p:cNvSpPr>
            <a:spLocks noChangeArrowheads="1"/>
          </p:cNvSpPr>
          <p:nvPr/>
        </p:nvSpPr>
        <p:spPr bwMode="auto">
          <a:xfrm>
            <a:off x="248319" y="2132014"/>
            <a:ext cx="1481748" cy="1368425"/>
          </a:xfrm>
          <a:prstGeom prst="ellipse">
            <a:avLst/>
          </a:prstGeom>
          <a:solidFill>
            <a:srgbClr val="CCFFCC"/>
          </a:solidFill>
          <a:ln w="12700" cap="sq" cmpd="sng">
            <a:solidFill>
              <a:schemeClr val="tx1"/>
            </a:solidFill>
            <a:round/>
            <a:headEnd/>
            <a:tailEnd/>
          </a:ln>
        </p:spPr>
        <p:txBody>
          <a:bodyPr wrap="none" anchor="ctr"/>
          <a:lstStyle/>
          <a:p>
            <a:pPr algn="ctr"/>
            <a:r>
              <a:rPr lang="ja-JP" altLang="en-US"/>
              <a:t>能力</a:t>
            </a:r>
            <a:br>
              <a:rPr lang="ja-JP" altLang="en-US"/>
            </a:br>
            <a:r>
              <a:rPr lang="ja-JP" altLang="en-US"/>
              <a:t>（身体能力）</a:t>
            </a:r>
          </a:p>
          <a:p>
            <a:pPr algn="ctr"/>
            <a:r>
              <a:rPr lang="ja-JP" altLang="en-US"/>
              <a:t>（認知能力）</a:t>
            </a:r>
          </a:p>
        </p:txBody>
      </p:sp>
      <p:sp>
        <p:nvSpPr>
          <p:cNvPr id="152" name="Oval 18"/>
          <p:cNvSpPr>
            <a:spLocks noChangeArrowheads="1"/>
          </p:cNvSpPr>
          <p:nvPr/>
        </p:nvSpPr>
        <p:spPr bwMode="auto">
          <a:xfrm>
            <a:off x="1185154" y="3789363"/>
            <a:ext cx="1481748" cy="1368425"/>
          </a:xfrm>
          <a:prstGeom prst="ellipse">
            <a:avLst/>
          </a:prstGeom>
          <a:solidFill>
            <a:srgbClr val="FFCC00"/>
          </a:solidFill>
          <a:ln w="12700" cap="sq" cmpd="sng">
            <a:solidFill>
              <a:schemeClr val="tx1"/>
            </a:solidFill>
            <a:round/>
            <a:headEnd/>
            <a:tailEnd/>
          </a:ln>
        </p:spPr>
        <p:txBody>
          <a:bodyPr wrap="none" anchor="ctr"/>
          <a:lstStyle/>
          <a:p>
            <a:pPr algn="ctr"/>
            <a:r>
              <a:rPr lang="ja-JP" altLang="en-US"/>
              <a:t>有無</a:t>
            </a:r>
          </a:p>
        </p:txBody>
      </p:sp>
      <p:sp>
        <p:nvSpPr>
          <p:cNvPr id="153" name="Oval 19"/>
          <p:cNvSpPr>
            <a:spLocks noChangeArrowheads="1"/>
          </p:cNvSpPr>
          <p:nvPr/>
        </p:nvSpPr>
        <p:spPr bwMode="auto">
          <a:xfrm>
            <a:off x="2120271" y="2132014"/>
            <a:ext cx="1481748" cy="1368425"/>
          </a:xfrm>
          <a:prstGeom prst="ellipse">
            <a:avLst/>
          </a:prstGeom>
          <a:solidFill>
            <a:srgbClr val="FFCC99"/>
          </a:solidFill>
          <a:ln w="12700" cap="sq" cmpd="sng">
            <a:solidFill>
              <a:schemeClr val="tx1"/>
            </a:solidFill>
            <a:round/>
            <a:headEnd/>
            <a:tailEnd/>
          </a:ln>
        </p:spPr>
        <p:txBody>
          <a:bodyPr wrap="none" anchor="ctr"/>
          <a:lstStyle/>
          <a:p>
            <a:pPr algn="ctr"/>
            <a:r>
              <a:rPr lang="ja-JP" altLang="en-US"/>
              <a:t>介助の方法</a:t>
            </a:r>
          </a:p>
        </p:txBody>
      </p:sp>
      <p:sp>
        <p:nvSpPr>
          <p:cNvPr id="154" name="AutoShape 22"/>
          <p:cNvSpPr>
            <a:spLocks noChangeArrowheads="1"/>
          </p:cNvSpPr>
          <p:nvPr/>
        </p:nvSpPr>
        <p:spPr bwMode="auto">
          <a:xfrm>
            <a:off x="2431404" y="1285860"/>
            <a:ext cx="2140595" cy="485791"/>
          </a:xfrm>
          <a:prstGeom prst="wedgeRectCallout">
            <a:avLst>
              <a:gd name="adj1" fmla="val -27227"/>
              <a:gd name="adj2" fmla="val 118431"/>
            </a:avLst>
          </a:prstGeom>
          <a:solidFill>
            <a:srgbClr val="CC99FF">
              <a:alpha val="48000"/>
            </a:srgbClr>
          </a:solidFill>
          <a:ln w="9525">
            <a:noFill/>
            <a:miter lim="800000"/>
            <a:headEnd/>
            <a:tailEnd/>
          </a:ln>
        </p:spPr>
        <p:txBody>
          <a:bodyPr/>
          <a:lstStyle/>
          <a:p>
            <a:r>
              <a:rPr lang="ja-JP" altLang="en-US" sz="1400"/>
              <a:t>最終的に対象者に提供されている介助の方法</a:t>
            </a:r>
          </a:p>
        </p:txBody>
      </p:sp>
      <p:sp>
        <p:nvSpPr>
          <p:cNvPr id="155" name="AutoShape 24"/>
          <p:cNvSpPr>
            <a:spLocks noChangeArrowheads="1"/>
          </p:cNvSpPr>
          <p:nvPr/>
        </p:nvSpPr>
        <p:spPr bwMode="auto">
          <a:xfrm>
            <a:off x="214282" y="5589589"/>
            <a:ext cx="1871952" cy="649287"/>
          </a:xfrm>
          <a:prstGeom prst="wedgeRectCallout">
            <a:avLst>
              <a:gd name="adj1" fmla="val 29157"/>
              <a:gd name="adj2" fmla="val -138509"/>
            </a:avLst>
          </a:prstGeom>
          <a:solidFill>
            <a:srgbClr val="CC99FF">
              <a:alpha val="48000"/>
            </a:srgbClr>
          </a:solidFill>
          <a:ln w="9525">
            <a:noFill/>
            <a:miter lim="800000"/>
            <a:headEnd/>
            <a:tailEnd/>
          </a:ln>
        </p:spPr>
        <p:txBody>
          <a:bodyPr/>
          <a:lstStyle/>
          <a:p>
            <a:pPr algn="ctr"/>
            <a:r>
              <a:rPr lang="ja-JP" altLang="en-US"/>
              <a:t>対象者に見られる行動の有無</a:t>
            </a:r>
          </a:p>
        </p:txBody>
      </p:sp>
      <p:sp>
        <p:nvSpPr>
          <p:cNvPr id="156" name="AutoShape 25"/>
          <p:cNvSpPr>
            <a:spLocks noChangeArrowheads="1"/>
          </p:cNvSpPr>
          <p:nvPr/>
        </p:nvSpPr>
        <p:spPr bwMode="auto">
          <a:xfrm>
            <a:off x="325672" y="1196975"/>
            <a:ext cx="1871953" cy="649288"/>
          </a:xfrm>
          <a:prstGeom prst="wedgeRectCallout">
            <a:avLst>
              <a:gd name="adj1" fmla="val -2986"/>
              <a:gd name="adj2" fmla="val 120171"/>
            </a:avLst>
          </a:prstGeom>
          <a:solidFill>
            <a:srgbClr val="CC99FF">
              <a:alpha val="48000"/>
            </a:srgbClr>
          </a:solidFill>
          <a:ln w="9525">
            <a:noFill/>
            <a:miter lim="800000"/>
            <a:headEnd/>
            <a:tailEnd/>
          </a:ln>
        </p:spPr>
        <p:txBody>
          <a:bodyPr/>
          <a:lstStyle/>
          <a:p>
            <a:pPr algn="ctr"/>
            <a:r>
              <a:rPr lang="ja-JP" altLang="en-US"/>
              <a:t>対象者の身体や認知の能力</a:t>
            </a:r>
          </a:p>
        </p:txBody>
      </p:sp>
      <p:sp>
        <p:nvSpPr>
          <p:cNvPr id="157" name="AutoShape 26"/>
          <p:cNvSpPr>
            <a:spLocks noChangeArrowheads="1"/>
          </p:cNvSpPr>
          <p:nvPr/>
        </p:nvSpPr>
        <p:spPr bwMode="auto">
          <a:xfrm>
            <a:off x="1418934" y="3429124"/>
            <a:ext cx="1091543" cy="287908"/>
          </a:xfrm>
          <a:prstGeom prst="roundRect">
            <a:avLst>
              <a:gd name="adj" fmla="val 50000"/>
            </a:avLst>
          </a:prstGeom>
          <a:solidFill>
            <a:srgbClr val="FF0000"/>
          </a:solidFill>
          <a:ln w="12700" cap="sq" cmpd="sng">
            <a:solidFill>
              <a:srgbClr val="FF99CC"/>
            </a:solidFill>
            <a:round/>
            <a:headEnd/>
            <a:tailEnd/>
          </a:ln>
        </p:spPr>
        <p:txBody>
          <a:bodyPr wrap="none" anchor="ctr"/>
          <a:lstStyle/>
          <a:p>
            <a:pPr algn="ctr"/>
            <a:r>
              <a:rPr lang="en-US" dirty="0">
                <a:solidFill>
                  <a:schemeClr val="bg1"/>
                </a:solidFill>
              </a:rPr>
              <a:t>74</a:t>
            </a:r>
            <a:r>
              <a:rPr lang="ja-JP" altLang="en-US" dirty="0">
                <a:solidFill>
                  <a:schemeClr val="bg1"/>
                </a:solidFill>
              </a:rPr>
              <a:t>項目</a:t>
            </a:r>
          </a:p>
        </p:txBody>
      </p:sp>
      <p:sp>
        <p:nvSpPr>
          <p:cNvPr id="158" name="Rectangle 27"/>
          <p:cNvSpPr>
            <a:spLocks noChangeArrowheads="1"/>
          </p:cNvSpPr>
          <p:nvPr/>
        </p:nvSpPr>
        <p:spPr bwMode="auto">
          <a:xfrm>
            <a:off x="3913152" y="1773239"/>
            <a:ext cx="1715527" cy="287337"/>
          </a:xfrm>
          <a:prstGeom prst="rect">
            <a:avLst/>
          </a:prstGeom>
          <a:solidFill>
            <a:srgbClr val="CCFFFF"/>
          </a:solidFill>
          <a:ln w="9525">
            <a:noFill/>
            <a:miter lim="800000"/>
            <a:headEnd/>
            <a:tailEnd/>
          </a:ln>
        </p:spPr>
        <p:txBody>
          <a:bodyPr wrap="none" anchor="ctr"/>
          <a:lstStyle/>
          <a:p>
            <a:pPr algn="ctr"/>
            <a:r>
              <a:rPr lang="ja-JP" altLang="en-US" sz="1400"/>
              <a:t>身体機能・起居動作</a:t>
            </a:r>
          </a:p>
        </p:txBody>
      </p:sp>
      <p:sp>
        <p:nvSpPr>
          <p:cNvPr id="159" name="Rectangle 28"/>
          <p:cNvSpPr>
            <a:spLocks noChangeArrowheads="1"/>
          </p:cNvSpPr>
          <p:nvPr/>
        </p:nvSpPr>
        <p:spPr bwMode="auto">
          <a:xfrm>
            <a:off x="3913152" y="2060575"/>
            <a:ext cx="1715527" cy="287338"/>
          </a:xfrm>
          <a:prstGeom prst="rect">
            <a:avLst/>
          </a:prstGeom>
          <a:solidFill>
            <a:srgbClr val="CCFFFF"/>
          </a:solidFill>
          <a:ln w="9525">
            <a:noFill/>
            <a:miter lim="800000"/>
            <a:headEnd/>
            <a:tailEnd/>
          </a:ln>
        </p:spPr>
        <p:txBody>
          <a:bodyPr wrap="none" anchor="ctr"/>
          <a:lstStyle/>
          <a:p>
            <a:pPr algn="ctr"/>
            <a:r>
              <a:rPr lang="ja-JP" altLang="en-US" sz="1400"/>
              <a:t>生活機能</a:t>
            </a:r>
          </a:p>
        </p:txBody>
      </p:sp>
      <p:sp>
        <p:nvSpPr>
          <p:cNvPr id="160" name="Rectangle 29"/>
          <p:cNvSpPr>
            <a:spLocks noChangeArrowheads="1"/>
          </p:cNvSpPr>
          <p:nvPr/>
        </p:nvSpPr>
        <p:spPr bwMode="auto">
          <a:xfrm>
            <a:off x="3913152" y="2347914"/>
            <a:ext cx="1715527" cy="287337"/>
          </a:xfrm>
          <a:prstGeom prst="rect">
            <a:avLst/>
          </a:prstGeom>
          <a:solidFill>
            <a:srgbClr val="CCFFFF"/>
          </a:solidFill>
          <a:ln w="9525">
            <a:noFill/>
            <a:miter lim="800000"/>
            <a:headEnd/>
            <a:tailEnd/>
          </a:ln>
        </p:spPr>
        <p:txBody>
          <a:bodyPr wrap="none" anchor="ctr"/>
          <a:lstStyle/>
          <a:p>
            <a:pPr algn="ctr"/>
            <a:r>
              <a:rPr lang="ja-JP" altLang="en-US" sz="1400"/>
              <a:t>認知機能</a:t>
            </a:r>
          </a:p>
        </p:txBody>
      </p:sp>
      <p:sp>
        <p:nvSpPr>
          <p:cNvPr id="161" name="Rectangle 30"/>
          <p:cNvSpPr>
            <a:spLocks noChangeArrowheads="1"/>
          </p:cNvSpPr>
          <p:nvPr/>
        </p:nvSpPr>
        <p:spPr bwMode="auto">
          <a:xfrm>
            <a:off x="3913152" y="2636839"/>
            <a:ext cx="1715527" cy="287337"/>
          </a:xfrm>
          <a:prstGeom prst="rect">
            <a:avLst/>
          </a:prstGeom>
          <a:solidFill>
            <a:srgbClr val="CCFFFF"/>
          </a:solidFill>
          <a:ln w="9525">
            <a:noFill/>
            <a:miter lim="800000"/>
            <a:headEnd/>
            <a:tailEnd/>
          </a:ln>
        </p:spPr>
        <p:txBody>
          <a:bodyPr wrap="none" anchor="ctr"/>
          <a:lstStyle/>
          <a:p>
            <a:pPr algn="ctr"/>
            <a:r>
              <a:rPr lang="en-US" sz="1400"/>
              <a:t>BPSD</a:t>
            </a:r>
            <a:r>
              <a:rPr lang="ja-JP" altLang="en-US" sz="1400"/>
              <a:t>関連</a:t>
            </a:r>
          </a:p>
        </p:txBody>
      </p:sp>
      <p:sp>
        <p:nvSpPr>
          <p:cNvPr id="162" name="Rectangle 31"/>
          <p:cNvSpPr>
            <a:spLocks noChangeArrowheads="1"/>
          </p:cNvSpPr>
          <p:nvPr/>
        </p:nvSpPr>
        <p:spPr bwMode="auto">
          <a:xfrm>
            <a:off x="3913152" y="2925764"/>
            <a:ext cx="1715527" cy="287337"/>
          </a:xfrm>
          <a:prstGeom prst="rect">
            <a:avLst/>
          </a:prstGeom>
          <a:solidFill>
            <a:srgbClr val="CCFFFF"/>
          </a:solidFill>
          <a:ln w="9525">
            <a:noFill/>
            <a:miter lim="800000"/>
            <a:headEnd/>
            <a:tailEnd/>
          </a:ln>
        </p:spPr>
        <p:txBody>
          <a:bodyPr wrap="none" anchor="ctr"/>
          <a:lstStyle/>
          <a:p>
            <a:pPr algn="ctr"/>
            <a:r>
              <a:rPr lang="ja-JP" altLang="en-US" sz="1400"/>
              <a:t>社会生活への適応</a:t>
            </a:r>
          </a:p>
        </p:txBody>
      </p:sp>
      <p:sp>
        <p:nvSpPr>
          <p:cNvPr id="163" name="AutoShape 32"/>
          <p:cNvSpPr>
            <a:spLocks/>
          </p:cNvSpPr>
          <p:nvPr/>
        </p:nvSpPr>
        <p:spPr bwMode="auto">
          <a:xfrm flipH="1">
            <a:off x="5715008" y="2133601"/>
            <a:ext cx="146111" cy="2867025"/>
          </a:xfrm>
          <a:prstGeom prst="rightBrace">
            <a:avLst>
              <a:gd name="adj1" fmla="val 141254"/>
              <a:gd name="adj2" fmla="val 57194"/>
            </a:avLst>
          </a:prstGeom>
          <a:noFill/>
          <a:ln w="12700" cap="sq" cmpd="sng">
            <a:solidFill>
              <a:schemeClr val="tx1"/>
            </a:solidFill>
            <a:round/>
            <a:headEnd/>
            <a:tailEnd/>
          </a:ln>
        </p:spPr>
        <p:txBody>
          <a:bodyPr wrap="none" anchor="ctr"/>
          <a:lstStyle/>
          <a:p>
            <a:endParaRPr lang="ja-JP" altLang="en-US"/>
          </a:p>
        </p:txBody>
      </p:sp>
      <p:pic>
        <p:nvPicPr>
          <p:cNvPr id="164" name="Picture 51"/>
          <p:cNvPicPr>
            <a:picLocks noChangeAspect="1" noChangeArrowheads="1"/>
          </p:cNvPicPr>
          <p:nvPr/>
        </p:nvPicPr>
        <p:blipFill>
          <a:blip r:embed="rId3" cstate="print"/>
          <a:srcRect/>
          <a:stretch>
            <a:fillRect/>
          </a:stretch>
        </p:blipFill>
        <p:spPr bwMode="auto">
          <a:xfrm>
            <a:off x="2428860" y="5134680"/>
            <a:ext cx="6611723" cy="847022"/>
          </a:xfrm>
          <a:prstGeom prst="rect">
            <a:avLst/>
          </a:prstGeom>
          <a:noFill/>
          <a:ln w="9525">
            <a:noFill/>
            <a:miter lim="800000"/>
            <a:headEnd/>
            <a:tailEnd/>
          </a:ln>
        </p:spPr>
      </p:pic>
      <p:sp>
        <p:nvSpPr>
          <p:cNvPr id="165" name="Text Box 59"/>
          <p:cNvSpPr txBox="1">
            <a:spLocks noChangeArrowheads="1"/>
          </p:cNvSpPr>
          <p:nvPr/>
        </p:nvSpPr>
        <p:spPr bwMode="auto">
          <a:xfrm>
            <a:off x="5309180" y="6014615"/>
            <a:ext cx="1247969" cy="366713"/>
          </a:xfrm>
          <a:prstGeom prst="rect">
            <a:avLst/>
          </a:prstGeom>
          <a:noFill/>
          <a:ln w="9525">
            <a:noFill/>
            <a:miter lim="800000"/>
            <a:headEnd/>
            <a:tailEnd/>
          </a:ln>
        </p:spPr>
        <p:txBody>
          <a:bodyPr>
            <a:spAutoFit/>
          </a:bodyPr>
          <a:lstStyle/>
          <a:p>
            <a:pPr>
              <a:spcBef>
                <a:spcPct val="50000"/>
              </a:spcBef>
            </a:pPr>
            <a:r>
              <a:rPr lang="ja-JP" altLang="en-US" dirty="0">
                <a:solidFill>
                  <a:schemeClr val="accent2"/>
                </a:solidFill>
                <a:ea typeface="HG創英角ｺﾞｼｯｸUB" pitchFamily="49" charset="-128"/>
              </a:rPr>
              <a:t>要介護度</a:t>
            </a:r>
          </a:p>
        </p:txBody>
      </p:sp>
      <p:sp>
        <p:nvSpPr>
          <p:cNvPr id="166" name="AutoShape 14"/>
          <p:cNvSpPr>
            <a:spLocks noChangeArrowheads="1"/>
          </p:cNvSpPr>
          <p:nvPr/>
        </p:nvSpPr>
        <p:spPr bwMode="auto">
          <a:xfrm>
            <a:off x="5861119" y="4643439"/>
            <a:ext cx="1949306" cy="287337"/>
          </a:xfrm>
          <a:prstGeom prst="roundRect">
            <a:avLst>
              <a:gd name="adj" fmla="val 50000"/>
            </a:avLst>
          </a:prstGeom>
          <a:solidFill>
            <a:srgbClr val="99CCFF"/>
          </a:solidFill>
          <a:ln w="12700" cap="sq" cmpd="sng">
            <a:solidFill>
              <a:srgbClr val="0000FF"/>
            </a:solidFill>
            <a:round/>
            <a:headEnd/>
            <a:tailEnd/>
          </a:ln>
        </p:spPr>
        <p:txBody>
          <a:bodyPr wrap="none" anchor="ctr"/>
          <a:lstStyle/>
          <a:p>
            <a:pPr algn="ctr"/>
            <a:r>
              <a:rPr lang="ja-JP" altLang="en-US" sz="1400"/>
              <a:t>医療関連の介助時間</a:t>
            </a:r>
          </a:p>
        </p:txBody>
      </p:sp>
      <p:sp>
        <p:nvSpPr>
          <p:cNvPr id="167" name="正方形/長方形 166"/>
          <p:cNvSpPr/>
          <p:nvPr/>
        </p:nvSpPr>
        <p:spPr>
          <a:xfrm>
            <a:off x="2932916" y="6444044"/>
            <a:ext cx="5904656" cy="338554"/>
          </a:xfrm>
          <a:prstGeom prst="rect">
            <a:avLst/>
          </a:prstGeom>
        </p:spPr>
        <p:txBody>
          <a:bodyPr wrap="square">
            <a:spAutoFit/>
          </a:bodyPr>
          <a:lstStyle/>
          <a:p>
            <a:pPr marL="342900" lvl="0" indent="-342900" eaLnBrk="0" fontAlgn="base" hangingPunct="0">
              <a:spcBef>
                <a:spcPct val="20000"/>
              </a:spcBef>
              <a:spcAft>
                <a:spcPct val="0"/>
              </a:spcAft>
            </a:pPr>
            <a:r>
              <a:rPr lang="ja-JP" altLang="en-US" sz="1600" dirty="0" smtClean="0"/>
              <a:t>（例）　要介護認定基準時間が</a:t>
            </a:r>
            <a:r>
              <a:rPr lang="en-US" altLang="ja-JP" sz="1600" u="sng" dirty="0" smtClean="0"/>
              <a:t>93.2</a:t>
            </a:r>
            <a:r>
              <a:rPr lang="ja-JP" altLang="en-US" sz="1600" u="sng" dirty="0" smtClean="0"/>
              <a:t>分</a:t>
            </a:r>
            <a:r>
              <a:rPr lang="ja-JP" altLang="en-US" sz="1600" dirty="0" smtClean="0"/>
              <a:t>であるので、</a:t>
            </a:r>
            <a:r>
              <a:rPr lang="ja-JP" altLang="en-US" sz="1600" u="sng" dirty="0" smtClean="0"/>
              <a:t>要介護４</a:t>
            </a:r>
            <a:endParaRPr lang="en-US" altLang="ja-JP" sz="1600" u="sng" dirty="0" smtClean="0"/>
          </a:p>
        </p:txBody>
      </p:sp>
      <p:sp>
        <p:nvSpPr>
          <p:cNvPr id="40" name="スライド番号プレースホルダ 39"/>
          <p:cNvSpPr>
            <a:spLocks noGrp="1"/>
          </p:cNvSpPr>
          <p:nvPr>
            <p:ph type="sldNum" sz="quarter" idx="12"/>
          </p:nvPr>
        </p:nvSpPr>
        <p:spPr/>
        <p:txBody>
          <a:bodyPr/>
          <a:lstStyle/>
          <a:p>
            <a:pPr>
              <a:defRPr/>
            </a:pPr>
            <a:fld id="{9E814617-3678-4611-ADE1-ABBEB127B660}" type="slidenum">
              <a:rPr lang="en-US" altLang="ja-JP" smtClean="0"/>
              <a:pPr>
                <a:defRPr/>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介護認定審査会資料</a:t>
            </a:r>
            <a:endParaRPr kumimoji="1" lang="ja-JP" altLang="en-US" dirty="0"/>
          </a:p>
        </p:txBody>
      </p:sp>
      <p:pic>
        <p:nvPicPr>
          <p:cNvPr id="93186" name="Picture 2"/>
          <p:cNvPicPr>
            <a:picLocks noChangeAspect="1" noChangeArrowheads="1"/>
          </p:cNvPicPr>
          <p:nvPr/>
        </p:nvPicPr>
        <p:blipFill>
          <a:blip r:embed="rId3" cstate="print"/>
          <a:srcRect/>
          <a:stretch>
            <a:fillRect/>
          </a:stretch>
        </p:blipFill>
        <p:spPr bwMode="auto">
          <a:xfrm>
            <a:off x="2643174"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0" y="1928802"/>
            <a:ext cx="1643074" cy="4214842"/>
          </a:xfrm>
          <a:prstGeom prst="roundRect">
            <a:avLst>
              <a:gd name="adj" fmla="val 10901"/>
            </a:avLst>
          </a:prstGeom>
          <a:solidFill>
            <a:srgbClr val="FF0000">
              <a:alpha val="25882"/>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643174"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643174" y="2357430"/>
            <a:ext cx="1857388" cy="1214446"/>
          </a:xfrm>
          <a:prstGeom prst="roundRect">
            <a:avLst>
              <a:gd name="adj" fmla="val 10901"/>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43174" y="1928802"/>
            <a:ext cx="1857388" cy="357190"/>
          </a:xfrm>
          <a:prstGeom prst="roundRect">
            <a:avLst>
              <a:gd name="adj" fmla="val 10901"/>
            </a:avLst>
          </a:prstGeom>
          <a:solidFill>
            <a:srgbClr val="FF99FF">
              <a:alpha val="23137"/>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kumimoji="1" lang="ja-JP" altLang="en-US" dirty="0" smtClean="0"/>
              <a:t>基本調査の選択</a:t>
            </a:r>
            <a:endParaRPr kumimoji="1" lang="ja-JP" altLang="en-US" dirty="0"/>
          </a:p>
        </p:txBody>
      </p:sp>
      <p:sp>
        <p:nvSpPr>
          <p:cNvPr id="12" name="テキスト ボックス 11"/>
          <p:cNvSpPr txBox="1"/>
          <p:nvPr/>
        </p:nvSpPr>
        <p:spPr>
          <a:xfrm>
            <a:off x="750067" y="3857628"/>
            <a:ext cx="1035851" cy="584775"/>
          </a:xfrm>
          <a:prstGeom prst="rect">
            <a:avLst/>
          </a:prstGeom>
          <a:noFill/>
        </p:spPr>
        <p:txBody>
          <a:bodyPr wrap="square" rtlCol="0">
            <a:spAutoFit/>
          </a:bodyPr>
          <a:lstStyle/>
          <a:p>
            <a:r>
              <a:rPr lang="ja-JP" altLang="en-US" dirty="0" smtClean="0"/>
              <a:t>中間評価</a:t>
            </a:r>
            <a:r>
              <a:rPr lang="en-US" altLang="ja-JP" dirty="0" smtClean="0"/>
              <a:t/>
            </a:r>
            <a:br>
              <a:rPr lang="en-US" altLang="ja-JP" dirty="0" smtClean="0"/>
            </a:br>
            <a:r>
              <a:rPr lang="ja-JP" altLang="en-US" dirty="0" smtClean="0"/>
              <a:t>項目</a:t>
            </a:r>
            <a:r>
              <a:rPr lang="ja-JP" altLang="en-US" dirty="0"/>
              <a:t>得点</a:t>
            </a:r>
            <a:endParaRPr kumimoji="1" lang="ja-JP" altLang="en-US" dirty="0"/>
          </a:p>
        </p:txBody>
      </p:sp>
      <p:sp>
        <p:nvSpPr>
          <p:cNvPr id="14" name="テキスト ボックス 13"/>
          <p:cNvSpPr txBox="1"/>
          <p:nvPr/>
        </p:nvSpPr>
        <p:spPr>
          <a:xfrm>
            <a:off x="857224" y="2571744"/>
            <a:ext cx="1071570" cy="584775"/>
          </a:xfrm>
          <a:prstGeom prst="rect">
            <a:avLst/>
          </a:prstGeom>
          <a:noFill/>
        </p:spPr>
        <p:txBody>
          <a:bodyPr wrap="square" rtlCol="0">
            <a:spAutoFit/>
          </a:bodyPr>
          <a:lstStyle/>
          <a:p>
            <a:r>
              <a:rPr lang="ja-JP" altLang="en-US" dirty="0" smtClean="0"/>
              <a:t>行為区分毎の時間</a:t>
            </a:r>
            <a:endParaRPr kumimoji="1" lang="ja-JP" altLang="en-US" dirty="0"/>
          </a:p>
        </p:txBody>
      </p:sp>
      <p:sp>
        <p:nvSpPr>
          <p:cNvPr id="16" name="テキスト ボックス 15"/>
          <p:cNvSpPr txBox="1"/>
          <p:nvPr/>
        </p:nvSpPr>
        <p:spPr>
          <a:xfrm>
            <a:off x="928662" y="1571612"/>
            <a:ext cx="1285884" cy="584775"/>
          </a:xfrm>
          <a:prstGeom prst="rect">
            <a:avLst/>
          </a:prstGeom>
          <a:noFill/>
        </p:spPr>
        <p:txBody>
          <a:bodyPr wrap="square" rtlCol="0">
            <a:spAutoFit/>
          </a:bodyPr>
          <a:lstStyle/>
          <a:p>
            <a:r>
              <a:rPr lang="ja-JP" altLang="en-US" dirty="0" smtClean="0"/>
              <a:t>要介護認定等基準時間</a:t>
            </a:r>
            <a:endParaRPr kumimoji="1" lang="ja-JP" altLang="en-US" dirty="0"/>
          </a:p>
        </p:txBody>
      </p:sp>
      <p:sp>
        <p:nvSpPr>
          <p:cNvPr id="18" name="左矢印 17"/>
          <p:cNvSpPr/>
          <p:nvPr/>
        </p:nvSpPr>
        <p:spPr>
          <a:xfrm>
            <a:off x="4286248" y="4071942"/>
            <a:ext cx="357190"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0" name="上矢印 19"/>
          <p:cNvSpPr/>
          <p:nvPr/>
        </p:nvSpPr>
        <p:spPr>
          <a:xfrm rot="16200000">
            <a:off x="4464843" y="2750339"/>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cxnSp>
        <p:nvCxnSpPr>
          <p:cNvPr id="22" name="直線矢印コネクタ 21"/>
          <p:cNvCxnSpPr>
            <a:stCxn id="12" idx="3"/>
            <a:endCxn id="7" idx="1"/>
          </p:cNvCxnSpPr>
          <p:nvPr/>
        </p:nvCxnSpPr>
        <p:spPr>
          <a:xfrm>
            <a:off x="1785918" y="4150016"/>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864132"/>
            <a:ext cx="714380" cy="100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46" y="1864000"/>
            <a:ext cx="428628" cy="243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1" name="スライド番号プレースホルダ 20"/>
          <p:cNvSpPr>
            <a:spLocks noGrp="1"/>
          </p:cNvSpPr>
          <p:nvPr>
            <p:ph type="sldNum" sz="quarter" idx="12"/>
          </p:nvPr>
        </p:nvSpPr>
        <p:spPr/>
        <p:txBody>
          <a:bodyPr/>
          <a:lstStyle/>
          <a:p>
            <a:pPr>
              <a:defRPr/>
            </a:pPr>
            <a:fld id="{9E814617-3678-4611-ADE1-ABBEB127B660}" type="slidenum">
              <a:rPr lang="en-US" altLang="ja-JP" smtClean="0"/>
              <a:pPr>
                <a:defRPr/>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角丸四角形 125"/>
          <p:cNvSpPr/>
          <p:nvPr/>
        </p:nvSpPr>
        <p:spPr>
          <a:xfrm>
            <a:off x="6572264" y="5715016"/>
            <a:ext cx="2143140" cy="642942"/>
          </a:xfrm>
          <a:prstGeom prst="round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要介護度</a:t>
            </a:r>
            <a:r>
              <a:rPr kumimoji="1" lang="en-US" altLang="ja-JP" sz="2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
            </a:r>
            <a:br>
              <a:rPr kumimoji="1" lang="en-US" altLang="ja-JP" sz="2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br>
            <a:r>
              <a:rPr kumimoji="1" lang="ja-JP" altLang="en-US" sz="1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（要介護状態等区分）</a:t>
            </a:r>
            <a:endParaRPr kumimoji="1" lang="ja-JP" altLang="en-US" sz="1400" b="1" spc="50" dirty="0">
              <a:ln w="13500">
                <a:noFill/>
                <a:prstDash val="solid"/>
              </a:ln>
              <a:solidFill>
                <a:schemeClr val="tx1"/>
              </a:solidFill>
              <a:effectLst>
                <a:innerShdw blurRad="50900" dist="38500" dir="13500000">
                  <a:srgbClr val="000000">
                    <a:alpha val="60000"/>
                  </a:srgbClr>
                </a:innerShdw>
              </a:effectLst>
              <a:latin typeface="HGP創英角ｺﾞｼｯｸUB" pitchFamily="50" charset="-128"/>
              <a:ea typeface="HGP創英角ｺﾞｼｯｸUB" pitchFamily="50" charset="-128"/>
            </a:endParaRPr>
          </a:p>
        </p:txBody>
      </p:sp>
      <p:sp>
        <p:nvSpPr>
          <p:cNvPr id="122" name="円/楕円 121"/>
          <p:cNvSpPr/>
          <p:nvPr/>
        </p:nvSpPr>
        <p:spPr>
          <a:xfrm>
            <a:off x="3000364" y="5572140"/>
            <a:ext cx="2643206" cy="928694"/>
          </a:xfrm>
          <a:prstGeom prst="ellips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要介護認定等</a:t>
            </a:r>
            <a:r>
              <a:rPr kumimoji="1"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
            </a:r>
            <a:br>
              <a:rPr kumimoji="1"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br>
            <a:r>
              <a:rPr kumimoji="1"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基準時間</a:t>
            </a:r>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endParaRPr>
          </a:p>
        </p:txBody>
      </p:sp>
      <p:sp>
        <p:nvSpPr>
          <p:cNvPr id="2" name="タイトル 1"/>
          <p:cNvSpPr>
            <a:spLocks noGrp="1"/>
          </p:cNvSpPr>
          <p:nvPr>
            <p:ph type="title"/>
          </p:nvPr>
        </p:nvSpPr>
        <p:spPr/>
        <p:txBody>
          <a:bodyPr/>
          <a:lstStyle/>
          <a:p>
            <a:r>
              <a:rPr kumimoji="1" lang="ja-JP" altLang="en-US" dirty="0" smtClean="0"/>
              <a:t>樹形モデル</a:t>
            </a:r>
            <a:r>
              <a:rPr kumimoji="1" lang="ja-JP" altLang="en-US" sz="2400" dirty="0" smtClean="0"/>
              <a:t>（樹形図）</a:t>
            </a:r>
            <a:r>
              <a:rPr kumimoji="1" lang="ja-JP" altLang="en-US" dirty="0" smtClean="0"/>
              <a:t>と要介護度</a:t>
            </a:r>
            <a:endParaRPr kumimoji="1" lang="ja-JP" altLang="en-US" dirty="0"/>
          </a:p>
        </p:txBody>
      </p:sp>
      <p:pic>
        <p:nvPicPr>
          <p:cNvPr id="7049217" name="Picture 1"/>
          <p:cNvPicPr>
            <a:picLocks noChangeAspect="1" noChangeArrowheads="1"/>
          </p:cNvPicPr>
          <p:nvPr/>
        </p:nvPicPr>
        <p:blipFill>
          <a:blip r:embed="rId3" cstate="print"/>
          <a:srcRect/>
          <a:stretch>
            <a:fillRect/>
          </a:stretch>
        </p:blipFill>
        <p:spPr bwMode="auto">
          <a:xfrm>
            <a:off x="642910" y="1828159"/>
            <a:ext cx="7993334" cy="3429024"/>
          </a:xfrm>
          <a:prstGeom prst="rect">
            <a:avLst/>
          </a:prstGeom>
          <a:noFill/>
          <a:ln w="9525">
            <a:noFill/>
            <a:miter lim="800000"/>
            <a:headEnd/>
            <a:tailEnd/>
          </a:ln>
          <a:effectLst/>
        </p:spPr>
      </p:pic>
      <p:sp>
        <p:nvSpPr>
          <p:cNvPr id="106" name="円/楕円 105"/>
          <p:cNvSpPr/>
          <p:nvPr/>
        </p:nvSpPr>
        <p:spPr>
          <a:xfrm>
            <a:off x="714348" y="4185613"/>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1785918" y="2828291"/>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3714744" y="2899729"/>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4429124" y="4899993"/>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5000628" y="4257051"/>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5429256" y="2756853"/>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7215206" y="3042605"/>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8001024" y="4828555"/>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図形 113"/>
          <p:cNvSpPr/>
          <p:nvPr/>
        </p:nvSpPr>
        <p:spPr>
          <a:xfrm rot="3600000">
            <a:off x="1363723" y="3784870"/>
            <a:ext cx="3448714"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5" name="図形 114"/>
          <p:cNvSpPr/>
          <p:nvPr/>
        </p:nvSpPr>
        <p:spPr>
          <a:xfrm rot="5763007">
            <a:off x="2650241" y="3855086"/>
            <a:ext cx="2687091"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6" name="図形 115"/>
          <p:cNvSpPr/>
          <p:nvPr/>
        </p:nvSpPr>
        <p:spPr>
          <a:xfrm rot="16759779" flipH="1">
            <a:off x="3574571" y="3896935"/>
            <a:ext cx="2769888"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7" name="図形 116"/>
          <p:cNvSpPr/>
          <p:nvPr/>
        </p:nvSpPr>
        <p:spPr>
          <a:xfrm rot="18404039" flipH="1">
            <a:off x="4072053" y="3984649"/>
            <a:ext cx="3474109"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8" name="図形 117"/>
          <p:cNvSpPr/>
          <p:nvPr/>
        </p:nvSpPr>
        <p:spPr>
          <a:xfrm rot="20182118" flipH="1">
            <a:off x="4454046" y="4846228"/>
            <a:ext cx="3474109"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9" name="図形 118"/>
          <p:cNvSpPr/>
          <p:nvPr/>
        </p:nvSpPr>
        <p:spPr>
          <a:xfrm rot="1819693">
            <a:off x="764689" y="4498025"/>
            <a:ext cx="3448714"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0" name="図形 119"/>
          <p:cNvSpPr/>
          <p:nvPr/>
        </p:nvSpPr>
        <p:spPr>
          <a:xfrm rot="15881657" flipH="1">
            <a:off x="4455453" y="4475270"/>
            <a:ext cx="903571"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1" name="図形 120"/>
          <p:cNvSpPr/>
          <p:nvPr/>
        </p:nvSpPr>
        <p:spPr>
          <a:xfrm rot="14622817" flipH="1">
            <a:off x="4197963" y="5036738"/>
            <a:ext cx="464194" cy="594617"/>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3" name="テキスト ボックス 122"/>
          <p:cNvSpPr txBox="1"/>
          <p:nvPr/>
        </p:nvSpPr>
        <p:spPr>
          <a:xfrm>
            <a:off x="428596" y="1285860"/>
            <a:ext cx="8572560" cy="400110"/>
          </a:xfrm>
          <a:prstGeom prst="rect">
            <a:avLst/>
          </a:prstGeom>
          <a:noFill/>
          <a:effectLst>
            <a:outerShdw blurRad="50800" dist="38100" dir="5400000" algn="t" rotWithShape="0">
              <a:prstClr val="black">
                <a:alpha val="40000"/>
              </a:prstClr>
            </a:outerShdw>
          </a:effectLst>
        </p:spPr>
        <p:txBody>
          <a:bodyPr wrap="square" rtlCol="0">
            <a:spAutoFit/>
          </a:bodyPr>
          <a:lstStyle/>
          <a:p>
            <a:r>
              <a:rPr kumimoji="1" lang="ja-JP" altLang="en-US" sz="2000" dirty="0" smtClean="0"/>
              <a:t>各「</a:t>
            </a:r>
            <a:r>
              <a:rPr kumimoji="1" lang="ja-JP" altLang="en-US" sz="2000" dirty="0" smtClean="0">
                <a:latin typeface="HGP創英角ｺﾞｼｯｸUB" pitchFamily="50" charset="-128"/>
                <a:ea typeface="HGP創英角ｺﾞｼｯｸUB" pitchFamily="50" charset="-128"/>
              </a:rPr>
              <a:t>行為区分毎の時間</a:t>
            </a:r>
            <a:r>
              <a:rPr kumimoji="1" lang="ja-JP" altLang="en-US" sz="2000" dirty="0" smtClean="0"/>
              <a:t>」を合計すると、「</a:t>
            </a:r>
            <a:r>
              <a:rPr kumimoji="1" lang="ja-JP" altLang="en-US" sz="2000" dirty="0" smtClean="0">
                <a:latin typeface="HGP創英角ｺﾞｼｯｸUB" pitchFamily="50" charset="-128"/>
                <a:ea typeface="HGP創英角ｺﾞｼｯｸUB" pitchFamily="50" charset="-128"/>
              </a:rPr>
              <a:t>要介護認定等基準時間</a:t>
            </a:r>
            <a:r>
              <a:rPr kumimoji="1" lang="ja-JP" altLang="en-US" sz="2000" dirty="0" smtClean="0"/>
              <a:t>（基準時間）」に。</a:t>
            </a:r>
            <a:endParaRPr kumimoji="1" lang="ja-JP" altLang="en-US" sz="2000" dirty="0"/>
          </a:p>
        </p:txBody>
      </p:sp>
      <p:sp>
        <p:nvSpPr>
          <p:cNvPr id="124" name="ストライプ矢印 123"/>
          <p:cNvSpPr/>
          <p:nvPr/>
        </p:nvSpPr>
        <p:spPr>
          <a:xfrm>
            <a:off x="5072066" y="5857892"/>
            <a:ext cx="1643074" cy="428628"/>
          </a:xfrm>
          <a:prstGeom prst="stripedRightArrow">
            <a:avLst/>
          </a:prstGeom>
          <a:solidFill>
            <a:srgbClr val="FFC000"/>
          </a:solidFill>
          <a:ln>
            <a:solidFill>
              <a:srgbClr val="00B05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5500694" y="5357826"/>
            <a:ext cx="2500330" cy="523220"/>
          </a:xfrm>
          <a:prstGeom prst="rect">
            <a:avLst/>
          </a:prstGeom>
          <a:noFill/>
        </p:spPr>
        <p:txBody>
          <a:bodyPr wrap="square" rtlCol="0">
            <a:spAutoFit/>
          </a:bodyPr>
          <a:lstStyle/>
          <a:p>
            <a:r>
              <a:rPr lang="ja-JP" altLang="en-US" sz="1400" dirty="0" smtClean="0">
                <a:latin typeface="HGP創英角ｺﾞｼｯｸUB" pitchFamily="50" charset="-128"/>
                <a:ea typeface="HGP創英角ｺﾞｼｯｸUB" pitchFamily="50" charset="-128"/>
              </a:rPr>
              <a:t>概ね</a:t>
            </a:r>
            <a:r>
              <a:rPr kumimoji="1" lang="en-US" altLang="ja-JP" sz="1400" dirty="0" smtClean="0">
                <a:latin typeface="HGP創英角ｺﾞｼｯｸUB" pitchFamily="50" charset="-128"/>
                <a:ea typeface="HGP創英角ｺﾞｼｯｸUB" pitchFamily="50" charset="-128"/>
              </a:rPr>
              <a:t>20</a:t>
            </a:r>
            <a:r>
              <a:rPr kumimoji="1" lang="ja-JP" altLang="en-US" sz="1400" dirty="0" smtClean="0">
                <a:latin typeface="HGP創英角ｺﾞｼｯｸUB" pitchFamily="50" charset="-128"/>
                <a:ea typeface="HGP創英角ｺﾞｼｯｸUB" pitchFamily="50" charset="-128"/>
              </a:rPr>
              <a:t>分</a:t>
            </a:r>
            <a:r>
              <a:rPr kumimoji="1" lang="en-US" altLang="ja-JP" sz="1400" dirty="0" smtClean="0">
                <a:latin typeface="HGP創英角ｺﾞｼｯｸUB" pitchFamily="50" charset="-128"/>
                <a:ea typeface="HGP創英角ｺﾞｼｯｸUB" pitchFamily="50" charset="-128"/>
              </a:rPr>
              <a:t/>
            </a:r>
            <a:br>
              <a:rPr kumimoji="1" lang="en-US" altLang="ja-JP" sz="1400" dirty="0" smtClean="0">
                <a:latin typeface="HGP創英角ｺﾞｼｯｸUB" pitchFamily="50" charset="-128"/>
                <a:ea typeface="HGP創英角ｺﾞｼｯｸUB" pitchFamily="50" charset="-128"/>
              </a:rPr>
            </a:br>
            <a:r>
              <a:rPr kumimoji="1" lang="ja-JP" altLang="en-US" sz="1400" dirty="0" smtClean="0">
                <a:latin typeface="HGP創英角ｺﾞｼｯｸUB" pitchFamily="50" charset="-128"/>
                <a:ea typeface="HGP創英角ｺﾞｼｯｸUB" pitchFamily="50" charset="-128"/>
              </a:rPr>
              <a:t>刻みで区分</a:t>
            </a:r>
            <a:endParaRPr kumimoji="1" lang="ja-JP" altLang="en-US" sz="1400" dirty="0">
              <a:latin typeface="HGP創英角ｺﾞｼｯｸUB" pitchFamily="50" charset="-128"/>
              <a:ea typeface="HGP創英角ｺﾞｼｯｸUB" pitchFamily="50" charset="-128"/>
            </a:endParaRPr>
          </a:p>
        </p:txBody>
      </p:sp>
      <p:sp>
        <p:nvSpPr>
          <p:cNvPr id="25" name="スライド番号プレースホルダ 24"/>
          <p:cNvSpPr>
            <a:spLocks noGrp="1"/>
          </p:cNvSpPr>
          <p:nvPr>
            <p:ph type="sldNum" sz="quarter" idx="12"/>
          </p:nvPr>
        </p:nvSpPr>
        <p:spPr/>
        <p:txBody>
          <a:bodyPr/>
          <a:lstStyle/>
          <a:p>
            <a:fld id="{85B4D217-B01C-402B-BB17-2921060ECC95}" type="slidenum">
              <a:rPr lang="en-US" altLang="ja-JP" smtClean="0"/>
              <a:pPr/>
              <a:t>8</a:t>
            </a:fld>
            <a:endParaRPr lang="en-US" altLang="ja-JP"/>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0" y="1268413"/>
          <a:ext cx="8856663" cy="5001006"/>
        </p:xfrm>
        <a:graphic>
          <a:graphicData uri="http://schemas.openxmlformats.org/drawingml/2006/table">
            <a:tbl>
              <a:tblPr/>
              <a:tblGrid>
                <a:gridCol w="1463675"/>
                <a:gridCol w="2155825"/>
                <a:gridCol w="3005138"/>
                <a:gridCol w="2232025"/>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能 力</a:t>
                      </a:r>
                    </a:p>
                  </a:txBody>
                  <a:tcPr marL="99012" marR="990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介助の方法</a:t>
                      </a:r>
                    </a:p>
                  </a:txBody>
                  <a:tcPr marL="99012" marR="990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有 無</a:t>
                      </a:r>
                    </a:p>
                  </a:txBody>
                  <a:tcPr marL="99012" marR="990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主な</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調査項目</a:t>
                      </a: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身体の能力</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300" b="0" i="0" u="none" strike="noStrike" cap="none" normalizeH="0" baseline="0" smtClean="0">
                          <a:ln>
                            <a:noFill/>
                          </a:ln>
                          <a:solidFill>
                            <a:schemeClr val="tx1"/>
                          </a:solidFill>
                          <a:effectLst/>
                          <a:latin typeface="Verdana" pitchFamily="34" charset="0"/>
                          <a:ea typeface="ＭＳ Ｐゴシック" pitchFamily="50" charset="-128"/>
                        </a:rPr>
                        <a:t>1</a:t>
                      </a: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altLang="ja-JP" sz="1300" b="0" i="0" u="none" strike="noStrike" cap="none" normalizeH="0" baseline="0" smtClean="0">
                          <a:ln>
                            <a:noFill/>
                          </a:ln>
                          <a:solidFill>
                            <a:schemeClr val="tx1"/>
                          </a:solidFill>
                          <a:effectLst/>
                          <a:latin typeface="Verdana" pitchFamily="34" charset="0"/>
                          <a:ea typeface="ＭＳ Ｐゴシック" pitchFamily="50" charset="-128"/>
                        </a:rPr>
                        <a:t>10</a:t>
                      </a: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認知の能力</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300" b="0" i="0" u="none" strike="noStrike" cap="none" normalizeH="0" baseline="0" smtClean="0">
                          <a:ln>
                            <a:noFill/>
                          </a:ln>
                          <a:solidFill>
                            <a:schemeClr val="tx1"/>
                          </a:solidFill>
                          <a:effectLst/>
                          <a:latin typeface="Verdana" pitchFamily="34" charset="0"/>
                          <a:ea typeface="ＭＳ Ｐゴシック" pitchFamily="50" charset="-128"/>
                        </a:rPr>
                        <a:t>3</a:t>
                      </a: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altLang="ja-JP" sz="1300" b="0" i="0" u="none" strike="noStrike" cap="none" normalizeH="0" baseline="0" smtClean="0">
                          <a:ln>
                            <a:noFill/>
                          </a:ln>
                          <a:solidFill>
                            <a:schemeClr val="tx1"/>
                          </a:solidFill>
                          <a:effectLst/>
                          <a:latin typeface="Verdana" pitchFamily="34" charset="0"/>
                          <a:ea typeface="ＭＳ Ｐゴシック" pitchFamily="50" charset="-128"/>
                        </a:rPr>
                        <a:t>8</a:t>
                      </a: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項目）</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生活機能</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2</a:t>
                      </a: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12</a:t>
                      </a: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社会生活への適応</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5</a:t>
                      </a: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4</a:t>
                      </a: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項目）</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麻痺等・拘縮</a:t>
                      </a: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700" b="0" i="0" u="none" strike="noStrike" cap="none" normalizeH="0" baseline="0" smtClean="0">
                          <a:ln>
                            <a:noFill/>
                          </a:ln>
                          <a:solidFill>
                            <a:schemeClr val="tx1"/>
                          </a:solidFill>
                          <a:effectLst/>
                          <a:latin typeface="Verdana" pitchFamily="34" charset="0"/>
                          <a:ea typeface="ＭＳ Ｐゴシック" pitchFamily="50" charset="-128"/>
                        </a:rPr>
                        <a:t>1</a:t>
                      </a: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群の</a:t>
                      </a:r>
                      <a:r>
                        <a:rPr kumimoji="0" lang="en-US" altLang="ja-JP" sz="1700" b="0" i="0" u="none" strike="noStrike" cap="none" normalizeH="0" baseline="0" smtClean="0">
                          <a:ln>
                            <a:noFill/>
                          </a:ln>
                          <a:solidFill>
                            <a:schemeClr val="tx1"/>
                          </a:solidFill>
                          <a:effectLst/>
                          <a:latin typeface="Verdana" pitchFamily="34" charset="0"/>
                          <a:ea typeface="ＭＳ Ｐゴシック" pitchFamily="50" charset="-128"/>
                        </a:rPr>
                        <a:t>9</a:t>
                      </a: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部位）</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en-US" altLang="ja-JP" sz="2200" b="0" i="0" u="none" strike="noStrike" cap="none" normalizeH="0" baseline="0" smtClean="0">
                          <a:ln>
                            <a:noFill/>
                          </a:ln>
                          <a:solidFill>
                            <a:schemeClr val="tx1"/>
                          </a:solidFill>
                          <a:effectLst/>
                          <a:latin typeface="Verdana" pitchFamily="34" charset="0"/>
                          <a:ea typeface="ＭＳ Ｐゴシック" pitchFamily="50" charset="-128"/>
                        </a:rPr>
                        <a:t>BPSD</a:t>
                      </a: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関連</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a:t>
                      </a: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第</a:t>
                      </a:r>
                      <a:r>
                        <a:rPr kumimoji="0" lang="en-US" altLang="ja-JP" sz="1700" b="0" i="0" u="none" strike="noStrike" cap="none" normalizeH="0" baseline="0" smtClean="0">
                          <a:ln>
                            <a:noFill/>
                          </a:ln>
                          <a:solidFill>
                            <a:schemeClr val="tx1"/>
                          </a:solidFill>
                          <a:effectLst/>
                          <a:latin typeface="Verdana" pitchFamily="34" charset="0"/>
                          <a:ea typeface="ＭＳ Ｐゴシック" pitchFamily="50" charset="-128"/>
                        </a:rPr>
                        <a:t>4</a:t>
                      </a:r>
                      <a:r>
                        <a:rPr kumimoji="0" lang="ja-JP" altLang="en-US" sz="1100" b="0" i="0" u="none" strike="noStrike" cap="none" normalizeH="0" baseline="0" smtClean="0">
                          <a:ln>
                            <a:noFill/>
                          </a:ln>
                          <a:solidFill>
                            <a:schemeClr val="tx1"/>
                          </a:solidFill>
                          <a:effectLst/>
                          <a:latin typeface="Verdana" pitchFamily="34" charset="0"/>
                          <a:ea typeface="ＭＳ Ｐゴシック" pitchFamily="50" charset="-128"/>
                        </a:rPr>
                        <a:t>群を中心に</a:t>
                      </a:r>
                      <a:r>
                        <a:rPr kumimoji="0" lang="en-US" altLang="ja-JP" sz="1700" b="0" i="0" u="none" strike="noStrike" cap="none" normalizeH="0" baseline="0" smtClean="0">
                          <a:ln>
                            <a:noFill/>
                          </a:ln>
                          <a:solidFill>
                            <a:schemeClr val="tx1"/>
                          </a:solidFill>
                          <a:effectLst/>
                          <a:latin typeface="Verdana" pitchFamily="34" charset="0"/>
                          <a:ea typeface="ＭＳ Ｐゴシック" pitchFamily="50" charset="-128"/>
                        </a:rPr>
                        <a:t>18</a:t>
                      </a:r>
                      <a:r>
                        <a:rPr kumimoji="0" lang="ja-JP" altLang="en-US" sz="1100" b="0" i="0" u="none" strike="noStrike" cap="none" normalizeH="0" baseline="0" smtClean="0">
                          <a:ln>
                            <a:noFill/>
                          </a:ln>
                          <a:solidFill>
                            <a:schemeClr val="tx1"/>
                          </a:solidFill>
                          <a:effectLst/>
                          <a:latin typeface="Verdana" pitchFamily="34" charset="0"/>
                          <a:ea typeface="ＭＳ Ｐゴシック" pitchFamily="50" charset="-128"/>
                        </a:rPr>
                        <a:t>項目</a:t>
                      </a: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a:t>
                      </a:r>
                    </a:p>
                  </a:txBody>
                  <a:tcPr marL="99012" marR="990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選択肢の特徴</a:t>
                      </a: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「できる」</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「できない」</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「介助されていない」</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～「全介助」</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300" b="0" i="0" u="none" strike="noStrike" cap="none" normalizeH="0" baseline="0" smtClean="0">
                          <a:ln>
                            <a:noFill/>
                          </a:ln>
                          <a:solidFill>
                            <a:schemeClr val="tx1"/>
                          </a:solidFill>
                          <a:effectLst/>
                          <a:latin typeface="Verdana" pitchFamily="34" charset="0"/>
                          <a:ea typeface="ＭＳ Ｐゴシック" pitchFamily="50" charset="-128"/>
                        </a:rPr>
                        <a:t>（介助の量ではなく、介助の方法）</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「なし」</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「ときどきある」</a:t>
                      </a:r>
                      <a:b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「ある」</a:t>
                      </a:r>
                    </a:p>
                  </a:txBody>
                  <a:tcPr marL="99012" marR="990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項目の</a:t>
                      </a:r>
                      <a:b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狙い</a:t>
                      </a: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本人の能力</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rPr>
                        <a:t>最終的に提供されている介助</a:t>
                      </a:r>
                      <a:r>
                        <a:rPr kumimoji="0" lang="en-US" altLang="ja-JP" sz="1500" b="0" i="0" u="none" strike="noStrike" cap="none" normalizeH="0" baseline="0" dirty="0" smtClean="0">
                          <a:ln>
                            <a:noFill/>
                          </a:ln>
                          <a:solidFill>
                            <a:schemeClr val="tx1"/>
                          </a:solidFill>
                          <a:effectLst/>
                          <a:latin typeface="Verdana" pitchFamily="34" charset="0"/>
                          <a:ea typeface="ＭＳ Ｐゴシック" pitchFamily="50" charset="-128"/>
                        </a:rPr>
                        <a:t/>
                      </a:r>
                      <a:br>
                        <a:rPr kumimoji="0" lang="en-US" altLang="ja-JP" sz="1500" b="0" i="0" u="none" strike="noStrike" cap="none" normalizeH="0" baseline="0" dirty="0" smtClean="0">
                          <a:ln>
                            <a:noFill/>
                          </a:ln>
                          <a:solidFill>
                            <a:schemeClr val="tx1"/>
                          </a:solidFill>
                          <a:effectLst/>
                          <a:latin typeface="Verdana" pitchFamily="34" charset="0"/>
                          <a:ea typeface="ＭＳ Ｐゴシック" pitchFamily="50" charset="-128"/>
                        </a:rPr>
                      </a:br>
                      <a:r>
                        <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rPr>
                        <a:t>（提供されるべき介助）</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行動の発生頻度に基づき選択</a:t>
                      </a: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(BPSD)※</a:t>
                      </a:r>
                    </a:p>
                  </a:txBody>
                  <a:tcPr marL="99012" marR="990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特記事項</a:t>
                      </a: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日頃の状況</a:t>
                      </a:r>
                      <a:b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b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選択根拠（判断に迷う場合）</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介護の手間と頻度</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介護の手間と頻度</a:t>
                      </a:r>
                      <a:endParaRPr kumimoji="0" lang="en-US" sz="1500" b="0" i="0" u="none" strike="noStrike" cap="none" normalizeH="0" baseline="0" smtClean="0">
                        <a:ln>
                          <a:noFill/>
                        </a:ln>
                        <a:solidFill>
                          <a:schemeClr val="tx1"/>
                        </a:solidFill>
                        <a:effectLst/>
                        <a:latin typeface="Verdana"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rPr>
                        <a:t>(BPSD)※</a:t>
                      </a:r>
                    </a:p>
                  </a:txBody>
                  <a:tcPr marL="99012" marR="990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rPr>
                        <a:t>留意点</a:t>
                      </a:r>
                    </a:p>
                  </a:txBody>
                  <a:tcPr marL="99012" marR="990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実際に行ってもらった状況と日頃の状況が異なる場合</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smtClean="0">
                          <a:ln>
                            <a:noFill/>
                          </a:ln>
                          <a:solidFill>
                            <a:schemeClr val="tx1"/>
                          </a:solidFill>
                          <a:effectLst/>
                          <a:latin typeface="Verdana" pitchFamily="34" charset="0"/>
                          <a:ea typeface="ＭＳ Ｐゴシック" pitchFamily="50" charset="-128"/>
                        </a:rPr>
                        <a:t>「実際に行われている介助が不適切な場合」</a:t>
                      </a:r>
                    </a:p>
                  </a:txBody>
                  <a:tcPr marL="99012" marR="990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rPr>
                        <a:t>定義以外で手間のかかる類似の行動等がある場合</a:t>
                      </a:r>
                      <a:r>
                        <a:rPr kumimoji="0" lang="en-US" altLang="ja-JP" sz="1100" b="0" i="0" u="none" strike="noStrike" cap="none" normalizeH="0" baseline="0" smtClean="0">
                          <a:ln>
                            <a:noFill/>
                          </a:ln>
                          <a:solidFill>
                            <a:schemeClr val="tx1"/>
                          </a:solidFill>
                          <a:effectLst/>
                          <a:latin typeface="Verdana" pitchFamily="34" charset="0"/>
                          <a:ea typeface="ＭＳ Ｐゴシック" pitchFamily="50" charset="-128"/>
                        </a:rPr>
                        <a:t>(BPSD)※</a:t>
                      </a:r>
                      <a:endParaRPr kumimoji="0" lang="en-US" altLang="ja-JP" sz="15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08" name="テキスト ボックス 41"/>
          <p:cNvSpPr txBox="1">
            <a:spLocks noChangeArrowheads="1"/>
          </p:cNvSpPr>
          <p:nvPr/>
        </p:nvSpPr>
        <p:spPr bwMode="auto">
          <a:xfrm>
            <a:off x="6732588" y="6453188"/>
            <a:ext cx="2168525" cy="274637"/>
          </a:xfrm>
          <a:prstGeom prst="rect">
            <a:avLst/>
          </a:prstGeom>
          <a:noFill/>
          <a:ln w="9525">
            <a:noFill/>
            <a:miter lim="800000"/>
            <a:headEnd/>
            <a:tailEnd/>
          </a:ln>
        </p:spPr>
        <p:txBody>
          <a:bodyPr>
            <a:spAutoFit/>
          </a:bodyPr>
          <a:lstStyle/>
          <a:p>
            <a:r>
              <a:rPr lang="en-US" altLang="ja-JP" sz="1200">
                <a:latin typeface="Calibri" pitchFamily="34" charset="0"/>
              </a:rPr>
              <a:t>※</a:t>
            </a:r>
            <a:r>
              <a:rPr lang="ja-JP" altLang="en-US" sz="1200">
                <a:latin typeface="Calibri" pitchFamily="34" charset="0"/>
              </a:rPr>
              <a:t>麻痺等・拘縮は能力と同じ</a:t>
            </a:r>
          </a:p>
        </p:txBody>
      </p:sp>
      <p:sp>
        <p:nvSpPr>
          <p:cNvPr id="5" name="スライド番号プレースホルダ 4"/>
          <p:cNvSpPr>
            <a:spLocks noGrp="1"/>
          </p:cNvSpPr>
          <p:nvPr>
            <p:ph type="sldNum" sz="quarter" idx="12"/>
          </p:nvPr>
        </p:nvSpPr>
        <p:spPr/>
        <p:txBody>
          <a:bodyPr/>
          <a:lstStyle/>
          <a:p>
            <a:pPr>
              <a:defRPr/>
            </a:pPr>
            <a:fld id="{9E814617-3678-4611-ADE1-ABBEB127B660}" type="slidenum">
              <a:rPr lang="en-US" altLang="ja-JP" smtClean="0"/>
              <a:pPr>
                <a:defRPr/>
              </a:pPr>
              <a:t>9</a:t>
            </a:fld>
            <a:endParaRPr lang="en-US" altLang="ja-JP"/>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10598C-F683-4E2F-AEC9-B30E663D01CA}">
  <ds:schemaRefs>
    <ds:schemaRef ds:uri="http://schemas.microsoft.com/sharepoint/v3/contenttype/forms"/>
  </ds:schemaRefs>
</ds:datastoreItem>
</file>

<file path=customXml/itemProps2.xml><?xml version="1.0" encoding="utf-8"?>
<ds:datastoreItem xmlns:ds="http://schemas.openxmlformats.org/officeDocument/2006/customXml" ds:itemID="{4B6010A1-D0D7-4581-838C-F05A99C26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5B76CCD-6E05-4EC4-8483-73D1A6DD78E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Profile</Template>
  <TotalTime>3363</TotalTime>
  <Words>3993</Words>
  <Application>Microsoft Office PowerPoint</Application>
  <PresentationFormat>画面に合わせる (4:3)</PresentationFormat>
  <Paragraphs>545</Paragraphs>
  <Slides>39</Slides>
  <Notes>39</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Profile</vt:lpstr>
      <vt:lpstr>認定調査の基本原則と特記事項</vt:lpstr>
      <vt:lpstr> 要介護度を決めるとは？</vt:lpstr>
      <vt:lpstr> 要介護認定とは</vt:lpstr>
      <vt:lpstr>なぜ「心身の重篤さ」≠「介護の手間」なのか</vt:lpstr>
      <vt:lpstr>「介護の手間」の意味</vt:lpstr>
      <vt:lpstr> なぜ「心身の状態の悪化」≠「要介護度」？</vt:lpstr>
      <vt:lpstr>介護認定審査会資料</vt:lpstr>
      <vt:lpstr>樹形モデル（樹形図）と要介護度</vt:lpstr>
      <vt:lpstr>3つの評価軸の特徴</vt:lpstr>
      <vt:lpstr>認定調査の基本原則</vt:lpstr>
      <vt:lpstr>能力の項目の特徴</vt:lpstr>
      <vt:lpstr>能力の項目と他の評価軸</vt:lpstr>
      <vt:lpstr>調査の基本的な方法</vt:lpstr>
      <vt:lpstr>特記事項の役割（審査会での活用）</vt:lpstr>
      <vt:lpstr>日頃の状況の把握</vt:lpstr>
      <vt:lpstr>1-3～1-8　寝返り～歩行</vt:lpstr>
      <vt:lpstr>2-3　えん下</vt:lpstr>
      <vt:lpstr>5-3 日常の意思決定</vt:lpstr>
      <vt:lpstr>5-3 日常の意思決定</vt:lpstr>
      <vt:lpstr>認定調査の基本原則と特記事項</vt:lpstr>
      <vt:lpstr>介助の方法の項目の特徴</vt:lpstr>
      <vt:lpstr>介助の方法の項目と他の評価軸</vt:lpstr>
      <vt:lpstr>調査の基本的な方法</vt:lpstr>
      <vt:lpstr>調査の基本的な方法</vt:lpstr>
      <vt:lpstr>「実際の介助の方法」が不適切な場合</vt:lpstr>
      <vt:lpstr>「実際の介助の方法」が不適切な場合のポイント</vt:lpstr>
      <vt:lpstr>特記事項の役割（審査会での活用）</vt:lpstr>
      <vt:lpstr>2-1 移乗　2-2 移動</vt:lpstr>
      <vt:lpstr>2-5 排尿　2-6　排便</vt:lpstr>
      <vt:lpstr>5-6 簡単な調理</vt:lpstr>
      <vt:lpstr>介助の方法で留意すべき点（１）</vt:lpstr>
      <vt:lpstr>介助の方法で留意すべき点（２）</vt:lpstr>
      <vt:lpstr>認定調査の基本原則と特記事項</vt:lpstr>
      <vt:lpstr>有無の項目の特徴</vt:lpstr>
      <vt:lpstr>調査の基本的な方法</vt:lpstr>
      <vt:lpstr>有無の項目（BPSD関連）で注意すべき点</vt:lpstr>
      <vt:lpstr>BPSD関連で注意すべき点</vt:lpstr>
      <vt:lpstr>BPSD関連で注意すべき点</vt:lpstr>
      <vt:lpstr>特別な医療</vt:lpstr>
    </vt:vector>
  </TitlesOfParts>
  <Company>IWANA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能力の項目</dc:title>
  <dc:creator>iwana</dc:creator>
  <cp:lastModifiedBy>厚生労働省ネットワークシステム</cp:lastModifiedBy>
  <cp:revision>123</cp:revision>
  <dcterms:created xsi:type="dcterms:W3CDTF">2010-08-22T03:01:41Z</dcterms:created>
  <dcterms:modified xsi:type="dcterms:W3CDTF">2012-05-28T11:22:56Z</dcterms:modified>
  <cp:contentType>ドキュメント</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