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xls" ContentType="application/vnd.ms-excel"/>
  <Default Extension="jpeg" ContentType="image/jpeg"/>
  <Default Extension="wmf" ContentType="image/x-wmf"/>
  <Default Extension="rels" ContentType="application/vnd.openxmlformats-package.relationships+xml"/>
  <Default Extension="xml" ContentType="application/xml"/>
  <Default Extension="fntdata" ContentType="application/x-fontdata"/>
  <Default Extension="vml" ContentType="application/vnd.openxmlformats-officedocument.vmlDrawing"/>
  <Default Extension="gif" ContentType="image/gif"/>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6.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7.xml" ContentType="application/vnd.openxmlformats-officedocument.theme+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8.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theme/theme9.xml" ContentType="application/vnd.openxmlformats-officedocument.theme+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theme/theme10.xml" ContentType="application/vnd.openxmlformats-officedocument.theme+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theme/theme11.xml" ContentType="application/vnd.openxmlformats-officedocument.theme+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theme/theme12.xml" ContentType="application/vnd.openxmlformats-officedocument.theme+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theme/theme13.xml" ContentType="application/vnd.openxmlformats-officedocument.theme+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theme/theme14.xml" ContentType="application/vnd.openxmlformats-officedocument.theme+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theme/theme15.xml" ContentType="application/vnd.openxmlformats-officedocument.theme+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theme/theme16.xml" ContentType="application/vnd.openxmlformats-officedocument.theme+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theme/theme17.xml" ContentType="application/vnd.openxmlformats-officedocument.theme+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theme/theme18.xml" ContentType="application/vnd.openxmlformats-officedocument.theme+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theme/theme19.xml" ContentType="application/vnd.openxmlformats-officedocument.theme+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theme/theme20.xml" ContentType="application/vnd.openxmlformats-officedocument.theme+xml"/>
  <Override PartName="/ppt/theme/theme21.xml" ContentType="application/vnd.openxmlformats-officedocument.theme+xml"/>
  <Override PartName="/ppt/theme/theme2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drawings/drawing2.xml" ContentType="application/vnd.openxmlformats-officedocument.drawingml.chartshapes+xml"/>
  <Override PartName="/ppt/charts/chart3.xml" ContentType="application/vnd.openxmlformats-officedocument.drawingml.chart+xml"/>
  <Override PartName="/ppt/theme/themeOverride1.xml" ContentType="application/vnd.openxmlformats-officedocument.themeOverr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notesSlides/notesSlide12.xml" ContentType="application/vnd.openxmlformats-officedocument.presentationml.notesSlide+xml"/>
  <Override PartName="/ppt/charts/chart8.xml" ContentType="application/vnd.openxmlformats-officedocument.drawingml.chart+xml"/>
  <Override PartName="/ppt/charts/chart9.xml" ContentType="application/vnd.openxmlformats-officedocument.drawingml.char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780" r:id="rId4"/>
    <p:sldMasterId id="2147484180" r:id="rId5"/>
    <p:sldMasterId id="2147484193" r:id="rId6"/>
    <p:sldMasterId id="2147484205" r:id="rId7"/>
    <p:sldMasterId id="2147484217" r:id="rId8"/>
    <p:sldMasterId id="2147484229" r:id="rId9"/>
    <p:sldMasterId id="2147484242" r:id="rId10"/>
    <p:sldMasterId id="2147484254" r:id="rId11"/>
    <p:sldMasterId id="2147484267" r:id="rId12"/>
    <p:sldMasterId id="2147484280" r:id="rId13"/>
    <p:sldMasterId id="2147484292" r:id="rId14"/>
    <p:sldMasterId id="2147484304" r:id="rId15"/>
    <p:sldMasterId id="2147484317" r:id="rId16"/>
    <p:sldMasterId id="2147484330" r:id="rId17"/>
    <p:sldMasterId id="2147484342" r:id="rId18"/>
    <p:sldMasterId id="2147484354" r:id="rId19"/>
    <p:sldMasterId id="2147484366" r:id="rId20"/>
    <p:sldMasterId id="2147484378" r:id="rId21"/>
    <p:sldMasterId id="2147484390" r:id="rId22"/>
    <p:sldMasterId id="2147484403" r:id="rId23"/>
  </p:sldMasterIdLst>
  <p:notesMasterIdLst>
    <p:notesMasterId r:id="rId80"/>
  </p:notesMasterIdLst>
  <p:handoutMasterIdLst>
    <p:handoutMasterId r:id="rId81"/>
  </p:handoutMasterIdLst>
  <p:sldIdLst>
    <p:sldId id="327" r:id="rId24"/>
    <p:sldId id="737" r:id="rId25"/>
    <p:sldId id="738" r:id="rId26"/>
    <p:sldId id="739" r:id="rId27"/>
    <p:sldId id="740" r:id="rId28"/>
    <p:sldId id="741" r:id="rId29"/>
    <p:sldId id="742" r:id="rId30"/>
    <p:sldId id="743" r:id="rId31"/>
    <p:sldId id="744" r:id="rId32"/>
    <p:sldId id="745" r:id="rId33"/>
    <p:sldId id="746" r:id="rId34"/>
    <p:sldId id="747" r:id="rId35"/>
    <p:sldId id="748" r:id="rId36"/>
    <p:sldId id="749" r:id="rId37"/>
    <p:sldId id="750" r:id="rId38"/>
    <p:sldId id="751" r:id="rId39"/>
    <p:sldId id="752" r:id="rId40"/>
    <p:sldId id="753" r:id="rId41"/>
    <p:sldId id="754" r:id="rId42"/>
    <p:sldId id="755" r:id="rId43"/>
    <p:sldId id="756" r:id="rId44"/>
    <p:sldId id="757" r:id="rId45"/>
    <p:sldId id="758" r:id="rId46"/>
    <p:sldId id="759" r:id="rId47"/>
    <p:sldId id="760" r:id="rId48"/>
    <p:sldId id="761" r:id="rId49"/>
    <p:sldId id="762" r:id="rId50"/>
    <p:sldId id="763" r:id="rId51"/>
    <p:sldId id="764" r:id="rId52"/>
    <p:sldId id="765" r:id="rId53"/>
    <p:sldId id="766" r:id="rId54"/>
    <p:sldId id="767" r:id="rId55"/>
    <p:sldId id="768" r:id="rId56"/>
    <p:sldId id="769" r:id="rId57"/>
    <p:sldId id="770" r:id="rId58"/>
    <p:sldId id="771" r:id="rId59"/>
    <p:sldId id="772" r:id="rId60"/>
    <p:sldId id="773" r:id="rId61"/>
    <p:sldId id="774" r:id="rId62"/>
    <p:sldId id="775" r:id="rId63"/>
    <p:sldId id="776" r:id="rId64"/>
    <p:sldId id="777" r:id="rId65"/>
    <p:sldId id="778" r:id="rId66"/>
    <p:sldId id="779" r:id="rId67"/>
    <p:sldId id="780" r:id="rId68"/>
    <p:sldId id="781" r:id="rId69"/>
    <p:sldId id="782" r:id="rId70"/>
    <p:sldId id="783" r:id="rId71"/>
    <p:sldId id="784" r:id="rId72"/>
    <p:sldId id="785" r:id="rId73"/>
    <p:sldId id="786" r:id="rId74"/>
    <p:sldId id="787" r:id="rId75"/>
    <p:sldId id="788" r:id="rId76"/>
    <p:sldId id="789" r:id="rId77"/>
    <p:sldId id="790" r:id="rId78"/>
    <p:sldId id="791" r:id="rId79"/>
  </p:sldIdLst>
  <p:sldSz cx="9144000" cy="6858000" type="screen4x3"/>
  <p:notesSz cx="6807200" cy="9939338"/>
  <p:embeddedFontLst>
    <p:embeddedFont>
      <p:font typeface="HGP創英角ｺﾞｼｯｸUB" pitchFamily="50" charset="-128"/>
      <p:regular r:id="rId82"/>
    </p:embeddedFont>
    <p:embeddedFont>
      <p:font typeface="Verdana" pitchFamily="34" charset="0"/>
      <p:regular r:id="rId83"/>
      <p:bold r:id="rId84"/>
      <p:italic r:id="rId85"/>
      <p:boldItalic r:id="rId86"/>
    </p:embeddedFont>
    <p:embeddedFont>
      <p:font typeface="HGPｺﾞｼｯｸE" pitchFamily="50" charset="-128"/>
      <p:regular r:id="rId87"/>
    </p:embeddedFont>
    <p:embeddedFont>
      <p:font typeface="HGSｺﾞｼｯｸM" pitchFamily="50" charset="-128"/>
      <p:regular r:id="rId88"/>
    </p:embeddedFont>
    <p:embeddedFont>
      <p:font typeface="Calibri" pitchFamily="34" charset="0"/>
      <p:regular r:id="rId89"/>
      <p:bold r:id="rId90"/>
      <p:italic r:id="rId91"/>
      <p:boldItalic r:id="rId92"/>
    </p:embeddedFont>
    <p:embeddedFont>
      <p:font typeface="Arial Rounded MT Bold" pitchFamily="34" charset="0"/>
      <p:regular r:id="rId93"/>
    </p:embeddedFont>
    <p:embeddedFont>
      <p:font typeface="ＤＨＰ平成ゴシックW5" pitchFamily="50" charset="-128"/>
      <p:regular r:id="rId94"/>
    </p:embeddedFont>
    <p:embeddedFont>
      <p:font typeface="Century" pitchFamily="18" charset="0"/>
      <p:regular r:id="rId95"/>
    </p:embeddedFont>
    <p:embeddedFont>
      <p:font typeface="Arial Narrow" pitchFamily="34" charset="0"/>
      <p:regular r:id="rId96"/>
      <p:bold r:id="rId97"/>
      <p:italic r:id="rId98"/>
      <p:boldItalic r:id="rId99"/>
    </p:embeddedFont>
    <p:embeddedFont>
      <p:font typeface="メイリオ" pitchFamily="50" charset="-128"/>
      <p:regular r:id="rId100"/>
      <p:bold r:id="rId101"/>
      <p:italic r:id="rId102"/>
      <p:boldItalic r:id="rId103"/>
    </p:embeddedFont>
    <p:embeddedFont>
      <p:font typeface="ＤＦ平成ゴシック体W5" pitchFamily="49" charset="-128"/>
      <p:regular r:id="rId104"/>
    </p:embeddedFont>
    <p:embeddedFont>
      <p:font typeface="HG創英角ｺﾞｼｯｸUB" pitchFamily="49" charset="-128"/>
      <p:regular r:id="rId105"/>
    </p:embeddedFont>
    <p:embeddedFont>
      <p:font typeface="HGPｺﾞｼｯｸM" pitchFamily="50" charset="-128"/>
      <p:regular r:id="rId106"/>
    </p:embeddedFont>
    <p:embeddedFont>
      <p:font typeface="ＤＨＰ特太ゴシック体" pitchFamily="50" charset="-128"/>
      <p:regular r:id="rId107"/>
    </p:embeddedFont>
    <p:embeddedFont>
      <p:font typeface="HG丸ｺﾞｼｯｸM-PRO" pitchFamily="50" charset="-128"/>
      <p:regular r:id="rId108"/>
    </p:embeddedFont>
    <p:embeddedFont>
      <p:font typeface="HGｺﾞｼｯｸM" pitchFamily="49" charset="-128"/>
      <p:regular r:id="rId109"/>
    </p:embeddedFont>
    <p:embeddedFont>
      <p:font typeface="HGSｺﾞｼｯｸE" pitchFamily="50" charset="-128"/>
      <p:regular r:id="rId110"/>
    </p:embeddedFont>
    <p:embeddedFont>
      <p:font typeface="ＤＦ特太ゴシック体" pitchFamily="49" charset="-128"/>
      <p:regular r:id="rId111"/>
    </p:embeddedFont>
  </p:embeddedFontLst>
  <p:defaultTextStyle>
    <a:defPPr>
      <a:defRPr lang="ja-JP"/>
    </a:defPPr>
    <a:lvl1pPr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kern="1200">
        <a:solidFill>
          <a:schemeClr val="tx1"/>
        </a:solidFill>
        <a:latin typeface="Arial" pitchFamily="34" charset="0"/>
        <a:ea typeface="ＭＳ Ｐゴシック" pitchFamily="50"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8585"/>
    <a:srgbClr val="FFC2C2"/>
    <a:srgbClr val="66FFFF"/>
    <a:srgbClr val="008000"/>
    <a:srgbClr val="FF00FF"/>
    <a:srgbClr val="1DCAE1"/>
    <a:srgbClr val="FF9900"/>
    <a:srgbClr val="816105"/>
    <a:srgbClr val="FFCCCC"/>
    <a:srgbClr val="70A67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49728" autoAdjust="0"/>
    <p:restoredTop sz="96583" autoAdjust="0"/>
  </p:normalViewPr>
  <p:slideViewPr>
    <p:cSldViewPr snapToGrid="0">
      <p:cViewPr>
        <p:scale>
          <a:sx n="80" d="100"/>
          <a:sy n="80" d="100"/>
        </p:scale>
        <p:origin x="-852" y="318"/>
      </p:cViewPr>
      <p:guideLst>
        <p:guide orient="horz" pos="2160"/>
        <p:guide pos="2880"/>
      </p:guideLst>
    </p:cSldViewPr>
  </p:slideViewPr>
  <p:outlineViewPr>
    <p:cViewPr>
      <p:scale>
        <a:sx n="33" d="100"/>
        <a:sy n="33" d="100"/>
      </p:scale>
      <p:origin x="0" y="20202"/>
    </p:cViewPr>
  </p:outlineViewPr>
  <p:notesTextViewPr>
    <p:cViewPr>
      <p:scale>
        <a:sx n="100" d="100"/>
        <a:sy n="100" d="100"/>
      </p:scale>
      <p:origin x="0" y="0"/>
    </p:cViewPr>
  </p:notesTextViewPr>
  <p:sorterViewPr>
    <p:cViewPr>
      <p:scale>
        <a:sx n="66" d="100"/>
        <a:sy n="66" d="100"/>
      </p:scale>
      <p:origin x="0" y="3900"/>
    </p:cViewPr>
  </p:sorterViewPr>
  <p:notesViewPr>
    <p:cSldViewPr snapToGrid="0">
      <p:cViewPr varScale="1">
        <p:scale>
          <a:sx n="51" d="100"/>
          <a:sy n="51" d="100"/>
        </p:scale>
        <p:origin x="-2958" y="-90"/>
      </p:cViewPr>
      <p:guideLst>
        <p:guide orient="horz" pos="3130"/>
        <p:guide pos="2143"/>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3.xml"/><Relationship Id="rId21" Type="http://schemas.openxmlformats.org/officeDocument/2006/relationships/slideMaster" Target="slideMasters/slideMaster18.xml"/><Relationship Id="rId42" Type="http://schemas.openxmlformats.org/officeDocument/2006/relationships/slide" Target="slides/slide19.xml"/><Relationship Id="rId47" Type="http://schemas.openxmlformats.org/officeDocument/2006/relationships/slide" Target="slides/slide24.xml"/><Relationship Id="rId63" Type="http://schemas.openxmlformats.org/officeDocument/2006/relationships/slide" Target="slides/slide40.xml"/><Relationship Id="rId68" Type="http://schemas.openxmlformats.org/officeDocument/2006/relationships/slide" Target="slides/slide45.xml"/><Relationship Id="rId84" Type="http://schemas.openxmlformats.org/officeDocument/2006/relationships/font" Target="fonts/font3.fntdata"/><Relationship Id="rId89" Type="http://schemas.openxmlformats.org/officeDocument/2006/relationships/font" Target="fonts/font8.fntdata"/><Relationship Id="rId112" Type="http://schemas.openxmlformats.org/officeDocument/2006/relationships/presProps" Target="presProps.xml"/><Relationship Id="rId16" Type="http://schemas.openxmlformats.org/officeDocument/2006/relationships/slideMaster" Target="slideMasters/slideMaster13.xml"/><Relationship Id="rId107" Type="http://schemas.openxmlformats.org/officeDocument/2006/relationships/font" Target="fonts/font26.fntdata"/><Relationship Id="rId11" Type="http://schemas.openxmlformats.org/officeDocument/2006/relationships/slideMaster" Target="slideMasters/slideMaster8.xml"/><Relationship Id="rId24" Type="http://schemas.openxmlformats.org/officeDocument/2006/relationships/slide" Target="slides/slide1.xml"/><Relationship Id="rId32" Type="http://schemas.openxmlformats.org/officeDocument/2006/relationships/slide" Target="slides/slide9.xml"/><Relationship Id="rId37" Type="http://schemas.openxmlformats.org/officeDocument/2006/relationships/slide" Target="slides/slide14.xml"/><Relationship Id="rId40" Type="http://schemas.openxmlformats.org/officeDocument/2006/relationships/slide" Target="slides/slide17.xml"/><Relationship Id="rId45" Type="http://schemas.openxmlformats.org/officeDocument/2006/relationships/slide" Target="slides/slide22.xml"/><Relationship Id="rId53" Type="http://schemas.openxmlformats.org/officeDocument/2006/relationships/slide" Target="slides/slide30.xml"/><Relationship Id="rId58" Type="http://schemas.openxmlformats.org/officeDocument/2006/relationships/slide" Target="slides/slide35.xml"/><Relationship Id="rId66" Type="http://schemas.openxmlformats.org/officeDocument/2006/relationships/slide" Target="slides/slide43.xml"/><Relationship Id="rId74" Type="http://schemas.openxmlformats.org/officeDocument/2006/relationships/slide" Target="slides/slide51.xml"/><Relationship Id="rId79" Type="http://schemas.openxmlformats.org/officeDocument/2006/relationships/slide" Target="slides/slide56.xml"/><Relationship Id="rId87" Type="http://schemas.openxmlformats.org/officeDocument/2006/relationships/font" Target="fonts/font6.fntdata"/><Relationship Id="rId102" Type="http://schemas.openxmlformats.org/officeDocument/2006/relationships/font" Target="fonts/font21.fntdata"/><Relationship Id="rId110" Type="http://schemas.openxmlformats.org/officeDocument/2006/relationships/font" Target="fonts/font29.fntdata"/><Relationship Id="rId115" Type="http://schemas.openxmlformats.org/officeDocument/2006/relationships/tableStyles" Target="tableStyles.xml"/><Relationship Id="rId5" Type="http://schemas.openxmlformats.org/officeDocument/2006/relationships/slideMaster" Target="slideMasters/slideMaster2.xml"/><Relationship Id="rId61" Type="http://schemas.openxmlformats.org/officeDocument/2006/relationships/slide" Target="slides/slide38.xml"/><Relationship Id="rId82" Type="http://schemas.openxmlformats.org/officeDocument/2006/relationships/font" Target="fonts/font1.fntdata"/><Relationship Id="rId90" Type="http://schemas.openxmlformats.org/officeDocument/2006/relationships/font" Target="fonts/font9.fntdata"/><Relationship Id="rId95" Type="http://schemas.openxmlformats.org/officeDocument/2006/relationships/font" Target="fonts/font14.fntdata"/><Relationship Id="rId19" Type="http://schemas.openxmlformats.org/officeDocument/2006/relationships/slideMaster" Target="slideMasters/slideMaster16.xml"/><Relationship Id="rId14" Type="http://schemas.openxmlformats.org/officeDocument/2006/relationships/slideMaster" Target="slideMasters/slideMaster11.xml"/><Relationship Id="rId22" Type="http://schemas.openxmlformats.org/officeDocument/2006/relationships/slideMaster" Target="slideMasters/slideMaster19.xml"/><Relationship Id="rId27" Type="http://schemas.openxmlformats.org/officeDocument/2006/relationships/slide" Target="slides/slide4.xml"/><Relationship Id="rId30" Type="http://schemas.openxmlformats.org/officeDocument/2006/relationships/slide" Target="slides/slide7.xml"/><Relationship Id="rId35" Type="http://schemas.openxmlformats.org/officeDocument/2006/relationships/slide" Target="slides/slide12.xml"/><Relationship Id="rId43" Type="http://schemas.openxmlformats.org/officeDocument/2006/relationships/slide" Target="slides/slide20.xml"/><Relationship Id="rId48" Type="http://schemas.openxmlformats.org/officeDocument/2006/relationships/slide" Target="slides/slide25.xml"/><Relationship Id="rId56" Type="http://schemas.openxmlformats.org/officeDocument/2006/relationships/slide" Target="slides/slide33.xml"/><Relationship Id="rId64" Type="http://schemas.openxmlformats.org/officeDocument/2006/relationships/slide" Target="slides/slide41.xml"/><Relationship Id="rId69" Type="http://schemas.openxmlformats.org/officeDocument/2006/relationships/slide" Target="slides/slide46.xml"/><Relationship Id="rId77" Type="http://schemas.openxmlformats.org/officeDocument/2006/relationships/slide" Target="slides/slide54.xml"/><Relationship Id="rId100" Type="http://schemas.openxmlformats.org/officeDocument/2006/relationships/font" Target="fonts/font19.fntdata"/><Relationship Id="rId105" Type="http://schemas.openxmlformats.org/officeDocument/2006/relationships/font" Target="fonts/font24.fntdata"/><Relationship Id="rId113" Type="http://schemas.openxmlformats.org/officeDocument/2006/relationships/viewProps" Target="viewProps.xml"/><Relationship Id="rId8" Type="http://schemas.openxmlformats.org/officeDocument/2006/relationships/slideMaster" Target="slideMasters/slideMaster5.xml"/><Relationship Id="rId51" Type="http://schemas.openxmlformats.org/officeDocument/2006/relationships/slide" Target="slides/slide28.xml"/><Relationship Id="rId72" Type="http://schemas.openxmlformats.org/officeDocument/2006/relationships/slide" Target="slides/slide49.xml"/><Relationship Id="rId80" Type="http://schemas.openxmlformats.org/officeDocument/2006/relationships/notesMaster" Target="notesMasters/notesMaster1.xml"/><Relationship Id="rId85" Type="http://schemas.openxmlformats.org/officeDocument/2006/relationships/font" Target="fonts/font4.fntdata"/><Relationship Id="rId93" Type="http://schemas.openxmlformats.org/officeDocument/2006/relationships/font" Target="fonts/font12.fntdata"/><Relationship Id="rId98" Type="http://schemas.openxmlformats.org/officeDocument/2006/relationships/font" Target="fonts/font17.fntdata"/><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Master" Target="slideMasters/slideMaster14.xml"/><Relationship Id="rId25" Type="http://schemas.openxmlformats.org/officeDocument/2006/relationships/slide" Target="slides/slide2.xml"/><Relationship Id="rId33" Type="http://schemas.openxmlformats.org/officeDocument/2006/relationships/slide" Target="slides/slide10.xml"/><Relationship Id="rId38" Type="http://schemas.openxmlformats.org/officeDocument/2006/relationships/slide" Target="slides/slide15.xml"/><Relationship Id="rId46" Type="http://schemas.openxmlformats.org/officeDocument/2006/relationships/slide" Target="slides/slide23.xml"/><Relationship Id="rId59" Type="http://schemas.openxmlformats.org/officeDocument/2006/relationships/slide" Target="slides/slide36.xml"/><Relationship Id="rId67" Type="http://schemas.openxmlformats.org/officeDocument/2006/relationships/slide" Target="slides/slide44.xml"/><Relationship Id="rId103" Type="http://schemas.openxmlformats.org/officeDocument/2006/relationships/font" Target="fonts/font22.fntdata"/><Relationship Id="rId108" Type="http://schemas.openxmlformats.org/officeDocument/2006/relationships/font" Target="fonts/font27.fntdata"/><Relationship Id="rId20" Type="http://schemas.openxmlformats.org/officeDocument/2006/relationships/slideMaster" Target="slideMasters/slideMaster17.xml"/><Relationship Id="rId41" Type="http://schemas.openxmlformats.org/officeDocument/2006/relationships/slide" Target="slides/slide18.xml"/><Relationship Id="rId54" Type="http://schemas.openxmlformats.org/officeDocument/2006/relationships/slide" Target="slides/slide31.xml"/><Relationship Id="rId62" Type="http://schemas.openxmlformats.org/officeDocument/2006/relationships/slide" Target="slides/slide39.xml"/><Relationship Id="rId70" Type="http://schemas.openxmlformats.org/officeDocument/2006/relationships/slide" Target="slides/slide47.xml"/><Relationship Id="rId75" Type="http://schemas.openxmlformats.org/officeDocument/2006/relationships/slide" Target="slides/slide52.xml"/><Relationship Id="rId83" Type="http://schemas.openxmlformats.org/officeDocument/2006/relationships/font" Target="fonts/font2.fntdata"/><Relationship Id="rId88" Type="http://schemas.openxmlformats.org/officeDocument/2006/relationships/font" Target="fonts/font7.fntdata"/><Relationship Id="rId91" Type="http://schemas.openxmlformats.org/officeDocument/2006/relationships/font" Target="fonts/font10.fntdata"/><Relationship Id="rId96" Type="http://schemas.openxmlformats.org/officeDocument/2006/relationships/font" Target="fonts/font15.fntdata"/><Relationship Id="rId111" Type="http://schemas.openxmlformats.org/officeDocument/2006/relationships/font" Target="fonts/font30.fntdata"/><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Master" Target="slideMasters/slideMaster12.xml"/><Relationship Id="rId23" Type="http://schemas.openxmlformats.org/officeDocument/2006/relationships/slideMaster" Target="slideMasters/slideMaster20.xml"/><Relationship Id="rId28" Type="http://schemas.openxmlformats.org/officeDocument/2006/relationships/slide" Target="slides/slide5.xml"/><Relationship Id="rId36" Type="http://schemas.openxmlformats.org/officeDocument/2006/relationships/slide" Target="slides/slide13.xml"/><Relationship Id="rId49" Type="http://schemas.openxmlformats.org/officeDocument/2006/relationships/slide" Target="slides/slide26.xml"/><Relationship Id="rId57" Type="http://schemas.openxmlformats.org/officeDocument/2006/relationships/slide" Target="slides/slide34.xml"/><Relationship Id="rId106" Type="http://schemas.openxmlformats.org/officeDocument/2006/relationships/font" Target="fonts/font25.fntdata"/><Relationship Id="rId114" Type="http://schemas.openxmlformats.org/officeDocument/2006/relationships/theme" Target="theme/theme1.xml"/><Relationship Id="rId10" Type="http://schemas.openxmlformats.org/officeDocument/2006/relationships/slideMaster" Target="slideMasters/slideMaster7.xml"/><Relationship Id="rId31" Type="http://schemas.openxmlformats.org/officeDocument/2006/relationships/slide" Target="slides/slide8.xml"/><Relationship Id="rId44" Type="http://schemas.openxmlformats.org/officeDocument/2006/relationships/slide" Target="slides/slide21.xml"/><Relationship Id="rId52" Type="http://schemas.openxmlformats.org/officeDocument/2006/relationships/slide" Target="slides/slide29.xml"/><Relationship Id="rId60" Type="http://schemas.openxmlformats.org/officeDocument/2006/relationships/slide" Target="slides/slide37.xml"/><Relationship Id="rId65" Type="http://schemas.openxmlformats.org/officeDocument/2006/relationships/slide" Target="slides/slide42.xml"/><Relationship Id="rId73" Type="http://schemas.openxmlformats.org/officeDocument/2006/relationships/slide" Target="slides/slide50.xml"/><Relationship Id="rId78" Type="http://schemas.openxmlformats.org/officeDocument/2006/relationships/slide" Target="slides/slide55.xml"/><Relationship Id="rId81" Type="http://schemas.openxmlformats.org/officeDocument/2006/relationships/handoutMaster" Target="handoutMasters/handoutMaster1.xml"/><Relationship Id="rId86" Type="http://schemas.openxmlformats.org/officeDocument/2006/relationships/font" Target="fonts/font5.fntdata"/><Relationship Id="rId94" Type="http://schemas.openxmlformats.org/officeDocument/2006/relationships/font" Target="fonts/font13.fntdata"/><Relationship Id="rId99" Type="http://schemas.openxmlformats.org/officeDocument/2006/relationships/font" Target="fonts/font18.fntdata"/><Relationship Id="rId101" Type="http://schemas.openxmlformats.org/officeDocument/2006/relationships/font" Target="fonts/font20.fntdata"/><Relationship Id="rId4" Type="http://schemas.openxmlformats.org/officeDocument/2006/relationships/slideMaster" Target="slideMasters/slideMaster1.xml"/><Relationship Id="rId9" Type="http://schemas.openxmlformats.org/officeDocument/2006/relationships/slideMaster" Target="slideMasters/slideMaster6.xml"/><Relationship Id="rId13" Type="http://schemas.openxmlformats.org/officeDocument/2006/relationships/slideMaster" Target="slideMasters/slideMaster10.xml"/><Relationship Id="rId18" Type="http://schemas.openxmlformats.org/officeDocument/2006/relationships/slideMaster" Target="slideMasters/slideMaster15.xml"/><Relationship Id="rId39" Type="http://schemas.openxmlformats.org/officeDocument/2006/relationships/slide" Target="slides/slide16.xml"/><Relationship Id="rId109" Type="http://schemas.openxmlformats.org/officeDocument/2006/relationships/font" Target="fonts/font28.fntdata"/><Relationship Id="rId34" Type="http://schemas.openxmlformats.org/officeDocument/2006/relationships/slide" Target="slides/slide11.xml"/><Relationship Id="rId50" Type="http://schemas.openxmlformats.org/officeDocument/2006/relationships/slide" Target="slides/slide27.xml"/><Relationship Id="rId55" Type="http://schemas.openxmlformats.org/officeDocument/2006/relationships/slide" Target="slides/slide32.xml"/><Relationship Id="rId76" Type="http://schemas.openxmlformats.org/officeDocument/2006/relationships/slide" Target="slides/slide53.xml"/><Relationship Id="rId97" Type="http://schemas.openxmlformats.org/officeDocument/2006/relationships/font" Target="fonts/font16.fntdata"/><Relationship Id="rId104" Type="http://schemas.openxmlformats.org/officeDocument/2006/relationships/font" Target="fonts/font23.fntdata"/><Relationship Id="rId7" Type="http://schemas.openxmlformats.org/officeDocument/2006/relationships/slideMaster" Target="slideMasters/slideMaster4.xml"/><Relationship Id="rId71" Type="http://schemas.openxmlformats.org/officeDocument/2006/relationships/slide" Target="slides/slide48.xml"/><Relationship Id="rId92" Type="http://schemas.openxmlformats.org/officeDocument/2006/relationships/font" Target="fonts/font11.fntdata"/><Relationship Id="rId2" Type="http://schemas.openxmlformats.org/officeDocument/2006/relationships/customXml" Target="../customXml/item2.xml"/><Relationship Id="rId29" Type="http://schemas.openxmlformats.org/officeDocument/2006/relationships/slide" Target="slides/slide6.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______1.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______2.xlsx"/></Relationships>
</file>

<file path=ppt/charts/_rels/chart3.xml.rels><?xml version="1.0" encoding="UTF-8" standalone="yes"?>
<Relationships xmlns="http://schemas.openxmlformats.org/package/2006/relationships"><Relationship Id="rId2" Type="http://schemas.openxmlformats.org/officeDocument/2006/relationships/oleObject" Target="Book1" TargetMode="External"/><Relationship Id="rId1" Type="http://schemas.openxmlformats.org/officeDocument/2006/relationships/themeOverride" Target="../theme/themeOverride1.xml"/></Relationships>
</file>

<file path=ppt/charts/_rels/chart4.xml.rels><?xml version="1.0" encoding="UTF-8" standalone="yes"?>
<Relationships xmlns="http://schemas.openxmlformats.org/package/2006/relationships"><Relationship Id="rId1" Type="http://schemas.openxmlformats.org/officeDocument/2006/relationships/oleObject" Target="file:///C:\Users\SKHQG\Desktop\&#24179;&#25104;24&#24180;1&#26376;&#20154;&#21475;&#25512;&#35336;&#12496;&#12483;&#12463;&#12487;&#12540;&#12479;.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SKHQG\Desktop\&#24179;&#25104;24&#24180;1&#26376;&#20154;&#21475;&#25512;&#35336;&#12496;&#12483;&#12463;&#12487;&#12540;&#12479;.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SKHQG\Desktop\&#24179;&#25104;24&#24180;1&#26376;&#20154;&#21475;&#25512;&#35336;&#12496;&#12483;&#12463;&#12487;&#12540;&#12479;.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C:\Users\SKHQG\Desktop\&#24179;&#25104;24&#24180;1&#26376;&#20154;&#21475;&#25512;&#35336;&#12496;&#12483;&#12463;&#12487;&#12540;&#12479;.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______3.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1813471502592134E-2"/>
          <c:y val="5.4325955734406524E-2"/>
          <c:w val="0.89430051813471689"/>
          <c:h val="0.85311871227365565"/>
        </c:manualLayout>
      </c:layout>
      <c:barChart>
        <c:barDir val="col"/>
        <c:grouping val="stacked"/>
        <c:varyColors val="0"/>
        <c:ser>
          <c:idx val="1"/>
          <c:order val="0"/>
          <c:tx>
            <c:strRef>
              <c:f>'ﾊﾞｯｸﾃﾞｰﾀ（NI比）'!$F$3</c:f>
              <c:strCache>
                <c:ptCount val="1"/>
                <c:pt idx="0">
                  <c:v>福祉その他</c:v>
                </c:pt>
              </c:strCache>
            </c:strRef>
          </c:tx>
          <c:spPr>
            <a:solidFill>
              <a:srgbClr val="FFFF99"/>
            </a:solidFill>
            <a:ln w="12839">
              <a:solidFill>
                <a:srgbClr val="000000"/>
              </a:solidFill>
              <a:prstDash val="solid"/>
            </a:ln>
          </c:spPr>
          <c:invertIfNegative val="0"/>
          <c:cat>
            <c:strRef>
              <c:f>'ﾊﾞｯｸﾃﾞｰﾀ（NI比）'!$B$4:$B$62</c:f>
              <c:strCache>
                <c:ptCount val="59"/>
                <c:pt idx="0">
                  <c:v>昭和25</c:v>
                </c:pt>
                <c:pt idx="5">
                  <c:v>昭和30</c:v>
                </c:pt>
                <c:pt idx="10">
                  <c:v>昭和35</c:v>
                </c:pt>
                <c:pt idx="15">
                  <c:v>昭和40</c:v>
                </c:pt>
                <c:pt idx="20">
                  <c:v>昭和45</c:v>
                </c:pt>
                <c:pt idx="25">
                  <c:v>昭和50</c:v>
                </c:pt>
                <c:pt idx="30">
                  <c:v>昭和55</c:v>
                </c:pt>
                <c:pt idx="35">
                  <c:v>昭和60</c:v>
                </c:pt>
                <c:pt idx="40">
                  <c:v>平成 2</c:v>
                </c:pt>
                <c:pt idx="45">
                  <c:v>平成 7</c:v>
                </c:pt>
                <c:pt idx="50">
                  <c:v>平成12</c:v>
                </c:pt>
                <c:pt idx="51">
                  <c:v>平成13</c:v>
                </c:pt>
                <c:pt idx="52">
                  <c:v>平成14</c:v>
                </c:pt>
                <c:pt idx="53">
                  <c:v>平成15</c:v>
                </c:pt>
                <c:pt idx="54">
                  <c:v>平成16</c:v>
                </c:pt>
                <c:pt idx="55">
                  <c:v>平成17</c:v>
                </c:pt>
                <c:pt idx="56">
                  <c:v>平成18</c:v>
                </c:pt>
                <c:pt idx="57">
                  <c:v>平成19</c:v>
                </c:pt>
                <c:pt idx="58">
                  <c:v>平成20</c:v>
                </c:pt>
              </c:strCache>
            </c:strRef>
          </c:cat>
          <c:val>
            <c:numRef>
              <c:f>'ﾊﾞｯｸﾃﾞｰﾀ（NI比）'!$F$4:$F$66</c:f>
              <c:numCache>
                <c:formatCode>#,##0.0000_ ;[Red]\-#,##0.0000\ </c:formatCode>
                <c:ptCount val="63"/>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0.30910000000000032</c:v>
                </c:pt>
                <c:pt idx="15">
                  <c:v>0.33920000000000067</c:v>
                </c:pt>
                <c:pt idx="16">
                  <c:v>0.37050000000000038</c:v>
                </c:pt>
                <c:pt idx="17">
                  <c:v>0.41140000000000032</c:v>
                </c:pt>
                <c:pt idx="18">
                  <c:v>0.4582</c:v>
                </c:pt>
                <c:pt idx="19">
                  <c:v>0.48420000000000002</c:v>
                </c:pt>
                <c:pt idx="20">
                  <c:v>0.59199999999999997</c:v>
                </c:pt>
                <c:pt idx="21">
                  <c:v>0.75610000000000133</c:v>
                </c:pt>
                <c:pt idx="22">
                  <c:v>0.93670000000000064</c:v>
                </c:pt>
                <c:pt idx="23">
                  <c:v>1.1558999999999973</c:v>
                </c:pt>
                <c:pt idx="24">
                  <c:v>1.627999999999997</c:v>
                </c:pt>
                <c:pt idx="25">
                  <c:v>2.173</c:v>
                </c:pt>
                <c:pt idx="26">
                  <c:v>2.3651999999999997</c:v>
                </c:pt>
                <c:pt idx="27">
                  <c:v>2.6732</c:v>
                </c:pt>
                <c:pt idx="28">
                  <c:v>3.0219</c:v>
                </c:pt>
                <c:pt idx="29">
                  <c:v>3.2272000000000012</c:v>
                </c:pt>
                <c:pt idx="30">
                  <c:v>3.5882000000000001</c:v>
                </c:pt>
                <c:pt idx="31">
                  <c:v>3.9996999999999967</c:v>
                </c:pt>
                <c:pt idx="32">
                  <c:v>4.3450999999999995</c:v>
                </c:pt>
                <c:pt idx="33">
                  <c:v>4.4641999999999955</c:v>
                </c:pt>
                <c:pt idx="34">
                  <c:v>4.6215999999999955</c:v>
                </c:pt>
                <c:pt idx="35">
                  <c:v>4.5043999999999995</c:v>
                </c:pt>
                <c:pt idx="36">
                  <c:v>4.6808999999999985</c:v>
                </c:pt>
                <c:pt idx="37">
                  <c:v>4.7462000000000106</c:v>
                </c:pt>
                <c:pt idx="38">
                  <c:v>4.7397000000000116</c:v>
                </c:pt>
                <c:pt idx="39">
                  <c:v>4.8136000000000001</c:v>
                </c:pt>
                <c:pt idx="40">
                  <c:v>4.7988999999999997</c:v>
                </c:pt>
                <c:pt idx="41">
                  <c:v>5.0144999999999955</c:v>
                </c:pt>
                <c:pt idx="42">
                  <c:v>5.4871999999999996</c:v>
                </c:pt>
                <c:pt idx="43">
                  <c:v>5.9603000000000002</c:v>
                </c:pt>
                <c:pt idx="44">
                  <c:v>6.5922000000000001</c:v>
                </c:pt>
                <c:pt idx="45">
                  <c:v>7.1740999999999975</c:v>
                </c:pt>
                <c:pt idx="46">
                  <c:v>7.4268000000000001</c:v>
                </c:pt>
                <c:pt idx="47">
                  <c:v>7.7067000000000014</c:v>
                </c:pt>
                <c:pt idx="48">
                  <c:v>8.3369</c:v>
                </c:pt>
                <c:pt idx="49">
                  <c:v>8.7379999999999995</c:v>
                </c:pt>
                <c:pt idx="50">
                  <c:v>10.9404</c:v>
                </c:pt>
                <c:pt idx="51">
                  <c:v>12.218</c:v>
                </c:pt>
                <c:pt idx="52">
                  <c:v>12.934900000000001</c:v>
                </c:pt>
                <c:pt idx="53">
                  <c:v>12.887600000000004</c:v>
                </c:pt>
                <c:pt idx="54">
                  <c:v>13.167</c:v>
                </c:pt>
                <c:pt idx="55">
                  <c:v>13.359500000000031</c:v>
                </c:pt>
                <c:pt idx="56">
                  <c:v>13.666600000000004</c:v>
                </c:pt>
                <c:pt idx="57">
                  <c:v>14.2239</c:v>
                </c:pt>
                <c:pt idx="58">
                  <c:v>14.939400000000004</c:v>
                </c:pt>
                <c:pt idx="59">
                  <c:v>17.291399999999989</c:v>
                </c:pt>
                <c:pt idx="60">
                  <c:v>18.738399999999952</c:v>
                </c:pt>
                <c:pt idx="61" formatCode="#,##0.0_ ;[Red]\-#,##0.0\ ">
                  <c:v>20.6</c:v>
                </c:pt>
                <c:pt idx="62" formatCode="#,##0.0_ ;[Red]\-#,##0.0\ ">
                  <c:v>20.6</c:v>
                </c:pt>
              </c:numCache>
            </c:numRef>
          </c:val>
        </c:ser>
        <c:ser>
          <c:idx val="0"/>
          <c:order val="1"/>
          <c:tx>
            <c:strRef>
              <c:f>'ﾊﾞｯｸﾃﾞｰﾀ（NI比）'!$D$3</c:f>
              <c:strCache>
                <c:ptCount val="1"/>
                <c:pt idx="0">
                  <c:v>医療</c:v>
                </c:pt>
              </c:strCache>
            </c:strRef>
          </c:tx>
          <c:spPr>
            <a:pattFill prst="pct60">
              <a:fgClr>
                <a:srgbClr val="9999FF"/>
              </a:fgClr>
              <a:bgClr>
                <a:srgbClr val="0000FF"/>
              </a:bgClr>
            </a:pattFill>
            <a:ln w="12839">
              <a:solidFill>
                <a:srgbClr val="000000"/>
              </a:solidFill>
              <a:prstDash val="solid"/>
            </a:ln>
          </c:spPr>
          <c:invertIfNegative val="0"/>
          <c:cat>
            <c:strRef>
              <c:f>'ﾊﾞｯｸﾃﾞｰﾀ（NI比）'!$B$4:$B$62</c:f>
              <c:strCache>
                <c:ptCount val="59"/>
                <c:pt idx="0">
                  <c:v>昭和25</c:v>
                </c:pt>
                <c:pt idx="5">
                  <c:v>昭和30</c:v>
                </c:pt>
                <c:pt idx="10">
                  <c:v>昭和35</c:v>
                </c:pt>
                <c:pt idx="15">
                  <c:v>昭和40</c:v>
                </c:pt>
                <c:pt idx="20">
                  <c:v>昭和45</c:v>
                </c:pt>
                <c:pt idx="25">
                  <c:v>昭和50</c:v>
                </c:pt>
                <c:pt idx="30">
                  <c:v>昭和55</c:v>
                </c:pt>
                <c:pt idx="35">
                  <c:v>昭和60</c:v>
                </c:pt>
                <c:pt idx="40">
                  <c:v>平成 2</c:v>
                </c:pt>
                <c:pt idx="45">
                  <c:v>平成 7</c:v>
                </c:pt>
                <c:pt idx="50">
                  <c:v>平成12</c:v>
                </c:pt>
                <c:pt idx="51">
                  <c:v>平成13</c:v>
                </c:pt>
                <c:pt idx="52">
                  <c:v>平成14</c:v>
                </c:pt>
                <c:pt idx="53">
                  <c:v>平成15</c:v>
                </c:pt>
                <c:pt idx="54">
                  <c:v>平成16</c:v>
                </c:pt>
                <c:pt idx="55">
                  <c:v>平成17</c:v>
                </c:pt>
                <c:pt idx="56">
                  <c:v>平成18</c:v>
                </c:pt>
                <c:pt idx="57">
                  <c:v>平成19</c:v>
                </c:pt>
                <c:pt idx="58">
                  <c:v>平成20</c:v>
                </c:pt>
              </c:strCache>
            </c:strRef>
          </c:cat>
          <c:val>
            <c:numRef>
              <c:f>'ﾊﾞｯｸﾃﾞｰﾀ（NI比）'!$D$4:$D$66</c:f>
              <c:numCache>
                <c:formatCode>#,##0.0000_ ;[Red]\-#,##0.0000\ </c:formatCode>
                <c:ptCount val="63"/>
                <c:pt idx="0">
                  <c:v>6.4600000000000019E-2</c:v>
                </c:pt>
                <c:pt idx="1">
                  <c:v>8.0400000000000041E-2</c:v>
                </c:pt>
                <c:pt idx="2">
                  <c:v>0.1149</c:v>
                </c:pt>
                <c:pt idx="3">
                  <c:v>0.14800000000000021</c:v>
                </c:pt>
                <c:pt idx="4">
                  <c:v>0.17119999999999999</c:v>
                </c:pt>
                <c:pt idx="5">
                  <c:v>0.19189999999999999</c:v>
                </c:pt>
                <c:pt idx="6">
                  <c:v>0.20180000000000001</c:v>
                </c:pt>
                <c:pt idx="7">
                  <c:v>0.22239999999999999</c:v>
                </c:pt>
                <c:pt idx="8">
                  <c:v>0.20990000000000036</c:v>
                </c:pt>
                <c:pt idx="9">
                  <c:v>0.25230000000000002</c:v>
                </c:pt>
                <c:pt idx="10">
                  <c:v>0.29420000000000002</c:v>
                </c:pt>
                <c:pt idx="11">
                  <c:v>0.38500000000000073</c:v>
                </c:pt>
                <c:pt idx="12">
                  <c:v>0.46990000000000032</c:v>
                </c:pt>
                <c:pt idx="13">
                  <c:v>0.58849999999999958</c:v>
                </c:pt>
                <c:pt idx="14">
                  <c:v>0.73280000000000145</c:v>
                </c:pt>
                <c:pt idx="15">
                  <c:v>0.91370000000000062</c:v>
                </c:pt>
                <c:pt idx="16">
                  <c:v>1.0766</c:v>
                </c:pt>
                <c:pt idx="17">
                  <c:v>1.2583</c:v>
                </c:pt>
                <c:pt idx="18">
                  <c:v>1.4678999999999955</c:v>
                </c:pt>
                <c:pt idx="19">
                  <c:v>1.6975</c:v>
                </c:pt>
                <c:pt idx="20">
                  <c:v>2.0757999999999988</c:v>
                </c:pt>
                <c:pt idx="21">
                  <c:v>2.2505000000000002</c:v>
                </c:pt>
                <c:pt idx="22">
                  <c:v>2.8110999999999948</c:v>
                </c:pt>
                <c:pt idx="23">
                  <c:v>3.427</c:v>
                </c:pt>
                <c:pt idx="24">
                  <c:v>4.7207999999999997</c:v>
                </c:pt>
                <c:pt idx="25">
                  <c:v>5.7131999999999996</c:v>
                </c:pt>
                <c:pt idx="26">
                  <c:v>6.8098000000000001</c:v>
                </c:pt>
                <c:pt idx="27">
                  <c:v>7.6255999999999888</c:v>
                </c:pt>
                <c:pt idx="28">
                  <c:v>8.9167000000000005</c:v>
                </c:pt>
                <c:pt idx="29">
                  <c:v>9.7743000000000002</c:v>
                </c:pt>
                <c:pt idx="30">
                  <c:v>10.732900000000001</c:v>
                </c:pt>
                <c:pt idx="31">
                  <c:v>11.5221</c:v>
                </c:pt>
                <c:pt idx="32">
                  <c:v>12.411800000000001</c:v>
                </c:pt>
                <c:pt idx="33">
                  <c:v>13.0983</c:v>
                </c:pt>
                <c:pt idx="34">
                  <c:v>13.565400000000027</c:v>
                </c:pt>
                <c:pt idx="35">
                  <c:v>14.283000000000001</c:v>
                </c:pt>
                <c:pt idx="36">
                  <c:v>15.148899999999999</c:v>
                </c:pt>
                <c:pt idx="37">
                  <c:v>16.0001</c:v>
                </c:pt>
                <c:pt idx="38">
                  <c:v>16.672599999999989</c:v>
                </c:pt>
                <c:pt idx="39">
                  <c:v>17.527899999999999</c:v>
                </c:pt>
                <c:pt idx="40">
                  <c:v>18.3795</c:v>
                </c:pt>
                <c:pt idx="41">
                  <c:v>19.505599999999948</c:v>
                </c:pt>
                <c:pt idx="42">
                  <c:v>20.939499999999953</c:v>
                </c:pt>
                <c:pt idx="43">
                  <c:v>21.805900000000001</c:v>
                </c:pt>
                <c:pt idx="44">
                  <c:v>22.865599999999937</c:v>
                </c:pt>
                <c:pt idx="45">
                  <c:v>24.052</c:v>
                </c:pt>
                <c:pt idx="46">
                  <c:v>25.170200000000001</c:v>
                </c:pt>
                <c:pt idx="47">
                  <c:v>25.300799999999953</c:v>
                </c:pt>
                <c:pt idx="48">
                  <c:v>25.400399999999948</c:v>
                </c:pt>
                <c:pt idx="49">
                  <c:v>26.396999999999988</c:v>
                </c:pt>
                <c:pt idx="50">
                  <c:v>25.997499999999953</c:v>
                </c:pt>
                <c:pt idx="51">
                  <c:v>26.627300000000005</c:v>
                </c:pt>
                <c:pt idx="52">
                  <c:v>26.2818</c:v>
                </c:pt>
                <c:pt idx="53">
                  <c:v>26.613199999999999</c:v>
                </c:pt>
                <c:pt idx="54">
                  <c:v>27.128499999999953</c:v>
                </c:pt>
                <c:pt idx="55">
                  <c:v>28.123999999999999</c:v>
                </c:pt>
                <c:pt idx="56">
                  <c:v>28.1006</c:v>
                </c:pt>
                <c:pt idx="57">
                  <c:v>28.940999999999953</c:v>
                </c:pt>
                <c:pt idx="58">
                  <c:v>29.620100000000001</c:v>
                </c:pt>
                <c:pt idx="59">
                  <c:v>30.8446</c:v>
                </c:pt>
                <c:pt idx="60">
                  <c:v>32.331200000000003</c:v>
                </c:pt>
                <c:pt idx="61" formatCode="#,##0.0_ ;[Red]\-#,##0.0\ ">
                  <c:v>33.6</c:v>
                </c:pt>
                <c:pt idx="62" formatCode="#,##0.0_ ;[Red]\-#,##0.0\ ">
                  <c:v>35.1</c:v>
                </c:pt>
              </c:numCache>
            </c:numRef>
          </c:val>
        </c:ser>
        <c:ser>
          <c:idx val="2"/>
          <c:order val="2"/>
          <c:tx>
            <c:strRef>
              <c:f>'ﾊﾞｯｸﾃﾞｰﾀ（NI比）'!$E$3</c:f>
              <c:strCache>
                <c:ptCount val="1"/>
                <c:pt idx="0">
                  <c:v>年金</c:v>
                </c:pt>
              </c:strCache>
            </c:strRef>
          </c:tx>
          <c:spPr>
            <a:solidFill>
              <a:srgbClr val="99CCFF"/>
            </a:solidFill>
            <a:ln w="12839">
              <a:solidFill>
                <a:srgbClr val="000000"/>
              </a:solidFill>
              <a:prstDash val="solid"/>
            </a:ln>
          </c:spPr>
          <c:invertIfNegative val="0"/>
          <c:cat>
            <c:strRef>
              <c:f>'ﾊﾞｯｸﾃﾞｰﾀ（NI比）'!$B$4:$B$62</c:f>
              <c:strCache>
                <c:ptCount val="59"/>
                <c:pt idx="0">
                  <c:v>昭和25</c:v>
                </c:pt>
                <c:pt idx="5">
                  <c:v>昭和30</c:v>
                </c:pt>
                <c:pt idx="10">
                  <c:v>昭和35</c:v>
                </c:pt>
                <c:pt idx="15">
                  <c:v>昭和40</c:v>
                </c:pt>
                <c:pt idx="20">
                  <c:v>昭和45</c:v>
                </c:pt>
                <c:pt idx="25">
                  <c:v>昭和50</c:v>
                </c:pt>
                <c:pt idx="30">
                  <c:v>昭和55</c:v>
                </c:pt>
                <c:pt idx="35">
                  <c:v>昭和60</c:v>
                </c:pt>
                <c:pt idx="40">
                  <c:v>平成 2</c:v>
                </c:pt>
                <c:pt idx="45">
                  <c:v>平成 7</c:v>
                </c:pt>
                <c:pt idx="50">
                  <c:v>平成12</c:v>
                </c:pt>
                <c:pt idx="51">
                  <c:v>平成13</c:v>
                </c:pt>
                <c:pt idx="52">
                  <c:v>平成14</c:v>
                </c:pt>
                <c:pt idx="53">
                  <c:v>平成15</c:v>
                </c:pt>
                <c:pt idx="54">
                  <c:v>平成16</c:v>
                </c:pt>
                <c:pt idx="55">
                  <c:v>平成17</c:v>
                </c:pt>
                <c:pt idx="56">
                  <c:v>平成18</c:v>
                </c:pt>
                <c:pt idx="57">
                  <c:v>平成19</c:v>
                </c:pt>
                <c:pt idx="58">
                  <c:v>平成20</c:v>
                </c:pt>
              </c:strCache>
            </c:strRef>
          </c:cat>
          <c:val>
            <c:numRef>
              <c:f>'ﾊﾞｯｸﾃﾞｰﾀ（NI比）'!$E$4:$E$66</c:f>
              <c:numCache>
                <c:formatCode>#,##0.0000_ ;[Red]\-#,##0.0000\ </c:formatCode>
                <c:ptCount val="63"/>
                <c:pt idx="0">
                  <c:v>6.1499999999999999E-2</c:v>
                </c:pt>
                <c:pt idx="1">
                  <c:v>7.6799999999999993E-2</c:v>
                </c:pt>
                <c:pt idx="2">
                  <c:v>0.10460000000000012</c:v>
                </c:pt>
                <c:pt idx="3">
                  <c:v>0.10960000000000017</c:v>
                </c:pt>
                <c:pt idx="4">
                  <c:v>0.21290000000000042</c:v>
                </c:pt>
                <c:pt idx="5">
                  <c:v>0.19739999999999999</c:v>
                </c:pt>
                <c:pt idx="6">
                  <c:v>0.19689999999999999</c:v>
                </c:pt>
                <c:pt idx="7">
                  <c:v>0.21330000000000021</c:v>
                </c:pt>
                <c:pt idx="8">
                  <c:v>0.29810000000000031</c:v>
                </c:pt>
                <c:pt idx="9">
                  <c:v>0.32550000000000073</c:v>
                </c:pt>
                <c:pt idx="10">
                  <c:v>0.36110000000000031</c:v>
                </c:pt>
                <c:pt idx="11">
                  <c:v>0.40500000000000008</c:v>
                </c:pt>
                <c:pt idx="12">
                  <c:v>0.45200000000000001</c:v>
                </c:pt>
                <c:pt idx="13">
                  <c:v>0.53290000000000004</c:v>
                </c:pt>
                <c:pt idx="14">
                  <c:v>0.30560000000000032</c:v>
                </c:pt>
                <c:pt idx="15">
                  <c:v>0.35080000000000067</c:v>
                </c:pt>
                <c:pt idx="16">
                  <c:v>0.41990000000000038</c:v>
                </c:pt>
                <c:pt idx="17">
                  <c:v>0.49470000000000008</c:v>
                </c:pt>
                <c:pt idx="18">
                  <c:v>0.58349999999999957</c:v>
                </c:pt>
                <c:pt idx="19">
                  <c:v>0.69350000000000001</c:v>
                </c:pt>
                <c:pt idx="20">
                  <c:v>0.85620000000000063</c:v>
                </c:pt>
                <c:pt idx="21">
                  <c:v>1.0191999999999972</c:v>
                </c:pt>
                <c:pt idx="22">
                  <c:v>1.236699999999997</c:v>
                </c:pt>
                <c:pt idx="23">
                  <c:v>1.6758</c:v>
                </c:pt>
                <c:pt idx="24">
                  <c:v>2.6781999999999999</c:v>
                </c:pt>
                <c:pt idx="25">
                  <c:v>3.8831000000000002</c:v>
                </c:pt>
                <c:pt idx="26">
                  <c:v>5.3414999999999999</c:v>
                </c:pt>
                <c:pt idx="27">
                  <c:v>6.5880000000000001</c:v>
                </c:pt>
                <c:pt idx="28">
                  <c:v>7.8376999999999999</c:v>
                </c:pt>
                <c:pt idx="29">
                  <c:v>8.9817</c:v>
                </c:pt>
                <c:pt idx="30">
                  <c:v>10.452500000000031</c:v>
                </c:pt>
                <c:pt idx="31">
                  <c:v>12.042</c:v>
                </c:pt>
                <c:pt idx="32">
                  <c:v>13.340400000000002</c:v>
                </c:pt>
                <c:pt idx="33">
                  <c:v>14.4108</c:v>
                </c:pt>
                <c:pt idx="34">
                  <c:v>15.452700000000025</c:v>
                </c:pt>
                <c:pt idx="35">
                  <c:v>16.892299999999953</c:v>
                </c:pt>
                <c:pt idx="36">
                  <c:v>18.761999999999986</c:v>
                </c:pt>
                <c:pt idx="37">
                  <c:v>19.987399999999937</c:v>
                </c:pt>
                <c:pt idx="38">
                  <c:v>21.0459</c:v>
                </c:pt>
                <c:pt idx="39">
                  <c:v>22.540699999999944</c:v>
                </c:pt>
                <c:pt idx="40">
                  <c:v>24.042000000000002</c:v>
                </c:pt>
                <c:pt idx="41">
                  <c:v>25.614500000000035</c:v>
                </c:pt>
                <c:pt idx="42">
                  <c:v>27.401299999999956</c:v>
                </c:pt>
                <c:pt idx="43">
                  <c:v>29.037600000000001</c:v>
                </c:pt>
                <c:pt idx="44">
                  <c:v>31.008400000000002</c:v>
                </c:pt>
                <c:pt idx="45">
                  <c:v>33.498600000000003</c:v>
                </c:pt>
                <c:pt idx="46">
                  <c:v>34.954799999999999</c:v>
                </c:pt>
                <c:pt idx="47">
                  <c:v>36.3996</c:v>
                </c:pt>
                <c:pt idx="48">
                  <c:v>38.410499999999999</c:v>
                </c:pt>
                <c:pt idx="49">
                  <c:v>39.911200000000001</c:v>
                </c:pt>
                <c:pt idx="50">
                  <c:v>41.2012</c:v>
                </c:pt>
                <c:pt idx="51">
                  <c:v>42.571400000000004</c:v>
                </c:pt>
                <c:pt idx="52">
                  <c:v>44.378100000000003</c:v>
                </c:pt>
                <c:pt idx="53">
                  <c:v>44.784500000000001</c:v>
                </c:pt>
                <c:pt idx="54">
                  <c:v>45.518800000000006</c:v>
                </c:pt>
                <c:pt idx="55">
                  <c:v>46.293000000000013</c:v>
                </c:pt>
                <c:pt idx="56">
                  <c:v>47.325300000000013</c:v>
                </c:pt>
                <c:pt idx="57">
                  <c:v>48.273700000000012</c:v>
                </c:pt>
                <c:pt idx="58">
                  <c:v>49.5443</c:v>
                </c:pt>
                <c:pt idx="59">
                  <c:v>51.724600000000002</c:v>
                </c:pt>
                <c:pt idx="60">
                  <c:v>52.418400000000005</c:v>
                </c:pt>
                <c:pt idx="61" formatCode="#,##0.0_ ;[Red]\-#,##0.0\ ">
                  <c:v>53.6</c:v>
                </c:pt>
                <c:pt idx="62" formatCode="#,##0.0_ ;[Red]\-#,##0.0\ ">
                  <c:v>53.8</c:v>
                </c:pt>
              </c:numCache>
            </c:numRef>
          </c:val>
        </c:ser>
        <c:dLbls>
          <c:showLegendKey val="0"/>
          <c:showVal val="0"/>
          <c:showCatName val="0"/>
          <c:showSerName val="0"/>
          <c:showPercent val="0"/>
          <c:showBubbleSize val="0"/>
        </c:dLbls>
        <c:gapWidth val="50"/>
        <c:overlap val="100"/>
        <c:axId val="148665856"/>
        <c:axId val="148667392"/>
      </c:barChart>
      <c:catAx>
        <c:axId val="148665856"/>
        <c:scaling>
          <c:orientation val="minMax"/>
        </c:scaling>
        <c:delete val="0"/>
        <c:axPos val="b"/>
        <c:majorTickMark val="in"/>
        <c:minorTickMark val="none"/>
        <c:tickLblPos val="none"/>
        <c:spPr>
          <a:ln w="3209">
            <a:solidFill>
              <a:srgbClr val="000000"/>
            </a:solidFill>
            <a:prstDash val="solid"/>
          </a:ln>
        </c:spPr>
        <c:crossAx val="148667392"/>
        <c:crosses val="autoZero"/>
        <c:auto val="0"/>
        <c:lblAlgn val="ctr"/>
        <c:lblOffset val="100"/>
        <c:tickLblSkip val="1"/>
        <c:tickMarkSkip val="1"/>
        <c:noMultiLvlLbl val="0"/>
      </c:catAx>
      <c:valAx>
        <c:axId val="148667392"/>
        <c:scaling>
          <c:orientation val="minMax"/>
          <c:max val="110"/>
          <c:min val="0"/>
        </c:scaling>
        <c:delete val="0"/>
        <c:axPos val="l"/>
        <c:majorGridlines>
          <c:spPr>
            <a:ln w="3209">
              <a:solidFill>
                <a:srgbClr val="000000"/>
              </a:solidFill>
              <a:prstDash val="sysDash"/>
            </a:ln>
          </c:spPr>
        </c:majorGridlines>
        <c:numFmt formatCode="#,##0_ ;[Red]\-#,##0\ " sourceLinked="0"/>
        <c:majorTickMark val="in"/>
        <c:minorTickMark val="none"/>
        <c:tickLblPos val="nextTo"/>
        <c:spPr>
          <a:ln w="3209">
            <a:solidFill>
              <a:srgbClr val="000000"/>
            </a:solidFill>
            <a:prstDash val="solid"/>
          </a:ln>
        </c:spPr>
        <c:txPr>
          <a:bodyPr rot="0" vert="horz"/>
          <a:lstStyle/>
          <a:p>
            <a:pPr>
              <a:defRPr sz="1115" b="0" i="0" u="none" strike="noStrike" baseline="0">
                <a:solidFill>
                  <a:srgbClr val="000000"/>
                </a:solidFill>
                <a:latin typeface="ＭＳ Ｐゴシック"/>
                <a:ea typeface="ＭＳ Ｐゴシック"/>
                <a:cs typeface="ＭＳ Ｐゴシック"/>
              </a:defRPr>
            </a:pPr>
            <a:endParaRPr lang="ja-JP"/>
          </a:p>
        </c:txPr>
        <c:crossAx val="148665856"/>
        <c:crosses val="autoZero"/>
        <c:crossBetween val="between"/>
        <c:majorUnit val="10"/>
      </c:valAx>
      <c:spPr>
        <a:noFill/>
        <a:ln w="12839">
          <a:solidFill>
            <a:srgbClr val="808080"/>
          </a:solidFill>
          <a:prstDash val="solid"/>
        </a:ln>
      </c:spPr>
    </c:plotArea>
    <c:legend>
      <c:legendPos val="r"/>
      <c:layout>
        <c:manualLayout>
          <c:xMode val="edge"/>
          <c:yMode val="edge"/>
          <c:x val="6.4295640440006824E-2"/>
          <c:y val="0.33427885115682487"/>
          <c:w val="0.18626172895539259"/>
          <c:h val="0.14209303132262907"/>
        </c:manualLayout>
      </c:layout>
      <c:overlay val="0"/>
      <c:spPr>
        <a:solidFill>
          <a:srgbClr val="FFFFFF"/>
        </a:solidFill>
        <a:ln w="3209">
          <a:solidFill>
            <a:srgbClr val="000000"/>
          </a:solidFill>
          <a:prstDash val="solid"/>
        </a:ln>
      </c:spPr>
      <c:txPr>
        <a:bodyPr/>
        <a:lstStyle/>
        <a:p>
          <a:pPr>
            <a:defRPr sz="1023" b="0" i="0" u="none" strike="noStrike" baseline="0">
              <a:solidFill>
                <a:srgbClr val="000000"/>
              </a:solidFill>
              <a:latin typeface="ＭＳ Ｐゴシック"/>
              <a:ea typeface="ＭＳ Ｐゴシック"/>
              <a:cs typeface="ＭＳ Ｐゴシック"/>
            </a:defRPr>
          </a:pPr>
          <a:endParaRPr lang="ja-JP"/>
        </a:p>
      </c:txPr>
    </c:legend>
    <c:plotVisOnly val="1"/>
    <c:dispBlanksAs val="gap"/>
    <c:showDLblsOverMax val="0"/>
  </c:chart>
  <c:spPr>
    <a:noFill/>
    <a:ln>
      <a:noFill/>
    </a:ln>
  </c:spPr>
  <c:txPr>
    <a:bodyPr/>
    <a:lstStyle/>
    <a:p>
      <a:pPr>
        <a:defRPr sz="1115" b="0" i="0" u="none" strike="noStrike" baseline="0">
          <a:solidFill>
            <a:srgbClr val="000000"/>
          </a:solidFill>
          <a:latin typeface="ＭＳ Ｐゴシック"/>
          <a:ea typeface="ＭＳ Ｐゴシック"/>
          <a:cs typeface="ＭＳ Ｐゴシック"/>
        </a:defRPr>
      </a:pPr>
      <a:endParaRPr lang="ja-JP"/>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8025871521521933E-2"/>
          <c:y val="9.8267948441460695E-2"/>
          <c:w val="0.90639041515813434"/>
          <c:h val="0.85550740263833702"/>
        </c:manualLayout>
      </c:layout>
      <c:barChart>
        <c:barDir val="col"/>
        <c:grouping val="stacked"/>
        <c:varyColors val="0"/>
        <c:ser>
          <c:idx val="0"/>
          <c:order val="0"/>
          <c:tx>
            <c:strRef>
              <c:f>Sheet1!$B$1</c:f>
              <c:strCache>
                <c:ptCount val="1"/>
                <c:pt idx="0">
                  <c:v>年金</c:v>
                </c:pt>
              </c:strCache>
            </c:strRef>
          </c:tx>
          <c:spPr>
            <a:solidFill>
              <a:schemeClr val="accent1"/>
            </a:solidFill>
            <a:ln>
              <a:solidFill>
                <a:prstClr val="black"/>
              </a:solidFill>
            </a:ln>
          </c:spPr>
          <c:invertIfNegative val="0"/>
          <c:cat>
            <c:strRef>
              <c:f>Sheet1!$A$2:$A$5</c:f>
              <c:strCache>
                <c:ptCount val="4"/>
                <c:pt idx="0">
                  <c:v>分類 1</c:v>
                </c:pt>
                <c:pt idx="1">
                  <c:v>分類 2</c:v>
                </c:pt>
                <c:pt idx="2">
                  <c:v>分類 3</c:v>
                </c:pt>
                <c:pt idx="3">
                  <c:v>分類 4</c:v>
                </c:pt>
              </c:strCache>
            </c:strRef>
          </c:cat>
          <c:val>
            <c:numRef>
              <c:f>Sheet1!$B$2:$B$5</c:f>
              <c:numCache>
                <c:formatCode>General</c:formatCode>
                <c:ptCount val="4"/>
                <c:pt idx="0">
                  <c:v>53.825842807840836</c:v>
                </c:pt>
                <c:pt idx="1">
                  <c:v>56.457330987871813</c:v>
                </c:pt>
                <c:pt idx="2">
                  <c:v>58.512637041430104</c:v>
                </c:pt>
                <c:pt idx="3">
                  <c:v>60.399626542822752</c:v>
                </c:pt>
              </c:numCache>
            </c:numRef>
          </c:val>
        </c:ser>
        <c:ser>
          <c:idx val="1"/>
          <c:order val="1"/>
          <c:tx>
            <c:strRef>
              <c:f>Sheet1!$C$1</c:f>
              <c:strCache>
                <c:ptCount val="1"/>
                <c:pt idx="0">
                  <c:v>医療</c:v>
                </c:pt>
              </c:strCache>
            </c:strRef>
          </c:tx>
          <c:spPr>
            <a:ln>
              <a:solidFill>
                <a:schemeClr val="tx1"/>
              </a:solidFill>
            </a:ln>
          </c:spPr>
          <c:invertIfNegative val="0"/>
          <c:cat>
            <c:strRef>
              <c:f>Sheet1!$A$2:$A$5</c:f>
              <c:strCache>
                <c:ptCount val="4"/>
                <c:pt idx="0">
                  <c:v>分類 1</c:v>
                </c:pt>
                <c:pt idx="1">
                  <c:v>分類 2</c:v>
                </c:pt>
                <c:pt idx="2">
                  <c:v>分類 3</c:v>
                </c:pt>
                <c:pt idx="3">
                  <c:v>分類 4</c:v>
                </c:pt>
              </c:strCache>
            </c:strRef>
          </c:cat>
          <c:val>
            <c:numRef>
              <c:f>Sheet1!$C$2:$C$5</c:f>
              <c:numCache>
                <c:formatCode>General</c:formatCode>
                <c:ptCount val="4"/>
                <c:pt idx="0">
                  <c:v>35.059667739709994</c:v>
                </c:pt>
                <c:pt idx="1">
                  <c:v>39.518973550876346</c:v>
                </c:pt>
                <c:pt idx="2">
                  <c:v>46.917963853310546</c:v>
                </c:pt>
                <c:pt idx="3">
                  <c:v>54.040203621534545</c:v>
                </c:pt>
              </c:numCache>
            </c:numRef>
          </c:val>
        </c:ser>
        <c:ser>
          <c:idx val="2"/>
          <c:order val="2"/>
          <c:tx>
            <c:strRef>
              <c:f>Sheet1!$D$1</c:f>
              <c:strCache>
                <c:ptCount val="1"/>
                <c:pt idx="0">
                  <c:v>介護</c:v>
                </c:pt>
              </c:strCache>
            </c:strRef>
          </c:tx>
          <c:spPr>
            <a:ln>
              <a:solidFill>
                <a:prstClr val="black"/>
              </a:solidFill>
            </a:ln>
          </c:spPr>
          <c:invertIfNegative val="0"/>
          <c:cat>
            <c:strRef>
              <c:f>Sheet1!$A$2:$A$5</c:f>
              <c:strCache>
                <c:ptCount val="4"/>
                <c:pt idx="0">
                  <c:v>分類 1</c:v>
                </c:pt>
                <c:pt idx="1">
                  <c:v>分類 2</c:v>
                </c:pt>
                <c:pt idx="2">
                  <c:v>分類 3</c:v>
                </c:pt>
                <c:pt idx="3">
                  <c:v>分類 4</c:v>
                </c:pt>
              </c:strCache>
            </c:strRef>
          </c:cat>
          <c:val>
            <c:numRef>
              <c:f>Sheet1!$D$2:$D$5</c:f>
              <c:numCache>
                <c:formatCode>General</c:formatCode>
                <c:ptCount val="4"/>
                <c:pt idx="0">
                  <c:v>8.4360206210000079</c:v>
                </c:pt>
                <c:pt idx="1">
                  <c:v>10.549276352662266</c:v>
                </c:pt>
                <c:pt idx="2">
                  <c:v>14.85566844541512</c:v>
                </c:pt>
                <c:pt idx="3">
                  <c:v>19.757551038387206</c:v>
                </c:pt>
              </c:numCache>
            </c:numRef>
          </c:val>
        </c:ser>
        <c:ser>
          <c:idx val="3"/>
          <c:order val="3"/>
          <c:tx>
            <c:strRef>
              <c:f>Sheet1!$E$1</c:f>
              <c:strCache>
                <c:ptCount val="1"/>
                <c:pt idx="0">
                  <c:v>少子化</c:v>
                </c:pt>
              </c:strCache>
            </c:strRef>
          </c:tx>
          <c:spPr>
            <a:ln>
              <a:solidFill>
                <a:prstClr val="black"/>
              </a:solidFill>
            </a:ln>
          </c:spPr>
          <c:invertIfNegative val="0"/>
          <c:cat>
            <c:strRef>
              <c:f>Sheet1!$A$2:$A$5</c:f>
              <c:strCache>
                <c:ptCount val="4"/>
                <c:pt idx="0">
                  <c:v>分類 1</c:v>
                </c:pt>
                <c:pt idx="1">
                  <c:v>分類 2</c:v>
                </c:pt>
                <c:pt idx="2">
                  <c:v>分類 3</c:v>
                </c:pt>
                <c:pt idx="3">
                  <c:v>分類 4</c:v>
                </c:pt>
              </c:strCache>
            </c:strRef>
          </c:cat>
          <c:val>
            <c:numRef>
              <c:f>Sheet1!$E$2:$E$5</c:f>
              <c:numCache>
                <c:formatCode>General</c:formatCode>
                <c:ptCount val="4"/>
                <c:pt idx="0">
                  <c:v>4.7831999999999999</c:v>
                </c:pt>
                <c:pt idx="1">
                  <c:v>5.4756900000000197</c:v>
                </c:pt>
                <c:pt idx="2">
                  <c:v>5.7538860000000005</c:v>
                </c:pt>
                <c:pt idx="3">
                  <c:v>5.6338489999999997</c:v>
                </c:pt>
              </c:numCache>
            </c:numRef>
          </c:val>
        </c:ser>
        <c:ser>
          <c:idx val="4"/>
          <c:order val="4"/>
          <c:tx>
            <c:strRef>
              <c:f>Sheet1!$F$1</c:f>
              <c:strCache>
                <c:ptCount val="1"/>
                <c:pt idx="0">
                  <c:v>その他</c:v>
                </c:pt>
              </c:strCache>
            </c:strRef>
          </c:tx>
          <c:spPr>
            <a:ln>
              <a:solidFill>
                <a:prstClr val="black"/>
              </a:solidFill>
            </a:ln>
          </c:spPr>
          <c:invertIfNegative val="0"/>
          <c:cat>
            <c:strRef>
              <c:f>Sheet1!$A$2:$A$5</c:f>
              <c:strCache>
                <c:ptCount val="4"/>
                <c:pt idx="0">
                  <c:v>分類 1</c:v>
                </c:pt>
                <c:pt idx="1">
                  <c:v>分類 2</c:v>
                </c:pt>
                <c:pt idx="2">
                  <c:v>分類 3</c:v>
                </c:pt>
                <c:pt idx="3">
                  <c:v>分類 4</c:v>
                </c:pt>
              </c:strCache>
            </c:strRef>
          </c:cat>
          <c:val>
            <c:numRef>
              <c:f>Sheet1!$F$2:$F$5</c:f>
              <c:numCache>
                <c:formatCode>General</c:formatCode>
                <c:ptCount val="4"/>
                <c:pt idx="0">
                  <c:v>7.4157163178718664</c:v>
                </c:pt>
                <c:pt idx="1">
                  <c:v>7.7995234219021965</c:v>
                </c:pt>
                <c:pt idx="2">
                  <c:v>8.3804457941351505</c:v>
                </c:pt>
                <c:pt idx="3">
                  <c:v>9.032374122264418</c:v>
                </c:pt>
              </c:numCache>
            </c:numRef>
          </c:val>
        </c:ser>
        <c:dLbls>
          <c:showLegendKey val="0"/>
          <c:showVal val="0"/>
          <c:showCatName val="0"/>
          <c:showSerName val="0"/>
          <c:showPercent val="0"/>
          <c:showBubbleSize val="0"/>
        </c:dLbls>
        <c:gapWidth val="86"/>
        <c:overlap val="100"/>
        <c:axId val="158097408"/>
        <c:axId val="158098944"/>
      </c:barChart>
      <c:catAx>
        <c:axId val="158097408"/>
        <c:scaling>
          <c:orientation val="minMax"/>
        </c:scaling>
        <c:delete val="0"/>
        <c:axPos val="b"/>
        <c:majorTickMark val="none"/>
        <c:minorTickMark val="none"/>
        <c:tickLblPos val="none"/>
        <c:crossAx val="158098944"/>
        <c:crosses val="autoZero"/>
        <c:auto val="1"/>
        <c:lblAlgn val="ctr"/>
        <c:lblOffset val="100"/>
        <c:noMultiLvlLbl val="0"/>
      </c:catAx>
      <c:valAx>
        <c:axId val="158098944"/>
        <c:scaling>
          <c:orientation val="minMax"/>
        </c:scaling>
        <c:delete val="0"/>
        <c:axPos val="l"/>
        <c:numFmt formatCode="General" sourceLinked="1"/>
        <c:majorTickMark val="out"/>
        <c:minorTickMark val="none"/>
        <c:tickLblPos val="nextTo"/>
        <c:crossAx val="158097408"/>
        <c:crosses val="autoZero"/>
        <c:crossBetween val="between"/>
        <c:majorUnit val="20"/>
      </c:valAx>
      <c:spPr>
        <a:noFill/>
        <a:ln w="25400">
          <a:noFill/>
        </a:ln>
      </c:spPr>
    </c:plotArea>
    <c:plotVisOnly val="1"/>
    <c:dispBlanksAs val="gap"/>
    <c:showDLblsOverMax val="0"/>
  </c:chart>
  <c:txPr>
    <a:bodyPr/>
    <a:lstStyle/>
    <a:p>
      <a:pPr>
        <a:defRPr sz="1800"/>
      </a:pPr>
      <a:endParaRPr lang="ja-JP"/>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638393065635479"/>
          <c:y val="9.3312231048713473E-2"/>
          <c:w val="0.83751879769477799"/>
          <c:h val="0.7762556691882645"/>
        </c:manualLayout>
      </c:layout>
      <c:barChart>
        <c:barDir val="col"/>
        <c:grouping val="stacked"/>
        <c:varyColors val="0"/>
        <c:ser>
          <c:idx val="0"/>
          <c:order val="0"/>
          <c:tx>
            <c:strRef>
              <c:f>Sheet1!$B$5</c:f>
              <c:strCache>
                <c:ptCount val="1"/>
                <c:pt idx="0">
                  <c:v>年金</c:v>
                </c:pt>
              </c:strCache>
            </c:strRef>
          </c:tx>
          <c:spPr>
            <a:solidFill>
              <a:schemeClr val="accent1">
                <a:lumMod val="90000"/>
              </a:schemeClr>
            </a:solidFill>
            <a:ln>
              <a:solidFill>
                <a:schemeClr val="tx1"/>
              </a:solidFill>
            </a:ln>
          </c:spPr>
          <c:invertIfNegative val="0"/>
          <c:val>
            <c:numRef>
              <c:f>Sheet1!$B$6:$B$7</c:f>
              <c:numCache>
                <c:formatCode>General</c:formatCode>
                <c:ptCount val="2"/>
                <c:pt idx="0">
                  <c:v>53.6</c:v>
                </c:pt>
                <c:pt idx="1">
                  <c:v>61.9</c:v>
                </c:pt>
              </c:numCache>
            </c:numRef>
          </c:val>
        </c:ser>
        <c:ser>
          <c:idx val="1"/>
          <c:order val="1"/>
          <c:tx>
            <c:strRef>
              <c:f>Sheet1!$C$5</c:f>
              <c:strCache>
                <c:ptCount val="1"/>
                <c:pt idx="0">
                  <c:v>医療</c:v>
                </c:pt>
              </c:strCache>
            </c:strRef>
          </c:tx>
          <c:spPr>
            <a:solidFill>
              <a:srgbClr val="FFCCFF"/>
            </a:solidFill>
            <a:ln>
              <a:solidFill>
                <a:schemeClr val="tx1"/>
              </a:solidFill>
            </a:ln>
          </c:spPr>
          <c:invertIfNegative val="0"/>
          <c:val>
            <c:numRef>
              <c:f>Sheet1!$C$6:$C$7</c:f>
              <c:numCache>
                <c:formatCode>General</c:formatCode>
                <c:ptCount val="2"/>
                <c:pt idx="0">
                  <c:v>33.6</c:v>
                </c:pt>
                <c:pt idx="1">
                  <c:v>53.3</c:v>
                </c:pt>
              </c:numCache>
            </c:numRef>
          </c:val>
        </c:ser>
        <c:ser>
          <c:idx val="2"/>
          <c:order val="2"/>
          <c:tx>
            <c:strRef>
              <c:f>Sheet1!$D$5</c:f>
              <c:strCache>
                <c:ptCount val="1"/>
                <c:pt idx="0">
                  <c:v>介護</c:v>
                </c:pt>
              </c:strCache>
            </c:strRef>
          </c:tx>
          <c:spPr>
            <a:solidFill>
              <a:srgbClr val="CCFF99"/>
            </a:solidFill>
            <a:ln>
              <a:solidFill>
                <a:schemeClr val="tx1"/>
              </a:solidFill>
            </a:ln>
          </c:spPr>
          <c:invertIfNegative val="0"/>
          <c:val>
            <c:numRef>
              <c:f>Sheet1!$D$6:$D$7</c:f>
              <c:numCache>
                <c:formatCode>General</c:formatCode>
                <c:ptCount val="2"/>
                <c:pt idx="0">
                  <c:v>7.9</c:v>
                </c:pt>
                <c:pt idx="1">
                  <c:v>19.7</c:v>
                </c:pt>
              </c:numCache>
            </c:numRef>
          </c:val>
        </c:ser>
        <c:ser>
          <c:idx val="3"/>
          <c:order val="3"/>
          <c:tx>
            <c:strRef>
              <c:f>Sheet1!$E$5</c:f>
              <c:strCache>
                <c:ptCount val="1"/>
                <c:pt idx="0">
                  <c:v>子ども子育て</c:v>
                </c:pt>
              </c:strCache>
            </c:strRef>
          </c:tx>
          <c:spPr>
            <a:solidFill>
              <a:schemeClr val="accent5">
                <a:lumMod val="60000"/>
                <a:lumOff val="40000"/>
              </a:schemeClr>
            </a:solidFill>
            <a:ln>
              <a:solidFill>
                <a:schemeClr val="tx1"/>
              </a:solidFill>
            </a:ln>
          </c:spPr>
          <c:invertIfNegative val="0"/>
          <c:val>
            <c:numRef>
              <c:f>Sheet1!$E$6:$E$7</c:f>
              <c:numCache>
                <c:formatCode>General</c:formatCode>
                <c:ptCount val="2"/>
                <c:pt idx="0">
                  <c:v>5.2</c:v>
                </c:pt>
                <c:pt idx="1">
                  <c:v>5.5</c:v>
                </c:pt>
              </c:numCache>
            </c:numRef>
          </c:val>
        </c:ser>
        <c:ser>
          <c:idx val="4"/>
          <c:order val="4"/>
          <c:tx>
            <c:strRef>
              <c:f>Sheet1!$F$5</c:f>
              <c:strCache>
                <c:ptCount val="1"/>
                <c:pt idx="0">
                  <c:v>その他</c:v>
                </c:pt>
              </c:strCache>
            </c:strRef>
          </c:tx>
          <c:spPr>
            <a:solidFill>
              <a:srgbClr val="FFFF66"/>
            </a:solidFill>
            <a:ln>
              <a:solidFill>
                <a:schemeClr val="tx1"/>
              </a:solidFill>
            </a:ln>
          </c:spPr>
          <c:invertIfNegative val="0"/>
          <c:val>
            <c:numRef>
              <c:f>Sheet1!$F$6:$F$7</c:f>
              <c:numCache>
                <c:formatCode>General</c:formatCode>
                <c:ptCount val="2"/>
                <c:pt idx="0">
                  <c:v>7.9</c:v>
                </c:pt>
                <c:pt idx="1">
                  <c:v>9.6</c:v>
                </c:pt>
              </c:numCache>
            </c:numRef>
          </c:val>
        </c:ser>
        <c:dLbls>
          <c:showLegendKey val="0"/>
          <c:showVal val="0"/>
          <c:showCatName val="0"/>
          <c:showSerName val="0"/>
          <c:showPercent val="0"/>
          <c:showBubbleSize val="0"/>
        </c:dLbls>
        <c:gapWidth val="130"/>
        <c:overlap val="100"/>
        <c:serLines>
          <c:spPr>
            <a:ln>
              <a:prstDash val="sysDot"/>
            </a:ln>
          </c:spPr>
        </c:serLines>
        <c:axId val="127105664"/>
        <c:axId val="127119744"/>
      </c:barChart>
      <c:catAx>
        <c:axId val="127105664"/>
        <c:scaling>
          <c:orientation val="minMax"/>
        </c:scaling>
        <c:delete val="0"/>
        <c:axPos val="b"/>
        <c:majorTickMark val="none"/>
        <c:minorTickMark val="none"/>
        <c:tickLblPos val="none"/>
        <c:spPr>
          <a:ln>
            <a:solidFill>
              <a:schemeClr val="tx1"/>
            </a:solidFill>
          </a:ln>
        </c:spPr>
        <c:crossAx val="127119744"/>
        <c:crosses val="autoZero"/>
        <c:auto val="1"/>
        <c:lblAlgn val="ctr"/>
        <c:lblOffset val="100"/>
        <c:noMultiLvlLbl val="0"/>
      </c:catAx>
      <c:valAx>
        <c:axId val="127119744"/>
        <c:scaling>
          <c:orientation val="minMax"/>
        </c:scaling>
        <c:delete val="1"/>
        <c:axPos val="l"/>
        <c:numFmt formatCode="General" sourceLinked="1"/>
        <c:majorTickMark val="out"/>
        <c:minorTickMark val="none"/>
        <c:tickLblPos val="none"/>
        <c:crossAx val="127105664"/>
        <c:crosses val="autoZero"/>
        <c:crossBetween val="between"/>
      </c:valAx>
    </c:plotArea>
    <c:plotVisOnly val="1"/>
    <c:dispBlanksAs val="gap"/>
    <c:showDLblsOverMax val="0"/>
  </c:chart>
  <c:spPr>
    <a:noFill/>
    <a:ln>
      <a:noFill/>
    </a:ln>
  </c:sp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人口ピラミッド!$B$1</c:f>
              <c:strCache>
                <c:ptCount val="1"/>
                <c:pt idx="0">
                  <c:v>1990年</c:v>
                </c:pt>
              </c:strCache>
            </c:strRef>
          </c:tx>
          <c:spPr>
            <a:solidFill>
              <a:schemeClr val="accent4"/>
            </a:solidFill>
            <a:ln>
              <a:noFill/>
            </a:ln>
          </c:spPr>
          <c:invertIfNegative val="0"/>
          <c:dPt>
            <c:idx val="0"/>
            <c:invertIfNegative val="0"/>
            <c:bubble3D val="0"/>
            <c:spPr>
              <a:solidFill>
                <a:schemeClr val="accent5"/>
              </a:solidFill>
              <a:ln>
                <a:noFill/>
              </a:ln>
            </c:spPr>
          </c:dPt>
          <c:dPt>
            <c:idx val="1"/>
            <c:invertIfNegative val="0"/>
            <c:bubble3D val="0"/>
            <c:spPr>
              <a:solidFill>
                <a:schemeClr val="accent5"/>
              </a:solidFill>
              <a:ln>
                <a:noFill/>
              </a:ln>
            </c:spPr>
          </c:dPt>
          <c:dPt>
            <c:idx val="2"/>
            <c:invertIfNegative val="0"/>
            <c:bubble3D val="0"/>
            <c:spPr>
              <a:solidFill>
                <a:schemeClr val="accent5"/>
              </a:solidFill>
              <a:ln>
                <a:noFill/>
              </a:ln>
            </c:spPr>
          </c:dPt>
          <c:dPt>
            <c:idx val="3"/>
            <c:invertIfNegative val="0"/>
            <c:bubble3D val="0"/>
            <c:spPr>
              <a:solidFill>
                <a:schemeClr val="accent5"/>
              </a:solidFill>
              <a:ln>
                <a:noFill/>
              </a:ln>
            </c:spPr>
          </c:dPt>
          <c:dPt>
            <c:idx val="4"/>
            <c:invertIfNegative val="0"/>
            <c:bubble3D val="0"/>
            <c:spPr>
              <a:solidFill>
                <a:schemeClr val="accent5"/>
              </a:solidFill>
              <a:ln>
                <a:noFill/>
              </a:ln>
            </c:spPr>
          </c:dPt>
          <c:dPt>
            <c:idx val="5"/>
            <c:invertIfNegative val="0"/>
            <c:bubble3D val="0"/>
            <c:spPr>
              <a:solidFill>
                <a:schemeClr val="accent5"/>
              </a:solidFill>
              <a:ln>
                <a:noFill/>
              </a:ln>
            </c:spPr>
          </c:dPt>
          <c:dPt>
            <c:idx val="6"/>
            <c:invertIfNegative val="0"/>
            <c:bubble3D val="0"/>
            <c:spPr>
              <a:solidFill>
                <a:schemeClr val="accent5"/>
              </a:solidFill>
              <a:ln>
                <a:noFill/>
              </a:ln>
            </c:spPr>
          </c:dPt>
          <c:dPt>
            <c:idx val="7"/>
            <c:invertIfNegative val="0"/>
            <c:bubble3D val="0"/>
            <c:spPr>
              <a:solidFill>
                <a:schemeClr val="accent5"/>
              </a:solidFill>
              <a:ln>
                <a:noFill/>
              </a:ln>
            </c:spPr>
          </c:dPt>
          <c:dPt>
            <c:idx val="8"/>
            <c:invertIfNegative val="0"/>
            <c:bubble3D val="0"/>
            <c:spPr>
              <a:solidFill>
                <a:schemeClr val="accent5"/>
              </a:solidFill>
              <a:ln>
                <a:noFill/>
              </a:ln>
            </c:spPr>
          </c:dPt>
          <c:dPt>
            <c:idx val="9"/>
            <c:invertIfNegative val="0"/>
            <c:bubble3D val="0"/>
            <c:spPr>
              <a:solidFill>
                <a:schemeClr val="accent5"/>
              </a:solidFill>
              <a:ln>
                <a:noFill/>
              </a:ln>
            </c:spPr>
          </c:dPt>
          <c:dPt>
            <c:idx val="10"/>
            <c:invertIfNegative val="0"/>
            <c:bubble3D val="0"/>
            <c:spPr>
              <a:solidFill>
                <a:schemeClr val="accent5"/>
              </a:solidFill>
              <a:ln>
                <a:noFill/>
              </a:ln>
            </c:spPr>
          </c:dPt>
          <c:dPt>
            <c:idx val="11"/>
            <c:invertIfNegative val="0"/>
            <c:bubble3D val="0"/>
            <c:spPr>
              <a:solidFill>
                <a:schemeClr val="accent5"/>
              </a:solidFill>
              <a:ln>
                <a:noFill/>
              </a:ln>
            </c:spPr>
          </c:dPt>
          <c:dPt>
            <c:idx val="12"/>
            <c:invertIfNegative val="0"/>
            <c:bubble3D val="0"/>
            <c:spPr>
              <a:solidFill>
                <a:schemeClr val="accent5"/>
              </a:solidFill>
              <a:ln>
                <a:noFill/>
              </a:ln>
            </c:spPr>
          </c:dPt>
          <c:dPt>
            <c:idx val="13"/>
            <c:invertIfNegative val="0"/>
            <c:bubble3D val="0"/>
            <c:spPr>
              <a:solidFill>
                <a:schemeClr val="accent5"/>
              </a:solidFill>
              <a:ln>
                <a:noFill/>
              </a:ln>
            </c:spPr>
          </c:dPt>
          <c:dPt>
            <c:idx val="14"/>
            <c:invertIfNegative val="0"/>
            <c:bubble3D val="0"/>
            <c:spPr>
              <a:solidFill>
                <a:schemeClr val="accent5"/>
              </a:solidFill>
              <a:ln>
                <a:noFill/>
              </a:ln>
            </c:spPr>
          </c:dPt>
          <c:dPt>
            <c:idx val="15"/>
            <c:invertIfNegative val="0"/>
            <c:bubble3D val="0"/>
            <c:spPr>
              <a:solidFill>
                <a:schemeClr val="accent5"/>
              </a:solidFill>
              <a:ln>
                <a:noFill/>
              </a:ln>
            </c:spPr>
          </c:dPt>
          <c:dPt>
            <c:idx val="16"/>
            <c:invertIfNegative val="0"/>
            <c:bubble3D val="0"/>
            <c:spPr>
              <a:solidFill>
                <a:schemeClr val="accent5"/>
              </a:solidFill>
              <a:ln>
                <a:noFill/>
              </a:ln>
            </c:spPr>
          </c:dPt>
          <c:dPt>
            <c:idx val="17"/>
            <c:invertIfNegative val="0"/>
            <c:bubble3D val="0"/>
            <c:spPr>
              <a:solidFill>
                <a:schemeClr val="accent5"/>
              </a:solidFill>
              <a:ln>
                <a:noFill/>
              </a:ln>
            </c:spPr>
          </c:dPt>
          <c:dPt>
            <c:idx val="18"/>
            <c:invertIfNegative val="0"/>
            <c:bubble3D val="0"/>
            <c:spPr>
              <a:solidFill>
                <a:schemeClr val="accent5"/>
              </a:solidFill>
              <a:ln>
                <a:noFill/>
              </a:ln>
            </c:spPr>
          </c:dPt>
          <c:dPt>
            <c:idx val="19"/>
            <c:invertIfNegative val="0"/>
            <c:bubble3D val="0"/>
            <c:spPr>
              <a:solidFill>
                <a:schemeClr val="accent5"/>
              </a:solidFill>
              <a:ln>
                <a:noFill/>
              </a:ln>
            </c:spPr>
          </c:dPt>
          <c:dPt>
            <c:idx val="20"/>
            <c:invertIfNegative val="0"/>
            <c:bubble3D val="0"/>
            <c:spPr>
              <a:solidFill>
                <a:schemeClr val="accent3"/>
              </a:solidFill>
              <a:ln>
                <a:noFill/>
              </a:ln>
            </c:spPr>
          </c:dPt>
          <c:dPt>
            <c:idx val="21"/>
            <c:invertIfNegative val="0"/>
            <c:bubble3D val="0"/>
            <c:spPr>
              <a:solidFill>
                <a:schemeClr val="accent3"/>
              </a:solidFill>
              <a:ln>
                <a:noFill/>
              </a:ln>
            </c:spPr>
          </c:dPt>
          <c:dPt>
            <c:idx val="22"/>
            <c:invertIfNegative val="0"/>
            <c:bubble3D val="0"/>
            <c:spPr>
              <a:solidFill>
                <a:schemeClr val="accent3"/>
              </a:solidFill>
              <a:ln>
                <a:noFill/>
              </a:ln>
            </c:spPr>
          </c:dPt>
          <c:dPt>
            <c:idx val="23"/>
            <c:invertIfNegative val="0"/>
            <c:bubble3D val="0"/>
            <c:spPr>
              <a:solidFill>
                <a:schemeClr val="accent3"/>
              </a:solidFill>
              <a:ln>
                <a:noFill/>
              </a:ln>
            </c:spPr>
          </c:dPt>
          <c:dPt>
            <c:idx val="24"/>
            <c:invertIfNegative val="0"/>
            <c:bubble3D val="0"/>
            <c:spPr>
              <a:solidFill>
                <a:schemeClr val="accent3"/>
              </a:solidFill>
              <a:ln>
                <a:noFill/>
              </a:ln>
            </c:spPr>
          </c:dPt>
          <c:dPt>
            <c:idx val="25"/>
            <c:invertIfNegative val="0"/>
            <c:bubble3D val="0"/>
            <c:spPr>
              <a:solidFill>
                <a:schemeClr val="accent3"/>
              </a:solidFill>
              <a:ln>
                <a:noFill/>
              </a:ln>
            </c:spPr>
          </c:dPt>
          <c:dPt>
            <c:idx val="26"/>
            <c:invertIfNegative val="0"/>
            <c:bubble3D val="0"/>
            <c:spPr>
              <a:solidFill>
                <a:schemeClr val="accent3"/>
              </a:solidFill>
              <a:ln>
                <a:noFill/>
              </a:ln>
            </c:spPr>
          </c:dPt>
          <c:dPt>
            <c:idx val="27"/>
            <c:invertIfNegative val="0"/>
            <c:bubble3D val="0"/>
            <c:spPr>
              <a:solidFill>
                <a:schemeClr val="accent3"/>
              </a:solidFill>
              <a:ln>
                <a:noFill/>
              </a:ln>
            </c:spPr>
          </c:dPt>
          <c:dPt>
            <c:idx val="28"/>
            <c:invertIfNegative val="0"/>
            <c:bubble3D val="0"/>
            <c:spPr>
              <a:solidFill>
                <a:schemeClr val="accent3"/>
              </a:solidFill>
              <a:ln>
                <a:noFill/>
              </a:ln>
            </c:spPr>
          </c:dPt>
          <c:dPt>
            <c:idx val="29"/>
            <c:invertIfNegative val="0"/>
            <c:bubble3D val="0"/>
            <c:spPr>
              <a:solidFill>
                <a:schemeClr val="accent3"/>
              </a:solidFill>
              <a:ln>
                <a:noFill/>
              </a:ln>
            </c:spPr>
          </c:dPt>
          <c:dPt>
            <c:idx val="30"/>
            <c:invertIfNegative val="0"/>
            <c:bubble3D val="0"/>
            <c:spPr>
              <a:solidFill>
                <a:schemeClr val="accent3"/>
              </a:solidFill>
              <a:ln>
                <a:noFill/>
              </a:ln>
            </c:spPr>
          </c:dPt>
          <c:dPt>
            <c:idx val="31"/>
            <c:invertIfNegative val="0"/>
            <c:bubble3D val="0"/>
            <c:spPr>
              <a:solidFill>
                <a:schemeClr val="accent3"/>
              </a:solidFill>
              <a:ln>
                <a:noFill/>
              </a:ln>
            </c:spPr>
          </c:dPt>
          <c:dPt>
            <c:idx val="32"/>
            <c:invertIfNegative val="0"/>
            <c:bubble3D val="0"/>
            <c:spPr>
              <a:solidFill>
                <a:schemeClr val="accent3"/>
              </a:solidFill>
              <a:ln>
                <a:noFill/>
              </a:ln>
            </c:spPr>
          </c:dPt>
          <c:dPt>
            <c:idx val="33"/>
            <c:invertIfNegative val="0"/>
            <c:bubble3D val="0"/>
            <c:spPr>
              <a:solidFill>
                <a:schemeClr val="accent3"/>
              </a:solidFill>
              <a:ln>
                <a:noFill/>
              </a:ln>
            </c:spPr>
          </c:dPt>
          <c:dPt>
            <c:idx val="34"/>
            <c:invertIfNegative val="0"/>
            <c:bubble3D val="0"/>
            <c:spPr>
              <a:solidFill>
                <a:schemeClr val="accent3"/>
              </a:solidFill>
              <a:ln>
                <a:noFill/>
              </a:ln>
            </c:spPr>
          </c:dPt>
          <c:dPt>
            <c:idx val="35"/>
            <c:invertIfNegative val="0"/>
            <c:bubble3D val="0"/>
            <c:spPr>
              <a:solidFill>
                <a:schemeClr val="accent3"/>
              </a:solidFill>
              <a:ln>
                <a:noFill/>
              </a:ln>
            </c:spPr>
          </c:dPt>
          <c:dPt>
            <c:idx val="36"/>
            <c:invertIfNegative val="0"/>
            <c:bubble3D val="0"/>
            <c:spPr>
              <a:solidFill>
                <a:schemeClr val="accent3"/>
              </a:solidFill>
              <a:ln>
                <a:noFill/>
              </a:ln>
            </c:spPr>
          </c:dPt>
          <c:dPt>
            <c:idx val="37"/>
            <c:invertIfNegative val="0"/>
            <c:bubble3D val="0"/>
            <c:spPr>
              <a:solidFill>
                <a:schemeClr val="accent3"/>
              </a:solidFill>
              <a:ln>
                <a:noFill/>
              </a:ln>
            </c:spPr>
          </c:dPt>
          <c:dPt>
            <c:idx val="38"/>
            <c:invertIfNegative val="0"/>
            <c:bubble3D val="0"/>
            <c:spPr>
              <a:solidFill>
                <a:schemeClr val="accent3"/>
              </a:solidFill>
              <a:ln>
                <a:noFill/>
              </a:ln>
            </c:spPr>
          </c:dPt>
          <c:dPt>
            <c:idx val="39"/>
            <c:invertIfNegative val="0"/>
            <c:bubble3D val="0"/>
            <c:spPr>
              <a:solidFill>
                <a:schemeClr val="accent3"/>
              </a:solidFill>
              <a:ln>
                <a:noFill/>
              </a:ln>
            </c:spPr>
          </c:dPt>
          <c:dPt>
            <c:idx val="40"/>
            <c:invertIfNegative val="0"/>
            <c:bubble3D val="0"/>
            <c:spPr>
              <a:solidFill>
                <a:schemeClr val="accent3"/>
              </a:solidFill>
              <a:ln>
                <a:noFill/>
              </a:ln>
            </c:spPr>
          </c:dPt>
          <c:dPt>
            <c:idx val="41"/>
            <c:invertIfNegative val="0"/>
            <c:bubble3D val="0"/>
            <c:spPr>
              <a:solidFill>
                <a:schemeClr val="accent3"/>
              </a:solidFill>
              <a:ln>
                <a:noFill/>
              </a:ln>
            </c:spPr>
          </c:dPt>
          <c:dPt>
            <c:idx val="42"/>
            <c:invertIfNegative val="0"/>
            <c:bubble3D val="0"/>
            <c:spPr>
              <a:solidFill>
                <a:schemeClr val="accent3"/>
              </a:solidFill>
              <a:ln>
                <a:noFill/>
              </a:ln>
            </c:spPr>
          </c:dPt>
          <c:dPt>
            <c:idx val="43"/>
            <c:invertIfNegative val="0"/>
            <c:bubble3D val="0"/>
            <c:spPr>
              <a:solidFill>
                <a:schemeClr val="accent3"/>
              </a:solidFill>
              <a:ln>
                <a:noFill/>
              </a:ln>
            </c:spPr>
          </c:dPt>
          <c:dPt>
            <c:idx val="44"/>
            <c:invertIfNegative val="0"/>
            <c:bubble3D val="0"/>
            <c:spPr>
              <a:solidFill>
                <a:schemeClr val="accent3"/>
              </a:solidFill>
              <a:ln>
                <a:noFill/>
              </a:ln>
            </c:spPr>
          </c:dPt>
          <c:dPt>
            <c:idx val="45"/>
            <c:invertIfNegative val="0"/>
            <c:bubble3D val="0"/>
            <c:spPr>
              <a:solidFill>
                <a:schemeClr val="accent3"/>
              </a:solidFill>
              <a:ln>
                <a:noFill/>
              </a:ln>
            </c:spPr>
          </c:dPt>
          <c:dPt>
            <c:idx val="46"/>
            <c:invertIfNegative val="0"/>
            <c:bubble3D val="0"/>
            <c:spPr>
              <a:solidFill>
                <a:schemeClr val="accent3"/>
              </a:solidFill>
              <a:ln>
                <a:noFill/>
              </a:ln>
            </c:spPr>
          </c:dPt>
          <c:dPt>
            <c:idx val="47"/>
            <c:invertIfNegative val="0"/>
            <c:bubble3D val="0"/>
            <c:spPr>
              <a:solidFill>
                <a:schemeClr val="accent3"/>
              </a:solidFill>
              <a:ln>
                <a:noFill/>
              </a:ln>
            </c:spPr>
          </c:dPt>
          <c:dPt>
            <c:idx val="48"/>
            <c:invertIfNegative val="0"/>
            <c:bubble3D val="0"/>
            <c:spPr>
              <a:solidFill>
                <a:schemeClr val="accent3"/>
              </a:solidFill>
              <a:ln>
                <a:noFill/>
              </a:ln>
            </c:spPr>
          </c:dPt>
          <c:dPt>
            <c:idx val="49"/>
            <c:invertIfNegative val="0"/>
            <c:bubble3D val="0"/>
            <c:spPr>
              <a:solidFill>
                <a:schemeClr val="accent3"/>
              </a:solidFill>
              <a:ln>
                <a:noFill/>
              </a:ln>
            </c:spPr>
          </c:dPt>
          <c:dPt>
            <c:idx val="50"/>
            <c:invertIfNegative val="0"/>
            <c:bubble3D val="0"/>
            <c:spPr>
              <a:solidFill>
                <a:schemeClr val="accent3"/>
              </a:solidFill>
              <a:ln>
                <a:noFill/>
              </a:ln>
            </c:spPr>
          </c:dPt>
          <c:dPt>
            <c:idx val="51"/>
            <c:invertIfNegative val="0"/>
            <c:bubble3D val="0"/>
            <c:spPr>
              <a:solidFill>
                <a:schemeClr val="accent3"/>
              </a:solidFill>
              <a:ln>
                <a:noFill/>
              </a:ln>
            </c:spPr>
          </c:dPt>
          <c:dPt>
            <c:idx val="52"/>
            <c:invertIfNegative val="0"/>
            <c:bubble3D val="0"/>
            <c:spPr>
              <a:solidFill>
                <a:schemeClr val="accent3"/>
              </a:solidFill>
              <a:ln>
                <a:noFill/>
              </a:ln>
            </c:spPr>
          </c:dPt>
          <c:dPt>
            <c:idx val="53"/>
            <c:invertIfNegative val="0"/>
            <c:bubble3D val="0"/>
            <c:spPr>
              <a:solidFill>
                <a:schemeClr val="accent3"/>
              </a:solidFill>
              <a:ln>
                <a:noFill/>
              </a:ln>
            </c:spPr>
          </c:dPt>
          <c:dPt>
            <c:idx val="54"/>
            <c:invertIfNegative val="0"/>
            <c:bubble3D val="0"/>
            <c:spPr>
              <a:solidFill>
                <a:schemeClr val="accent3"/>
              </a:solidFill>
              <a:ln>
                <a:noFill/>
              </a:ln>
            </c:spPr>
          </c:dPt>
          <c:dPt>
            <c:idx val="55"/>
            <c:invertIfNegative val="0"/>
            <c:bubble3D val="0"/>
            <c:spPr>
              <a:solidFill>
                <a:schemeClr val="accent3"/>
              </a:solidFill>
              <a:ln>
                <a:noFill/>
              </a:ln>
            </c:spPr>
          </c:dPt>
          <c:dPt>
            <c:idx val="56"/>
            <c:invertIfNegative val="0"/>
            <c:bubble3D val="0"/>
            <c:spPr>
              <a:solidFill>
                <a:schemeClr val="accent3"/>
              </a:solidFill>
              <a:ln>
                <a:noFill/>
              </a:ln>
            </c:spPr>
          </c:dPt>
          <c:dPt>
            <c:idx val="57"/>
            <c:invertIfNegative val="0"/>
            <c:bubble3D val="0"/>
            <c:spPr>
              <a:solidFill>
                <a:schemeClr val="accent3"/>
              </a:solidFill>
              <a:ln>
                <a:noFill/>
              </a:ln>
            </c:spPr>
          </c:dPt>
          <c:dPt>
            <c:idx val="58"/>
            <c:invertIfNegative val="0"/>
            <c:bubble3D val="0"/>
            <c:spPr>
              <a:solidFill>
                <a:schemeClr val="accent3"/>
              </a:solidFill>
              <a:ln>
                <a:noFill/>
              </a:ln>
            </c:spPr>
          </c:dPt>
          <c:dPt>
            <c:idx val="59"/>
            <c:invertIfNegative val="0"/>
            <c:bubble3D val="0"/>
            <c:spPr>
              <a:solidFill>
                <a:schemeClr val="accent3"/>
              </a:solidFill>
              <a:ln>
                <a:noFill/>
              </a:ln>
            </c:spPr>
          </c:dPt>
          <c:dPt>
            <c:idx val="60"/>
            <c:invertIfNegative val="0"/>
            <c:bubble3D val="0"/>
            <c:spPr>
              <a:solidFill>
                <a:schemeClr val="accent3"/>
              </a:solidFill>
              <a:ln>
                <a:noFill/>
              </a:ln>
            </c:spPr>
          </c:dPt>
          <c:dPt>
            <c:idx val="61"/>
            <c:invertIfNegative val="0"/>
            <c:bubble3D val="0"/>
            <c:spPr>
              <a:solidFill>
                <a:schemeClr val="accent3"/>
              </a:solidFill>
              <a:ln>
                <a:noFill/>
              </a:ln>
            </c:spPr>
          </c:dPt>
          <c:dPt>
            <c:idx val="62"/>
            <c:invertIfNegative val="0"/>
            <c:bubble3D val="0"/>
            <c:spPr>
              <a:solidFill>
                <a:schemeClr val="accent3"/>
              </a:solidFill>
              <a:ln>
                <a:noFill/>
              </a:ln>
            </c:spPr>
          </c:dPt>
          <c:dPt>
            <c:idx val="63"/>
            <c:invertIfNegative val="0"/>
            <c:bubble3D val="0"/>
            <c:spPr>
              <a:solidFill>
                <a:schemeClr val="accent3"/>
              </a:solidFill>
              <a:ln>
                <a:noFill/>
              </a:ln>
            </c:spPr>
          </c:dPt>
          <c:dPt>
            <c:idx val="64"/>
            <c:invertIfNegative val="0"/>
            <c:bubble3D val="0"/>
            <c:spPr>
              <a:solidFill>
                <a:schemeClr val="accent3"/>
              </a:solidFill>
              <a:ln>
                <a:noFill/>
              </a:ln>
            </c:spPr>
          </c:dPt>
          <c:dPt>
            <c:idx val="65"/>
            <c:invertIfNegative val="0"/>
            <c:bubble3D val="0"/>
            <c:spPr>
              <a:solidFill>
                <a:schemeClr val="accent6"/>
              </a:solidFill>
              <a:ln>
                <a:noFill/>
              </a:ln>
            </c:spPr>
          </c:dPt>
          <c:dPt>
            <c:idx val="66"/>
            <c:invertIfNegative val="0"/>
            <c:bubble3D val="0"/>
            <c:spPr>
              <a:solidFill>
                <a:schemeClr val="accent6"/>
              </a:solidFill>
              <a:ln>
                <a:noFill/>
              </a:ln>
            </c:spPr>
          </c:dPt>
          <c:dPt>
            <c:idx val="67"/>
            <c:invertIfNegative val="0"/>
            <c:bubble3D val="0"/>
            <c:spPr>
              <a:solidFill>
                <a:schemeClr val="accent6"/>
              </a:solidFill>
              <a:ln>
                <a:noFill/>
              </a:ln>
            </c:spPr>
          </c:dPt>
          <c:dPt>
            <c:idx val="68"/>
            <c:invertIfNegative val="0"/>
            <c:bubble3D val="0"/>
            <c:spPr>
              <a:solidFill>
                <a:schemeClr val="accent6"/>
              </a:solidFill>
              <a:ln>
                <a:noFill/>
              </a:ln>
            </c:spPr>
          </c:dPt>
          <c:dPt>
            <c:idx val="69"/>
            <c:invertIfNegative val="0"/>
            <c:bubble3D val="0"/>
            <c:spPr>
              <a:solidFill>
                <a:schemeClr val="accent6"/>
              </a:solidFill>
              <a:ln>
                <a:noFill/>
              </a:ln>
            </c:spPr>
          </c:dPt>
          <c:dPt>
            <c:idx val="70"/>
            <c:invertIfNegative val="0"/>
            <c:bubble3D val="0"/>
            <c:spPr>
              <a:solidFill>
                <a:schemeClr val="accent6"/>
              </a:solidFill>
              <a:ln>
                <a:noFill/>
              </a:ln>
            </c:spPr>
          </c:dPt>
          <c:dPt>
            <c:idx val="71"/>
            <c:invertIfNegative val="0"/>
            <c:bubble3D val="0"/>
            <c:spPr>
              <a:solidFill>
                <a:schemeClr val="accent6"/>
              </a:solidFill>
              <a:ln>
                <a:noFill/>
              </a:ln>
            </c:spPr>
          </c:dPt>
          <c:dPt>
            <c:idx val="72"/>
            <c:invertIfNegative val="0"/>
            <c:bubble3D val="0"/>
            <c:spPr>
              <a:solidFill>
                <a:schemeClr val="accent6"/>
              </a:solidFill>
              <a:ln>
                <a:noFill/>
              </a:ln>
            </c:spPr>
          </c:dPt>
          <c:dPt>
            <c:idx val="73"/>
            <c:invertIfNegative val="0"/>
            <c:bubble3D val="0"/>
            <c:spPr>
              <a:solidFill>
                <a:schemeClr val="accent6"/>
              </a:solidFill>
              <a:ln>
                <a:noFill/>
              </a:ln>
            </c:spPr>
          </c:dPt>
          <c:dPt>
            <c:idx val="74"/>
            <c:invertIfNegative val="0"/>
            <c:bubble3D val="0"/>
            <c:spPr>
              <a:solidFill>
                <a:schemeClr val="accent6"/>
              </a:solidFill>
              <a:ln>
                <a:noFill/>
              </a:ln>
            </c:spPr>
          </c:dPt>
          <c:cat>
            <c:strRef>
              <c:f>人口ピラミッド!$A$2:$A$107</c:f>
              <c:strCache>
                <c:ptCount val="106"/>
                <c:pt idx="0">
                  <c:v>0　</c:v>
                </c:pt>
                <c:pt idx="1">
                  <c:v>1　</c:v>
                </c:pt>
                <c:pt idx="2">
                  <c:v>2　</c:v>
                </c:pt>
                <c:pt idx="3">
                  <c:v>3　</c:v>
                </c:pt>
                <c:pt idx="4">
                  <c:v>4　</c:v>
                </c:pt>
                <c:pt idx="5">
                  <c:v>5　</c:v>
                </c:pt>
                <c:pt idx="6">
                  <c:v>6　</c:v>
                </c:pt>
                <c:pt idx="7">
                  <c:v>7　</c:v>
                </c:pt>
                <c:pt idx="8">
                  <c:v>8　</c:v>
                </c:pt>
                <c:pt idx="9">
                  <c:v>9　</c:v>
                </c:pt>
                <c:pt idx="10">
                  <c:v>10　</c:v>
                </c:pt>
                <c:pt idx="11">
                  <c:v>11　</c:v>
                </c:pt>
                <c:pt idx="12">
                  <c:v>12　</c:v>
                </c:pt>
                <c:pt idx="13">
                  <c:v>13　</c:v>
                </c:pt>
                <c:pt idx="14">
                  <c:v>14　</c:v>
                </c:pt>
                <c:pt idx="15">
                  <c:v>15　</c:v>
                </c:pt>
                <c:pt idx="16">
                  <c:v>16　</c:v>
                </c:pt>
                <c:pt idx="17">
                  <c:v>17　</c:v>
                </c:pt>
                <c:pt idx="18">
                  <c:v>18　</c:v>
                </c:pt>
                <c:pt idx="19">
                  <c:v>19　</c:v>
                </c:pt>
                <c:pt idx="20">
                  <c:v>20　</c:v>
                </c:pt>
                <c:pt idx="21">
                  <c:v>21　</c:v>
                </c:pt>
                <c:pt idx="22">
                  <c:v>22　</c:v>
                </c:pt>
                <c:pt idx="23">
                  <c:v>23　</c:v>
                </c:pt>
                <c:pt idx="24">
                  <c:v>24　</c:v>
                </c:pt>
                <c:pt idx="25">
                  <c:v>25　</c:v>
                </c:pt>
                <c:pt idx="26">
                  <c:v>26　</c:v>
                </c:pt>
                <c:pt idx="27">
                  <c:v>27　</c:v>
                </c:pt>
                <c:pt idx="28">
                  <c:v>28　</c:v>
                </c:pt>
                <c:pt idx="29">
                  <c:v>29　</c:v>
                </c:pt>
                <c:pt idx="30">
                  <c:v>30　</c:v>
                </c:pt>
                <c:pt idx="31">
                  <c:v>31　</c:v>
                </c:pt>
                <c:pt idx="32">
                  <c:v>32　</c:v>
                </c:pt>
                <c:pt idx="33">
                  <c:v>33　</c:v>
                </c:pt>
                <c:pt idx="34">
                  <c:v>34　</c:v>
                </c:pt>
                <c:pt idx="35">
                  <c:v>35　</c:v>
                </c:pt>
                <c:pt idx="36">
                  <c:v>36　</c:v>
                </c:pt>
                <c:pt idx="37">
                  <c:v>37　</c:v>
                </c:pt>
                <c:pt idx="38">
                  <c:v>38　</c:v>
                </c:pt>
                <c:pt idx="39">
                  <c:v>39　</c:v>
                </c:pt>
                <c:pt idx="40">
                  <c:v>40　</c:v>
                </c:pt>
                <c:pt idx="41">
                  <c:v>41　</c:v>
                </c:pt>
                <c:pt idx="42">
                  <c:v>42　</c:v>
                </c:pt>
                <c:pt idx="43">
                  <c:v>43　</c:v>
                </c:pt>
                <c:pt idx="44">
                  <c:v>44　</c:v>
                </c:pt>
                <c:pt idx="45">
                  <c:v>45　</c:v>
                </c:pt>
                <c:pt idx="46">
                  <c:v>46　</c:v>
                </c:pt>
                <c:pt idx="47">
                  <c:v>47　</c:v>
                </c:pt>
                <c:pt idx="48">
                  <c:v>48　</c:v>
                </c:pt>
                <c:pt idx="49">
                  <c:v>49　</c:v>
                </c:pt>
                <c:pt idx="50">
                  <c:v>50　</c:v>
                </c:pt>
                <c:pt idx="51">
                  <c:v>51　</c:v>
                </c:pt>
                <c:pt idx="52">
                  <c:v>52　</c:v>
                </c:pt>
                <c:pt idx="53">
                  <c:v>53　</c:v>
                </c:pt>
                <c:pt idx="54">
                  <c:v>54　</c:v>
                </c:pt>
                <c:pt idx="55">
                  <c:v>55　</c:v>
                </c:pt>
                <c:pt idx="56">
                  <c:v>56　</c:v>
                </c:pt>
                <c:pt idx="57">
                  <c:v>57　</c:v>
                </c:pt>
                <c:pt idx="58">
                  <c:v>58　</c:v>
                </c:pt>
                <c:pt idx="59">
                  <c:v>59　</c:v>
                </c:pt>
                <c:pt idx="60">
                  <c:v>60　</c:v>
                </c:pt>
                <c:pt idx="61">
                  <c:v>61　</c:v>
                </c:pt>
                <c:pt idx="62">
                  <c:v>62　</c:v>
                </c:pt>
                <c:pt idx="63">
                  <c:v>63　</c:v>
                </c:pt>
                <c:pt idx="64">
                  <c:v>64　</c:v>
                </c:pt>
                <c:pt idx="65">
                  <c:v>65　</c:v>
                </c:pt>
                <c:pt idx="66">
                  <c:v>66　</c:v>
                </c:pt>
                <c:pt idx="67">
                  <c:v>67　</c:v>
                </c:pt>
                <c:pt idx="68">
                  <c:v>68　</c:v>
                </c:pt>
                <c:pt idx="69">
                  <c:v>69　</c:v>
                </c:pt>
                <c:pt idx="70">
                  <c:v>70　</c:v>
                </c:pt>
                <c:pt idx="71">
                  <c:v>71　</c:v>
                </c:pt>
                <c:pt idx="72">
                  <c:v>72　</c:v>
                </c:pt>
                <c:pt idx="73">
                  <c:v>73　</c:v>
                </c:pt>
                <c:pt idx="74">
                  <c:v>74　</c:v>
                </c:pt>
                <c:pt idx="75">
                  <c:v>75　</c:v>
                </c:pt>
                <c:pt idx="76">
                  <c:v>76　</c:v>
                </c:pt>
                <c:pt idx="77">
                  <c:v>77　</c:v>
                </c:pt>
                <c:pt idx="78">
                  <c:v>78　</c:v>
                </c:pt>
                <c:pt idx="79">
                  <c:v>79　</c:v>
                </c:pt>
                <c:pt idx="80">
                  <c:v>80　</c:v>
                </c:pt>
                <c:pt idx="81">
                  <c:v>81　</c:v>
                </c:pt>
                <c:pt idx="82">
                  <c:v>82　</c:v>
                </c:pt>
                <c:pt idx="83">
                  <c:v>83　</c:v>
                </c:pt>
                <c:pt idx="84">
                  <c:v>84　</c:v>
                </c:pt>
                <c:pt idx="85">
                  <c:v>85　</c:v>
                </c:pt>
                <c:pt idx="86">
                  <c:v>86　</c:v>
                </c:pt>
                <c:pt idx="87">
                  <c:v>87　</c:v>
                </c:pt>
                <c:pt idx="88">
                  <c:v>88　</c:v>
                </c:pt>
                <c:pt idx="89">
                  <c:v>89　</c:v>
                </c:pt>
                <c:pt idx="90">
                  <c:v>90　</c:v>
                </c:pt>
                <c:pt idx="91">
                  <c:v>91　</c:v>
                </c:pt>
                <c:pt idx="92">
                  <c:v>92　</c:v>
                </c:pt>
                <c:pt idx="93">
                  <c:v>93　</c:v>
                </c:pt>
                <c:pt idx="94">
                  <c:v>94　</c:v>
                </c:pt>
                <c:pt idx="95">
                  <c:v>95　</c:v>
                </c:pt>
                <c:pt idx="96">
                  <c:v>96　</c:v>
                </c:pt>
                <c:pt idx="97">
                  <c:v>97　</c:v>
                </c:pt>
                <c:pt idx="98">
                  <c:v>98　</c:v>
                </c:pt>
                <c:pt idx="99">
                  <c:v>99　</c:v>
                </c:pt>
                <c:pt idx="100">
                  <c:v>100　</c:v>
                </c:pt>
                <c:pt idx="101">
                  <c:v>101　</c:v>
                </c:pt>
                <c:pt idx="102">
                  <c:v>102　</c:v>
                </c:pt>
                <c:pt idx="103">
                  <c:v>103　</c:v>
                </c:pt>
                <c:pt idx="104">
                  <c:v>104　</c:v>
                </c:pt>
                <c:pt idx="105">
                  <c:v>105　</c:v>
                </c:pt>
              </c:strCache>
            </c:strRef>
          </c:cat>
          <c:val>
            <c:numRef>
              <c:f>人口ピラミッド!$B$2:$B$107</c:f>
              <c:numCache>
                <c:formatCode>0_ </c:formatCode>
                <c:ptCount val="106"/>
                <c:pt idx="0">
                  <c:v>121.3685</c:v>
                </c:pt>
                <c:pt idx="1">
                  <c:v>126.04780000000002</c:v>
                </c:pt>
                <c:pt idx="2">
                  <c:v>130.15170000000001</c:v>
                </c:pt>
                <c:pt idx="3">
                  <c:v>134.34379999999999</c:v>
                </c:pt>
                <c:pt idx="4">
                  <c:v>137.37790000000001</c:v>
                </c:pt>
                <c:pt idx="5">
                  <c:v>143.83610000000004</c:v>
                </c:pt>
                <c:pt idx="6">
                  <c:v>148.80410000000001</c:v>
                </c:pt>
                <c:pt idx="7">
                  <c:v>150.42850000000001</c:v>
                </c:pt>
                <c:pt idx="8">
                  <c:v>150.81730000000007</c:v>
                </c:pt>
                <c:pt idx="9">
                  <c:v>152.76969999999992</c:v>
                </c:pt>
                <c:pt idx="10">
                  <c:v>159.5265</c:v>
                </c:pt>
                <c:pt idx="11">
                  <c:v>163.6114</c:v>
                </c:pt>
                <c:pt idx="12">
                  <c:v>170.57850000000002</c:v>
                </c:pt>
                <c:pt idx="13">
                  <c:v>174.96800000000007</c:v>
                </c:pt>
                <c:pt idx="14">
                  <c:v>183.9941</c:v>
                </c:pt>
                <c:pt idx="15">
                  <c:v>192.34300000000002</c:v>
                </c:pt>
                <c:pt idx="16">
                  <c:v>203.053</c:v>
                </c:pt>
                <c:pt idx="17">
                  <c:v>206.13850000000002</c:v>
                </c:pt>
                <c:pt idx="18">
                  <c:v>202.1114</c:v>
                </c:pt>
                <c:pt idx="19">
                  <c:v>197.06280000000001</c:v>
                </c:pt>
                <c:pt idx="20">
                  <c:v>190.6422</c:v>
                </c:pt>
                <c:pt idx="21">
                  <c:v>185.71269999999998</c:v>
                </c:pt>
                <c:pt idx="22">
                  <c:v>181.3347</c:v>
                </c:pt>
                <c:pt idx="23">
                  <c:v>181.08730000000111</c:v>
                </c:pt>
                <c:pt idx="24">
                  <c:v>141.23519999999999</c:v>
                </c:pt>
                <c:pt idx="25">
                  <c:v>174.86500000000001</c:v>
                </c:pt>
                <c:pt idx="26">
                  <c:v>163.6327</c:v>
                </c:pt>
                <c:pt idx="27">
                  <c:v>160.05090000000001</c:v>
                </c:pt>
                <c:pt idx="28">
                  <c:v>155.2063</c:v>
                </c:pt>
                <c:pt idx="29">
                  <c:v>153.31640000000004</c:v>
                </c:pt>
                <c:pt idx="30">
                  <c:v>154.93170000000001</c:v>
                </c:pt>
                <c:pt idx="31">
                  <c:v>158.42840000000149</c:v>
                </c:pt>
                <c:pt idx="32">
                  <c:v>154.80830000000117</c:v>
                </c:pt>
                <c:pt idx="33">
                  <c:v>151.03230000000067</c:v>
                </c:pt>
                <c:pt idx="34">
                  <c:v>159.56780000000001</c:v>
                </c:pt>
                <c:pt idx="35">
                  <c:v>166.11159999999998</c:v>
                </c:pt>
                <c:pt idx="36">
                  <c:v>166.45820000000126</c:v>
                </c:pt>
                <c:pt idx="37">
                  <c:v>177.98710000000111</c:v>
                </c:pt>
                <c:pt idx="38">
                  <c:v>188.70769999999999</c:v>
                </c:pt>
                <c:pt idx="39">
                  <c:v>201.11339999999998</c:v>
                </c:pt>
                <c:pt idx="40">
                  <c:v>217.1387</c:v>
                </c:pt>
                <c:pt idx="41">
                  <c:v>239.33369999999999</c:v>
                </c:pt>
                <c:pt idx="42">
                  <c:v>238.51369999999972</c:v>
                </c:pt>
                <c:pt idx="43">
                  <c:v>227.77149999999997</c:v>
                </c:pt>
                <c:pt idx="44">
                  <c:v>143.07140000000001</c:v>
                </c:pt>
                <c:pt idx="45">
                  <c:v>154.59240000000111</c:v>
                </c:pt>
                <c:pt idx="46">
                  <c:v>188.6926</c:v>
                </c:pt>
                <c:pt idx="47">
                  <c:v>183.56180000000001</c:v>
                </c:pt>
                <c:pt idx="48">
                  <c:v>189.77359999999865</c:v>
                </c:pt>
                <c:pt idx="49">
                  <c:v>185.1808</c:v>
                </c:pt>
                <c:pt idx="50">
                  <c:v>169.35470000000001</c:v>
                </c:pt>
                <c:pt idx="51">
                  <c:v>148.04369999999992</c:v>
                </c:pt>
                <c:pt idx="52">
                  <c:v>159.655</c:v>
                </c:pt>
                <c:pt idx="53">
                  <c:v>165.0934</c:v>
                </c:pt>
                <c:pt idx="54">
                  <c:v>166.6918</c:v>
                </c:pt>
                <c:pt idx="55">
                  <c:v>160.4726</c:v>
                </c:pt>
                <c:pt idx="56">
                  <c:v>154.09140000000087</c:v>
                </c:pt>
                <c:pt idx="57">
                  <c:v>155.70409999999998</c:v>
                </c:pt>
                <c:pt idx="58">
                  <c:v>153.18020000000001</c:v>
                </c:pt>
                <c:pt idx="59">
                  <c:v>149.04049999999998</c:v>
                </c:pt>
                <c:pt idx="60">
                  <c:v>142.18989999999999</c:v>
                </c:pt>
                <c:pt idx="61">
                  <c:v>139.1994</c:v>
                </c:pt>
                <c:pt idx="62">
                  <c:v>135.10659999999999</c:v>
                </c:pt>
                <c:pt idx="63">
                  <c:v>131.1019</c:v>
                </c:pt>
                <c:pt idx="64">
                  <c:v>126.90360000000022</c:v>
                </c:pt>
                <c:pt idx="65">
                  <c:v>119.2291</c:v>
                </c:pt>
                <c:pt idx="66">
                  <c:v>107.94289999999999</c:v>
                </c:pt>
                <c:pt idx="67">
                  <c:v>100.21170000000002</c:v>
                </c:pt>
                <c:pt idx="68">
                  <c:v>94.520200000000003</c:v>
                </c:pt>
                <c:pt idx="69">
                  <c:v>88.453700000000012</c:v>
                </c:pt>
                <c:pt idx="70">
                  <c:v>91.336500000000001</c:v>
                </c:pt>
                <c:pt idx="71">
                  <c:v>72.944500000000716</c:v>
                </c:pt>
                <c:pt idx="72">
                  <c:v>74.012299999999996</c:v>
                </c:pt>
                <c:pt idx="73">
                  <c:v>72.088099999999983</c:v>
                </c:pt>
                <c:pt idx="74">
                  <c:v>71.371999999999986</c:v>
                </c:pt>
                <c:pt idx="75">
                  <c:v>67.135299999999987</c:v>
                </c:pt>
                <c:pt idx="76">
                  <c:v>65.483999999999995</c:v>
                </c:pt>
                <c:pt idx="77">
                  <c:v>60.782200000000003</c:v>
                </c:pt>
                <c:pt idx="78">
                  <c:v>57.099900000000012</c:v>
                </c:pt>
                <c:pt idx="79">
                  <c:v>51.319899999999997</c:v>
                </c:pt>
                <c:pt idx="80">
                  <c:v>47.257799999999996</c:v>
                </c:pt>
                <c:pt idx="81">
                  <c:v>42.214400000000005</c:v>
                </c:pt>
                <c:pt idx="82">
                  <c:v>36.550899999999999</c:v>
                </c:pt>
                <c:pt idx="83">
                  <c:v>32.517399999999995</c:v>
                </c:pt>
                <c:pt idx="84">
                  <c:v>24.745299999999784</c:v>
                </c:pt>
                <c:pt idx="85">
                  <c:v>22.691400000000005</c:v>
                </c:pt>
                <c:pt idx="86">
                  <c:v>18.912800000000001</c:v>
                </c:pt>
                <c:pt idx="87">
                  <c:v>16.832699999999889</c:v>
                </c:pt>
                <c:pt idx="88">
                  <c:v>13.760200000000001</c:v>
                </c:pt>
                <c:pt idx="89">
                  <c:v>11.107900000000001</c:v>
                </c:pt>
                <c:pt idx="90">
                  <c:v>8.289200000000001</c:v>
                </c:pt>
                <c:pt idx="91">
                  <c:v>6.0798000000000014</c:v>
                </c:pt>
                <c:pt idx="92">
                  <c:v>4.7454000000000001</c:v>
                </c:pt>
                <c:pt idx="93">
                  <c:v>3.3524999999999761</c:v>
                </c:pt>
                <c:pt idx="94">
                  <c:v>2.3249999999999997</c:v>
                </c:pt>
                <c:pt idx="95">
                  <c:v>1.5612999999999904</c:v>
                </c:pt>
                <c:pt idx="96">
                  <c:v>0.99429999999999996</c:v>
                </c:pt>
                <c:pt idx="97">
                  <c:v>0.63480000000000558</c:v>
                </c:pt>
                <c:pt idx="98">
                  <c:v>0.39620000000000088</c:v>
                </c:pt>
                <c:pt idx="99">
                  <c:v>0.2356</c:v>
                </c:pt>
                <c:pt idx="100">
                  <c:v>0.32230000000000325</c:v>
                </c:pt>
              </c:numCache>
            </c:numRef>
          </c:val>
        </c:ser>
        <c:dLbls>
          <c:showLegendKey val="0"/>
          <c:showVal val="0"/>
          <c:showCatName val="0"/>
          <c:showSerName val="0"/>
          <c:showPercent val="0"/>
          <c:showBubbleSize val="0"/>
        </c:dLbls>
        <c:gapWidth val="0"/>
        <c:axId val="129048576"/>
        <c:axId val="129050112"/>
      </c:barChart>
      <c:catAx>
        <c:axId val="129048576"/>
        <c:scaling>
          <c:orientation val="minMax"/>
        </c:scaling>
        <c:delete val="0"/>
        <c:axPos val="l"/>
        <c:majorTickMark val="out"/>
        <c:minorTickMark val="none"/>
        <c:tickLblPos val="nextTo"/>
        <c:crossAx val="129050112"/>
        <c:crosses val="autoZero"/>
        <c:auto val="1"/>
        <c:lblAlgn val="ctr"/>
        <c:lblOffset val="100"/>
        <c:tickLblSkip val="10"/>
        <c:noMultiLvlLbl val="0"/>
      </c:catAx>
      <c:valAx>
        <c:axId val="129050112"/>
        <c:scaling>
          <c:orientation val="minMax"/>
          <c:max val="250"/>
          <c:min val="0"/>
        </c:scaling>
        <c:delete val="0"/>
        <c:axPos val="b"/>
        <c:majorGridlines/>
        <c:numFmt formatCode="0_ " sourceLinked="1"/>
        <c:majorTickMark val="out"/>
        <c:minorTickMark val="none"/>
        <c:tickLblPos val="nextTo"/>
        <c:crossAx val="129048576"/>
        <c:crosses val="autoZero"/>
        <c:crossBetween val="between"/>
        <c:majorUnit val="50"/>
      </c:valAx>
    </c:plotArea>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人口ピラミッド!$C$1</c:f>
              <c:strCache>
                <c:ptCount val="1"/>
                <c:pt idx="0">
                  <c:v>2010年</c:v>
                </c:pt>
              </c:strCache>
            </c:strRef>
          </c:tx>
          <c:spPr>
            <a:solidFill>
              <a:schemeClr val="accent4"/>
            </a:solidFill>
            <a:ln>
              <a:noFill/>
            </a:ln>
          </c:spPr>
          <c:invertIfNegative val="0"/>
          <c:dPt>
            <c:idx val="0"/>
            <c:invertIfNegative val="0"/>
            <c:bubble3D val="0"/>
            <c:spPr>
              <a:solidFill>
                <a:schemeClr val="accent5"/>
              </a:solidFill>
              <a:ln>
                <a:noFill/>
              </a:ln>
            </c:spPr>
          </c:dPt>
          <c:dPt>
            <c:idx val="1"/>
            <c:invertIfNegative val="0"/>
            <c:bubble3D val="0"/>
            <c:spPr>
              <a:solidFill>
                <a:schemeClr val="accent5"/>
              </a:solidFill>
              <a:ln>
                <a:noFill/>
              </a:ln>
            </c:spPr>
          </c:dPt>
          <c:dPt>
            <c:idx val="2"/>
            <c:invertIfNegative val="0"/>
            <c:bubble3D val="0"/>
            <c:spPr>
              <a:solidFill>
                <a:schemeClr val="accent5"/>
              </a:solidFill>
              <a:ln>
                <a:noFill/>
              </a:ln>
            </c:spPr>
          </c:dPt>
          <c:dPt>
            <c:idx val="3"/>
            <c:invertIfNegative val="0"/>
            <c:bubble3D val="0"/>
            <c:spPr>
              <a:solidFill>
                <a:schemeClr val="accent5"/>
              </a:solidFill>
              <a:ln>
                <a:noFill/>
              </a:ln>
            </c:spPr>
          </c:dPt>
          <c:dPt>
            <c:idx val="4"/>
            <c:invertIfNegative val="0"/>
            <c:bubble3D val="0"/>
            <c:spPr>
              <a:solidFill>
                <a:schemeClr val="accent5"/>
              </a:solidFill>
              <a:ln>
                <a:noFill/>
              </a:ln>
            </c:spPr>
          </c:dPt>
          <c:dPt>
            <c:idx val="5"/>
            <c:invertIfNegative val="0"/>
            <c:bubble3D val="0"/>
            <c:spPr>
              <a:solidFill>
                <a:schemeClr val="accent5"/>
              </a:solidFill>
              <a:ln>
                <a:noFill/>
              </a:ln>
            </c:spPr>
          </c:dPt>
          <c:dPt>
            <c:idx val="6"/>
            <c:invertIfNegative val="0"/>
            <c:bubble3D val="0"/>
            <c:spPr>
              <a:solidFill>
                <a:schemeClr val="accent5"/>
              </a:solidFill>
              <a:ln>
                <a:noFill/>
              </a:ln>
            </c:spPr>
          </c:dPt>
          <c:dPt>
            <c:idx val="7"/>
            <c:invertIfNegative val="0"/>
            <c:bubble3D val="0"/>
            <c:spPr>
              <a:solidFill>
                <a:schemeClr val="accent5"/>
              </a:solidFill>
              <a:ln>
                <a:noFill/>
              </a:ln>
            </c:spPr>
          </c:dPt>
          <c:dPt>
            <c:idx val="8"/>
            <c:invertIfNegative val="0"/>
            <c:bubble3D val="0"/>
            <c:spPr>
              <a:solidFill>
                <a:schemeClr val="accent5"/>
              </a:solidFill>
              <a:ln>
                <a:noFill/>
              </a:ln>
            </c:spPr>
          </c:dPt>
          <c:dPt>
            <c:idx val="9"/>
            <c:invertIfNegative val="0"/>
            <c:bubble3D val="0"/>
            <c:spPr>
              <a:solidFill>
                <a:schemeClr val="accent5"/>
              </a:solidFill>
              <a:ln>
                <a:noFill/>
              </a:ln>
            </c:spPr>
          </c:dPt>
          <c:dPt>
            <c:idx val="10"/>
            <c:invertIfNegative val="0"/>
            <c:bubble3D val="0"/>
            <c:spPr>
              <a:solidFill>
                <a:schemeClr val="accent5"/>
              </a:solidFill>
              <a:ln>
                <a:noFill/>
              </a:ln>
            </c:spPr>
          </c:dPt>
          <c:dPt>
            <c:idx val="11"/>
            <c:invertIfNegative val="0"/>
            <c:bubble3D val="0"/>
            <c:spPr>
              <a:solidFill>
                <a:schemeClr val="accent5"/>
              </a:solidFill>
              <a:ln>
                <a:noFill/>
              </a:ln>
            </c:spPr>
          </c:dPt>
          <c:dPt>
            <c:idx val="12"/>
            <c:invertIfNegative val="0"/>
            <c:bubble3D val="0"/>
            <c:spPr>
              <a:solidFill>
                <a:schemeClr val="accent5"/>
              </a:solidFill>
              <a:ln>
                <a:noFill/>
              </a:ln>
            </c:spPr>
          </c:dPt>
          <c:dPt>
            <c:idx val="13"/>
            <c:invertIfNegative val="0"/>
            <c:bubble3D val="0"/>
            <c:spPr>
              <a:solidFill>
                <a:schemeClr val="accent5"/>
              </a:solidFill>
              <a:ln>
                <a:noFill/>
              </a:ln>
            </c:spPr>
          </c:dPt>
          <c:dPt>
            <c:idx val="14"/>
            <c:invertIfNegative val="0"/>
            <c:bubble3D val="0"/>
            <c:spPr>
              <a:solidFill>
                <a:schemeClr val="accent5"/>
              </a:solidFill>
              <a:ln>
                <a:noFill/>
              </a:ln>
            </c:spPr>
          </c:dPt>
          <c:dPt>
            <c:idx val="15"/>
            <c:invertIfNegative val="0"/>
            <c:bubble3D val="0"/>
            <c:spPr>
              <a:solidFill>
                <a:schemeClr val="accent5"/>
              </a:solidFill>
              <a:ln>
                <a:noFill/>
              </a:ln>
            </c:spPr>
          </c:dPt>
          <c:dPt>
            <c:idx val="16"/>
            <c:invertIfNegative val="0"/>
            <c:bubble3D val="0"/>
            <c:spPr>
              <a:solidFill>
                <a:schemeClr val="accent5"/>
              </a:solidFill>
              <a:ln>
                <a:noFill/>
              </a:ln>
            </c:spPr>
          </c:dPt>
          <c:dPt>
            <c:idx val="17"/>
            <c:invertIfNegative val="0"/>
            <c:bubble3D val="0"/>
            <c:spPr>
              <a:solidFill>
                <a:schemeClr val="accent5"/>
              </a:solidFill>
              <a:ln>
                <a:noFill/>
              </a:ln>
            </c:spPr>
          </c:dPt>
          <c:dPt>
            <c:idx val="18"/>
            <c:invertIfNegative val="0"/>
            <c:bubble3D val="0"/>
            <c:spPr>
              <a:solidFill>
                <a:schemeClr val="accent5"/>
              </a:solidFill>
              <a:ln>
                <a:noFill/>
              </a:ln>
            </c:spPr>
          </c:dPt>
          <c:dPt>
            <c:idx val="19"/>
            <c:invertIfNegative val="0"/>
            <c:bubble3D val="0"/>
            <c:spPr>
              <a:solidFill>
                <a:schemeClr val="accent5"/>
              </a:solidFill>
              <a:ln>
                <a:noFill/>
              </a:ln>
            </c:spPr>
          </c:dPt>
          <c:dPt>
            <c:idx val="20"/>
            <c:invertIfNegative val="0"/>
            <c:bubble3D val="0"/>
            <c:spPr>
              <a:solidFill>
                <a:schemeClr val="accent3"/>
              </a:solidFill>
              <a:ln>
                <a:noFill/>
              </a:ln>
            </c:spPr>
          </c:dPt>
          <c:dPt>
            <c:idx val="21"/>
            <c:invertIfNegative val="0"/>
            <c:bubble3D val="0"/>
            <c:spPr>
              <a:solidFill>
                <a:schemeClr val="accent3"/>
              </a:solidFill>
              <a:ln>
                <a:noFill/>
              </a:ln>
            </c:spPr>
          </c:dPt>
          <c:dPt>
            <c:idx val="22"/>
            <c:invertIfNegative val="0"/>
            <c:bubble3D val="0"/>
            <c:spPr>
              <a:solidFill>
                <a:schemeClr val="accent3"/>
              </a:solidFill>
              <a:ln>
                <a:noFill/>
              </a:ln>
            </c:spPr>
          </c:dPt>
          <c:dPt>
            <c:idx val="23"/>
            <c:invertIfNegative val="0"/>
            <c:bubble3D val="0"/>
            <c:spPr>
              <a:solidFill>
                <a:schemeClr val="accent3"/>
              </a:solidFill>
              <a:ln>
                <a:noFill/>
              </a:ln>
            </c:spPr>
          </c:dPt>
          <c:dPt>
            <c:idx val="24"/>
            <c:invertIfNegative val="0"/>
            <c:bubble3D val="0"/>
            <c:spPr>
              <a:solidFill>
                <a:schemeClr val="accent3"/>
              </a:solidFill>
              <a:ln>
                <a:noFill/>
              </a:ln>
            </c:spPr>
          </c:dPt>
          <c:dPt>
            <c:idx val="25"/>
            <c:invertIfNegative val="0"/>
            <c:bubble3D val="0"/>
            <c:spPr>
              <a:solidFill>
                <a:schemeClr val="accent3"/>
              </a:solidFill>
              <a:ln>
                <a:noFill/>
              </a:ln>
            </c:spPr>
          </c:dPt>
          <c:dPt>
            <c:idx val="26"/>
            <c:invertIfNegative val="0"/>
            <c:bubble3D val="0"/>
            <c:spPr>
              <a:solidFill>
                <a:schemeClr val="accent3"/>
              </a:solidFill>
              <a:ln>
                <a:noFill/>
              </a:ln>
            </c:spPr>
          </c:dPt>
          <c:dPt>
            <c:idx val="27"/>
            <c:invertIfNegative val="0"/>
            <c:bubble3D val="0"/>
            <c:spPr>
              <a:solidFill>
                <a:schemeClr val="accent3"/>
              </a:solidFill>
              <a:ln>
                <a:noFill/>
              </a:ln>
            </c:spPr>
          </c:dPt>
          <c:dPt>
            <c:idx val="28"/>
            <c:invertIfNegative val="0"/>
            <c:bubble3D val="0"/>
            <c:spPr>
              <a:solidFill>
                <a:schemeClr val="accent3"/>
              </a:solidFill>
              <a:ln>
                <a:noFill/>
              </a:ln>
            </c:spPr>
          </c:dPt>
          <c:dPt>
            <c:idx val="29"/>
            <c:invertIfNegative val="0"/>
            <c:bubble3D val="0"/>
            <c:spPr>
              <a:solidFill>
                <a:schemeClr val="accent3"/>
              </a:solidFill>
              <a:ln>
                <a:noFill/>
              </a:ln>
            </c:spPr>
          </c:dPt>
          <c:dPt>
            <c:idx val="30"/>
            <c:invertIfNegative val="0"/>
            <c:bubble3D val="0"/>
            <c:spPr>
              <a:solidFill>
                <a:schemeClr val="accent3"/>
              </a:solidFill>
              <a:ln>
                <a:noFill/>
              </a:ln>
            </c:spPr>
          </c:dPt>
          <c:dPt>
            <c:idx val="31"/>
            <c:invertIfNegative val="0"/>
            <c:bubble3D val="0"/>
            <c:spPr>
              <a:solidFill>
                <a:schemeClr val="accent3"/>
              </a:solidFill>
              <a:ln>
                <a:noFill/>
              </a:ln>
            </c:spPr>
          </c:dPt>
          <c:dPt>
            <c:idx val="32"/>
            <c:invertIfNegative val="0"/>
            <c:bubble3D val="0"/>
            <c:spPr>
              <a:solidFill>
                <a:schemeClr val="accent3"/>
              </a:solidFill>
              <a:ln>
                <a:noFill/>
              </a:ln>
            </c:spPr>
          </c:dPt>
          <c:dPt>
            <c:idx val="33"/>
            <c:invertIfNegative val="0"/>
            <c:bubble3D val="0"/>
            <c:spPr>
              <a:solidFill>
                <a:schemeClr val="accent3"/>
              </a:solidFill>
              <a:ln>
                <a:noFill/>
              </a:ln>
            </c:spPr>
          </c:dPt>
          <c:dPt>
            <c:idx val="34"/>
            <c:invertIfNegative val="0"/>
            <c:bubble3D val="0"/>
            <c:spPr>
              <a:solidFill>
                <a:schemeClr val="accent3"/>
              </a:solidFill>
              <a:ln>
                <a:noFill/>
              </a:ln>
            </c:spPr>
          </c:dPt>
          <c:dPt>
            <c:idx val="35"/>
            <c:invertIfNegative val="0"/>
            <c:bubble3D val="0"/>
            <c:spPr>
              <a:solidFill>
                <a:schemeClr val="accent3"/>
              </a:solidFill>
              <a:ln>
                <a:noFill/>
              </a:ln>
            </c:spPr>
          </c:dPt>
          <c:dPt>
            <c:idx val="36"/>
            <c:invertIfNegative val="0"/>
            <c:bubble3D val="0"/>
            <c:spPr>
              <a:solidFill>
                <a:schemeClr val="accent3"/>
              </a:solidFill>
              <a:ln>
                <a:noFill/>
              </a:ln>
            </c:spPr>
          </c:dPt>
          <c:dPt>
            <c:idx val="37"/>
            <c:invertIfNegative val="0"/>
            <c:bubble3D val="0"/>
            <c:spPr>
              <a:solidFill>
                <a:schemeClr val="accent3"/>
              </a:solidFill>
              <a:ln>
                <a:noFill/>
              </a:ln>
            </c:spPr>
          </c:dPt>
          <c:dPt>
            <c:idx val="38"/>
            <c:invertIfNegative val="0"/>
            <c:bubble3D val="0"/>
            <c:spPr>
              <a:solidFill>
                <a:schemeClr val="accent3"/>
              </a:solidFill>
              <a:ln>
                <a:noFill/>
              </a:ln>
            </c:spPr>
          </c:dPt>
          <c:dPt>
            <c:idx val="39"/>
            <c:invertIfNegative val="0"/>
            <c:bubble3D val="0"/>
            <c:spPr>
              <a:solidFill>
                <a:schemeClr val="accent3"/>
              </a:solidFill>
              <a:ln>
                <a:noFill/>
              </a:ln>
            </c:spPr>
          </c:dPt>
          <c:dPt>
            <c:idx val="40"/>
            <c:invertIfNegative val="0"/>
            <c:bubble3D val="0"/>
            <c:spPr>
              <a:solidFill>
                <a:schemeClr val="accent3"/>
              </a:solidFill>
              <a:ln>
                <a:noFill/>
              </a:ln>
            </c:spPr>
          </c:dPt>
          <c:dPt>
            <c:idx val="41"/>
            <c:invertIfNegative val="0"/>
            <c:bubble3D val="0"/>
            <c:spPr>
              <a:solidFill>
                <a:schemeClr val="accent3"/>
              </a:solidFill>
              <a:ln>
                <a:noFill/>
              </a:ln>
            </c:spPr>
          </c:dPt>
          <c:dPt>
            <c:idx val="42"/>
            <c:invertIfNegative val="0"/>
            <c:bubble3D val="0"/>
            <c:spPr>
              <a:solidFill>
                <a:schemeClr val="accent3"/>
              </a:solidFill>
              <a:ln>
                <a:noFill/>
              </a:ln>
            </c:spPr>
          </c:dPt>
          <c:dPt>
            <c:idx val="43"/>
            <c:invertIfNegative val="0"/>
            <c:bubble3D val="0"/>
            <c:spPr>
              <a:solidFill>
                <a:schemeClr val="accent3"/>
              </a:solidFill>
              <a:ln>
                <a:noFill/>
              </a:ln>
            </c:spPr>
          </c:dPt>
          <c:dPt>
            <c:idx val="44"/>
            <c:invertIfNegative val="0"/>
            <c:bubble3D val="0"/>
            <c:spPr>
              <a:solidFill>
                <a:schemeClr val="accent3"/>
              </a:solidFill>
              <a:ln>
                <a:noFill/>
              </a:ln>
            </c:spPr>
          </c:dPt>
          <c:dPt>
            <c:idx val="45"/>
            <c:invertIfNegative val="0"/>
            <c:bubble3D val="0"/>
            <c:spPr>
              <a:solidFill>
                <a:schemeClr val="accent3"/>
              </a:solidFill>
              <a:ln>
                <a:noFill/>
              </a:ln>
            </c:spPr>
          </c:dPt>
          <c:dPt>
            <c:idx val="46"/>
            <c:invertIfNegative val="0"/>
            <c:bubble3D val="0"/>
            <c:spPr>
              <a:solidFill>
                <a:schemeClr val="accent3"/>
              </a:solidFill>
              <a:ln>
                <a:noFill/>
              </a:ln>
            </c:spPr>
          </c:dPt>
          <c:dPt>
            <c:idx val="47"/>
            <c:invertIfNegative val="0"/>
            <c:bubble3D val="0"/>
            <c:spPr>
              <a:solidFill>
                <a:schemeClr val="accent3"/>
              </a:solidFill>
              <a:ln>
                <a:noFill/>
              </a:ln>
            </c:spPr>
          </c:dPt>
          <c:dPt>
            <c:idx val="48"/>
            <c:invertIfNegative val="0"/>
            <c:bubble3D val="0"/>
            <c:spPr>
              <a:solidFill>
                <a:schemeClr val="accent3"/>
              </a:solidFill>
              <a:ln>
                <a:noFill/>
              </a:ln>
            </c:spPr>
          </c:dPt>
          <c:dPt>
            <c:idx val="49"/>
            <c:invertIfNegative val="0"/>
            <c:bubble3D val="0"/>
            <c:spPr>
              <a:solidFill>
                <a:schemeClr val="accent3"/>
              </a:solidFill>
              <a:ln>
                <a:noFill/>
              </a:ln>
            </c:spPr>
          </c:dPt>
          <c:dPt>
            <c:idx val="50"/>
            <c:invertIfNegative val="0"/>
            <c:bubble3D val="0"/>
            <c:spPr>
              <a:solidFill>
                <a:schemeClr val="accent3"/>
              </a:solidFill>
              <a:ln>
                <a:noFill/>
              </a:ln>
            </c:spPr>
          </c:dPt>
          <c:dPt>
            <c:idx val="51"/>
            <c:invertIfNegative val="0"/>
            <c:bubble3D val="0"/>
            <c:spPr>
              <a:solidFill>
                <a:schemeClr val="accent3"/>
              </a:solidFill>
              <a:ln>
                <a:noFill/>
              </a:ln>
            </c:spPr>
          </c:dPt>
          <c:dPt>
            <c:idx val="52"/>
            <c:invertIfNegative val="0"/>
            <c:bubble3D val="0"/>
            <c:spPr>
              <a:solidFill>
                <a:schemeClr val="accent3"/>
              </a:solidFill>
              <a:ln>
                <a:noFill/>
              </a:ln>
            </c:spPr>
          </c:dPt>
          <c:dPt>
            <c:idx val="53"/>
            <c:invertIfNegative val="0"/>
            <c:bubble3D val="0"/>
            <c:spPr>
              <a:solidFill>
                <a:schemeClr val="accent3"/>
              </a:solidFill>
              <a:ln>
                <a:noFill/>
              </a:ln>
            </c:spPr>
          </c:dPt>
          <c:dPt>
            <c:idx val="54"/>
            <c:invertIfNegative val="0"/>
            <c:bubble3D val="0"/>
            <c:spPr>
              <a:solidFill>
                <a:schemeClr val="accent3"/>
              </a:solidFill>
              <a:ln>
                <a:noFill/>
              </a:ln>
            </c:spPr>
          </c:dPt>
          <c:dPt>
            <c:idx val="55"/>
            <c:invertIfNegative val="0"/>
            <c:bubble3D val="0"/>
            <c:spPr>
              <a:solidFill>
                <a:schemeClr val="accent3"/>
              </a:solidFill>
              <a:ln>
                <a:noFill/>
              </a:ln>
            </c:spPr>
          </c:dPt>
          <c:dPt>
            <c:idx val="56"/>
            <c:invertIfNegative val="0"/>
            <c:bubble3D val="0"/>
            <c:spPr>
              <a:solidFill>
                <a:schemeClr val="accent3"/>
              </a:solidFill>
              <a:ln>
                <a:noFill/>
              </a:ln>
            </c:spPr>
          </c:dPt>
          <c:dPt>
            <c:idx val="57"/>
            <c:invertIfNegative val="0"/>
            <c:bubble3D val="0"/>
            <c:spPr>
              <a:solidFill>
                <a:schemeClr val="accent3"/>
              </a:solidFill>
              <a:ln>
                <a:noFill/>
              </a:ln>
            </c:spPr>
          </c:dPt>
          <c:dPt>
            <c:idx val="58"/>
            <c:invertIfNegative val="0"/>
            <c:bubble3D val="0"/>
            <c:spPr>
              <a:solidFill>
                <a:schemeClr val="accent3"/>
              </a:solidFill>
              <a:ln>
                <a:noFill/>
              </a:ln>
            </c:spPr>
          </c:dPt>
          <c:dPt>
            <c:idx val="59"/>
            <c:invertIfNegative val="0"/>
            <c:bubble3D val="0"/>
            <c:spPr>
              <a:solidFill>
                <a:schemeClr val="accent3"/>
              </a:solidFill>
              <a:ln>
                <a:noFill/>
              </a:ln>
            </c:spPr>
          </c:dPt>
          <c:dPt>
            <c:idx val="60"/>
            <c:invertIfNegative val="0"/>
            <c:bubble3D val="0"/>
            <c:spPr>
              <a:solidFill>
                <a:schemeClr val="accent3"/>
              </a:solidFill>
              <a:ln>
                <a:noFill/>
              </a:ln>
            </c:spPr>
          </c:dPt>
          <c:dPt>
            <c:idx val="61"/>
            <c:invertIfNegative val="0"/>
            <c:bubble3D val="0"/>
            <c:spPr>
              <a:solidFill>
                <a:schemeClr val="accent3"/>
              </a:solidFill>
              <a:ln>
                <a:noFill/>
              </a:ln>
            </c:spPr>
          </c:dPt>
          <c:dPt>
            <c:idx val="62"/>
            <c:invertIfNegative val="0"/>
            <c:bubble3D val="0"/>
            <c:spPr>
              <a:solidFill>
                <a:schemeClr val="accent3"/>
              </a:solidFill>
              <a:ln>
                <a:noFill/>
              </a:ln>
            </c:spPr>
          </c:dPt>
          <c:dPt>
            <c:idx val="63"/>
            <c:invertIfNegative val="0"/>
            <c:bubble3D val="0"/>
            <c:spPr>
              <a:solidFill>
                <a:schemeClr val="accent3"/>
              </a:solidFill>
              <a:ln>
                <a:noFill/>
              </a:ln>
            </c:spPr>
          </c:dPt>
          <c:dPt>
            <c:idx val="64"/>
            <c:invertIfNegative val="0"/>
            <c:bubble3D val="0"/>
            <c:spPr>
              <a:solidFill>
                <a:schemeClr val="accent3"/>
              </a:solidFill>
              <a:ln>
                <a:noFill/>
              </a:ln>
            </c:spPr>
          </c:dPt>
          <c:dPt>
            <c:idx val="65"/>
            <c:invertIfNegative val="0"/>
            <c:bubble3D val="0"/>
            <c:spPr>
              <a:solidFill>
                <a:schemeClr val="accent6"/>
              </a:solidFill>
              <a:ln>
                <a:noFill/>
              </a:ln>
            </c:spPr>
          </c:dPt>
          <c:dPt>
            <c:idx val="66"/>
            <c:invertIfNegative val="0"/>
            <c:bubble3D val="0"/>
            <c:spPr>
              <a:solidFill>
                <a:schemeClr val="accent6"/>
              </a:solidFill>
              <a:ln>
                <a:noFill/>
              </a:ln>
            </c:spPr>
          </c:dPt>
          <c:dPt>
            <c:idx val="67"/>
            <c:invertIfNegative val="0"/>
            <c:bubble3D val="0"/>
            <c:spPr>
              <a:solidFill>
                <a:schemeClr val="accent6"/>
              </a:solidFill>
              <a:ln>
                <a:noFill/>
              </a:ln>
            </c:spPr>
          </c:dPt>
          <c:dPt>
            <c:idx val="68"/>
            <c:invertIfNegative val="0"/>
            <c:bubble3D val="0"/>
            <c:spPr>
              <a:solidFill>
                <a:schemeClr val="accent6"/>
              </a:solidFill>
              <a:ln>
                <a:noFill/>
              </a:ln>
            </c:spPr>
          </c:dPt>
          <c:dPt>
            <c:idx val="69"/>
            <c:invertIfNegative val="0"/>
            <c:bubble3D val="0"/>
            <c:spPr>
              <a:solidFill>
                <a:schemeClr val="accent6"/>
              </a:solidFill>
              <a:ln>
                <a:noFill/>
              </a:ln>
            </c:spPr>
          </c:dPt>
          <c:dPt>
            <c:idx val="70"/>
            <c:invertIfNegative val="0"/>
            <c:bubble3D val="0"/>
            <c:spPr>
              <a:solidFill>
                <a:schemeClr val="accent6"/>
              </a:solidFill>
              <a:ln>
                <a:noFill/>
              </a:ln>
            </c:spPr>
          </c:dPt>
          <c:dPt>
            <c:idx val="71"/>
            <c:invertIfNegative val="0"/>
            <c:bubble3D val="0"/>
            <c:spPr>
              <a:solidFill>
                <a:schemeClr val="accent6"/>
              </a:solidFill>
              <a:ln>
                <a:noFill/>
              </a:ln>
            </c:spPr>
          </c:dPt>
          <c:dPt>
            <c:idx val="72"/>
            <c:invertIfNegative val="0"/>
            <c:bubble3D val="0"/>
            <c:spPr>
              <a:solidFill>
                <a:schemeClr val="accent6"/>
              </a:solidFill>
              <a:ln>
                <a:noFill/>
              </a:ln>
            </c:spPr>
          </c:dPt>
          <c:dPt>
            <c:idx val="73"/>
            <c:invertIfNegative val="0"/>
            <c:bubble3D val="0"/>
            <c:spPr>
              <a:solidFill>
                <a:schemeClr val="accent6"/>
              </a:solidFill>
              <a:ln>
                <a:noFill/>
              </a:ln>
            </c:spPr>
          </c:dPt>
          <c:dPt>
            <c:idx val="74"/>
            <c:invertIfNegative val="0"/>
            <c:bubble3D val="0"/>
            <c:spPr>
              <a:solidFill>
                <a:schemeClr val="accent6"/>
              </a:solidFill>
              <a:ln>
                <a:noFill/>
              </a:ln>
            </c:spPr>
          </c:dPt>
          <c:cat>
            <c:strRef>
              <c:f>人口ピラミッド!$A$2:$A$107</c:f>
              <c:strCache>
                <c:ptCount val="106"/>
                <c:pt idx="0">
                  <c:v>0　</c:v>
                </c:pt>
                <c:pt idx="1">
                  <c:v>1　</c:v>
                </c:pt>
                <c:pt idx="2">
                  <c:v>2　</c:v>
                </c:pt>
                <c:pt idx="3">
                  <c:v>3　</c:v>
                </c:pt>
                <c:pt idx="4">
                  <c:v>4　</c:v>
                </c:pt>
                <c:pt idx="5">
                  <c:v>5　</c:v>
                </c:pt>
                <c:pt idx="6">
                  <c:v>6　</c:v>
                </c:pt>
                <c:pt idx="7">
                  <c:v>7　</c:v>
                </c:pt>
                <c:pt idx="8">
                  <c:v>8　</c:v>
                </c:pt>
                <c:pt idx="9">
                  <c:v>9　</c:v>
                </c:pt>
                <c:pt idx="10">
                  <c:v>10　</c:v>
                </c:pt>
                <c:pt idx="11">
                  <c:v>11　</c:v>
                </c:pt>
                <c:pt idx="12">
                  <c:v>12　</c:v>
                </c:pt>
                <c:pt idx="13">
                  <c:v>13　</c:v>
                </c:pt>
                <c:pt idx="14">
                  <c:v>14　</c:v>
                </c:pt>
                <c:pt idx="15">
                  <c:v>15　</c:v>
                </c:pt>
                <c:pt idx="16">
                  <c:v>16　</c:v>
                </c:pt>
                <c:pt idx="17">
                  <c:v>17　</c:v>
                </c:pt>
                <c:pt idx="18">
                  <c:v>18　</c:v>
                </c:pt>
                <c:pt idx="19">
                  <c:v>19　</c:v>
                </c:pt>
                <c:pt idx="20">
                  <c:v>20　</c:v>
                </c:pt>
                <c:pt idx="21">
                  <c:v>21　</c:v>
                </c:pt>
                <c:pt idx="22">
                  <c:v>22　</c:v>
                </c:pt>
                <c:pt idx="23">
                  <c:v>23　</c:v>
                </c:pt>
                <c:pt idx="24">
                  <c:v>24　</c:v>
                </c:pt>
                <c:pt idx="25">
                  <c:v>25　</c:v>
                </c:pt>
                <c:pt idx="26">
                  <c:v>26　</c:v>
                </c:pt>
                <c:pt idx="27">
                  <c:v>27　</c:v>
                </c:pt>
                <c:pt idx="28">
                  <c:v>28　</c:v>
                </c:pt>
                <c:pt idx="29">
                  <c:v>29　</c:v>
                </c:pt>
                <c:pt idx="30">
                  <c:v>30　</c:v>
                </c:pt>
                <c:pt idx="31">
                  <c:v>31　</c:v>
                </c:pt>
                <c:pt idx="32">
                  <c:v>32　</c:v>
                </c:pt>
                <c:pt idx="33">
                  <c:v>33　</c:v>
                </c:pt>
                <c:pt idx="34">
                  <c:v>34　</c:v>
                </c:pt>
                <c:pt idx="35">
                  <c:v>35　</c:v>
                </c:pt>
                <c:pt idx="36">
                  <c:v>36　</c:v>
                </c:pt>
                <c:pt idx="37">
                  <c:v>37　</c:v>
                </c:pt>
                <c:pt idx="38">
                  <c:v>38　</c:v>
                </c:pt>
                <c:pt idx="39">
                  <c:v>39　</c:v>
                </c:pt>
                <c:pt idx="40">
                  <c:v>40　</c:v>
                </c:pt>
                <c:pt idx="41">
                  <c:v>41　</c:v>
                </c:pt>
                <c:pt idx="42">
                  <c:v>42　</c:v>
                </c:pt>
                <c:pt idx="43">
                  <c:v>43　</c:v>
                </c:pt>
                <c:pt idx="44">
                  <c:v>44　</c:v>
                </c:pt>
                <c:pt idx="45">
                  <c:v>45　</c:v>
                </c:pt>
                <c:pt idx="46">
                  <c:v>46　</c:v>
                </c:pt>
                <c:pt idx="47">
                  <c:v>47　</c:v>
                </c:pt>
                <c:pt idx="48">
                  <c:v>48　</c:v>
                </c:pt>
                <c:pt idx="49">
                  <c:v>49　</c:v>
                </c:pt>
                <c:pt idx="50">
                  <c:v>50　</c:v>
                </c:pt>
                <c:pt idx="51">
                  <c:v>51　</c:v>
                </c:pt>
                <c:pt idx="52">
                  <c:v>52　</c:v>
                </c:pt>
                <c:pt idx="53">
                  <c:v>53　</c:v>
                </c:pt>
                <c:pt idx="54">
                  <c:v>54　</c:v>
                </c:pt>
                <c:pt idx="55">
                  <c:v>55　</c:v>
                </c:pt>
                <c:pt idx="56">
                  <c:v>56　</c:v>
                </c:pt>
                <c:pt idx="57">
                  <c:v>57　</c:v>
                </c:pt>
                <c:pt idx="58">
                  <c:v>58　</c:v>
                </c:pt>
                <c:pt idx="59">
                  <c:v>59　</c:v>
                </c:pt>
                <c:pt idx="60">
                  <c:v>60　</c:v>
                </c:pt>
                <c:pt idx="61">
                  <c:v>61　</c:v>
                </c:pt>
                <c:pt idx="62">
                  <c:v>62　</c:v>
                </c:pt>
                <c:pt idx="63">
                  <c:v>63　</c:v>
                </c:pt>
                <c:pt idx="64">
                  <c:v>64　</c:v>
                </c:pt>
                <c:pt idx="65">
                  <c:v>65　</c:v>
                </c:pt>
                <c:pt idx="66">
                  <c:v>66　</c:v>
                </c:pt>
                <c:pt idx="67">
                  <c:v>67　</c:v>
                </c:pt>
                <c:pt idx="68">
                  <c:v>68　</c:v>
                </c:pt>
                <c:pt idx="69">
                  <c:v>69　</c:v>
                </c:pt>
                <c:pt idx="70">
                  <c:v>70　</c:v>
                </c:pt>
                <c:pt idx="71">
                  <c:v>71　</c:v>
                </c:pt>
                <c:pt idx="72">
                  <c:v>72　</c:v>
                </c:pt>
                <c:pt idx="73">
                  <c:v>73　</c:v>
                </c:pt>
                <c:pt idx="74">
                  <c:v>74　</c:v>
                </c:pt>
                <c:pt idx="75">
                  <c:v>75　</c:v>
                </c:pt>
                <c:pt idx="76">
                  <c:v>76　</c:v>
                </c:pt>
                <c:pt idx="77">
                  <c:v>77　</c:v>
                </c:pt>
                <c:pt idx="78">
                  <c:v>78　</c:v>
                </c:pt>
                <c:pt idx="79">
                  <c:v>79　</c:v>
                </c:pt>
                <c:pt idx="80">
                  <c:v>80　</c:v>
                </c:pt>
                <c:pt idx="81">
                  <c:v>81　</c:v>
                </c:pt>
                <c:pt idx="82">
                  <c:v>82　</c:v>
                </c:pt>
                <c:pt idx="83">
                  <c:v>83　</c:v>
                </c:pt>
                <c:pt idx="84">
                  <c:v>84　</c:v>
                </c:pt>
                <c:pt idx="85">
                  <c:v>85　</c:v>
                </c:pt>
                <c:pt idx="86">
                  <c:v>86　</c:v>
                </c:pt>
                <c:pt idx="87">
                  <c:v>87　</c:v>
                </c:pt>
                <c:pt idx="88">
                  <c:v>88　</c:v>
                </c:pt>
                <c:pt idx="89">
                  <c:v>89　</c:v>
                </c:pt>
                <c:pt idx="90">
                  <c:v>90　</c:v>
                </c:pt>
                <c:pt idx="91">
                  <c:v>91　</c:v>
                </c:pt>
                <c:pt idx="92">
                  <c:v>92　</c:v>
                </c:pt>
                <c:pt idx="93">
                  <c:v>93　</c:v>
                </c:pt>
                <c:pt idx="94">
                  <c:v>94　</c:v>
                </c:pt>
                <c:pt idx="95">
                  <c:v>95　</c:v>
                </c:pt>
                <c:pt idx="96">
                  <c:v>96　</c:v>
                </c:pt>
                <c:pt idx="97">
                  <c:v>97　</c:v>
                </c:pt>
                <c:pt idx="98">
                  <c:v>98　</c:v>
                </c:pt>
                <c:pt idx="99">
                  <c:v>99　</c:v>
                </c:pt>
                <c:pt idx="100">
                  <c:v>100　</c:v>
                </c:pt>
                <c:pt idx="101">
                  <c:v>101　</c:v>
                </c:pt>
                <c:pt idx="102">
                  <c:v>102　</c:v>
                </c:pt>
                <c:pt idx="103">
                  <c:v>103　</c:v>
                </c:pt>
                <c:pt idx="104">
                  <c:v>104　</c:v>
                </c:pt>
                <c:pt idx="105">
                  <c:v>105　</c:v>
                </c:pt>
              </c:strCache>
            </c:strRef>
          </c:cat>
          <c:val>
            <c:numRef>
              <c:f>人口ピラミッド!$C$2:$C$107</c:f>
              <c:numCache>
                <c:formatCode>0_ </c:formatCode>
                <c:ptCount val="106"/>
                <c:pt idx="0">
                  <c:v>104.59750000000012</c:v>
                </c:pt>
                <c:pt idx="1">
                  <c:v>104.54170000000002</c:v>
                </c:pt>
                <c:pt idx="2">
                  <c:v>107.41940000000002</c:v>
                </c:pt>
                <c:pt idx="3">
                  <c:v>106.95399999999999</c:v>
                </c:pt>
                <c:pt idx="4">
                  <c:v>106.1622</c:v>
                </c:pt>
                <c:pt idx="5">
                  <c:v>105.8489</c:v>
                </c:pt>
                <c:pt idx="6">
                  <c:v>109.8856</c:v>
                </c:pt>
                <c:pt idx="7">
                  <c:v>111.73160000000055</c:v>
                </c:pt>
                <c:pt idx="8">
                  <c:v>114.77330000000001</c:v>
                </c:pt>
                <c:pt idx="9">
                  <c:v>116.32669999999999</c:v>
                </c:pt>
                <c:pt idx="10">
                  <c:v>117.5275</c:v>
                </c:pt>
                <c:pt idx="11">
                  <c:v>117.65979999999998</c:v>
                </c:pt>
                <c:pt idx="12">
                  <c:v>119.5772</c:v>
                </c:pt>
                <c:pt idx="13">
                  <c:v>119.04040000000002</c:v>
                </c:pt>
                <c:pt idx="14">
                  <c:v>118.29859999999999</c:v>
                </c:pt>
                <c:pt idx="15">
                  <c:v>121.8766</c:v>
                </c:pt>
                <c:pt idx="16">
                  <c:v>122.60369999999999</c:v>
                </c:pt>
                <c:pt idx="17">
                  <c:v>120.2514</c:v>
                </c:pt>
                <c:pt idx="18">
                  <c:v>121.58920000000002</c:v>
                </c:pt>
                <c:pt idx="19">
                  <c:v>120.01479999999999</c:v>
                </c:pt>
                <c:pt idx="20">
                  <c:v>121.91500000000002</c:v>
                </c:pt>
                <c:pt idx="21">
                  <c:v>124.9329</c:v>
                </c:pt>
                <c:pt idx="22">
                  <c:v>128.82820000000146</c:v>
                </c:pt>
                <c:pt idx="23">
                  <c:v>132.15130000000067</c:v>
                </c:pt>
                <c:pt idx="24">
                  <c:v>134.8159</c:v>
                </c:pt>
                <c:pt idx="25">
                  <c:v>140.43120000000027</c:v>
                </c:pt>
                <c:pt idx="26">
                  <c:v>144.9555</c:v>
                </c:pt>
                <c:pt idx="27">
                  <c:v>146.9956</c:v>
                </c:pt>
                <c:pt idx="28">
                  <c:v>147.57309999999998</c:v>
                </c:pt>
                <c:pt idx="29">
                  <c:v>149.41469999999998</c:v>
                </c:pt>
                <c:pt idx="30">
                  <c:v>156.13049999999998</c:v>
                </c:pt>
                <c:pt idx="31">
                  <c:v>160.09830000000107</c:v>
                </c:pt>
                <c:pt idx="32">
                  <c:v>166.99359999999999</c:v>
                </c:pt>
                <c:pt idx="33">
                  <c:v>171.22630000000001</c:v>
                </c:pt>
                <c:pt idx="34">
                  <c:v>179.70099999999999</c:v>
                </c:pt>
                <c:pt idx="35">
                  <c:v>188.02930000000001</c:v>
                </c:pt>
                <c:pt idx="36">
                  <c:v>198.19820000000001</c:v>
                </c:pt>
                <c:pt idx="37">
                  <c:v>201.7073</c:v>
                </c:pt>
                <c:pt idx="38">
                  <c:v>197.8648</c:v>
                </c:pt>
                <c:pt idx="39">
                  <c:v>192.83530000000007</c:v>
                </c:pt>
                <c:pt idx="40">
                  <c:v>187.42920000000001</c:v>
                </c:pt>
                <c:pt idx="41">
                  <c:v>184.67609999999999</c:v>
                </c:pt>
                <c:pt idx="42">
                  <c:v>180.76489999999998</c:v>
                </c:pt>
                <c:pt idx="43">
                  <c:v>180.31489999999999</c:v>
                </c:pt>
                <c:pt idx="44">
                  <c:v>141.00140000000007</c:v>
                </c:pt>
                <c:pt idx="45">
                  <c:v>174.41720000000001</c:v>
                </c:pt>
                <c:pt idx="46">
                  <c:v>163.2518</c:v>
                </c:pt>
                <c:pt idx="47">
                  <c:v>159.45190000000107</c:v>
                </c:pt>
                <c:pt idx="48">
                  <c:v>154.2921</c:v>
                </c:pt>
                <c:pt idx="49">
                  <c:v>151.89860000000004</c:v>
                </c:pt>
                <c:pt idx="50">
                  <c:v>153.20589999999999</c:v>
                </c:pt>
                <c:pt idx="51">
                  <c:v>155.9648</c:v>
                </c:pt>
                <c:pt idx="52">
                  <c:v>151.98840000000152</c:v>
                </c:pt>
                <c:pt idx="53">
                  <c:v>147.86969999999999</c:v>
                </c:pt>
                <c:pt idx="54">
                  <c:v>155.4211000000011</c:v>
                </c:pt>
                <c:pt idx="55">
                  <c:v>160.83610000000004</c:v>
                </c:pt>
                <c:pt idx="56">
                  <c:v>161.12870000000001</c:v>
                </c:pt>
                <c:pt idx="57">
                  <c:v>171.37379999999999</c:v>
                </c:pt>
                <c:pt idx="58">
                  <c:v>180.98890000000111</c:v>
                </c:pt>
                <c:pt idx="59">
                  <c:v>192.04589999999999</c:v>
                </c:pt>
                <c:pt idx="60">
                  <c:v>206.64230000000001</c:v>
                </c:pt>
                <c:pt idx="61">
                  <c:v>226.1917</c:v>
                </c:pt>
                <c:pt idx="62">
                  <c:v>224.43190000000001</c:v>
                </c:pt>
                <c:pt idx="63">
                  <c:v>213.25840000000107</c:v>
                </c:pt>
                <c:pt idx="64">
                  <c:v>133.20059999999998</c:v>
                </c:pt>
                <c:pt idx="65">
                  <c:v>142.6865</c:v>
                </c:pt>
                <c:pt idx="66">
                  <c:v>173.29159999999999</c:v>
                </c:pt>
                <c:pt idx="67">
                  <c:v>167.44349999999997</c:v>
                </c:pt>
                <c:pt idx="68">
                  <c:v>171.48170000000007</c:v>
                </c:pt>
                <c:pt idx="69">
                  <c:v>166.11399999999998</c:v>
                </c:pt>
                <c:pt idx="70">
                  <c:v>150.09840000000111</c:v>
                </c:pt>
                <c:pt idx="71">
                  <c:v>129.87430000000001</c:v>
                </c:pt>
                <c:pt idx="72">
                  <c:v>137.696</c:v>
                </c:pt>
                <c:pt idx="73">
                  <c:v>140.0129</c:v>
                </c:pt>
                <c:pt idx="74">
                  <c:v>138.64859999999999</c:v>
                </c:pt>
                <c:pt idx="75">
                  <c:v>130.8845</c:v>
                </c:pt>
                <c:pt idx="76">
                  <c:v>121.73569999999999</c:v>
                </c:pt>
                <c:pt idx="77">
                  <c:v>119.71250000000002</c:v>
                </c:pt>
                <c:pt idx="78">
                  <c:v>114.35469999999999</c:v>
                </c:pt>
                <c:pt idx="79">
                  <c:v>107.41390000000042</c:v>
                </c:pt>
                <c:pt idx="80">
                  <c:v>99.027500000000003</c:v>
                </c:pt>
                <c:pt idx="81">
                  <c:v>93.212700000000012</c:v>
                </c:pt>
                <c:pt idx="82">
                  <c:v>86.855399999999989</c:v>
                </c:pt>
                <c:pt idx="83">
                  <c:v>80.194599999999994</c:v>
                </c:pt>
                <c:pt idx="84">
                  <c:v>74.336200000000005</c:v>
                </c:pt>
                <c:pt idx="85">
                  <c:v>64.887</c:v>
                </c:pt>
                <c:pt idx="86">
                  <c:v>54.739400000000003</c:v>
                </c:pt>
                <c:pt idx="87">
                  <c:v>47.287200000000006</c:v>
                </c:pt>
                <c:pt idx="88">
                  <c:v>41.198700000000329</c:v>
                </c:pt>
                <c:pt idx="89">
                  <c:v>35.146500000000003</c:v>
                </c:pt>
                <c:pt idx="90">
                  <c:v>31.684000000000001</c:v>
                </c:pt>
                <c:pt idx="91">
                  <c:v>21.97559999999978</c:v>
                </c:pt>
                <c:pt idx="92">
                  <c:v>19.286299999999805</c:v>
                </c:pt>
                <c:pt idx="93">
                  <c:v>16.002699999999809</c:v>
                </c:pt>
                <c:pt idx="94">
                  <c:v>13.222100000000001</c:v>
                </c:pt>
                <c:pt idx="95">
                  <c:v>9.7626000000000008</c:v>
                </c:pt>
                <c:pt idx="96">
                  <c:v>7.7371999999999996</c:v>
                </c:pt>
                <c:pt idx="97">
                  <c:v>5.5844999999999985</c:v>
                </c:pt>
                <c:pt idx="98">
                  <c:v>3.9825999999999997</c:v>
                </c:pt>
                <c:pt idx="99">
                  <c:v>2.6086999999999998</c:v>
                </c:pt>
                <c:pt idx="100">
                  <c:v>1.7529999999999903</c:v>
                </c:pt>
                <c:pt idx="101">
                  <c:v>1.1093999999999913</c:v>
                </c:pt>
                <c:pt idx="102">
                  <c:v>0.67210000000000558</c:v>
                </c:pt>
                <c:pt idx="103">
                  <c:v>0.40200000000000002</c:v>
                </c:pt>
                <c:pt idx="104">
                  <c:v>0.1953</c:v>
                </c:pt>
                <c:pt idx="105">
                  <c:v>0.25640000000000002</c:v>
                </c:pt>
              </c:numCache>
            </c:numRef>
          </c:val>
        </c:ser>
        <c:dLbls>
          <c:showLegendKey val="0"/>
          <c:showVal val="0"/>
          <c:showCatName val="0"/>
          <c:showSerName val="0"/>
          <c:showPercent val="0"/>
          <c:showBubbleSize val="0"/>
        </c:dLbls>
        <c:gapWidth val="0"/>
        <c:axId val="129129088"/>
        <c:axId val="129134976"/>
      </c:barChart>
      <c:catAx>
        <c:axId val="129129088"/>
        <c:scaling>
          <c:orientation val="minMax"/>
        </c:scaling>
        <c:delete val="0"/>
        <c:axPos val="l"/>
        <c:majorTickMark val="out"/>
        <c:minorTickMark val="none"/>
        <c:tickLblPos val="nextTo"/>
        <c:crossAx val="129134976"/>
        <c:crosses val="autoZero"/>
        <c:auto val="1"/>
        <c:lblAlgn val="ctr"/>
        <c:lblOffset val="100"/>
        <c:tickLblSkip val="10"/>
        <c:noMultiLvlLbl val="0"/>
      </c:catAx>
      <c:valAx>
        <c:axId val="129134976"/>
        <c:scaling>
          <c:orientation val="minMax"/>
          <c:max val="250"/>
          <c:min val="0"/>
        </c:scaling>
        <c:delete val="0"/>
        <c:axPos val="b"/>
        <c:majorGridlines/>
        <c:numFmt formatCode="0_ " sourceLinked="1"/>
        <c:majorTickMark val="out"/>
        <c:minorTickMark val="none"/>
        <c:tickLblPos val="nextTo"/>
        <c:crossAx val="129129088"/>
        <c:crosses val="autoZero"/>
        <c:crossBetween val="between"/>
        <c:majorUnit val="50"/>
      </c:valAx>
    </c:plotArea>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人口ピラミッド!$E$1</c:f>
              <c:strCache>
                <c:ptCount val="1"/>
                <c:pt idx="0">
                  <c:v>2025年</c:v>
                </c:pt>
              </c:strCache>
            </c:strRef>
          </c:tx>
          <c:spPr>
            <a:solidFill>
              <a:schemeClr val="accent4"/>
            </a:solidFill>
            <a:ln>
              <a:noFill/>
            </a:ln>
          </c:spPr>
          <c:invertIfNegative val="0"/>
          <c:dPt>
            <c:idx val="0"/>
            <c:invertIfNegative val="0"/>
            <c:bubble3D val="0"/>
            <c:spPr>
              <a:solidFill>
                <a:schemeClr val="accent5"/>
              </a:solidFill>
              <a:ln>
                <a:noFill/>
              </a:ln>
            </c:spPr>
          </c:dPt>
          <c:dPt>
            <c:idx val="1"/>
            <c:invertIfNegative val="0"/>
            <c:bubble3D val="0"/>
            <c:spPr>
              <a:solidFill>
                <a:schemeClr val="accent5"/>
              </a:solidFill>
              <a:ln>
                <a:noFill/>
              </a:ln>
            </c:spPr>
          </c:dPt>
          <c:dPt>
            <c:idx val="2"/>
            <c:invertIfNegative val="0"/>
            <c:bubble3D val="0"/>
            <c:spPr>
              <a:solidFill>
                <a:schemeClr val="accent5"/>
              </a:solidFill>
              <a:ln>
                <a:noFill/>
              </a:ln>
            </c:spPr>
          </c:dPt>
          <c:dPt>
            <c:idx val="3"/>
            <c:invertIfNegative val="0"/>
            <c:bubble3D val="0"/>
            <c:spPr>
              <a:solidFill>
                <a:schemeClr val="accent5"/>
              </a:solidFill>
              <a:ln>
                <a:noFill/>
              </a:ln>
            </c:spPr>
          </c:dPt>
          <c:dPt>
            <c:idx val="4"/>
            <c:invertIfNegative val="0"/>
            <c:bubble3D val="0"/>
            <c:spPr>
              <a:solidFill>
                <a:schemeClr val="accent5"/>
              </a:solidFill>
              <a:ln>
                <a:noFill/>
              </a:ln>
            </c:spPr>
          </c:dPt>
          <c:dPt>
            <c:idx val="5"/>
            <c:invertIfNegative val="0"/>
            <c:bubble3D val="0"/>
            <c:spPr>
              <a:solidFill>
                <a:schemeClr val="accent5"/>
              </a:solidFill>
              <a:ln>
                <a:noFill/>
              </a:ln>
            </c:spPr>
          </c:dPt>
          <c:dPt>
            <c:idx val="6"/>
            <c:invertIfNegative val="0"/>
            <c:bubble3D val="0"/>
            <c:spPr>
              <a:solidFill>
                <a:schemeClr val="accent5"/>
              </a:solidFill>
              <a:ln>
                <a:noFill/>
              </a:ln>
            </c:spPr>
          </c:dPt>
          <c:dPt>
            <c:idx val="7"/>
            <c:invertIfNegative val="0"/>
            <c:bubble3D val="0"/>
            <c:spPr>
              <a:solidFill>
                <a:schemeClr val="accent5"/>
              </a:solidFill>
              <a:ln>
                <a:noFill/>
              </a:ln>
            </c:spPr>
          </c:dPt>
          <c:dPt>
            <c:idx val="8"/>
            <c:invertIfNegative val="0"/>
            <c:bubble3D val="0"/>
            <c:spPr>
              <a:solidFill>
                <a:schemeClr val="accent5"/>
              </a:solidFill>
              <a:ln>
                <a:noFill/>
              </a:ln>
            </c:spPr>
          </c:dPt>
          <c:dPt>
            <c:idx val="9"/>
            <c:invertIfNegative val="0"/>
            <c:bubble3D val="0"/>
            <c:spPr>
              <a:solidFill>
                <a:schemeClr val="accent5"/>
              </a:solidFill>
              <a:ln>
                <a:noFill/>
              </a:ln>
            </c:spPr>
          </c:dPt>
          <c:dPt>
            <c:idx val="10"/>
            <c:invertIfNegative val="0"/>
            <c:bubble3D val="0"/>
            <c:spPr>
              <a:solidFill>
                <a:schemeClr val="accent5"/>
              </a:solidFill>
              <a:ln>
                <a:noFill/>
              </a:ln>
            </c:spPr>
          </c:dPt>
          <c:dPt>
            <c:idx val="11"/>
            <c:invertIfNegative val="0"/>
            <c:bubble3D val="0"/>
            <c:spPr>
              <a:solidFill>
                <a:schemeClr val="accent5"/>
              </a:solidFill>
              <a:ln>
                <a:noFill/>
              </a:ln>
            </c:spPr>
          </c:dPt>
          <c:dPt>
            <c:idx val="12"/>
            <c:invertIfNegative val="0"/>
            <c:bubble3D val="0"/>
            <c:spPr>
              <a:solidFill>
                <a:schemeClr val="accent5"/>
              </a:solidFill>
              <a:ln>
                <a:noFill/>
              </a:ln>
            </c:spPr>
          </c:dPt>
          <c:dPt>
            <c:idx val="13"/>
            <c:invertIfNegative val="0"/>
            <c:bubble3D val="0"/>
            <c:spPr>
              <a:solidFill>
                <a:schemeClr val="accent5"/>
              </a:solidFill>
              <a:ln>
                <a:noFill/>
              </a:ln>
            </c:spPr>
          </c:dPt>
          <c:dPt>
            <c:idx val="14"/>
            <c:invertIfNegative val="0"/>
            <c:bubble3D val="0"/>
            <c:spPr>
              <a:solidFill>
                <a:schemeClr val="accent5"/>
              </a:solidFill>
              <a:ln>
                <a:noFill/>
              </a:ln>
            </c:spPr>
          </c:dPt>
          <c:dPt>
            <c:idx val="15"/>
            <c:invertIfNegative val="0"/>
            <c:bubble3D val="0"/>
            <c:spPr>
              <a:solidFill>
                <a:schemeClr val="accent5"/>
              </a:solidFill>
              <a:ln>
                <a:noFill/>
              </a:ln>
            </c:spPr>
          </c:dPt>
          <c:dPt>
            <c:idx val="16"/>
            <c:invertIfNegative val="0"/>
            <c:bubble3D val="0"/>
            <c:spPr>
              <a:solidFill>
                <a:schemeClr val="accent5"/>
              </a:solidFill>
              <a:ln>
                <a:noFill/>
              </a:ln>
            </c:spPr>
          </c:dPt>
          <c:dPt>
            <c:idx val="17"/>
            <c:invertIfNegative val="0"/>
            <c:bubble3D val="0"/>
            <c:spPr>
              <a:solidFill>
                <a:schemeClr val="accent5"/>
              </a:solidFill>
              <a:ln>
                <a:noFill/>
              </a:ln>
            </c:spPr>
          </c:dPt>
          <c:dPt>
            <c:idx val="18"/>
            <c:invertIfNegative val="0"/>
            <c:bubble3D val="0"/>
            <c:spPr>
              <a:solidFill>
                <a:schemeClr val="accent5"/>
              </a:solidFill>
              <a:ln>
                <a:noFill/>
              </a:ln>
            </c:spPr>
          </c:dPt>
          <c:dPt>
            <c:idx val="19"/>
            <c:invertIfNegative val="0"/>
            <c:bubble3D val="0"/>
            <c:spPr>
              <a:solidFill>
                <a:schemeClr val="accent5"/>
              </a:solidFill>
              <a:ln>
                <a:noFill/>
              </a:ln>
            </c:spPr>
          </c:dPt>
          <c:dPt>
            <c:idx val="20"/>
            <c:invertIfNegative val="0"/>
            <c:bubble3D val="0"/>
            <c:spPr>
              <a:solidFill>
                <a:schemeClr val="accent3"/>
              </a:solidFill>
              <a:ln>
                <a:noFill/>
              </a:ln>
            </c:spPr>
          </c:dPt>
          <c:dPt>
            <c:idx val="21"/>
            <c:invertIfNegative val="0"/>
            <c:bubble3D val="0"/>
            <c:spPr>
              <a:solidFill>
                <a:schemeClr val="accent3"/>
              </a:solidFill>
              <a:ln>
                <a:noFill/>
              </a:ln>
            </c:spPr>
          </c:dPt>
          <c:dPt>
            <c:idx val="22"/>
            <c:invertIfNegative val="0"/>
            <c:bubble3D val="0"/>
            <c:spPr>
              <a:solidFill>
                <a:schemeClr val="accent3"/>
              </a:solidFill>
              <a:ln>
                <a:noFill/>
              </a:ln>
            </c:spPr>
          </c:dPt>
          <c:dPt>
            <c:idx val="23"/>
            <c:invertIfNegative val="0"/>
            <c:bubble3D val="0"/>
            <c:spPr>
              <a:solidFill>
                <a:schemeClr val="accent3"/>
              </a:solidFill>
              <a:ln>
                <a:noFill/>
              </a:ln>
            </c:spPr>
          </c:dPt>
          <c:dPt>
            <c:idx val="24"/>
            <c:invertIfNegative val="0"/>
            <c:bubble3D val="0"/>
            <c:spPr>
              <a:solidFill>
                <a:schemeClr val="accent3"/>
              </a:solidFill>
              <a:ln>
                <a:noFill/>
              </a:ln>
            </c:spPr>
          </c:dPt>
          <c:dPt>
            <c:idx val="25"/>
            <c:invertIfNegative val="0"/>
            <c:bubble3D val="0"/>
            <c:spPr>
              <a:solidFill>
                <a:schemeClr val="accent3"/>
              </a:solidFill>
              <a:ln>
                <a:noFill/>
              </a:ln>
            </c:spPr>
          </c:dPt>
          <c:dPt>
            <c:idx val="26"/>
            <c:invertIfNegative val="0"/>
            <c:bubble3D val="0"/>
            <c:spPr>
              <a:solidFill>
                <a:schemeClr val="accent3"/>
              </a:solidFill>
              <a:ln>
                <a:noFill/>
              </a:ln>
            </c:spPr>
          </c:dPt>
          <c:dPt>
            <c:idx val="27"/>
            <c:invertIfNegative val="0"/>
            <c:bubble3D val="0"/>
            <c:spPr>
              <a:solidFill>
                <a:schemeClr val="accent3"/>
              </a:solidFill>
              <a:ln>
                <a:noFill/>
              </a:ln>
            </c:spPr>
          </c:dPt>
          <c:dPt>
            <c:idx val="28"/>
            <c:invertIfNegative val="0"/>
            <c:bubble3D val="0"/>
            <c:spPr>
              <a:solidFill>
                <a:schemeClr val="accent3"/>
              </a:solidFill>
              <a:ln>
                <a:noFill/>
              </a:ln>
            </c:spPr>
          </c:dPt>
          <c:dPt>
            <c:idx val="29"/>
            <c:invertIfNegative val="0"/>
            <c:bubble3D val="0"/>
            <c:spPr>
              <a:solidFill>
                <a:schemeClr val="accent3"/>
              </a:solidFill>
              <a:ln>
                <a:noFill/>
              </a:ln>
            </c:spPr>
          </c:dPt>
          <c:dPt>
            <c:idx val="30"/>
            <c:invertIfNegative val="0"/>
            <c:bubble3D val="0"/>
            <c:spPr>
              <a:solidFill>
                <a:schemeClr val="accent3"/>
              </a:solidFill>
              <a:ln>
                <a:noFill/>
              </a:ln>
            </c:spPr>
          </c:dPt>
          <c:dPt>
            <c:idx val="31"/>
            <c:invertIfNegative val="0"/>
            <c:bubble3D val="0"/>
            <c:spPr>
              <a:solidFill>
                <a:schemeClr val="accent3"/>
              </a:solidFill>
              <a:ln>
                <a:noFill/>
              </a:ln>
            </c:spPr>
          </c:dPt>
          <c:dPt>
            <c:idx val="32"/>
            <c:invertIfNegative val="0"/>
            <c:bubble3D val="0"/>
            <c:spPr>
              <a:solidFill>
                <a:schemeClr val="accent3"/>
              </a:solidFill>
              <a:ln>
                <a:noFill/>
              </a:ln>
            </c:spPr>
          </c:dPt>
          <c:dPt>
            <c:idx val="33"/>
            <c:invertIfNegative val="0"/>
            <c:bubble3D val="0"/>
            <c:spPr>
              <a:solidFill>
                <a:schemeClr val="accent3"/>
              </a:solidFill>
              <a:ln>
                <a:noFill/>
              </a:ln>
            </c:spPr>
          </c:dPt>
          <c:dPt>
            <c:idx val="34"/>
            <c:invertIfNegative val="0"/>
            <c:bubble3D val="0"/>
            <c:spPr>
              <a:solidFill>
                <a:schemeClr val="accent3"/>
              </a:solidFill>
              <a:ln>
                <a:noFill/>
              </a:ln>
            </c:spPr>
          </c:dPt>
          <c:dPt>
            <c:idx val="35"/>
            <c:invertIfNegative val="0"/>
            <c:bubble3D val="0"/>
            <c:spPr>
              <a:solidFill>
                <a:schemeClr val="accent3"/>
              </a:solidFill>
              <a:ln>
                <a:noFill/>
              </a:ln>
            </c:spPr>
          </c:dPt>
          <c:dPt>
            <c:idx val="36"/>
            <c:invertIfNegative val="0"/>
            <c:bubble3D val="0"/>
            <c:spPr>
              <a:solidFill>
                <a:schemeClr val="accent3"/>
              </a:solidFill>
              <a:ln>
                <a:noFill/>
              </a:ln>
            </c:spPr>
          </c:dPt>
          <c:dPt>
            <c:idx val="37"/>
            <c:invertIfNegative val="0"/>
            <c:bubble3D val="0"/>
            <c:spPr>
              <a:solidFill>
                <a:schemeClr val="accent3"/>
              </a:solidFill>
              <a:ln>
                <a:noFill/>
              </a:ln>
            </c:spPr>
          </c:dPt>
          <c:dPt>
            <c:idx val="38"/>
            <c:invertIfNegative val="0"/>
            <c:bubble3D val="0"/>
            <c:spPr>
              <a:solidFill>
                <a:schemeClr val="accent3"/>
              </a:solidFill>
              <a:ln>
                <a:noFill/>
              </a:ln>
            </c:spPr>
          </c:dPt>
          <c:dPt>
            <c:idx val="39"/>
            <c:invertIfNegative val="0"/>
            <c:bubble3D val="0"/>
            <c:spPr>
              <a:solidFill>
                <a:schemeClr val="accent3"/>
              </a:solidFill>
              <a:ln>
                <a:noFill/>
              </a:ln>
            </c:spPr>
          </c:dPt>
          <c:dPt>
            <c:idx val="40"/>
            <c:invertIfNegative val="0"/>
            <c:bubble3D val="0"/>
            <c:spPr>
              <a:solidFill>
                <a:schemeClr val="accent3"/>
              </a:solidFill>
              <a:ln>
                <a:noFill/>
              </a:ln>
            </c:spPr>
          </c:dPt>
          <c:dPt>
            <c:idx val="41"/>
            <c:invertIfNegative val="0"/>
            <c:bubble3D val="0"/>
            <c:spPr>
              <a:solidFill>
                <a:schemeClr val="accent3"/>
              </a:solidFill>
              <a:ln>
                <a:noFill/>
              </a:ln>
            </c:spPr>
          </c:dPt>
          <c:dPt>
            <c:idx val="42"/>
            <c:invertIfNegative val="0"/>
            <c:bubble3D val="0"/>
            <c:spPr>
              <a:solidFill>
                <a:schemeClr val="accent3"/>
              </a:solidFill>
              <a:ln>
                <a:noFill/>
              </a:ln>
            </c:spPr>
          </c:dPt>
          <c:dPt>
            <c:idx val="43"/>
            <c:invertIfNegative val="0"/>
            <c:bubble3D val="0"/>
            <c:spPr>
              <a:solidFill>
                <a:schemeClr val="accent3"/>
              </a:solidFill>
              <a:ln>
                <a:noFill/>
              </a:ln>
            </c:spPr>
          </c:dPt>
          <c:dPt>
            <c:idx val="44"/>
            <c:invertIfNegative val="0"/>
            <c:bubble3D val="0"/>
            <c:spPr>
              <a:solidFill>
                <a:schemeClr val="accent3"/>
              </a:solidFill>
              <a:ln>
                <a:noFill/>
              </a:ln>
            </c:spPr>
          </c:dPt>
          <c:dPt>
            <c:idx val="45"/>
            <c:invertIfNegative val="0"/>
            <c:bubble3D val="0"/>
            <c:spPr>
              <a:solidFill>
                <a:schemeClr val="accent3"/>
              </a:solidFill>
              <a:ln>
                <a:noFill/>
              </a:ln>
            </c:spPr>
          </c:dPt>
          <c:dPt>
            <c:idx val="46"/>
            <c:invertIfNegative val="0"/>
            <c:bubble3D val="0"/>
            <c:spPr>
              <a:solidFill>
                <a:schemeClr val="accent3"/>
              </a:solidFill>
              <a:ln>
                <a:noFill/>
              </a:ln>
            </c:spPr>
          </c:dPt>
          <c:dPt>
            <c:idx val="47"/>
            <c:invertIfNegative val="0"/>
            <c:bubble3D val="0"/>
            <c:spPr>
              <a:solidFill>
                <a:schemeClr val="accent3"/>
              </a:solidFill>
              <a:ln>
                <a:noFill/>
              </a:ln>
            </c:spPr>
          </c:dPt>
          <c:dPt>
            <c:idx val="48"/>
            <c:invertIfNegative val="0"/>
            <c:bubble3D val="0"/>
            <c:spPr>
              <a:solidFill>
                <a:schemeClr val="accent3"/>
              </a:solidFill>
              <a:ln>
                <a:noFill/>
              </a:ln>
            </c:spPr>
          </c:dPt>
          <c:dPt>
            <c:idx val="49"/>
            <c:invertIfNegative val="0"/>
            <c:bubble3D val="0"/>
            <c:spPr>
              <a:solidFill>
                <a:schemeClr val="accent3"/>
              </a:solidFill>
              <a:ln>
                <a:noFill/>
              </a:ln>
            </c:spPr>
          </c:dPt>
          <c:dPt>
            <c:idx val="50"/>
            <c:invertIfNegative val="0"/>
            <c:bubble3D val="0"/>
            <c:spPr>
              <a:solidFill>
                <a:schemeClr val="accent3"/>
              </a:solidFill>
              <a:ln>
                <a:noFill/>
              </a:ln>
            </c:spPr>
          </c:dPt>
          <c:dPt>
            <c:idx val="51"/>
            <c:invertIfNegative val="0"/>
            <c:bubble3D val="0"/>
            <c:spPr>
              <a:solidFill>
                <a:schemeClr val="accent3"/>
              </a:solidFill>
              <a:ln>
                <a:noFill/>
              </a:ln>
            </c:spPr>
          </c:dPt>
          <c:dPt>
            <c:idx val="52"/>
            <c:invertIfNegative val="0"/>
            <c:bubble3D val="0"/>
            <c:spPr>
              <a:solidFill>
                <a:schemeClr val="accent3"/>
              </a:solidFill>
              <a:ln>
                <a:noFill/>
              </a:ln>
            </c:spPr>
          </c:dPt>
          <c:dPt>
            <c:idx val="53"/>
            <c:invertIfNegative val="0"/>
            <c:bubble3D val="0"/>
            <c:spPr>
              <a:solidFill>
                <a:schemeClr val="accent3"/>
              </a:solidFill>
              <a:ln>
                <a:noFill/>
              </a:ln>
            </c:spPr>
          </c:dPt>
          <c:dPt>
            <c:idx val="54"/>
            <c:invertIfNegative val="0"/>
            <c:bubble3D val="0"/>
            <c:spPr>
              <a:solidFill>
                <a:schemeClr val="accent3"/>
              </a:solidFill>
              <a:ln>
                <a:noFill/>
              </a:ln>
            </c:spPr>
          </c:dPt>
          <c:dPt>
            <c:idx val="55"/>
            <c:invertIfNegative val="0"/>
            <c:bubble3D val="0"/>
            <c:spPr>
              <a:solidFill>
                <a:schemeClr val="accent3"/>
              </a:solidFill>
              <a:ln>
                <a:noFill/>
              </a:ln>
            </c:spPr>
          </c:dPt>
          <c:dPt>
            <c:idx val="56"/>
            <c:invertIfNegative val="0"/>
            <c:bubble3D val="0"/>
            <c:spPr>
              <a:solidFill>
                <a:schemeClr val="accent3"/>
              </a:solidFill>
              <a:ln>
                <a:noFill/>
              </a:ln>
            </c:spPr>
          </c:dPt>
          <c:dPt>
            <c:idx val="57"/>
            <c:invertIfNegative val="0"/>
            <c:bubble3D val="0"/>
            <c:spPr>
              <a:solidFill>
                <a:schemeClr val="accent3"/>
              </a:solidFill>
              <a:ln>
                <a:noFill/>
              </a:ln>
            </c:spPr>
          </c:dPt>
          <c:dPt>
            <c:idx val="58"/>
            <c:invertIfNegative val="0"/>
            <c:bubble3D val="0"/>
            <c:spPr>
              <a:solidFill>
                <a:schemeClr val="accent3"/>
              </a:solidFill>
              <a:ln>
                <a:noFill/>
              </a:ln>
            </c:spPr>
          </c:dPt>
          <c:dPt>
            <c:idx val="59"/>
            <c:invertIfNegative val="0"/>
            <c:bubble3D val="0"/>
            <c:spPr>
              <a:solidFill>
                <a:schemeClr val="accent3"/>
              </a:solidFill>
              <a:ln>
                <a:noFill/>
              </a:ln>
            </c:spPr>
          </c:dPt>
          <c:dPt>
            <c:idx val="60"/>
            <c:invertIfNegative val="0"/>
            <c:bubble3D val="0"/>
            <c:spPr>
              <a:solidFill>
                <a:schemeClr val="accent3"/>
              </a:solidFill>
              <a:ln>
                <a:noFill/>
              </a:ln>
            </c:spPr>
          </c:dPt>
          <c:dPt>
            <c:idx val="61"/>
            <c:invertIfNegative val="0"/>
            <c:bubble3D val="0"/>
            <c:spPr>
              <a:solidFill>
                <a:schemeClr val="accent3"/>
              </a:solidFill>
              <a:ln>
                <a:noFill/>
              </a:ln>
            </c:spPr>
          </c:dPt>
          <c:dPt>
            <c:idx val="62"/>
            <c:invertIfNegative val="0"/>
            <c:bubble3D val="0"/>
            <c:spPr>
              <a:solidFill>
                <a:schemeClr val="accent3"/>
              </a:solidFill>
              <a:ln>
                <a:noFill/>
              </a:ln>
            </c:spPr>
          </c:dPt>
          <c:dPt>
            <c:idx val="63"/>
            <c:invertIfNegative val="0"/>
            <c:bubble3D val="0"/>
            <c:spPr>
              <a:solidFill>
                <a:schemeClr val="accent3"/>
              </a:solidFill>
              <a:ln>
                <a:noFill/>
              </a:ln>
            </c:spPr>
          </c:dPt>
          <c:dPt>
            <c:idx val="64"/>
            <c:invertIfNegative val="0"/>
            <c:bubble3D val="0"/>
            <c:spPr>
              <a:solidFill>
                <a:schemeClr val="accent3"/>
              </a:solidFill>
              <a:ln>
                <a:noFill/>
              </a:ln>
            </c:spPr>
          </c:dPt>
          <c:dPt>
            <c:idx val="65"/>
            <c:invertIfNegative val="0"/>
            <c:bubble3D val="0"/>
            <c:spPr>
              <a:solidFill>
                <a:schemeClr val="accent6"/>
              </a:solidFill>
              <a:ln>
                <a:noFill/>
              </a:ln>
            </c:spPr>
          </c:dPt>
          <c:dPt>
            <c:idx val="66"/>
            <c:invertIfNegative val="0"/>
            <c:bubble3D val="0"/>
            <c:spPr>
              <a:solidFill>
                <a:schemeClr val="accent6"/>
              </a:solidFill>
              <a:ln>
                <a:noFill/>
              </a:ln>
            </c:spPr>
          </c:dPt>
          <c:dPt>
            <c:idx val="67"/>
            <c:invertIfNegative val="0"/>
            <c:bubble3D val="0"/>
            <c:spPr>
              <a:solidFill>
                <a:schemeClr val="accent6"/>
              </a:solidFill>
              <a:ln>
                <a:noFill/>
              </a:ln>
            </c:spPr>
          </c:dPt>
          <c:dPt>
            <c:idx val="68"/>
            <c:invertIfNegative val="0"/>
            <c:bubble3D val="0"/>
            <c:spPr>
              <a:solidFill>
                <a:schemeClr val="accent6"/>
              </a:solidFill>
              <a:ln>
                <a:noFill/>
              </a:ln>
            </c:spPr>
          </c:dPt>
          <c:dPt>
            <c:idx val="69"/>
            <c:invertIfNegative val="0"/>
            <c:bubble3D val="0"/>
            <c:spPr>
              <a:solidFill>
                <a:schemeClr val="accent6"/>
              </a:solidFill>
              <a:ln>
                <a:noFill/>
              </a:ln>
            </c:spPr>
          </c:dPt>
          <c:dPt>
            <c:idx val="70"/>
            <c:invertIfNegative val="0"/>
            <c:bubble3D val="0"/>
            <c:spPr>
              <a:solidFill>
                <a:schemeClr val="accent6"/>
              </a:solidFill>
              <a:ln>
                <a:noFill/>
              </a:ln>
            </c:spPr>
          </c:dPt>
          <c:dPt>
            <c:idx val="71"/>
            <c:invertIfNegative val="0"/>
            <c:bubble3D val="0"/>
            <c:spPr>
              <a:solidFill>
                <a:schemeClr val="accent6"/>
              </a:solidFill>
              <a:ln>
                <a:noFill/>
              </a:ln>
            </c:spPr>
          </c:dPt>
          <c:dPt>
            <c:idx val="72"/>
            <c:invertIfNegative val="0"/>
            <c:bubble3D val="0"/>
            <c:spPr>
              <a:solidFill>
                <a:schemeClr val="accent6"/>
              </a:solidFill>
              <a:ln>
                <a:noFill/>
              </a:ln>
            </c:spPr>
          </c:dPt>
          <c:dPt>
            <c:idx val="73"/>
            <c:invertIfNegative val="0"/>
            <c:bubble3D val="0"/>
            <c:spPr>
              <a:solidFill>
                <a:schemeClr val="accent6"/>
              </a:solidFill>
              <a:ln>
                <a:noFill/>
              </a:ln>
            </c:spPr>
          </c:dPt>
          <c:dPt>
            <c:idx val="74"/>
            <c:invertIfNegative val="0"/>
            <c:bubble3D val="0"/>
            <c:spPr>
              <a:solidFill>
                <a:schemeClr val="accent6"/>
              </a:solidFill>
              <a:ln>
                <a:noFill/>
              </a:ln>
            </c:spPr>
          </c:dPt>
          <c:cat>
            <c:strRef>
              <c:f>人口ピラミッド!$A$2:$A$107</c:f>
              <c:strCache>
                <c:ptCount val="106"/>
                <c:pt idx="0">
                  <c:v>0　</c:v>
                </c:pt>
                <c:pt idx="1">
                  <c:v>1　</c:v>
                </c:pt>
                <c:pt idx="2">
                  <c:v>2　</c:v>
                </c:pt>
                <c:pt idx="3">
                  <c:v>3　</c:v>
                </c:pt>
                <c:pt idx="4">
                  <c:v>4　</c:v>
                </c:pt>
                <c:pt idx="5">
                  <c:v>5　</c:v>
                </c:pt>
                <c:pt idx="6">
                  <c:v>6　</c:v>
                </c:pt>
                <c:pt idx="7">
                  <c:v>7　</c:v>
                </c:pt>
                <c:pt idx="8">
                  <c:v>8　</c:v>
                </c:pt>
                <c:pt idx="9">
                  <c:v>9　</c:v>
                </c:pt>
                <c:pt idx="10">
                  <c:v>10　</c:v>
                </c:pt>
                <c:pt idx="11">
                  <c:v>11　</c:v>
                </c:pt>
                <c:pt idx="12">
                  <c:v>12　</c:v>
                </c:pt>
                <c:pt idx="13">
                  <c:v>13　</c:v>
                </c:pt>
                <c:pt idx="14">
                  <c:v>14　</c:v>
                </c:pt>
                <c:pt idx="15">
                  <c:v>15　</c:v>
                </c:pt>
                <c:pt idx="16">
                  <c:v>16　</c:v>
                </c:pt>
                <c:pt idx="17">
                  <c:v>17　</c:v>
                </c:pt>
                <c:pt idx="18">
                  <c:v>18　</c:v>
                </c:pt>
                <c:pt idx="19">
                  <c:v>19　</c:v>
                </c:pt>
                <c:pt idx="20">
                  <c:v>20　</c:v>
                </c:pt>
                <c:pt idx="21">
                  <c:v>21　</c:v>
                </c:pt>
                <c:pt idx="22">
                  <c:v>22　</c:v>
                </c:pt>
                <c:pt idx="23">
                  <c:v>23　</c:v>
                </c:pt>
                <c:pt idx="24">
                  <c:v>24　</c:v>
                </c:pt>
                <c:pt idx="25">
                  <c:v>25　</c:v>
                </c:pt>
                <c:pt idx="26">
                  <c:v>26　</c:v>
                </c:pt>
                <c:pt idx="27">
                  <c:v>27　</c:v>
                </c:pt>
                <c:pt idx="28">
                  <c:v>28　</c:v>
                </c:pt>
                <c:pt idx="29">
                  <c:v>29　</c:v>
                </c:pt>
                <c:pt idx="30">
                  <c:v>30　</c:v>
                </c:pt>
                <c:pt idx="31">
                  <c:v>31　</c:v>
                </c:pt>
                <c:pt idx="32">
                  <c:v>32　</c:v>
                </c:pt>
                <c:pt idx="33">
                  <c:v>33　</c:v>
                </c:pt>
                <c:pt idx="34">
                  <c:v>34　</c:v>
                </c:pt>
                <c:pt idx="35">
                  <c:v>35　</c:v>
                </c:pt>
                <c:pt idx="36">
                  <c:v>36　</c:v>
                </c:pt>
                <c:pt idx="37">
                  <c:v>37　</c:v>
                </c:pt>
                <c:pt idx="38">
                  <c:v>38　</c:v>
                </c:pt>
                <c:pt idx="39">
                  <c:v>39　</c:v>
                </c:pt>
                <c:pt idx="40">
                  <c:v>40　</c:v>
                </c:pt>
                <c:pt idx="41">
                  <c:v>41　</c:v>
                </c:pt>
                <c:pt idx="42">
                  <c:v>42　</c:v>
                </c:pt>
                <c:pt idx="43">
                  <c:v>43　</c:v>
                </c:pt>
                <c:pt idx="44">
                  <c:v>44　</c:v>
                </c:pt>
                <c:pt idx="45">
                  <c:v>45　</c:v>
                </c:pt>
                <c:pt idx="46">
                  <c:v>46　</c:v>
                </c:pt>
                <c:pt idx="47">
                  <c:v>47　</c:v>
                </c:pt>
                <c:pt idx="48">
                  <c:v>48　</c:v>
                </c:pt>
                <c:pt idx="49">
                  <c:v>49　</c:v>
                </c:pt>
                <c:pt idx="50">
                  <c:v>50　</c:v>
                </c:pt>
                <c:pt idx="51">
                  <c:v>51　</c:v>
                </c:pt>
                <c:pt idx="52">
                  <c:v>52　</c:v>
                </c:pt>
                <c:pt idx="53">
                  <c:v>53　</c:v>
                </c:pt>
                <c:pt idx="54">
                  <c:v>54　</c:v>
                </c:pt>
                <c:pt idx="55">
                  <c:v>55　</c:v>
                </c:pt>
                <c:pt idx="56">
                  <c:v>56　</c:v>
                </c:pt>
                <c:pt idx="57">
                  <c:v>57　</c:v>
                </c:pt>
                <c:pt idx="58">
                  <c:v>58　</c:v>
                </c:pt>
                <c:pt idx="59">
                  <c:v>59　</c:v>
                </c:pt>
                <c:pt idx="60">
                  <c:v>60　</c:v>
                </c:pt>
                <c:pt idx="61">
                  <c:v>61　</c:v>
                </c:pt>
                <c:pt idx="62">
                  <c:v>62　</c:v>
                </c:pt>
                <c:pt idx="63">
                  <c:v>63　</c:v>
                </c:pt>
                <c:pt idx="64">
                  <c:v>64　</c:v>
                </c:pt>
                <c:pt idx="65">
                  <c:v>65　</c:v>
                </c:pt>
                <c:pt idx="66">
                  <c:v>66　</c:v>
                </c:pt>
                <c:pt idx="67">
                  <c:v>67　</c:v>
                </c:pt>
                <c:pt idx="68">
                  <c:v>68　</c:v>
                </c:pt>
                <c:pt idx="69">
                  <c:v>69　</c:v>
                </c:pt>
                <c:pt idx="70">
                  <c:v>70　</c:v>
                </c:pt>
                <c:pt idx="71">
                  <c:v>71　</c:v>
                </c:pt>
                <c:pt idx="72">
                  <c:v>72　</c:v>
                </c:pt>
                <c:pt idx="73">
                  <c:v>73　</c:v>
                </c:pt>
                <c:pt idx="74">
                  <c:v>74　</c:v>
                </c:pt>
                <c:pt idx="75">
                  <c:v>75　</c:v>
                </c:pt>
                <c:pt idx="76">
                  <c:v>76　</c:v>
                </c:pt>
                <c:pt idx="77">
                  <c:v>77　</c:v>
                </c:pt>
                <c:pt idx="78">
                  <c:v>78　</c:v>
                </c:pt>
                <c:pt idx="79">
                  <c:v>79　</c:v>
                </c:pt>
                <c:pt idx="80">
                  <c:v>80　</c:v>
                </c:pt>
                <c:pt idx="81">
                  <c:v>81　</c:v>
                </c:pt>
                <c:pt idx="82">
                  <c:v>82　</c:v>
                </c:pt>
                <c:pt idx="83">
                  <c:v>83　</c:v>
                </c:pt>
                <c:pt idx="84">
                  <c:v>84　</c:v>
                </c:pt>
                <c:pt idx="85">
                  <c:v>85　</c:v>
                </c:pt>
                <c:pt idx="86">
                  <c:v>86　</c:v>
                </c:pt>
                <c:pt idx="87">
                  <c:v>87　</c:v>
                </c:pt>
                <c:pt idx="88">
                  <c:v>88　</c:v>
                </c:pt>
                <c:pt idx="89">
                  <c:v>89　</c:v>
                </c:pt>
                <c:pt idx="90">
                  <c:v>90　</c:v>
                </c:pt>
                <c:pt idx="91">
                  <c:v>91　</c:v>
                </c:pt>
                <c:pt idx="92">
                  <c:v>92　</c:v>
                </c:pt>
                <c:pt idx="93">
                  <c:v>93　</c:v>
                </c:pt>
                <c:pt idx="94">
                  <c:v>94　</c:v>
                </c:pt>
                <c:pt idx="95">
                  <c:v>95　</c:v>
                </c:pt>
                <c:pt idx="96">
                  <c:v>96　</c:v>
                </c:pt>
                <c:pt idx="97">
                  <c:v>97　</c:v>
                </c:pt>
                <c:pt idx="98">
                  <c:v>98　</c:v>
                </c:pt>
                <c:pt idx="99">
                  <c:v>99　</c:v>
                </c:pt>
                <c:pt idx="100">
                  <c:v>100　</c:v>
                </c:pt>
                <c:pt idx="101">
                  <c:v>101　</c:v>
                </c:pt>
                <c:pt idx="102">
                  <c:v>102　</c:v>
                </c:pt>
                <c:pt idx="103">
                  <c:v>103　</c:v>
                </c:pt>
                <c:pt idx="104">
                  <c:v>104　</c:v>
                </c:pt>
                <c:pt idx="105">
                  <c:v>105　</c:v>
                </c:pt>
              </c:strCache>
            </c:strRef>
          </c:cat>
          <c:val>
            <c:numRef>
              <c:f>人口ピラミッド!$E$2:$E$107</c:f>
              <c:numCache>
                <c:formatCode>0_ </c:formatCode>
                <c:ptCount val="106"/>
                <c:pt idx="0">
                  <c:v>77.807000000000002</c:v>
                </c:pt>
                <c:pt idx="1">
                  <c:v>78.299000000000007</c:v>
                </c:pt>
                <c:pt idx="2">
                  <c:v>79.05019999999999</c:v>
                </c:pt>
                <c:pt idx="3">
                  <c:v>80.073699999999988</c:v>
                </c:pt>
                <c:pt idx="4">
                  <c:v>81.334599999999995</c:v>
                </c:pt>
                <c:pt idx="5">
                  <c:v>82.808299999999988</c:v>
                </c:pt>
                <c:pt idx="6">
                  <c:v>84.515599999999992</c:v>
                </c:pt>
                <c:pt idx="7">
                  <c:v>86.509900000000002</c:v>
                </c:pt>
                <c:pt idx="8">
                  <c:v>88.786900000000003</c:v>
                </c:pt>
                <c:pt idx="9">
                  <c:v>91.291399999999996</c:v>
                </c:pt>
                <c:pt idx="10">
                  <c:v>93.921300000000002</c:v>
                </c:pt>
                <c:pt idx="11">
                  <c:v>96.547100000000327</c:v>
                </c:pt>
                <c:pt idx="12">
                  <c:v>98.714300000000023</c:v>
                </c:pt>
                <c:pt idx="13">
                  <c:v>100.43680000000002</c:v>
                </c:pt>
                <c:pt idx="14">
                  <c:v>103.94570000000002</c:v>
                </c:pt>
                <c:pt idx="15">
                  <c:v>102.84520000000002</c:v>
                </c:pt>
                <c:pt idx="16">
                  <c:v>103.24690000000002</c:v>
                </c:pt>
                <c:pt idx="17">
                  <c:v>106.49590000000002</c:v>
                </c:pt>
                <c:pt idx="18">
                  <c:v>106.44590000000002</c:v>
                </c:pt>
                <c:pt idx="19">
                  <c:v>106.11539999999998</c:v>
                </c:pt>
                <c:pt idx="20">
                  <c:v>106.33689999999999</c:v>
                </c:pt>
                <c:pt idx="21">
                  <c:v>110.90530000000001</c:v>
                </c:pt>
                <c:pt idx="22">
                  <c:v>113.3321</c:v>
                </c:pt>
                <c:pt idx="23">
                  <c:v>116.90160000000056</c:v>
                </c:pt>
                <c:pt idx="24">
                  <c:v>118.9324</c:v>
                </c:pt>
                <c:pt idx="25">
                  <c:v>120.51790000000022</c:v>
                </c:pt>
                <c:pt idx="26">
                  <c:v>120.96520000000002</c:v>
                </c:pt>
                <c:pt idx="27">
                  <c:v>123.0903</c:v>
                </c:pt>
                <c:pt idx="28">
                  <c:v>122.724</c:v>
                </c:pt>
                <c:pt idx="29">
                  <c:v>122.0608</c:v>
                </c:pt>
                <c:pt idx="30">
                  <c:v>125.48209999999999</c:v>
                </c:pt>
                <c:pt idx="31">
                  <c:v>125.83219999999999</c:v>
                </c:pt>
                <c:pt idx="32">
                  <c:v>122.96510000000002</c:v>
                </c:pt>
                <c:pt idx="33">
                  <c:v>124.0868</c:v>
                </c:pt>
                <c:pt idx="34">
                  <c:v>122.59400000000002</c:v>
                </c:pt>
                <c:pt idx="35">
                  <c:v>124.31869999999999</c:v>
                </c:pt>
                <c:pt idx="36">
                  <c:v>127.0556</c:v>
                </c:pt>
                <c:pt idx="37">
                  <c:v>130.54150000000001</c:v>
                </c:pt>
                <c:pt idx="38">
                  <c:v>133.44369999999998</c:v>
                </c:pt>
                <c:pt idx="39">
                  <c:v>135.62979999999999</c:v>
                </c:pt>
                <c:pt idx="40">
                  <c:v>140.77109999999999</c:v>
                </c:pt>
                <c:pt idx="41">
                  <c:v>144.85160000000027</c:v>
                </c:pt>
                <c:pt idx="42">
                  <c:v>146.47890000000001</c:v>
                </c:pt>
                <c:pt idx="43">
                  <c:v>146.70679999999999</c:v>
                </c:pt>
                <c:pt idx="44">
                  <c:v>148.14469999999992</c:v>
                </c:pt>
                <c:pt idx="45">
                  <c:v>154.49830000000111</c:v>
                </c:pt>
                <c:pt idx="46">
                  <c:v>158.12430000000001</c:v>
                </c:pt>
                <c:pt idx="47">
                  <c:v>164.61429999999999</c:v>
                </c:pt>
                <c:pt idx="48">
                  <c:v>168.4948</c:v>
                </c:pt>
                <c:pt idx="49">
                  <c:v>176.541</c:v>
                </c:pt>
                <c:pt idx="50">
                  <c:v>184.41850000000002</c:v>
                </c:pt>
                <c:pt idx="51">
                  <c:v>194.0532</c:v>
                </c:pt>
                <c:pt idx="52">
                  <c:v>197.1327</c:v>
                </c:pt>
                <c:pt idx="53">
                  <c:v>192.989</c:v>
                </c:pt>
                <c:pt idx="54">
                  <c:v>187.69</c:v>
                </c:pt>
                <c:pt idx="55">
                  <c:v>182.0059</c:v>
                </c:pt>
                <c:pt idx="56">
                  <c:v>178.87140000000107</c:v>
                </c:pt>
                <c:pt idx="57">
                  <c:v>174.58180000000004</c:v>
                </c:pt>
                <c:pt idx="58">
                  <c:v>173.5848</c:v>
                </c:pt>
                <c:pt idx="59">
                  <c:v>135.2816</c:v>
                </c:pt>
                <c:pt idx="60">
                  <c:v>166.72280000000001</c:v>
                </c:pt>
                <c:pt idx="61">
                  <c:v>155.4341</c:v>
                </c:pt>
                <c:pt idx="62">
                  <c:v>151.1968</c:v>
                </c:pt>
                <c:pt idx="63">
                  <c:v>145.67349999999999</c:v>
                </c:pt>
                <c:pt idx="64">
                  <c:v>142.76379999999995</c:v>
                </c:pt>
                <c:pt idx="65">
                  <c:v>143.31379999999999</c:v>
                </c:pt>
                <c:pt idx="66">
                  <c:v>145.15389999999999</c:v>
                </c:pt>
                <c:pt idx="67">
                  <c:v>140.67919999999998</c:v>
                </c:pt>
                <c:pt idx="68">
                  <c:v>136.04090000000002</c:v>
                </c:pt>
                <c:pt idx="69">
                  <c:v>142.04680000000002</c:v>
                </c:pt>
                <c:pt idx="70">
                  <c:v>145.93220000000107</c:v>
                </c:pt>
                <c:pt idx="71">
                  <c:v>145.02830000000114</c:v>
                </c:pt>
                <c:pt idx="72">
                  <c:v>152.91469999999998</c:v>
                </c:pt>
                <c:pt idx="73">
                  <c:v>159.9049</c:v>
                </c:pt>
                <c:pt idx="74">
                  <c:v>167.77019999999999</c:v>
                </c:pt>
                <c:pt idx="75">
                  <c:v>178.19989999999999</c:v>
                </c:pt>
                <c:pt idx="76">
                  <c:v>192.22120000000001</c:v>
                </c:pt>
                <c:pt idx="77">
                  <c:v>187.55949999999999</c:v>
                </c:pt>
                <c:pt idx="78">
                  <c:v>174.81870000000001</c:v>
                </c:pt>
                <c:pt idx="79">
                  <c:v>106.87960000000001</c:v>
                </c:pt>
                <c:pt idx="80">
                  <c:v>111.755</c:v>
                </c:pt>
                <c:pt idx="81">
                  <c:v>131.9699</c:v>
                </c:pt>
                <c:pt idx="82">
                  <c:v>123.5094</c:v>
                </c:pt>
                <c:pt idx="83">
                  <c:v>122.003</c:v>
                </c:pt>
                <c:pt idx="84">
                  <c:v>113.44180000000054</c:v>
                </c:pt>
                <c:pt idx="85">
                  <c:v>97.909000000000006</c:v>
                </c:pt>
                <c:pt idx="86">
                  <c:v>80.422899999999998</c:v>
                </c:pt>
                <c:pt idx="87">
                  <c:v>80.452300000000008</c:v>
                </c:pt>
                <c:pt idx="88">
                  <c:v>76.565200000000004</c:v>
                </c:pt>
                <c:pt idx="89">
                  <c:v>70.385199999999998</c:v>
                </c:pt>
                <c:pt idx="90">
                  <c:v>61.135100000000293</c:v>
                </c:pt>
                <c:pt idx="91">
                  <c:v>51.768900000000315</c:v>
                </c:pt>
                <c:pt idx="92">
                  <c:v>45.856299999999997</c:v>
                </c:pt>
                <c:pt idx="93">
                  <c:v>38.916400000000003</c:v>
                </c:pt>
                <c:pt idx="94">
                  <c:v>32.080999999999996</c:v>
                </c:pt>
                <c:pt idx="95">
                  <c:v>25.584899999999987</c:v>
                </c:pt>
                <c:pt idx="96">
                  <c:v>20.525100000000002</c:v>
                </c:pt>
                <c:pt idx="97">
                  <c:v>15.9984</c:v>
                </c:pt>
                <c:pt idx="98">
                  <c:v>12.143999999999998</c:v>
                </c:pt>
                <c:pt idx="99">
                  <c:v>9.0963000000000012</c:v>
                </c:pt>
                <c:pt idx="100">
                  <c:v>6.3006000000000002</c:v>
                </c:pt>
                <c:pt idx="101">
                  <c:v>4.1275999999999655</c:v>
                </c:pt>
                <c:pt idx="102">
                  <c:v>2.7298999999999998</c:v>
                </c:pt>
                <c:pt idx="103">
                  <c:v>1.757199999999989</c:v>
                </c:pt>
                <c:pt idx="104">
                  <c:v>1.0752000000000002</c:v>
                </c:pt>
                <c:pt idx="105">
                  <c:v>1.3743000000000001</c:v>
                </c:pt>
              </c:numCache>
            </c:numRef>
          </c:val>
        </c:ser>
        <c:dLbls>
          <c:showLegendKey val="0"/>
          <c:showVal val="0"/>
          <c:showCatName val="0"/>
          <c:showSerName val="0"/>
          <c:showPercent val="0"/>
          <c:showBubbleSize val="0"/>
        </c:dLbls>
        <c:gapWidth val="0"/>
        <c:axId val="139392512"/>
        <c:axId val="139394048"/>
      </c:barChart>
      <c:catAx>
        <c:axId val="139392512"/>
        <c:scaling>
          <c:orientation val="minMax"/>
        </c:scaling>
        <c:delete val="0"/>
        <c:axPos val="l"/>
        <c:majorTickMark val="out"/>
        <c:minorTickMark val="none"/>
        <c:tickLblPos val="nextTo"/>
        <c:crossAx val="139394048"/>
        <c:crosses val="autoZero"/>
        <c:auto val="1"/>
        <c:lblAlgn val="ctr"/>
        <c:lblOffset val="100"/>
        <c:tickLblSkip val="10"/>
        <c:noMultiLvlLbl val="0"/>
      </c:catAx>
      <c:valAx>
        <c:axId val="139394048"/>
        <c:scaling>
          <c:orientation val="minMax"/>
          <c:max val="250"/>
          <c:min val="0"/>
        </c:scaling>
        <c:delete val="0"/>
        <c:axPos val="b"/>
        <c:majorGridlines/>
        <c:numFmt formatCode="0_ " sourceLinked="1"/>
        <c:majorTickMark val="out"/>
        <c:minorTickMark val="none"/>
        <c:tickLblPos val="nextTo"/>
        <c:crossAx val="139392512"/>
        <c:crosses val="autoZero"/>
        <c:crossBetween val="between"/>
        <c:majorUnit val="50"/>
      </c:valAx>
    </c:plotArea>
    <c:plotVisOnly val="1"/>
    <c:dispBlanksAs val="gap"/>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人口ピラミッド!$H$1</c:f>
              <c:strCache>
                <c:ptCount val="1"/>
                <c:pt idx="0">
                  <c:v>2060年</c:v>
                </c:pt>
              </c:strCache>
            </c:strRef>
          </c:tx>
          <c:spPr>
            <a:solidFill>
              <a:schemeClr val="accent4"/>
            </a:solidFill>
            <a:ln>
              <a:noFill/>
            </a:ln>
          </c:spPr>
          <c:invertIfNegative val="0"/>
          <c:dPt>
            <c:idx val="0"/>
            <c:invertIfNegative val="0"/>
            <c:bubble3D val="0"/>
            <c:spPr>
              <a:solidFill>
                <a:schemeClr val="accent5"/>
              </a:solidFill>
              <a:ln>
                <a:noFill/>
              </a:ln>
            </c:spPr>
          </c:dPt>
          <c:dPt>
            <c:idx val="1"/>
            <c:invertIfNegative val="0"/>
            <c:bubble3D val="0"/>
            <c:spPr>
              <a:solidFill>
                <a:schemeClr val="accent5"/>
              </a:solidFill>
              <a:ln>
                <a:noFill/>
              </a:ln>
            </c:spPr>
          </c:dPt>
          <c:dPt>
            <c:idx val="2"/>
            <c:invertIfNegative val="0"/>
            <c:bubble3D val="0"/>
            <c:spPr>
              <a:solidFill>
                <a:schemeClr val="accent5"/>
              </a:solidFill>
              <a:ln>
                <a:noFill/>
              </a:ln>
            </c:spPr>
          </c:dPt>
          <c:dPt>
            <c:idx val="3"/>
            <c:invertIfNegative val="0"/>
            <c:bubble3D val="0"/>
            <c:spPr>
              <a:solidFill>
                <a:schemeClr val="accent5"/>
              </a:solidFill>
              <a:ln>
                <a:noFill/>
              </a:ln>
            </c:spPr>
          </c:dPt>
          <c:dPt>
            <c:idx val="4"/>
            <c:invertIfNegative val="0"/>
            <c:bubble3D val="0"/>
            <c:spPr>
              <a:solidFill>
                <a:schemeClr val="accent5"/>
              </a:solidFill>
              <a:ln>
                <a:noFill/>
              </a:ln>
            </c:spPr>
          </c:dPt>
          <c:dPt>
            <c:idx val="5"/>
            <c:invertIfNegative val="0"/>
            <c:bubble3D val="0"/>
            <c:spPr>
              <a:solidFill>
                <a:schemeClr val="accent5"/>
              </a:solidFill>
              <a:ln>
                <a:noFill/>
              </a:ln>
            </c:spPr>
          </c:dPt>
          <c:dPt>
            <c:idx val="6"/>
            <c:invertIfNegative val="0"/>
            <c:bubble3D val="0"/>
            <c:spPr>
              <a:solidFill>
                <a:schemeClr val="accent5"/>
              </a:solidFill>
              <a:ln>
                <a:noFill/>
              </a:ln>
            </c:spPr>
          </c:dPt>
          <c:dPt>
            <c:idx val="7"/>
            <c:invertIfNegative val="0"/>
            <c:bubble3D val="0"/>
            <c:spPr>
              <a:solidFill>
                <a:schemeClr val="accent5"/>
              </a:solidFill>
              <a:ln>
                <a:noFill/>
              </a:ln>
            </c:spPr>
          </c:dPt>
          <c:dPt>
            <c:idx val="8"/>
            <c:invertIfNegative val="0"/>
            <c:bubble3D val="0"/>
            <c:spPr>
              <a:solidFill>
                <a:schemeClr val="accent5"/>
              </a:solidFill>
              <a:ln>
                <a:noFill/>
              </a:ln>
            </c:spPr>
          </c:dPt>
          <c:dPt>
            <c:idx val="9"/>
            <c:invertIfNegative val="0"/>
            <c:bubble3D val="0"/>
            <c:spPr>
              <a:solidFill>
                <a:schemeClr val="accent5"/>
              </a:solidFill>
              <a:ln>
                <a:noFill/>
              </a:ln>
            </c:spPr>
          </c:dPt>
          <c:dPt>
            <c:idx val="10"/>
            <c:invertIfNegative val="0"/>
            <c:bubble3D val="0"/>
            <c:spPr>
              <a:solidFill>
                <a:schemeClr val="accent5"/>
              </a:solidFill>
              <a:ln>
                <a:noFill/>
              </a:ln>
            </c:spPr>
          </c:dPt>
          <c:dPt>
            <c:idx val="11"/>
            <c:invertIfNegative val="0"/>
            <c:bubble3D val="0"/>
            <c:spPr>
              <a:solidFill>
                <a:schemeClr val="accent5"/>
              </a:solidFill>
              <a:ln>
                <a:noFill/>
              </a:ln>
            </c:spPr>
          </c:dPt>
          <c:dPt>
            <c:idx val="12"/>
            <c:invertIfNegative val="0"/>
            <c:bubble3D val="0"/>
            <c:spPr>
              <a:solidFill>
                <a:schemeClr val="accent5"/>
              </a:solidFill>
              <a:ln>
                <a:noFill/>
              </a:ln>
            </c:spPr>
          </c:dPt>
          <c:dPt>
            <c:idx val="13"/>
            <c:invertIfNegative val="0"/>
            <c:bubble3D val="0"/>
            <c:spPr>
              <a:solidFill>
                <a:schemeClr val="accent5"/>
              </a:solidFill>
              <a:ln>
                <a:noFill/>
              </a:ln>
            </c:spPr>
          </c:dPt>
          <c:dPt>
            <c:idx val="14"/>
            <c:invertIfNegative val="0"/>
            <c:bubble3D val="0"/>
            <c:spPr>
              <a:solidFill>
                <a:schemeClr val="accent5"/>
              </a:solidFill>
              <a:ln>
                <a:noFill/>
              </a:ln>
            </c:spPr>
          </c:dPt>
          <c:dPt>
            <c:idx val="15"/>
            <c:invertIfNegative val="0"/>
            <c:bubble3D val="0"/>
            <c:spPr>
              <a:solidFill>
                <a:schemeClr val="accent5"/>
              </a:solidFill>
              <a:ln>
                <a:noFill/>
              </a:ln>
            </c:spPr>
          </c:dPt>
          <c:dPt>
            <c:idx val="16"/>
            <c:invertIfNegative val="0"/>
            <c:bubble3D val="0"/>
            <c:spPr>
              <a:solidFill>
                <a:schemeClr val="accent5"/>
              </a:solidFill>
              <a:ln>
                <a:noFill/>
              </a:ln>
            </c:spPr>
          </c:dPt>
          <c:dPt>
            <c:idx val="17"/>
            <c:invertIfNegative val="0"/>
            <c:bubble3D val="0"/>
            <c:spPr>
              <a:solidFill>
                <a:schemeClr val="accent5"/>
              </a:solidFill>
              <a:ln>
                <a:noFill/>
              </a:ln>
            </c:spPr>
          </c:dPt>
          <c:dPt>
            <c:idx val="18"/>
            <c:invertIfNegative val="0"/>
            <c:bubble3D val="0"/>
            <c:spPr>
              <a:solidFill>
                <a:schemeClr val="accent5"/>
              </a:solidFill>
              <a:ln>
                <a:noFill/>
              </a:ln>
            </c:spPr>
          </c:dPt>
          <c:dPt>
            <c:idx val="19"/>
            <c:invertIfNegative val="0"/>
            <c:bubble3D val="0"/>
            <c:spPr>
              <a:solidFill>
                <a:schemeClr val="accent5"/>
              </a:solidFill>
              <a:ln>
                <a:noFill/>
              </a:ln>
            </c:spPr>
          </c:dPt>
          <c:dPt>
            <c:idx val="20"/>
            <c:invertIfNegative val="0"/>
            <c:bubble3D val="0"/>
            <c:spPr>
              <a:solidFill>
                <a:schemeClr val="accent3"/>
              </a:solidFill>
              <a:ln>
                <a:noFill/>
              </a:ln>
            </c:spPr>
          </c:dPt>
          <c:dPt>
            <c:idx val="21"/>
            <c:invertIfNegative val="0"/>
            <c:bubble3D val="0"/>
            <c:spPr>
              <a:solidFill>
                <a:schemeClr val="accent3"/>
              </a:solidFill>
              <a:ln>
                <a:noFill/>
              </a:ln>
            </c:spPr>
          </c:dPt>
          <c:dPt>
            <c:idx val="22"/>
            <c:invertIfNegative val="0"/>
            <c:bubble3D val="0"/>
            <c:spPr>
              <a:solidFill>
                <a:schemeClr val="accent3"/>
              </a:solidFill>
              <a:ln>
                <a:noFill/>
              </a:ln>
            </c:spPr>
          </c:dPt>
          <c:dPt>
            <c:idx val="23"/>
            <c:invertIfNegative val="0"/>
            <c:bubble3D val="0"/>
            <c:spPr>
              <a:solidFill>
                <a:schemeClr val="accent3"/>
              </a:solidFill>
              <a:ln>
                <a:noFill/>
              </a:ln>
            </c:spPr>
          </c:dPt>
          <c:dPt>
            <c:idx val="24"/>
            <c:invertIfNegative val="0"/>
            <c:bubble3D val="0"/>
            <c:spPr>
              <a:solidFill>
                <a:schemeClr val="accent3"/>
              </a:solidFill>
              <a:ln>
                <a:noFill/>
              </a:ln>
            </c:spPr>
          </c:dPt>
          <c:dPt>
            <c:idx val="25"/>
            <c:invertIfNegative val="0"/>
            <c:bubble3D val="0"/>
            <c:spPr>
              <a:solidFill>
                <a:schemeClr val="accent3"/>
              </a:solidFill>
              <a:ln>
                <a:noFill/>
              </a:ln>
            </c:spPr>
          </c:dPt>
          <c:dPt>
            <c:idx val="26"/>
            <c:invertIfNegative val="0"/>
            <c:bubble3D val="0"/>
            <c:spPr>
              <a:solidFill>
                <a:schemeClr val="accent3"/>
              </a:solidFill>
              <a:ln>
                <a:noFill/>
              </a:ln>
            </c:spPr>
          </c:dPt>
          <c:dPt>
            <c:idx val="27"/>
            <c:invertIfNegative val="0"/>
            <c:bubble3D val="0"/>
            <c:spPr>
              <a:solidFill>
                <a:schemeClr val="accent3"/>
              </a:solidFill>
              <a:ln>
                <a:noFill/>
              </a:ln>
            </c:spPr>
          </c:dPt>
          <c:dPt>
            <c:idx val="28"/>
            <c:invertIfNegative val="0"/>
            <c:bubble3D val="0"/>
            <c:spPr>
              <a:solidFill>
                <a:schemeClr val="accent3"/>
              </a:solidFill>
              <a:ln>
                <a:noFill/>
              </a:ln>
            </c:spPr>
          </c:dPt>
          <c:dPt>
            <c:idx val="29"/>
            <c:invertIfNegative val="0"/>
            <c:bubble3D val="0"/>
            <c:spPr>
              <a:solidFill>
                <a:schemeClr val="accent3"/>
              </a:solidFill>
              <a:ln>
                <a:noFill/>
              </a:ln>
            </c:spPr>
          </c:dPt>
          <c:dPt>
            <c:idx val="30"/>
            <c:invertIfNegative val="0"/>
            <c:bubble3D val="0"/>
            <c:spPr>
              <a:solidFill>
                <a:schemeClr val="accent3"/>
              </a:solidFill>
              <a:ln>
                <a:noFill/>
              </a:ln>
            </c:spPr>
          </c:dPt>
          <c:dPt>
            <c:idx val="31"/>
            <c:invertIfNegative val="0"/>
            <c:bubble3D val="0"/>
            <c:spPr>
              <a:solidFill>
                <a:schemeClr val="accent3"/>
              </a:solidFill>
              <a:ln>
                <a:noFill/>
              </a:ln>
            </c:spPr>
          </c:dPt>
          <c:dPt>
            <c:idx val="32"/>
            <c:invertIfNegative val="0"/>
            <c:bubble3D val="0"/>
            <c:spPr>
              <a:solidFill>
                <a:schemeClr val="accent3"/>
              </a:solidFill>
              <a:ln>
                <a:noFill/>
              </a:ln>
            </c:spPr>
          </c:dPt>
          <c:dPt>
            <c:idx val="33"/>
            <c:invertIfNegative val="0"/>
            <c:bubble3D val="0"/>
            <c:spPr>
              <a:solidFill>
                <a:schemeClr val="accent3"/>
              </a:solidFill>
              <a:ln>
                <a:noFill/>
              </a:ln>
            </c:spPr>
          </c:dPt>
          <c:dPt>
            <c:idx val="34"/>
            <c:invertIfNegative val="0"/>
            <c:bubble3D val="0"/>
            <c:spPr>
              <a:solidFill>
                <a:schemeClr val="accent3"/>
              </a:solidFill>
              <a:ln>
                <a:noFill/>
              </a:ln>
            </c:spPr>
          </c:dPt>
          <c:dPt>
            <c:idx val="35"/>
            <c:invertIfNegative val="0"/>
            <c:bubble3D val="0"/>
            <c:spPr>
              <a:solidFill>
                <a:schemeClr val="accent3"/>
              </a:solidFill>
              <a:ln>
                <a:noFill/>
              </a:ln>
            </c:spPr>
          </c:dPt>
          <c:dPt>
            <c:idx val="36"/>
            <c:invertIfNegative val="0"/>
            <c:bubble3D val="0"/>
            <c:spPr>
              <a:solidFill>
                <a:schemeClr val="accent3"/>
              </a:solidFill>
              <a:ln>
                <a:noFill/>
              </a:ln>
            </c:spPr>
          </c:dPt>
          <c:dPt>
            <c:idx val="37"/>
            <c:invertIfNegative val="0"/>
            <c:bubble3D val="0"/>
            <c:spPr>
              <a:solidFill>
                <a:schemeClr val="accent3"/>
              </a:solidFill>
              <a:ln>
                <a:noFill/>
              </a:ln>
            </c:spPr>
          </c:dPt>
          <c:dPt>
            <c:idx val="38"/>
            <c:invertIfNegative val="0"/>
            <c:bubble3D val="0"/>
            <c:spPr>
              <a:solidFill>
                <a:schemeClr val="accent3"/>
              </a:solidFill>
              <a:ln>
                <a:noFill/>
              </a:ln>
            </c:spPr>
          </c:dPt>
          <c:dPt>
            <c:idx val="39"/>
            <c:invertIfNegative val="0"/>
            <c:bubble3D val="0"/>
            <c:spPr>
              <a:solidFill>
                <a:schemeClr val="accent3"/>
              </a:solidFill>
              <a:ln>
                <a:noFill/>
              </a:ln>
            </c:spPr>
          </c:dPt>
          <c:dPt>
            <c:idx val="40"/>
            <c:invertIfNegative val="0"/>
            <c:bubble3D val="0"/>
            <c:spPr>
              <a:solidFill>
                <a:schemeClr val="accent3"/>
              </a:solidFill>
              <a:ln>
                <a:noFill/>
              </a:ln>
            </c:spPr>
          </c:dPt>
          <c:dPt>
            <c:idx val="41"/>
            <c:invertIfNegative val="0"/>
            <c:bubble3D val="0"/>
            <c:spPr>
              <a:solidFill>
                <a:schemeClr val="accent3"/>
              </a:solidFill>
              <a:ln>
                <a:noFill/>
              </a:ln>
            </c:spPr>
          </c:dPt>
          <c:dPt>
            <c:idx val="42"/>
            <c:invertIfNegative val="0"/>
            <c:bubble3D val="0"/>
            <c:spPr>
              <a:solidFill>
                <a:schemeClr val="accent3"/>
              </a:solidFill>
              <a:ln>
                <a:noFill/>
              </a:ln>
            </c:spPr>
          </c:dPt>
          <c:dPt>
            <c:idx val="43"/>
            <c:invertIfNegative val="0"/>
            <c:bubble3D val="0"/>
            <c:spPr>
              <a:solidFill>
                <a:schemeClr val="accent3"/>
              </a:solidFill>
              <a:ln>
                <a:noFill/>
              </a:ln>
            </c:spPr>
          </c:dPt>
          <c:dPt>
            <c:idx val="44"/>
            <c:invertIfNegative val="0"/>
            <c:bubble3D val="0"/>
            <c:spPr>
              <a:solidFill>
                <a:schemeClr val="accent3"/>
              </a:solidFill>
              <a:ln>
                <a:noFill/>
              </a:ln>
            </c:spPr>
          </c:dPt>
          <c:dPt>
            <c:idx val="45"/>
            <c:invertIfNegative val="0"/>
            <c:bubble3D val="0"/>
            <c:spPr>
              <a:solidFill>
                <a:schemeClr val="accent3"/>
              </a:solidFill>
              <a:ln>
                <a:noFill/>
              </a:ln>
            </c:spPr>
          </c:dPt>
          <c:dPt>
            <c:idx val="46"/>
            <c:invertIfNegative val="0"/>
            <c:bubble3D val="0"/>
            <c:spPr>
              <a:solidFill>
                <a:schemeClr val="accent3"/>
              </a:solidFill>
              <a:ln>
                <a:noFill/>
              </a:ln>
            </c:spPr>
          </c:dPt>
          <c:dPt>
            <c:idx val="47"/>
            <c:invertIfNegative val="0"/>
            <c:bubble3D val="0"/>
            <c:spPr>
              <a:solidFill>
                <a:schemeClr val="accent3"/>
              </a:solidFill>
              <a:ln>
                <a:noFill/>
              </a:ln>
            </c:spPr>
          </c:dPt>
          <c:dPt>
            <c:idx val="48"/>
            <c:invertIfNegative val="0"/>
            <c:bubble3D val="0"/>
            <c:spPr>
              <a:solidFill>
                <a:schemeClr val="accent3"/>
              </a:solidFill>
              <a:ln>
                <a:noFill/>
              </a:ln>
            </c:spPr>
          </c:dPt>
          <c:dPt>
            <c:idx val="49"/>
            <c:invertIfNegative val="0"/>
            <c:bubble3D val="0"/>
            <c:spPr>
              <a:solidFill>
                <a:schemeClr val="accent3"/>
              </a:solidFill>
              <a:ln>
                <a:noFill/>
              </a:ln>
            </c:spPr>
          </c:dPt>
          <c:dPt>
            <c:idx val="50"/>
            <c:invertIfNegative val="0"/>
            <c:bubble3D val="0"/>
            <c:spPr>
              <a:solidFill>
                <a:schemeClr val="accent3"/>
              </a:solidFill>
              <a:ln>
                <a:noFill/>
              </a:ln>
            </c:spPr>
          </c:dPt>
          <c:dPt>
            <c:idx val="51"/>
            <c:invertIfNegative val="0"/>
            <c:bubble3D val="0"/>
            <c:spPr>
              <a:solidFill>
                <a:schemeClr val="accent3"/>
              </a:solidFill>
              <a:ln>
                <a:noFill/>
              </a:ln>
            </c:spPr>
          </c:dPt>
          <c:dPt>
            <c:idx val="52"/>
            <c:invertIfNegative val="0"/>
            <c:bubble3D val="0"/>
            <c:spPr>
              <a:solidFill>
                <a:schemeClr val="accent3"/>
              </a:solidFill>
              <a:ln>
                <a:noFill/>
              </a:ln>
            </c:spPr>
          </c:dPt>
          <c:dPt>
            <c:idx val="53"/>
            <c:invertIfNegative val="0"/>
            <c:bubble3D val="0"/>
            <c:spPr>
              <a:solidFill>
                <a:schemeClr val="accent3"/>
              </a:solidFill>
              <a:ln>
                <a:noFill/>
              </a:ln>
            </c:spPr>
          </c:dPt>
          <c:dPt>
            <c:idx val="54"/>
            <c:invertIfNegative val="0"/>
            <c:bubble3D val="0"/>
            <c:spPr>
              <a:solidFill>
                <a:schemeClr val="accent3"/>
              </a:solidFill>
              <a:ln>
                <a:noFill/>
              </a:ln>
            </c:spPr>
          </c:dPt>
          <c:dPt>
            <c:idx val="55"/>
            <c:invertIfNegative val="0"/>
            <c:bubble3D val="0"/>
            <c:spPr>
              <a:solidFill>
                <a:schemeClr val="accent3"/>
              </a:solidFill>
              <a:ln>
                <a:noFill/>
              </a:ln>
            </c:spPr>
          </c:dPt>
          <c:dPt>
            <c:idx val="56"/>
            <c:invertIfNegative val="0"/>
            <c:bubble3D val="0"/>
            <c:spPr>
              <a:solidFill>
                <a:schemeClr val="accent3"/>
              </a:solidFill>
              <a:ln>
                <a:noFill/>
              </a:ln>
            </c:spPr>
          </c:dPt>
          <c:dPt>
            <c:idx val="57"/>
            <c:invertIfNegative val="0"/>
            <c:bubble3D val="0"/>
            <c:spPr>
              <a:solidFill>
                <a:schemeClr val="accent3"/>
              </a:solidFill>
              <a:ln>
                <a:noFill/>
              </a:ln>
            </c:spPr>
          </c:dPt>
          <c:dPt>
            <c:idx val="58"/>
            <c:invertIfNegative val="0"/>
            <c:bubble3D val="0"/>
            <c:spPr>
              <a:solidFill>
                <a:schemeClr val="accent3"/>
              </a:solidFill>
              <a:ln>
                <a:noFill/>
              </a:ln>
            </c:spPr>
          </c:dPt>
          <c:dPt>
            <c:idx val="59"/>
            <c:invertIfNegative val="0"/>
            <c:bubble3D val="0"/>
            <c:spPr>
              <a:solidFill>
                <a:schemeClr val="accent3"/>
              </a:solidFill>
              <a:ln>
                <a:noFill/>
              </a:ln>
            </c:spPr>
          </c:dPt>
          <c:dPt>
            <c:idx val="60"/>
            <c:invertIfNegative val="0"/>
            <c:bubble3D val="0"/>
            <c:spPr>
              <a:solidFill>
                <a:schemeClr val="accent3"/>
              </a:solidFill>
              <a:ln>
                <a:noFill/>
              </a:ln>
            </c:spPr>
          </c:dPt>
          <c:dPt>
            <c:idx val="61"/>
            <c:invertIfNegative val="0"/>
            <c:bubble3D val="0"/>
            <c:spPr>
              <a:solidFill>
                <a:schemeClr val="accent3"/>
              </a:solidFill>
              <a:ln>
                <a:noFill/>
              </a:ln>
            </c:spPr>
          </c:dPt>
          <c:dPt>
            <c:idx val="62"/>
            <c:invertIfNegative val="0"/>
            <c:bubble3D val="0"/>
            <c:spPr>
              <a:solidFill>
                <a:schemeClr val="accent3"/>
              </a:solidFill>
              <a:ln>
                <a:noFill/>
              </a:ln>
            </c:spPr>
          </c:dPt>
          <c:dPt>
            <c:idx val="63"/>
            <c:invertIfNegative val="0"/>
            <c:bubble3D val="0"/>
            <c:spPr>
              <a:solidFill>
                <a:schemeClr val="accent3"/>
              </a:solidFill>
              <a:ln>
                <a:noFill/>
              </a:ln>
            </c:spPr>
          </c:dPt>
          <c:dPt>
            <c:idx val="64"/>
            <c:invertIfNegative val="0"/>
            <c:bubble3D val="0"/>
            <c:spPr>
              <a:solidFill>
                <a:schemeClr val="accent3"/>
              </a:solidFill>
              <a:ln>
                <a:noFill/>
              </a:ln>
            </c:spPr>
          </c:dPt>
          <c:dPt>
            <c:idx val="65"/>
            <c:invertIfNegative val="0"/>
            <c:bubble3D val="0"/>
            <c:spPr>
              <a:solidFill>
                <a:schemeClr val="accent6"/>
              </a:solidFill>
              <a:ln>
                <a:noFill/>
              </a:ln>
            </c:spPr>
          </c:dPt>
          <c:dPt>
            <c:idx val="66"/>
            <c:invertIfNegative val="0"/>
            <c:bubble3D val="0"/>
            <c:spPr>
              <a:solidFill>
                <a:schemeClr val="accent6"/>
              </a:solidFill>
              <a:ln>
                <a:noFill/>
              </a:ln>
            </c:spPr>
          </c:dPt>
          <c:dPt>
            <c:idx val="67"/>
            <c:invertIfNegative val="0"/>
            <c:bubble3D val="0"/>
            <c:spPr>
              <a:solidFill>
                <a:schemeClr val="accent6"/>
              </a:solidFill>
              <a:ln>
                <a:noFill/>
              </a:ln>
            </c:spPr>
          </c:dPt>
          <c:dPt>
            <c:idx val="68"/>
            <c:invertIfNegative val="0"/>
            <c:bubble3D val="0"/>
            <c:spPr>
              <a:solidFill>
                <a:schemeClr val="accent6"/>
              </a:solidFill>
              <a:ln>
                <a:noFill/>
              </a:ln>
            </c:spPr>
          </c:dPt>
          <c:dPt>
            <c:idx val="69"/>
            <c:invertIfNegative val="0"/>
            <c:bubble3D val="0"/>
            <c:spPr>
              <a:solidFill>
                <a:schemeClr val="accent6"/>
              </a:solidFill>
              <a:ln>
                <a:noFill/>
              </a:ln>
            </c:spPr>
          </c:dPt>
          <c:dPt>
            <c:idx val="70"/>
            <c:invertIfNegative val="0"/>
            <c:bubble3D val="0"/>
            <c:spPr>
              <a:solidFill>
                <a:schemeClr val="accent6"/>
              </a:solidFill>
              <a:ln>
                <a:noFill/>
              </a:ln>
            </c:spPr>
          </c:dPt>
          <c:dPt>
            <c:idx val="71"/>
            <c:invertIfNegative val="0"/>
            <c:bubble3D val="0"/>
            <c:spPr>
              <a:solidFill>
                <a:schemeClr val="accent6"/>
              </a:solidFill>
              <a:ln>
                <a:noFill/>
              </a:ln>
            </c:spPr>
          </c:dPt>
          <c:dPt>
            <c:idx val="72"/>
            <c:invertIfNegative val="0"/>
            <c:bubble3D val="0"/>
            <c:spPr>
              <a:solidFill>
                <a:schemeClr val="accent6"/>
              </a:solidFill>
              <a:ln>
                <a:noFill/>
              </a:ln>
            </c:spPr>
          </c:dPt>
          <c:dPt>
            <c:idx val="73"/>
            <c:invertIfNegative val="0"/>
            <c:bubble3D val="0"/>
            <c:spPr>
              <a:solidFill>
                <a:schemeClr val="accent6"/>
              </a:solidFill>
              <a:ln>
                <a:noFill/>
              </a:ln>
            </c:spPr>
          </c:dPt>
          <c:dPt>
            <c:idx val="74"/>
            <c:invertIfNegative val="0"/>
            <c:bubble3D val="0"/>
            <c:spPr>
              <a:solidFill>
                <a:schemeClr val="accent6"/>
              </a:solidFill>
              <a:ln>
                <a:noFill/>
              </a:ln>
            </c:spPr>
          </c:dPt>
          <c:cat>
            <c:strRef>
              <c:f>人口ピラミッド!$A$2:$A$107</c:f>
              <c:strCache>
                <c:ptCount val="106"/>
                <c:pt idx="0">
                  <c:v>0　</c:v>
                </c:pt>
                <c:pt idx="1">
                  <c:v>1　</c:v>
                </c:pt>
                <c:pt idx="2">
                  <c:v>2　</c:v>
                </c:pt>
                <c:pt idx="3">
                  <c:v>3　</c:v>
                </c:pt>
                <c:pt idx="4">
                  <c:v>4　</c:v>
                </c:pt>
                <c:pt idx="5">
                  <c:v>5　</c:v>
                </c:pt>
                <c:pt idx="6">
                  <c:v>6　</c:v>
                </c:pt>
                <c:pt idx="7">
                  <c:v>7　</c:v>
                </c:pt>
                <c:pt idx="8">
                  <c:v>8　</c:v>
                </c:pt>
                <c:pt idx="9">
                  <c:v>9　</c:v>
                </c:pt>
                <c:pt idx="10">
                  <c:v>10　</c:v>
                </c:pt>
                <c:pt idx="11">
                  <c:v>11　</c:v>
                </c:pt>
                <c:pt idx="12">
                  <c:v>12　</c:v>
                </c:pt>
                <c:pt idx="13">
                  <c:v>13　</c:v>
                </c:pt>
                <c:pt idx="14">
                  <c:v>14　</c:v>
                </c:pt>
                <c:pt idx="15">
                  <c:v>15　</c:v>
                </c:pt>
                <c:pt idx="16">
                  <c:v>16　</c:v>
                </c:pt>
                <c:pt idx="17">
                  <c:v>17　</c:v>
                </c:pt>
                <c:pt idx="18">
                  <c:v>18　</c:v>
                </c:pt>
                <c:pt idx="19">
                  <c:v>19　</c:v>
                </c:pt>
                <c:pt idx="20">
                  <c:v>20　</c:v>
                </c:pt>
                <c:pt idx="21">
                  <c:v>21　</c:v>
                </c:pt>
                <c:pt idx="22">
                  <c:v>22　</c:v>
                </c:pt>
                <c:pt idx="23">
                  <c:v>23　</c:v>
                </c:pt>
                <c:pt idx="24">
                  <c:v>24　</c:v>
                </c:pt>
                <c:pt idx="25">
                  <c:v>25　</c:v>
                </c:pt>
                <c:pt idx="26">
                  <c:v>26　</c:v>
                </c:pt>
                <c:pt idx="27">
                  <c:v>27　</c:v>
                </c:pt>
                <c:pt idx="28">
                  <c:v>28　</c:v>
                </c:pt>
                <c:pt idx="29">
                  <c:v>29　</c:v>
                </c:pt>
                <c:pt idx="30">
                  <c:v>30　</c:v>
                </c:pt>
                <c:pt idx="31">
                  <c:v>31　</c:v>
                </c:pt>
                <c:pt idx="32">
                  <c:v>32　</c:v>
                </c:pt>
                <c:pt idx="33">
                  <c:v>33　</c:v>
                </c:pt>
                <c:pt idx="34">
                  <c:v>34　</c:v>
                </c:pt>
                <c:pt idx="35">
                  <c:v>35　</c:v>
                </c:pt>
                <c:pt idx="36">
                  <c:v>36　</c:v>
                </c:pt>
                <c:pt idx="37">
                  <c:v>37　</c:v>
                </c:pt>
                <c:pt idx="38">
                  <c:v>38　</c:v>
                </c:pt>
                <c:pt idx="39">
                  <c:v>39　</c:v>
                </c:pt>
                <c:pt idx="40">
                  <c:v>40　</c:v>
                </c:pt>
                <c:pt idx="41">
                  <c:v>41　</c:v>
                </c:pt>
                <c:pt idx="42">
                  <c:v>42　</c:v>
                </c:pt>
                <c:pt idx="43">
                  <c:v>43　</c:v>
                </c:pt>
                <c:pt idx="44">
                  <c:v>44　</c:v>
                </c:pt>
                <c:pt idx="45">
                  <c:v>45　</c:v>
                </c:pt>
                <c:pt idx="46">
                  <c:v>46　</c:v>
                </c:pt>
                <c:pt idx="47">
                  <c:v>47　</c:v>
                </c:pt>
                <c:pt idx="48">
                  <c:v>48　</c:v>
                </c:pt>
                <c:pt idx="49">
                  <c:v>49　</c:v>
                </c:pt>
                <c:pt idx="50">
                  <c:v>50　</c:v>
                </c:pt>
                <c:pt idx="51">
                  <c:v>51　</c:v>
                </c:pt>
                <c:pt idx="52">
                  <c:v>52　</c:v>
                </c:pt>
                <c:pt idx="53">
                  <c:v>53　</c:v>
                </c:pt>
                <c:pt idx="54">
                  <c:v>54　</c:v>
                </c:pt>
                <c:pt idx="55">
                  <c:v>55　</c:v>
                </c:pt>
                <c:pt idx="56">
                  <c:v>56　</c:v>
                </c:pt>
                <c:pt idx="57">
                  <c:v>57　</c:v>
                </c:pt>
                <c:pt idx="58">
                  <c:v>58　</c:v>
                </c:pt>
                <c:pt idx="59">
                  <c:v>59　</c:v>
                </c:pt>
                <c:pt idx="60">
                  <c:v>60　</c:v>
                </c:pt>
                <c:pt idx="61">
                  <c:v>61　</c:v>
                </c:pt>
                <c:pt idx="62">
                  <c:v>62　</c:v>
                </c:pt>
                <c:pt idx="63">
                  <c:v>63　</c:v>
                </c:pt>
                <c:pt idx="64">
                  <c:v>64　</c:v>
                </c:pt>
                <c:pt idx="65">
                  <c:v>65　</c:v>
                </c:pt>
                <c:pt idx="66">
                  <c:v>66　</c:v>
                </c:pt>
                <c:pt idx="67">
                  <c:v>67　</c:v>
                </c:pt>
                <c:pt idx="68">
                  <c:v>68　</c:v>
                </c:pt>
                <c:pt idx="69">
                  <c:v>69　</c:v>
                </c:pt>
                <c:pt idx="70">
                  <c:v>70　</c:v>
                </c:pt>
                <c:pt idx="71">
                  <c:v>71　</c:v>
                </c:pt>
                <c:pt idx="72">
                  <c:v>72　</c:v>
                </c:pt>
                <c:pt idx="73">
                  <c:v>73　</c:v>
                </c:pt>
                <c:pt idx="74">
                  <c:v>74　</c:v>
                </c:pt>
                <c:pt idx="75">
                  <c:v>75　</c:v>
                </c:pt>
                <c:pt idx="76">
                  <c:v>76　</c:v>
                </c:pt>
                <c:pt idx="77">
                  <c:v>77　</c:v>
                </c:pt>
                <c:pt idx="78">
                  <c:v>78　</c:v>
                </c:pt>
                <c:pt idx="79">
                  <c:v>79　</c:v>
                </c:pt>
                <c:pt idx="80">
                  <c:v>80　</c:v>
                </c:pt>
                <c:pt idx="81">
                  <c:v>81　</c:v>
                </c:pt>
                <c:pt idx="82">
                  <c:v>82　</c:v>
                </c:pt>
                <c:pt idx="83">
                  <c:v>83　</c:v>
                </c:pt>
                <c:pt idx="84">
                  <c:v>84　</c:v>
                </c:pt>
                <c:pt idx="85">
                  <c:v>85　</c:v>
                </c:pt>
                <c:pt idx="86">
                  <c:v>86　</c:v>
                </c:pt>
                <c:pt idx="87">
                  <c:v>87　</c:v>
                </c:pt>
                <c:pt idx="88">
                  <c:v>88　</c:v>
                </c:pt>
                <c:pt idx="89">
                  <c:v>89　</c:v>
                </c:pt>
                <c:pt idx="90">
                  <c:v>90　</c:v>
                </c:pt>
                <c:pt idx="91">
                  <c:v>91　</c:v>
                </c:pt>
                <c:pt idx="92">
                  <c:v>92　</c:v>
                </c:pt>
                <c:pt idx="93">
                  <c:v>93　</c:v>
                </c:pt>
                <c:pt idx="94">
                  <c:v>94　</c:v>
                </c:pt>
                <c:pt idx="95">
                  <c:v>95　</c:v>
                </c:pt>
                <c:pt idx="96">
                  <c:v>96　</c:v>
                </c:pt>
                <c:pt idx="97">
                  <c:v>97　</c:v>
                </c:pt>
                <c:pt idx="98">
                  <c:v>98　</c:v>
                </c:pt>
                <c:pt idx="99">
                  <c:v>99　</c:v>
                </c:pt>
                <c:pt idx="100">
                  <c:v>100　</c:v>
                </c:pt>
                <c:pt idx="101">
                  <c:v>101　</c:v>
                </c:pt>
                <c:pt idx="102">
                  <c:v>102　</c:v>
                </c:pt>
                <c:pt idx="103">
                  <c:v>103　</c:v>
                </c:pt>
                <c:pt idx="104">
                  <c:v>104　</c:v>
                </c:pt>
                <c:pt idx="105">
                  <c:v>105　</c:v>
                </c:pt>
              </c:strCache>
            </c:strRef>
          </c:cat>
          <c:val>
            <c:numRef>
              <c:f>人口ピラミッド!$H$2:$H$107</c:f>
              <c:numCache>
                <c:formatCode>0_ </c:formatCode>
                <c:ptCount val="106"/>
                <c:pt idx="0">
                  <c:v>48.084200000000003</c:v>
                </c:pt>
                <c:pt idx="1">
                  <c:v>48.457999999999998</c:v>
                </c:pt>
                <c:pt idx="2">
                  <c:v>48.922500000000063</c:v>
                </c:pt>
                <c:pt idx="3">
                  <c:v>49.4709</c:v>
                </c:pt>
                <c:pt idx="4">
                  <c:v>50.076100000000011</c:v>
                </c:pt>
                <c:pt idx="5">
                  <c:v>50.717800000000004</c:v>
                </c:pt>
                <c:pt idx="6">
                  <c:v>51.402100000000011</c:v>
                </c:pt>
                <c:pt idx="7">
                  <c:v>52.160600000000002</c:v>
                </c:pt>
                <c:pt idx="8">
                  <c:v>53.004000000000005</c:v>
                </c:pt>
                <c:pt idx="9">
                  <c:v>53.922900000000013</c:v>
                </c:pt>
                <c:pt idx="10">
                  <c:v>54.896600000000007</c:v>
                </c:pt>
                <c:pt idx="11">
                  <c:v>55.910399999999996</c:v>
                </c:pt>
                <c:pt idx="12">
                  <c:v>56.965200000000003</c:v>
                </c:pt>
                <c:pt idx="13">
                  <c:v>58.058400000000006</c:v>
                </c:pt>
                <c:pt idx="14">
                  <c:v>59.169200000000011</c:v>
                </c:pt>
                <c:pt idx="15">
                  <c:v>60.28240000000001</c:v>
                </c:pt>
                <c:pt idx="16">
                  <c:v>61.416799999999995</c:v>
                </c:pt>
                <c:pt idx="17">
                  <c:v>62.605600000000003</c:v>
                </c:pt>
                <c:pt idx="18">
                  <c:v>63.845500000000001</c:v>
                </c:pt>
                <c:pt idx="19">
                  <c:v>65.104200000000006</c:v>
                </c:pt>
                <c:pt idx="20">
                  <c:v>66.372399999999658</c:v>
                </c:pt>
                <c:pt idx="21">
                  <c:v>67.631500000000003</c:v>
                </c:pt>
                <c:pt idx="22">
                  <c:v>68.86699999999999</c:v>
                </c:pt>
                <c:pt idx="23">
                  <c:v>70.079299999999989</c:v>
                </c:pt>
                <c:pt idx="24">
                  <c:v>71.233500000000006</c:v>
                </c:pt>
                <c:pt idx="25">
                  <c:v>72.297700000000006</c:v>
                </c:pt>
                <c:pt idx="26">
                  <c:v>73.267500000000027</c:v>
                </c:pt>
                <c:pt idx="27">
                  <c:v>74.172599999999989</c:v>
                </c:pt>
                <c:pt idx="28">
                  <c:v>75.007800000000003</c:v>
                </c:pt>
                <c:pt idx="29">
                  <c:v>75.766499999999994</c:v>
                </c:pt>
                <c:pt idx="30">
                  <c:v>76.453800000000001</c:v>
                </c:pt>
                <c:pt idx="31">
                  <c:v>77.087400000000002</c:v>
                </c:pt>
                <c:pt idx="32">
                  <c:v>77.683500000000009</c:v>
                </c:pt>
                <c:pt idx="33">
                  <c:v>78.258099999999999</c:v>
                </c:pt>
                <c:pt idx="34">
                  <c:v>78.833100000000002</c:v>
                </c:pt>
                <c:pt idx="35">
                  <c:v>79.444600000000776</c:v>
                </c:pt>
                <c:pt idx="36">
                  <c:v>80.146500000000003</c:v>
                </c:pt>
                <c:pt idx="37">
                  <c:v>80.994800000000026</c:v>
                </c:pt>
                <c:pt idx="38">
                  <c:v>82.037400000000005</c:v>
                </c:pt>
                <c:pt idx="39">
                  <c:v>83.3035</c:v>
                </c:pt>
                <c:pt idx="40">
                  <c:v>84.8125</c:v>
                </c:pt>
                <c:pt idx="41">
                  <c:v>86.5839</c:v>
                </c:pt>
                <c:pt idx="42">
                  <c:v>88.624099999999999</c:v>
                </c:pt>
                <c:pt idx="43">
                  <c:v>90.910300000000007</c:v>
                </c:pt>
                <c:pt idx="44">
                  <c:v>93.394800000000004</c:v>
                </c:pt>
                <c:pt idx="45">
                  <c:v>95.994900000000527</c:v>
                </c:pt>
                <c:pt idx="46">
                  <c:v>98.581500000000005</c:v>
                </c:pt>
                <c:pt idx="47">
                  <c:v>100.6665</c:v>
                </c:pt>
                <c:pt idx="48">
                  <c:v>102.24820000000012</c:v>
                </c:pt>
                <c:pt idx="49">
                  <c:v>105.59120000000055</c:v>
                </c:pt>
                <c:pt idx="50">
                  <c:v>104.26559999999999</c:v>
                </c:pt>
                <c:pt idx="51">
                  <c:v>104.37909999999998</c:v>
                </c:pt>
                <c:pt idx="52">
                  <c:v>107.1614</c:v>
                </c:pt>
                <c:pt idx="53">
                  <c:v>106.56610000000002</c:v>
                </c:pt>
                <c:pt idx="54">
                  <c:v>105.59949999999999</c:v>
                </c:pt>
                <c:pt idx="55">
                  <c:v>105.09310000000002</c:v>
                </c:pt>
                <c:pt idx="56">
                  <c:v>108.6964</c:v>
                </c:pt>
                <c:pt idx="57">
                  <c:v>110.1615</c:v>
                </c:pt>
                <c:pt idx="58">
                  <c:v>112.65560000000001</c:v>
                </c:pt>
                <c:pt idx="59">
                  <c:v>113.68299999999998</c:v>
                </c:pt>
                <c:pt idx="60">
                  <c:v>114.3389</c:v>
                </c:pt>
                <c:pt idx="61">
                  <c:v>113.98450000000012</c:v>
                </c:pt>
                <c:pt idx="62">
                  <c:v>115.20020000000002</c:v>
                </c:pt>
                <c:pt idx="63">
                  <c:v>114.1134</c:v>
                </c:pt>
                <c:pt idx="64">
                  <c:v>112.76790000000022</c:v>
                </c:pt>
                <c:pt idx="65">
                  <c:v>115.17529999999998</c:v>
                </c:pt>
                <c:pt idx="66">
                  <c:v>114.7453</c:v>
                </c:pt>
                <c:pt idx="67">
                  <c:v>111.37909999999998</c:v>
                </c:pt>
                <c:pt idx="68">
                  <c:v>111.5882</c:v>
                </c:pt>
                <c:pt idx="69">
                  <c:v>109.4384</c:v>
                </c:pt>
                <c:pt idx="70">
                  <c:v>110.1161</c:v>
                </c:pt>
                <c:pt idx="71">
                  <c:v>111.59639999999999</c:v>
                </c:pt>
                <c:pt idx="72">
                  <c:v>113.57509999999998</c:v>
                </c:pt>
                <c:pt idx="73">
                  <c:v>114.90530000000001</c:v>
                </c:pt>
                <c:pt idx="74">
                  <c:v>115.42580000000001</c:v>
                </c:pt>
                <c:pt idx="75">
                  <c:v>118.29259999999999</c:v>
                </c:pt>
                <c:pt idx="76">
                  <c:v>119.99360000000054</c:v>
                </c:pt>
                <c:pt idx="77">
                  <c:v>119.42840000000001</c:v>
                </c:pt>
                <c:pt idx="78">
                  <c:v>117.52579999999998</c:v>
                </c:pt>
                <c:pt idx="79">
                  <c:v>116.3092</c:v>
                </c:pt>
                <c:pt idx="80">
                  <c:v>118.6002</c:v>
                </c:pt>
                <c:pt idx="81">
                  <c:v>118.35350000000001</c:v>
                </c:pt>
                <c:pt idx="82">
                  <c:v>119.79450000000055</c:v>
                </c:pt>
                <c:pt idx="83">
                  <c:v>118.8036</c:v>
                </c:pt>
                <c:pt idx="84">
                  <c:v>120.11460000000002</c:v>
                </c:pt>
                <c:pt idx="85">
                  <c:v>120.56150000000002</c:v>
                </c:pt>
                <c:pt idx="86">
                  <c:v>121.30050000000001</c:v>
                </c:pt>
                <c:pt idx="87">
                  <c:v>117.19539999999998</c:v>
                </c:pt>
                <c:pt idx="88">
                  <c:v>108.35550000000001</c:v>
                </c:pt>
                <c:pt idx="89">
                  <c:v>98.887699999999995</c:v>
                </c:pt>
                <c:pt idx="90">
                  <c:v>89.209900000000005</c:v>
                </c:pt>
                <c:pt idx="91">
                  <c:v>80.879199999999983</c:v>
                </c:pt>
                <c:pt idx="92">
                  <c:v>72.049300000000002</c:v>
                </c:pt>
                <c:pt idx="93">
                  <c:v>64.600499999999982</c:v>
                </c:pt>
                <c:pt idx="94">
                  <c:v>44.902800000000006</c:v>
                </c:pt>
                <c:pt idx="95">
                  <c:v>48.609000000000009</c:v>
                </c:pt>
                <c:pt idx="96">
                  <c:v>39.1845</c:v>
                </c:pt>
                <c:pt idx="97">
                  <c:v>32.454099999999997</c:v>
                </c:pt>
                <c:pt idx="98">
                  <c:v>26.1296</c:v>
                </c:pt>
                <c:pt idx="99">
                  <c:v>20.967999999999989</c:v>
                </c:pt>
                <c:pt idx="100">
                  <c:v>16.878899999999987</c:v>
                </c:pt>
                <c:pt idx="101">
                  <c:v>13.388900000000001</c:v>
                </c:pt>
                <c:pt idx="102">
                  <c:v>9.9095000000000066</c:v>
                </c:pt>
                <c:pt idx="103">
                  <c:v>7.1113</c:v>
                </c:pt>
                <c:pt idx="104">
                  <c:v>5.351</c:v>
                </c:pt>
                <c:pt idx="105">
                  <c:v>11.1022</c:v>
                </c:pt>
              </c:numCache>
            </c:numRef>
          </c:val>
        </c:ser>
        <c:dLbls>
          <c:showLegendKey val="0"/>
          <c:showVal val="0"/>
          <c:showCatName val="0"/>
          <c:showSerName val="0"/>
          <c:showPercent val="0"/>
          <c:showBubbleSize val="0"/>
        </c:dLbls>
        <c:gapWidth val="0"/>
        <c:axId val="139501952"/>
        <c:axId val="139503488"/>
      </c:barChart>
      <c:catAx>
        <c:axId val="139501952"/>
        <c:scaling>
          <c:orientation val="minMax"/>
        </c:scaling>
        <c:delete val="0"/>
        <c:axPos val="l"/>
        <c:majorTickMark val="out"/>
        <c:minorTickMark val="none"/>
        <c:tickLblPos val="nextTo"/>
        <c:crossAx val="139503488"/>
        <c:crosses val="autoZero"/>
        <c:auto val="1"/>
        <c:lblAlgn val="ctr"/>
        <c:lblOffset val="100"/>
        <c:tickLblSkip val="10"/>
        <c:noMultiLvlLbl val="0"/>
      </c:catAx>
      <c:valAx>
        <c:axId val="139503488"/>
        <c:scaling>
          <c:orientation val="minMax"/>
          <c:max val="250"/>
          <c:min val="0"/>
        </c:scaling>
        <c:delete val="0"/>
        <c:axPos val="b"/>
        <c:majorGridlines/>
        <c:numFmt formatCode="0_ " sourceLinked="1"/>
        <c:majorTickMark val="out"/>
        <c:minorTickMark val="none"/>
        <c:tickLblPos val="nextTo"/>
        <c:crossAx val="139501952"/>
        <c:crosses val="autoZero"/>
        <c:crossBetween val="between"/>
        <c:majorUnit val="50"/>
      </c:valAx>
    </c:plotArea>
    <c:plotVisOnly val="1"/>
    <c:dispBlanksAs val="gap"/>
    <c:showDLblsOverMax val="0"/>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Sheet1!$K$4</c:f>
              <c:strCache>
                <c:ptCount val="1"/>
                <c:pt idx="0">
                  <c:v>世帯主が65歳以上</c:v>
                </c:pt>
              </c:strCache>
            </c:strRef>
          </c:tx>
          <c:spPr>
            <a:solidFill>
              <a:srgbClr val="BBDFE1"/>
            </a:solidFill>
            <a:ln w="19050">
              <a:solidFill>
                <a:prstClr val="black"/>
              </a:solidFill>
            </a:ln>
          </c:spPr>
          <c:invertIfNegative val="0"/>
          <c:dLbls>
            <c:dLbl>
              <c:idx val="0"/>
              <c:layout/>
              <c:tx>
                <c:rich>
                  <a:bodyPr/>
                  <a:lstStyle/>
                  <a:p>
                    <a:r>
                      <a:rPr lang="en-US" altLang="en-US" sz="900"/>
                      <a:t>1355</a:t>
                    </a:r>
                    <a:r>
                      <a:rPr lang="ja-JP" altLang="en-US" sz="900"/>
                      <a:t>万</a:t>
                    </a:r>
                    <a:endParaRPr lang="en-US" altLang="en-US" sz="900"/>
                  </a:p>
                </c:rich>
              </c:tx>
              <c:dLblPos val="inEnd"/>
              <c:showLegendKey val="0"/>
              <c:showVal val="1"/>
              <c:showCatName val="0"/>
              <c:showSerName val="0"/>
              <c:showPercent val="0"/>
              <c:showBubbleSize val="0"/>
            </c:dLbl>
            <c:dLbl>
              <c:idx val="1"/>
              <c:layout/>
              <c:tx>
                <c:rich>
                  <a:bodyPr/>
                  <a:lstStyle/>
                  <a:p>
                    <a:r>
                      <a:rPr lang="en-US" altLang="en-US" sz="900"/>
                      <a:t>1803</a:t>
                    </a:r>
                    <a:r>
                      <a:rPr lang="ja-JP" altLang="en-US" sz="900"/>
                      <a:t>万</a:t>
                    </a:r>
                    <a:endParaRPr lang="en-US" altLang="en-US" sz="900"/>
                  </a:p>
                </c:rich>
              </c:tx>
              <c:dLblPos val="inEnd"/>
              <c:showLegendKey val="0"/>
              <c:showVal val="1"/>
              <c:showCatName val="0"/>
              <c:showSerName val="0"/>
              <c:showPercent val="0"/>
              <c:showBubbleSize val="0"/>
            </c:dLbl>
            <c:dLbl>
              <c:idx val="2"/>
              <c:layout/>
              <c:tx>
                <c:rich>
                  <a:bodyPr/>
                  <a:lstStyle/>
                  <a:p>
                    <a:r>
                      <a:rPr lang="en-US" altLang="en-US" sz="900"/>
                      <a:t>1901</a:t>
                    </a:r>
                    <a:r>
                      <a:rPr lang="ja-JP" altLang="en-US" sz="900"/>
                      <a:t>万</a:t>
                    </a:r>
                    <a:endParaRPr lang="en-US" altLang="en-US" sz="900"/>
                  </a:p>
                </c:rich>
              </c:tx>
              <c:dLblPos val="inEnd"/>
              <c:showLegendKey val="0"/>
              <c:showVal val="1"/>
              <c:showCatName val="0"/>
              <c:showSerName val="0"/>
              <c:showPercent val="0"/>
              <c:showBubbleSize val="0"/>
            </c:dLbl>
            <c:txPr>
              <a:bodyPr/>
              <a:lstStyle/>
              <a:p>
                <a:pPr>
                  <a:defRPr sz="900"/>
                </a:pPr>
                <a:endParaRPr lang="ja-JP"/>
              </a:p>
            </c:txPr>
            <c:dLblPos val="inEnd"/>
            <c:showLegendKey val="0"/>
            <c:showVal val="1"/>
            <c:showCatName val="0"/>
            <c:showSerName val="0"/>
            <c:showPercent val="0"/>
            <c:showBubbleSize val="0"/>
            <c:showLeaderLines val="0"/>
          </c:dLbls>
          <c:cat>
            <c:strRef>
              <c:f>Sheet1!$J$5:$J$7</c:f>
              <c:strCache>
                <c:ptCount val="3"/>
                <c:pt idx="0">
                  <c:v>2005年</c:v>
                </c:pt>
                <c:pt idx="1">
                  <c:v>2015年</c:v>
                </c:pt>
                <c:pt idx="2">
                  <c:v>2025年</c:v>
                </c:pt>
              </c:strCache>
            </c:strRef>
          </c:cat>
          <c:val>
            <c:numRef>
              <c:f>Sheet1!$K$5:$K$7</c:f>
              <c:numCache>
                <c:formatCode>General</c:formatCode>
                <c:ptCount val="3"/>
                <c:pt idx="0">
                  <c:v>1355</c:v>
                </c:pt>
                <c:pt idx="1">
                  <c:v>1803</c:v>
                </c:pt>
                <c:pt idx="2">
                  <c:v>1901</c:v>
                </c:pt>
              </c:numCache>
            </c:numRef>
          </c:val>
        </c:ser>
        <c:ser>
          <c:idx val="1"/>
          <c:order val="1"/>
          <c:tx>
            <c:strRef>
              <c:f>Sheet1!$P$4</c:f>
              <c:strCache>
                <c:ptCount val="1"/>
                <c:pt idx="0">
                  <c:v>単独世帯及び夫婦のみ世帯</c:v>
                </c:pt>
              </c:strCache>
            </c:strRef>
          </c:tx>
          <c:spPr>
            <a:solidFill>
              <a:schemeClr val="accent6">
                <a:lumMod val="60000"/>
                <a:lumOff val="40000"/>
              </a:schemeClr>
            </a:solidFill>
            <a:ln w="19050">
              <a:solidFill>
                <a:prstClr val="black"/>
              </a:solidFill>
            </a:ln>
          </c:spPr>
          <c:invertIfNegative val="0"/>
          <c:dLbls>
            <c:dLbl>
              <c:idx val="0"/>
              <c:layout/>
              <c:tx>
                <c:rich>
                  <a:bodyPr/>
                  <a:lstStyle/>
                  <a:p>
                    <a:r>
                      <a:rPr lang="en-US" altLang="en-US" sz="900"/>
                      <a:t>851</a:t>
                    </a:r>
                    <a:r>
                      <a:rPr lang="ja-JP" altLang="en-US" sz="900"/>
                      <a:t>万</a:t>
                    </a:r>
                    <a:endParaRPr lang="en-US" altLang="ja-JP" sz="900"/>
                  </a:p>
                  <a:p>
                    <a:r>
                      <a:rPr lang="ja-JP" altLang="en-US" sz="900"/>
                      <a:t>（</a:t>
                    </a:r>
                    <a:r>
                      <a:rPr lang="en-US" altLang="ja-JP" sz="900"/>
                      <a:t>62.8</a:t>
                    </a:r>
                    <a:r>
                      <a:rPr lang="ja-JP" altLang="en-US" sz="900"/>
                      <a:t>％）</a:t>
                    </a:r>
                    <a:endParaRPr lang="en-US" altLang="en-US" sz="900"/>
                  </a:p>
                </c:rich>
              </c:tx>
              <c:dLblPos val="inEnd"/>
              <c:showLegendKey val="0"/>
              <c:showVal val="1"/>
              <c:showCatName val="0"/>
              <c:showSerName val="0"/>
              <c:showPercent val="0"/>
              <c:showBubbleSize val="0"/>
            </c:dLbl>
            <c:dLbl>
              <c:idx val="1"/>
              <c:layout/>
              <c:tx>
                <c:rich>
                  <a:bodyPr/>
                  <a:lstStyle/>
                  <a:p>
                    <a:r>
                      <a:rPr lang="en-US" altLang="en-US" sz="900"/>
                      <a:t>1161</a:t>
                    </a:r>
                    <a:r>
                      <a:rPr lang="ja-JP" altLang="en-US" sz="900"/>
                      <a:t>万</a:t>
                    </a:r>
                    <a:endParaRPr lang="en-US" altLang="ja-JP" sz="900"/>
                  </a:p>
                  <a:p>
                    <a:r>
                      <a:rPr lang="ja-JP" altLang="en-US" sz="900"/>
                      <a:t>（</a:t>
                    </a:r>
                    <a:r>
                      <a:rPr lang="en-US" altLang="ja-JP" sz="900"/>
                      <a:t>64.4</a:t>
                    </a:r>
                    <a:r>
                      <a:rPr lang="ja-JP" altLang="en-US" sz="900"/>
                      <a:t>％）</a:t>
                    </a:r>
                    <a:endParaRPr lang="en-US" altLang="en-US" sz="900"/>
                  </a:p>
                </c:rich>
              </c:tx>
              <c:dLblPos val="inEnd"/>
              <c:showLegendKey val="0"/>
              <c:showVal val="1"/>
              <c:showCatName val="0"/>
              <c:showSerName val="0"/>
              <c:showPercent val="0"/>
              <c:showBubbleSize val="0"/>
            </c:dLbl>
            <c:dLbl>
              <c:idx val="2"/>
              <c:layout/>
              <c:tx>
                <c:rich>
                  <a:bodyPr/>
                  <a:lstStyle/>
                  <a:p>
                    <a:r>
                      <a:rPr lang="en-US" altLang="en-US" sz="900"/>
                      <a:t>1267</a:t>
                    </a:r>
                    <a:r>
                      <a:rPr lang="ja-JP" altLang="en-US" sz="900"/>
                      <a:t>万</a:t>
                    </a:r>
                    <a:endParaRPr lang="en-US" altLang="ja-JP" sz="900"/>
                  </a:p>
                  <a:p>
                    <a:r>
                      <a:rPr lang="ja-JP" altLang="en-US" sz="900"/>
                      <a:t>（</a:t>
                    </a:r>
                    <a:r>
                      <a:rPr lang="en-US" altLang="ja-JP" sz="900"/>
                      <a:t>66.6</a:t>
                    </a:r>
                    <a:r>
                      <a:rPr lang="ja-JP" altLang="en-US" sz="900"/>
                      <a:t>％）</a:t>
                    </a:r>
                    <a:endParaRPr lang="en-US" altLang="ja-JP" sz="900"/>
                  </a:p>
                </c:rich>
              </c:tx>
              <c:dLblPos val="inEnd"/>
              <c:showLegendKey val="0"/>
              <c:showVal val="1"/>
              <c:showCatName val="0"/>
              <c:showSerName val="0"/>
              <c:showPercent val="0"/>
              <c:showBubbleSize val="0"/>
            </c:dLbl>
            <c:txPr>
              <a:bodyPr/>
              <a:lstStyle/>
              <a:p>
                <a:pPr>
                  <a:defRPr sz="900"/>
                </a:pPr>
                <a:endParaRPr lang="ja-JP"/>
              </a:p>
            </c:txPr>
            <c:dLblPos val="inEnd"/>
            <c:showLegendKey val="0"/>
            <c:showVal val="1"/>
            <c:showCatName val="0"/>
            <c:showSerName val="0"/>
            <c:showPercent val="0"/>
            <c:showBubbleSize val="0"/>
            <c:showLeaderLines val="0"/>
          </c:dLbls>
          <c:val>
            <c:numRef>
              <c:f>Sheet1!$P$5:$P$7</c:f>
              <c:numCache>
                <c:formatCode>General</c:formatCode>
                <c:ptCount val="3"/>
                <c:pt idx="0">
                  <c:v>851</c:v>
                </c:pt>
                <c:pt idx="1">
                  <c:v>1161</c:v>
                </c:pt>
                <c:pt idx="2">
                  <c:v>1267</c:v>
                </c:pt>
              </c:numCache>
            </c:numRef>
          </c:val>
        </c:ser>
        <c:dLbls>
          <c:showLegendKey val="0"/>
          <c:showVal val="0"/>
          <c:showCatName val="0"/>
          <c:showSerName val="0"/>
          <c:showPercent val="0"/>
          <c:showBubbleSize val="0"/>
        </c:dLbls>
        <c:gapWidth val="70"/>
        <c:overlap val="100"/>
        <c:axId val="144168064"/>
        <c:axId val="144169600"/>
      </c:barChart>
      <c:catAx>
        <c:axId val="144168064"/>
        <c:scaling>
          <c:orientation val="minMax"/>
        </c:scaling>
        <c:delete val="0"/>
        <c:axPos val="b"/>
        <c:majorTickMark val="out"/>
        <c:minorTickMark val="none"/>
        <c:tickLblPos val="nextTo"/>
        <c:crossAx val="144169600"/>
        <c:crosses val="autoZero"/>
        <c:auto val="1"/>
        <c:lblAlgn val="ctr"/>
        <c:lblOffset val="100"/>
        <c:noMultiLvlLbl val="0"/>
      </c:catAx>
      <c:valAx>
        <c:axId val="144169600"/>
        <c:scaling>
          <c:orientation val="minMax"/>
        </c:scaling>
        <c:delete val="0"/>
        <c:axPos val="l"/>
        <c:majorGridlines/>
        <c:numFmt formatCode="General" sourceLinked="1"/>
        <c:majorTickMark val="out"/>
        <c:minorTickMark val="none"/>
        <c:tickLblPos val="nextTo"/>
        <c:crossAx val="144168064"/>
        <c:crosses val="autoZero"/>
        <c:crossBetween val="between"/>
      </c:valAx>
    </c:plotArea>
    <c:legend>
      <c:legendPos val="b"/>
      <c:layout>
        <c:manualLayout>
          <c:xMode val="edge"/>
          <c:yMode val="edge"/>
          <c:x val="0.13618930084070621"/>
          <c:y val="0.83757910469524643"/>
          <c:w val="0.78311333599856259"/>
          <c:h val="8.3717191601050067E-2"/>
        </c:manualLayout>
      </c:layout>
      <c:overlay val="0"/>
    </c:legend>
    <c:plotVisOnly val="1"/>
    <c:dispBlanksAs val="gap"/>
    <c:showDLblsOverMax val="0"/>
  </c:chart>
  <c:spPr>
    <a:noFill/>
    <a:ln>
      <a:noFill/>
    </a:ln>
  </c:sp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4042076009848939E-2"/>
          <c:y val="0.11222588525915229"/>
          <c:w val="0.9032541056206983"/>
          <c:h val="0.75064962900399113"/>
        </c:manualLayout>
      </c:layout>
      <c:barChart>
        <c:barDir val="col"/>
        <c:grouping val="clustered"/>
        <c:varyColors val="0"/>
        <c:ser>
          <c:idx val="0"/>
          <c:order val="0"/>
          <c:spPr>
            <a:solidFill>
              <a:srgbClr val="99CCFF"/>
            </a:solidFill>
            <a:ln w="15875">
              <a:solidFill>
                <a:schemeClr val="tx1"/>
              </a:solidFill>
            </a:ln>
          </c:spPr>
          <c:invertIfNegative val="0"/>
          <c:dLbls>
            <c:txPr>
              <a:bodyPr/>
              <a:lstStyle/>
              <a:p>
                <a:pPr>
                  <a:defRPr sz="1200"/>
                </a:pPr>
                <a:endParaRPr lang="ja-JP"/>
              </a:p>
            </c:txPr>
            <c:dLblPos val="inEnd"/>
            <c:showLegendKey val="0"/>
            <c:showVal val="1"/>
            <c:showCatName val="0"/>
            <c:showSerName val="0"/>
            <c:showPercent val="0"/>
            <c:showBubbleSize val="0"/>
            <c:showLeaderLines val="0"/>
          </c:dLbls>
          <c:cat>
            <c:strRef>
              <c:f>作成図!$B$2:$E$2</c:f>
              <c:strCache>
                <c:ptCount val="4"/>
                <c:pt idx="0">
                  <c:v>2010年</c:v>
                </c:pt>
                <c:pt idx="1">
                  <c:v>2015年</c:v>
                </c:pt>
                <c:pt idx="2">
                  <c:v>2020年</c:v>
                </c:pt>
                <c:pt idx="3">
                  <c:v>2025年</c:v>
                </c:pt>
              </c:strCache>
            </c:strRef>
          </c:cat>
          <c:val>
            <c:numRef>
              <c:f>作成図!$B$3:$E$3</c:f>
              <c:numCache>
                <c:formatCode>General"万""人"</c:formatCode>
                <c:ptCount val="4"/>
                <c:pt idx="0">
                  <c:v>280</c:v>
                </c:pt>
                <c:pt idx="1">
                  <c:v>345</c:v>
                </c:pt>
                <c:pt idx="2">
                  <c:v>410</c:v>
                </c:pt>
                <c:pt idx="3">
                  <c:v>470</c:v>
                </c:pt>
              </c:numCache>
            </c:numRef>
          </c:val>
        </c:ser>
        <c:dLbls>
          <c:showLegendKey val="0"/>
          <c:showVal val="0"/>
          <c:showCatName val="0"/>
          <c:showSerName val="0"/>
          <c:showPercent val="0"/>
          <c:showBubbleSize val="0"/>
        </c:dLbls>
        <c:gapWidth val="70"/>
        <c:axId val="144344192"/>
        <c:axId val="144345728"/>
      </c:barChart>
      <c:lineChart>
        <c:grouping val="standard"/>
        <c:varyColors val="0"/>
        <c:ser>
          <c:idx val="1"/>
          <c:order val="1"/>
          <c:spPr>
            <a:ln>
              <a:noFill/>
            </a:ln>
          </c:spPr>
          <c:marker>
            <c:spPr>
              <a:noFill/>
              <a:ln>
                <a:noFill/>
              </a:ln>
            </c:spPr>
          </c:marker>
          <c:dLbls>
            <c:dLbl>
              <c:idx val="0"/>
              <c:layout>
                <c:manualLayout>
                  <c:x val="-8.1653450999450261E-2"/>
                  <c:y val="-0.16434579338730429"/>
                </c:manualLayout>
              </c:layout>
              <c:dLblPos val="r"/>
              <c:showLegendKey val="0"/>
              <c:showVal val="1"/>
              <c:showCatName val="0"/>
              <c:showSerName val="0"/>
              <c:showPercent val="0"/>
              <c:showBubbleSize val="0"/>
            </c:dLbl>
            <c:dLbl>
              <c:idx val="1"/>
              <c:layout>
                <c:manualLayout>
                  <c:x val="-7.602991984254133E-2"/>
                  <c:y val="-0.2826360640556928"/>
                </c:manualLayout>
              </c:layout>
              <c:dLblPos val="r"/>
              <c:showLegendKey val="0"/>
              <c:showVal val="1"/>
              <c:showCatName val="0"/>
              <c:showSerName val="0"/>
              <c:showPercent val="0"/>
              <c:showBubbleSize val="0"/>
            </c:dLbl>
            <c:dLbl>
              <c:idx val="2"/>
              <c:layout>
                <c:manualLayout>
                  <c:x val="-7.9589570785091462E-2"/>
                  <c:y val="-0.39359135762379727"/>
                </c:manualLayout>
              </c:layout>
              <c:dLblPos val="r"/>
              <c:showLegendKey val="0"/>
              <c:showVal val="1"/>
              <c:showCatName val="0"/>
              <c:showSerName val="0"/>
              <c:showPercent val="0"/>
              <c:showBubbleSize val="0"/>
            </c:dLbl>
            <c:dLbl>
              <c:idx val="3"/>
              <c:layout>
                <c:manualLayout>
                  <c:x val="-6.4117775339930475E-2"/>
                  <c:y val="-0.45606235524419381"/>
                </c:manualLayout>
              </c:layout>
              <c:dLblPos val="r"/>
              <c:showLegendKey val="0"/>
              <c:showVal val="1"/>
              <c:showCatName val="0"/>
              <c:showSerName val="0"/>
              <c:showPercent val="0"/>
              <c:showBubbleSize val="0"/>
            </c:dLbl>
            <c:txPr>
              <a:bodyPr/>
              <a:lstStyle/>
              <a:p>
                <a:pPr>
                  <a:defRPr sz="1200"/>
                </a:pPr>
                <a:endParaRPr lang="ja-JP"/>
              </a:p>
            </c:txPr>
            <c:dLblPos val="ctr"/>
            <c:showLegendKey val="0"/>
            <c:showVal val="1"/>
            <c:showCatName val="0"/>
            <c:showSerName val="0"/>
            <c:showPercent val="0"/>
            <c:showBubbleSize val="0"/>
            <c:showLeaderLines val="0"/>
          </c:dLbls>
          <c:cat>
            <c:strRef>
              <c:f>作成図!$B$2:$E$2</c:f>
              <c:strCache>
                <c:ptCount val="4"/>
                <c:pt idx="0">
                  <c:v>2010年</c:v>
                </c:pt>
                <c:pt idx="1">
                  <c:v>2015年</c:v>
                </c:pt>
                <c:pt idx="2">
                  <c:v>2020年</c:v>
                </c:pt>
                <c:pt idx="3">
                  <c:v>2025年</c:v>
                </c:pt>
              </c:strCache>
            </c:strRef>
          </c:cat>
          <c:val>
            <c:numRef>
              <c:f>作成図!$B$4:$E$4</c:f>
              <c:numCache>
                <c:formatCode>\(0.0%\)</c:formatCode>
                <c:ptCount val="4"/>
                <c:pt idx="0">
                  <c:v>9.5000000000000043E-2</c:v>
                </c:pt>
                <c:pt idx="1">
                  <c:v>0.10199999999999998</c:v>
                </c:pt>
                <c:pt idx="2">
                  <c:v>0.113</c:v>
                </c:pt>
                <c:pt idx="3">
                  <c:v>0.128</c:v>
                </c:pt>
              </c:numCache>
            </c:numRef>
          </c:val>
          <c:smooth val="0"/>
        </c:ser>
        <c:dLbls>
          <c:showLegendKey val="0"/>
          <c:showVal val="0"/>
          <c:showCatName val="0"/>
          <c:showSerName val="0"/>
          <c:showPercent val="0"/>
          <c:showBubbleSize val="0"/>
        </c:dLbls>
        <c:marker val="1"/>
        <c:smooth val="0"/>
        <c:axId val="144361344"/>
        <c:axId val="144359808"/>
      </c:lineChart>
      <c:catAx>
        <c:axId val="144344192"/>
        <c:scaling>
          <c:orientation val="minMax"/>
        </c:scaling>
        <c:delete val="0"/>
        <c:axPos val="b"/>
        <c:majorTickMark val="out"/>
        <c:minorTickMark val="none"/>
        <c:tickLblPos val="nextTo"/>
        <c:txPr>
          <a:bodyPr/>
          <a:lstStyle/>
          <a:p>
            <a:pPr>
              <a:defRPr sz="1400"/>
            </a:pPr>
            <a:endParaRPr lang="ja-JP"/>
          </a:p>
        </c:txPr>
        <c:crossAx val="144345728"/>
        <c:crosses val="autoZero"/>
        <c:auto val="1"/>
        <c:lblAlgn val="ctr"/>
        <c:lblOffset val="100"/>
        <c:noMultiLvlLbl val="0"/>
      </c:catAx>
      <c:valAx>
        <c:axId val="144345728"/>
        <c:scaling>
          <c:orientation val="minMax"/>
        </c:scaling>
        <c:delete val="0"/>
        <c:axPos val="l"/>
        <c:majorGridlines>
          <c:spPr>
            <a:ln>
              <a:solidFill>
                <a:schemeClr val="accent1"/>
              </a:solidFill>
            </a:ln>
            <a:effectLst/>
          </c:spPr>
        </c:majorGridlines>
        <c:numFmt formatCode="General" sourceLinked="0"/>
        <c:majorTickMark val="out"/>
        <c:minorTickMark val="none"/>
        <c:tickLblPos val="nextTo"/>
        <c:txPr>
          <a:bodyPr/>
          <a:lstStyle/>
          <a:p>
            <a:pPr>
              <a:defRPr sz="1200"/>
            </a:pPr>
            <a:endParaRPr lang="ja-JP"/>
          </a:p>
        </c:txPr>
        <c:crossAx val="144344192"/>
        <c:crosses val="autoZero"/>
        <c:crossBetween val="between"/>
      </c:valAx>
      <c:valAx>
        <c:axId val="144359808"/>
        <c:scaling>
          <c:orientation val="minMax"/>
          <c:max val="0.14000000000000001"/>
          <c:min val="0"/>
        </c:scaling>
        <c:delete val="1"/>
        <c:axPos val="r"/>
        <c:numFmt formatCode="\(0.0%\)" sourceLinked="1"/>
        <c:majorTickMark val="out"/>
        <c:minorTickMark val="none"/>
        <c:tickLblPos val="none"/>
        <c:crossAx val="144361344"/>
        <c:crosses val="max"/>
        <c:crossBetween val="between"/>
      </c:valAx>
      <c:catAx>
        <c:axId val="144361344"/>
        <c:scaling>
          <c:orientation val="minMax"/>
        </c:scaling>
        <c:delete val="1"/>
        <c:axPos val="b"/>
        <c:majorTickMark val="out"/>
        <c:minorTickMark val="none"/>
        <c:tickLblPos val="none"/>
        <c:crossAx val="144359808"/>
        <c:crosses val="autoZero"/>
        <c:auto val="1"/>
        <c:lblAlgn val="ctr"/>
        <c:lblOffset val="100"/>
        <c:noMultiLvlLbl val="0"/>
      </c:catAx>
      <c:spPr>
        <a:noFill/>
      </c:spPr>
    </c:plotArea>
    <c:plotVisOnly val="1"/>
    <c:dispBlanksAs val="gap"/>
    <c:showDLblsOverMax val="0"/>
  </c:chart>
  <c:spPr>
    <a:solidFill>
      <a:srgbClr val="FFFFFF"/>
    </a:solidFill>
    <a:ln>
      <a:noFill/>
    </a:ln>
  </c:sp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emf"/></Relationships>
</file>

<file path=ppt/drawings/drawing1.xml><?xml version="1.0" encoding="utf-8"?>
<c:userShapes xmlns:c="http://schemas.openxmlformats.org/drawingml/2006/chart">
  <cdr:relSizeAnchor xmlns:cdr="http://schemas.openxmlformats.org/drawingml/2006/chartDrawing">
    <cdr:from>
      <cdr:x>0.717</cdr:x>
      <cdr:y>0.452</cdr:y>
    </cdr:from>
    <cdr:to>
      <cdr:x>0.78775</cdr:x>
      <cdr:y>0.49375</cdr:y>
    </cdr:to>
    <cdr:sp macro="" textlink="">
      <cdr:nvSpPr>
        <cdr:cNvPr id="30722" name="Text Box 2"/>
        <cdr:cNvSpPr txBox="1">
          <a:spLocks xmlns:a="http://schemas.openxmlformats.org/drawingml/2006/main" noChangeArrowheads="1"/>
        </cdr:cNvSpPr>
      </cdr:nvSpPr>
      <cdr:spPr bwMode="auto">
        <a:xfrm xmlns:a="http://schemas.openxmlformats.org/drawingml/2006/main">
          <a:off x="6590395" y="2139734"/>
          <a:ext cx="650308" cy="197641"/>
        </a:xfrm>
        <a:prstGeom xmlns:a="http://schemas.openxmlformats.org/drawingml/2006/main" prst="rect">
          <a:avLst/>
        </a:prstGeom>
        <a:solidFill xmlns:a="http://schemas.openxmlformats.org/drawingml/2006/main">
          <a:srgbClr val="FFFFFF"/>
        </a:solidFill>
        <a:ln xmlns:a="http://schemas.openxmlformats.org/drawingml/2006/main" w="15875">
          <a:solidFill>
            <a:srgbClr val="000000"/>
          </a:solidFill>
          <a:miter lim="800000"/>
          <a:headEnd/>
          <a:tailEnd/>
        </a:ln>
      </cdr:spPr>
      <cdr:txBody>
        <a:bodyPr xmlns:a="http://schemas.openxmlformats.org/drawingml/2006/main" vertOverflow="clip" wrap="square" lIns="27432" tIns="18288" rIns="27432" bIns="18288" anchor="ctr" upright="1"/>
        <a:lstStyle xmlns:a="http://schemas.openxmlformats.org/drawingml/2006/main"/>
        <a:p xmlns:a="http://schemas.openxmlformats.org/drawingml/2006/main">
          <a:pPr algn="ctr" rtl="0">
            <a:defRPr sz="1000"/>
          </a:pPr>
          <a:r>
            <a:rPr lang="ja-JP" altLang="en-US" sz="975" b="1" i="0" strike="noStrike">
              <a:solidFill>
                <a:srgbClr val="000000"/>
              </a:solidFill>
              <a:latin typeface="ＭＳ Ｐゴシック"/>
              <a:ea typeface="ＭＳ Ｐゴシック"/>
            </a:rPr>
            <a:t>年金</a:t>
          </a:r>
        </a:p>
      </cdr:txBody>
    </cdr:sp>
  </cdr:relSizeAnchor>
  <cdr:relSizeAnchor xmlns:cdr="http://schemas.openxmlformats.org/drawingml/2006/chartDrawing">
    <cdr:from>
      <cdr:x>0.71075</cdr:x>
      <cdr:y>0.85375</cdr:y>
    </cdr:from>
    <cdr:to>
      <cdr:x>0.8495</cdr:x>
      <cdr:y>0.8965</cdr:y>
    </cdr:to>
    <cdr:sp macro="" textlink="">
      <cdr:nvSpPr>
        <cdr:cNvPr id="30723" name="Text Box 3"/>
        <cdr:cNvSpPr txBox="1">
          <a:spLocks xmlns:a="http://schemas.openxmlformats.org/drawingml/2006/main" noChangeArrowheads="1"/>
        </cdr:cNvSpPr>
      </cdr:nvSpPr>
      <cdr:spPr bwMode="auto">
        <a:xfrm xmlns:a="http://schemas.openxmlformats.org/drawingml/2006/main">
          <a:off x="6532947" y="4041588"/>
          <a:ext cx="1275338" cy="202376"/>
        </a:xfrm>
        <a:prstGeom xmlns:a="http://schemas.openxmlformats.org/drawingml/2006/main" prst="rect">
          <a:avLst/>
        </a:prstGeom>
        <a:solidFill xmlns:a="http://schemas.openxmlformats.org/drawingml/2006/main">
          <a:srgbClr val="FFFFFF"/>
        </a:solidFill>
        <a:ln xmlns:a="http://schemas.openxmlformats.org/drawingml/2006/main" w="15875">
          <a:solidFill>
            <a:srgbClr val="000000"/>
          </a:solidFill>
          <a:miter lim="800000"/>
          <a:headEnd/>
          <a:tailEnd/>
        </a:ln>
      </cdr:spPr>
      <cdr:txBody>
        <a:bodyPr xmlns:a="http://schemas.openxmlformats.org/drawingml/2006/main" vertOverflow="clip" wrap="square" lIns="27432" tIns="18288" rIns="27432" bIns="18288" anchor="ctr" upright="1"/>
        <a:lstStyle xmlns:a="http://schemas.openxmlformats.org/drawingml/2006/main"/>
        <a:p xmlns:a="http://schemas.openxmlformats.org/drawingml/2006/main">
          <a:pPr algn="ctr" rtl="0">
            <a:defRPr sz="1000"/>
          </a:pPr>
          <a:r>
            <a:rPr lang="ja-JP" altLang="en-US" sz="975" b="1" i="0" strike="noStrike">
              <a:solidFill>
                <a:srgbClr val="000000"/>
              </a:solidFill>
              <a:latin typeface="ＭＳ Ｐゴシック"/>
              <a:ea typeface="ＭＳ Ｐゴシック"/>
            </a:rPr>
            <a:t>福祉その他</a:t>
          </a:r>
        </a:p>
      </cdr:txBody>
    </cdr:sp>
  </cdr:relSizeAnchor>
  <cdr:relSizeAnchor xmlns:cdr="http://schemas.openxmlformats.org/drawingml/2006/chartDrawing">
    <cdr:from>
      <cdr:x>0.717</cdr:x>
      <cdr:y>0.68575</cdr:y>
    </cdr:from>
    <cdr:to>
      <cdr:x>0.78775</cdr:x>
      <cdr:y>0.73</cdr:y>
    </cdr:to>
    <cdr:sp macro="" textlink="">
      <cdr:nvSpPr>
        <cdr:cNvPr id="30724" name="Text Box 4"/>
        <cdr:cNvSpPr txBox="1">
          <a:spLocks xmlns:a="http://schemas.openxmlformats.org/drawingml/2006/main" noChangeArrowheads="1"/>
        </cdr:cNvSpPr>
      </cdr:nvSpPr>
      <cdr:spPr bwMode="auto">
        <a:xfrm xmlns:a="http://schemas.openxmlformats.org/drawingml/2006/main">
          <a:off x="6590395" y="3246289"/>
          <a:ext cx="650308" cy="209476"/>
        </a:xfrm>
        <a:prstGeom xmlns:a="http://schemas.openxmlformats.org/drawingml/2006/main" prst="rect">
          <a:avLst/>
        </a:prstGeom>
        <a:solidFill xmlns:a="http://schemas.openxmlformats.org/drawingml/2006/main">
          <a:srgbClr val="FFFFFF"/>
        </a:solidFill>
        <a:ln xmlns:a="http://schemas.openxmlformats.org/drawingml/2006/main" w="15875">
          <a:solidFill>
            <a:srgbClr val="000000"/>
          </a:solidFill>
          <a:miter lim="800000"/>
          <a:headEnd/>
          <a:tailEnd/>
        </a:ln>
      </cdr:spPr>
      <cdr:txBody>
        <a:bodyPr xmlns:a="http://schemas.openxmlformats.org/drawingml/2006/main" vertOverflow="clip" wrap="square" lIns="27432" tIns="18288" rIns="27432" bIns="18288" anchor="ctr" upright="1"/>
        <a:lstStyle xmlns:a="http://schemas.openxmlformats.org/drawingml/2006/main"/>
        <a:p xmlns:a="http://schemas.openxmlformats.org/drawingml/2006/main">
          <a:pPr algn="ctr" rtl="0">
            <a:defRPr sz="1000"/>
          </a:pPr>
          <a:r>
            <a:rPr lang="ja-JP" altLang="en-US" sz="975" b="1" i="0" strike="noStrike">
              <a:solidFill>
                <a:srgbClr val="000000"/>
              </a:solidFill>
              <a:latin typeface="ＭＳ Ｐゴシック"/>
              <a:ea typeface="ＭＳ Ｐゴシック"/>
            </a:rPr>
            <a:t>医療</a:t>
          </a:r>
        </a:p>
      </cdr:txBody>
    </cdr:sp>
  </cdr:relSizeAnchor>
  <cdr:relSizeAnchor xmlns:cdr="http://schemas.openxmlformats.org/drawingml/2006/chartDrawing">
    <cdr:from>
      <cdr:x>0.8698</cdr:x>
      <cdr:y>0.90753</cdr:y>
    </cdr:from>
    <cdr:to>
      <cdr:x>0.92491</cdr:x>
      <cdr:y>0.97403</cdr:y>
    </cdr:to>
    <cdr:sp macro="" textlink="">
      <cdr:nvSpPr>
        <cdr:cNvPr id="30727" name="Text Box 7"/>
        <cdr:cNvSpPr txBox="1">
          <a:spLocks xmlns:a="http://schemas.openxmlformats.org/drawingml/2006/main" noChangeArrowheads="1"/>
        </cdr:cNvSpPr>
      </cdr:nvSpPr>
      <cdr:spPr bwMode="auto">
        <a:xfrm xmlns:a="http://schemas.openxmlformats.org/drawingml/2006/main">
          <a:off x="8554896" y="5232623"/>
          <a:ext cx="542034" cy="383426"/>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18288" rIns="27432" bIns="18288" anchor="ctr" upright="1"/>
        <a:lstStyle xmlns:a="http://schemas.openxmlformats.org/drawingml/2006/main"/>
        <a:p xmlns:a="http://schemas.openxmlformats.org/drawingml/2006/main">
          <a:pPr algn="ctr" rtl="0">
            <a:defRPr sz="1000"/>
          </a:pPr>
          <a:r>
            <a:rPr lang="en-US" altLang="ja-JP" sz="800" b="0" i="0" strike="noStrike" dirty="0" smtClean="0">
              <a:solidFill>
                <a:srgbClr val="000000"/>
              </a:solidFill>
              <a:latin typeface="ＭＳ Ｐゴシック"/>
              <a:ea typeface="ＭＳ Ｐゴシック"/>
            </a:rPr>
            <a:t>2009</a:t>
          </a:r>
          <a:endParaRPr lang="en-US" altLang="ja-JP" sz="800" b="0" i="0" strike="noStrike" dirty="0">
            <a:solidFill>
              <a:srgbClr val="000000"/>
            </a:solidFill>
            <a:latin typeface="ＭＳ Ｐゴシック"/>
            <a:ea typeface="ＭＳ Ｐゴシック"/>
          </a:endParaRPr>
        </a:p>
        <a:p xmlns:a="http://schemas.openxmlformats.org/drawingml/2006/main">
          <a:pPr algn="ctr" rtl="0">
            <a:defRPr sz="1000"/>
          </a:pPr>
          <a:r>
            <a:rPr lang="en-US" altLang="ja-JP" sz="800" b="0" i="0" strike="noStrike" dirty="0">
              <a:solidFill>
                <a:srgbClr val="000000"/>
              </a:solidFill>
              <a:latin typeface="ＭＳ Ｐゴシック"/>
              <a:ea typeface="ＭＳ Ｐゴシック"/>
            </a:rPr>
            <a:t>(</a:t>
          </a:r>
          <a:r>
            <a:rPr lang="ja-JP" altLang="en-US" sz="800" b="0" i="0" strike="noStrike" dirty="0" smtClean="0">
              <a:solidFill>
                <a:srgbClr val="000000"/>
              </a:solidFill>
              <a:latin typeface="ＭＳ Ｐゴシック"/>
              <a:ea typeface="ＭＳ Ｐゴシック"/>
            </a:rPr>
            <a:t>平成</a:t>
          </a:r>
          <a:r>
            <a:rPr lang="en-US" altLang="ja-JP" sz="800" b="0" i="0" strike="noStrike" dirty="0" smtClean="0">
              <a:solidFill>
                <a:srgbClr val="000000"/>
              </a:solidFill>
              <a:latin typeface="ＭＳ Ｐゴシック"/>
              <a:ea typeface="ＭＳ Ｐゴシック"/>
            </a:rPr>
            <a:t>21)</a:t>
          </a:r>
          <a:endParaRPr lang="en-US" altLang="ja-JP" sz="800" b="0" i="0" strike="noStrike" dirty="0">
            <a:solidFill>
              <a:srgbClr val="000000"/>
            </a:solidFill>
            <a:latin typeface="ＭＳ Ｐゴシック"/>
            <a:ea typeface="ＭＳ Ｐゴシック"/>
          </a:endParaRPr>
        </a:p>
      </cdr:txBody>
    </cdr:sp>
  </cdr:relSizeAnchor>
  <cdr:relSizeAnchor xmlns:cdr="http://schemas.openxmlformats.org/drawingml/2006/chartDrawing">
    <cdr:from>
      <cdr:x>0.61356</cdr:x>
      <cdr:y>0.89425</cdr:y>
    </cdr:from>
    <cdr:to>
      <cdr:x>0.676</cdr:x>
      <cdr:y>1</cdr:y>
    </cdr:to>
    <cdr:sp macro="" textlink="">
      <cdr:nvSpPr>
        <cdr:cNvPr id="30728" name="Text Box 8"/>
        <cdr:cNvSpPr txBox="1">
          <a:spLocks xmlns:a="http://schemas.openxmlformats.org/drawingml/2006/main" noChangeArrowheads="1"/>
        </cdr:cNvSpPr>
      </cdr:nvSpPr>
      <cdr:spPr bwMode="auto">
        <a:xfrm xmlns:a="http://schemas.openxmlformats.org/drawingml/2006/main">
          <a:off x="6034616" y="5160615"/>
          <a:ext cx="614128" cy="609733"/>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18288" rIns="27432" bIns="18288" anchor="ctr" upright="1"/>
        <a:lstStyle xmlns:a="http://schemas.openxmlformats.org/drawingml/2006/main"/>
        <a:p xmlns:a="http://schemas.openxmlformats.org/drawingml/2006/main">
          <a:pPr algn="ctr" rtl="0">
            <a:defRPr sz="1000"/>
          </a:pPr>
          <a:r>
            <a:rPr lang="en-US" altLang="ja-JP" sz="800" b="0" i="0" strike="noStrike" dirty="0">
              <a:solidFill>
                <a:srgbClr val="000000"/>
              </a:solidFill>
              <a:latin typeface="ＭＳ Ｐゴシック"/>
              <a:ea typeface="ＭＳ Ｐゴシック"/>
            </a:rPr>
            <a:t>1990</a:t>
          </a:r>
        </a:p>
        <a:p xmlns:a="http://schemas.openxmlformats.org/drawingml/2006/main">
          <a:pPr algn="ctr" rtl="0">
            <a:defRPr sz="1000"/>
          </a:pPr>
          <a:r>
            <a:rPr lang="ja-JP" altLang="en-US" sz="800" b="0" i="0" strike="noStrike" dirty="0">
              <a:solidFill>
                <a:srgbClr val="000000"/>
              </a:solidFill>
              <a:latin typeface="ＭＳ Ｐゴシック"/>
              <a:ea typeface="ＭＳ Ｐゴシック"/>
            </a:rPr>
            <a:t>（</a:t>
          </a:r>
          <a:r>
            <a:rPr lang="ja-JP" altLang="en-US" sz="800" b="0" i="0" strike="noStrike" dirty="0" smtClean="0">
              <a:solidFill>
                <a:srgbClr val="000000"/>
              </a:solidFill>
              <a:latin typeface="ＭＳ Ｐゴシック"/>
              <a:ea typeface="ＭＳ Ｐゴシック"/>
            </a:rPr>
            <a:t>平成</a:t>
          </a:r>
          <a:r>
            <a:rPr lang="en-US" altLang="ja-JP" sz="800" b="0" i="0" strike="noStrike" dirty="0" smtClean="0">
              <a:solidFill>
                <a:srgbClr val="000000"/>
              </a:solidFill>
              <a:latin typeface="ＭＳ Ｐゴシック"/>
              <a:ea typeface="ＭＳ Ｐゴシック"/>
            </a:rPr>
            <a:t>2)</a:t>
          </a:r>
          <a:endParaRPr lang="en-US" altLang="ja-JP" sz="800" b="0" i="0" strike="noStrike" dirty="0">
            <a:solidFill>
              <a:srgbClr val="000000"/>
            </a:solidFill>
            <a:latin typeface="ＭＳ Ｐゴシック"/>
            <a:ea typeface="ＭＳ Ｐゴシック"/>
          </a:endParaRPr>
        </a:p>
      </cdr:txBody>
    </cdr:sp>
  </cdr:relSizeAnchor>
  <cdr:relSizeAnchor xmlns:cdr="http://schemas.openxmlformats.org/drawingml/2006/chartDrawing">
    <cdr:from>
      <cdr:x>0.46713</cdr:x>
      <cdr:y>0.92002</cdr:y>
    </cdr:from>
    <cdr:to>
      <cdr:x>0.5369</cdr:x>
      <cdr:y>0.98027</cdr:y>
    </cdr:to>
    <cdr:sp macro="" textlink="">
      <cdr:nvSpPr>
        <cdr:cNvPr id="30729" name="Text Box 9"/>
        <cdr:cNvSpPr txBox="1">
          <a:spLocks xmlns:a="http://schemas.openxmlformats.org/drawingml/2006/main" noChangeArrowheads="1"/>
        </cdr:cNvSpPr>
      </cdr:nvSpPr>
      <cdr:spPr bwMode="auto">
        <a:xfrm xmlns:a="http://schemas.openxmlformats.org/drawingml/2006/main">
          <a:off x="4594456" y="5304631"/>
          <a:ext cx="686222" cy="347390"/>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18288" rIns="27432" bIns="18288" anchor="ctr" upright="1"/>
        <a:lstStyle xmlns:a="http://schemas.openxmlformats.org/drawingml/2006/main"/>
        <a:p xmlns:a="http://schemas.openxmlformats.org/drawingml/2006/main">
          <a:pPr algn="ctr" rtl="0">
            <a:defRPr sz="1000"/>
          </a:pPr>
          <a:r>
            <a:rPr lang="en-US" altLang="ja-JP" sz="800" b="0" i="0" strike="noStrike" dirty="0">
              <a:solidFill>
                <a:srgbClr val="000000"/>
              </a:solidFill>
              <a:latin typeface="ＭＳ Ｐゴシック"/>
              <a:ea typeface="ＭＳ Ｐゴシック"/>
            </a:rPr>
            <a:t>1980</a:t>
          </a:r>
        </a:p>
        <a:p xmlns:a="http://schemas.openxmlformats.org/drawingml/2006/main">
          <a:pPr algn="ctr" rtl="0">
            <a:defRPr sz="1000"/>
          </a:pPr>
          <a:r>
            <a:rPr lang="ja-JP" altLang="en-US" sz="800" b="0" i="0" strike="noStrike" dirty="0">
              <a:solidFill>
                <a:srgbClr val="000000"/>
              </a:solidFill>
              <a:latin typeface="ＭＳ Ｐゴシック"/>
              <a:ea typeface="ＭＳ Ｐゴシック"/>
            </a:rPr>
            <a:t>（昭和</a:t>
          </a:r>
          <a:r>
            <a:rPr lang="en-US" altLang="ja-JP" sz="800" b="0" i="0" strike="noStrike" dirty="0">
              <a:solidFill>
                <a:srgbClr val="000000"/>
              </a:solidFill>
              <a:latin typeface="ＭＳ Ｐゴシック"/>
              <a:ea typeface="ＭＳ Ｐゴシック"/>
            </a:rPr>
            <a:t>55)</a:t>
          </a:r>
        </a:p>
      </cdr:txBody>
    </cdr:sp>
  </cdr:relSizeAnchor>
  <cdr:relSizeAnchor xmlns:cdr="http://schemas.openxmlformats.org/drawingml/2006/chartDrawing">
    <cdr:from>
      <cdr:x>0.32071</cdr:x>
      <cdr:y>0.92002</cdr:y>
    </cdr:from>
    <cdr:to>
      <cdr:x>0.38593</cdr:x>
      <cdr:y>0.98027</cdr:y>
    </cdr:to>
    <cdr:sp macro="" textlink="">
      <cdr:nvSpPr>
        <cdr:cNvPr id="30730" name="Text Box 10"/>
        <cdr:cNvSpPr txBox="1">
          <a:spLocks xmlns:a="http://schemas.openxmlformats.org/drawingml/2006/main" noChangeArrowheads="1"/>
        </cdr:cNvSpPr>
      </cdr:nvSpPr>
      <cdr:spPr bwMode="auto">
        <a:xfrm xmlns:a="http://schemas.openxmlformats.org/drawingml/2006/main">
          <a:off x="3154296" y="5304631"/>
          <a:ext cx="641471" cy="347390"/>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18288" rIns="27432" bIns="18288" anchor="ctr" upright="1"/>
        <a:lstStyle xmlns:a="http://schemas.openxmlformats.org/drawingml/2006/main"/>
        <a:p xmlns:a="http://schemas.openxmlformats.org/drawingml/2006/main">
          <a:pPr algn="ctr" rtl="0">
            <a:defRPr sz="1000"/>
          </a:pPr>
          <a:r>
            <a:rPr lang="en-US" altLang="ja-JP" sz="800" b="0" i="0" strike="noStrike" dirty="0">
              <a:solidFill>
                <a:srgbClr val="000000"/>
              </a:solidFill>
              <a:latin typeface="ＭＳ Ｐゴシック"/>
              <a:ea typeface="ＭＳ Ｐゴシック"/>
            </a:rPr>
            <a:t>1970</a:t>
          </a:r>
        </a:p>
        <a:p xmlns:a="http://schemas.openxmlformats.org/drawingml/2006/main">
          <a:pPr algn="ctr" rtl="0">
            <a:defRPr sz="1000"/>
          </a:pPr>
          <a:r>
            <a:rPr lang="ja-JP" altLang="en-US" sz="800" b="0" i="0" strike="noStrike" dirty="0">
              <a:solidFill>
                <a:srgbClr val="000000"/>
              </a:solidFill>
              <a:latin typeface="ＭＳ Ｐゴシック"/>
              <a:ea typeface="ＭＳ Ｐゴシック"/>
            </a:rPr>
            <a:t>（昭和</a:t>
          </a:r>
          <a:r>
            <a:rPr lang="en-US" altLang="ja-JP" sz="800" b="0" i="0" strike="noStrike" dirty="0">
              <a:solidFill>
                <a:srgbClr val="000000"/>
              </a:solidFill>
              <a:latin typeface="ＭＳ Ｐゴシック"/>
              <a:ea typeface="ＭＳ Ｐゴシック"/>
            </a:rPr>
            <a:t>45)</a:t>
          </a:r>
        </a:p>
      </cdr:txBody>
    </cdr:sp>
  </cdr:relSizeAnchor>
  <cdr:relSizeAnchor xmlns:cdr="http://schemas.openxmlformats.org/drawingml/2006/chartDrawing">
    <cdr:from>
      <cdr:x>0.17428</cdr:x>
      <cdr:y>0.92002</cdr:y>
    </cdr:from>
    <cdr:to>
      <cdr:x>0.24026</cdr:x>
      <cdr:y>0.98027</cdr:y>
    </cdr:to>
    <cdr:sp macro="" textlink="">
      <cdr:nvSpPr>
        <cdr:cNvPr id="30731" name="Text Box 11"/>
        <cdr:cNvSpPr txBox="1">
          <a:spLocks xmlns:a="http://schemas.openxmlformats.org/drawingml/2006/main" noChangeArrowheads="1"/>
        </cdr:cNvSpPr>
      </cdr:nvSpPr>
      <cdr:spPr bwMode="auto">
        <a:xfrm xmlns:a="http://schemas.openxmlformats.org/drawingml/2006/main">
          <a:off x="1714136" y="5304631"/>
          <a:ext cx="648946" cy="347390"/>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18288" rIns="27432" bIns="18288" anchor="ctr" upright="1"/>
        <a:lstStyle xmlns:a="http://schemas.openxmlformats.org/drawingml/2006/main"/>
        <a:p xmlns:a="http://schemas.openxmlformats.org/drawingml/2006/main">
          <a:pPr algn="ctr" rtl="0">
            <a:defRPr sz="1000"/>
          </a:pPr>
          <a:r>
            <a:rPr lang="en-US" altLang="ja-JP" sz="800" b="0" i="0" strike="noStrike" dirty="0">
              <a:solidFill>
                <a:srgbClr val="000000"/>
              </a:solidFill>
              <a:latin typeface="ＭＳ Ｐゴシック"/>
              <a:ea typeface="ＭＳ Ｐゴシック"/>
            </a:rPr>
            <a:t>1960</a:t>
          </a:r>
        </a:p>
        <a:p xmlns:a="http://schemas.openxmlformats.org/drawingml/2006/main">
          <a:pPr algn="ctr" rtl="0">
            <a:defRPr sz="1000"/>
          </a:pPr>
          <a:r>
            <a:rPr lang="ja-JP" altLang="en-US" sz="800" b="0" i="0" strike="noStrike" dirty="0">
              <a:solidFill>
                <a:srgbClr val="000000"/>
              </a:solidFill>
              <a:latin typeface="ＭＳ Ｐゴシック"/>
              <a:ea typeface="ＭＳ Ｐゴシック"/>
            </a:rPr>
            <a:t>（昭和</a:t>
          </a:r>
          <a:r>
            <a:rPr lang="en-US" altLang="ja-JP" sz="800" b="0" i="0" strike="noStrike" dirty="0">
              <a:solidFill>
                <a:srgbClr val="000000"/>
              </a:solidFill>
              <a:latin typeface="ＭＳ Ｐゴシック"/>
              <a:ea typeface="ＭＳ Ｐゴシック"/>
            </a:rPr>
            <a:t>35)</a:t>
          </a:r>
        </a:p>
      </cdr:txBody>
    </cdr:sp>
  </cdr:relSizeAnchor>
  <cdr:relSizeAnchor xmlns:cdr="http://schemas.openxmlformats.org/drawingml/2006/chartDrawing">
    <cdr:from>
      <cdr:x>0.02733</cdr:x>
      <cdr:y>0.9125</cdr:y>
    </cdr:from>
    <cdr:to>
      <cdr:x>0.09786</cdr:x>
      <cdr:y>0.9735</cdr:y>
    </cdr:to>
    <cdr:sp macro="" textlink="">
      <cdr:nvSpPr>
        <cdr:cNvPr id="30732" name="Text Box 12"/>
        <cdr:cNvSpPr txBox="1">
          <a:spLocks xmlns:a="http://schemas.openxmlformats.org/drawingml/2006/main" noChangeArrowheads="1"/>
        </cdr:cNvSpPr>
      </cdr:nvSpPr>
      <cdr:spPr bwMode="auto">
        <a:xfrm xmlns:a="http://schemas.openxmlformats.org/drawingml/2006/main">
          <a:off x="268789" y="5261279"/>
          <a:ext cx="693687" cy="35171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18288" rIns="27432" bIns="18288" anchor="ctr" upright="1"/>
        <a:lstStyle xmlns:a="http://schemas.openxmlformats.org/drawingml/2006/main"/>
        <a:p xmlns:a="http://schemas.openxmlformats.org/drawingml/2006/main">
          <a:pPr algn="ctr" rtl="0">
            <a:defRPr sz="1000"/>
          </a:pPr>
          <a:r>
            <a:rPr lang="en-US" altLang="ja-JP" sz="800" b="0" i="0" strike="noStrike" dirty="0">
              <a:solidFill>
                <a:srgbClr val="000000"/>
              </a:solidFill>
              <a:latin typeface="ＭＳ Ｐゴシック"/>
              <a:ea typeface="ＭＳ Ｐゴシック"/>
            </a:rPr>
            <a:t>1950</a:t>
          </a:r>
        </a:p>
        <a:p xmlns:a="http://schemas.openxmlformats.org/drawingml/2006/main">
          <a:pPr algn="ctr" rtl="0">
            <a:defRPr sz="1000"/>
          </a:pPr>
          <a:r>
            <a:rPr lang="ja-JP" altLang="en-US" sz="800" b="0" i="0" strike="noStrike" dirty="0">
              <a:solidFill>
                <a:srgbClr val="000000"/>
              </a:solidFill>
              <a:latin typeface="ＭＳ Ｐゴシック"/>
              <a:ea typeface="ＭＳ Ｐゴシック"/>
            </a:rPr>
            <a:t>（昭和</a:t>
          </a:r>
          <a:r>
            <a:rPr lang="en-US" altLang="ja-JP" sz="800" b="0" i="0" strike="noStrike" dirty="0">
              <a:solidFill>
                <a:srgbClr val="000000"/>
              </a:solidFill>
              <a:latin typeface="ＭＳ Ｐゴシック"/>
              <a:ea typeface="ＭＳ Ｐゴシック"/>
            </a:rPr>
            <a:t>25)</a:t>
          </a:r>
        </a:p>
      </cdr:txBody>
    </cdr:sp>
  </cdr:relSizeAnchor>
  <cdr:relSizeAnchor xmlns:cdr="http://schemas.openxmlformats.org/drawingml/2006/chartDrawing">
    <cdr:from>
      <cdr:x>0</cdr:x>
      <cdr:y>0</cdr:y>
    </cdr:from>
    <cdr:to>
      <cdr:x>0.07675</cdr:x>
      <cdr:y>0.03775</cdr:y>
    </cdr:to>
    <cdr:sp macro="" textlink="">
      <cdr:nvSpPr>
        <cdr:cNvPr id="30733" name="Text Box 13"/>
        <cdr:cNvSpPr txBox="1">
          <a:spLocks xmlns:a="http://schemas.openxmlformats.org/drawingml/2006/main" noChangeArrowheads="1"/>
        </cdr:cNvSpPr>
      </cdr:nvSpPr>
      <cdr:spPr bwMode="auto">
        <a:xfrm xmlns:a="http://schemas.openxmlformats.org/drawingml/2006/main">
          <a:off x="-70512" y="-23961"/>
          <a:ext cx="754874" cy="217659"/>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18288" rIns="0" bIns="0" anchor="t" upright="1"/>
        <a:lstStyle xmlns:a="http://schemas.openxmlformats.org/drawingml/2006/main"/>
        <a:p xmlns:a="http://schemas.openxmlformats.org/drawingml/2006/main">
          <a:pPr algn="l" rtl="0">
            <a:defRPr sz="1000"/>
          </a:pPr>
          <a:r>
            <a:rPr lang="ja-JP" altLang="en-US" sz="925" b="0" i="0" strike="noStrike" dirty="0">
              <a:solidFill>
                <a:srgbClr val="000000"/>
              </a:solidFill>
              <a:latin typeface="ＭＳ Ｐゴシック"/>
              <a:ea typeface="ＭＳ Ｐゴシック"/>
            </a:rPr>
            <a:t>（兆円）</a:t>
          </a:r>
        </a:p>
      </cdr:txBody>
    </cdr:sp>
  </cdr:relSizeAnchor>
  <cdr:relSizeAnchor xmlns:cdr="http://schemas.openxmlformats.org/drawingml/2006/chartDrawing">
    <cdr:from>
      <cdr:x>0.6282</cdr:x>
      <cdr:y>0.45793</cdr:y>
    </cdr:from>
    <cdr:to>
      <cdr:x>0.6702</cdr:x>
      <cdr:y>0.48943</cdr:y>
    </cdr:to>
    <cdr:sp macro="" textlink="">
      <cdr:nvSpPr>
        <cdr:cNvPr id="30735" name="Text Box 15"/>
        <cdr:cNvSpPr txBox="1">
          <a:spLocks xmlns:a="http://schemas.openxmlformats.org/drawingml/2006/main" noChangeArrowheads="1"/>
        </cdr:cNvSpPr>
      </cdr:nvSpPr>
      <cdr:spPr bwMode="auto">
        <a:xfrm xmlns:a="http://schemas.openxmlformats.org/drawingml/2006/main">
          <a:off x="6178632" y="2640335"/>
          <a:ext cx="413090" cy="181622"/>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18288" rIns="0" bIns="0" anchor="t" upright="1"/>
        <a:lstStyle xmlns:a="http://schemas.openxmlformats.org/drawingml/2006/main"/>
        <a:p xmlns:a="http://schemas.openxmlformats.org/drawingml/2006/main">
          <a:pPr algn="ctr" rtl="0">
            <a:defRPr sz="1000"/>
          </a:pPr>
          <a:r>
            <a:rPr lang="en-US" altLang="ja-JP" sz="925" b="0" i="0" strike="noStrike" dirty="0">
              <a:solidFill>
                <a:srgbClr val="000000"/>
              </a:solidFill>
              <a:latin typeface="ＭＳ Ｐゴシック"/>
              <a:ea typeface="ＭＳ Ｐゴシック"/>
            </a:rPr>
            <a:t>47.2</a:t>
          </a:r>
        </a:p>
      </cdr:txBody>
    </cdr:sp>
  </cdr:relSizeAnchor>
  <cdr:relSizeAnchor xmlns:cdr="http://schemas.openxmlformats.org/drawingml/2006/chartDrawing">
    <cdr:from>
      <cdr:x>0.48177</cdr:x>
      <cdr:y>0.64526</cdr:y>
    </cdr:from>
    <cdr:to>
      <cdr:x>0.52127</cdr:x>
      <cdr:y>0.67601</cdr:y>
    </cdr:to>
    <cdr:sp macro="" textlink="">
      <cdr:nvSpPr>
        <cdr:cNvPr id="30736" name="Text Box 16"/>
        <cdr:cNvSpPr txBox="1">
          <a:spLocks xmlns:a="http://schemas.openxmlformats.org/drawingml/2006/main" noChangeArrowheads="1"/>
        </cdr:cNvSpPr>
      </cdr:nvSpPr>
      <cdr:spPr bwMode="auto">
        <a:xfrm xmlns:a="http://schemas.openxmlformats.org/drawingml/2006/main">
          <a:off x="4738472" y="3720455"/>
          <a:ext cx="388502" cy="177298"/>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18288" rIns="0" bIns="0" anchor="t" upright="1"/>
        <a:lstStyle xmlns:a="http://schemas.openxmlformats.org/drawingml/2006/main"/>
        <a:p xmlns:a="http://schemas.openxmlformats.org/drawingml/2006/main">
          <a:pPr algn="l" rtl="0">
            <a:defRPr sz="1000"/>
          </a:pPr>
          <a:r>
            <a:rPr lang="en-US" altLang="ja-JP" sz="925" b="0" i="0" strike="noStrike" dirty="0">
              <a:solidFill>
                <a:srgbClr val="000000"/>
              </a:solidFill>
              <a:latin typeface="ＭＳ Ｐゴシック"/>
              <a:ea typeface="ＭＳ Ｐゴシック"/>
            </a:rPr>
            <a:t>24.8</a:t>
          </a:r>
        </a:p>
      </cdr:txBody>
    </cdr:sp>
  </cdr:relSizeAnchor>
  <cdr:relSizeAnchor xmlns:cdr="http://schemas.openxmlformats.org/drawingml/2006/chartDrawing">
    <cdr:from>
      <cdr:x>0.33535</cdr:x>
      <cdr:y>0.84508</cdr:y>
    </cdr:from>
    <cdr:to>
      <cdr:x>0.36935</cdr:x>
      <cdr:y>0.87583</cdr:y>
    </cdr:to>
    <cdr:sp macro="" textlink="">
      <cdr:nvSpPr>
        <cdr:cNvPr id="30737" name="Text Box 17"/>
        <cdr:cNvSpPr txBox="1">
          <a:spLocks xmlns:a="http://schemas.openxmlformats.org/drawingml/2006/main" noChangeArrowheads="1"/>
        </cdr:cNvSpPr>
      </cdr:nvSpPr>
      <cdr:spPr bwMode="auto">
        <a:xfrm xmlns:a="http://schemas.openxmlformats.org/drawingml/2006/main">
          <a:off x="3298312" y="4872583"/>
          <a:ext cx="334406" cy="177299"/>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18288" rIns="0" bIns="0" anchor="t" upright="1"/>
        <a:lstStyle xmlns:a="http://schemas.openxmlformats.org/drawingml/2006/main"/>
        <a:p xmlns:a="http://schemas.openxmlformats.org/drawingml/2006/main">
          <a:pPr algn="ctr" rtl="0">
            <a:defRPr sz="1000"/>
          </a:pPr>
          <a:r>
            <a:rPr lang="en-US" altLang="ja-JP" sz="925" b="0" i="0" strike="noStrike" dirty="0">
              <a:solidFill>
                <a:srgbClr val="000000"/>
              </a:solidFill>
              <a:latin typeface="ＭＳ Ｐゴシック"/>
              <a:ea typeface="ＭＳ Ｐゴシック"/>
            </a:rPr>
            <a:t>3.5</a:t>
          </a:r>
        </a:p>
      </cdr:txBody>
    </cdr:sp>
  </cdr:relSizeAnchor>
  <cdr:relSizeAnchor xmlns:cdr="http://schemas.openxmlformats.org/drawingml/2006/chartDrawing">
    <cdr:from>
      <cdr:x>0.04982</cdr:x>
      <cdr:y>0.87006</cdr:y>
    </cdr:from>
    <cdr:to>
      <cdr:x>0.08557</cdr:x>
      <cdr:y>0.90181</cdr:y>
    </cdr:to>
    <cdr:sp macro="" textlink="">
      <cdr:nvSpPr>
        <cdr:cNvPr id="30738" name="Text Box 18"/>
        <cdr:cNvSpPr txBox="1">
          <a:spLocks xmlns:a="http://schemas.openxmlformats.org/drawingml/2006/main" noChangeArrowheads="1"/>
        </cdr:cNvSpPr>
      </cdr:nvSpPr>
      <cdr:spPr bwMode="auto">
        <a:xfrm xmlns:a="http://schemas.openxmlformats.org/drawingml/2006/main">
          <a:off x="490000" y="5016599"/>
          <a:ext cx="351618" cy="18306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18288" rIns="0" bIns="0" anchor="t" upright="1"/>
        <a:lstStyle xmlns:a="http://schemas.openxmlformats.org/drawingml/2006/main"/>
        <a:p xmlns:a="http://schemas.openxmlformats.org/drawingml/2006/main">
          <a:pPr algn="l" rtl="0">
            <a:defRPr sz="1000"/>
          </a:pPr>
          <a:r>
            <a:rPr lang="en-US" altLang="ja-JP" sz="925" b="0" i="0" strike="noStrike" dirty="0">
              <a:solidFill>
                <a:srgbClr val="000000"/>
              </a:solidFill>
              <a:latin typeface="ＭＳ Ｐゴシック"/>
              <a:ea typeface="ＭＳ Ｐゴシック"/>
            </a:rPr>
            <a:t>0.1</a:t>
          </a:r>
        </a:p>
      </cdr:txBody>
    </cdr:sp>
  </cdr:relSizeAnchor>
  <cdr:relSizeAnchor xmlns:cdr="http://schemas.openxmlformats.org/drawingml/2006/chartDrawing">
    <cdr:from>
      <cdr:x>0.19624</cdr:x>
      <cdr:y>0.85757</cdr:y>
    </cdr:from>
    <cdr:to>
      <cdr:x>0.23124</cdr:x>
      <cdr:y>0.88832</cdr:y>
    </cdr:to>
    <cdr:sp macro="" textlink="">
      <cdr:nvSpPr>
        <cdr:cNvPr id="30739" name="Text Box 19"/>
        <cdr:cNvSpPr txBox="1">
          <a:spLocks xmlns:a="http://schemas.openxmlformats.org/drawingml/2006/main" noChangeArrowheads="1"/>
        </cdr:cNvSpPr>
      </cdr:nvSpPr>
      <cdr:spPr bwMode="auto">
        <a:xfrm xmlns:a="http://schemas.openxmlformats.org/drawingml/2006/main">
          <a:off x="1930160" y="4944591"/>
          <a:ext cx="344242" cy="177298"/>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18288" rIns="0" bIns="0" anchor="t" upright="1"/>
        <a:lstStyle xmlns:a="http://schemas.openxmlformats.org/drawingml/2006/main"/>
        <a:p xmlns:a="http://schemas.openxmlformats.org/drawingml/2006/main">
          <a:pPr algn="l" rtl="0">
            <a:defRPr sz="1000"/>
          </a:pPr>
          <a:r>
            <a:rPr lang="en-US" altLang="ja-JP" sz="925" b="0" i="0" strike="noStrike" dirty="0">
              <a:solidFill>
                <a:srgbClr val="000000"/>
              </a:solidFill>
              <a:latin typeface="ＭＳ Ｐゴシック"/>
              <a:ea typeface="ＭＳ Ｐゴシック"/>
            </a:rPr>
            <a:t>0.7</a:t>
          </a:r>
        </a:p>
      </cdr:txBody>
    </cdr:sp>
  </cdr:relSizeAnchor>
  <cdr:relSizeAnchor xmlns:cdr="http://schemas.openxmlformats.org/drawingml/2006/chartDrawing">
    <cdr:from>
      <cdr:x>0.8698</cdr:x>
      <cdr:y>0.05829</cdr:y>
    </cdr:from>
    <cdr:to>
      <cdr:x>0.9138</cdr:x>
      <cdr:y>0.09579</cdr:y>
    </cdr:to>
    <cdr:sp macro="" textlink="">
      <cdr:nvSpPr>
        <cdr:cNvPr id="30740" name="Text Box 20"/>
        <cdr:cNvSpPr txBox="1">
          <a:spLocks xmlns:a="http://schemas.openxmlformats.org/drawingml/2006/main" noChangeArrowheads="1"/>
        </cdr:cNvSpPr>
      </cdr:nvSpPr>
      <cdr:spPr bwMode="auto">
        <a:xfrm xmlns:a="http://schemas.openxmlformats.org/drawingml/2006/main">
          <a:off x="8554896" y="336079"/>
          <a:ext cx="432761" cy="216218"/>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18288" rIns="0" bIns="0" anchor="t" upright="1"/>
        <a:lstStyle xmlns:a="http://schemas.openxmlformats.org/drawingml/2006/main"/>
        <a:p xmlns:a="http://schemas.openxmlformats.org/drawingml/2006/main">
          <a:pPr algn="ctr" rtl="0">
            <a:defRPr sz="1000"/>
          </a:pPr>
          <a:r>
            <a:rPr lang="en-US" altLang="ja-JP" sz="950" b="0" i="0" strike="noStrike" dirty="0" smtClean="0">
              <a:solidFill>
                <a:srgbClr val="000000"/>
              </a:solidFill>
              <a:latin typeface="ＭＳ Ｐゴシック"/>
              <a:ea typeface="ＭＳ Ｐゴシック"/>
            </a:rPr>
            <a:t>103.5</a:t>
          </a:r>
          <a:endParaRPr lang="en-US" altLang="ja-JP" sz="950" b="0" i="0" strike="noStrike" dirty="0">
            <a:solidFill>
              <a:srgbClr val="000000"/>
            </a:solidFill>
            <a:latin typeface="ＭＳ Ｐゴシック"/>
            <a:ea typeface="ＭＳ Ｐゴシック"/>
          </a:endParaRPr>
        </a:p>
      </cdr:txBody>
    </cdr:sp>
  </cdr:relSizeAnchor>
  <cdr:relSizeAnchor xmlns:cdr="http://schemas.openxmlformats.org/drawingml/2006/chartDrawing">
    <cdr:from>
      <cdr:x>0.75998</cdr:x>
      <cdr:y>0.89425</cdr:y>
    </cdr:from>
    <cdr:to>
      <cdr:x>0.82217</cdr:x>
      <cdr:y>1</cdr:y>
    </cdr:to>
    <cdr:sp macro="" textlink="">
      <cdr:nvSpPr>
        <cdr:cNvPr id="30760" name="Text Box 40"/>
        <cdr:cNvSpPr txBox="1">
          <a:spLocks xmlns:a="http://schemas.openxmlformats.org/drawingml/2006/main" noChangeArrowheads="1"/>
        </cdr:cNvSpPr>
      </cdr:nvSpPr>
      <cdr:spPr bwMode="auto">
        <a:xfrm xmlns:a="http://schemas.openxmlformats.org/drawingml/2006/main">
          <a:off x="7474776" y="5160615"/>
          <a:ext cx="611669" cy="609733"/>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18288" rIns="27432" bIns="18288" anchor="ctr" upright="1"/>
        <a:lstStyle xmlns:a="http://schemas.openxmlformats.org/drawingml/2006/main"/>
        <a:p xmlns:a="http://schemas.openxmlformats.org/drawingml/2006/main">
          <a:pPr algn="ctr" rtl="0">
            <a:defRPr sz="1000"/>
          </a:pPr>
          <a:r>
            <a:rPr lang="en-US" altLang="ja-JP" sz="800" b="0" i="0" strike="noStrike" dirty="0">
              <a:solidFill>
                <a:srgbClr val="000000"/>
              </a:solidFill>
              <a:latin typeface="ＭＳ Ｐゴシック"/>
              <a:ea typeface="ＭＳ Ｐゴシック"/>
            </a:rPr>
            <a:t>2000</a:t>
          </a:r>
        </a:p>
        <a:p xmlns:a="http://schemas.openxmlformats.org/drawingml/2006/main">
          <a:pPr algn="ctr" rtl="0">
            <a:defRPr sz="1000"/>
          </a:pPr>
          <a:r>
            <a:rPr lang="ja-JP" altLang="en-US" sz="800" b="0" i="0" strike="noStrike" dirty="0">
              <a:solidFill>
                <a:srgbClr val="000000"/>
              </a:solidFill>
              <a:latin typeface="ＭＳ Ｐゴシック"/>
              <a:ea typeface="ＭＳ Ｐゴシック"/>
            </a:rPr>
            <a:t>（</a:t>
          </a:r>
          <a:r>
            <a:rPr lang="ja-JP" altLang="en-US" sz="800" b="0" i="0" strike="noStrike" dirty="0" smtClean="0">
              <a:solidFill>
                <a:srgbClr val="000000"/>
              </a:solidFill>
              <a:latin typeface="ＭＳ Ｐゴシック"/>
              <a:ea typeface="ＭＳ Ｐゴシック"/>
            </a:rPr>
            <a:t>平成</a:t>
          </a:r>
          <a:r>
            <a:rPr lang="en-US" altLang="ja-JP" sz="800" dirty="0" smtClean="0">
              <a:solidFill>
                <a:srgbClr val="000000"/>
              </a:solidFill>
              <a:latin typeface="ＭＳ Ｐゴシック"/>
              <a:ea typeface="ＭＳ Ｐゴシック"/>
            </a:rPr>
            <a:t>12</a:t>
          </a:r>
          <a:r>
            <a:rPr lang="en-US" altLang="ja-JP" sz="800" b="0" i="0" strike="noStrike" dirty="0" smtClean="0">
              <a:solidFill>
                <a:srgbClr val="000000"/>
              </a:solidFill>
              <a:latin typeface="ＭＳ Ｐゴシック"/>
              <a:ea typeface="ＭＳ Ｐゴシック"/>
            </a:rPr>
            <a:t>)</a:t>
          </a:r>
          <a:endParaRPr lang="en-US" altLang="ja-JP" sz="800" b="0" i="0" strike="noStrike" dirty="0">
            <a:solidFill>
              <a:srgbClr val="000000"/>
            </a:solidFill>
            <a:latin typeface="ＭＳ Ｐゴシック"/>
            <a:ea typeface="ＭＳ Ｐゴシック"/>
          </a:endParaRPr>
        </a:p>
      </cdr:txBody>
    </cdr:sp>
  </cdr:relSizeAnchor>
  <cdr:relSizeAnchor xmlns:cdr="http://schemas.openxmlformats.org/drawingml/2006/chartDrawing">
    <cdr:from>
      <cdr:x>0.77462</cdr:x>
      <cdr:y>0.23313</cdr:y>
    </cdr:from>
    <cdr:to>
      <cdr:x>0.80512</cdr:x>
      <cdr:y>0.26388</cdr:y>
    </cdr:to>
    <cdr:sp macro="" textlink="">
      <cdr:nvSpPr>
        <cdr:cNvPr id="30761" name="Text Box 41"/>
        <cdr:cNvSpPr txBox="1">
          <a:spLocks xmlns:a="http://schemas.openxmlformats.org/drawingml/2006/main" noChangeArrowheads="1"/>
        </cdr:cNvSpPr>
      </cdr:nvSpPr>
      <cdr:spPr bwMode="auto">
        <a:xfrm xmlns:a="http://schemas.openxmlformats.org/drawingml/2006/main">
          <a:off x="7618792" y="1344191"/>
          <a:ext cx="299982" cy="177298"/>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18288" rIns="0" bIns="0" anchor="t" upright="1"/>
        <a:lstStyle xmlns:a="http://schemas.openxmlformats.org/drawingml/2006/main"/>
        <a:p xmlns:a="http://schemas.openxmlformats.org/drawingml/2006/main">
          <a:pPr algn="l" rtl="0">
            <a:defRPr sz="1000"/>
          </a:pPr>
          <a:r>
            <a:rPr lang="en-US" altLang="ja-JP" sz="925" b="0" i="0" strike="noStrike" dirty="0" smtClean="0">
              <a:solidFill>
                <a:srgbClr val="000000"/>
              </a:solidFill>
              <a:latin typeface="ＭＳ Ｐゴシック"/>
              <a:ea typeface="ＭＳ Ｐゴシック"/>
            </a:rPr>
            <a:t>78.1</a:t>
          </a:r>
          <a:endParaRPr lang="en-US" altLang="ja-JP" sz="925" b="0" i="0" strike="noStrike" dirty="0">
            <a:solidFill>
              <a:srgbClr val="000000"/>
            </a:solidFill>
            <a:latin typeface="ＭＳ Ｐゴシック"/>
            <a:ea typeface="ＭＳ Ｐゴシック"/>
          </a:endParaRPr>
        </a:p>
      </cdr:txBody>
    </cdr:sp>
  </cdr:relSizeAnchor>
  <cdr:relSizeAnchor xmlns:cdr="http://schemas.openxmlformats.org/drawingml/2006/chartDrawing">
    <cdr:from>
      <cdr:x>0.89908</cdr:x>
      <cdr:y>0.90942</cdr:y>
    </cdr:from>
    <cdr:to>
      <cdr:x>1</cdr:x>
      <cdr:y>0.97137</cdr:y>
    </cdr:to>
    <cdr:sp macro="" textlink="">
      <cdr:nvSpPr>
        <cdr:cNvPr id="30" name="Text Box 7"/>
        <cdr:cNvSpPr txBox="1">
          <a:spLocks xmlns:a="http://schemas.openxmlformats.org/drawingml/2006/main" noChangeArrowheads="1"/>
        </cdr:cNvSpPr>
      </cdr:nvSpPr>
      <cdr:spPr bwMode="auto">
        <a:xfrm xmlns:a="http://schemas.openxmlformats.org/drawingml/2006/main">
          <a:off x="8842928" y="5243534"/>
          <a:ext cx="992560" cy="357191"/>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a:lstStyle xmlns:a="http://schemas.openxmlformats.org/drawingml/2006/main">
          <a:defPPr>
            <a:defRPr lang="ja-JP"/>
          </a:defPPr>
          <a:lvl1pPr algn="l" rtl="0" fontAlgn="base">
            <a:spcBef>
              <a:spcPct val="0"/>
            </a:spcBef>
            <a:spcAft>
              <a:spcPct val="0"/>
            </a:spcAft>
            <a:defRPr kumimoji="1" kern="1200">
              <a:solidFill>
                <a:srgbClr val="000000"/>
              </a:solidFill>
              <a:latin typeface="Arial" charset="0"/>
              <a:ea typeface="ＭＳ Ｐゴシック" pitchFamily="50" charset="-128"/>
            </a:defRPr>
          </a:lvl1pPr>
          <a:lvl2pPr marL="457200" algn="l" rtl="0" fontAlgn="base">
            <a:spcBef>
              <a:spcPct val="0"/>
            </a:spcBef>
            <a:spcAft>
              <a:spcPct val="0"/>
            </a:spcAft>
            <a:defRPr kumimoji="1" kern="1200">
              <a:solidFill>
                <a:srgbClr val="000000"/>
              </a:solidFill>
              <a:latin typeface="Arial" charset="0"/>
              <a:ea typeface="ＭＳ Ｐゴシック" pitchFamily="50" charset="-128"/>
            </a:defRPr>
          </a:lvl2pPr>
          <a:lvl3pPr marL="914400" algn="l" rtl="0" fontAlgn="base">
            <a:spcBef>
              <a:spcPct val="0"/>
            </a:spcBef>
            <a:spcAft>
              <a:spcPct val="0"/>
            </a:spcAft>
            <a:defRPr kumimoji="1" kern="1200">
              <a:solidFill>
                <a:srgbClr val="000000"/>
              </a:solidFill>
              <a:latin typeface="Arial" charset="0"/>
              <a:ea typeface="ＭＳ Ｐゴシック" pitchFamily="50" charset="-128"/>
            </a:defRPr>
          </a:lvl3pPr>
          <a:lvl4pPr marL="1371600" algn="l" rtl="0" fontAlgn="base">
            <a:spcBef>
              <a:spcPct val="0"/>
            </a:spcBef>
            <a:spcAft>
              <a:spcPct val="0"/>
            </a:spcAft>
            <a:defRPr kumimoji="1" kern="1200">
              <a:solidFill>
                <a:srgbClr val="000000"/>
              </a:solidFill>
              <a:latin typeface="Arial" charset="0"/>
              <a:ea typeface="ＭＳ Ｐゴシック" pitchFamily="50" charset="-128"/>
            </a:defRPr>
          </a:lvl4pPr>
          <a:lvl5pPr marL="1828800" algn="l" rtl="0" fontAlgn="base">
            <a:spcBef>
              <a:spcPct val="0"/>
            </a:spcBef>
            <a:spcAft>
              <a:spcPct val="0"/>
            </a:spcAft>
            <a:defRPr kumimoji="1" kern="1200">
              <a:solidFill>
                <a:srgbClr val="000000"/>
              </a:solidFill>
              <a:latin typeface="Arial" charset="0"/>
              <a:ea typeface="ＭＳ Ｐゴシック" pitchFamily="50" charset="-128"/>
            </a:defRPr>
          </a:lvl5pPr>
          <a:lvl6pPr marL="2286000" algn="l" defTabSz="914400" rtl="0" eaLnBrk="1" latinLnBrk="0" hangingPunct="1">
            <a:defRPr kumimoji="1" kern="1200">
              <a:solidFill>
                <a:srgbClr val="000000"/>
              </a:solidFill>
              <a:latin typeface="Arial" charset="0"/>
              <a:ea typeface="ＭＳ Ｐゴシック" pitchFamily="50" charset="-128"/>
            </a:defRPr>
          </a:lvl6pPr>
          <a:lvl7pPr marL="2743200" algn="l" defTabSz="914400" rtl="0" eaLnBrk="1" latinLnBrk="0" hangingPunct="1">
            <a:defRPr kumimoji="1" kern="1200">
              <a:solidFill>
                <a:srgbClr val="000000"/>
              </a:solidFill>
              <a:latin typeface="Arial" charset="0"/>
              <a:ea typeface="ＭＳ Ｐゴシック" pitchFamily="50" charset="-128"/>
            </a:defRPr>
          </a:lvl7pPr>
          <a:lvl8pPr marL="3200400" algn="l" defTabSz="914400" rtl="0" eaLnBrk="1" latinLnBrk="0" hangingPunct="1">
            <a:defRPr kumimoji="1" kern="1200">
              <a:solidFill>
                <a:srgbClr val="000000"/>
              </a:solidFill>
              <a:latin typeface="Arial" charset="0"/>
              <a:ea typeface="ＭＳ Ｐゴシック" pitchFamily="50" charset="-128"/>
            </a:defRPr>
          </a:lvl8pPr>
          <a:lvl9pPr marL="3657600" algn="l" defTabSz="914400" rtl="0" eaLnBrk="1" latinLnBrk="0" hangingPunct="1">
            <a:defRPr kumimoji="1" kern="1200">
              <a:solidFill>
                <a:srgbClr val="000000"/>
              </a:solidFill>
              <a:latin typeface="Arial" charset="0"/>
              <a:ea typeface="ＭＳ Ｐゴシック" pitchFamily="50" charset="-128"/>
            </a:defRPr>
          </a:lvl9pPr>
        </a:lstStyle>
        <a:p xmlns:a="http://schemas.openxmlformats.org/drawingml/2006/main">
          <a:pPr algn="ctr"/>
          <a:r>
            <a:rPr lang="en-US" altLang="ja-JP" sz="800" dirty="0">
              <a:latin typeface="+mn-ea"/>
              <a:ea typeface="+mn-ea"/>
            </a:rPr>
            <a:t> </a:t>
          </a:r>
          <a:r>
            <a:rPr lang="en-US" altLang="ja-JP" sz="800" dirty="0" smtClean="0">
              <a:latin typeface="+mn-ea"/>
              <a:ea typeface="+mn-ea"/>
            </a:rPr>
            <a:t>2012</a:t>
          </a:r>
          <a:endParaRPr lang="en-US" altLang="ja-JP" sz="800" dirty="0">
            <a:latin typeface="+mn-ea"/>
            <a:ea typeface="+mn-ea"/>
          </a:endParaRPr>
        </a:p>
        <a:p xmlns:a="http://schemas.openxmlformats.org/drawingml/2006/main">
          <a:pPr algn="ctr"/>
          <a:r>
            <a:rPr lang="en-US" altLang="ja-JP" sz="800" dirty="0">
              <a:latin typeface="+mn-ea"/>
              <a:ea typeface="+mn-ea"/>
            </a:rPr>
            <a:t>  (</a:t>
          </a:r>
          <a:r>
            <a:rPr lang="ja-JP" altLang="en-US" sz="800" dirty="0" smtClean="0">
              <a:latin typeface="+mn-ea"/>
              <a:ea typeface="+mn-ea"/>
            </a:rPr>
            <a:t>予算ﾍﾞｰｽ</a:t>
          </a:r>
          <a:r>
            <a:rPr lang="en-US" altLang="ja-JP" sz="800" dirty="0">
              <a:latin typeface="+mn-ea"/>
              <a:ea typeface="+mn-ea"/>
            </a:rPr>
            <a:t>)</a:t>
          </a:r>
        </a:p>
      </cdr:txBody>
    </cdr:sp>
  </cdr:relSizeAnchor>
</c:userShapes>
</file>

<file path=ppt/drawings/drawing2.xml><?xml version="1.0" encoding="utf-8"?>
<c:userShapes xmlns:c="http://schemas.openxmlformats.org/drawingml/2006/chart">
  <cdr:relSizeAnchor xmlns:cdr="http://schemas.openxmlformats.org/drawingml/2006/chartDrawing">
    <cdr:from>
      <cdr:x>0.73913</cdr:x>
      <cdr:y>0.61901</cdr:y>
    </cdr:from>
    <cdr:to>
      <cdr:x>0.80999</cdr:x>
      <cdr:y>0.95095</cdr:y>
    </cdr:to>
    <cdr:sp macro="" textlink="">
      <cdr:nvSpPr>
        <cdr:cNvPr id="25" name="正方形/長方形 24"/>
        <cdr:cNvSpPr/>
      </cdr:nvSpPr>
      <cdr:spPr>
        <a:xfrm xmlns:a="http://schemas.openxmlformats.org/drawingml/2006/main" flipH="1">
          <a:off x="6120676" y="2273249"/>
          <a:ext cx="586786" cy="1219027"/>
        </a:xfrm>
        <a:prstGeom xmlns:a="http://schemas.openxmlformats.org/drawingml/2006/main" prst="rect">
          <a:avLst/>
        </a:prstGeom>
        <a:solidFill xmlns:a="http://schemas.openxmlformats.org/drawingml/2006/main">
          <a:schemeClr val="tx2">
            <a:lumMod val="40000"/>
            <a:lumOff val="60000"/>
          </a:schemeClr>
        </a:solidFill>
        <a:ln xmlns:a="http://schemas.openxmlformats.org/drawingml/2006/main" w="3175" cap="flat" cmpd="sng" algn="ctr">
          <a:solidFill>
            <a:schemeClr val="tx1"/>
          </a:solidFill>
          <a:prstDash val="sysDash"/>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ysClr val="window" lastClr="FFFFFF"/>
              </a:solidFill>
              <a:latin typeface="Calibri"/>
            </a:defRPr>
          </a:lvl1pPr>
          <a:lvl2pPr marL="457200" indent="0">
            <a:defRPr sz="1100">
              <a:solidFill>
                <a:sysClr val="window" lastClr="FFFFFF"/>
              </a:solidFill>
              <a:latin typeface="Calibri"/>
            </a:defRPr>
          </a:lvl2pPr>
          <a:lvl3pPr marL="914400" indent="0">
            <a:defRPr sz="1100">
              <a:solidFill>
                <a:sysClr val="window" lastClr="FFFFFF"/>
              </a:solidFill>
              <a:latin typeface="Calibri"/>
            </a:defRPr>
          </a:lvl3pPr>
          <a:lvl4pPr marL="1371600" indent="0">
            <a:defRPr sz="1100">
              <a:solidFill>
                <a:sysClr val="window" lastClr="FFFFFF"/>
              </a:solidFill>
              <a:latin typeface="Calibri"/>
            </a:defRPr>
          </a:lvl4pPr>
          <a:lvl5pPr marL="1828800" indent="0">
            <a:defRPr sz="1100">
              <a:solidFill>
                <a:sysClr val="window" lastClr="FFFFFF"/>
              </a:solidFill>
              <a:latin typeface="Calibri"/>
            </a:defRPr>
          </a:lvl5pPr>
          <a:lvl6pPr marL="2286000" indent="0">
            <a:defRPr sz="1100">
              <a:solidFill>
                <a:sysClr val="window" lastClr="FFFFFF"/>
              </a:solidFill>
              <a:latin typeface="Calibri"/>
            </a:defRPr>
          </a:lvl6pPr>
          <a:lvl7pPr marL="2743200" indent="0">
            <a:defRPr sz="1100">
              <a:solidFill>
                <a:sysClr val="window" lastClr="FFFFFF"/>
              </a:solidFill>
              <a:latin typeface="Calibri"/>
            </a:defRPr>
          </a:lvl7pPr>
          <a:lvl8pPr marL="3200400" indent="0">
            <a:defRPr sz="1100">
              <a:solidFill>
                <a:sysClr val="window" lastClr="FFFFFF"/>
              </a:solidFill>
              <a:latin typeface="Calibri"/>
            </a:defRPr>
          </a:lvl8pPr>
          <a:lvl9pPr marL="3657600" indent="0">
            <a:defRPr sz="1100">
              <a:solidFill>
                <a:sysClr val="window" lastClr="FFFFFF"/>
              </a:solidFill>
              <a:latin typeface="Calibri"/>
            </a:defRPr>
          </a:lvl9pPr>
        </a:lstStyle>
        <a:p xmlns:a="http://schemas.openxmlformats.org/drawingml/2006/main">
          <a:endParaRPr lang="ja-JP"/>
        </a:p>
      </cdr:txBody>
    </cdr:sp>
  </cdr:relSizeAnchor>
  <cdr:relSizeAnchor xmlns:cdr="http://schemas.openxmlformats.org/drawingml/2006/chartDrawing">
    <cdr:from>
      <cdr:x>0.73913</cdr:x>
      <cdr:y>0.27451</cdr:y>
    </cdr:from>
    <cdr:to>
      <cdr:x>0.80999</cdr:x>
      <cdr:y>0.35294</cdr:y>
    </cdr:to>
    <cdr:sp macro="" textlink="">
      <cdr:nvSpPr>
        <cdr:cNvPr id="26" name="正方形/長方形 25"/>
        <cdr:cNvSpPr/>
      </cdr:nvSpPr>
      <cdr:spPr>
        <a:xfrm xmlns:a="http://schemas.openxmlformats.org/drawingml/2006/main" flipH="1">
          <a:off x="6120676" y="1008111"/>
          <a:ext cx="586786" cy="288033"/>
        </a:xfrm>
        <a:prstGeom xmlns:a="http://schemas.openxmlformats.org/drawingml/2006/main" prst="rect">
          <a:avLst/>
        </a:prstGeom>
        <a:solidFill xmlns:a="http://schemas.openxmlformats.org/drawingml/2006/main">
          <a:srgbClr val="9BBB59">
            <a:lumMod val="40000"/>
            <a:lumOff val="60000"/>
          </a:srgbClr>
        </a:solidFill>
        <a:ln xmlns:a="http://schemas.openxmlformats.org/drawingml/2006/main" w="3175" cap="flat" cmpd="sng" algn="ctr">
          <a:solidFill>
            <a:schemeClr val="tx1"/>
          </a:solidFill>
          <a:prstDash val="sysDash"/>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ysClr val="window" lastClr="FFFFFF"/>
              </a:solidFill>
              <a:latin typeface="Calibri"/>
            </a:defRPr>
          </a:lvl1pPr>
          <a:lvl2pPr marL="457200" indent="0">
            <a:defRPr sz="1100">
              <a:solidFill>
                <a:sysClr val="window" lastClr="FFFFFF"/>
              </a:solidFill>
              <a:latin typeface="Calibri"/>
            </a:defRPr>
          </a:lvl2pPr>
          <a:lvl3pPr marL="914400" indent="0">
            <a:defRPr sz="1100">
              <a:solidFill>
                <a:sysClr val="window" lastClr="FFFFFF"/>
              </a:solidFill>
              <a:latin typeface="Calibri"/>
            </a:defRPr>
          </a:lvl3pPr>
          <a:lvl4pPr marL="1371600" indent="0">
            <a:defRPr sz="1100">
              <a:solidFill>
                <a:sysClr val="window" lastClr="FFFFFF"/>
              </a:solidFill>
              <a:latin typeface="Calibri"/>
            </a:defRPr>
          </a:lvl4pPr>
          <a:lvl5pPr marL="1828800" indent="0">
            <a:defRPr sz="1100">
              <a:solidFill>
                <a:sysClr val="window" lastClr="FFFFFF"/>
              </a:solidFill>
              <a:latin typeface="Calibri"/>
            </a:defRPr>
          </a:lvl5pPr>
          <a:lvl6pPr marL="2286000" indent="0">
            <a:defRPr sz="1100">
              <a:solidFill>
                <a:sysClr val="window" lastClr="FFFFFF"/>
              </a:solidFill>
              <a:latin typeface="Calibri"/>
            </a:defRPr>
          </a:lvl6pPr>
          <a:lvl7pPr marL="2743200" indent="0">
            <a:defRPr sz="1100">
              <a:solidFill>
                <a:sysClr val="window" lastClr="FFFFFF"/>
              </a:solidFill>
              <a:latin typeface="Calibri"/>
            </a:defRPr>
          </a:lvl7pPr>
          <a:lvl8pPr marL="3200400" indent="0">
            <a:defRPr sz="1100">
              <a:solidFill>
                <a:sysClr val="window" lastClr="FFFFFF"/>
              </a:solidFill>
              <a:latin typeface="Calibri"/>
            </a:defRPr>
          </a:lvl8pPr>
          <a:lvl9pPr marL="3657600" indent="0">
            <a:defRPr sz="1100">
              <a:solidFill>
                <a:sysClr val="window" lastClr="FFFFFF"/>
              </a:solidFill>
              <a:latin typeface="Calibri"/>
            </a:defRPr>
          </a:lvl9pPr>
        </a:lstStyle>
        <a:p xmlns:a="http://schemas.openxmlformats.org/drawingml/2006/main">
          <a:endParaRPr lang="ja-JP"/>
        </a:p>
      </cdr:txBody>
    </cdr:sp>
  </cdr:relSizeAnchor>
  <cdr:relSizeAnchor xmlns:cdr="http://schemas.openxmlformats.org/drawingml/2006/chartDrawing">
    <cdr:from>
      <cdr:x>0.73913</cdr:x>
      <cdr:y>0.35294</cdr:y>
    </cdr:from>
    <cdr:to>
      <cdr:x>0.80999</cdr:x>
      <cdr:y>0.63056</cdr:y>
    </cdr:to>
    <cdr:sp macro="" textlink="">
      <cdr:nvSpPr>
        <cdr:cNvPr id="27" name="正方形/長方形 26"/>
        <cdr:cNvSpPr/>
      </cdr:nvSpPr>
      <cdr:spPr>
        <a:xfrm xmlns:a="http://schemas.openxmlformats.org/drawingml/2006/main" flipH="1">
          <a:off x="6630732" y="1296139"/>
          <a:ext cx="635685" cy="1019551"/>
        </a:xfrm>
        <a:prstGeom xmlns:a="http://schemas.openxmlformats.org/drawingml/2006/main" prst="rect">
          <a:avLst/>
        </a:prstGeom>
        <a:solidFill xmlns:a="http://schemas.openxmlformats.org/drawingml/2006/main">
          <a:srgbClr val="C0504D">
            <a:lumMod val="60000"/>
            <a:lumOff val="40000"/>
          </a:srgbClr>
        </a:solidFill>
        <a:ln xmlns:a="http://schemas.openxmlformats.org/drawingml/2006/main" w="3175" cap="flat" cmpd="sng" algn="ctr">
          <a:solidFill>
            <a:schemeClr val="tx1"/>
          </a:solidFill>
          <a:prstDash val="sysDash"/>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ysClr val="window" lastClr="FFFFFF"/>
              </a:solidFill>
              <a:latin typeface="Calibri"/>
            </a:defRPr>
          </a:lvl1pPr>
          <a:lvl2pPr marL="457200" indent="0">
            <a:defRPr sz="1100">
              <a:solidFill>
                <a:sysClr val="window" lastClr="FFFFFF"/>
              </a:solidFill>
              <a:latin typeface="Calibri"/>
            </a:defRPr>
          </a:lvl2pPr>
          <a:lvl3pPr marL="914400" indent="0">
            <a:defRPr sz="1100">
              <a:solidFill>
                <a:sysClr val="window" lastClr="FFFFFF"/>
              </a:solidFill>
              <a:latin typeface="Calibri"/>
            </a:defRPr>
          </a:lvl3pPr>
          <a:lvl4pPr marL="1371600" indent="0">
            <a:defRPr sz="1100">
              <a:solidFill>
                <a:sysClr val="window" lastClr="FFFFFF"/>
              </a:solidFill>
              <a:latin typeface="Calibri"/>
            </a:defRPr>
          </a:lvl4pPr>
          <a:lvl5pPr marL="1828800" indent="0">
            <a:defRPr sz="1100">
              <a:solidFill>
                <a:sysClr val="window" lastClr="FFFFFF"/>
              </a:solidFill>
              <a:latin typeface="Calibri"/>
            </a:defRPr>
          </a:lvl5pPr>
          <a:lvl6pPr marL="2286000" indent="0">
            <a:defRPr sz="1100">
              <a:solidFill>
                <a:sysClr val="window" lastClr="FFFFFF"/>
              </a:solidFill>
              <a:latin typeface="Calibri"/>
            </a:defRPr>
          </a:lvl6pPr>
          <a:lvl7pPr marL="2743200" indent="0">
            <a:defRPr sz="1100">
              <a:solidFill>
                <a:sysClr val="window" lastClr="FFFFFF"/>
              </a:solidFill>
              <a:latin typeface="Calibri"/>
            </a:defRPr>
          </a:lvl7pPr>
          <a:lvl8pPr marL="3200400" indent="0">
            <a:defRPr sz="1100">
              <a:solidFill>
                <a:sysClr val="window" lastClr="FFFFFF"/>
              </a:solidFill>
              <a:latin typeface="Calibri"/>
            </a:defRPr>
          </a:lvl8pPr>
          <a:lvl9pPr marL="3657600" indent="0">
            <a:defRPr sz="1100">
              <a:solidFill>
                <a:sysClr val="window" lastClr="FFFFFF"/>
              </a:solidFill>
              <a:latin typeface="Calibri"/>
            </a:defRPr>
          </a:lvl9pPr>
        </a:lstStyle>
        <a:p xmlns:a="http://schemas.openxmlformats.org/drawingml/2006/main">
          <a:endParaRPr lang="ja-JP"/>
        </a:p>
      </cdr:txBody>
    </cdr:sp>
  </cdr:relSizeAnchor>
  <cdr:relSizeAnchor xmlns:cdr="http://schemas.openxmlformats.org/drawingml/2006/chartDrawing">
    <cdr:from>
      <cdr:x>0.73913</cdr:x>
      <cdr:y>0.21569</cdr:y>
    </cdr:from>
    <cdr:to>
      <cdr:x>0.80999</cdr:x>
      <cdr:y>0.27451</cdr:y>
    </cdr:to>
    <cdr:sp macro="" textlink="">
      <cdr:nvSpPr>
        <cdr:cNvPr id="28" name="正方形/長方形 27"/>
        <cdr:cNvSpPr/>
      </cdr:nvSpPr>
      <cdr:spPr>
        <a:xfrm xmlns:a="http://schemas.openxmlformats.org/drawingml/2006/main" flipH="1">
          <a:off x="6120676" y="792087"/>
          <a:ext cx="586786" cy="216025"/>
        </a:xfrm>
        <a:prstGeom xmlns:a="http://schemas.openxmlformats.org/drawingml/2006/main" prst="rect">
          <a:avLst/>
        </a:prstGeom>
        <a:solidFill xmlns:a="http://schemas.openxmlformats.org/drawingml/2006/main">
          <a:srgbClr val="8064A2">
            <a:lumMod val="40000"/>
            <a:lumOff val="60000"/>
          </a:srgbClr>
        </a:solidFill>
        <a:ln xmlns:a="http://schemas.openxmlformats.org/drawingml/2006/main" w="3175" cap="flat" cmpd="sng" algn="ctr">
          <a:solidFill>
            <a:schemeClr val="tx1"/>
          </a:solidFill>
          <a:prstDash val="sysDash"/>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ysClr val="window" lastClr="FFFFFF"/>
              </a:solidFill>
              <a:latin typeface="Calibri"/>
            </a:defRPr>
          </a:lvl1pPr>
          <a:lvl2pPr marL="457200" indent="0">
            <a:defRPr sz="1100">
              <a:solidFill>
                <a:sysClr val="window" lastClr="FFFFFF"/>
              </a:solidFill>
              <a:latin typeface="Calibri"/>
            </a:defRPr>
          </a:lvl2pPr>
          <a:lvl3pPr marL="914400" indent="0">
            <a:defRPr sz="1100">
              <a:solidFill>
                <a:sysClr val="window" lastClr="FFFFFF"/>
              </a:solidFill>
              <a:latin typeface="Calibri"/>
            </a:defRPr>
          </a:lvl3pPr>
          <a:lvl4pPr marL="1371600" indent="0">
            <a:defRPr sz="1100">
              <a:solidFill>
                <a:sysClr val="window" lastClr="FFFFFF"/>
              </a:solidFill>
              <a:latin typeface="Calibri"/>
            </a:defRPr>
          </a:lvl4pPr>
          <a:lvl5pPr marL="1828800" indent="0">
            <a:defRPr sz="1100">
              <a:solidFill>
                <a:sysClr val="window" lastClr="FFFFFF"/>
              </a:solidFill>
              <a:latin typeface="Calibri"/>
            </a:defRPr>
          </a:lvl5pPr>
          <a:lvl6pPr marL="2286000" indent="0">
            <a:defRPr sz="1100">
              <a:solidFill>
                <a:sysClr val="window" lastClr="FFFFFF"/>
              </a:solidFill>
              <a:latin typeface="Calibri"/>
            </a:defRPr>
          </a:lvl6pPr>
          <a:lvl7pPr marL="2743200" indent="0">
            <a:defRPr sz="1100">
              <a:solidFill>
                <a:sysClr val="window" lastClr="FFFFFF"/>
              </a:solidFill>
              <a:latin typeface="Calibri"/>
            </a:defRPr>
          </a:lvl7pPr>
          <a:lvl8pPr marL="3200400" indent="0">
            <a:defRPr sz="1100">
              <a:solidFill>
                <a:sysClr val="window" lastClr="FFFFFF"/>
              </a:solidFill>
              <a:latin typeface="Calibri"/>
            </a:defRPr>
          </a:lvl8pPr>
          <a:lvl9pPr marL="3657600" indent="0">
            <a:defRPr sz="1100">
              <a:solidFill>
                <a:sysClr val="window" lastClr="FFFFFF"/>
              </a:solidFill>
              <a:latin typeface="Calibri"/>
            </a:defRPr>
          </a:lvl9pPr>
        </a:lstStyle>
        <a:p xmlns:a="http://schemas.openxmlformats.org/drawingml/2006/main">
          <a:endParaRPr lang="ja-JP"/>
        </a:p>
      </cdr:txBody>
    </cdr:sp>
  </cdr:relSizeAnchor>
  <cdr:relSizeAnchor xmlns:cdr="http://schemas.openxmlformats.org/drawingml/2006/chartDrawing">
    <cdr:from>
      <cdr:x>0.73913</cdr:x>
      <cdr:y>0.19094</cdr:y>
    </cdr:from>
    <cdr:to>
      <cdr:x>0.80999</cdr:x>
      <cdr:y>0.23892</cdr:y>
    </cdr:to>
    <cdr:sp macro="" textlink="">
      <cdr:nvSpPr>
        <cdr:cNvPr id="29" name="正方形/長方形 28"/>
        <cdr:cNvSpPr/>
      </cdr:nvSpPr>
      <cdr:spPr>
        <a:xfrm xmlns:a="http://schemas.openxmlformats.org/drawingml/2006/main" flipH="1">
          <a:off x="6630731" y="701204"/>
          <a:ext cx="635685" cy="176212"/>
        </a:xfrm>
        <a:prstGeom xmlns:a="http://schemas.openxmlformats.org/drawingml/2006/main" prst="rect">
          <a:avLst/>
        </a:prstGeom>
        <a:solidFill xmlns:a="http://schemas.openxmlformats.org/drawingml/2006/main">
          <a:srgbClr val="4F81BD">
            <a:lumMod val="40000"/>
            <a:lumOff val="60000"/>
          </a:srgbClr>
        </a:solidFill>
        <a:ln xmlns:a="http://schemas.openxmlformats.org/drawingml/2006/main" w="3175" cap="flat" cmpd="sng" algn="ctr">
          <a:solidFill>
            <a:schemeClr val="tx1"/>
          </a:solidFill>
          <a:prstDash val="sysDash"/>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ysClr val="window" lastClr="FFFFFF"/>
              </a:solidFill>
              <a:latin typeface="Calibri"/>
            </a:defRPr>
          </a:lvl1pPr>
          <a:lvl2pPr marL="457200" indent="0">
            <a:defRPr sz="1100">
              <a:solidFill>
                <a:sysClr val="window" lastClr="FFFFFF"/>
              </a:solidFill>
              <a:latin typeface="Calibri"/>
            </a:defRPr>
          </a:lvl2pPr>
          <a:lvl3pPr marL="914400" indent="0">
            <a:defRPr sz="1100">
              <a:solidFill>
                <a:sysClr val="window" lastClr="FFFFFF"/>
              </a:solidFill>
              <a:latin typeface="Calibri"/>
            </a:defRPr>
          </a:lvl3pPr>
          <a:lvl4pPr marL="1371600" indent="0">
            <a:defRPr sz="1100">
              <a:solidFill>
                <a:sysClr val="window" lastClr="FFFFFF"/>
              </a:solidFill>
              <a:latin typeface="Calibri"/>
            </a:defRPr>
          </a:lvl4pPr>
          <a:lvl5pPr marL="1828800" indent="0">
            <a:defRPr sz="1100">
              <a:solidFill>
                <a:sysClr val="window" lastClr="FFFFFF"/>
              </a:solidFill>
              <a:latin typeface="Calibri"/>
            </a:defRPr>
          </a:lvl5pPr>
          <a:lvl6pPr marL="2286000" indent="0">
            <a:defRPr sz="1100">
              <a:solidFill>
                <a:sysClr val="window" lastClr="FFFFFF"/>
              </a:solidFill>
              <a:latin typeface="Calibri"/>
            </a:defRPr>
          </a:lvl6pPr>
          <a:lvl7pPr marL="2743200" indent="0">
            <a:defRPr sz="1100">
              <a:solidFill>
                <a:sysClr val="window" lastClr="FFFFFF"/>
              </a:solidFill>
              <a:latin typeface="Calibri"/>
            </a:defRPr>
          </a:lvl7pPr>
          <a:lvl8pPr marL="3200400" indent="0">
            <a:defRPr sz="1100">
              <a:solidFill>
                <a:sysClr val="window" lastClr="FFFFFF"/>
              </a:solidFill>
              <a:latin typeface="Calibri"/>
            </a:defRPr>
          </a:lvl8pPr>
          <a:lvl9pPr marL="3657600" indent="0">
            <a:defRPr sz="1100">
              <a:solidFill>
                <a:sysClr val="window" lastClr="FFFFFF"/>
              </a:solidFill>
              <a:latin typeface="Calibri"/>
            </a:defRPr>
          </a:lvl9pPr>
        </a:lstStyle>
        <a:p xmlns:a="http://schemas.openxmlformats.org/drawingml/2006/main">
          <a:endParaRPr lang="ja-JP"/>
        </a:p>
      </cdr:txBody>
    </cdr:sp>
  </cdr:relSizeAnchor>
  <cdr:relSizeAnchor xmlns:cdr="http://schemas.openxmlformats.org/drawingml/2006/chartDrawing">
    <cdr:from>
      <cdr:x>0.51304</cdr:x>
      <cdr:y>0.62745</cdr:y>
    </cdr:from>
    <cdr:to>
      <cdr:x>0.58347</cdr:x>
      <cdr:y>0.95095</cdr:y>
    </cdr:to>
    <cdr:sp macro="" textlink="">
      <cdr:nvSpPr>
        <cdr:cNvPr id="19" name="正方形/長方形 18"/>
        <cdr:cNvSpPr/>
      </cdr:nvSpPr>
      <cdr:spPr>
        <a:xfrm xmlns:a="http://schemas.openxmlformats.org/drawingml/2006/main" flipH="1">
          <a:off x="4248443" y="2304252"/>
          <a:ext cx="583225" cy="1188024"/>
        </a:xfrm>
        <a:prstGeom xmlns:a="http://schemas.openxmlformats.org/drawingml/2006/main" prst="rect">
          <a:avLst/>
        </a:prstGeom>
        <a:solidFill xmlns:a="http://schemas.openxmlformats.org/drawingml/2006/main">
          <a:schemeClr val="tx2">
            <a:lumMod val="40000"/>
            <a:lumOff val="60000"/>
          </a:schemeClr>
        </a:solidFill>
        <a:ln xmlns:a="http://schemas.openxmlformats.org/drawingml/2006/main" w="3175" cap="flat" cmpd="sng" algn="ctr">
          <a:solidFill>
            <a:schemeClr val="tx1"/>
          </a:solidFill>
          <a:prstDash val="sysDash"/>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ysClr val="window" lastClr="FFFFFF"/>
              </a:solidFill>
              <a:latin typeface="Calibri"/>
            </a:defRPr>
          </a:lvl1pPr>
          <a:lvl2pPr marL="457200" indent="0">
            <a:defRPr sz="1100">
              <a:solidFill>
                <a:sysClr val="window" lastClr="FFFFFF"/>
              </a:solidFill>
              <a:latin typeface="Calibri"/>
            </a:defRPr>
          </a:lvl2pPr>
          <a:lvl3pPr marL="914400" indent="0">
            <a:defRPr sz="1100">
              <a:solidFill>
                <a:sysClr val="window" lastClr="FFFFFF"/>
              </a:solidFill>
              <a:latin typeface="Calibri"/>
            </a:defRPr>
          </a:lvl3pPr>
          <a:lvl4pPr marL="1371600" indent="0">
            <a:defRPr sz="1100">
              <a:solidFill>
                <a:sysClr val="window" lastClr="FFFFFF"/>
              </a:solidFill>
              <a:latin typeface="Calibri"/>
            </a:defRPr>
          </a:lvl4pPr>
          <a:lvl5pPr marL="1828800" indent="0">
            <a:defRPr sz="1100">
              <a:solidFill>
                <a:sysClr val="window" lastClr="FFFFFF"/>
              </a:solidFill>
              <a:latin typeface="Calibri"/>
            </a:defRPr>
          </a:lvl5pPr>
          <a:lvl6pPr marL="2286000" indent="0">
            <a:defRPr sz="1100">
              <a:solidFill>
                <a:sysClr val="window" lastClr="FFFFFF"/>
              </a:solidFill>
              <a:latin typeface="Calibri"/>
            </a:defRPr>
          </a:lvl6pPr>
          <a:lvl7pPr marL="2743200" indent="0">
            <a:defRPr sz="1100">
              <a:solidFill>
                <a:sysClr val="window" lastClr="FFFFFF"/>
              </a:solidFill>
              <a:latin typeface="Calibri"/>
            </a:defRPr>
          </a:lvl7pPr>
          <a:lvl8pPr marL="3200400" indent="0">
            <a:defRPr sz="1100">
              <a:solidFill>
                <a:sysClr val="window" lastClr="FFFFFF"/>
              </a:solidFill>
              <a:latin typeface="Calibri"/>
            </a:defRPr>
          </a:lvl8pPr>
          <a:lvl9pPr marL="3657600" indent="0">
            <a:defRPr sz="1100">
              <a:solidFill>
                <a:sysClr val="window" lastClr="FFFFFF"/>
              </a:solidFill>
              <a:latin typeface="Calibri"/>
            </a:defRPr>
          </a:lvl9pPr>
        </a:lstStyle>
        <a:p xmlns:a="http://schemas.openxmlformats.org/drawingml/2006/main">
          <a:endParaRPr lang="ja-JP"/>
        </a:p>
      </cdr:txBody>
    </cdr:sp>
  </cdr:relSizeAnchor>
  <cdr:relSizeAnchor xmlns:cdr="http://schemas.openxmlformats.org/drawingml/2006/chartDrawing">
    <cdr:from>
      <cdr:x>0.51304</cdr:x>
      <cdr:y>0.39216</cdr:y>
    </cdr:from>
    <cdr:to>
      <cdr:x>0.58347</cdr:x>
      <cdr:y>0.64224</cdr:y>
    </cdr:to>
    <cdr:sp macro="" textlink="">
      <cdr:nvSpPr>
        <cdr:cNvPr id="21" name="正方形/長方形 20"/>
        <cdr:cNvSpPr/>
      </cdr:nvSpPr>
      <cdr:spPr>
        <a:xfrm xmlns:a="http://schemas.openxmlformats.org/drawingml/2006/main" flipH="1">
          <a:off x="4602480" y="1440172"/>
          <a:ext cx="631828" cy="918382"/>
        </a:xfrm>
        <a:prstGeom xmlns:a="http://schemas.openxmlformats.org/drawingml/2006/main" prst="rect">
          <a:avLst/>
        </a:prstGeom>
        <a:solidFill xmlns:a="http://schemas.openxmlformats.org/drawingml/2006/main">
          <a:srgbClr val="C0504D">
            <a:lumMod val="60000"/>
            <a:lumOff val="40000"/>
          </a:srgbClr>
        </a:solidFill>
        <a:ln xmlns:a="http://schemas.openxmlformats.org/drawingml/2006/main" w="3175" cap="flat" cmpd="sng" algn="ctr">
          <a:solidFill>
            <a:schemeClr val="tx1"/>
          </a:solidFill>
          <a:prstDash val="sysDash"/>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ysClr val="window" lastClr="FFFFFF"/>
              </a:solidFill>
              <a:latin typeface="Calibri"/>
            </a:defRPr>
          </a:lvl1pPr>
          <a:lvl2pPr marL="457200" indent="0">
            <a:defRPr sz="1100">
              <a:solidFill>
                <a:sysClr val="window" lastClr="FFFFFF"/>
              </a:solidFill>
              <a:latin typeface="Calibri"/>
            </a:defRPr>
          </a:lvl2pPr>
          <a:lvl3pPr marL="914400" indent="0">
            <a:defRPr sz="1100">
              <a:solidFill>
                <a:sysClr val="window" lastClr="FFFFFF"/>
              </a:solidFill>
              <a:latin typeface="Calibri"/>
            </a:defRPr>
          </a:lvl3pPr>
          <a:lvl4pPr marL="1371600" indent="0">
            <a:defRPr sz="1100">
              <a:solidFill>
                <a:sysClr val="window" lastClr="FFFFFF"/>
              </a:solidFill>
              <a:latin typeface="Calibri"/>
            </a:defRPr>
          </a:lvl4pPr>
          <a:lvl5pPr marL="1828800" indent="0">
            <a:defRPr sz="1100">
              <a:solidFill>
                <a:sysClr val="window" lastClr="FFFFFF"/>
              </a:solidFill>
              <a:latin typeface="Calibri"/>
            </a:defRPr>
          </a:lvl5pPr>
          <a:lvl6pPr marL="2286000" indent="0">
            <a:defRPr sz="1100">
              <a:solidFill>
                <a:sysClr val="window" lastClr="FFFFFF"/>
              </a:solidFill>
              <a:latin typeface="Calibri"/>
            </a:defRPr>
          </a:lvl6pPr>
          <a:lvl7pPr marL="2743200" indent="0">
            <a:defRPr sz="1100">
              <a:solidFill>
                <a:sysClr val="window" lastClr="FFFFFF"/>
              </a:solidFill>
              <a:latin typeface="Calibri"/>
            </a:defRPr>
          </a:lvl7pPr>
          <a:lvl8pPr marL="3200400" indent="0">
            <a:defRPr sz="1100">
              <a:solidFill>
                <a:sysClr val="window" lastClr="FFFFFF"/>
              </a:solidFill>
              <a:latin typeface="Calibri"/>
            </a:defRPr>
          </a:lvl8pPr>
          <a:lvl9pPr marL="3657600" indent="0">
            <a:defRPr sz="1100">
              <a:solidFill>
                <a:sysClr val="window" lastClr="FFFFFF"/>
              </a:solidFill>
              <a:latin typeface="Calibri"/>
            </a:defRPr>
          </a:lvl9pPr>
        </a:lstStyle>
        <a:p xmlns:a="http://schemas.openxmlformats.org/drawingml/2006/main">
          <a:endParaRPr lang="ja-JP"/>
        </a:p>
      </cdr:txBody>
    </cdr:sp>
  </cdr:relSizeAnchor>
  <cdr:relSizeAnchor xmlns:cdr="http://schemas.openxmlformats.org/drawingml/2006/chartDrawing">
    <cdr:from>
      <cdr:x>0.51304</cdr:x>
      <cdr:y>0.29412</cdr:y>
    </cdr:from>
    <cdr:to>
      <cdr:x>0.58347</cdr:x>
      <cdr:y>0.33333</cdr:y>
    </cdr:to>
    <cdr:sp macro="" textlink="">
      <cdr:nvSpPr>
        <cdr:cNvPr id="22" name="正方形/長方形 21"/>
        <cdr:cNvSpPr/>
      </cdr:nvSpPr>
      <cdr:spPr>
        <a:xfrm xmlns:a="http://schemas.openxmlformats.org/drawingml/2006/main" flipH="1">
          <a:off x="4248443" y="1080129"/>
          <a:ext cx="583225" cy="143995"/>
        </a:xfrm>
        <a:prstGeom xmlns:a="http://schemas.openxmlformats.org/drawingml/2006/main" prst="rect">
          <a:avLst/>
        </a:prstGeom>
        <a:solidFill xmlns:a="http://schemas.openxmlformats.org/drawingml/2006/main">
          <a:srgbClr val="8064A2">
            <a:lumMod val="40000"/>
            <a:lumOff val="60000"/>
          </a:srgbClr>
        </a:solidFill>
        <a:ln xmlns:a="http://schemas.openxmlformats.org/drawingml/2006/main" w="3175" cap="flat" cmpd="sng" algn="ctr">
          <a:solidFill>
            <a:schemeClr val="tx1"/>
          </a:solidFill>
          <a:prstDash val="sysDash"/>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ysClr val="window" lastClr="FFFFFF"/>
              </a:solidFill>
              <a:latin typeface="Calibri"/>
            </a:defRPr>
          </a:lvl1pPr>
          <a:lvl2pPr marL="457200" indent="0">
            <a:defRPr sz="1100">
              <a:solidFill>
                <a:sysClr val="window" lastClr="FFFFFF"/>
              </a:solidFill>
              <a:latin typeface="Calibri"/>
            </a:defRPr>
          </a:lvl2pPr>
          <a:lvl3pPr marL="914400" indent="0">
            <a:defRPr sz="1100">
              <a:solidFill>
                <a:sysClr val="window" lastClr="FFFFFF"/>
              </a:solidFill>
              <a:latin typeface="Calibri"/>
            </a:defRPr>
          </a:lvl3pPr>
          <a:lvl4pPr marL="1371600" indent="0">
            <a:defRPr sz="1100">
              <a:solidFill>
                <a:sysClr val="window" lastClr="FFFFFF"/>
              </a:solidFill>
              <a:latin typeface="Calibri"/>
            </a:defRPr>
          </a:lvl4pPr>
          <a:lvl5pPr marL="1828800" indent="0">
            <a:defRPr sz="1100">
              <a:solidFill>
                <a:sysClr val="window" lastClr="FFFFFF"/>
              </a:solidFill>
              <a:latin typeface="Calibri"/>
            </a:defRPr>
          </a:lvl5pPr>
          <a:lvl6pPr marL="2286000" indent="0">
            <a:defRPr sz="1100">
              <a:solidFill>
                <a:sysClr val="window" lastClr="FFFFFF"/>
              </a:solidFill>
              <a:latin typeface="Calibri"/>
            </a:defRPr>
          </a:lvl6pPr>
          <a:lvl7pPr marL="2743200" indent="0">
            <a:defRPr sz="1100">
              <a:solidFill>
                <a:sysClr val="window" lastClr="FFFFFF"/>
              </a:solidFill>
              <a:latin typeface="Calibri"/>
            </a:defRPr>
          </a:lvl7pPr>
          <a:lvl8pPr marL="3200400" indent="0">
            <a:defRPr sz="1100">
              <a:solidFill>
                <a:sysClr val="window" lastClr="FFFFFF"/>
              </a:solidFill>
              <a:latin typeface="Calibri"/>
            </a:defRPr>
          </a:lvl8pPr>
          <a:lvl9pPr marL="3657600" indent="0">
            <a:defRPr sz="1100">
              <a:solidFill>
                <a:sysClr val="window" lastClr="FFFFFF"/>
              </a:solidFill>
              <a:latin typeface="Calibri"/>
            </a:defRPr>
          </a:lvl9pPr>
        </a:lstStyle>
        <a:p xmlns:a="http://schemas.openxmlformats.org/drawingml/2006/main">
          <a:endParaRPr lang="ja-JP"/>
        </a:p>
      </cdr:txBody>
    </cdr:sp>
  </cdr:relSizeAnchor>
  <cdr:relSizeAnchor xmlns:cdr="http://schemas.openxmlformats.org/drawingml/2006/chartDrawing">
    <cdr:from>
      <cdr:x>0.51304</cdr:x>
      <cdr:y>0.25967</cdr:y>
    </cdr:from>
    <cdr:to>
      <cdr:x>0.58347</cdr:x>
      <cdr:y>0.29901</cdr:y>
    </cdr:to>
    <cdr:sp macro="" textlink="">
      <cdr:nvSpPr>
        <cdr:cNvPr id="23" name="正方形/長方形 22"/>
        <cdr:cNvSpPr/>
      </cdr:nvSpPr>
      <cdr:spPr>
        <a:xfrm xmlns:a="http://schemas.openxmlformats.org/drawingml/2006/main" flipH="1">
          <a:off x="4602480" y="953615"/>
          <a:ext cx="631828" cy="144471"/>
        </a:xfrm>
        <a:prstGeom xmlns:a="http://schemas.openxmlformats.org/drawingml/2006/main" prst="rect">
          <a:avLst/>
        </a:prstGeom>
        <a:solidFill xmlns:a="http://schemas.openxmlformats.org/drawingml/2006/main">
          <a:srgbClr val="4F81BD">
            <a:lumMod val="40000"/>
            <a:lumOff val="60000"/>
          </a:srgbClr>
        </a:solidFill>
        <a:ln xmlns:a="http://schemas.openxmlformats.org/drawingml/2006/main" w="3175" cap="flat" cmpd="sng" algn="ctr">
          <a:solidFill>
            <a:schemeClr val="tx1"/>
          </a:solidFill>
          <a:prstDash val="sysDash"/>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ysClr val="window" lastClr="FFFFFF"/>
              </a:solidFill>
              <a:latin typeface="Calibri"/>
            </a:defRPr>
          </a:lvl1pPr>
          <a:lvl2pPr marL="457200" indent="0">
            <a:defRPr sz="1100">
              <a:solidFill>
                <a:sysClr val="window" lastClr="FFFFFF"/>
              </a:solidFill>
              <a:latin typeface="Calibri"/>
            </a:defRPr>
          </a:lvl2pPr>
          <a:lvl3pPr marL="914400" indent="0">
            <a:defRPr sz="1100">
              <a:solidFill>
                <a:sysClr val="window" lastClr="FFFFFF"/>
              </a:solidFill>
              <a:latin typeface="Calibri"/>
            </a:defRPr>
          </a:lvl3pPr>
          <a:lvl4pPr marL="1371600" indent="0">
            <a:defRPr sz="1100">
              <a:solidFill>
                <a:sysClr val="window" lastClr="FFFFFF"/>
              </a:solidFill>
              <a:latin typeface="Calibri"/>
            </a:defRPr>
          </a:lvl4pPr>
          <a:lvl5pPr marL="1828800" indent="0">
            <a:defRPr sz="1100">
              <a:solidFill>
                <a:sysClr val="window" lastClr="FFFFFF"/>
              </a:solidFill>
              <a:latin typeface="Calibri"/>
            </a:defRPr>
          </a:lvl5pPr>
          <a:lvl6pPr marL="2286000" indent="0">
            <a:defRPr sz="1100">
              <a:solidFill>
                <a:sysClr val="window" lastClr="FFFFFF"/>
              </a:solidFill>
              <a:latin typeface="Calibri"/>
            </a:defRPr>
          </a:lvl6pPr>
          <a:lvl7pPr marL="2743200" indent="0">
            <a:defRPr sz="1100">
              <a:solidFill>
                <a:sysClr val="window" lastClr="FFFFFF"/>
              </a:solidFill>
              <a:latin typeface="Calibri"/>
            </a:defRPr>
          </a:lvl7pPr>
          <a:lvl8pPr marL="3200400" indent="0">
            <a:defRPr sz="1100">
              <a:solidFill>
                <a:sysClr val="window" lastClr="FFFFFF"/>
              </a:solidFill>
              <a:latin typeface="Calibri"/>
            </a:defRPr>
          </a:lvl8pPr>
          <a:lvl9pPr marL="3657600" indent="0">
            <a:defRPr sz="1100">
              <a:solidFill>
                <a:sysClr val="window" lastClr="FFFFFF"/>
              </a:solidFill>
              <a:latin typeface="Calibri"/>
            </a:defRPr>
          </a:lvl9pPr>
        </a:lstStyle>
        <a:p xmlns:a="http://schemas.openxmlformats.org/drawingml/2006/main">
          <a:endParaRPr lang="ja-JP"/>
        </a:p>
      </cdr:txBody>
    </cdr:sp>
  </cdr:relSizeAnchor>
  <cdr:relSizeAnchor xmlns:cdr="http://schemas.openxmlformats.org/drawingml/2006/chartDrawing">
    <cdr:from>
      <cdr:x>0.49565</cdr:x>
      <cdr:y>0.15686</cdr:y>
    </cdr:from>
    <cdr:to>
      <cdr:x>0.6087</cdr:x>
      <cdr:y>0.25743</cdr:y>
    </cdr:to>
    <cdr:sp macro="" textlink="">
      <cdr:nvSpPr>
        <cdr:cNvPr id="32" name="テキスト ボックス 21"/>
        <cdr:cNvSpPr txBox="1"/>
      </cdr:nvSpPr>
      <cdr:spPr>
        <a:xfrm xmlns:a="http://schemas.openxmlformats.org/drawingml/2006/main">
          <a:off x="4104438" y="576054"/>
          <a:ext cx="936158" cy="369334"/>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ja-JP"/>
          </a:defPPr>
          <a:lvl1pPr marL="0" algn="l" defTabSz="914400" rtl="0" eaLnBrk="1" latinLnBrk="0" hangingPunct="1">
            <a:defRPr kumimoji="1" sz="1800" kern="1200">
              <a:solidFill>
                <a:sysClr val="windowText" lastClr="000000"/>
              </a:solidFill>
              <a:latin typeface="Calibri"/>
            </a:defRPr>
          </a:lvl1pPr>
          <a:lvl2pPr marL="457200" algn="l" defTabSz="914400" rtl="0" eaLnBrk="1" latinLnBrk="0" hangingPunct="1">
            <a:defRPr kumimoji="1" sz="1800" kern="1200">
              <a:solidFill>
                <a:sysClr val="windowText" lastClr="000000"/>
              </a:solidFill>
              <a:latin typeface="Calibri"/>
            </a:defRPr>
          </a:lvl2pPr>
          <a:lvl3pPr marL="914400" algn="l" defTabSz="914400" rtl="0" eaLnBrk="1" latinLnBrk="0" hangingPunct="1">
            <a:defRPr kumimoji="1" sz="1800" kern="1200">
              <a:solidFill>
                <a:sysClr val="windowText" lastClr="000000"/>
              </a:solidFill>
              <a:latin typeface="Calibri"/>
            </a:defRPr>
          </a:lvl3pPr>
          <a:lvl4pPr marL="1371600" algn="l" defTabSz="914400" rtl="0" eaLnBrk="1" latinLnBrk="0" hangingPunct="1">
            <a:defRPr kumimoji="1" sz="1800" kern="1200">
              <a:solidFill>
                <a:sysClr val="windowText" lastClr="000000"/>
              </a:solidFill>
              <a:latin typeface="Calibri"/>
            </a:defRPr>
          </a:lvl4pPr>
          <a:lvl5pPr marL="1828800" algn="l" defTabSz="914400" rtl="0" eaLnBrk="1" latinLnBrk="0" hangingPunct="1">
            <a:defRPr kumimoji="1" sz="1800" kern="1200">
              <a:solidFill>
                <a:sysClr val="windowText" lastClr="000000"/>
              </a:solidFill>
              <a:latin typeface="Calibri"/>
            </a:defRPr>
          </a:lvl5pPr>
          <a:lvl6pPr marL="2286000" algn="l" defTabSz="914400" rtl="0" eaLnBrk="1" latinLnBrk="0" hangingPunct="1">
            <a:defRPr kumimoji="1" sz="1800" kern="1200">
              <a:solidFill>
                <a:sysClr val="windowText" lastClr="000000"/>
              </a:solidFill>
              <a:latin typeface="Calibri"/>
            </a:defRPr>
          </a:lvl6pPr>
          <a:lvl7pPr marL="2743200" algn="l" defTabSz="914400" rtl="0" eaLnBrk="1" latinLnBrk="0" hangingPunct="1">
            <a:defRPr kumimoji="1" sz="1800" kern="1200">
              <a:solidFill>
                <a:sysClr val="windowText" lastClr="000000"/>
              </a:solidFill>
              <a:latin typeface="Calibri"/>
            </a:defRPr>
          </a:lvl7pPr>
          <a:lvl8pPr marL="3200400" algn="l" defTabSz="914400" rtl="0" eaLnBrk="1" latinLnBrk="0" hangingPunct="1">
            <a:defRPr kumimoji="1" sz="1800" kern="1200">
              <a:solidFill>
                <a:sysClr val="windowText" lastClr="000000"/>
              </a:solidFill>
              <a:latin typeface="Calibri"/>
            </a:defRPr>
          </a:lvl8pPr>
          <a:lvl9pPr marL="3657600" algn="l" defTabSz="914400" rtl="0" eaLnBrk="1" latinLnBrk="0" hangingPunct="1">
            <a:defRPr kumimoji="1" sz="1800" kern="1200">
              <a:solidFill>
                <a:sysClr val="windowText" lastClr="000000"/>
              </a:solidFill>
              <a:latin typeface="Calibri"/>
            </a:defRPr>
          </a:lvl9pPr>
        </a:lstStyle>
        <a:p xmlns:a="http://schemas.openxmlformats.org/drawingml/2006/main">
          <a:pPr algn="ctr"/>
          <a:r>
            <a:rPr lang="en-US" altLang="ja-JP" sz="900" dirty="0" smtClean="0"/>
            <a:t>131.8</a:t>
          </a:r>
          <a:r>
            <a:rPr kumimoji="1" lang="ja-JP" altLang="en-US" sz="900" dirty="0" smtClean="0"/>
            <a:t>兆円</a:t>
          </a:r>
          <a:endParaRPr kumimoji="1" lang="en-US" altLang="ja-JP" sz="900" dirty="0" smtClean="0"/>
        </a:p>
        <a:p xmlns:a="http://schemas.openxmlformats.org/drawingml/2006/main">
          <a:pPr algn="ctr"/>
          <a:r>
            <a:rPr lang="ja-JP" altLang="en-US" sz="900" dirty="0" smtClean="0"/>
            <a:t>（</a:t>
          </a:r>
          <a:r>
            <a:rPr lang="en-US" altLang="ja-JP" sz="900" dirty="0" smtClean="0"/>
            <a:t>23.6%</a:t>
          </a:r>
          <a:r>
            <a:rPr lang="ja-JP" altLang="en-US" sz="900" dirty="0" smtClean="0"/>
            <a:t>）</a:t>
          </a:r>
          <a:endParaRPr kumimoji="1" lang="ja-JP" altLang="en-US" sz="900" dirty="0"/>
        </a:p>
      </cdr:txBody>
    </cdr:sp>
  </cdr:relSizeAnchor>
  <cdr:relSizeAnchor xmlns:cdr="http://schemas.openxmlformats.org/drawingml/2006/chartDrawing">
    <cdr:from>
      <cdr:x>0.72174</cdr:x>
      <cdr:y>0.07843</cdr:y>
    </cdr:from>
    <cdr:to>
      <cdr:x>0.83478</cdr:x>
      <cdr:y>0.179</cdr:y>
    </cdr:to>
    <cdr:sp macro="" textlink="">
      <cdr:nvSpPr>
        <cdr:cNvPr id="33" name="テキスト ボックス 21"/>
        <cdr:cNvSpPr txBox="1"/>
      </cdr:nvSpPr>
      <cdr:spPr>
        <a:xfrm xmlns:a="http://schemas.openxmlformats.org/drawingml/2006/main">
          <a:off x="5976664" y="288032"/>
          <a:ext cx="936104" cy="369332"/>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algn="ctr"/>
          <a:r>
            <a:rPr lang="en-US" altLang="ja-JP" sz="900" dirty="0" smtClean="0"/>
            <a:t>144.8</a:t>
          </a:r>
          <a:r>
            <a:rPr kumimoji="1" lang="ja-JP" altLang="en-US" sz="900" dirty="0" smtClean="0"/>
            <a:t>兆円</a:t>
          </a:r>
          <a:endParaRPr kumimoji="1" lang="en-US" altLang="ja-JP" sz="900" dirty="0" smtClean="0"/>
        </a:p>
        <a:p xmlns:a="http://schemas.openxmlformats.org/drawingml/2006/main">
          <a:pPr algn="ctr"/>
          <a:r>
            <a:rPr lang="ja-JP" altLang="en-US" sz="900" dirty="0" smtClean="0"/>
            <a:t>（</a:t>
          </a:r>
          <a:r>
            <a:rPr lang="en-US" altLang="ja-JP" sz="900" dirty="0" smtClean="0"/>
            <a:t>23.7%</a:t>
          </a:r>
          <a:r>
            <a:rPr lang="ja-JP" altLang="en-US" sz="900" dirty="0" smtClean="0"/>
            <a:t>）</a:t>
          </a:r>
          <a:endParaRPr kumimoji="1" lang="ja-JP" altLang="en-US" sz="900" dirty="0"/>
        </a:p>
      </cdr:txBody>
    </cdr:sp>
  </cdr:relSizeAnchor>
  <cdr:relSizeAnchor xmlns:cdr="http://schemas.openxmlformats.org/drawingml/2006/chartDrawing">
    <cdr:from>
      <cdr:x>0.28696</cdr:x>
      <cdr:y>0.32281</cdr:y>
    </cdr:from>
    <cdr:to>
      <cdr:x>0.35942</cdr:x>
      <cdr:y>0.36201</cdr:y>
    </cdr:to>
    <cdr:sp macro="" textlink="">
      <cdr:nvSpPr>
        <cdr:cNvPr id="16" name="正方形/長方形 15"/>
        <cdr:cNvSpPr/>
      </cdr:nvSpPr>
      <cdr:spPr>
        <a:xfrm xmlns:a="http://schemas.openxmlformats.org/drawingml/2006/main" flipH="1">
          <a:off x="2574315" y="1185483"/>
          <a:ext cx="650025" cy="143958"/>
        </a:xfrm>
        <a:prstGeom xmlns:a="http://schemas.openxmlformats.org/drawingml/2006/main" prst="rect">
          <a:avLst/>
        </a:prstGeom>
        <a:solidFill xmlns:a="http://schemas.openxmlformats.org/drawingml/2006/main">
          <a:schemeClr val="accent1">
            <a:lumMod val="40000"/>
            <a:lumOff val="60000"/>
          </a:schemeClr>
        </a:solidFill>
        <a:ln xmlns:a="http://schemas.openxmlformats.org/drawingml/2006/main" w="3175" cap="flat" cmpd="sng" algn="ctr">
          <a:solidFill>
            <a:schemeClr val="tx1"/>
          </a:solidFill>
          <a:prstDash val="sysDash"/>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ysClr val="window" lastClr="FFFFFF"/>
              </a:solidFill>
              <a:latin typeface="Calibri"/>
            </a:defRPr>
          </a:lvl1pPr>
          <a:lvl2pPr marL="457200" indent="0">
            <a:defRPr sz="1100">
              <a:solidFill>
                <a:sysClr val="window" lastClr="FFFFFF"/>
              </a:solidFill>
              <a:latin typeface="Calibri"/>
            </a:defRPr>
          </a:lvl2pPr>
          <a:lvl3pPr marL="914400" indent="0">
            <a:defRPr sz="1100">
              <a:solidFill>
                <a:sysClr val="window" lastClr="FFFFFF"/>
              </a:solidFill>
              <a:latin typeface="Calibri"/>
            </a:defRPr>
          </a:lvl3pPr>
          <a:lvl4pPr marL="1371600" indent="0">
            <a:defRPr sz="1100">
              <a:solidFill>
                <a:sysClr val="window" lastClr="FFFFFF"/>
              </a:solidFill>
              <a:latin typeface="Calibri"/>
            </a:defRPr>
          </a:lvl4pPr>
          <a:lvl5pPr marL="1828800" indent="0">
            <a:defRPr sz="1100">
              <a:solidFill>
                <a:sysClr val="window" lastClr="FFFFFF"/>
              </a:solidFill>
              <a:latin typeface="Calibri"/>
            </a:defRPr>
          </a:lvl5pPr>
          <a:lvl6pPr marL="2286000" indent="0">
            <a:defRPr sz="1100">
              <a:solidFill>
                <a:sysClr val="window" lastClr="FFFFFF"/>
              </a:solidFill>
              <a:latin typeface="Calibri"/>
            </a:defRPr>
          </a:lvl6pPr>
          <a:lvl7pPr marL="2743200" indent="0">
            <a:defRPr sz="1100">
              <a:solidFill>
                <a:sysClr val="window" lastClr="FFFFFF"/>
              </a:solidFill>
              <a:latin typeface="Calibri"/>
            </a:defRPr>
          </a:lvl7pPr>
          <a:lvl8pPr marL="3200400" indent="0">
            <a:defRPr sz="1100">
              <a:solidFill>
                <a:sysClr val="window" lastClr="FFFFFF"/>
              </a:solidFill>
              <a:latin typeface="Calibri"/>
            </a:defRPr>
          </a:lvl8pPr>
          <a:lvl9pPr marL="3657600" indent="0">
            <a:defRPr sz="1100">
              <a:solidFill>
                <a:sysClr val="window" lastClr="FFFFFF"/>
              </a:solidFill>
              <a:latin typeface="Calibri"/>
            </a:defRPr>
          </a:lvl9pPr>
        </a:lstStyle>
        <a:p xmlns:a="http://schemas.openxmlformats.org/drawingml/2006/main">
          <a:endParaRPr lang="ja-JP"/>
        </a:p>
      </cdr:txBody>
    </cdr:sp>
  </cdr:relSizeAnchor>
  <cdr:relSizeAnchor xmlns:cdr="http://schemas.openxmlformats.org/drawingml/2006/chartDrawing">
    <cdr:from>
      <cdr:x>0.28763</cdr:x>
      <cdr:y>0.62745</cdr:y>
    </cdr:from>
    <cdr:to>
      <cdr:x>0.35942</cdr:x>
      <cdr:y>0.95095</cdr:y>
    </cdr:to>
    <cdr:sp macro="" textlink="">
      <cdr:nvSpPr>
        <cdr:cNvPr id="11" name="正方形/長方形 10"/>
        <cdr:cNvSpPr/>
      </cdr:nvSpPr>
      <cdr:spPr>
        <a:xfrm xmlns:a="http://schemas.openxmlformats.org/drawingml/2006/main" flipH="1">
          <a:off x="2580287" y="2304256"/>
          <a:ext cx="644054" cy="1188024"/>
        </a:xfrm>
        <a:prstGeom xmlns:a="http://schemas.openxmlformats.org/drawingml/2006/main" prst="rect">
          <a:avLst/>
        </a:prstGeom>
        <a:solidFill xmlns:a="http://schemas.openxmlformats.org/drawingml/2006/main">
          <a:schemeClr val="tx2">
            <a:lumMod val="40000"/>
            <a:lumOff val="60000"/>
          </a:schemeClr>
        </a:solidFill>
        <a:ln xmlns:a="http://schemas.openxmlformats.org/drawingml/2006/main" w="3175">
          <a:solidFill>
            <a:schemeClr val="tx1"/>
          </a:solidFill>
          <a:prstDash val="sysDash"/>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rtlCol="0" anchor="ctr"/>
        <a:lstStyle xmlns:a="http://schemas.openxmlformats.org/drawingml/2006/main"/>
        <a:p xmlns:a="http://schemas.openxmlformats.org/drawingml/2006/main">
          <a:endParaRPr lang="ja-JP"/>
        </a:p>
      </cdr:txBody>
    </cdr:sp>
  </cdr:relSizeAnchor>
  <cdr:relSizeAnchor xmlns:cdr="http://schemas.openxmlformats.org/drawingml/2006/chartDrawing">
    <cdr:from>
      <cdr:x>0.28696</cdr:x>
      <cdr:y>0.45098</cdr:y>
    </cdr:from>
    <cdr:to>
      <cdr:x>0.35919</cdr:x>
      <cdr:y>0.65002</cdr:y>
    </cdr:to>
    <cdr:sp macro="" textlink="">
      <cdr:nvSpPr>
        <cdr:cNvPr id="13" name="正方形/長方形 12"/>
        <cdr:cNvSpPr/>
      </cdr:nvSpPr>
      <cdr:spPr>
        <a:xfrm xmlns:a="http://schemas.openxmlformats.org/drawingml/2006/main" flipH="1">
          <a:off x="2574317" y="1656184"/>
          <a:ext cx="648000" cy="730946"/>
        </a:xfrm>
        <a:prstGeom xmlns:a="http://schemas.openxmlformats.org/drawingml/2006/main" prst="rect">
          <a:avLst/>
        </a:prstGeom>
        <a:solidFill xmlns:a="http://schemas.openxmlformats.org/drawingml/2006/main">
          <a:schemeClr val="accent2">
            <a:lumMod val="60000"/>
            <a:lumOff val="40000"/>
          </a:schemeClr>
        </a:solidFill>
        <a:ln xmlns:a="http://schemas.openxmlformats.org/drawingml/2006/main" w="3175" cap="flat" cmpd="sng" algn="ctr">
          <a:solidFill>
            <a:schemeClr val="tx1"/>
          </a:solidFill>
          <a:prstDash val="sysDash"/>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ysClr val="window" lastClr="FFFFFF"/>
              </a:solidFill>
              <a:latin typeface="Calibri"/>
            </a:defRPr>
          </a:lvl1pPr>
          <a:lvl2pPr marL="457200" indent="0">
            <a:defRPr sz="1100">
              <a:solidFill>
                <a:sysClr val="window" lastClr="FFFFFF"/>
              </a:solidFill>
              <a:latin typeface="Calibri"/>
            </a:defRPr>
          </a:lvl2pPr>
          <a:lvl3pPr marL="914400" indent="0">
            <a:defRPr sz="1100">
              <a:solidFill>
                <a:sysClr val="window" lastClr="FFFFFF"/>
              </a:solidFill>
              <a:latin typeface="Calibri"/>
            </a:defRPr>
          </a:lvl3pPr>
          <a:lvl4pPr marL="1371600" indent="0">
            <a:defRPr sz="1100">
              <a:solidFill>
                <a:sysClr val="window" lastClr="FFFFFF"/>
              </a:solidFill>
              <a:latin typeface="Calibri"/>
            </a:defRPr>
          </a:lvl4pPr>
          <a:lvl5pPr marL="1828800" indent="0">
            <a:defRPr sz="1100">
              <a:solidFill>
                <a:sysClr val="window" lastClr="FFFFFF"/>
              </a:solidFill>
              <a:latin typeface="Calibri"/>
            </a:defRPr>
          </a:lvl5pPr>
          <a:lvl6pPr marL="2286000" indent="0">
            <a:defRPr sz="1100">
              <a:solidFill>
                <a:sysClr val="window" lastClr="FFFFFF"/>
              </a:solidFill>
              <a:latin typeface="Calibri"/>
            </a:defRPr>
          </a:lvl6pPr>
          <a:lvl7pPr marL="2743200" indent="0">
            <a:defRPr sz="1100">
              <a:solidFill>
                <a:sysClr val="window" lastClr="FFFFFF"/>
              </a:solidFill>
              <a:latin typeface="Calibri"/>
            </a:defRPr>
          </a:lvl7pPr>
          <a:lvl8pPr marL="3200400" indent="0">
            <a:defRPr sz="1100">
              <a:solidFill>
                <a:sysClr val="window" lastClr="FFFFFF"/>
              </a:solidFill>
              <a:latin typeface="Calibri"/>
            </a:defRPr>
          </a:lvl8pPr>
          <a:lvl9pPr marL="3657600" indent="0">
            <a:defRPr sz="1100">
              <a:solidFill>
                <a:sysClr val="window" lastClr="FFFFFF"/>
              </a:solidFill>
              <a:latin typeface="Calibri"/>
            </a:defRPr>
          </a:lvl9pPr>
        </a:lstStyle>
        <a:p xmlns:a="http://schemas.openxmlformats.org/drawingml/2006/main">
          <a:endParaRPr lang="ja-JP" dirty="0"/>
        </a:p>
      </cdr:txBody>
    </cdr:sp>
  </cdr:relSizeAnchor>
  <cdr:relSizeAnchor xmlns:cdr="http://schemas.openxmlformats.org/drawingml/2006/chartDrawing">
    <cdr:from>
      <cdr:x>0.28696</cdr:x>
      <cdr:y>0.37509</cdr:y>
    </cdr:from>
    <cdr:to>
      <cdr:x>0.35919</cdr:x>
      <cdr:y>0.45098</cdr:y>
    </cdr:to>
    <cdr:sp macro="" textlink="">
      <cdr:nvSpPr>
        <cdr:cNvPr id="12" name="正方形/長方形 11"/>
        <cdr:cNvSpPr/>
      </cdr:nvSpPr>
      <cdr:spPr>
        <a:xfrm xmlns:a="http://schemas.openxmlformats.org/drawingml/2006/main" flipH="1">
          <a:off x="2574317" y="1377478"/>
          <a:ext cx="648000" cy="278705"/>
        </a:xfrm>
        <a:prstGeom xmlns:a="http://schemas.openxmlformats.org/drawingml/2006/main" prst="rect">
          <a:avLst/>
        </a:prstGeom>
        <a:solidFill xmlns:a="http://schemas.openxmlformats.org/drawingml/2006/main">
          <a:schemeClr val="accent3">
            <a:lumMod val="40000"/>
            <a:lumOff val="60000"/>
          </a:schemeClr>
        </a:solidFill>
        <a:ln xmlns:a="http://schemas.openxmlformats.org/drawingml/2006/main" w="3175" cap="flat" cmpd="sng" algn="ctr">
          <a:solidFill>
            <a:schemeClr val="tx1"/>
          </a:solidFill>
          <a:prstDash val="sysDash"/>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ysClr val="window" lastClr="FFFFFF"/>
              </a:solidFill>
              <a:latin typeface="Calibri"/>
            </a:defRPr>
          </a:lvl1pPr>
          <a:lvl2pPr marL="457200" indent="0">
            <a:defRPr sz="1100">
              <a:solidFill>
                <a:sysClr val="window" lastClr="FFFFFF"/>
              </a:solidFill>
              <a:latin typeface="Calibri"/>
            </a:defRPr>
          </a:lvl2pPr>
          <a:lvl3pPr marL="914400" indent="0">
            <a:defRPr sz="1100">
              <a:solidFill>
                <a:sysClr val="window" lastClr="FFFFFF"/>
              </a:solidFill>
              <a:latin typeface="Calibri"/>
            </a:defRPr>
          </a:lvl3pPr>
          <a:lvl4pPr marL="1371600" indent="0">
            <a:defRPr sz="1100">
              <a:solidFill>
                <a:sysClr val="window" lastClr="FFFFFF"/>
              </a:solidFill>
              <a:latin typeface="Calibri"/>
            </a:defRPr>
          </a:lvl4pPr>
          <a:lvl5pPr marL="1828800" indent="0">
            <a:defRPr sz="1100">
              <a:solidFill>
                <a:sysClr val="window" lastClr="FFFFFF"/>
              </a:solidFill>
              <a:latin typeface="Calibri"/>
            </a:defRPr>
          </a:lvl5pPr>
          <a:lvl6pPr marL="2286000" indent="0">
            <a:defRPr sz="1100">
              <a:solidFill>
                <a:sysClr val="window" lastClr="FFFFFF"/>
              </a:solidFill>
              <a:latin typeface="Calibri"/>
            </a:defRPr>
          </a:lvl6pPr>
          <a:lvl7pPr marL="2743200" indent="0">
            <a:defRPr sz="1100">
              <a:solidFill>
                <a:sysClr val="window" lastClr="FFFFFF"/>
              </a:solidFill>
              <a:latin typeface="Calibri"/>
            </a:defRPr>
          </a:lvl7pPr>
          <a:lvl8pPr marL="3200400" indent="0">
            <a:defRPr sz="1100">
              <a:solidFill>
                <a:sysClr val="window" lastClr="FFFFFF"/>
              </a:solidFill>
              <a:latin typeface="Calibri"/>
            </a:defRPr>
          </a:lvl8pPr>
          <a:lvl9pPr marL="3657600" indent="0">
            <a:defRPr sz="1100">
              <a:solidFill>
                <a:sysClr val="window" lastClr="FFFFFF"/>
              </a:solidFill>
              <a:latin typeface="Calibri"/>
            </a:defRPr>
          </a:lvl9pPr>
        </a:lstStyle>
        <a:p xmlns:a="http://schemas.openxmlformats.org/drawingml/2006/main">
          <a:endParaRPr lang="ja-JP"/>
        </a:p>
      </cdr:txBody>
    </cdr:sp>
  </cdr:relSizeAnchor>
  <cdr:relSizeAnchor xmlns:cdr="http://schemas.openxmlformats.org/drawingml/2006/chartDrawing">
    <cdr:from>
      <cdr:x>0.28696</cdr:x>
      <cdr:y>0.36212</cdr:y>
    </cdr:from>
    <cdr:to>
      <cdr:x>0.35942</cdr:x>
      <cdr:y>0.39195</cdr:y>
    </cdr:to>
    <cdr:sp macro="" textlink="">
      <cdr:nvSpPr>
        <cdr:cNvPr id="15" name="正方形/長方形 14"/>
        <cdr:cNvSpPr/>
      </cdr:nvSpPr>
      <cdr:spPr>
        <a:xfrm xmlns:a="http://schemas.openxmlformats.org/drawingml/2006/main" flipH="1">
          <a:off x="2574317" y="1329854"/>
          <a:ext cx="650024" cy="109537"/>
        </a:xfrm>
        <a:prstGeom xmlns:a="http://schemas.openxmlformats.org/drawingml/2006/main" prst="rect">
          <a:avLst/>
        </a:prstGeom>
        <a:solidFill xmlns:a="http://schemas.openxmlformats.org/drawingml/2006/main">
          <a:schemeClr val="accent4">
            <a:lumMod val="40000"/>
            <a:lumOff val="60000"/>
          </a:schemeClr>
        </a:solidFill>
        <a:ln xmlns:a="http://schemas.openxmlformats.org/drawingml/2006/main" w="3175" cap="flat" cmpd="sng" algn="ctr">
          <a:solidFill>
            <a:schemeClr val="tx1"/>
          </a:solidFill>
          <a:prstDash val="sysDash"/>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ysClr val="window" lastClr="FFFFFF"/>
              </a:solidFill>
              <a:latin typeface="Calibri"/>
            </a:defRPr>
          </a:lvl1pPr>
          <a:lvl2pPr marL="457200" indent="0">
            <a:defRPr sz="1100">
              <a:solidFill>
                <a:sysClr val="window" lastClr="FFFFFF"/>
              </a:solidFill>
              <a:latin typeface="Calibri"/>
            </a:defRPr>
          </a:lvl2pPr>
          <a:lvl3pPr marL="914400" indent="0">
            <a:defRPr sz="1100">
              <a:solidFill>
                <a:sysClr val="window" lastClr="FFFFFF"/>
              </a:solidFill>
              <a:latin typeface="Calibri"/>
            </a:defRPr>
          </a:lvl3pPr>
          <a:lvl4pPr marL="1371600" indent="0">
            <a:defRPr sz="1100">
              <a:solidFill>
                <a:sysClr val="window" lastClr="FFFFFF"/>
              </a:solidFill>
              <a:latin typeface="Calibri"/>
            </a:defRPr>
          </a:lvl4pPr>
          <a:lvl5pPr marL="1828800" indent="0">
            <a:defRPr sz="1100">
              <a:solidFill>
                <a:sysClr val="window" lastClr="FFFFFF"/>
              </a:solidFill>
              <a:latin typeface="Calibri"/>
            </a:defRPr>
          </a:lvl5pPr>
          <a:lvl6pPr marL="2286000" indent="0">
            <a:defRPr sz="1100">
              <a:solidFill>
                <a:sysClr val="window" lastClr="FFFFFF"/>
              </a:solidFill>
              <a:latin typeface="Calibri"/>
            </a:defRPr>
          </a:lvl6pPr>
          <a:lvl7pPr marL="2743200" indent="0">
            <a:defRPr sz="1100">
              <a:solidFill>
                <a:sysClr val="window" lastClr="FFFFFF"/>
              </a:solidFill>
              <a:latin typeface="Calibri"/>
            </a:defRPr>
          </a:lvl7pPr>
          <a:lvl8pPr marL="3200400" indent="0">
            <a:defRPr sz="1100">
              <a:solidFill>
                <a:sysClr val="window" lastClr="FFFFFF"/>
              </a:solidFill>
              <a:latin typeface="Calibri"/>
            </a:defRPr>
          </a:lvl8pPr>
          <a:lvl9pPr marL="3657600" indent="0">
            <a:defRPr sz="1100">
              <a:solidFill>
                <a:sysClr val="window" lastClr="FFFFFF"/>
              </a:solidFill>
              <a:latin typeface="Calibri"/>
            </a:defRPr>
          </a:lvl9pPr>
        </a:lstStyle>
        <a:p xmlns:a="http://schemas.openxmlformats.org/drawingml/2006/main">
          <a:endParaRPr lang="ja-JP"/>
        </a:p>
      </cdr:txBody>
    </cdr:sp>
  </cdr:relSizeAnchor>
  <cdr:relSizeAnchor xmlns:cdr="http://schemas.openxmlformats.org/drawingml/2006/chartDrawing">
    <cdr:from>
      <cdr:x>0.51304</cdr:x>
      <cdr:y>0.33333</cdr:y>
    </cdr:from>
    <cdr:to>
      <cdr:x>0.58347</cdr:x>
      <cdr:y>0.40195</cdr:y>
    </cdr:to>
    <cdr:sp macro="" textlink="">
      <cdr:nvSpPr>
        <cdr:cNvPr id="20" name="正方形/長方形 19"/>
        <cdr:cNvSpPr/>
      </cdr:nvSpPr>
      <cdr:spPr>
        <a:xfrm xmlns:a="http://schemas.openxmlformats.org/drawingml/2006/main" flipH="1">
          <a:off x="4248442" y="1224124"/>
          <a:ext cx="583225" cy="252000"/>
        </a:xfrm>
        <a:prstGeom xmlns:a="http://schemas.openxmlformats.org/drawingml/2006/main" prst="rect">
          <a:avLst/>
        </a:prstGeom>
        <a:solidFill xmlns:a="http://schemas.openxmlformats.org/drawingml/2006/main">
          <a:srgbClr val="9BBB59">
            <a:lumMod val="40000"/>
            <a:lumOff val="60000"/>
          </a:srgbClr>
        </a:solidFill>
        <a:ln xmlns:a="http://schemas.openxmlformats.org/drawingml/2006/main" w="3175" cap="flat" cmpd="sng" algn="ctr">
          <a:solidFill>
            <a:schemeClr val="tx1"/>
          </a:solidFill>
          <a:prstDash val="sysDash"/>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ysClr val="window" lastClr="FFFFFF"/>
              </a:solidFill>
              <a:latin typeface="Calibri"/>
            </a:defRPr>
          </a:lvl1pPr>
          <a:lvl2pPr marL="457200" indent="0">
            <a:defRPr sz="1100">
              <a:solidFill>
                <a:sysClr val="window" lastClr="FFFFFF"/>
              </a:solidFill>
              <a:latin typeface="Calibri"/>
            </a:defRPr>
          </a:lvl2pPr>
          <a:lvl3pPr marL="914400" indent="0">
            <a:defRPr sz="1100">
              <a:solidFill>
                <a:sysClr val="window" lastClr="FFFFFF"/>
              </a:solidFill>
              <a:latin typeface="Calibri"/>
            </a:defRPr>
          </a:lvl3pPr>
          <a:lvl4pPr marL="1371600" indent="0">
            <a:defRPr sz="1100">
              <a:solidFill>
                <a:sysClr val="window" lastClr="FFFFFF"/>
              </a:solidFill>
              <a:latin typeface="Calibri"/>
            </a:defRPr>
          </a:lvl4pPr>
          <a:lvl5pPr marL="1828800" indent="0">
            <a:defRPr sz="1100">
              <a:solidFill>
                <a:sysClr val="window" lastClr="FFFFFF"/>
              </a:solidFill>
              <a:latin typeface="Calibri"/>
            </a:defRPr>
          </a:lvl5pPr>
          <a:lvl6pPr marL="2286000" indent="0">
            <a:defRPr sz="1100">
              <a:solidFill>
                <a:sysClr val="window" lastClr="FFFFFF"/>
              </a:solidFill>
              <a:latin typeface="Calibri"/>
            </a:defRPr>
          </a:lvl6pPr>
          <a:lvl7pPr marL="2743200" indent="0">
            <a:defRPr sz="1100">
              <a:solidFill>
                <a:sysClr val="window" lastClr="FFFFFF"/>
              </a:solidFill>
              <a:latin typeface="Calibri"/>
            </a:defRPr>
          </a:lvl7pPr>
          <a:lvl8pPr marL="3200400" indent="0">
            <a:defRPr sz="1100">
              <a:solidFill>
                <a:sysClr val="window" lastClr="FFFFFF"/>
              </a:solidFill>
              <a:latin typeface="Calibri"/>
            </a:defRPr>
          </a:lvl8pPr>
          <a:lvl9pPr marL="3657600" indent="0">
            <a:defRPr sz="1100">
              <a:solidFill>
                <a:sysClr val="window" lastClr="FFFFFF"/>
              </a:solidFill>
              <a:latin typeface="Calibri"/>
            </a:defRPr>
          </a:lvl9pPr>
        </a:lstStyle>
        <a:p xmlns:a="http://schemas.openxmlformats.org/drawingml/2006/main">
          <a:endParaRPr lang="ja-JP"/>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2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1" y="0"/>
            <a:ext cx="2950263" cy="496888"/>
          </a:xfrm>
          <a:prstGeom prst="rect">
            <a:avLst/>
          </a:prstGeom>
        </p:spPr>
        <p:txBody>
          <a:bodyPr vert="horz" lIns="91415" tIns="45707" rIns="91415" bIns="45707" rtlCol="0"/>
          <a:lstStyle>
            <a:lvl1pPr algn="l">
              <a:defRPr sz="1200">
                <a:latin typeface="Arial" charset="0"/>
              </a:defRPr>
            </a:lvl1pPr>
          </a:lstStyle>
          <a:p>
            <a:pPr>
              <a:defRPr/>
            </a:pPr>
            <a:endParaRPr lang="ja-JP" altLang="en-US"/>
          </a:p>
        </p:txBody>
      </p:sp>
      <p:sp>
        <p:nvSpPr>
          <p:cNvPr id="3" name="日付プレースホルダ 2"/>
          <p:cNvSpPr>
            <a:spLocks noGrp="1"/>
          </p:cNvSpPr>
          <p:nvPr>
            <p:ph type="dt" sz="quarter" idx="1"/>
          </p:nvPr>
        </p:nvSpPr>
        <p:spPr>
          <a:xfrm>
            <a:off x="3855349" y="0"/>
            <a:ext cx="2950263" cy="496888"/>
          </a:xfrm>
          <a:prstGeom prst="rect">
            <a:avLst/>
          </a:prstGeom>
        </p:spPr>
        <p:txBody>
          <a:bodyPr vert="horz" lIns="91415" tIns="45707" rIns="91415" bIns="45707" rtlCol="0"/>
          <a:lstStyle>
            <a:lvl1pPr algn="r">
              <a:defRPr sz="1200">
                <a:latin typeface="Arial" charset="0"/>
              </a:defRPr>
            </a:lvl1pPr>
          </a:lstStyle>
          <a:p>
            <a:pPr>
              <a:defRPr/>
            </a:pPr>
            <a:endParaRPr lang="ja-JP" altLang="en-US"/>
          </a:p>
        </p:txBody>
      </p:sp>
      <p:sp>
        <p:nvSpPr>
          <p:cNvPr id="4" name="フッター プレースホルダ 3"/>
          <p:cNvSpPr>
            <a:spLocks noGrp="1"/>
          </p:cNvSpPr>
          <p:nvPr>
            <p:ph type="ftr" sz="quarter" idx="2"/>
          </p:nvPr>
        </p:nvSpPr>
        <p:spPr>
          <a:xfrm>
            <a:off x="1" y="9440865"/>
            <a:ext cx="2950263" cy="496887"/>
          </a:xfrm>
          <a:prstGeom prst="rect">
            <a:avLst/>
          </a:prstGeom>
        </p:spPr>
        <p:txBody>
          <a:bodyPr vert="horz" lIns="91415" tIns="45707" rIns="91415" bIns="45707" rtlCol="0" anchor="b"/>
          <a:lstStyle>
            <a:lvl1pPr algn="l">
              <a:defRPr sz="1200">
                <a:latin typeface="Arial" charset="0"/>
              </a:defRPr>
            </a:lvl1pPr>
          </a:lstStyle>
          <a:p>
            <a:pPr>
              <a:defRPr/>
            </a:pPr>
            <a:endParaRPr lang="ja-JP" altLang="en-US"/>
          </a:p>
        </p:txBody>
      </p:sp>
      <p:sp>
        <p:nvSpPr>
          <p:cNvPr id="5" name="スライド番号プレースホルダ 4"/>
          <p:cNvSpPr>
            <a:spLocks noGrp="1"/>
          </p:cNvSpPr>
          <p:nvPr>
            <p:ph type="sldNum" sz="quarter" idx="3"/>
          </p:nvPr>
        </p:nvSpPr>
        <p:spPr>
          <a:xfrm>
            <a:off x="3855349" y="9440865"/>
            <a:ext cx="2950263" cy="496887"/>
          </a:xfrm>
          <a:prstGeom prst="rect">
            <a:avLst/>
          </a:prstGeom>
        </p:spPr>
        <p:txBody>
          <a:bodyPr vert="horz" lIns="91415" tIns="45707" rIns="91415" bIns="45707" rtlCol="0" anchor="b"/>
          <a:lstStyle>
            <a:lvl1pPr algn="r">
              <a:defRPr sz="1200">
                <a:latin typeface="Arial" charset="0"/>
              </a:defRPr>
            </a:lvl1pPr>
          </a:lstStyle>
          <a:p>
            <a:pPr>
              <a:defRPr/>
            </a:pPr>
            <a:fld id="{615EFA91-7093-448C-A7D3-921A61A75C22}" type="slidenum">
              <a:rPr lang="ja-JP" altLang="en-US"/>
              <a:pPr>
                <a:defRPr/>
              </a:pPr>
              <a:t>‹#›</a:t>
            </a:fld>
            <a:endParaRPr lang="ja-JP" altLang="en-US"/>
          </a:p>
        </p:txBody>
      </p:sp>
    </p:spTree>
    <p:extLst>
      <p:ext uri="{BB962C8B-B14F-4D97-AF65-F5344CB8AC3E}">
        <p14:creationId xmlns:p14="http://schemas.microsoft.com/office/powerpoint/2010/main" val="2883451451"/>
      </p:ext>
    </p:extLst>
  </p:cSld>
  <p:clrMap bg1="lt1" tx1="dk1" bg2="lt2" tx2="dk2" accent1="accent1" accent2="accent2" accent3="accent3" accent4="accent4" accent5="accent5" accent6="accent6" hlink="hlink" folHlink="folHlink"/>
  <p:hf sldNum="0"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50263" cy="496888"/>
          </a:xfrm>
          <a:prstGeom prst="rect">
            <a:avLst/>
          </a:prstGeom>
        </p:spPr>
        <p:txBody>
          <a:bodyPr vert="horz" lIns="91406" tIns="45703" rIns="91406" bIns="45703" rtlCol="0"/>
          <a:lstStyle>
            <a:lvl1pPr algn="l">
              <a:defRPr sz="1200">
                <a:latin typeface="Arial" charset="0"/>
              </a:defRPr>
            </a:lvl1pPr>
          </a:lstStyle>
          <a:p>
            <a:pPr>
              <a:defRPr/>
            </a:pPr>
            <a:endParaRPr lang="ja-JP" altLang="en-US"/>
          </a:p>
        </p:txBody>
      </p:sp>
      <p:sp>
        <p:nvSpPr>
          <p:cNvPr id="3" name="日付プレースホルダー 2"/>
          <p:cNvSpPr>
            <a:spLocks noGrp="1"/>
          </p:cNvSpPr>
          <p:nvPr>
            <p:ph type="dt" idx="1"/>
          </p:nvPr>
        </p:nvSpPr>
        <p:spPr>
          <a:xfrm>
            <a:off x="3855349" y="0"/>
            <a:ext cx="2950263" cy="496888"/>
          </a:xfrm>
          <a:prstGeom prst="rect">
            <a:avLst/>
          </a:prstGeom>
        </p:spPr>
        <p:txBody>
          <a:bodyPr vert="horz" lIns="91406" tIns="45703" rIns="91406" bIns="45703" rtlCol="0"/>
          <a:lstStyle>
            <a:lvl1pPr algn="r">
              <a:defRPr sz="1200">
                <a:latin typeface="Arial" charset="0"/>
              </a:defRPr>
            </a:lvl1pPr>
          </a:lstStyle>
          <a:p>
            <a:pPr>
              <a:defRPr/>
            </a:pPr>
            <a:endParaRPr lang="ja-JP" altLang="en-US"/>
          </a:p>
        </p:txBody>
      </p:sp>
      <p:sp>
        <p:nvSpPr>
          <p:cNvPr id="4" name="スライド イメージ プレースホルダー 3"/>
          <p:cNvSpPr>
            <a:spLocks noGrp="1" noRot="1" noChangeAspect="1"/>
          </p:cNvSpPr>
          <p:nvPr>
            <p:ph type="sldImg" idx="2"/>
          </p:nvPr>
        </p:nvSpPr>
        <p:spPr>
          <a:xfrm>
            <a:off x="920750" y="746125"/>
            <a:ext cx="4967288" cy="3725863"/>
          </a:xfrm>
          <a:prstGeom prst="rect">
            <a:avLst/>
          </a:prstGeom>
          <a:noFill/>
          <a:ln w="12700">
            <a:solidFill>
              <a:prstClr val="black"/>
            </a:solidFill>
          </a:ln>
        </p:spPr>
        <p:txBody>
          <a:bodyPr vert="horz" lIns="91406" tIns="45703" rIns="91406" bIns="45703" rtlCol="0" anchor="ctr"/>
          <a:lstStyle/>
          <a:p>
            <a:pPr lvl="0"/>
            <a:endParaRPr lang="ja-JP" altLang="en-US" noProof="0"/>
          </a:p>
        </p:txBody>
      </p:sp>
      <p:sp>
        <p:nvSpPr>
          <p:cNvPr id="5" name="ノート プレースホルダー 4"/>
          <p:cNvSpPr>
            <a:spLocks noGrp="1"/>
          </p:cNvSpPr>
          <p:nvPr>
            <p:ph type="body" sz="quarter" idx="3"/>
          </p:nvPr>
        </p:nvSpPr>
        <p:spPr>
          <a:xfrm>
            <a:off x="681200" y="4721226"/>
            <a:ext cx="5444806" cy="4471988"/>
          </a:xfrm>
          <a:prstGeom prst="rect">
            <a:avLst/>
          </a:prstGeom>
        </p:spPr>
        <p:txBody>
          <a:bodyPr vert="horz" lIns="91406" tIns="45703" rIns="91406" bIns="45703" rtlCol="0"/>
          <a:lstStyle/>
          <a:p>
            <a:pPr lvl="0"/>
            <a:r>
              <a:rPr lang="ja-JP" altLang="en-US" noProof="0" smtClean="0"/>
              <a:t>マスター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endParaRPr lang="ja-JP" altLang="en-US" noProof="0"/>
          </a:p>
        </p:txBody>
      </p:sp>
      <p:sp>
        <p:nvSpPr>
          <p:cNvPr id="6" name="フッター プレースホルダー 5"/>
          <p:cNvSpPr>
            <a:spLocks noGrp="1"/>
          </p:cNvSpPr>
          <p:nvPr>
            <p:ph type="ftr" sz="quarter" idx="4"/>
          </p:nvPr>
        </p:nvSpPr>
        <p:spPr>
          <a:xfrm>
            <a:off x="1" y="9440865"/>
            <a:ext cx="2950263" cy="496887"/>
          </a:xfrm>
          <a:prstGeom prst="rect">
            <a:avLst/>
          </a:prstGeom>
        </p:spPr>
        <p:txBody>
          <a:bodyPr vert="horz" lIns="91406" tIns="45703" rIns="91406" bIns="45703" rtlCol="0" anchor="b"/>
          <a:lstStyle>
            <a:lvl1pPr algn="l">
              <a:defRPr sz="1200">
                <a:latin typeface="Arial" charset="0"/>
              </a:defRPr>
            </a:lvl1pPr>
          </a:lstStyle>
          <a:p>
            <a:pPr>
              <a:defRPr/>
            </a:pPr>
            <a:endParaRPr lang="ja-JP" altLang="en-US"/>
          </a:p>
        </p:txBody>
      </p:sp>
      <p:sp>
        <p:nvSpPr>
          <p:cNvPr id="7" name="スライド番号プレースホルダー 6"/>
          <p:cNvSpPr>
            <a:spLocks noGrp="1"/>
          </p:cNvSpPr>
          <p:nvPr>
            <p:ph type="sldNum" sz="quarter" idx="5"/>
          </p:nvPr>
        </p:nvSpPr>
        <p:spPr>
          <a:xfrm>
            <a:off x="3855349" y="9440865"/>
            <a:ext cx="2950263" cy="496887"/>
          </a:xfrm>
          <a:prstGeom prst="rect">
            <a:avLst/>
          </a:prstGeom>
        </p:spPr>
        <p:txBody>
          <a:bodyPr vert="horz" lIns="91406" tIns="45703" rIns="91406" bIns="45703" rtlCol="0" anchor="b"/>
          <a:lstStyle>
            <a:lvl1pPr algn="r">
              <a:defRPr sz="1200">
                <a:latin typeface="Arial" charset="0"/>
              </a:defRPr>
            </a:lvl1pPr>
          </a:lstStyle>
          <a:p>
            <a:pPr>
              <a:defRPr/>
            </a:pPr>
            <a:fld id="{9E5339D0-AEB5-4332-81A1-26AF208D506F}" type="slidenum">
              <a:rPr lang="ja-JP" altLang="en-US"/>
              <a:pPr>
                <a:defRPr/>
              </a:pPr>
              <a:t>‹#›</a:t>
            </a:fld>
            <a:endParaRPr lang="ja-JP" altLang="en-US"/>
          </a:p>
        </p:txBody>
      </p:sp>
    </p:spTree>
    <p:extLst>
      <p:ext uri="{BB962C8B-B14F-4D97-AF65-F5344CB8AC3E}">
        <p14:creationId xmlns:p14="http://schemas.microsoft.com/office/powerpoint/2010/main" val="1710506091"/>
      </p:ext>
    </p:extLst>
  </p:cSld>
  <p:clrMap bg1="lt1" tx1="dk1" bg2="lt2" tx2="dk2" accent1="accent1" accent2="accent2" accent3="accent3" accent4="accent4" accent5="accent5" accent6="accent6" hlink="hlink" folHlink="folHlink"/>
  <p:hf sldNum="0" hdr="0" ftr="0"/>
  <p:notesStyle>
    <a:lvl1pPr algn="l" rtl="0" eaLnBrk="0" fontAlgn="base" hangingPunct="0">
      <a:spcBef>
        <a:spcPct val="30000"/>
      </a:spcBef>
      <a:spcAft>
        <a:spcPct val="0"/>
      </a:spcAft>
      <a:defRPr kumimoji="1" sz="1200" kern="1200">
        <a:solidFill>
          <a:schemeClr val="tx1"/>
        </a:solidFill>
        <a:latin typeface="+mn-lt"/>
        <a:ea typeface="+mn-ea"/>
        <a:cs typeface="+mn-cs"/>
      </a:defRPr>
    </a:lvl1pPr>
    <a:lvl2pPr marL="457200" algn="l" rtl="0" eaLnBrk="0" fontAlgn="base" hangingPunct="0">
      <a:spcBef>
        <a:spcPct val="30000"/>
      </a:spcBef>
      <a:spcAft>
        <a:spcPct val="0"/>
      </a:spcAft>
      <a:defRPr kumimoji="1" sz="1200" kern="1200">
        <a:solidFill>
          <a:schemeClr val="tx1"/>
        </a:solidFill>
        <a:latin typeface="+mn-lt"/>
        <a:ea typeface="+mn-ea"/>
        <a:cs typeface="+mn-cs"/>
      </a:defRPr>
    </a:lvl2pPr>
    <a:lvl3pPr marL="914400" algn="l" rtl="0" eaLnBrk="0" fontAlgn="base" hangingPunct="0">
      <a:spcBef>
        <a:spcPct val="30000"/>
      </a:spcBef>
      <a:spcAft>
        <a:spcPct val="0"/>
      </a:spcAft>
      <a:defRPr kumimoji="1" sz="1200" kern="1200">
        <a:solidFill>
          <a:schemeClr val="tx1"/>
        </a:solidFill>
        <a:latin typeface="+mn-lt"/>
        <a:ea typeface="+mn-ea"/>
        <a:cs typeface="+mn-cs"/>
      </a:defRPr>
    </a:lvl3pPr>
    <a:lvl4pPr marL="1371600" algn="l" rtl="0" eaLnBrk="0" fontAlgn="base" hangingPunct="0">
      <a:spcBef>
        <a:spcPct val="30000"/>
      </a:spcBef>
      <a:spcAft>
        <a:spcPct val="0"/>
      </a:spcAft>
      <a:defRPr kumimoji="1" sz="1200" kern="1200">
        <a:solidFill>
          <a:schemeClr val="tx1"/>
        </a:solidFill>
        <a:latin typeface="+mn-lt"/>
        <a:ea typeface="+mn-ea"/>
        <a:cs typeface="+mn-cs"/>
      </a:defRPr>
    </a:lvl4pPr>
    <a:lvl5pPr marL="1828800" algn="l" rtl="0" eaLnBrk="0" fontAlgn="base" hangingPunct="0">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Rot="1" noChangeAspect="1" noTextEdit="1"/>
          </p:cNvSpPr>
          <p:nvPr>
            <p:ph type="sldImg"/>
          </p:nvPr>
        </p:nvSpPr>
        <p:spPr bwMode="auto">
          <a:xfrm>
            <a:off x="920750" y="746125"/>
            <a:ext cx="4967288" cy="3725863"/>
          </a:xfrm>
          <a:noFill/>
          <a:ln>
            <a:solidFill>
              <a:srgbClr val="000000"/>
            </a:solidFill>
            <a:miter lim="800000"/>
            <a:headEnd/>
            <a:tailEnd/>
          </a:ln>
        </p:spPr>
      </p:sp>
      <p:sp>
        <p:nvSpPr>
          <p:cNvPr id="86019"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en-US" smtClean="0"/>
          </a:p>
        </p:txBody>
      </p:sp>
      <p:sp>
        <p:nvSpPr>
          <p:cNvPr id="86020" name="日付プレースホルダ 3"/>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endParaRPr lang="ja-JP" altLang="en-US" smtClean="0">
              <a:latin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Rot="1" noChangeAspect="1" noChangeArrowheads="1" noTextEdit="1"/>
          </p:cNvSpPr>
          <p:nvPr>
            <p:ph type="sldImg"/>
          </p:nvPr>
        </p:nvSpPr>
        <p:spPr>
          <a:xfrm>
            <a:off x="920750" y="746125"/>
            <a:ext cx="4968875" cy="3725863"/>
          </a:xfrm>
          <a:ln/>
        </p:spPr>
      </p:sp>
      <p:sp>
        <p:nvSpPr>
          <p:cNvPr id="4100" name="Rectangle 3"/>
          <p:cNvSpPr>
            <a:spLocks noGrp="1" noChangeArrowheads="1"/>
          </p:cNvSpPr>
          <p:nvPr>
            <p:ph type="body" idx="1"/>
          </p:nvPr>
        </p:nvSpPr>
        <p:spPr>
          <a:xfrm>
            <a:off x="908051" y="4721225"/>
            <a:ext cx="4991100" cy="4471988"/>
          </a:xfrm>
          <a:noFill/>
          <a:ln/>
        </p:spPr>
        <p:txBody>
          <a:bodyPr/>
          <a:lstStyle/>
          <a:p>
            <a:pPr eaLnBrk="1" hangingPunct="1"/>
            <a:endParaRPr lang="ja-JP" altLang="ja-JP" smtClean="0">
              <a:ea typeface="ＭＳ Ｐ明朝"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txBox="1">
            <a:spLocks noGrp="1" noChangeArrowheads="1"/>
          </p:cNvSpPr>
          <p:nvPr/>
        </p:nvSpPr>
        <p:spPr bwMode="auto">
          <a:xfrm>
            <a:off x="3855355" y="9440866"/>
            <a:ext cx="2950263" cy="496886"/>
          </a:xfrm>
          <a:prstGeom prst="rect">
            <a:avLst/>
          </a:prstGeom>
          <a:noFill/>
          <a:ln w="9525">
            <a:noFill/>
            <a:miter lim="800000"/>
            <a:headEnd/>
            <a:tailEnd/>
          </a:ln>
        </p:spPr>
        <p:txBody>
          <a:bodyPr lIns="91431" tIns="45716" rIns="91431" bIns="45716" anchor="b"/>
          <a:lstStyle/>
          <a:p>
            <a:pPr algn="r" defTabSz="912813"/>
            <a:fld id="{0F14B13D-D602-4572-AB82-259C51574BB3}" type="slidenum">
              <a:rPr lang="en-US" altLang="ja-JP" sz="1200">
                <a:solidFill>
                  <a:prstClr val="black"/>
                </a:solidFill>
                <a:latin typeface="Arial" charset="0"/>
              </a:rPr>
              <a:pPr algn="r" defTabSz="912813"/>
              <a:t>22</a:t>
            </a:fld>
            <a:endParaRPr lang="en-US" altLang="ja-JP" sz="1200" dirty="0">
              <a:solidFill>
                <a:prstClr val="black"/>
              </a:solidFill>
              <a:latin typeface="Arial" charset="0"/>
            </a:endParaRPr>
          </a:p>
        </p:txBody>
      </p:sp>
      <p:sp>
        <p:nvSpPr>
          <p:cNvPr id="58371" name="Rectangle 7"/>
          <p:cNvSpPr txBox="1">
            <a:spLocks noGrp="1" noChangeArrowheads="1"/>
          </p:cNvSpPr>
          <p:nvPr/>
        </p:nvSpPr>
        <p:spPr bwMode="auto">
          <a:xfrm>
            <a:off x="3855355" y="9440866"/>
            <a:ext cx="2950263" cy="496886"/>
          </a:xfrm>
          <a:prstGeom prst="rect">
            <a:avLst/>
          </a:prstGeom>
          <a:noFill/>
          <a:ln w="9525">
            <a:noFill/>
            <a:miter lim="800000"/>
            <a:headEnd/>
            <a:tailEnd/>
          </a:ln>
        </p:spPr>
        <p:txBody>
          <a:bodyPr lIns="91327" tIns="45666" rIns="91327" bIns="45666" anchor="b"/>
          <a:lstStyle/>
          <a:p>
            <a:pPr algn="r" defTabSz="912813"/>
            <a:fld id="{1AE263F8-4EF4-43EE-ABAB-C441D32171F7}" type="slidenum">
              <a:rPr lang="en-US" altLang="ja-JP" sz="1200">
                <a:solidFill>
                  <a:prstClr val="black"/>
                </a:solidFill>
                <a:latin typeface="Arial" charset="0"/>
              </a:rPr>
              <a:pPr algn="r" defTabSz="912813"/>
              <a:t>22</a:t>
            </a:fld>
            <a:endParaRPr lang="en-US" altLang="ja-JP" sz="1200" dirty="0">
              <a:solidFill>
                <a:prstClr val="black"/>
              </a:solidFill>
              <a:latin typeface="Arial" charset="0"/>
            </a:endParaRPr>
          </a:p>
        </p:txBody>
      </p:sp>
      <p:sp>
        <p:nvSpPr>
          <p:cNvPr id="58372" name="Rectangle 2"/>
          <p:cNvSpPr>
            <a:spLocks noGrp="1" noRot="1" noChangeAspect="1" noChangeArrowheads="1" noTextEdit="1"/>
          </p:cNvSpPr>
          <p:nvPr>
            <p:ph type="sldImg"/>
          </p:nvPr>
        </p:nvSpPr>
        <p:spPr>
          <a:xfrm>
            <a:off x="919163" y="746125"/>
            <a:ext cx="4968875" cy="3725863"/>
          </a:xfrm>
          <a:ln/>
        </p:spPr>
      </p:sp>
      <p:sp>
        <p:nvSpPr>
          <p:cNvPr id="58373" name="Rectangle 3"/>
          <p:cNvSpPr>
            <a:spLocks noGrp="1" noChangeArrowheads="1"/>
          </p:cNvSpPr>
          <p:nvPr>
            <p:ph type="body" idx="1"/>
          </p:nvPr>
        </p:nvSpPr>
        <p:spPr>
          <a:noFill/>
          <a:ln/>
        </p:spPr>
        <p:txBody>
          <a:bodyPr lIns="91327" tIns="45666" rIns="91327" bIns="45666"/>
          <a:lstStyle/>
          <a:p>
            <a:pPr eaLnBrk="1" hangingPunct="1"/>
            <a:endParaRPr lang="ja-JP" altLang="ja-JP"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20750" y="746125"/>
            <a:ext cx="4967288"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日付プレースホルダー 3"/>
          <p:cNvSpPr>
            <a:spLocks noGrp="1"/>
          </p:cNvSpPr>
          <p:nvPr>
            <p:ph type="dt" idx="10"/>
          </p:nvPr>
        </p:nvSpPr>
        <p:spPr/>
        <p:txBody>
          <a:bodyPr/>
          <a:lstStyle/>
          <a:p>
            <a:pPr>
              <a:defRPr/>
            </a:pPr>
            <a:endParaRPr lang="ja-JP" altLang="en-US"/>
          </a:p>
        </p:txBody>
      </p:sp>
    </p:spTree>
    <p:extLst>
      <p:ext uri="{BB962C8B-B14F-4D97-AF65-F5344CB8AC3E}">
        <p14:creationId xmlns:p14="http://schemas.microsoft.com/office/powerpoint/2010/main" val="42564587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20750" y="746125"/>
            <a:ext cx="4967288"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日付プレースホルダー 3"/>
          <p:cNvSpPr>
            <a:spLocks noGrp="1"/>
          </p:cNvSpPr>
          <p:nvPr>
            <p:ph type="dt" idx="10"/>
          </p:nvPr>
        </p:nvSpPr>
        <p:spPr/>
        <p:txBody>
          <a:bodyPr/>
          <a:lstStyle/>
          <a:p>
            <a:pPr>
              <a:defRPr/>
            </a:pPr>
            <a:endParaRPr lang="ja-JP" altLang="en-US"/>
          </a:p>
        </p:txBody>
      </p:sp>
    </p:spTree>
    <p:extLst>
      <p:ext uri="{BB962C8B-B14F-4D97-AF65-F5344CB8AC3E}">
        <p14:creationId xmlns:p14="http://schemas.microsoft.com/office/powerpoint/2010/main" val="3158087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919163" y="746125"/>
            <a:ext cx="4968875" cy="3725863"/>
          </a:xfrm>
        </p:spPr>
      </p:sp>
      <p:sp>
        <p:nvSpPr>
          <p:cNvPr id="3" name="ノート プレースホルダ 2"/>
          <p:cNvSpPr>
            <a:spLocks noGrp="1"/>
          </p:cNvSpPr>
          <p:nvPr>
            <p:ph type="body" idx="1"/>
          </p:nvPr>
        </p:nvSpPr>
        <p:spPr/>
        <p:txBody>
          <a:bodyPr>
            <a:normAutofit/>
          </a:bodyPr>
          <a:lstStyle/>
          <a:p>
            <a:endParaRPr kumimoji="1" lang="ja-JP" alt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20750" y="746125"/>
            <a:ext cx="4967288"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日付プレースホルダー 3"/>
          <p:cNvSpPr>
            <a:spLocks noGrp="1"/>
          </p:cNvSpPr>
          <p:nvPr>
            <p:ph type="dt" idx="10"/>
          </p:nvPr>
        </p:nvSpPr>
        <p:spPr/>
        <p:txBody>
          <a:bodyPr/>
          <a:lstStyle/>
          <a:p>
            <a:pPr>
              <a:defRPr/>
            </a:pPr>
            <a:endParaRPr lang="ja-JP" altLang="en-US"/>
          </a:p>
        </p:txBody>
      </p:sp>
    </p:spTree>
    <p:extLst>
      <p:ext uri="{BB962C8B-B14F-4D97-AF65-F5344CB8AC3E}">
        <p14:creationId xmlns:p14="http://schemas.microsoft.com/office/powerpoint/2010/main" val="31930954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919163" y="746125"/>
            <a:ext cx="4968875" cy="3725863"/>
          </a:xfrm>
        </p:spPr>
      </p:sp>
      <p:sp>
        <p:nvSpPr>
          <p:cNvPr id="3" name="ノート プレースホルダ 2"/>
          <p:cNvSpPr>
            <a:spLocks noGrp="1"/>
          </p:cNvSpPr>
          <p:nvPr>
            <p:ph type="body" idx="1"/>
          </p:nvPr>
        </p:nvSpPr>
        <p:spPr/>
        <p:txBody>
          <a:bodyPr>
            <a:normAutofit/>
          </a:bodyPr>
          <a:lstStyle/>
          <a:p>
            <a:endParaRPr kumimoji="1" lang="ja-JP" alt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920750" y="746125"/>
            <a:ext cx="4967288" cy="3725863"/>
          </a:xfrm>
        </p:spPr>
      </p:sp>
      <p:sp>
        <p:nvSpPr>
          <p:cNvPr id="3" name="ノート プレースホルダ 2"/>
          <p:cNvSpPr>
            <a:spLocks noGrp="1"/>
          </p:cNvSpPr>
          <p:nvPr>
            <p:ph type="body" idx="1"/>
          </p:nvPr>
        </p:nvSpPr>
        <p:spPr>
          <a:xfrm>
            <a:off x="681199" y="4721225"/>
            <a:ext cx="5444806" cy="4471988"/>
          </a:xfrm>
          <a:prstGeom prst="rect">
            <a:avLst/>
          </a:prstGeom>
        </p:spPr>
        <p:txBody>
          <a:bodyPr>
            <a:normAutofit/>
          </a:bodyPr>
          <a:lstStyle/>
          <a:p>
            <a:endParaRPr kumimoji="1" lang="ja-JP" alt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スライド イメージ プレースホルダ 1"/>
          <p:cNvSpPr>
            <a:spLocks noGrp="1" noRot="1" noChangeAspect="1" noTextEdit="1"/>
          </p:cNvSpPr>
          <p:nvPr>
            <p:ph type="sldImg"/>
          </p:nvPr>
        </p:nvSpPr>
        <p:spPr>
          <a:xfrm>
            <a:off x="917575" y="746125"/>
            <a:ext cx="4972050" cy="3729038"/>
          </a:xfrm>
          <a:ln/>
        </p:spPr>
      </p:sp>
      <p:sp>
        <p:nvSpPr>
          <p:cNvPr id="51203" name="ノート プレースホルダ 2"/>
          <p:cNvSpPr>
            <a:spLocks noGrp="1"/>
          </p:cNvSpPr>
          <p:nvPr>
            <p:ph type="body" idx="1"/>
          </p:nvPr>
        </p:nvSpPr>
        <p:spPr>
          <a:xfrm>
            <a:off x="908055" y="4724184"/>
            <a:ext cx="4991092" cy="4468304"/>
          </a:xfrm>
        </p:spPr>
        <p:txBody>
          <a:bodyPr lIns="91569" tIns="45784" rIns="91569" bIns="45784"/>
          <a:lstStyle/>
          <a:p>
            <a:endParaRPr lang="ja-JP" altLang="en-US" smtClean="0"/>
          </a:p>
        </p:txBody>
      </p:sp>
      <p:sp>
        <p:nvSpPr>
          <p:cNvPr id="51204" name="スライド番号プレースホルダ 3"/>
          <p:cNvSpPr txBox="1">
            <a:spLocks noGrp="1"/>
          </p:cNvSpPr>
          <p:nvPr/>
        </p:nvSpPr>
        <p:spPr bwMode="auto">
          <a:xfrm>
            <a:off x="3853617" y="9441972"/>
            <a:ext cx="2953584" cy="497367"/>
          </a:xfrm>
          <a:prstGeom prst="rect">
            <a:avLst/>
          </a:prstGeom>
          <a:noFill/>
          <a:ln w="9525">
            <a:noFill/>
            <a:miter lim="800000"/>
            <a:headEnd/>
            <a:tailEnd/>
          </a:ln>
        </p:spPr>
        <p:txBody>
          <a:bodyPr wrap="none" lIns="91569" tIns="45784" rIns="91569" bIns="45784" anchor="b"/>
          <a:lstStyle/>
          <a:p>
            <a:pPr algn="r" defTabSz="915859" fontAlgn="auto">
              <a:spcBef>
                <a:spcPts val="0"/>
              </a:spcBef>
              <a:spcAft>
                <a:spcPts val="0"/>
              </a:spcAft>
            </a:pPr>
            <a:fld id="{5A4EC158-8D7F-4660-BA71-66BDB9E5E4D0}" type="slidenum">
              <a:rPr lang="ja-JP" altLang="en-US" sz="1200">
                <a:solidFill>
                  <a:prstClr val="black"/>
                </a:solidFill>
                <a:latin typeface="Times New Roman" pitchFamily="18" charset="0"/>
              </a:rPr>
              <a:pPr algn="r" defTabSz="915859" fontAlgn="auto">
                <a:spcBef>
                  <a:spcPts val="0"/>
                </a:spcBef>
                <a:spcAft>
                  <a:spcPts val="0"/>
                </a:spcAft>
              </a:pPr>
              <a:t>54</a:t>
            </a:fld>
            <a:endParaRPr lang="en-US" altLang="ja-JP" sz="1200" dirty="0">
              <a:solidFill>
                <a:prstClr val="black"/>
              </a:solidFill>
              <a:latin typeface="Times New Roman" pitchFamily="18"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スライド イメージ プレースホルダー 1"/>
          <p:cNvSpPr>
            <a:spLocks noGrp="1" noRot="1" noChangeAspect="1" noTextEdit="1"/>
          </p:cNvSpPr>
          <p:nvPr>
            <p:ph type="sldImg"/>
          </p:nvPr>
        </p:nvSpPr>
        <p:spPr bwMode="auto">
          <a:xfrm>
            <a:off x="920750" y="746125"/>
            <a:ext cx="4968875" cy="37258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ja-JP" altLang="en-US" u="sng" dirty="0" smtClean="0">
              <a:solidFill>
                <a:srgbClr val="FF0000"/>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919163" y="746125"/>
            <a:ext cx="4968875" cy="3727450"/>
          </a:xfrm>
        </p:spPr>
      </p:sp>
      <p:sp>
        <p:nvSpPr>
          <p:cNvPr id="3" name="ノート プレースホルダ 2"/>
          <p:cNvSpPr>
            <a:spLocks noGrp="1"/>
          </p:cNvSpPr>
          <p:nvPr>
            <p:ph type="body" idx="1"/>
          </p:nvPr>
        </p:nvSpPr>
        <p:spPr/>
        <p:txBody>
          <a:bodyPr>
            <a:normAutofit/>
          </a:bodyPr>
          <a:lstStyle/>
          <a:p>
            <a:endParaRPr kumimoji="1" lang="ja-JP"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スライド イメージ プレースホルダ 1"/>
          <p:cNvSpPr>
            <a:spLocks noGrp="1" noRot="1" noChangeAspect="1" noTextEdit="1"/>
          </p:cNvSpPr>
          <p:nvPr>
            <p:ph type="sldImg"/>
          </p:nvPr>
        </p:nvSpPr>
        <p:spPr bwMode="auto">
          <a:xfrm>
            <a:off x="920750" y="746125"/>
            <a:ext cx="4967288" cy="3725863"/>
          </a:xfrm>
          <a:noFill/>
          <a:ln>
            <a:solidFill>
              <a:srgbClr val="000000"/>
            </a:solidFill>
            <a:miter lim="800000"/>
            <a:headEnd/>
            <a:tailEnd/>
          </a:ln>
        </p:spPr>
      </p:sp>
      <p:sp>
        <p:nvSpPr>
          <p:cNvPr id="4099"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920750" y="746125"/>
            <a:ext cx="4967288" cy="3725863"/>
          </a:xfrm>
        </p:spPr>
      </p:sp>
      <p:sp>
        <p:nvSpPr>
          <p:cNvPr id="3" name="ノート プレースホルダ 2"/>
          <p:cNvSpPr>
            <a:spLocks noGrp="1"/>
          </p:cNvSpPr>
          <p:nvPr>
            <p:ph type="body" idx="1"/>
          </p:nvPr>
        </p:nvSpPr>
        <p:spPr/>
        <p:txBody>
          <a:bodyPr>
            <a:normAutofit/>
          </a:bodyPr>
          <a:lstStyle/>
          <a:p>
            <a:endParaRPr kumimoji="1" lang="ja-JP"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920750" y="746125"/>
            <a:ext cx="4967288" cy="3725863"/>
          </a:xfrm>
        </p:spPr>
      </p:sp>
      <p:sp>
        <p:nvSpPr>
          <p:cNvPr id="3" name="ノート プレースホルダ 2"/>
          <p:cNvSpPr>
            <a:spLocks noGrp="1"/>
          </p:cNvSpPr>
          <p:nvPr>
            <p:ph type="body" idx="1"/>
          </p:nvPr>
        </p:nvSpPr>
        <p:spPr/>
        <p:txBody>
          <a:bodyPr>
            <a:normAutofit/>
          </a:bodyPr>
          <a:lstStyle/>
          <a:p>
            <a:endParaRPr kumimoji="1" lang="ja-JP" alt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919163" y="746125"/>
            <a:ext cx="4968875" cy="3725863"/>
          </a:xfrm>
        </p:spPr>
      </p:sp>
      <p:sp>
        <p:nvSpPr>
          <p:cNvPr id="3" name="ノート プレースホルダ 2"/>
          <p:cNvSpPr>
            <a:spLocks noGrp="1"/>
          </p:cNvSpPr>
          <p:nvPr>
            <p:ph type="body" idx="1"/>
          </p:nvPr>
        </p:nvSpPr>
        <p:spPr/>
        <p:txBody>
          <a:bodyPr>
            <a:normAutofit/>
          </a:bodyPr>
          <a:lstStyle/>
          <a:p>
            <a:endParaRPr kumimoji="1" lang="ja-JP" alt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スライド イメージ プレースホルダ 1"/>
          <p:cNvSpPr>
            <a:spLocks noGrp="1" noRot="1" noChangeAspect="1" noTextEdit="1"/>
          </p:cNvSpPr>
          <p:nvPr>
            <p:ph type="sldImg"/>
          </p:nvPr>
        </p:nvSpPr>
        <p:spPr bwMode="auto">
          <a:xfrm>
            <a:off x="920750" y="746125"/>
            <a:ext cx="4965700" cy="3724275"/>
          </a:xfrm>
          <a:noFill/>
          <a:ln>
            <a:solidFill>
              <a:srgbClr val="000000"/>
            </a:solidFill>
            <a:miter lim="800000"/>
            <a:headEnd/>
            <a:tailEnd/>
          </a:ln>
        </p:spPr>
      </p:sp>
      <p:sp>
        <p:nvSpPr>
          <p:cNvPr id="10243" name="ノート プレースホルダ 2"/>
          <p:cNvSpPr>
            <a:spLocks noGrp="1"/>
          </p:cNvSpPr>
          <p:nvPr>
            <p:ph type="body" idx="1"/>
          </p:nvPr>
        </p:nvSpPr>
        <p:spPr>
          <a:noFill/>
          <a:ln/>
        </p:spPr>
        <p:txBody>
          <a:bodyPr/>
          <a:lstStyle/>
          <a:p>
            <a:endParaRPr lang="ja-JP"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920750" y="746125"/>
            <a:ext cx="4968875" cy="3725863"/>
          </a:xfrm>
        </p:spPr>
      </p:sp>
      <p:sp>
        <p:nvSpPr>
          <p:cNvPr id="3" name="ノート プレースホルダ 2"/>
          <p:cNvSpPr>
            <a:spLocks noGrp="1"/>
          </p:cNvSpPr>
          <p:nvPr>
            <p:ph type="body" idx="1"/>
          </p:nvPr>
        </p:nvSpPr>
        <p:spPr/>
        <p:txBody>
          <a:bodyPr>
            <a:normAutofit/>
          </a:bodyPr>
          <a:lstStyle/>
          <a:p>
            <a:endParaRPr kumimoji="1" lang="ja-JP"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noRot="1" noChangeAspect="1" noChangeArrowheads="1" noTextEdit="1"/>
          </p:cNvSpPr>
          <p:nvPr>
            <p:ph type="sldImg"/>
          </p:nvPr>
        </p:nvSpPr>
        <p:spPr bwMode="auto">
          <a:xfrm>
            <a:off x="920750" y="746125"/>
            <a:ext cx="4967288" cy="3725863"/>
          </a:xfrm>
          <a:noFill/>
          <a:ln>
            <a:solidFill>
              <a:srgbClr val="000000"/>
            </a:solidFill>
            <a:miter lim="800000"/>
            <a:headEnd/>
            <a:tailEnd/>
          </a:ln>
        </p:spPr>
      </p:sp>
      <p:sp>
        <p:nvSpPr>
          <p:cNvPr id="8196" name="Rectangle 3"/>
          <p:cNvSpPr>
            <a:spLocks noGrp="1" noChangeArrowheads="1"/>
          </p:cNvSpPr>
          <p:nvPr>
            <p:ph type="body" idx="1"/>
          </p:nvPr>
        </p:nvSpPr>
        <p:spPr bwMode="auto">
          <a:xfrm>
            <a:off x="906677" y="4721225"/>
            <a:ext cx="4993850" cy="4471988"/>
          </a:xfrm>
          <a:noFill/>
        </p:spPr>
        <p:txBody>
          <a:bodyPr wrap="square" numCol="1" anchor="t" anchorCtr="0" compatLnSpc="1">
            <a:prstTxWarp prst="textNoShape">
              <a:avLst/>
            </a:prstTxWarp>
          </a:bodyPr>
          <a:lstStyle/>
          <a:p>
            <a:endParaRPr lang="ja-JP" altLang="ja-JP" smtClean="0">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26" y="2131081"/>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31"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 サブタイトルの書式設定</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0A97A82A-E90A-4951-A8BC-5012C430867B}" type="datetime1">
              <a:rPr lang="ja-JP" altLang="en-US" smtClean="0"/>
              <a:t>2013/6/5</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B42A8AD0-A694-4257-94BA-5D41A9A7A4F4}" type="slidenum">
              <a:rPr lang="ja-JP" altLang="en-US"/>
              <a:pPr>
                <a:defRPr/>
              </a:pPr>
              <a:t>‹#›</a:t>
            </a:fld>
            <a:endParaRPr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58F57317-36F4-4A07-92B3-414F3E79F2FE}" type="datetime1">
              <a:rPr lang="ja-JP" altLang="en-US" smtClean="0"/>
              <a:t>2013/6/5</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401F11BD-6FB2-4C10-8E50-146B55DD2D40}" type="slidenum">
              <a:rPr lang="ja-JP" altLang="en-US"/>
              <a:pPr>
                <a:defRPr/>
              </a:pPr>
              <a:t>‹#›</a:t>
            </a:fld>
            <a:endParaRPr lang="ja-JP" altLang="en-US"/>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377"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377"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1" lang="ja-JP" altLang="en-US" smtClean="0"/>
              <a:t>アイコンをクリックして図を追加</a:t>
            </a:r>
            <a:endParaRPr kumimoji="1" lang="ja-JP" altLang="en-US"/>
          </a:p>
        </p:txBody>
      </p:sp>
      <p:sp>
        <p:nvSpPr>
          <p:cNvPr id="4" name="テキスト プレースホルダ 3"/>
          <p:cNvSpPr>
            <a:spLocks noGrp="1"/>
          </p:cNvSpPr>
          <p:nvPr>
            <p:ph type="body" sz="half" idx="2"/>
          </p:nvPr>
        </p:nvSpPr>
        <p:spPr>
          <a:xfrm>
            <a:off x="1792377"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B24E0661-30D8-49AA-A187-BCC575663401}" type="datetime1">
              <a:rPr lang="ja-JP" altLang="en-US" smtClean="0">
                <a:solidFill>
                  <a:prstClr val="black">
                    <a:tint val="75000"/>
                  </a:prstClr>
                </a:solidFill>
              </a:rPr>
              <a:t>2013/6/5</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361004563"/>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7CC806CA-6085-4F31-9E46-15C27563E7F1}" type="datetime1">
              <a:rPr lang="ja-JP" altLang="en-US" smtClean="0">
                <a:solidFill>
                  <a:prstClr val="black">
                    <a:tint val="75000"/>
                  </a:prstClr>
                </a:solidFill>
              </a:rPr>
              <a:t>2013/6/5</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041064769"/>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43"/>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43"/>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17F70ACA-CAC4-4037-A4E3-4B3727A5B06F}" type="datetime1">
              <a:rPr lang="ja-JP" altLang="en-US" smtClean="0">
                <a:solidFill>
                  <a:prstClr val="black">
                    <a:tint val="75000"/>
                  </a:prstClr>
                </a:solidFill>
              </a:rPr>
              <a:t>2013/6/5</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590095804"/>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Only">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457534" y="274643"/>
            <a:ext cx="8229160" cy="585152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3" name="Rectangle 4"/>
          <p:cNvSpPr>
            <a:spLocks noGrp="1" noChangeArrowheads="1"/>
          </p:cNvSpPr>
          <p:nvPr>
            <p:ph type="dt" sz="half" idx="10"/>
          </p:nvPr>
        </p:nvSpPr>
        <p:spPr/>
        <p:txBody>
          <a:bodyPr/>
          <a:lstStyle>
            <a:lvl1pPr>
              <a:defRPr/>
            </a:lvl1pPr>
          </a:lstStyle>
          <a:p>
            <a:pPr>
              <a:defRPr/>
            </a:pPr>
            <a:fld id="{89141DAD-BD6F-42A9-B153-536D6AC6C8A1}" type="datetime1">
              <a:rPr lang="ja-JP" altLang="en-US" smtClean="0">
                <a:solidFill>
                  <a:prstClr val="black">
                    <a:tint val="75000"/>
                  </a:prstClr>
                </a:solidFill>
              </a:rPr>
              <a:t>2013/6/5</a:t>
            </a:fld>
            <a:endParaRPr lang="en-US" altLang="ja-JP">
              <a:solidFill>
                <a:prstClr val="black">
                  <a:tint val="75000"/>
                </a:prstClr>
              </a:solidFill>
            </a:endParaRPr>
          </a:p>
        </p:txBody>
      </p:sp>
      <p:sp>
        <p:nvSpPr>
          <p:cNvPr id="4" name="Rectangle 6"/>
          <p:cNvSpPr>
            <a:spLocks noGrp="1" noChangeArrowheads="1"/>
          </p:cNvSpPr>
          <p:nvPr>
            <p:ph type="sldNum" sz="quarter" idx="11"/>
          </p:nvPr>
        </p:nvSpPr>
        <p:spPr/>
        <p:txBody>
          <a:bodyPr/>
          <a:lstStyle>
            <a:lvl1pPr>
              <a:defRPr/>
            </a:lvl1pPr>
          </a:lstStyle>
          <a:p>
            <a:pPr>
              <a:defRPr/>
            </a:pPr>
            <a:fld id="{D94944D8-10A7-4E82-9EDF-58D565388BFE}" type="slidenum">
              <a:rPr lang="en-US" altLang="ja-JP">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2874929307"/>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1060"/>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1E3F815E-5792-453F-B18D-5A4072874D7F}" type="datetime1">
              <a:rPr lang="ja-JP" altLang="en-US" smtClean="0">
                <a:solidFill>
                  <a:prstClr val="black">
                    <a:tint val="75000"/>
                  </a:prstClr>
                </a:solidFill>
              </a:rPr>
              <a:t>2013/6/5</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582888284"/>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F04B877A-0AAF-4B3A-95F3-8A374F81BBDC}" type="datetime1">
              <a:rPr lang="ja-JP" altLang="en-US" smtClean="0">
                <a:solidFill>
                  <a:prstClr val="black">
                    <a:tint val="75000"/>
                  </a:prstClr>
                </a:solidFill>
              </a:rPr>
              <a:t>2013/6/5</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60954383"/>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7535"/>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E3E1E8D4-10AC-4CBD-B645-16F9EFF732AA}" type="datetime1">
              <a:rPr lang="ja-JP" altLang="en-US" smtClean="0">
                <a:solidFill>
                  <a:prstClr val="black">
                    <a:tint val="75000"/>
                  </a:prstClr>
                </a:solidFill>
              </a:rPr>
              <a:t>2013/6/5</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268588408"/>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66D79962-4153-4DF4-BAB4-777862015ED3}" type="datetime1">
              <a:rPr lang="ja-JP" altLang="en-US" smtClean="0">
                <a:solidFill>
                  <a:prstClr val="black">
                    <a:tint val="75000"/>
                  </a:prstClr>
                </a:solidFill>
              </a:rPr>
              <a:t>2013/6/5</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427289525"/>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317" y="1535113"/>
            <a:ext cx="4040189"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317" y="2174875"/>
            <a:ext cx="4040189"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13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13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1E44100B-5CA6-4306-9071-3E075E20582E}" type="datetime1">
              <a:rPr lang="ja-JP" altLang="en-US" smtClean="0">
                <a:solidFill>
                  <a:prstClr val="black">
                    <a:tint val="75000"/>
                  </a:prstClr>
                </a:solidFill>
              </a:rPr>
              <a:t>2013/6/5</a:t>
            </a:fld>
            <a:endParaRPr lang="ja-JP" altLang="en-US">
              <a:solidFill>
                <a:prstClr val="black">
                  <a:tint val="75000"/>
                </a:prstClr>
              </a:solidFill>
            </a:endParaRPr>
          </a:p>
        </p:txBody>
      </p:sp>
      <p:sp>
        <p:nvSpPr>
          <p:cNvPr id="8" name="フッター プレースホルダ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 8"/>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674481635"/>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8E7CE4CE-BBDB-46F1-B6DE-AB99829AF070}" type="datetime1">
              <a:rPr lang="ja-JP" altLang="en-US" smtClean="0">
                <a:solidFill>
                  <a:prstClr val="black">
                    <a:tint val="75000"/>
                  </a:prstClr>
                </a:solidFill>
              </a:rPr>
              <a:t>2013/6/5</a:t>
            </a:fld>
            <a:endParaRPr lang="ja-JP" altLang="en-US">
              <a:solidFill>
                <a:prstClr val="black">
                  <a:tint val="75000"/>
                </a:prstClr>
              </a:solidFill>
            </a:endParaRPr>
          </a:p>
        </p:txBody>
      </p:sp>
      <p:sp>
        <p:nvSpPr>
          <p:cNvPr id="4" name="フッター プレースホルダ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 4"/>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09129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34" y="274658"/>
            <a:ext cx="205740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1" y="274658"/>
            <a:ext cx="601980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59F95221-F040-4ACD-88BF-AAA35CF134FC}" type="datetime1">
              <a:rPr lang="ja-JP" altLang="en-US" smtClean="0"/>
              <a:t>2013/6/5</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0451F583-1375-4814-A97D-D789239D7139}" type="slidenum">
              <a:rPr lang="ja-JP" altLang="en-US"/>
              <a:pPr>
                <a:defRPr/>
              </a:pPr>
              <a:t>‹#›</a:t>
            </a:fld>
            <a:endParaRPr lang="ja-JP" altLang="en-US"/>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4C68E0F7-AF49-4B67-9253-4355F12ABDD0}" type="datetime1">
              <a:rPr lang="ja-JP" altLang="en-US" smtClean="0">
                <a:solidFill>
                  <a:prstClr val="black">
                    <a:tint val="75000"/>
                  </a:prstClr>
                </a:solidFill>
              </a:rPr>
              <a:t>2013/6/5</a:t>
            </a:fld>
            <a:endParaRPr lang="ja-JP" altLang="en-US">
              <a:solidFill>
                <a:prstClr val="black">
                  <a:tint val="75000"/>
                </a:prstClr>
              </a:solidFill>
            </a:endParaRPr>
          </a:p>
        </p:txBody>
      </p:sp>
      <p:sp>
        <p:nvSpPr>
          <p:cNvPr id="3" name="フッター プレースホルダ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 3"/>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657028552"/>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8"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1"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8"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CE06248E-8051-48B3-ADE2-FDAF23FE3275}" type="datetime1">
              <a:rPr lang="ja-JP" altLang="en-US" smtClean="0">
                <a:solidFill>
                  <a:prstClr val="black">
                    <a:tint val="75000"/>
                  </a:prstClr>
                </a:solidFill>
              </a:rPr>
              <a:t>2013/6/5</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537788294"/>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377"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377"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1" lang="ja-JP" altLang="en-US" smtClean="0"/>
              <a:t>アイコンをクリックして図を追加</a:t>
            </a:r>
            <a:endParaRPr kumimoji="1" lang="ja-JP" altLang="en-US"/>
          </a:p>
        </p:txBody>
      </p:sp>
      <p:sp>
        <p:nvSpPr>
          <p:cNvPr id="4" name="テキスト プレースホルダ 3"/>
          <p:cNvSpPr>
            <a:spLocks noGrp="1"/>
          </p:cNvSpPr>
          <p:nvPr>
            <p:ph type="body" sz="half" idx="2"/>
          </p:nvPr>
        </p:nvSpPr>
        <p:spPr>
          <a:xfrm>
            <a:off x="1792377"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23CF1AA6-E10A-4957-A243-1210085D7645}" type="datetime1">
              <a:rPr lang="ja-JP" altLang="en-US" smtClean="0">
                <a:solidFill>
                  <a:prstClr val="black">
                    <a:tint val="75000"/>
                  </a:prstClr>
                </a:solidFill>
              </a:rPr>
              <a:t>2013/6/5</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840890156"/>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90B883CA-6D5A-4D14-B4D8-0F6C1C461079}" type="datetime1">
              <a:rPr lang="ja-JP" altLang="en-US" smtClean="0">
                <a:solidFill>
                  <a:prstClr val="black">
                    <a:tint val="75000"/>
                  </a:prstClr>
                </a:solidFill>
              </a:rPr>
              <a:t>2013/6/5</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361402397"/>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9"/>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9"/>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D3C121E1-5598-4AD1-B233-FD0F06011DBD}" type="datetime1">
              <a:rPr lang="ja-JP" altLang="en-US" smtClean="0">
                <a:solidFill>
                  <a:prstClr val="black">
                    <a:tint val="75000"/>
                  </a:prstClr>
                </a:solidFill>
              </a:rPr>
              <a:t>2013/6/5</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734564313"/>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1296"/>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1" y="3886200"/>
            <a:ext cx="6400800" cy="1752600"/>
          </a:xfrm>
        </p:spPr>
        <p:txBody>
          <a:bodyPr/>
          <a:lstStyle>
            <a:lvl1pPr marL="0" indent="0" algn="ctr">
              <a:buNone/>
              <a:defRPr>
                <a:solidFill>
                  <a:schemeClr val="tx1">
                    <a:tint val="75000"/>
                  </a:schemeClr>
                </a:solidFill>
              </a:defRPr>
            </a:lvl1pPr>
            <a:lvl2pPr marL="457063" indent="0" algn="ctr">
              <a:buNone/>
              <a:defRPr>
                <a:solidFill>
                  <a:schemeClr val="tx1">
                    <a:tint val="75000"/>
                  </a:schemeClr>
                </a:solidFill>
              </a:defRPr>
            </a:lvl2pPr>
            <a:lvl3pPr marL="914125" indent="0" algn="ctr">
              <a:buNone/>
              <a:defRPr>
                <a:solidFill>
                  <a:schemeClr val="tx1">
                    <a:tint val="75000"/>
                  </a:schemeClr>
                </a:solidFill>
              </a:defRPr>
            </a:lvl3pPr>
            <a:lvl4pPr marL="1371188" indent="0" algn="ctr">
              <a:buNone/>
              <a:defRPr>
                <a:solidFill>
                  <a:schemeClr val="tx1">
                    <a:tint val="75000"/>
                  </a:schemeClr>
                </a:solidFill>
              </a:defRPr>
            </a:lvl4pPr>
            <a:lvl5pPr marL="1828251" indent="0" algn="ctr">
              <a:buNone/>
              <a:defRPr>
                <a:solidFill>
                  <a:schemeClr val="tx1">
                    <a:tint val="75000"/>
                  </a:schemeClr>
                </a:solidFill>
              </a:defRPr>
            </a:lvl5pPr>
            <a:lvl6pPr marL="2285314" indent="0" algn="ctr">
              <a:buNone/>
              <a:defRPr>
                <a:solidFill>
                  <a:schemeClr val="tx1">
                    <a:tint val="75000"/>
                  </a:schemeClr>
                </a:solidFill>
              </a:defRPr>
            </a:lvl6pPr>
            <a:lvl7pPr marL="2742377" indent="0" algn="ctr">
              <a:buNone/>
              <a:defRPr>
                <a:solidFill>
                  <a:schemeClr val="tx1">
                    <a:tint val="75000"/>
                  </a:schemeClr>
                </a:solidFill>
              </a:defRPr>
            </a:lvl7pPr>
            <a:lvl8pPr marL="3199439" indent="0" algn="ctr">
              <a:buNone/>
              <a:defRPr>
                <a:solidFill>
                  <a:schemeClr val="tx1">
                    <a:tint val="75000"/>
                  </a:schemeClr>
                </a:solidFill>
              </a:defRPr>
            </a:lvl8pPr>
            <a:lvl9pPr marL="3656501" indent="0" algn="ctr">
              <a:buNone/>
              <a:defRPr>
                <a:solidFill>
                  <a:schemeClr val="tx1">
                    <a:tint val="75000"/>
                  </a:schemeClr>
                </a:solidFill>
              </a:defRPr>
            </a:lvl9pPr>
          </a:lstStyle>
          <a:p>
            <a:r>
              <a:rPr lang="ja-JP" altLang="en-US" smtClean="0"/>
              <a:t>マスタ サブタイトルの書式設定</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462B3480-D8DF-4A16-95A3-B85925421C4F}" type="datetime1">
              <a:rPr lang="ja-JP" altLang="en-US" smtClean="0">
                <a:solidFill>
                  <a:prstClr val="black">
                    <a:tint val="75000"/>
                  </a:prstClr>
                </a:solidFill>
              </a:rPr>
              <a:t>2013/6/5</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solidFill>
                  <a:schemeClr val="tx1"/>
                </a:solidFill>
              </a:defRPr>
            </a:lvl1pPr>
          </a:lstStyle>
          <a:p>
            <a:pPr>
              <a:defRPr/>
            </a:pPr>
            <a:fld id="{386F71DF-08A6-4E45-AE8A-287890DEDBBF}" type="slidenum">
              <a:rPr lang="ja-JP" altLang="en-US">
                <a:solidFill>
                  <a:prstClr val="black"/>
                </a:solidFill>
              </a:rPr>
              <a:pPr>
                <a:defRPr/>
              </a:pPr>
              <a:t>‹#›</a:t>
            </a:fld>
            <a:endParaRPr lang="ja-JP" altLang="en-US" dirty="0">
              <a:solidFill>
                <a:prstClr val="black"/>
              </a:solidFill>
            </a:endParaRPr>
          </a:p>
        </p:txBody>
      </p:sp>
    </p:spTree>
    <p:extLst>
      <p:ext uri="{BB962C8B-B14F-4D97-AF65-F5344CB8AC3E}">
        <p14:creationId xmlns:p14="http://schemas.microsoft.com/office/powerpoint/2010/main" val="776446152"/>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9125C753-00C9-44C7-9F35-620BBC331549}" type="datetime1">
              <a:rPr lang="ja-JP" altLang="en-US" smtClean="0">
                <a:solidFill>
                  <a:prstClr val="black">
                    <a:tint val="75000"/>
                  </a:prstClr>
                </a:solidFill>
              </a:rPr>
              <a:t>2013/6/5</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12B3C7CC-C5C5-424D-A0E2-B7B867E0E9D1}" type="slidenum">
              <a:rPr lang="ja-JP" altLang="en-US">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3988371621"/>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7771"/>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22"/>
            <a:ext cx="7772400" cy="1500187"/>
          </a:xfrm>
        </p:spPr>
        <p:txBody>
          <a:bodyPr anchor="b"/>
          <a:lstStyle>
            <a:lvl1pPr marL="0" indent="0">
              <a:buNone/>
              <a:defRPr sz="2000">
                <a:solidFill>
                  <a:schemeClr val="tx1">
                    <a:tint val="75000"/>
                  </a:schemeClr>
                </a:solidFill>
              </a:defRPr>
            </a:lvl1pPr>
            <a:lvl2pPr marL="457063" indent="0">
              <a:buNone/>
              <a:defRPr sz="1800">
                <a:solidFill>
                  <a:schemeClr val="tx1">
                    <a:tint val="75000"/>
                  </a:schemeClr>
                </a:solidFill>
              </a:defRPr>
            </a:lvl2pPr>
            <a:lvl3pPr marL="914125" indent="0">
              <a:buNone/>
              <a:defRPr sz="1600">
                <a:solidFill>
                  <a:schemeClr val="tx1">
                    <a:tint val="75000"/>
                  </a:schemeClr>
                </a:solidFill>
              </a:defRPr>
            </a:lvl3pPr>
            <a:lvl4pPr marL="1371188"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39" indent="0">
              <a:buNone/>
              <a:defRPr sz="1400">
                <a:solidFill>
                  <a:schemeClr val="tx1">
                    <a:tint val="75000"/>
                  </a:schemeClr>
                </a:solidFill>
              </a:defRPr>
            </a:lvl8pPr>
            <a:lvl9pPr marL="3656501" indent="0">
              <a:buNone/>
              <a:defRPr sz="1400">
                <a:solidFill>
                  <a:schemeClr val="tx1">
                    <a:tint val="75000"/>
                  </a:schemeClr>
                </a:solidFill>
              </a:defRPr>
            </a:lvl9pPr>
          </a:lstStyle>
          <a:p>
            <a:pPr lvl="0"/>
            <a:r>
              <a:rPr lang="ja-JP" altLang="en-US" smtClean="0"/>
              <a:t>マスタ テキストの書式設定</a:t>
            </a:r>
          </a:p>
        </p:txBody>
      </p:sp>
      <p:sp>
        <p:nvSpPr>
          <p:cNvPr id="4" name="日付プレースホルダ 3"/>
          <p:cNvSpPr>
            <a:spLocks noGrp="1"/>
          </p:cNvSpPr>
          <p:nvPr>
            <p:ph type="dt" sz="half" idx="10"/>
          </p:nvPr>
        </p:nvSpPr>
        <p:spPr/>
        <p:txBody>
          <a:bodyPr/>
          <a:lstStyle>
            <a:lvl1pPr>
              <a:defRPr/>
            </a:lvl1pPr>
          </a:lstStyle>
          <a:p>
            <a:pPr>
              <a:defRPr/>
            </a:pPr>
            <a:fld id="{BDB32581-750E-48EF-968D-1ED3F35558F3}" type="datetime1">
              <a:rPr lang="ja-JP" altLang="en-US" smtClean="0">
                <a:solidFill>
                  <a:prstClr val="black">
                    <a:tint val="75000"/>
                  </a:prstClr>
                </a:solidFill>
              </a:rPr>
              <a:t>2013/6/5</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89F2036F-8A84-4FB9-9D19-34F272C19267}" type="slidenum">
              <a:rPr lang="ja-JP" altLang="en-US">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3522222537"/>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17"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 3"/>
          <p:cNvSpPr>
            <a:spLocks noGrp="1"/>
          </p:cNvSpPr>
          <p:nvPr>
            <p:ph type="dt" sz="half" idx="10"/>
          </p:nvPr>
        </p:nvSpPr>
        <p:spPr/>
        <p:txBody>
          <a:bodyPr/>
          <a:lstStyle>
            <a:lvl1pPr>
              <a:defRPr/>
            </a:lvl1pPr>
          </a:lstStyle>
          <a:p>
            <a:pPr>
              <a:defRPr/>
            </a:pPr>
            <a:fld id="{76379403-5EEF-48F6-A2B0-6FB2CC1DBC51}" type="datetime1">
              <a:rPr lang="ja-JP" altLang="en-US" smtClean="0">
                <a:solidFill>
                  <a:prstClr val="black">
                    <a:tint val="75000"/>
                  </a:prstClr>
                </a:solidFill>
              </a:rPr>
              <a:t>2013/6/5</a:t>
            </a:fld>
            <a:endParaRPr lang="ja-JP" altLang="en-US">
              <a:solidFill>
                <a:prstClr val="black">
                  <a:tint val="75000"/>
                </a:prstClr>
              </a:solidFill>
            </a:endParaRPr>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7" name="スライド番号プレースホルダ 5"/>
          <p:cNvSpPr>
            <a:spLocks noGrp="1"/>
          </p:cNvSpPr>
          <p:nvPr>
            <p:ph type="sldNum" sz="quarter" idx="12"/>
          </p:nvPr>
        </p:nvSpPr>
        <p:spPr/>
        <p:txBody>
          <a:bodyPr/>
          <a:lstStyle>
            <a:lvl1pPr>
              <a:defRPr/>
            </a:lvl1pPr>
          </a:lstStyle>
          <a:p>
            <a:pPr>
              <a:defRPr/>
            </a:pPr>
            <a:fld id="{C7C220D9-2AFE-45A3-AD71-3F73D60BE079}" type="slidenum">
              <a:rPr lang="ja-JP" altLang="en-US">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814870480"/>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063" indent="0">
              <a:buNone/>
              <a:defRPr sz="2000" b="1"/>
            </a:lvl2pPr>
            <a:lvl3pPr marL="914125" indent="0">
              <a:buNone/>
              <a:defRPr sz="1800" b="1"/>
            </a:lvl3pPr>
            <a:lvl4pPr marL="1371188" indent="0">
              <a:buNone/>
              <a:defRPr sz="1600" b="1"/>
            </a:lvl4pPr>
            <a:lvl5pPr marL="1828251" indent="0">
              <a:buNone/>
              <a:defRPr sz="1600" b="1"/>
            </a:lvl5pPr>
            <a:lvl6pPr marL="2285314" indent="0">
              <a:buNone/>
              <a:defRPr sz="1600" b="1"/>
            </a:lvl6pPr>
            <a:lvl7pPr marL="2742377" indent="0">
              <a:buNone/>
              <a:defRPr sz="1600" b="1"/>
            </a:lvl7pPr>
            <a:lvl8pPr marL="3199439" indent="0">
              <a:buNone/>
              <a:defRPr sz="1600" b="1"/>
            </a:lvl8pPr>
            <a:lvl9pPr marL="3656501"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137" y="1535113"/>
            <a:ext cx="4041775" cy="639762"/>
          </a:xfrm>
        </p:spPr>
        <p:txBody>
          <a:bodyPr anchor="b"/>
          <a:lstStyle>
            <a:lvl1pPr marL="0" indent="0">
              <a:buNone/>
              <a:defRPr sz="2400" b="1"/>
            </a:lvl1pPr>
            <a:lvl2pPr marL="457063" indent="0">
              <a:buNone/>
              <a:defRPr sz="2000" b="1"/>
            </a:lvl2pPr>
            <a:lvl3pPr marL="914125" indent="0">
              <a:buNone/>
              <a:defRPr sz="1800" b="1"/>
            </a:lvl3pPr>
            <a:lvl4pPr marL="1371188" indent="0">
              <a:buNone/>
              <a:defRPr sz="1600" b="1"/>
            </a:lvl4pPr>
            <a:lvl5pPr marL="1828251" indent="0">
              <a:buNone/>
              <a:defRPr sz="1600" b="1"/>
            </a:lvl5pPr>
            <a:lvl6pPr marL="2285314" indent="0">
              <a:buNone/>
              <a:defRPr sz="1600" b="1"/>
            </a:lvl6pPr>
            <a:lvl7pPr marL="2742377" indent="0">
              <a:buNone/>
              <a:defRPr sz="1600" b="1"/>
            </a:lvl7pPr>
            <a:lvl8pPr marL="3199439" indent="0">
              <a:buNone/>
              <a:defRPr sz="1600" b="1"/>
            </a:lvl8pPr>
            <a:lvl9pPr marL="3656501"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13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 3"/>
          <p:cNvSpPr>
            <a:spLocks noGrp="1"/>
          </p:cNvSpPr>
          <p:nvPr>
            <p:ph type="dt" sz="half" idx="10"/>
          </p:nvPr>
        </p:nvSpPr>
        <p:spPr/>
        <p:txBody>
          <a:bodyPr/>
          <a:lstStyle>
            <a:lvl1pPr>
              <a:defRPr/>
            </a:lvl1pPr>
          </a:lstStyle>
          <a:p>
            <a:pPr>
              <a:defRPr/>
            </a:pPr>
            <a:fld id="{D4810F44-E259-40BA-B4A4-2732D6D164B5}" type="datetime1">
              <a:rPr lang="ja-JP" altLang="en-US" smtClean="0">
                <a:solidFill>
                  <a:prstClr val="black">
                    <a:tint val="75000"/>
                  </a:prstClr>
                </a:solidFill>
              </a:rPr>
              <a:t>2013/6/5</a:t>
            </a:fld>
            <a:endParaRPr lang="ja-JP" altLang="en-US">
              <a:solidFill>
                <a:prstClr val="black">
                  <a:tint val="75000"/>
                </a:prstClr>
              </a:solidFill>
            </a:endParaRPr>
          </a:p>
        </p:txBody>
      </p:sp>
      <p:sp>
        <p:nvSpPr>
          <p:cNvPr id="8"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9" name="スライド番号プレースホルダ 5"/>
          <p:cNvSpPr>
            <a:spLocks noGrp="1"/>
          </p:cNvSpPr>
          <p:nvPr>
            <p:ph type="sldNum" sz="quarter" idx="12"/>
          </p:nvPr>
        </p:nvSpPr>
        <p:spPr/>
        <p:txBody>
          <a:bodyPr/>
          <a:lstStyle>
            <a:lvl1pPr>
              <a:defRPr/>
            </a:lvl1pPr>
          </a:lstStyle>
          <a:p>
            <a:pPr>
              <a:defRPr/>
            </a:pPr>
            <a:fld id="{41455993-F6AD-4E65-B15B-6B8662AC42A3}" type="slidenum">
              <a:rPr lang="ja-JP" altLang="en-US">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39085390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869"/>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9A0F2EB4-9C1E-4BCC-AA1F-BB7CBAB562DC}" type="datetime1">
              <a:rPr lang="ja-JP" altLang="en-US" smtClean="0">
                <a:solidFill>
                  <a:prstClr val="black">
                    <a:tint val="75000"/>
                  </a:prstClr>
                </a:solidFill>
              </a:rPr>
              <a:t>2013/6/5</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535609116"/>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日付プレースホルダ 3"/>
          <p:cNvSpPr>
            <a:spLocks noGrp="1"/>
          </p:cNvSpPr>
          <p:nvPr>
            <p:ph type="dt" sz="half" idx="10"/>
          </p:nvPr>
        </p:nvSpPr>
        <p:spPr/>
        <p:txBody>
          <a:bodyPr/>
          <a:lstStyle>
            <a:lvl1pPr>
              <a:defRPr/>
            </a:lvl1pPr>
          </a:lstStyle>
          <a:p>
            <a:pPr>
              <a:defRPr/>
            </a:pPr>
            <a:fld id="{AC1D1DEF-906D-42CA-82A7-C1B98A3EA2A0}" type="datetime1">
              <a:rPr lang="ja-JP" altLang="en-US" smtClean="0">
                <a:solidFill>
                  <a:prstClr val="black">
                    <a:tint val="75000"/>
                  </a:prstClr>
                </a:solidFill>
              </a:rPr>
              <a:t>2013/6/5</a:t>
            </a:fld>
            <a:endParaRPr lang="ja-JP" altLang="en-US">
              <a:solidFill>
                <a:prstClr val="black">
                  <a:tint val="75000"/>
                </a:prstClr>
              </a:solidFill>
            </a:endParaRPr>
          </a:p>
        </p:txBody>
      </p:sp>
      <p:sp>
        <p:nvSpPr>
          <p:cNvPr id="4"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5" name="スライド番号プレースホルダ 5"/>
          <p:cNvSpPr>
            <a:spLocks noGrp="1"/>
          </p:cNvSpPr>
          <p:nvPr>
            <p:ph type="sldNum" sz="quarter" idx="12"/>
          </p:nvPr>
        </p:nvSpPr>
        <p:spPr/>
        <p:txBody>
          <a:bodyPr/>
          <a:lstStyle>
            <a:lvl1pPr>
              <a:defRPr/>
            </a:lvl1pPr>
          </a:lstStyle>
          <a:p>
            <a:pPr>
              <a:defRPr/>
            </a:pPr>
            <a:fld id="{C5E64652-BC7A-4E56-A796-D1B9199490E9}" type="slidenum">
              <a:rPr lang="ja-JP" altLang="en-US">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447523183"/>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lvl1pPr>
          </a:lstStyle>
          <a:p>
            <a:pPr>
              <a:defRPr/>
            </a:pPr>
            <a:fld id="{3975CEEF-06FC-4F5C-9086-0C0AEF2A009B}" type="datetime1">
              <a:rPr lang="ja-JP" altLang="en-US" smtClean="0">
                <a:solidFill>
                  <a:prstClr val="black">
                    <a:tint val="75000"/>
                  </a:prstClr>
                </a:solidFill>
              </a:rPr>
              <a:t>2013/6/5</a:t>
            </a:fld>
            <a:endParaRPr lang="ja-JP" altLang="en-US">
              <a:solidFill>
                <a:prstClr val="black">
                  <a:tint val="75000"/>
                </a:prstClr>
              </a:solidFill>
            </a:endParaRPr>
          </a:p>
        </p:txBody>
      </p:sp>
      <p:sp>
        <p:nvSpPr>
          <p:cNvPr id="3"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4" name="スライド番号プレースホルダ 5"/>
          <p:cNvSpPr>
            <a:spLocks noGrp="1"/>
          </p:cNvSpPr>
          <p:nvPr>
            <p:ph type="sldNum" sz="quarter" idx="12"/>
          </p:nvPr>
        </p:nvSpPr>
        <p:spPr/>
        <p:txBody>
          <a:bodyPr/>
          <a:lstStyle>
            <a:lvl1pPr>
              <a:defRPr/>
            </a:lvl1pPr>
          </a:lstStyle>
          <a:p>
            <a:pPr>
              <a:defRPr/>
            </a:pPr>
            <a:fld id="{6A2AA17C-FF44-42A8-9A48-F5F3354DE7DF}" type="slidenum">
              <a:rPr lang="ja-JP" altLang="en-US">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3841204608"/>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10" y="273053"/>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75" y="27307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10" y="1435103"/>
            <a:ext cx="3008313" cy="4691063"/>
          </a:xfrm>
        </p:spPr>
        <p:txBody>
          <a:bodyPr/>
          <a:lstStyle>
            <a:lvl1pPr marL="0" indent="0">
              <a:buNone/>
              <a:defRPr sz="1400"/>
            </a:lvl1pPr>
            <a:lvl2pPr marL="457063" indent="0">
              <a:buNone/>
              <a:defRPr sz="1200"/>
            </a:lvl2pPr>
            <a:lvl3pPr marL="914125" indent="0">
              <a:buNone/>
              <a:defRPr sz="1000"/>
            </a:lvl3pPr>
            <a:lvl4pPr marL="1371188" indent="0">
              <a:buNone/>
              <a:defRPr sz="900"/>
            </a:lvl4pPr>
            <a:lvl5pPr marL="1828251" indent="0">
              <a:buNone/>
              <a:defRPr sz="900"/>
            </a:lvl5pPr>
            <a:lvl6pPr marL="2285314" indent="0">
              <a:buNone/>
              <a:defRPr sz="900"/>
            </a:lvl6pPr>
            <a:lvl7pPr marL="2742377" indent="0">
              <a:buNone/>
              <a:defRPr sz="900"/>
            </a:lvl7pPr>
            <a:lvl8pPr marL="3199439" indent="0">
              <a:buNone/>
              <a:defRPr sz="900"/>
            </a:lvl8pPr>
            <a:lvl9pPr marL="3656501"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9F0CE380-C88C-4EBC-B7D7-40AF388DD11D}" type="datetime1">
              <a:rPr lang="ja-JP" altLang="en-US" smtClean="0">
                <a:solidFill>
                  <a:prstClr val="black">
                    <a:tint val="75000"/>
                  </a:prstClr>
                </a:solidFill>
              </a:rPr>
              <a:t>2013/6/5</a:t>
            </a:fld>
            <a:endParaRPr lang="ja-JP" altLang="en-US">
              <a:solidFill>
                <a:prstClr val="black">
                  <a:tint val="75000"/>
                </a:prstClr>
              </a:solidFill>
            </a:endParaRPr>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7" name="スライド番号プレースホルダ 5"/>
          <p:cNvSpPr>
            <a:spLocks noGrp="1"/>
          </p:cNvSpPr>
          <p:nvPr>
            <p:ph type="sldNum" sz="quarter" idx="12"/>
          </p:nvPr>
        </p:nvSpPr>
        <p:spPr/>
        <p:txBody>
          <a:bodyPr/>
          <a:lstStyle>
            <a:lvl1pPr>
              <a:defRPr/>
            </a:lvl1pPr>
          </a:lstStyle>
          <a:p>
            <a:pPr>
              <a:defRPr/>
            </a:pPr>
            <a:fld id="{218D3335-139C-4A19-8534-0021C357AEEF}" type="slidenum">
              <a:rPr lang="ja-JP" altLang="en-US">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3034418179"/>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377" y="4800603"/>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377" y="612778"/>
            <a:ext cx="5486400" cy="4114800"/>
          </a:xfrm>
        </p:spPr>
        <p:txBody>
          <a:bodyPr rtlCol="0">
            <a:normAutofit/>
          </a:bodyPr>
          <a:lstStyle>
            <a:lvl1pPr marL="0" indent="0">
              <a:buNone/>
              <a:defRPr sz="3200"/>
            </a:lvl1pPr>
            <a:lvl2pPr marL="457063" indent="0">
              <a:buNone/>
              <a:defRPr sz="2800"/>
            </a:lvl2pPr>
            <a:lvl3pPr marL="914125" indent="0">
              <a:buNone/>
              <a:defRPr sz="2400"/>
            </a:lvl3pPr>
            <a:lvl4pPr marL="1371188" indent="0">
              <a:buNone/>
              <a:defRPr sz="2000"/>
            </a:lvl4pPr>
            <a:lvl5pPr marL="1828251" indent="0">
              <a:buNone/>
              <a:defRPr sz="2000"/>
            </a:lvl5pPr>
            <a:lvl6pPr marL="2285314" indent="0">
              <a:buNone/>
              <a:defRPr sz="2000"/>
            </a:lvl6pPr>
            <a:lvl7pPr marL="2742377" indent="0">
              <a:buNone/>
              <a:defRPr sz="2000"/>
            </a:lvl7pPr>
            <a:lvl8pPr marL="3199439" indent="0">
              <a:buNone/>
              <a:defRPr sz="2000"/>
            </a:lvl8pPr>
            <a:lvl9pPr marL="3656501"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792377" y="5367338"/>
            <a:ext cx="5486400" cy="804862"/>
          </a:xfrm>
        </p:spPr>
        <p:txBody>
          <a:bodyPr/>
          <a:lstStyle>
            <a:lvl1pPr marL="0" indent="0">
              <a:buNone/>
              <a:defRPr sz="1400"/>
            </a:lvl1pPr>
            <a:lvl2pPr marL="457063" indent="0">
              <a:buNone/>
              <a:defRPr sz="1200"/>
            </a:lvl2pPr>
            <a:lvl3pPr marL="914125" indent="0">
              <a:buNone/>
              <a:defRPr sz="1000"/>
            </a:lvl3pPr>
            <a:lvl4pPr marL="1371188" indent="0">
              <a:buNone/>
              <a:defRPr sz="900"/>
            </a:lvl4pPr>
            <a:lvl5pPr marL="1828251" indent="0">
              <a:buNone/>
              <a:defRPr sz="900"/>
            </a:lvl5pPr>
            <a:lvl6pPr marL="2285314" indent="0">
              <a:buNone/>
              <a:defRPr sz="900"/>
            </a:lvl6pPr>
            <a:lvl7pPr marL="2742377" indent="0">
              <a:buNone/>
              <a:defRPr sz="900"/>
            </a:lvl7pPr>
            <a:lvl8pPr marL="3199439" indent="0">
              <a:buNone/>
              <a:defRPr sz="900"/>
            </a:lvl8pPr>
            <a:lvl9pPr marL="3656501"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611BB1A9-578A-4793-AE14-C24264AA4583}" type="datetime1">
              <a:rPr lang="ja-JP" altLang="en-US" smtClean="0">
                <a:solidFill>
                  <a:prstClr val="black">
                    <a:tint val="75000"/>
                  </a:prstClr>
                </a:solidFill>
              </a:rPr>
              <a:t>2013/6/5</a:t>
            </a:fld>
            <a:endParaRPr lang="ja-JP" altLang="en-US">
              <a:solidFill>
                <a:prstClr val="black">
                  <a:tint val="75000"/>
                </a:prstClr>
              </a:solidFill>
            </a:endParaRPr>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7" name="スライド番号プレースホルダ 5"/>
          <p:cNvSpPr>
            <a:spLocks noGrp="1"/>
          </p:cNvSpPr>
          <p:nvPr>
            <p:ph type="sldNum" sz="quarter" idx="12"/>
          </p:nvPr>
        </p:nvSpPr>
        <p:spPr/>
        <p:txBody>
          <a:bodyPr/>
          <a:lstStyle>
            <a:lvl1pPr>
              <a:defRPr/>
            </a:lvl1pPr>
          </a:lstStyle>
          <a:p>
            <a:pPr>
              <a:defRPr/>
            </a:pPr>
            <a:fld id="{A7A3A85F-90D3-485B-951B-FFF9534CAE62}" type="slidenum">
              <a:rPr lang="ja-JP" altLang="en-US">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798430188"/>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91AEF69A-6521-4D92-BE36-826C5943EAF6}" type="datetime1">
              <a:rPr lang="ja-JP" altLang="en-US" smtClean="0">
                <a:solidFill>
                  <a:prstClr val="black">
                    <a:tint val="75000"/>
                  </a:prstClr>
                </a:solidFill>
              </a:rPr>
              <a:t>2013/6/5</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E71B086F-8D3D-4D5F-84BD-365B960A9414}" type="slidenum">
              <a:rPr lang="ja-JP" altLang="en-US">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505504745"/>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58"/>
            <a:ext cx="205740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17" y="274658"/>
            <a:ext cx="601980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8A4C4633-44E0-4F23-AD37-9D22CC691F11}" type="datetime1">
              <a:rPr lang="ja-JP" altLang="en-US" smtClean="0">
                <a:solidFill>
                  <a:prstClr val="black">
                    <a:tint val="75000"/>
                  </a:prstClr>
                </a:solidFill>
              </a:rPr>
              <a:t>2013/6/5</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C560AF6D-AD96-43F3-A4D6-7E6491DE35D4}" type="slidenum">
              <a:rPr lang="ja-JP" altLang="en-US">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971425404"/>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1316"/>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1" y="3886200"/>
            <a:ext cx="6400800" cy="1752600"/>
          </a:xfrm>
        </p:spPr>
        <p:txBody>
          <a:bodyPr/>
          <a:lstStyle>
            <a:lvl1pPr marL="0" indent="0" algn="ctr">
              <a:buNone/>
              <a:defRPr>
                <a:solidFill>
                  <a:schemeClr val="tx1">
                    <a:tint val="75000"/>
                  </a:schemeClr>
                </a:solidFill>
              </a:defRPr>
            </a:lvl1pPr>
            <a:lvl2pPr marL="457063" indent="0" algn="ctr">
              <a:buNone/>
              <a:defRPr>
                <a:solidFill>
                  <a:schemeClr val="tx1">
                    <a:tint val="75000"/>
                  </a:schemeClr>
                </a:solidFill>
              </a:defRPr>
            </a:lvl2pPr>
            <a:lvl3pPr marL="914125" indent="0" algn="ctr">
              <a:buNone/>
              <a:defRPr>
                <a:solidFill>
                  <a:schemeClr val="tx1">
                    <a:tint val="75000"/>
                  </a:schemeClr>
                </a:solidFill>
              </a:defRPr>
            </a:lvl3pPr>
            <a:lvl4pPr marL="1371188" indent="0" algn="ctr">
              <a:buNone/>
              <a:defRPr>
                <a:solidFill>
                  <a:schemeClr val="tx1">
                    <a:tint val="75000"/>
                  </a:schemeClr>
                </a:solidFill>
              </a:defRPr>
            </a:lvl4pPr>
            <a:lvl5pPr marL="1828251" indent="0" algn="ctr">
              <a:buNone/>
              <a:defRPr>
                <a:solidFill>
                  <a:schemeClr val="tx1">
                    <a:tint val="75000"/>
                  </a:schemeClr>
                </a:solidFill>
              </a:defRPr>
            </a:lvl5pPr>
            <a:lvl6pPr marL="2285314" indent="0" algn="ctr">
              <a:buNone/>
              <a:defRPr>
                <a:solidFill>
                  <a:schemeClr val="tx1">
                    <a:tint val="75000"/>
                  </a:schemeClr>
                </a:solidFill>
              </a:defRPr>
            </a:lvl6pPr>
            <a:lvl7pPr marL="2742377" indent="0" algn="ctr">
              <a:buNone/>
              <a:defRPr>
                <a:solidFill>
                  <a:schemeClr val="tx1">
                    <a:tint val="75000"/>
                  </a:schemeClr>
                </a:solidFill>
              </a:defRPr>
            </a:lvl7pPr>
            <a:lvl8pPr marL="3199439" indent="0" algn="ctr">
              <a:buNone/>
              <a:defRPr>
                <a:solidFill>
                  <a:schemeClr val="tx1">
                    <a:tint val="75000"/>
                  </a:schemeClr>
                </a:solidFill>
              </a:defRPr>
            </a:lvl8pPr>
            <a:lvl9pPr marL="3656501" indent="0" algn="ctr">
              <a:buNone/>
              <a:defRPr>
                <a:solidFill>
                  <a:schemeClr val="tx1">
                    <a:tint val="75000"/>
                  </a:schemeClr>
                </a:solidFill>
              </a:defRPr>
            </a:lvl9pPr>
          </a:lstStyle>
          <a:p>
            <a:r>
              <a:rPr lang="ja-JP" altLang="en-US" smtClean="0"/>
              <a:t>マスタ サブタイトルの書式設定</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0E030F09-1F0A-4779-A280-75C8E68CDE1F}" type="datetime1">
              <a:rPr lang="ja-JP" altLang="en-US" smtClean="0">
                <a:solidFill>
                  <a:prstClr val="black">
                    <a:tint val="75000"/>
                  </a:prstClr>
                </a:solidFill>
              </a:rPr>
              <a:t>2013/6/5</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solidFill>
                  <a:schemeClr val="tx1"/>
                </a:solidFill>
              </a:defRPr>
            </a:lvl1pPr>
          </a:lstStyle>
          <a:p>
            <a:pPr>
              <a:defRPr/>
            </a:pPr>
            <a:fld id="{386F71DF-08A6-4E45-AE8A-287890DEDBBF}" type="slidenum">
              <a:rPr lang="ja-JP" altLang="en-US">
                <a:solidFill>
                  <a:prstClr val="black"/>
                </a:solidFill>
              </a:rPr>
              <a:pPr>
                <a:defRPr/>
              </a:pPr>
              <a:t>‹#›</a:t>
            </a:fld>
            <a:endParaRPr lang="ja-JP" altLang="en-US" dirty="0">
              <a:solidFill>
                <a:prstClr val="black"/>
              </a:solidFill>
            </a:endParaRPr>
          </a:p>
        </p:txBody>
      </p:sp>
    </p:spTree>
    <p:extLst>
      <p:ext uri="{BB962C8B-B14F-4D97-AF65-F5344CB8AC3E}">
        <p14:creationId xmlns:p14="http://schemas.microsoft.com/office/powerpoint/2010/main" val="1924857788"/>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C12B9EFE-C3B7-4EDB-9CEA-3775444D59BE}" type="datetime1">
              <a:rPr lang="ja-JP" altLang="en-US" smtClean="0">
                <a:solidFill>
                  <a:prstClr val="black">
                    <a:tint val="75000"/>
                  </a:prstClr>
                </a:solidFill>
              </a:rPr>
              <a:t>2013/6/5</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12B3C7CC-C5C5-424D-A0E2-B7B867E0E9D1}" type="slidenum">
              <a:rPr lang="ja-JP" altLang="en-US">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788905344"/>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7791"/>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22"/>
            <a:ext cx="7772400" cy="1500187"/>
          </a:xfrm>
        </p:spPr>
        <p:txBody>
          <a:bodyPr anchor="b"/>
          <a:lstStyle>
            <a:lvl1pPr marL="0" indent="0">
              <a:buNone/>
              <a:defRPr sz="2000">
                <a:solidFill>
                  <a:schemeClr val="tx1">
                    <a:tint val="75000"/>
                  </a:schemeClr>
                </a:solidFill>
              </a:defRPr>
            </a:lvl1pPr>
            <a:lvl2pPr marL="457063" indent="0">
              <a:buNone/>
              <a:defRPr sz="1800">
                <a:solidFill>
                  <a:schemeClr val="tx1">
                    <a:tint val="75000"/>
                  </a:schemeClr>
                </a:solidFill>
              </a:defRPr>
            </a:lvl2pPr>
            <a:lvl3pPr marL="914125" indent="0">
              <a:buNone/>
              <a:defRPr sz="1600">
                <a:solidFill>
                  <a:schemeClr val="tx1">
                    <a:tint val="75000"/>
                  </a:schemeClr>
                </a:solidFill>
              </a:defRPr>
            </a:lvl3pPr>
            <a:lvl4pPr marL="1371188"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39" indent="0">
              <a:buNone/>
              <a:defRPr sz="1400">
                <a:solidFill>
                  <a:schemeClr val="tx1">
                    <a:tint val="75000"/>
                  </a:schemeClr>
                </a:solidFill>
              </a:defRPr>
            </a:lvl8pPr>
            <a:lvl9pPr marL="3656501" indent="0">
              <a:buNone/>
              <a:defRPr sz="1400">
                <a:solidFill>
                  <a:schemeClr val="tx1">
                    <a:tint val="75000"/>
                  </a:schemeClr>
                </a:solidFill>
              </a:defRPr>
            </a:lvl9pPr>
          </a:lstStyle>
          <a:p>
            <a:pPr lvl="0"/>
            <a:r>
              <a:rPr lang="ja-JP" altLang="en-US" smtClean="0"/>
              <a:t>マスタ テキストの書式設定</a:t>
            </a:r>
          </a:p>
        </p:txBody>
      </p:sp>
      <p:sp>
        <p:nvSpPr>
          <p:cNvPr id="4" name="日付プレースホルダ 3"/>
          <p:cNvSpPr>
            <a:spLocks noGrp="1"/>
          </p:cNvSpPr>
          <p:nvPr>
            <p:ph type="dt" sz="half" idx="10"/>
          </p:nvPr>
        </p:nvSpPr>
        <p:spPr/>
        <p:txBody>
          <a:bodyPr/>
          <a:lstStyle>
            <a:lvl1pPr>
              <a:defRPr/>
            </a:lvl1pPr>
          </a:lstStyle>
          <a:p>
            <a:pPr>
              <a:defRPr/>
            </a:pPr>
            <a:fld id="{4D538EF7-34E2-493E-9F1D-1DB8B0872EEE}" type="datetime1">
              <a:rPr lang="ja-JP" altLang="en-US" smtClean="0">
                <a:solidFill>
                  <a:prstClr val="black">
                    <a:tint val="75000"/>
                  </a:prstClr>
                </a:solidFill>
              </a:rPr>
              <a:t>2013/6/5</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89F2036F-8A84-4FB9-9D19-34F272C19267}" type="slidenum">
              <a:rPr lang="ja-JP" altLang="en-US">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711842867"/>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17"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 3"/>
          <p:cNvSpPr>
            <a:spLocks noGrp="1"/>
          </p:cNvSpPr>
          <p:nvPr>
            <p:ph type="dt" sz="half" idx="10"/>
          </p:nvPr>
        </p:nvSpPr>
        <p:spPr/>
        <p:txBody>
          <a:bodyPr/>
          <a:lstStyle>
            <a:lvl1pPr>
              <a:defRPr/>
            </a:lvl1pPr>
          </a:lstStyle>
          <a:p>
            <a:pPr>
              <a:defRPr/>
            </a:pPr>
            <a:fld id="{73C5C00D-2A2B-4105-9794-D02F79748E3E}" type="datetime1">
              <a:rPr lang="ja-JP" altLang="en-US" smtClean="0">
                <a:solidFill>
                  <a:prstClr val="black">
                    <a:tint val="75000"/>
                  </a:prstClr>
                </a:solidFill>
              </a:rPr>
              <a:t>2013/6/5</a:t>
            </a:fld>
            <a:endParaRPr lang="ja-JP" altLang="en-US">
              <a:solidFill>
                <a:prstClr val="black">
                  <a:tint val="75000"/>
                </a:prstClr>
              </a:solidFill>
            </a:endParaRPr>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7" name="スライド番号プレースホルダ 5"/>
          <p:cNvSpPr>
            <a:spLocks noGrp="1"/>
          </p:cNvSpPr>
          <p:nvPr>
            <p:ph type="sldNum" sz="quarter" idx="12"/>
          </p:nvPr>
        </p:nvSpPr>
        <p:spPr/>
        <p:txBody>
          <a:bodyPr/>
          <a:lstStyle>
            <a:lvl1pPr>
              <a:defRPr/>
            </a:lvl1pPr>
          </a:lstStyle>
          <a:p>
            <a:pPr>
              <a:defRPr/>
            </a:pPr>
            <a:fld id="{C7C220D9-2AFE-45A3-AD71-3F73D60BE079}" type="slidenum">
              <a:rPr lang="ja-JP" altLang="en-US">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530971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59EE158C-DA2B-4967-B49E-CEBCA0279B32}" type="datetime1">
              <a:rPr lang="ja-JP" altLang="en-US" smtClean="0">
                <a:solidFill>
                  <a:prstClr val="black">
                    <a:tint val="75000"/>
                  </a:prstClr>
                </a:solidFill>
              </a:rPr>
              <a:t>2013/6/5</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200551286"/>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063" indent="0">
              <a:buNone/>
              <a:defRPr sz="2000" b="1"/>
            </a:lvl2pPr>
            <a:lvl3pPr marL="914125" indent="0">
              <a:buNone/>
              <a:defRPr sz="1800" b="1"/>
            </a:lvl3pPr>
            <a:lvl4pPr marL="1371188" indent="0">
              <a:buNone/>
              <a:defRPr sz="1600" b="1"/>
            </a:lvl4pPr>
            <a:lvl5pPr marL="1828251" indent="0">
              <a:buNone/>
              <a:defRPr sz="1600" b="1"/>
            </a:lvl5pPr>
            <a:lvl6pPr marL="2285314" indent="0">
              <a:buNone/>
              <a:defRPr sz="1600" b="1"/>
            </a:lvl6pPr>
            <a:lvl7pPr marL="2742377" indent="0">
              <a:buNone/>
              <a:defRPr sz="1600" b="1"/>
            </a:lvl7pPr>
            <a:lvl8pPr marL="3199439" indent="0">
              <a:buNone/>
              <a:defRPr sz="1600" b="1"/>
            </a:lvl8pPr>
            <a:lvl9pPr marL="3656501"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137" y="1535113"/>
            <a:ext cx="4041775" cy="639762"/>
          </a:xfrm>
        </p:spPr>
        <p:txBody>
          <a:bodyPr anchor="b"/>
          <a:lstStyle>
            <a:lvl1pPr marL="0" indent="0">
              <a:buNone/>
              <a:defRPr sz="2400" b="1"/>
            </a:lvl1pPr>
            <a:lvl2pPr marL="457063" indent="0">
              <a:buNone/>
              <a:defRPr sz="2000" b="1"/>
            </a:lvl2pPr>
            <a:lvl3pPr marL="914125" indent="0">
              <a:buNone/>
              <a:defRPr sz="1800" b="1"/>
            </a:lvl3pPr>
            <a:lvl4pPr marL="1371188" indent="0">
              <a:buNone/>
              <a:defRPr sz="1600" b="1"/>
            </a:lvl4pPr>
            <a:lvl5pPr marL="1828251" indent="0">
              <a:buNone/>
              <a:defRPr sz="1600" b="1"/>
            </a:lvl5pPr>
            <a:lvl6pPr marL="2285314" indent="0">
              <a:buNone/>
              <a:defRPr sz="1600" b="1"/>
            </a:lvl6pPr>
            <a:lvl7pPr marL="2742377" indent="0">
              <a:buNone/>
              <a:defRPr sz="1600" b="1"/>
            </a:lvl7pPr>
            <a:lvl8pPr marL="3199439" indent="0">
              <a:buNone/>
              <a:defRPr sz="1600" b="1"/>
            </a:lvl8pPr>
            <a:lvl9pPr marL="3656501"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13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 3"/>
          <p:cNvSpPr>
            <a:spLocks noGrp="1"/>
          </p:cNvSpPr>
          <p:nvPr>
            <p:ph type="dt" sz="half" idx="10"/>
          </p:nvPr>
        </p:nvSpPr>
        <p:spPr/>
        <p:txBody>
          <a:bodyPr/>
          <a:lstStyle>
            <a:lvl1pPr>
              <a:defRPr/>
            </a:lvl1pPr>
          </a:lstStyle>
          <a:p>
            <a:pPr>
              <a:defRPr/>
            </a:pPr>
            <a:fld id="{D6B6BF49-D7B8-4747-9A98-9498F7D7E925}" type="datetime1">
              <a:rPr lang="ja-JP" altLang="en-US" smtClean="0">
                <a:solidFill>
                  <a:prstClr val="black">
                    <a:tint val="75000"/>
                  </a:prstClr>
                </a:solidFill>
              </a:rPr>
              <a:t>2013/6/5</a:t>
            </a:fld>
            <a:endParaRPr lang="ja-JP" altLang="en-US">
              <a:solidFill>
                <a:prstClr val="black">
                  <a:tint val="75000"/>
                </a:prstClr>
              </a:solidFill>
            </a:endParaRPr>
          </a:p>
        </p:txBody>
      </p:sp>
      <p:sp>
        <p:nvSpPr>
          <p:cNvPr id="8"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9" name="スライド番号プレースホルダ 5"/>
          <p:cNvSpPr>
            <a:spLocks noGrp="1"/>
          </p:cNvSpPr>
          <p:nvPr>
            <p:ph type="sldNum" sz="quarter" idx="12"/>
          </p:nvPr>
        </p:nvSpPr>
        <p:spPr/>
        <p:txBody>
          <a:bodyPr/>
          <a:lstStyle>
            <a:lvl1pPr>
              <a:defRPr/>
            </a:lvl1pPr>
          </a:lstStyle>
          <a:p>
            <a:pPr>
              <a:defRPr/>
            </a:pPr>
            <a:fld id="{41455993-F6AD-4E65-B15B-6B8662AC42A3}" type="slidenum">
              <a:rPr lang="ja-JP" altLang="en-US">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2227577741"/>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日付プレースホルダ 3"/>
          <p:cNvSpPr>
            <a:spLocks noGrp="1"/>
          </p:cNvSpPr>
          <p:nvPr>
            <p:ph type="dt" sz="half" idx="10"/>
          </p:nvPr>
        </p:nvSpPr>
        <p:spPr/>
        <p:txBody>
          <a:bodyPr/>
          <a:lstStyle>
            <a:lvl1pPr>
              <a:defRPr/>
            </a:lvl1pPr>
          </a:lstStyle>
          <a:p>
            <a:pPr>
              <a:defRPr/>
            </a:pPr>
            <a:fld id="{C6EE3FD1-CA48-45B3-BFB3-6E6A9B613D1E}" type="datetime1">
              <a:rPr lang="ja-JP" altLang="en-US" smtClean="0">
                <a:solidFill>
                  <a:prstClr val="black">
                    <a:tint val="75000"/>
                  </a:prstClr>
                </a:solidFill>
              </a:rPr>
              <a:t>2013/6/5</a:t>
            </a:fld>
            <a:endParaRPr lang="ja-JP" altLang="en-US">
              <a:solidFill>
                <a:prstClr val="black">
                  <a:tint val="75000"/>
                </a:prstClr>
              </a:solidFill>
            </a:endParaRPr>
          </a:p>
        </p:txBody>
      </p:sp>
      <p:sp>
        <p:nvSpPr>
          <p:cNvPr id="4"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5" name="スライド番号プレースホルダ 5"/>
          <p:cNvSpPr>
            <a:spLocks noGrp="1"/>
          </p:cNvSpPr>
          <p:nvPr>
            <p:ph type="sldNum" sz="quarter" idx="12"/>
          </p:nvPr>
        </p:nvSpPr>
        <p:spPr/>
        <p:txBody>
          <a:bodyPr/>
          <a:lstStyle>
            <a:lvl1pPr>
              <a:defRPr/>
            </a:lvl1pPr>
          </a:lstStyle>
          <a:p>
            <a:pPr>
              <a:defRPr/>
            </a:pPr>
            <a:fld id="{C5E64652-BC7A-4E56-A796-D1B9199490E9}" type="slidenum">
              <a:rPr lang="ja-JP" altLang="en-US">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757184212"/>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lvl1pPr>
          </a:lstStyle>
          <a:p>
            <a:pPr>
              <a:defRPr/>
            </a:pPr>
            <a:fld id="{070BC8F4-23F4-4418-9AC9-A279EDFF8F35}" type="datetime1">
              <a:rPr lang="ja-JP" altLang="en-US" smtClean="0">
                <a:solidFill>
                  <a:prstClr val="black">
                    <a:tint val="75000"/>
                  </a:prstClr>
                </a:solidFill>
              </a:rPr>
              <a:t>2013/6/5</a:t>
            </a:fld>
            <a:endParaRPr lang="ja-JP" altLang="en-US">
              <a:solidFill>
                <a:prstClr val="black">
                  <a:tint val="75000"/>
                </a:prstClr>
              </a:solidFill>
            </a:endParaRPr>
          </a:p>
        </p:txBody>
      </p:sp>
      <p:sp>
        <p:nvSpPr>
          <p:cNvPr id="3"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4" name="スライド番号プレースホルダ 5"/>
          <p:cNvSpPr>
            <a:spLocks noGrp="1"/>
          </p:cNvSpPr>
          <p:nvPr>
            <p:ph type="sldNum" sz="quarter" idx="12"/>
          </p:nvPr>
        </p:nvSpPr>
        <p:spPr/>
        <p:txBody>
          <a:bodyPr/>
          <a:lstStyle>
            <a:lvl1pPr>
              <a:defRPr/>
            </a:lvl1pPr>
          </a:lstStyle>
          <a:p>
            <a:pPr>
              <a:defRPr/>
            </a:pPr>
            <a:fld id="{6A2AA17C-FF44-42A8-9A48-F5F3354DE7DF}" type="slidenum">
              <a:rPr lang="ja-JP" altLang="en-US">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2619377921"/>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10" y="273053"/>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75" y="27307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10" y="1435103"/>
            <a:ext cx="3008313" cy="4691063"/>
          </a:xfrm>
        </p:spPr>
        <p:txBody>
          <a:bodyPr/>
          <a:lstStyle>
            <a:lvl1pPr marL="0" indent="0">
              <a:buNone/>
              <a:defRPr sz="1400"/>
            </a:lvl1pPr>
            <a:lvl2pPr marL="457063" indent="0">
              <a:buNone/>
              <a:defRPr sz="1200"/>
            </a:lvl2pPr>
            <a:lvl3pPr marL="914125" indent="0">
              <a:buNone/>
              <a:defRPr sz="1000"/>
            </a:lvl3pPr>
            <a:lvl4pPr marL="1371188" indent="0">
              <a:buNone/>
              <a:defRPr sz="900"/>
            </a:lvl4pPr>
            <a:lvl5pPr marL="1828251" indent="0">
              <a:buNone/>
              <a:defRPr sz="900"/>
            </a:lvl5pPr>
            <a:lvl6pPr marL="2285314" indent="0">
              <a:buNone/>
              <a:defRPr sz="900"/>
            </a:lvl6pPr>
            <a:lvl7pPr marL="2742377" indent="0">
              <a:buNone/>
              <a:defRPr sz="900"/>
            </a:lvl7pPr>
            <a:lvl8pPr marL="3199439" indent="0">
              <a:buNone/>
              <a:defRPr sz="900"/>
            </a:lvl8pPr>
            <a:lvl9pPr marL="3656501"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F3321F69-B8B8-42B7-90FC-40FA67FC3CE7}" type="datetime1">
              <a:rPr lang="ja-JP" altLang="en-US" smtClean="0">
                <a:solidFill>
                  <a:prstClr val="black">
                    <a:tint val="75000"/>
                  </a:prstClr>
                </a:solidFill>
              </a:rPr>
              <a:t>2013/6/5</a:t>
            </a:fld>
            <a:endParaRPr lang="ja-JP" altLang="en-US">
              <a:solidFill>
                <a:prstClr val="black">
                  <a:tint val="75000"/>
                </a:prstClr>
              </a:solidFill>
            </a:endParaRPr>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7" name="スライド番号プレースホルダ 5"/>
          <p:cNvSpPr>
            <a:spLocks noGrp="1"/>
          </p:cNvSpPr>
          <p:nvPr>
            <p:ph type="sldNum" sz="quarter" idx="12"/>
          </p:nvPr>
        </p:nvSpPr>
        <p:spPr/>
        <p:txBody>
          <a:bodyPr/>
          <a:lstStyle>
            <a:lvl1pPr>
              <a:defRPr/>
            </a:lvl1pPr>
          </a:lstStyle>
          <a:p>
            <a:pPr>
              <a:defRPr/>
            </a:pPr>
            <a:fld id="{218D3335-139C-4A19-8534-0021C357AEEF}" type="slidenum">
              <a:rPr lang="ja-JP" altLang="en-US">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153139556"/>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377" y="4800603"/>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377" y="612778"/>
            <a:ext cx="5486400" cy="4114800"/>
          </a:xfrm>
        </p:spPr>
        <p:txBody>
          <a:bodyPr rtlCol="0">
            <a:normAutofit/>
          </a:bodyPr>
          <a:lstStyle>
            <a:lvl1pPr marL="0" indent="0">
              <a:buNone/>
              <a:defRPr sz="3200"/>
            </a:lvl1pPr>
            <a:lvl2pPr marL="457063" indent="0">
              <a:buNone/>
              <a:defRPr sz="2800"/>
            </a:lvl2pPr>
            <a:lvl3pPr marL="914125" indent="0">
              <a:buNone/>
              <a:defRPr sz="2400"/>
            </a:lvl3pPr>
            <a:lvl4pPr marL="1371188" indent="0">
              <a:buNone/>
              <a:defRPr sz="2000"/>
            </a:lvl4pPr>
            <a:lvl5pPr marL="1828251" indent="0">
              <a:buNone/>
              <a:defRPr sz="2000"/>
            </a:lvl5pPr>
            <a:lvl6pPr marL="2285314" indent="0">
              <a:buNone/>
              <a:defRPr sz="2000"/>
            </a:lvl6pPr>
            <a:lvl7pPr marL="2742377" indent="0">
              <a:buNone/>
              <a:defRPr sz="2000"/>
            </a:lvl7pPr>
            <a:lvl8pPr marL="3199439" indent="0">
              <a:buNone/>
              <a:defRPr sz="2000"/>
            </a:lvl8pPr>
            <a:lvl9pPr marL="3656501"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792377" y="5367338"/>
            <a:ext cx="5486400" cy="804862"/>
          </a:xfrm>
        </p:spPr>
        <p:txBody>
          <a:bodyPr/>
          <a:lstStyle>
            <a:lvl1pPr marL="0" indent="0">
              <a:buNone/>
              <a:defRPr sz="1400"/>
            </a:lvl1pPr>
            <a:lvl2pPr marL="457063" indent="0">
              <a:buNone/>
              <a:defRPr sz="1200"/>
            </a:lvl2pPr>
            <a:lvl3pPr marL="914125" indent="0">
              <a:buNone/>
              <a:defRPr sz="1000"/>
            </a:lvl3pPr>
            <a:lvl4pPr marL="1371188" indent="0">
              <a:buNone/>
              <a:defRPr sz="900"/>
            </a:lvl4pPr>
            <a:lvl5pPr marL="1828251" indent="0">
              <a:buNone/>
              <a:defRPr sz="900"/>
            </a:lvl5pPr>
            <a:lvl6pPr marL="2285314" indent="0">
              <a:buNone/>
              <a:defRPr sz="900"/>
            </a:lvl6pPr>
            <a:lvl7pPr marL="2742377" indent="0">
              <a:buNone/>
              <a:defRPr sz="900"/>
            </a:lvl7pPr>
            <a:lvl8pPr marL="3199439" indent="0">
              <a:buNone/>
              <a:defRPr sz="900"/>
            </a:lvl8pPr>
            <a:lvl9pPr marL="3656501"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BD4325D6-AC18-45BF-8F78-B9731AA5DC85}" type="datetime1">
              <a:rPr lang="ja-JP" altLang="en-US" smtClean="0">
                <a:solidFill>
                  <a:prstClr val="black">
                    <a:tint val="75000"/>
                  </a:prstClr>
                </a:solidFill>
              </a:rPr>
              <a:t>2013/6/5</a:t>
            </a:fld>
            <a:endParaRPr lang="ja-JP" altLang="en-US">
              <a:solidFill>
                <a:prstClr val="black">
                  <a:tint val="75000"/>
                </a:prstClr>
              </a:solidFill>
            </a:endParaRPr>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7" name="スライド番号プレースホルダ 5"/>
          <p:cNvSpPr>
            <a:spLocks noGrp="1"/>
          </p:cNvSpPr>
          <p:nvPr>
            <p:ph type="sldNum" sz="quarter" idx="12"/>
          </p:nvPr>
        </p:nvSpPr>
        <p:spPr/>
        <p:txBody>
          <a:bodyPr/>
          <a:lstStyle>
            <a:lvl1pPr>
              <a:defRPr/>
            </a:lvl1pPr>
          </a:lstStyle>
          <a:p>
            <a:pPr>
              <a:defRPr/>
            </a:pPr>
            <a:fld id="{A7A3A85F-90D3-485B-951B-FFF9534CAE62}" type="slidenum">
              <a:rPr lang="ja-JP" altLang="en-US">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472769996"/>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35A169E7-EC41-4790-8A0F-99E508CF3329}" type="datetime1">
              <a:rPr lang="ja-JP" altLang="en-US" smtClean="0">
                <a:solidFill>
                  <a:prstClr val="black">
                    <a:tint val="75000"/>
                  </a:prstClr>
                </a:solidFill>
              </a:rPr>
              <a:t>2013/6/5</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E71B086F-8D3D-4D5F-84BD-365B960A9414}" type="slidenum">
              <a:rPr lang="ja-JP" altLang="en-US">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2004699686"/>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58"/>
            <a:ext cx="205740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17" y="274658"/>
            <a:ext cx="601980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6694D445-1F7D-4EF9-8C39-7BABEC00FF10}" type="datetime1">
              <a:rPr lang="ja-JP" altLang="en-US" smtClean="0">
                <a:solidFill>
                  <a:prstClr val="black">
                    <a:tint val="75000"/>
                  </a:prstClr>
                </a:solidFill>
              </a:rPr>
              <a:t>2013/6/5</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C560AF6D-AD96-43F3-A4D6-7E6491DE35D4}" type="slidenum">
              <a:rPr lang="ja-JP" altLang="en-US">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08549398"/>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objOnly">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457302" y="274648"/>
            <a:ext cx="8229600" cy="585152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3" name="日付プレースホルダ 2"/>
          <p:cNvSpPr>
            <a:spLocks noGrp="1"/>
          </p:cNvSpPr>
          <p:nvPr>
            <p:ph type="dt" sz="half" idx="10"/>
          </p:nvPr>
        </p:nvSpPr>
        <p:spPr>
          <a:xfrm>
            <a:off x="457320" y="6245226"/>
            <a:ext cx="2133600" cy="476250"/>
          </a:xfrm>
        </p:spPr>
        <p:txBody>
          <a:bodyPr/>
          <a:lstStyle>
            <a:lvl1pPr>
              <a:defRPr/>
            </a:lvl1pPr>
          </a:lstStyle>
          <a:p>
            <a:fld id="{286EF4E0-C2F6-440C-9763-764442616089}" type="datetime1">
              <a:rPr lang="ja-JP" altLang="en-US" smtClean="0">
                <a:solidFill>
                  <a:prstClr val="black">
                    <a:tint val="75000"/>
                  </a:prstClr>
                </a:solidFill>
              </a:rPr>
              <a:t>2013/6/5</a:t>
            </a:fld>
            <a:endParaRPr lang="en-US" altLang="ja-JP">
              <a:solidFill>
                <a:prstClr val="black">
                  <a:tint val="75000"/>
                </a:prstClr>
              </a:solidFill>
            </a:endParaRPr>
          </a:p>
        </p:txBody>
      </p:sp>
      <p:sp>
        <p:nvSpPr>
          <p:cNvPr id="4" name="フッター プレースホルダ 3"/>
          <p:cNvSpPr>
            <a:spLocks noGrp="1"/>
          </p:cNvSpPr>
          <p:nvPr>
            <p:ph type="ftr" sz="quarter" idx="11"/>
          </p:nvPr>
        </p:nvSpPr>
        <p:spPr>
          <a:xfrm>
            <a:off x="3124204" y="6245226"/>
            <a:ext cx="2895600" cy="476250"/>
          </a:xfrm>
        </p:spPr>
        <p:txBody>
          <a:bodyPr/>
          <a:lstStyle>
            <a:lvl1pPr>
              <a:defRPr/>
            </a:lvl1pPr>
          </a:lstStyle>
          <a:p>
            <a:endParaRPr lang="en-US" altLang="ja-JP">
              <a:solidFill>
                <a:prstClr val="black">
                  <a:tint val="75000"/>
                </a:prstClr>
              </a:solidFill>
            </a:endParaRPr>
          </a:p>
        </p:txBody>
      </p:sp>
      <p:sp>
        <p:nvSpPr>
          <p:cNvPr id="5" name="スライド番号プレースホルダ 4"/>
          <p:cNvSpPr>
            <a:spLocks noGrp="1"/>
          </p:cNvSpPr>
          <p:nvPr>
            <p:ph type="sldNum" sz="quarter" idx="12"/>
          </p:nvPr>
        </p:nvSpPr>
        <p:spPr>
          <a:xfrm>
            <a:off x="6553302" y="6245226"/>
            <a:ext cx="2133600" cy="476250"/>
          </a:xfrm>
        </p:spPr>
        <p:txBody>
          <a:bodyPr/>
          <a:lstStyle>
            <a:lvl1pPr>
              <a:defRPr/>
            </a:lvl1pPr>
          </a:lstStyle>
          <a:p>
            <a:fld id="{692CE4E7-9D2C-41F5-B3BE-D682B223503A}" type="slidenum">
              <a:rPr lang="en-US" altLang="ja-JP">
                <a:solidFill>
                  <a:prstClr val="black">
                    <a:tint val="75000"/>
                  </a:prstClr>
                </a:solidFill>
              </a:rPr>
              <a:pPr/>
              <a:t>‹#›</a:t>
            </a:fld>
            <a:endParaRPr lang="en-US" altLang="ja-JP">
              <a:solidFill>
                <a:prstClr val="black">
                  <a:tint val="75000"/>
                </a:prstClr>
              </a:solidFill>
            </a:endParaRPr>
          </a:p>
        </p:txBody>
      </p:sp>
    </p:spTree>
    <p:extLst>
      <p:ext uri="{BB962C8B-B14F-4D97-AF65-F5344CB8AC3E}">
        <p14:creationId xmlns:p14="http://schemas.microsoft.com/office/powerpoint/2010/main" val="3240251786"/>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1290"/>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1" y="3886200"/>
            <a:ext cx="6400800" cy="1752600"/>
          </a:xfrm>
        </p:spPr>
        <p:txBody>
          <a:bodyPr/>
          <a:lstStyle>
            <a:lvl1pPr marL="0" indent="0" algn="ctr">
              <a:buNone/>
              <a:defRPr>
                <a:solidFill>
                  <a:schemeClr val="tx1">
                    <a:tint val="75000"/>
                  </a:schemeClr>
                </a:solidFill>
              </a:defRPr>
            </a:lvl1pPr>
            <a:lvl2pPr marL="457063" indent="0" algn="ctr">
              <a:buNone/>
              <a:defRPr>
                <a:solidFill>
                  <a:schemeClr val="tx1">
                    <a:tint val="75000"/>
                  </a:schemeClr>
                </a:solidFill>
              </a:defRPr>
            </a:lvl2pPr>
            <a:lvl3pPr marL="914125" indent="0" algn="ctr">
              <a:buNone/>
              <a:defRPr>
                <a:solidFill>
                  <a:schemeClr val="tx1">
                    <a:tint val="75000"/>
                  </a:schemeClr>
                </a:solidFill>
              </a:defRPr>
            </a:lvl3pPr>
            <a:lvl4pPr marL="1371188" indent="0" algn="ctr">
              <a:buNone/>
              <a:defRPr>
                <a:solidFill>
                  <a:schemeClr val="tx1">
                    <a:tint val="75000"/>
                  </a:schemeClr>
                </a:solidFill>
              </a:defRPr>
            </a:lvl4pPr>
            <a:lvl5pPr marL="1828251" indent="0" algn="ctr">
              <a:buNone/>
              <a:defRPr>
                <a:solidFill>
                  <a:schemeClr val="tx1">
                    <a:tint val="75000"/>
                  </a:schemeClr>
                </a:solidFill>
              </a:defRPr>
            </a:lvl5pPr>
            <a:lvl6pPr marL="2285314" indent="0" algn="ctr">
              <a:buNone/>
              <a:defRPr>
                <a:solidFill>
                  <a:schemeClr val="tx1">
                    <a:tint val="75000"/>
                  </a:schemeClr>
                </a:solidFill>
              </a:defRPr>
            </a:lvl6pPr>
            <a:lvl7pPr marL="2742377" indent="0" algn="ctr">
              <a:buNone/>
              <a:defRPr>
                <a:solidFill>
                  <a:schemeClr val="tx1">
                    <a:tint val="75000"/>
                  </a:schemeClr>
                </a:solidFill>
              </a:defRPr>
            </a:lvl7pPr>
            <a:lvl8pPr marL="3199439" indent="0" algn="ctr">
              <a:buNone/>
              <a:defRPr>
                <a:solidFill>
                  <a:schemeClr val="tx1">
                    <a:tint val="75000"/>
                  </a:schemeClr>
                </a:solidFill>
              </a:defRPr>
            </a:lvl8pPr>
            <a:lvl9pPr marL="3656501" indent="0" algn="ctr">
              <a:buNone/>
              <a:defRPr>
                <a:solidFill>
                  <a:schemeClr val="tx1">
                    <a:tint val="75000"/>
                  </a:schemeClr>
                </a:solidFill>
              </a:defRPr>
            </a:lvl9pPr>
          </a:lstStyle>
          <a:p>
            <a:r>
              <a:rPr lang="ja-JP" altLang="en-US" smtClean="0"/>
              <a:t>マスタ サブタイトルの書式設定</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595B599D-37A8-45A1-8BFF-56DD93DBE33D}" type="datetime1">
              <a:rPr lang="ja-JP" altLang="en-US" smtClean="0">
                <a:solidFill>
                  <a:prstClr val="black">
                    <a:tint val="75000"/>
                  </a:prstClr>
                </a:solidFill>
              </a:rPr>
              <a:t>2013/6/5</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solidFill>
                  <a:schemeClr val="tx1"/>
                </a:solidFill>
              </a:defRPr>
            </a:lvl1pPr>
          </a:lstStyle>
          <a:p>
            <a:pPr>
              <a:defRPr/>
            </a:pPr>
            <a:fld id="{386F71DF-08A6-4E45-AE8A-287890DEDBBF}" type="slidenum">
              <a:rPr lang="ja-JP" altLang="en-US">
                <a:solidFill>
                  <a:prstClr val="black"/>
                </a:solidFill>
              </a:rPr>
              <a:pPr>
                <a:defRPr/>
              </a:pPr>
              <a:t>‹#›</a:t>
            </a:fld>
            <a:endParaRPr lang="ja-JP" altLang="en-US" dirty="0">
              <a:solidFill>
                <a:prstClr val="black"/>
              </a:solidFill>
            </a:endParaRPr>
          </a:p>
        </p:txBody>
      </p:sp>
    </p:spTree>
    <p:extLst>
      <p:ext uri="{BB962C8B-B14F-4D97-AF65-F5344CB8AC3E}">
        <p14:creationId xmlns:p14="http://schemas.microsoft.com/office/powerpoint/2010/main" val="506437523"/>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16804682-9BA5-4F0B-A26E-7E584DED60CA}" type="datetime1">
              <a:rPr lang="ja-JP" altLang="en-US" smtClean="0">
                <a:solidFill>
                  <a:prstClr val="black">
                    <a:tint val="75000"/>
                  </a:prstClr>
                </a:solidFill>
              </a:rPr>
              <a:t>2013/6/5</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12B3C7CC-C5C5-424D-A0E2-B7B867E0E9D1}" type="slidenum">
              <a:rPr lang="ja-JP" altLang="en-US">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6316422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7344"/>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9D67E7DA-62E0-4235-B1A3-3215F1216E39}" type="datetime1">
              <a:rPr lang="ja-JP" altLang="en-US" smtClean="0">
                <a:solidFill>
                  <a:prstClr val="black">
                    <a:tint val="75000"/>
                  </a:prstClr>
                </a:solidFill>
              </a:rPr>
              <a:t>2013/6/5</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208640427"/>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7765"/>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22"/>
            <a:ext cx="7772400" cy="1500187"/>
          </a:xfrm>
        </p:spPr>
        <p:txBody>
          <a:bodyPr anchor="b"/>
          <a:lstStyle>
            <a:lvl1pPr marL="0" indent="0">
              <a:buNone/>
              <a:defRPr sz="2000">
                <a:solidFill>
                  <a:schemeClr val="tx1">
                    <a:tint val="75000"/>
                  </a:schemeClr>
                </a:solidFill>
              </a:defRPr>
            </a:lvl1pPr>
            <a:lvl2pPr marL="457063" indent="0">
              <a:buNone/>
              <a:defRPr sz="1800">
                <a:solidFill>
                  <a:schemeClr val="tx1">
                    <a:tint val="75000"/>
                  </a:schemeClr>
                </a:solidFill>
              </a:defRPr>
            </a:lvl2pPr>
            <a:lvl3pPr marL="914125" indent="0">
              <a:buNone/>
              <a:defRPr sz="1600">
                <a:solidFill>
                  <a:schemeClr val="tx1">
                    <a:tint val="75000"/>
                  </a:schemeClr>
                </a:solidFill>
              </a:defRPr>
            </a:lvl3pPr>
            <a:lvl4pPr marL="1371188"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39" indent="0">
              <a:buNone/>
              <a:defRPr sz="1400">
                <a:solidFill>
                  <a:schemeClr val="tx1">
                    <a:tint val="75000"/>
                  </a:schemeClr>
                </a:solidFill>
              </a:defRPr>
            </a:lvl8pPr>
            <a:lvl9pPr marL="3656501" indent="0">
              <a:buNone/>
              <a:defRPr sz="1400">
                <a:solidFill>
                  <a:schemeClr val="tx1">
                    <a:tint val="75000"/>
                  </a:schemeClr>
                </a:solidFill>
              </a:defRPr>
            </a:lvl9pPr>
          </a:lstStyle>
          <a:p>
            <a:pPr lvl="0"/>
            <a:r>
              <a:rPr lang="ja-JP" altLang="en-US" smtClean="0"/>
              <a:t>マスタ テキストの書式設定</a:t>
            </a:r>
          </a:p>
        </p:txBody>
      </p:sp>
      <p:sp>
        <p:nvSpPr>
          <p:cNvPr id="4" name="日付プレースホルダ 3"/>
          <p:cNvSpPr>
            <a:spLocks noGrp="1"/>
          </p:cNvSpPr>
          <p:nvPr>
            <p:ph type="dt" sz="half" idx="10"/>
          </p:nvPr>
        </p:nvSpPr>
        <p:spPr/>
        <p:txBody>
          <a:bodyPr/>
          <a:lstStyle>
            <a:lvl1pPr>
              <a:defRPr/>
            </a:lvl1pPr>
          </a:lstStyle>
          <a:p>
            <a:pPr>
              <a:defRPr/>
            </a:pPr>
            <a:fld id="{ACDF1986-3AB9-4280-A1A0-7D4B5FD6A908}" type="datetime1">
              <a:rPr lang="ja-JP" altLang="en-US" smtClean="0">
                <a:solidFill>
                  <a:prstClr val="black">
                    <a:tint val="75000"/>
                  </a:prstClr>
                </a:solidFill>
              </a:rPr>
              <a:t>2013/6/5</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89F2036F-8A84-4FB9-9D19-34F272C19267}" type="slidenum">
              <a:rPr lang="ja-JP" altLang="en-US">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3752592392"/>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17"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 3"/>
          <p:cNvSpPr>
            <a:spLocks noGrp="1"/>
          </p:cNvSpPr>
          <p:nvPr>
            <p:ph type="dt" sz="half" idx="10"/>
          </p:nvPr>
        </p:nvSpPr>
        <p:spPr/>
        <p:txBody>
          <a:bodyPr/>
          <a:lstStyle>
            <a:lvl1pPr>
              <a:defRPr/>
            </a:lvl1pPr>
          </a:lstStyle>
          <a:p>
            <a:pPr>
              <a:defRPr/>
            </a:pPr>
            <a:fld id="{D19AB627-23B2-4FFC-8BE5-E2D8DCC18BFA}" type="datetime1">
              <a:rPr lang="ja-JP" altLang="en-US" smtClean="0">
                <a:solidFill>
                  <a:prstClr val="black">
                    <a:tint val="75000"/>
                  </a:prstClr>
                </a:solidFill>
              </a:rPr>
              <a:t>2013/6/5</a:t>
            </a:fld>
            <a:endParaRPr lang="ja-JP" altLang="en-US">
              <a:solidFill>
                <a:prstClr val="black">
                  <a:tint val="75000"/>
                </a:prstClr>
              </a:solidFill>
            </a:endParaRPr>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7" name="スライド番号プレースホルダ 5"/>
          <p:cNvSpPr>
            <a:spLocks noGrp="1"/>
          </p:cNvSpPr>
          <p:nvPr>
            <p:ph type="sldNum" sz="quarter" idx="12"/>
          </p:nvPr>
        </p:nvSpPr>
        <p:spPr/>
        <p:txBody>
          <a:bodyPr/>
          <a:lstStyle>
            <a:lvl1pPr>
              <a:defRPr/>
            </a:lvl1pPr>
          </a:lstStyle>
          <a:p>
            <a:pPr>
              <a:defRPr/>
            </a:pPr>
            <a:fld id="{C7C220D9-2AFE-45A3-AD71-3F73D60BE079}" type="slidenum">
              <a:rPr lang="ja-JP" altLang="en-US">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4120547553"/>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063" indent="0">
              <a:buNone/>
              <a:defRPr sz="2000" b="1"/>
            </a:lvl2pPr>
            <a:lvl3pPr marL="914125" indent="0">
              <a:buNone/>
              <a:defRPr sz="1800" b="1"/>
            </a:lvl3pPr>
            <a:lvl4pPr marL="1371188" indent="0">
              <a:buNone/>
              <a:defRPr sz="1600" b="1"/>
            </a:lvl4pPr>
            <a:lvl5pPr marL="1828251" indent="0">
              <a:buNone/>
              <a:defRPr sz="1600" b="1"/>
            </a:lvl5pPr>
            <a:lvl6pPr marL="2285314" indent="0">
              <a:buNone/>
              <a:defRPr sz="1600" b="1"/>
            </a:lvl6pPr>
            <a:lvl7pPr marL="2742377" indent="0">
              <a:buNone/>
              <a:defRPr sz="1600" b="1"/>
            </a:lvl7pPr>
            <a:lvl8pPr marL="3199439" indent="0">
              <a:buNone/>
              <a:defRPr sz="1600" b="1"/>
            </a:lvl8pPr>
            <a:lvl9pPr marL="3656501"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137" y="1535113"/>
            <a:ext cx="4041775" cy="639762"/>
          </a:xfrm>
        </p:spPr>
        <p:txBody>
          <a:bodyPr anchor="b"/>
          <a:lstStyle>
            <a:lvl1pPr marL="0" indent="0">
              <a:buNone/>
              <a:defRPr sz="2400" b="1"/>
            </a:lvl1pPr>
            <a:lvl2pPr marL="457063" indent="0">
              <a:buNone/>
              <a:defRPr sz="2000" b="1"/>
            </a:lvl2pPr>
            <a:lvl3pPr marL="914125" indent="0">
              <a:buNone/>
              <a:defRPr sz="1800" b="1"/>
            </a:lvl3pPr>
            <a:lvl4pPr marL="1371188" indent="0">
              <a:buNone/>
              <a:defRPr sz="1600" b="1"/>
            </a:lvl4pPr>
            <a:lvl5pPr marL="1828251" indent="0">
              <a:buNone/>
              <a:defRPr sz="1600" b="1"/>
            </a:lvl5pPr>
            <a:lvl6pPr marL="2285314" indent="0">
              <a:buNone/>
              <a:defRPr sz="1600" b="1"/>
            </a:lvl6pPr>
            <a:lvl7pPr marL="2742377" indent="0">
              <a:buNone/>
              <a:defRPr sz="1600" b="1"/>
            </a:lvl7pPr>
            <a:lvl8pPr marL="3199439" indent="0">
              <a:buNone/>
              <a:defRPr sz="1600" b="1"/>
            </a:lvl8pPr>
            <a:lvl9pPr marL="3656501"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13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 3"/>
          <p:cNvSpPr>
            <a:spLocks noGrp="1"/>
          </p:cNvSpPr>
          <p:nvPr>
            <p:ph type="dt" sz="half" idx="10"/>
          </p:nvPr>
        </p:nvSpPr>
        <p:spPr/>
        <p:txBody>
          <a:bodyPr/>
          <a:lstStyle>
            <a:lvl1pPr>
              <a:defRPr/>
            </a:lvl1pPr>
          </a:lstStyle>
          <a:p>
            <a:pPr>
              <a:defRPr/>
            </a:pPr>
            <a:fld id="{81C3E226-9215-4972-8E9A-773CF43B22B8}" type="datetime1">
              <a:rPr lang="ja-JP" altLang="en-US" smtClean="0">
                <a:solidFill>
                  <a:prstClr val="black">
                    <a:tint val="75000"/>
                  </a:prstClr>
                </a:solidFill>
              </a:rPr>
              <a:t>2013/6/5</a:t>
            </a:fld>
            <a:endParaRPr lang="ja-JP" altLang="en-US">
              <a:solidFill>
                <a:prstClr val="black">
                  <a:tint val="75000"/>
                </a:prstClr>
              </a:solidFill>
            </a:endParaRPr>
          </a:p>
        </p:txBody>
      </p:sp>
      <p:sp>
        <p:nvSpPr>
          <p:cNvPr id="8"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9" name="スライド番号プレースホルダ 5"/>
          <p:cNvSpPr>
            <a:spLocks noGrp="1"/>
          </p:cNvSpPr>
          <p:nvPr>
            <p:ph type="sldNum" sz="quarter" idx="12"/>
          </p:nvPr>
        </p:nvSpPr>
        <p:spPr/>
        <p:txBody>
          <a:bodyPr/>
          <a:lstStyle>
            <a:lvl1pPr>
              <a:defRPr/>
            </a:lvl1pPr>
          </a:lstStyle>
          <a:p>
            <a:pPr>
              <a:defRPr/>
            </a:pPr>
            <a:fld id="{41455993-F6AD-4E65-B15B-6B8662AC42A3}" type="slidenum">
              <a:rPr lang="ja-JP" altLang="en-US">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76388128"/>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日付プレースホルダ 3"/>
          <p:cNvSpPr>
            <a:spLocks noGrp="1"/>
          </p:cNvSpPr>
          <p:nvPr>
            <p:ph type="dt" sz="half" idx="10"/>
          </p:nvPr>
        </p:nvSpPr>
        <p:spPr/>
        <p:txBody>
          <a:bodyPr/>
          <a:lstStyle>
            <a:lvl1pPr>
              <a:defRPr/>
            </a:lvl1pPr>
          </a:lstStyle>
          <a:p>
            <a:pPr>
              <a:defRPr/>
            </a:pPr>
            <a:fld id="{D71D1C5D-294F-4504-BE05-1BDCA8A286F0}" type="datetime1">
              <a:rPr lang="ja-JP" altLang="en-US" smtClean="0">
                <a:solidFill>
                  <a:prstClr val="black">
                    <a:tint val="75000"/>
                  </a:prstClr>
                </a:solidFill>
              </a:rPr>
              <a:t>2013/6/5</a:t>
            </a:fld>
            <a:endParaRPr lang="ja-JP" altLang="en-US">
              <a:solidFill>
                <a:prstClr val="black">
                  <a:tint val="75000"/>
                </a:prstClr>
              </a:solidFill>
            </a:endParaRPr>
          </a:p>
        </p:txBody>
      </p:sp>
      <p:sp>
        <p:nvSpPr>
          <p:cNvPr id="4"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5" name="スライド番号プレースホルダ 5"/>
          <p:cNvSpPr>
            <a:spLocks noGrp="1"/>
          </p:cNvSpPr>
          <p:nvPr>
            <p:ph type="sldNum" sz="quarter" idx="12"/>
          </p:nvPr>
        </p:nvSpPr>
        <p:spPr/>
        <p:txBody>
          <a:bodyPr/>
          <a:lstStyle>
            <a:lvl1pPr>
              <a:defRPr/>
            </a:lvl1pPr>
          </a:lstStyle>
          <a:p>
            <a:pPr>
              <a:defRPr/>
            </a:pPr>
            <a:fld id="{C5E64652-BC7A-4E56-A796-D1B9199490E9}" type="slidenum">
              <a:rPr lang="ja-JP" altLang="en-US">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3999079347"/>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lvl1pPr>
          </a:lstStyle>
          <a:p>
            <a:pPr>
              <a:defRPr/>
            </a:pPr>
            <a:fld id="{0C46DC1E-56B7-45CF-A098-E463202A5D0B}" type="datetime1">
              <a:rPr lang="ja-JP" altLang="en-US" smtClean="0">
                <a:solidFill>
                  <a:prstClr val="black">
                    <a:tint val="75000"/>
                  </a:prstClr>
                </a:solidFill>
              </a:rPr>
              <a:t>2013/6/5</a:t>
            </a:fld>
            <a:endParaRPr lang="ja-JP" altLang="en-US">
              <a:solidFill>
                <a:prstClr val="black">
                  <a:tint val="75000"/>
                </a:prstClr>
              </a:solidFill>
            </a:endParaRPr>
          </a:p>
        </p:txBody>
      </p:sp>
      <p:sp>
        <p:nvSpPr>
          <p:cNvPr id="3"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4" name="スライド番号プレースホルダ 5"/>
          <p:cNvSpPr>
            <a:spLocks noGrp="1"/>
          </p:cNvSpPr>
          <p:nvPr>
            <p:ph type="sldNum" sz="quarter" idx="12"/>
          </p:nvPr>
        </p:nvSpPr>
        <p:spPr/>
        <p:txBody>
          <a:bodyPr/>
          <a:lstStyle>
            <a:lvl1pPr>
              <a:defRPr/>
            </a:lvl1pPr>
          </a:lstStyle>
          <a:p>
            <a:pPr>
              <a:defRPr/>
            </a:pPr>
            <a:fld id="{6A2AA17C-FF44-42A8-9A48-F5F3354DE7DF}" type="slidenum">
              <a:rPr lang="ja-JP" altLang="en-US">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831007561"/>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10" y="273053"/>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75" y="27307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10" y="1435103"/>
            <a:ext cx="3008313" cy="4691063"/>
          </a:xfrm>
        </p:spPr>
        <p:txBody>
          <a:bodyPr/>
          <a:lstStyle>
            <a:lvl1pPr marL="0" indent="0">
              <a:buNone/>
              <a:defRPr sz="1400"/>
            </a:lvl1pPr>
            <a:lvl2pPr marL="457063" indent="0">
              <a:buNone/>
              <a:defRPr sz="1200"/>
            </a:lvl2pPr>
            <a:lvl3pPr marL="914125" indent="0">
              <a:buNone/>
              <a:defRPr sz="1000"/>
            </a:lvl3pPr>
            <a:lvl4pPr marL="1371188" indent="0">
              <a:buNone/>
              <a:defRPr sz="900"/>
            </a:lvl4pPr>
            <a:lvl5pPr marL="1828251" indent="0">
              <a:buNone/>
              <a:defRPr sz="900"/>
            </a:lvl5pPr>
            <a:lvl6pPr marL="2285314" indent="0">
              <a:buNone/>
              <a:defRPr sz="900"/>
            </a:lvl6pPr>
            <a:lvl7pPr marL="2742377" indent="0">
              <a:buNone/>
              <a:defRPr sz="900"/>
            </a:lvl7pPr>
            <a:lvl8pPr marL="3199439" indent="0">
              <a:buNone/>
              <a:defRPr sz="900"/>
            </a:lvl8pPr>
            <a:lvl9pPr marL="3656501"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542DA1E2-DF8D-4DB3-A5E9-B5E531A44E10}" type="datetime1">
              <a:rPr lang="ja-JP" altLang="en-US" smtClean="0">
                <a:solidFill>
                  <a:prstClr val="black">
                    <a:tint val="75000"/>
                  </a:prstClr>
                </a:solidFill>
              </a:rPr>
              <a:t>2013/6/5</a:t>
            </a:fld>
            <a:endParaRPr lang="ja-JP" altLang="en-US">
              <a:solidFill>
                <a:prstClr val="black">
                  <a:tint val="75000"/>
                </a:prstClr>
              </a:solidFill>
            </a:endParaRPr>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7" name="スライド番号プレースホルダ 5"/>
          <p:cNvSpPr>
            <a:spLocks noGrp="1"/>
          </p:cNvSpPr>
          <p:nvPr>
            <p:ph type="sldNum" sz="quarter" idx="12"/>
          </p:nvPr>
        </p:nvSpPr>
        <p:spPr/>
        <p:txBody>
          <a:bodyPr/>
          <a:lstStyle>
            <a:lvl1pPr>
              <a:defRPr/>
            </a:lvl1pPr>
          </a:lstStyle>
          <a:p>
            <a:pPr>
              <a:defRPr/>
            </a:pPr>
            <a:fld id="{218D3335-139C-4A19-8534-0021C357AEEF}" type="slidenum">
              <a:rPr lang="ja-JP" altLang="en-US">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2712931139"/>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377" y="4800603"/>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377" y="612778"/>
            <a:ext cx="5486400" cy="4114800"/>
          </a:xfrm>
        </p:spPr>
        <p:txBody>
          <a:bodyPr rtlCol="0">
            <a:normAutofit/>
          </a:bodyPr>
          <a:lstStyle>
            <a:lvl1pPr marL="0" indent="0">
              <a:buNone/>
              <a:defRPr sz="3200"/>
            </a:lvl1pPr>
            <a:lvl2pPr marL="457063" indent="0">
              <a:buNone/>
              <a:defRPr sz="2800"/>
            </a:lvl2pPr>
            <a:lvl3pPr marL="914125" indent="0">
              <a:buNone/>
              <a:defRPr sz="2400"/>
            </a:lvl3pPr>
            <a:lvl4pPr marL="1371188" indent="0">
              <a:buNone/>
              <a:defRPr sz="2000"/>
            </a:lvl4pPr>
            <a:lvl5pPr marL="1828251" indent="0">
              <a:buNone/>
              <a:defRPr sz="2000"/>
            </a:lvl5pPr>
            <a:lvl6pPr marL="2285314" indent="0">
              <a:buNone/>
              <a:defRPr sz="2000"/>
            </a:lvl6pPr>
            <a:lvl7pPr marL="2742377" indent="0">
              <a:buNone/>
              <a:defRPr sz="2000"/>
            </a:lvl7pPr>
            <a:lvl8pPr marL="3199439" indent="0">
              <a:buNone/>
              <a:defRPr sz="2000"/>
            </a:lvl8pPr>
            <a:lvl9pPr marL="3656501"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792377" y="5367338"/>
            <a:ext cx="5486400" cy="804862"/>
          </a:xfrm>
        </p:spPr>
        <p:txBody>
          <a:bodyPr/>
          <a:lstStyle>
            <a:lvl1pPr marL="0" indent="0">
              <a:buNone/>
              <a:defRPr sz="1400"/>
            </a:lvl1pPr>
            <a:lvl2pPr marL="457063" indent="0">
              <a:buNone/>
              <a:defRPr sz="1200"/>
            </a:lvl2pPr>
            <a:lvl3pPr marL="914125" indent="0">
              <a:buNone/>
              <a:defRPr sz="1000"/>
            </a:lvl3pPr>
            <a:lvl4pPr marL="1371188" indent="0">
              <a:buNone/>
              <a:defRPr sz="900"/>
            </a:lvl4pPr>
            <a:lvl5pPr marL="1828251" indent="0">
              <a:buNone/>
              <a:defRPr sz="900"/>
            </a:lvl5pPr>
            <a:lvl6pPr marL="2285314" indent="0">
              <a:buNone/>
              <a:defRPr sz="900"/>
            </a:lvl6pPr>
            <a:lvl7pPr marL="2742377" indent="0">
              <a:buNone/>
              <a:defRPr sz="900"/>
            </a:lvl7pPr>
            <a:lvl8pPr marL="3199439" indent="0">
              <a:buNone/>
              <a:defRPr sz="900"/>
            </a:lvl8pPr>
            <a:lvl9pPr marL="3656501"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F6F4D549-207A-4563-AEEC-3F3B6B68F9D8}" type="datetime1">
              <a:rPr lang="ja-JP" altLang="en-US" smtClean="0">
                <a:solidFill>
                  <a:prstClr val="black">
                    <a:tint val="75000"/>
                  </a:prstClr>
                </a:solidFill>
              </a:rPr>
              <a:t>2013/6/5</a:t>
            </a:fld>
            <a:endParaRPr lang="ja-JP" altLang="en-US">
              <a:solidFill>
                <a:prstClr val="black">
                  <a:tint val="75000"/>
                </a:prstClr>
              </a:solidFill>
            </a:endParaRPr>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7" name="スライド番号プレースホルダ 5"/>
          <p:cNvSpPr>
            <a:spLocks noGrp="1"/>
          </p:cNvSpPr>
          <p:nvPr>
            <p:ph type="sldNum" sz="quarter" idx="12"/>
          </p:nvPr>
        </p:nvSpPr>
        <p:spPr/>
        <p:txBody>
          <a:bodyPr/>
          <a:lstStyle>
            <a:lvl1pPr>
              <a:defRPr/>
            </a:lvl1pPr>
          </a:lstStyle>
          <a:p>
            <a:pPr>
              <a:defRPr/>
            </a:pPr>
            <a:fld id="{A7A3A85F-90D3-485B-951B-FFF9534CAE62}" type="slidenum">
              <a:rPr lang="ja-JP" altLang="en-US">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4163157123"/>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86380C18-9E80-4BB7-A72F-FCBE2C13C60E}" type="datetime1">
              <a:rPr lang="ja-JP" altLang="en-US" smtClean="0">
                <a:solidFill>
                  <a:prstClr val="black">
                    <a:tint val="75000"/>
                  </a:prstClr>
                </a:solidFill>
              </a:rPr>
              <a:t>2013/6/5</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E71B086F-8D3D-4D5F-84BD-365B960A9414}" type="slidenum">
              <a:rPr lang="ja-JP" altLang="en-US">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108229000"/>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58"/>
            <a:ext cx="205740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17" y="274658"/>
            <a:ext cx="601980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21DF2E02-BEA7-46ED-9296-8CC14FBCDE85}" type="datetime1">
              <a:rPr lang="ja-JP" altLang="en-US" smtClean="0">
                <a:solidFill>
                  <a:prstClr val="black">
                    <a:tint val="75000"/>
                  </a:prstClr>
                </a:solidFill>
              </a:rPr>
              <a:t>2013/6/5</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C560AF6D-AD96-43F3-A4D6-7E6491DE35D4}" type="slidenum">
              <a:rPr lang="ja-JP" altLang="en-US">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208142731"/>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objOnly">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457302" y="274648"/>
            <a:ext cx="8229600" cy="585152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3" name="日付プレースホルダ 2"/>
          <p:cNvSpPr>
            <a:spLocks noGrp="1"/>
          </p:cNvSpPr>
          <p:nvPr>
            <p:ph type="dt" sz="half" idx="10"/>
          </p:nvPr>
        </p:nvSpPr>
        <p:spPr>
          <a:xfrm>
            <a:off x="457320" y="6245226"/>
            <a:ext cx="2133600" cy="476250"/>
          </a:xfrm>
        </p:spPr>
        <p:txBody>
          <a:bodyPr/>
          <a:lstStyle>
            <a:lvl1pPr>
              <a:defRPr/>
            </a:lvl1pPr>
          </a:lstStyle>
          <a:p>
            <a:fld id="{60D6B434-7F29-44A2-82E3-229F6EFCCA5E}" type="datetime1">
              <a:rPr lang="ja-JP" altLang="en-US" smtClean="0">
                <a:solidFill>
                  <a:prstClr val="black">
                    <a:tint val="75000"/>
                  </a:prstClr>
                </a:solidFill>
              </a:rPr>
              <a:t>2013/6/5</a:t>
            </a:fld>
            <a:endParaRPr lang="en-US" altLang="ja-JP">
              <a:solidFill>
                <a:prstClr val="black">
                  <a:tint val="75000"/>
                </a:prstClr>
              </a:solidFill>
            </a:endParaRPr>
          </a:p>
        </p:txBody>
      </p:sp>
      <p:sp>
        <p:nvSpPr>
          <p:cNvPr id="4" name="フッター プレースホルダ 3"/>
          <p:cNvSpPr>
            <a:spLocks noGrp="1"/>
          </p:cNvSpPr>
          <p:nvPr>
            <p:ph type="ftr" sz="quarter" idx="11"/>
          </p:nvPr>
        </p:nvSpPr>
        <p:spPr>
          <a:xfrm>
            <a:off x="3124204" y="6245226"/>
            <a:ext cx="2895600" cy="476250"/>
          </a:xfrm>
        </p:spPr>
        <p:txBody>
          <a:bodyPr/>
          <a:lstStyle>
            <a:lvl1pPr>
              <a:defRPr/>
            </a:lvl1pPr>
          </a:lstStyle>
          <a:p>
            <a:endParaRPr lang="en-US" altLang="ja-JP">
              <a:solidFill>
                <a:prstClr val="black">
                  <a:tint val="75000"/>
                </a:prstClr>
              </a:solidFill>
            </a:endParaRPr>
          </a:p>
        </p:txBody>
      </p:sp>
      <p:sp>
        <p:nvSpPr>
          <p:cNvPr id="5" name="スライド番号プレースホルダ 4"/>
          <p:cNvSpPr>
            <a:spLocks noGrp="1"/>
          </p:cNvSpPr>
          <p:nvPr>
            <p:ph type="sldNum" sz="quarter" idx="12"/>
          </p:nvPr>
        </p:nvSpPr>
        <p:spPr>
          <a:xfrm>
            <a:off x="6553302" y="6245226"/>
            <a:ext cx="2133600" cy="476250"/>
          </a:xfrm>
        </p:spPr>
        <p:txBody>
          <a:bodyPr/>
          <a:lstStyle>
            <a:lvl1pPr>
              <a:defRPr/>
            </a:lvl1pPr>
          </a:lstStyle>
          <a:p>
            <a:fld id="{692CE4E7-9D2C-41F5-B3BE-D682B223503A}" type="slidenum">
              <a:rPr lang="en-US" altLang="ja-JP">
                <a:solidFill>
                  <a:prstClr val="black">
                    <a:tint val="75000"/>
                  </a:prstClr>
                </a:solidFill>
              </a:rPr>
              <a:pPr/>
              <a:t>‹#›</a:t>
            </a:fld>
            <a:endParaRPr lang="en-US" altLang="ja-JP">
              <a:solidFill>
                <a:prstClr val="black">
                  <a:tint val="75000"/>
                </a:prstClr>
              </a:solidFill>
            </a:endParaRPr>
          </a:p>
        </p:txBody>
      </p:sp>
    </p:spTree>
    <p:extLst>
      <p:ext uri="{BB962C8B-B14F-4D97-AF65-F5344CB8AC3E}">
        <p14:creationId xmlns:p14="http://schemas.microsoft.com/office/powerpoint/2010/main" val="9779801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337DA02F-64BF-4001-B0D5-3DBA71DA6A50}" type="datetime1">
              <a:rPr lang="ja-JP" altLang="en-US" smtClean="0">
                <a:solidFill>
                  <a:prstClr val="black">
                    <a:tint val="75000"/>
                  </a:prstClr>
                </a:solidFill>
              </a:rPr>
              <a:t>2013/6/5</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803631005"/>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1191"/>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1"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D1048074-DFAF-4724-8EDC-6D4CD46C244E}" type="datetime1">
              <a:rPr lang="ja-JP" altLang="en-US" smtClean="0">
                <a:solidFill>
                  <a:prstClr val="black">
                    <a:tint val="75000"/>
                  </a:prstClr>
                </a:solidFill>
              </a:rPr>
              <a:t>2013/6/5</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pPr>
              <a:defRPr/>
            </a:pPr>
            <a:fld id="{79A7FBB7-F99F-4902-A31A-18C03494E31E}" type="slidenum">
              <a:rPr lang="en-US" altLang="ja-JP" smtClean="0">
                <a:solidFill>
                  <a:prstClr val="black"/>
                </a:solidFill>
              </a:rPr>
              <a:pPr>
                <a:defRPr/>
              </a:pPr>
              <a:t>‹#›</a:t>
            </a:fld>
            <a:endParaRPr lang="en-US" altLang="ja-JP">
              <a:solidFill>
                <a:prstClr val="black"/>
              </a:solidFill>
            </a:endParaRPr>
          </a:p>
        </p:txBody>
      </p:sp>
    </p:spTree>
    <p:extLst>
      <p:ext uri="{BB962C8B-B14F-4D97-AF65-F5344CB8AC3E}">
        <p14:creationId xmlns:p14="http://schemas.microsoft.com/office/powerpoint/2010/main" val="232768770"/>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C88C4B00-10B3-42C5-86E5-FFF073C4D037}" type="datetime1">
              <a:rPr lang="ja-JP" altLang="en-US" smtClean="0">
                <a:solidFill>
                  <a:prstClr val="black">
                    <a:tint val="75000"/>
                  </a:prstClr>
                </a:solidFill>
              </a:rPr>
              <a:t>2013/6/5</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pPr>
              <a:defRPr/>
            </a:pPr>
            <a:fld id="{A9768C0A-373A-4DCF-A9BF-97ED734E84D6}" type="slidenum">
              <a:rPr lang="en-US" altLang="ja-JP" smtClean="0">
                <a:solidFill>
                  <a:prstClr val="black"/>
                </a:solidFill>
              </a:rPr>
              <a:pPr>
                <a:defRPr/>
              </a:pPr>
              <a:t>‹#›</a:t>
            </a:fld>
            <a:endParaRPr lang="en-US" altLang="ja-JP">
              <a:solidFill>
                <a:prstClr val="black"/>
              </a:solidFill>
            </a:endParaRPr>
          </a:p>
        </p:txBody>
      </p:sp>
    </p:spTree>
    <p:extLst>
      <p:ext uri="{BB962C8B-B14F-4D97-AF65-F5344CB8AC3E}">
        <p14:creationId xmlns:p14="http://schemas.microsoft.com/office/powerpoint/2010/main" val="3684015387"/>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7667"/>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22"/>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CA9B7758-D459-4117-A1E0-37A21BB918C5}" type="datetime1">
              <a:rPr lang="ja-JP" altLang="en-US" smtClean="0">
                <a:solidFill>
                  <a:prstClr val="black">
                    <a:tint val="75000"/>
                  </a:prstClr>
                </a:solidFill>
              </a:rPr>
              <a:t>2013/6/5</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pPr>
              <a:defRPr/>
            </a:pPr>
            <a:fld id="{C11060EC-69DC-4874-9FE7-50D3873EA932}" type="slidenum">
              <a:rPr lang="en-US" altLang="ja-JP" smtClean="0">
                <a:solidFill>
                  <a:prstClr val="black"/>
                </a:solidFill>
              </a:rPr>
              <a:pPr>
                <a:defRPr/>
              </a:pPr>
              <a:t>‹#›</a:t>
            </a:fld>
            <a:endParaRPr lang="en-US" altLang="ja-JP">
              <a:solidFill>
                <a:prstClr val="black"/>
              </a:solidFill>
            </a:endParaRPr>
          </a:p>
        </p:txBody>
      </p:sp>
    </p:spTree>
    <p:extLst>
      <p:ext uri="{BB962C8B-B14F-4D97-AF65-F5344CB8AC3E}">
        <p14:creationId xmlns:p14="http://schemas.microsoft.com/office/powerpoint/2010/main" val="3165857947"/>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95424" y="1600205"/>
            <a:ext cx="43815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5029324" y="1600205"/>
            <a:ext cx="43815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DA54A000-2688-444B-BF03-4361478EE721}" type="datetime1">
              <a:rPr lang="ja-JP" altLang="en-US" smtClean="0">
                <a:solidFill>
                  <a:prstClr val="black">
                    <a:tint val="75000"/>
                  </a:prstClr>
                </a:solidFill>
              </a:rPr>
              <a:t>2013/6/5</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pPr>
              <a:defRPr/>
            </a:pPr>
            <a:fld id="{B13035DA-89EF-450B-A9DF-1EFE5FA9BF9A}" type="slidenum">
              <a:rPr lang="en-US" altLang="ja-JP" smtClean="0">
                <a:solidFill>
                  <a:prstClr val="black"/>
                </a:solidFill>
              </a:rPr>
              <a:pPr>
                <a:defRPr/>
              </a:pPr>
              <a:t>‹#›</a:t>
            </a:fld>
            <a:endParaRPr lang="en-US" altLang="ja-JP">
              <a:solidFill>
                <a:prstClr val="black"/>
              </a:solidFill>
            </a:endParaRPr>
          </a:p>
        </p:txBody>
      </p:sp>
    </p:spTree>
    <p:extLst>
      <p:ext uri="{BB962C8B-B14F-4D97-AF65-F5344CB8AC3E}">
        <p14:creationId xmlns:p14="http://schemas.microsoft.com/office/powerpoint/2010/main" val="2435900228"/>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302" y="274638"/>
            <a:ext cx="8229600" cy="1143000"/>
          </a:xfrm>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13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13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802740BB-453B-49AF-8927-A914DF0766CC}" type="datetime1">
              <a:rPr lang="ja-JP" altLang="en-US" smtClean="0">
                <a:solidFill>
                  <a:prstClr val="black">
                    <a:tint val="75000"/>
                  </a:prstClr>
                </a:solidFill>
              </a:rPr>
              <a:t>2013/6/5</a:t>
            </a:fld>
            <a:endParaRPr lang="ja-JP" altLang="en-US">
              <a:solidFill>
                <a:prstClr val="black">
                  <a:tint val="75000"/>
                </a:prstClr>
              </a:solidFill>
            </a:endParaRPr>
          </a:p>
        </p:txBody>
      </p:sp>
      <p:sp>
        <p:nvSpPr>
          <p:cNvPr id="8" name="フッター プレースホルダ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 8"/>
          <p:cNvSpPr>
            <a:spLocks noGrp="1"/>
          </p:cNvSpPr>
          <p:nvPr>
            <p:ph type="sldNum" sz="quarter" idx="12"/>
          </p:nvPr>
        </p:nvSpPr>
        <p:spPr/>
        <p:txBody>
          <a:bodyPr/>
          <a:lstStyle/>
          <a:p>
            <a:pPr>
              <a:defRPr/>
            </a:pPr>
            <a:fld id="{93EAF06B-B84B-4F25-B09D-EA309050A7B2}" type="slidenum">
              <a:rPr lang="en-US" altLang="ja-JP" smtClean="0">
                <a:solidFill>
                  <a:prstClr val="black"/>
                </a:solidFill>
              </a:rPr>
              <a:pPr>
                <a:defRPr/>
              </a:pPr>
              <a:t>‹#›</a:t>
            </a:fld>
            <a:endParaRPr lang="en-US" altLang="ja-JP">
              <a:solidFill>
                <a:prstClr val="black"/>
              </a:solidFill>
            </a:endParaRPr>
          </a:p>
        </p:txBody>
      </p:sp>
    </p:spTree>
    <p:extLst>
      <p:ext uri="{BB962C8B-B14F-4D97-AF65-F5344CB8AC3E}">
        <p14:creationId xmlns:p14="http://schemas.microsoft.com/office/powerpoint/2010/main" val="1188383133"/>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5A173620-E99D-4918-95EB-94EC1F888BAF}" type="datetime1">
              <a:rPr lang="ja-JP" altLang="en-US" smtClean="0">
                <a:solidFill>
                  <a:prstClr val="black">
                    <a:tint val="75000"/>
                  </a:prstClr>
                </a:solidFill>
              </a:rPr>
              <a:t>2013/6/5</a:t>
            </a:fld>
            <a:endParaRPr lang="ja-JP" altLang="en-US">
              <a:solidFill>
                <a:prstClr val="black">
                  <a:tint val="75000"/>
                </a:prstClr>
              </a:solidFill>
            </a:endParaRPr>
          </a:p>
        </p:txBody>
      </p:sp>
      <p:sp>
        <p:nvSpPr>
          <p:cNvPr id="4" name="フッター プレースホルダ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 4"/>
          <p:cNvSpPr>
            <a:spLocks noGrp="1"/>
          </p:cNvSpPr>
          <p:nvPr>
            <p:ph type="sldNum" sz="quarter" idx="12"/>
          </p:nvPr>
        </p:nvSpPr>
        <p:spPr/>
        <p:txBody>
          <a:bodyPr/>
          <a:lstStyle/>
          <a:p>
            <a:pPr>
              <a:defRPr/>
            </a:pPr>
            <a:fld id="{04BE2747-85AE-476A-B242-46E3AA6A4EE9}" type="slidenum">
              <a:rPr lang="en-US" altLang="ja-JP" smtClean="0">
                <a:solidFill>
                  <a:prstClr val="black"/>
                </a:solidFill>
              </a:rPr>
              <a:pPr>
                <a:defRPr/>
              </a:pPr>
              <a:t>‹#›</a:t>
            </a:fld>
            <a:endParaRPr lang="en-US" altLang="ja-JP">
              <a:solidFill>
                <a:prstClr val="black"/>
              </a:solidFill>
            </a:endParaRPr>
          </a:p>
        </p:txBody>
      </p:sp>
    </p:spTree>
    <p:extLst>
      <p:ext uri="{BB962C8B-B14F-4D97-AF65-F5344CB8AC3E}">
        <p14:creationId xmlns:p14="http://schemas.microsoft.com/office/powerpoint/2010/main" val="972645996"/>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BED4F1E5-23EE-4CB3-B5C2-60C111F21DEC}" type="datetime1">
              <a:rPr lang="ja-JP" altLang="en-US" smtClean="0">
                <a:solidFill>
                  <a:prstClr val="black">
                    <a:tint val="75000"/>
                  </a:prstClr>
                </a:solidFill>
              </a:rPr>
              <a:t>2013/6/5</a:t>
            </a:fld>
            <a:endParaRPr lang="ja-JP" altLang="en-US">
              <a:solidFill>
                <a:prstClr val="black">
                  <a:tint val="75000"/>
                </a:prstClr>
              </a:solidFill>
            </a:endParaRPr>
          </a:p>
        </p:txBody>
      </p:sp>
      <p:sp>
        <p:nvSpPr>
          <p:cNvPr id="3" name="フッター プレースホルダ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 3"/>
          <p:cNvSpPr>
            <a:spLocks noGrp="1"/>
          </p:cNvSpPr>
          <p:nvPr>
            <p:ph type="sldNum" sz="quarter" idx="12"/>
          </p:nvPr>
        </p:nvSpPr>
        <p:spPr/>
        <p:txBody>
          <a:bodyPr/>
          <a:lstStyle/>
          <a:p>
            <a:pPr>
              <a:defRPr/>
            </a:pPr>
            <a:fld id="{AFF62460-EC34-422A-A834-EA8B1E04C307}" type="slidenum">
              <a:rPr lang="en-US" altLang="ja-JP" smtClean="0">
                <a:solidFill>
                  <a:prstClr val="black"/>
                </a:solidFill>
              </a:rPr>
              <a:pPr>
                <a:defRPr/>
              </a:pPr>
              <a:t>‹#›</a:t>
            </a:fld>
            <a:endParaRPr lang="en-US" altLang="ja-JP">
              <a:solidFill>
                <a:prstClr val="black"/>
              </a:solidFill>
            </a:endParaRPr>
          </a:p>
        </p:txBody>
      </p:sp>
    </p:spTree>
    <p:extLst>
      <p:ext uri="{BB962C8B-B14F-4D97-AF65-F5344CB8AC3E}">
        <p14:creationId xmlns:p14="http://schemas.microsoft.com/office/powerpoint/2010/main" val="1086324916"/>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1"/>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75" y="27305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24016B2C-B583-48D0-B510-200D7A8C8133}" type="datetime1">
              <a:rPr lang="ja-JP" altLang="en-US" smtClean="0">
                <a:solidFill>
                  <a:prstClr val="black">
                    <a:tint val="75000"/>
                  </a:prstClr>
                </a:solidFill>
              </a:rPr>
              <a:t>2013/6/5</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pPr>
              <a:defRPr/>
            </a:pPr>
            <a:fld id="{4C771F47-4639-40C8-9474-68989E7D889D}" type="slidenum">
              <a:rPr lang="en-US" altLang="ja-JP" smtClean="0">
                <a:solidFill>
                  <a:prstClr val="black"/>
                </a:solidFill>
              </a:rPr>
              <a:pPr>
                <a:defRPr/>
              </a:pPr>
              <a:t>‹#›</a:t>
            </a:fld>
            <a:endParaRPr lang="en-US" altLang="ja-JP">
              <a:solidFill>
                <a:prstClr val="black"/>
              </a:solidFill>
            </a:endParaRPr>
          </a:p>
        </p:txBody>
      </p:sp>
    </p:spTree>
    <p:extLst>
      <p:ext uri="{BB962C8B-B14F-4D97-AF65-F5344CB8AC3E}">
        <p14:creationId xmlns:p14="http://schemas.microsoft.com/office/powerpoint/2010/main" val="525230674"/>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377" y="4800601"/>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377"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377"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0084485A-068C-4B7D-9FB5-794B8D3013F3}" type="datetime1">
              <a:rPr lang="ja-JP" altLang="en-US" smtClean="0">
                <a:solidFill>
                  <a:prstClr val="black">
                    <a:tint val="75000"/>
                  </a:prstClr>
                </a:solidFill>
              </a:rPr>
              <a:t>2013/6/5</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pPr>
              <a:defRPr/>
            </a:pPr>
            <a:fld id="{CB7D4783-EA1C-4057-816B-0A50B764B391}" type="slidenum">
              <a:rPr lang="en-US" altLang="ja-JP" smtClean="0">
                <a:solidFill>
                  <a:prstClr val="black"/>
                </a:solidFill>
              </a:rPr>
              <a:pPr>
                <a:defRPr/>
              </a:pPr>
              <a:t>‹#›</a:t>
            </a:fld>
            <a:endParaRPr lang="en-US" altLang="ja-JP">
              <a:solidFill>
                <a:prstClr val="black"/>
              </a:solidFill>
            </a:endParaRPr>
          </a:p>
        </p:txBody>
      </p:sp>
    </p:spTree>
    <p:extLst>
      <p:ext uri="{BB962C8B-B14F-4D97-AF65-F5344CB8AC3E}">
        <p14:creationId xmlns:p14="http://schemas.microsoft.com/office/powerpoint/2010/main" val="3519799873"/>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7821B1B4-06F1-4D3B-8A91-885D63D74A5F}" type="datetime1">
              <a:rPr lang="ja-JP" altLang="en-US" smtClean="0">
                <a:solidFill>
                  <a:prstClr val="black">
                    <a:tint val="75000"/>
                  </a:prstClr>
                </a:solidFill>
              </a:rPr>
              <a:t>2013/6/5</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pPr>
              <a:defRPr/>
            </a:pPr>
            <a:fld id="{E0935233-AEAB-4213-A103-5BF9D9C8C56F}" type="slidenum">
              <a:rPr lang="en-US" altLang="ja-JP" smtClean="0">
                <a:solidFill>
                  <a:prstClr val="black"/>
                </a:solidFill>
              </a:rPr>
              <a:pPr>
                <a:defRPr/>
              </a:pPr>
              <a:t>‹#›</a:t>
            </a:fld>
            <a:endParaRPr lang="en-US" altLang="ja-JP">
              <a:solidFill>
                <a:prstClr val="black"/>
              </a:solidFill>
            </a:endParaRPr>
          </a:p>
        </p:txBody>
      </p:sp>
    </p:spTree>
    <p:extLst>
      <p:ext uri="{BB962C8B-B14F-4D97-AF65-F5344CB8AC3E}">
        <p14:creationId xmlns:p14="http://schemas.microsoft.com/office/powerpoint/2010/main" val="12779567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BCC178AB-25F8-4756-91F1-33749E07C03C}" type="datetime1">
              <a:rPr lang="ja-JP" altLang="en-US" smtClean="0">
                <a:solidFill>
                  <a:prstClr val="black">
                    <a:tint val="75000"/>
                  </a:prstClr>
                </a:solidFill>
              </a:rPr>
              <a:t>2013/6/5</a:t>
            </a:fld>
            <a:endParaRPr lang="ja-JP" altLang="en-US">
              <a:solidFill>
                <a:prstClr val="black">
                  <a:tint val="75000"/>
                </a:prstClr>
              </a:solidFill>
            </a:endParaRPr>
          </a:p>
        </p:txBody>
      </p:sp>
      <p:sp>
        <p:nvSpPr>
          <p:cNvPr id="8" name="フッター プレースホルダ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 8"/>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807974299"/>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66" y="274640"/>
            <a:ext cx="222885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95427" y="274640"/>
            <a:ext cx="653415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6C014041-3AA0-4DE9-9A18-560938AC5D13}" type="datetime1">
              <a:rPr lang="ja-JP" altLang="en-US" smtClean="0">
                <a:solidFill>
                  <a:prstClr val="black">
                    <a:tint val="75000"/>
                  </a:prstClr>
                </a:solidFill>
              </a:rPr>
              <a:t>2013/6/5</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pPr>
              <a:defRPr/>
            </a:pPr>
            <a:fld id="{C43B2EF4-3CF4-42A8-9600-C5A32B252BBC}" type="slidenum">
              <a:rPr lang="en-US" altLang="ja-JP" smtClean="0">
                <a:solidFill>
                  <a:prstClr val="black"/>
                </a:solidFill>
              </a:rPr>
              <a:pPr>
                <a:defRPr/>
              </a:pPr>
              <a:t>‹#›</a:t>
            </a:fld>
            <a:endParaRPr lang="en-US" altLang="ja-JP">
              <a:solidFill>
                <a:prstClr val="black"/>
              </a:solidFill>
            </a:endParaRPr>
          </a:p>
        </p:txBody>
      </p:sp>
    </p:spTree>
    <p:extLst>
      <p:ext uri="{BB962C8B-B14F-4D97-AF65-F5344CB8AC3E}">
        <p14:creationId xmlns:p14="http://schemas.microsoft.com/office/powerpoint/2010/main" val="2404576611"/>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818"/>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685819FE-B37A-4965-A7B2-ED1D76A072B7}" type="datetime1">
              <a:rPr lang="ja-JP" altLang="en-US" smtClean="0">
                <a:solidFill>
                  <a:prstClr val="black">
                    <a:tint val="75000"/>
                  </a:prstClr>
                </a:solidFill>
              </a:rPr>
              <a:t>2013/6/5</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772280001"/>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9BD14CAA-9505-4CFD-A856-5BAF1E9CBEAD}" type="datetime1">
              <a:rPr lang="ja-JP" altLang="en-US" smtClean="0">
                <a:solidFill>
                  <a:prstClr val="black">
                    <a:tint val="75000"/>
                  </a:prstClr>
                </a:solidFill>
              </a:rPr>
              <a:t>2013/6/5</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075353343"/>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7293"/>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A5863574-28A9-4AD0-9265-183F0141D200}" type="datetime1">
              <a:rPr lang="ja-JP" altLang="en-US" smtClean="0">
                <a:solidFill>
                  <a:prstClr val="black">
                    <a:tint val="75000"/>
                  </a:prstClr>
                </a:solidFill>
              </a:rPr>
              <a:t>2013/6/5</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248183744"/>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4D4097C9-DB49-4E3B-909A-9D915725E9BA}" type="datetime1">
              <a:rPr lang="ja-JP" altLang="en-US" smtClean="0">
                <a:solidFill>
                  <a:prstClr val="black">
                    <a:tint val="75000"/>
                  </a:prstClr>
                </a:solidFill>
              </a:rPr>
              <a:t>2013/6/5</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000773906"/>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45" y="1535113"/>
            <a:ext cx="4040189"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45" y="2174875"/>
            <a:ext cx="4040189"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6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6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97B763CA-E1D6-4D61-9C45-3CD60703B9A4}" type="datetime1">
              <a:rPr lang="ja-JP" altLang="en-US" smtClean="0">
                <a:solidFill>
                  <a:prstClr val="black">
                    <a:tint val="75000"/>
                  </a:prstClr>
                </a:solidFill>
              </a:rPr>
              <a:t>2013/6/5</a:t>
            </a:fld>
            <a:endParaRPr lang="ja-JP" altLang="en-US">
              <a:solidFill>
                <a:prstClr val="black">
                  <a:tint val="75000"/>
                </a:prstClr>
              </a:solidFill>
            </a:endParaRPr>
          </a:p>
        </p:txBody>
      </p:sp>
      <p:sp>
        <p:nvSpPr>
          <p:cNvPr id="8" name="フッター プレースホルダ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 8"/>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886017836"/>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F38FCAD3-095C-4B43-B387-BDB2A29D919F}" type="datetime1">
              <a:rPr lang="ja-JP" altLang="en-US" smtClean="0">
                <a:solidFill>
                  <a:prstClr val="black">
                    <a:tint val="75000"/>
                  </a:prstClr>
                </a:solidFill>
              </a:rPr>
              <a:t>2013/6/5</a:t>
            </a:fld>
            <a:endParaRPr lang="ja-JP" altLang="en-US">
              <a:solidFill>
                <a:prstClr val="black">
                  <a:tint val="75000"/>
                </a:prstClr>
              </a:solidFill>
            </a:endParaRPr>
          </a:p>
        </p:txBody>
      </p:sp>
      <p:sp>
        <p:nvSpPr>
          <p:cNvPr id="4" name="フッター プレースホルダ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 4"/>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087392711"/>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08B99735-64BA-4CD9-8F78-1DF0BAEE0063}" type="datetime1">
              <a:rPr lang="ja-JP" altLang="en-US" smtClean="0">
                <a:solidFill>
                  <a:prstClr val="black">
                    <a:tint val="75000"/>
                  </a:prstClr>
                </a:solidFill>
              </a:rPr>
              <a:t>2013/6/5</a:t>
            </a:fld>
            <a:endParaRPr lang="ja-JP" altLang="en-US">
              <a:solidFill>
                <a:prstClr val="black">
                  <a:tint val="75000"/>
                </a:prstClr>
              </a:solidFill>
            </a:endParaRPr>
          </a:p>
        </p:txBody>
      </p:sp>
      <p:sp>
        <p:nvSpPr>
          <p:cNvPr id="3" name="フッター プレースホルダ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 3"/>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257177278"/>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8"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1"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8"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330BCD3F-2B20-4430-9D2E-EA90C7897E31}" type="datetime1">
              <a:rPr lang="ja-JP" altLang="en-US" smtClean="0">
                <a:solidFill>
                  <a:prstClr val="black">
                    <a:tint val="75000"/>
                  </a:prstClr>
                </a:solidFill>
              </a:rPr>
              <a:t>2013/6/5</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977986984"/>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317"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317"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1" lang="ja-JP" altLang="en-US" smtClean="0"/>
              <a:t>アイコンをクリックして図を追加</a:t>
            </a:r>
            <a:endParaRPr kumimoji="1" lang="ja-JP" altLang="en-US"/>
          </a:p>
        </p:txBody>
      </p:sp>
      <p:sp>
        <p:nvSpPr>
          <p:cNvPr id="4" name="テキスト プレースホルダ 3"/>
          <p:cNvSpPr>
            <a:spLocks noGrp="1"/>
          </p:cNvSpPr>
          <p:nvPr>
            <p:ph type="body" sz="half" idx="2"/>
          </p:nvPr>
        </p:nvSpPr>
        <p:spPr>
          <a:xfrm>
            <a:off x="1792317"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B27F3721-019D-4AA7-863A-AC8931AA7F29}" type="datetime1">
              <a:rPr lang="ja-JP" altLang="en-US" smtClean="0">
                <a:solidFill>
                  <a:prstClr val="black">
                    <a:tint val="75000"/>
                  </a:prstClr>
                </a:solidFill>
              </a:rPr>
              <a:t>2013/6/5</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9223399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92D83215-32FB-48A2-9BA8-7A41556FAB09}" type="datetime1">
              <a:rPr lang="ja-JP" altLang="en-US" smtClean="0">
                <a:solidFill>
                  <a:prstClr val="black">
                    <a:tint val="75000"/>
                  </a:prstClr>
                </a:solidFill>
              </a:rPr>
              <a:t>2013/6/5</a:t>
            </a:fld>
            <a:endParaRPr lang="ja-JP" altLang="en-US">
              <a:solidFill>
                <a:prstClr val="black">
                  <a:tint val="75000"/>
                </a:prstClr>
              </a:solidFill>
            </a:endParaRPr>
          </a:p>
        </p:txBody>
      </p:sp>
      <p:sp>
        <p:nvSpPr>
          <p:cNvPr id="4" name="フッター プレースホルダ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 4"/>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474241843"/>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0C311A64-B543-44B7-94FA-D7E1F344B570}" type="datetime1">
              <a:rPr lang="ja-JP" altLang="en-US" smtClean="0">
                <a:solidFill>
                  <a:prstClr val="black">
                    <a:tint val="75000"/>
                  </a:prstClr>
                </a:solidFill>
              </a:rPr>
              <a:t>2013/6/5</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910124047"/>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9"/>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9"/>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97685EAC-6421-4131-A531-329DD8D05327}" type="datetime1">
              <a:rPr lang="ja-JP" altLang="en-US" smtClean="0">
                <a:solidFill>
                  <a:prstClr val="black">
                    <a:tint val="75000"/>
                  </a:prstClr>
                </a:solidFill>
              </a:rPr>
              <a:t>2013/6/5</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088876286"/>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792"/>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720382D3-F686-40C0-B319-6862B0D60E9B}" type="datetime1">
              <a:rPr lang="ja-JP" altLang="en-US" smtClean="0">
                <a:solidFill>
                  <a:prstClr val="black">
                    <a:tint val="75000"/>
                  </a:prstClr>
                </a:solidFill>
              </a:rPr>
              <a:t>2013/6/5</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002915016"/>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382747F9-089C-4E36-87A6-E2D6098A4626}" type="datetime1">
              <a:rPr lang="ja-JP" altLang="en-US" smtClean="0">
                <a:solidFill>
                  <a:prstClr val="black">
                    <a:tint val="75000"/>
                  </a:prstClr>
                </a:solidFill>
              </a:rPr>
              <a:t>2013/6/5</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475924308"/>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7267"/>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DC8D2F75-89E2-428B-BCA7-B8103A066700}" type="datetime1">
              <a:rPr lang="ja-JP" altLang="en-US" smtClean="0">
                <a:solidFill>
                  <a:prstClr val="black">
                    <a:tint val="75000"/>
                  </a:prstClr>
                </a:solidFill>
              </a:rPr>
              <a:t>2013/6/5</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607875461"/>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B0DD5945-2D42-4B72-842B-895AF72EBBE1}" type="datetime1">
              <a:rPr lang="ja-JP" altLang="en-US" smtClean="0">
                <a:solidFill>
                  <a:prstClr val="black">
                    <a:tint val="75000"/>
                  </a:prstClr>
                </a:solidFill>
              </a:rPr>
              <a:t>2013/6/5</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783754617"/>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45" y="1535113"/>
            <a:ext cx="4040189"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45" y="2174875"/>
            <a:ext cx="4040189"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5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5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E6C431F3-C034-4B5E-8D37-AE95C49ED2B9}" type="datetime1">
              <a:rPr lang="ja-JP" altLang="en-US" smtClean="0">
                <a:solidFill>
                  <a:prstClr val="black">
                    <a:tint val="75000"/>
                  </a:prstClr>
                </a:solidFill>
              </a:rPr>
              <a:t>2013/6/5</a:t>
            </a:fld>
            <a:endParaRPr lang="ja-JP" altLang="en-US">
              <a:solidFill>
                <a:prstClr val="black">
                  <a:tint val="75000"/>
                </a:prstClr>
              </a:solidFill>
            </a:endParaRPr>
          </a:p>
        </p:txBody>
      </p:sp>
      <p:sp>
        <p:nvSpPr>
          <p:cNvPr id="8" name="フッター プレースホルダ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 8"/>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531261322"/>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AEC1E3D2-7A68-40B6-9BA4-B44FC28FB5E8}" type="datetime1">
              <a:rPr lang="ja-JP" altLang="en-US" smtClean="0">
                <a:solidFill>
                  <a:prstClr val="black">
                    <a:tint val="75000"/>
                  </a:prstClr>
                </a:solidFill>
              </a:rPr>
              <a:t>2013/6/5</a:t>
            </a:fld>
            <a:endParaRPr lang="ja-JP" altLang="en-US">
              <a:solidFill>
                <a:prstClr val="black">
                  <a:tint val="75000"/>
                </a:prstClr>
              </a:solidFill>
            </a:endParaRPr>
          </a:p>
        </p:txBody>
      </p:sp>
      <p:sp>
        <p:nvSpPr>
          <p:cNvPr id="4" name="フッター プレースホルダ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 4"/>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234855075"/>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59DBCABF-E2B0-4DB9-8B8A-41A7F4B3FF7E}" type="datetime1">
              <a:rPr lang="ja-JP" altLang="en-US" smtClean="0">
                <a:solidFill>
                  <a:prstClr val="black">
                    <a:tint val="75000"/>
                  </a:prstClr>
                </a:solidFill>
              </a:rPr>
              <a:t>2013/6/5</a:t>
            </a:fld>
            <a:endParaRPr lang="ja-JP" altLang="en-US">
              <a:solidFill>
                <a:prstClr val="black">
                  <a:tint val="75000"/>
                </a:prstClr>
              </a:solidFill>
            </a:endParaRPr>
          </a:p>
        </p:txBody>
      </p:sp>
      <p:sp>
        <p:nvSpPr>
          <p:cNvPr id="3" name="フッター プレースホルダ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 3"/>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5912898"/>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8"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1"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8"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3329C4B0-E1AA-46C2-A6FB-116604CE388A}" type="datetime1">
              <a:rPr lang="ja-JP" altLang="en-US" smtClean="0">
                <a:solidFill>
                  <a:prstClr val="black">
                    <a:tint val="75000"/>
                  </a:prstClr>
                </a:solidFill>
              </a:rPr>
              <a:t>2013/6/5</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1936312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C26A1DB3-9526-4255-A977-9A095E7BF746}" type="datetime1">
              <a:rPr lang="ja-JP" altLang="en-US" smtClean="0">
                <a:solidFill>
                  <a:prstClr val="black">
                    <a:tint val="75000"/>
                  </a:prstClr>
                </a:solidFill>
              </a:rPr>
              <a:t>2013/6/5</a:t>
            </a:fld>
            <a:endParaRPr lang="ja-JP" altLang="en-US">
              <a:solidFill>
                <a:prstClr val="black">
                  <a:tint val="75000"/>
                </a:prstClr>
              </a:solidFill>
            </a:endParaRPr>
          </a:p>
        </p:txBody>
      </p:sp>
      <p:sp>
        <p:nvSpPr>
          <p:cNvPr id="3" name="フッター プレースホルダ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 3"/>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090129154"/>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310"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310"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1" lang="ja-JP" altLang="en-US" smtClean="0"/>
              <a:t>アイコンをクリックして図を追加</a:t>
            </a:r>
            <a:endParaRPr kumimoji="1" lang="ja-JP" altLang="en-US"/>
          </a:p>
        </p:txBody>
      </p:sp>
      <p:sp>
        <p:nvSpPr>
          <p:cNvPr id="4" name="テキスト プレースホルダ 3"/>
          <p:cNvSpPr>
            <a:spLocks noGrp="1"/>
          </p:cNvSpPr>
          <p:nvPr>
            <p:ph type="body" sz="half" idx="2"/>
          </p:nvPr>
        </p:nvSpPr>
        <p:spPr>
          <a:xfrm>
            <a:off x="1792310"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F3EE5DB3-FC91-4C09-A55B-D1456F31DF7A}" type="datetime1">
              <a:rPr lang="ja-JP" altLang="en-US" smtClean="0">
                <a:solidFill>
                  <a:prstClr val="black">
                    <a:tint val="75000"/>
                  </a:prstClr>
                </a:solidFill>
              </a:rPr>
              <a:t>2013/6/5</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682549035"/>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AF74469B-19A9-47D7-B31C-9C25EF0F1A69}" type="datetime1">
              <a:rPr lang="ja-JP" altLang="en-US" smtClean="0">
                <a:solidFill>
                  <a:prstClr val="black">
                    <a:tint val="75000"/>
                  </a:prstClr>
                </a:solidFill>
              </a:rPr>
              <a:t>2013/6/5</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709251002"/>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9"/>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9"/>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0CC9AF81-D6D6-4727-86B5-7240E0BDB0DE}" type="datetime1">
              <a:rPr lang="ja-JP" altLang="en-US" smtClean="0">
                <a:solidFill>
                  <a:prstClr val="black">
                    <a:tint val="75000"/>
                  </a:prstClr>
                </a:solidFill>
              </a:rPr>
              <a:t>2013/6/5</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994927356"/>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832"/>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BEF25346-B0E7-42FF-8BBF-330B33370776}" type="datetime1">
              <a:rPr lang="ja-JP" altLang="en-US" smtClean="0">
                <a:solidFill>
                  <a:prstClr val="black">
                    <a:tint val="75000"/>
                  </a:prstClr>
                </a:solidFill>
              </a:rPr>
              <a:t>2013/6/5</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997752598"/>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C594F0E6-B6D3-4E19-AD54-C8F86BD55315}" type="datetime1">
              <a:rPr lang="ja-JP" altLang="en-US" smtClean="0">
                <a:solidFill>
                  <a:prstClr val="black">
                    <a:tint val="75000"/>
                  </a:prstClr>
                </a:solidFill>
              </a:rPr>
              <a:t>2013/6/5</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26151530"/>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7307"/>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C55A8F01-5641-41B3-A734-233A8F40ACB3}" type="datetime1">
              <a:rPr lang="ja-JP" altLang="en-US" smtClean="0">
                <a:solidFill>
                  <a:prstClr val="black">
                    <a:tint val="75000"/>
                  </a:prstClr>
                </a:solidFill>
              </a:rPr>
              <a:t>2013/6/5</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781769234"/>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53BFD8B0-E2B6-4589-BCBD-3CF1CF792879}" type="datetime1">
              <a:rPr lang="ja-JP" altLang="en-US" smtClean="0">
                <a:solidFill>
                  <a:prstClr val="black">
                    <a:tint val="75000"/>
                  </a:prstClr>
                </a:solidFill>
              </a:rPr>
              <a:t>2013/6/5</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062438124"/>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45" y="1535113"/>
            <a:ext cx="4040189"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45" y="2174875"/>
            <a:ext cx="4040189"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81"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8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B33C9EEA-C80D-4DE3-8337-1642A2002797}" type="datetime1">
              <a:rPr lang="ja-JP" altLang="en-US" smtClean="0">
                <a:solidFill>
                  <a:prstClr val="black">
                    <a:tint val="75000"/>
                  </a:prstClr>
                </a:solidFill>
              </a:rPr>
              <a:t>2013/6/5</a:t>
            </a:fld>
            <a:endParaRPr lang="ja-JP" altLang="en-US">
              <a:solidFill>
                <a:prstClr val="black">
                  <a:tint val="75000"/>
                </a:prstClr>
              </a:solidFill>
            </a:endParaRPr>
          </a:p>
        </p:txBody>
      </p:sp>
      <p:sp>
        <p:nvSpPr>
          <p:cNvPr id="8" name="フッター プレースホルダ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 8"/>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711841592"/>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7789987C-BE18-4764-92A1-F0D65081FBA1}" type="datetime1">
              <a:rPr lang="ja-JP" altLang="en-US" smtClean="0">
                <a:solidFill>
                  <a:prstClr val="black">
                    <a:tint val="75000"/>
                  </a:prstClr>
                </a:solidFill>
              </a:rPr>
              <a:t>2013/6/5</a:t>
            </a:fld>
            <a:endParaRPr lang="ja-JP" altLang="en-US">
              <a:solidFill>
                <a:prstClr val="black">
                  <a:tint val="75000"/>
                </a:prstClr>
              </a:solidFill>
            </a:endParaRPr>
          </a:p>
        </p:txBody>
      </p:sp>
      <p:sp>
        <p:nvSpPr>
          <p:cNvPr id="4" name="フッター プレースホルダ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 4"/>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625696663"/>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0D95D9B7-4C1B-41B9-B6F0-C89518763398}" type="datetime1">
              <a:rPr lang="ja-JP" altLang="en-US" smtClean="0">
                <a:solidFill>
                  <a:prstClr val="black">
                    <a:tint val="75000"/>
                  </a:prstClr>
                </a:solidFill>
              </a:rPr>
              <a:t>2013/6/5</a:t>
            </a:fld>
            <a:endParaRPr lang="ja-JP" altLang="en-US">
              <a:solidFill>
                <a:prstClr val="black">
                  <a:tint val="75000"/>
                </a:prstClr>
              </a:solidFill>
            </a:endParaRPr>
          </a:p>
        </p:txBody>
      </p:sp>
      <p:sp>
        <p:nvSpPr>
          <p:cNvPr id="3" name="フッター プレースホルダ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 3"/>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8040556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1"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FFBB477B-A62A-41A3-B721-7EFC4D8575E3}" type="datetime1">
              <a:rPr lang="ja-JP" altLang="en-US" smtClean="0">
                <a:solidFill>
                  <a:prstClr val="black">
                    <a:tint val="75000"/>
                  </a:prstClr>
                </a:solidFill>
              </a:rPr>
              <a:t>2013/6/5</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925488052"/>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8"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1"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8"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CBA48AEC-5676-4EA2-8D87-9CB4DB4420B6}" type="datetime1">
              <a:rPr lang="ja-JP" altLang="en-US" smtClean="0">
                <a:solidFill>
                  <a:prstClr val="black">
                    <a:tint val="75000"/>
                  </a:prstClr>
                </a:solidFill>
              </a:rPr>
              <a:t>2013/6/5</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984134130"/>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334"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334"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1" lang="ja-JP" altLang="en-US" smtClean="0"/>
              <a:t>アイコンをクリックして図を追加</a:t>
            </a:r>
            <a:endParaRPr kumimoji="1" lang="ja-JP" altLang="en-US"/>
          </a:p>
        </p:txBody>
      </p:sp>
      <p:sp>
        <p:nvSpPr>
          <p:cNvPr id="4" name="テキスト プレースホルダ 3"/>
          <p:cNvSpPr>
            <a:spLocks noGrp="1"/>
          </p:cNvSpPr>
          <p:nvPr>
            <p:ph type="body" sz="half" idx="2"/>
          </p:nvPr>
        </p:nvSpPr>
        <p:spPr>
          <a:xfrm>
            <a:off x="1792334"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F66037D7-28C2-4175-BB0D-019611046AE6}" type="datetime1">
              <a:rPr lang="ja-JP" altLang="en-US" smtClean="0">
                <a:solidFill>
                  <a:prstClr val="black">
                    <a:tint val="75000"/>
                  </a:prstClr>
                </a:solidFill>
              </a:rPr>
              <a:t>2013/6/5</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987026277"/>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79B683FC-C3F8-4F15-B9CE-8A3F9C131431}" type="datetime1">
              <a:rPr lang="ja-JP" altLang="en-US" smtClean="0">
                <a:solidFill>
                  <a:prstClr val="black">
                    <a:tint val="75000"/>
                  </a:prstClr>
                </a:solidFill>
              </a:rPr>
              <a:t>2013/6/5</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240131387"/>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9"/>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9"/>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F34CC1E3-F26E-495A-B241-1B9278947C0E}" type="datetime1">
              <a:rPr lang="ja-JP" altLang="en-US" smtClean="0">
                <a:solidFill>
                  <a:prstClr val="black">
                    <a:tint val="75000"/>
                  </a:prstClr>
                </a:solidFill>
              </a:rPr>
              <a:t>2013/6/5</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255835135"/>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1047"/>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479C7650-8653-423D-B80F-0B7D18A0D9E9}" type="datetime1">
              <a:rPr lang="ja-JP" altLang="en-US" smtClean="0">
                <a:solidFill>
                  <a:prstClr val="black">
                    <a:tint val="75000"/>
                  </a:prstClr>
                </a:solidFill>
              </a:rPr>
              <a:t>2013/6/5</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599349385"/>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494C99EA-8B3E-48F4-A057-3C477F2FD71F}" type="datetime1">
              <a:rPr lang="ja-JP" altLang="en-US" smtClean="0">
                <a:solidFill>
                  <a:prstClr val="black">
                    <a:tint val="75000"/>
                  </a:prstClr>
                </a:solidFill>
              </a:rPr>
              <a:t>2013/6/5</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500442222"/>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7522"/>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C7AADAC7-4DC6-4118-8D61-79A20E051275}" type="datetime1">
              <a:rPr lang="ja-JP" altLang="en-US" smtClean="0">
                <a:solidFill>
                  <a:prstClr val="black">
                    <a:tint val="75000"/>
                  </a:prstClr>
                </a:solidFill>
              </a:rPr>
              <a:t>2013/6/5</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218892484"/>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46DE727A-13F4-4BB3-B160-08BC4DA64598}" type="datetime1">
              <a:rPr lang="ja-JP" altLang="en-US" smtClean="0">
                <a:solidFill>
                  <a:prstClr val="black">
                    <a:tint val="75000"/>
                  </a:prstClr>
                </a:solidFill>
              </a:rPr>
              <a:t>2013/6/5</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8321154"/>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41"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4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E220D95C-788D-45FF-8E7C-DC312229FC78}" type="datetime1">
              <a:rPr lang="ja-JP" altLang="en-US" smtClean="0">
                <a:solidFill>
                  <a:prstClr val="black">
                    <a:tint val="75000"/>
                  </a:prstClr>
                </a:solidFill>
              </a:rPr>
              <a:t>2013/6/5</a:t>
            </a:fld>
            <a:endParaRPr lang="ja-JP" altLang="en-US">
              <a:solidFill>
                <a:prstClr val="black">
                  <a:tint val="75000"/>
                </a:prstClr>
              </a:solidFill>
            </a:endParaRPr>
          </a:p>
        </p:txBody>
      </p:sp>
      <p:sp>
        <p:nvSpPr>
          <p:cNvPr id="8" name="フッター プレースホルダ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 8"/>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038006319"/>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94F3D4EB-A1B0-4D4C-9CE6-ADC666548B9A}" type="datetime1">
              <a:rPr lang="ja-JP" altLang="en-US" smtClean="0">
                <a:solidFill>
                  <a:prstClr val="black">
                    <a:tint val="75000"/>
                  </a:prstClr>
                </a:solidFill>
              </a:rPr>
              <a:t>2013/6/5</a:t>
            </a:fld>
            <a:endParaRPr lang="ja-JP" altLang="en-US">
              <a:solidFill>
                <a:prstClr val="black">
                  <a:tint val="75000"/>
                </a:prstClr>
              </a:solidFill>
            </a:endParaRPr>
          </a:p>
        </p:txBody>
      </p:sp>
      <p:sp>
        <p:nvSpPr>
          <p:cNvPr id="4" name="フッター プレースホルダ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 4"/>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2992684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36B699C3-E669-4045-A2B0-DE98D38CDC89}" type="datetime1">
              <a:rPr lang="ja-JP" altLang="en-US" smtClean="0"/>
              <a:t>2013/6/5</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C1681653-784C-40C7-A625-BBEAC7DD6A8A}" type="slidenum">
              <a:rPr lang="ja-JP" altLang="en-US"/>
              <a:pPr>
                <a:defRPr/>
              </a:pPr>
              <a:t>‹#›</a:t>
            </a:fld>
            <a:endParaRPr lang="ja-JP"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72BCB1D2-AE4A-44EA-91F2-EFA09A4C1190}" type="datetime1">
              <a:rPr lang="ja-JP" altLang="en-US" smtClean="0">
                <a:solidFill>
                  <a:prstClr val="black">
                    <a:tint val="75000"/>
                  </a:prstClr>
                </a:solidFill>
              </a:rPr>
              <a:t>2013/6/5</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492426719"/>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45D0A6CE-2494-4129-9E9A-2C3C12DA9A63}" type="datetime1">
              <a:rPr lang="ja-JP" altLang="en-US" smtClean="0">
                <a:solidFill>
                  <a:prstClr val="black">
                    <a:tint val="75000"/>
                  </a:prstClr>
                </a:solidFill>
              </a:rPr>
              <a:t>2013/6/5</a:t>
            </a:fld>
            <a:endParaRPr lang="ja-JP" altLang="en-US">
              <a:solidFill>
                <a:prstClr val="black">
                  <a:tint val="75000"/>
                </a:prstClr>
              </a:solidFill>
            </a:endParaRPr>
          </a:p>
        </p:txBody>
      </p:sp>
      <p:sp>
        <p:nvSpPr>
          <p:cNvPr id="3" name="フッター プレースホルダ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 3"/>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566123332"/>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1" y="273097"/>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F3E05765-6B50-4ADA-84EA-D93EBB85A453}" type="datetime1">
              <a:rPr lang="ja-JP" altLang="en-US" smtClean="0">
                <a:solidFill>
                  <a:prstClr val="black">
                    <a:tint val="75000"/>
                  </a:prstClr>
                </a:solidFill>
              </a:rPr>
              <a:t>2013/6/5</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915917925"/>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93"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93"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93"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84B6786F-59CB-4949-98D6-501AAF2BE944}" type="datetime1">
              <a:rPr lang="ja-JP" altLang="en-US" smtClean="0">
                <a:solidFill>
                  <a:prstClr val="black">
                    <a:tint val="75000"/>
                  </a:prstClr>
                </a:solidFill>
              </a:rPr>
              <a:t>2013/6/5</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915204226"/>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CD55AC47-604A-4B1C-8916-A15B6E7698EE}" type="datetime1">
              <a:rPr lang="ja-JP" altLang="en-US" smtClean="0">
                <a:solidFill>
                  <a:prstClr val="black">
                    <a:tint val="75000"/>
                  </a:prstClr>
                </a:solidFill>
              </a:rPr>
              <a:t>2013/6/5</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21018353"/>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88"/>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88"/>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3D711C4E-85D1-40A0-8F80-E83D5ACB966D}" type="datetime1">
              <a:rPr lang="ja-JP" altLang="en-US" smtClean="0">
                <a:solidFill>
                  <a:prstClr val="black">
                    <a:tint val="75000"/>
                  </a:prstClr>
                </a:solidFill>
              </a:rPr>
              <a:t>2013/6/5</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184754758"/>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611"/>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5265EF1D-CDE1-4D3E-B545-AFDF08A1A9A9}" type="datetime1">
              <a:rPr lang="ja-JP" altLang="en-US" smtClean="0">
                <a:solidFill>
                  <a:prstClr val="black">
                    <a:tint val="75000"/>
                  </a:prstClr>
                </a:solidFill>
              </a:rPr>
              <a:t>2013/6/5</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24179493"/>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9F3F9472-8AC4-4826-928F-2B3FC4584AAE}" type="datetime1">
              <a:rPr lang="ja-JP" altLang="en-US" smtClean="0">
                <a:solidFill>
                  <a:prstClr val="black">
                    <a:tint val="75000"/>
                  </a:prstClr>
                </a:solidFill>
              </a:rPr>
              <a:t>2013/6/5</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690250189"/>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7086"/>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E37BCEA5-2CA1-4178-9CDC-BA97BAB856B0}" type="datetime1">
              <a:rPr lang="ja-JP" altLang="en-US" smtClean="0">
                <a:solidFill>
                  <a:prstClr val="black">
                    <a:tint val="75000"/>
                  </a:prstClr>
                </a:solidFill>
              </a:rPr>
              <a:t>2013/6/5</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356897400"/>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E309BC71-0334-446B-B1D0-D59C15E3F33F}" type="datetime1">
              <a:rPr lang="ja-JP" altLang="en-US" smtClean="0">
                <a:solidFill>
                  <a:prstClr val="black">
                    <a:tint val="75000"/>
                  </a:prstClr>
                </a:solidFill>
              </a:rPr>
              <a:t>2013/6/5</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823525187"/>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82F1499F-415A-4106-A127-EAE70D0ACD71}" type="datetime1">
              <a:rPr lang="ja-JP" altLang="en-US" smtClean="0">
                <a:solidFill>
                  <a:prstClr val="black">
                    <a:tint val="75000"/>
                  </a:prstClr>
                </a:solidFill>
              </a:rPr>
              <a:t>2013/6/5</a:t>
            </a:fld>
            <a:endParaRPr lang="ja-JP" altLang="en-US">
              <a:solidFill>
                <a:prstClr val="black">
                  <a:tint val="75000"/>
                </a:prstClr>
              </a:solidFill>
            </a:endParaRPr>
          </a:p>
        </p:txBody>
      </p:sp>
      <p:sp>
        <p:nvSpPr>
          <p:cNvPr id="8" name="フッター プレースホルダ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 8"/>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2274728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93A17B4F-12B7-4760-B14C-48864CE0AC88}" type="datetime1">
              <a:rPr lang="ja-JP" altLang="en-US" smtClean="0">
                <a:solidFill>
                  <a:prstClr val="black">
                    <a:tint val="75000"/>
                  </a:prstClr>
                </a:solidFill>
              </a:rPr>
              <a:t>2013/6/5</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563541012"/>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D0DA74A8-0881-4E09-B91D-D4574E5995B2}" type="datetime1">
              <a:rPr lang="ja-JP" altLang="en-US" smtClean="0">
                <a:solidFill>
                  <a:prstClr val="black">
                    <a:tint val="75000"/>
                  </a:prstClr>
                </a:solidFill>
              </a:rPr>
              <a:t>2013/6/5</a:t>
            </a:fld>
            <a:endParaRPr lang="ja-JP" altLang="en-US">
              <a:solidFill>
                <a:prstClr val="black">
                  <a:tint val="75000"/>
                </a:prstClr>
              </a:solidFill>
            </a:endParaRPr>
          </a:p>
        </p:txBody>
      </p:sp>
      <p:sp>
        <p:nvSpPr>
          <p:cNvPr id="4" name="フッター プレースホルダ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 4"/>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311301300"/>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20A93032-1D27-4EFC-A087-84A074B1672F}" type="datetime1">
              <a:rPr lang="ja-JP" altLang="en-US" smtClean="0">
                <a:solidFill>
                  <a:prstClr val="black">
                    <a:tint val="75000"/>
                  </a:prstClr>
                </a:solidFill>
              </a:rPr>
              <a:t>2013/6/5</a:t>
            </a:fld>
            <a:endParaRPr lang="ja-JP" altLang="en-US">
              <a:solidFill>
                <a:prstClr val="black">
                  <a:tint val="75000"/>
                </a:prstClr>
              </a:solidFill>
            </a:endParaRPr>
          </a:p>
        </p:txBody>
      </p:sp>
      <p:sp>
        <p:nvSpPr>
          <p:cNvPr id="3" name="フッター プレースホルダ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 3"/>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374013801"/>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1"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21D8D152-AEA6-49E6-A4BC-9D2C9E4B2C5F}" type="datetime1">
              <a:rPr lang="ja-JP" altLang="en-US" smtClean="0">
                <a:solidFill>
                  <a:prstClr val="black">
                    <a:tint val="75000"/>
                  </a:prstClr>
                </a:solidFill>
              </a:rPr>
              <a:t>2013/6/5</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263309896"/>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17AF34B5-54B0-4BC4-BCE5-DD6953B8992A}" type="datetime1">
              <a:rPr lang="ja-JP" altLang="en-US" smtClean="0">
                <a:solidFill>
                  <a:prstClr val="black">
                    <a:tint val="75000"/>
                  </a:prstClr>
                </a:solidFill>
              </a:rPr>
              <a:t>2013/6/5</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679638604"/>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CA6AC454-AB91-49B1-B087-B53C684EF9C0}" type="datetime1">
              <a:rPr lang="ja-JP" altLang="en-US" smtClean="0">
                <a:solidFill>
                  <a:prstClr val="black">
                    <a:tint val="75000"/>
                  </a:prstClr>
                </a:solidFill>
              </a:rPr>
              <a:t>2013/6/5</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16202182"/>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9"/>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9"/>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3C296392-A47C-4CE1-A9FA-DFC827785992}" type="datetime1">
              <a:rPr lang="ja-JP" altLang="en-US" smtClean="0">
                <a:solidFill>
                  <a:prstClr val="black">
                    <a:tint val="75000"/>
                  </a:prstClr>
                </a:solidFill>
              </a:rPr>
              <a:t>2013/6/5</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974297275"/>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clipArtAndVertTx">
  <p:cSld name="タイトル、クリップ アート、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22238"/>
            <a:ext cx="7543800" cy="1295400"/>
          </a:xfrm>
        </p:spPr>
        <p:txBody>
          <a:bodyPr/>
          <a:lstStyle/>
          <a:p>
            <a:r>
              <a:rPr lang="ja-JP" altLang="en-US" smtClean="0"/>
              <a:t>マスタ タイトルの書式設定</a:t>
            </a:r>
            <a:endParaRPr lang="ja-JP" altLang="en-US"/>
          </a:p>
        </p:txBody>
      </p:sp>
      <p:sp>
        <p:nvSpPr>
          <p:cNvPr id="3" name="クリップアート プレースホルダ 2"/>
          <p:cNvSpPr>
            <a:spLocks noGrp="1"/>
          </p:cNvSpPr>
          <p:nvPr>
            <p:ph type="clipArt" sz="half" idx="1"/>
          </p:nvPr>
        </p:nvSpPr>
        <p:spPr>
          <a:xfrm>
            <a:off x="457200" y="1719263"/>
            <a:ext cx="4038600" cy="4411662"/>
          </a:xfrm>
        </p:spPr>
        <p:txBody>
          <a:bodyPr/>
          <a:lstStyle/>
          <a:p>
            <a:pPr lvl="0"/>
            <a:endParaRPr lang="ja-JP" altLang="en-US" noProof="0" dirty="0" smtClean="0"/>
          </a:p>
        </p:txBody>
      </p:sp>
      <p:sp>
        <p:nvSpPr>
          <p:cNvPr id="4" name="縦書きテキスト プレースホルダ 3"/>
          <p:cNvSpPr>
            <a:spLocks noGrp="1"/>
          </p:cNvSpPr>
          <p:nvPr>
            <p:ph type="body" orient="vert" sz="half" idx="2"/>
          </p:nvPr>
        </p:nvSpPr>
        <p:spPr>
          <a:xfrm>
            <a:off x="4648200" y="1719263"/>
            <a:ext cx="4038600" cy="4411662"/>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5"/>
          <p:cNvSpPr>
            <a:spLocks noGrp="1" noChangeArrowheads="1"/>
          </p:cNvSpPr>
          <p:nvPr>
            <p:ph type="dt" sz="half" idx="10"/>
          </p:nvPr>
        </p:nvSpPr>
        <p:spPr/>
        <p:txBody>
          <a:bodyPr/>
          <a:lstStyle>
            <a:lvl1pPr>
              <a:defRPr/>
            </a:lvl1pPr>
          </a:lstStyle>
          <a:p>
            <a:pPr>
              <a:defRPr/>
            </a:pPr>
            <a:fld id="{6F985741-856F-4F9D-8C73-B041E6CF102C}" type="datetime1">
              <a:rPr lang="ja-JP" altLang="en-US" smtClean="0">
                <a:solidFill>
                  <a:prstClr val="black">
                    <a:tint val="75000"/>
                  </a:prstClr>
                </a:solidFill>
              </a:rPr>
              <a:t>2013/6/5</a:t>
            </a:fld>
            <a:endParaRPr lang="en-US" altLang="ja-JP" dirty="0">
              <a:solidFill>
                <a:prstClr val="black">
                  <a:tint val="75000"/>
                </a:prstClr>
              </a:solidFill>
            </a:endParaRPr>
          </a:p>
        </p:txBody>
      </p:sp>
      <p:sp>
        <p:nvSpPr>
          <p:cNvPr id="6" name="Rectangle 6"/>
          <p:cNvSpPr>
            <a:spLocks noGrp="1" noChangeArrowheads="1"/>
          </p:cNvSpPr>
          <p:nvPr>
            <p:ph type="ftr" sz="quarter" idx="11"/>
          </p:nvPr>
        </p:nvSpPr>
        <p:spPr/>
        <p:txBody>
          <a:bodyPr/>
          <a:lstStyle>
            <a:lvl1pPr>
              <a:defRPr/>
            </a:lvl1pPr>
          </a:lstStyle>
          <a:p>
            <a:pPr>
              <a:defRPr/>
            </a:pPr>
            <a:endParaRPr lang="en-US" altLang="ja-JP">
              <a:solidFill>
                <a:prstClr val="black">
                  <a:tint val="75000"/>
                </a:prstClr>
              </a:solidFill>
            </a:endParaRPr>
          </a:p>
        </p:txBody>
      </p:sp>
      <p:sp>
        <p:nvSpPr>
          <p:cNvPr id="7" name="Rectangle 7"/>
          <p:cNvSpPr>
            <a:spLocks noGrp="1" noChangeArrowheads="1"/>
          </p:cNvSpPr>
          <p:nvPr>
            <p:ph type="sldNum" sz="quarter" idx="12"/>
          </p:nvPr>
        </p:nvSpPr>
        <p:spPr/>
        <p:txBody>
          <a:bodyPr/>
          <a:lstStyle>
            <a:lvl1pPr>
              <a:defRPr/>
            </a:lvl1pPr>
          </a:lstStyle>
          <a:p>
            <a:pPr>
              <a:defRPr/>
            </a:pPr>
            <a:fld id="{1E21E82B-83F6-4A69-BF18-A4CD6588DCB6}" type="slidenum">
              <a:rPr lang="en-US" altLang="ja-JP">
                <a:solidFill>
                  <a:prstClr val="black">
                    <a:tint val="75000"/>
                  </a:prstClr>
                </a:solidFill>
              </a:rPr>
              <a:pPr>
                <a:defRPr/>
              </a:pPr>
              <a:t>‹#›</a:t>
            </a:fld>
            <a:endParaRPr lang="en-US" altLang="ja-JP" dirty="0">
              <a:solidFill>
                <a:prstClr val="black">
                  <a:tint val="75000"/>
                </a:prstClr>
              </a:solidFill>
            </a:endParaRPr>
          </a:p>
        </p:txBody>
      </p:sp>
    </p:spTree>
    <p:extLst>
      <p:ext uri="{BB962C8B-B14F-4D97-AF65-F5344CB8AC3E}">
        <p14:creationId xmlns:p14="http://schemas.microsoft.com/office/powerpoint/2010/main" val="3352367597"/>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507"/>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C97FC1EF-6DCD-4189-9B82-37C8A040D658}" type="datetime1">
              <a:rPr lang="ja-JP" altLang="en-US" smtClean="0">
                <a:solidFill>
                  <a:prstClr val="black">
                    <a:tint val="75000"/>
                  </a:prstClr>
                </a:solidFill>
              </a:rPr>
              <a:t>2013/6/5</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164367779"/>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A0185016-B5DD-433D-A8BB-2F4F08E7FA4C}" type="datetime1">
              <a:rPr lang="ja-JP" altLang="en-US" smtClean="0">
                <a:solidFill>
                  <a:prstClr val="black">
                    <a:tint val="75000"/>
                  </a:prstClr>
                </a:solidFill>
              </a:rPr>
              <a:t>2013/6/5</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905895087"/>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82"/>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5189D5B2-E01B-43FF-89F9-BDD4235D851A}" type="datetime1">
              <a:rPr lang="ja-JP" altLang="en-US" smtClean="0">
                <a:solidFill>
                  <a:prstClr val="black">
                    <a:tint val="75000"/>
                  </a:prstClr>
                </a:solidFill>
              </a:rPr>
              <a:t>2013/6/5</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2531909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9"/>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9"/>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79963DCB-4953-4D5C-B1B1-1131EBB2CDC9}" type="datetime1">
              <a:rPr lang="ja-JP" altLang="en-US" smtClean="0">
                <a:solidFill>
                  <a:prstClr val="black">
                    <a:tint val="75000"/>
                  </a:prstClr>
                </a:solidFill>
              </a:rPr>
              <a:t>2013/6/5</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224891773"/>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197196E8-CE9B-454F-83A8-1D6CEBCD98F5}" type="datetime1">
              <a:rPr lang="ja-JP" altLang="en-US" smtClean="0">
                <a:solidFill>
                  <a:prstClr val="black">
                    <a:tint val="75000"/>
                  </a:prstClr>
                </a:solidFill>
              </a:rPr>
              <a:t>2013/6/5</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511533280"/>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9F6065ED-B4A6-488B-81A7-CA19198E7009}" type="datetime1">
              <a:rPr lang="ja-JP" altLang="en-US" smtClean="0">
                <a:solidFill>
                  <a:prstClr val="black">
                    <a:tint val="75000"/>
                  </a:prstClr>
                </a:solidFill>
              </a:rPr>
              <a:t>2013/6/5</a:t>
            </a:fld>
            <a:endParaRPr lang="ja-JP" altLang="en-US">
              <a:solidFill>
                <a:prstClr val="black">
                  <a:tint val="75000"/>
                </a:prstClr>
              </a:solidFill>
            </a:endParaRPr>
          </a:p>
        </p:txBody>
      </p:sp>
      <p:sp>
        <p:nvSpPr>
          <p:cNvPr id="8" name="フッター プレースホルダ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 8"/>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64040670"/>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A5696A66-CAFB-4C01-B02B-DDAB5D6E24D9}" type="datetime1">
              <a:rPr lang="ja-JP" altLang="en-US" smtClean="0">
                <a:solidFill>
                  <a:prstClr val="black">
                    <a:tint val="75000"/>
                  </a:prstClr>
                </a:solidFill>
              </a:rPr>
              <a:t>2013/6/5</a:t>
            </a:fld>
            <a:endParaRPr lang="ja-JP" altLang="en-US">
              <a:solidFill>
                <a:prstClr val="black">
                  <a:tint val="75000"/>
                </a:prstClr>
              </a:solidFill>
            </a:endParaRPr>
          </a:p>
        </p:txBody>
      </p:sp>
      <p:sp>
        <p:nvSpPr>
          <p:cNvPr id="4" name="フッター プレースホルダ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 4"/>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322771322"/>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250256DD-ADA0-4F4F-8DB7-9F1A4193687E}" type="datetime1">
              <a:rPr lang="ja-JP" altLang="en-US" smtClean="0">
                <a:solidFill>
                  <a:prstClr val="black">
                    <a:tint val="75000"/>
                  </a:prstClr>
                </a:solidFill>
              </a:rPr>
              <a:t>2013/6/5</a:t>
            </a:fld>
            <a:endParaRPr lang="ja-JP" altLang="en-US">
              <a:solidFill>
                <a:prstClr val="black">
                  <a:tint val="75000"/>
                </a:prstClr>
              </a:solidFill>
            </a:endParaRPr>
          </a:p>
        </p:txBody>
      </p:sp>
      <p:sp>
        <p:nvSpPr>
          <p:cNvPr id="3" name="フッター プレースホルダ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 3"/>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906570927"/>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1"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9752A20B-887B-406F-9E06-81917B3951E0}" type="datetime1">
              <a:rPr lang="ja-JP" altLang="en-US" smtClean="0">
                <a:solidFill>
                  <a:prstClr val="black">
                    <a:tint val="75000"/>
                  </a:prstClr>
                </a:solidFill>
              </a:rPr>
              <a:t>2013/6/5</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651826620"/>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D6968602-1DEC-4B95-A005-11200E373C2D}" type="datetime1">
              <a:rPr lang="ja-JP" altLang="en-US" smtClean="0">
                <a:solidFill>
                  <a:prstClr val="black">
                    <a:tint val="75000"/>
                  </a:prstClr>
                </a:solidFill>
              </a:rPr>
              <a:t>2013/6/5</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890645666"/>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2912F91B-50C0-4EB4-B43E-A9B8F753E34E}" type="datetime1">
              <a:rPr lang="ja-JP" altLang="en-US" smtClean="0">
                <a:solidFill>
                  <a:prstClr val="black">
                    <a:tint val="75000"/>
                  </a:prstClr>
                </a:solidFill>
              </a:rPr>
              <a:t>2013/6/5</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799611126"/>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9"/>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9"/>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BE97DE32-E4F8-4BCB-94CA-0CCE746E087E}" type="datetime1">
              <a:rPr lang="ja-JP" altLang="en-US" smtClean="0">
                <a:solidFill>
                  <a:prstClr val="black">
                    <a:tint val="75000"/>
                  </a:prstClr>
                </a:solidFill>
              </a:rPr>
              <a:t>2013/6/5</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32013316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clipArtAndVertTx">
  <p:cSld name="タイトル、クリップ アート、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22238"/>
            <a:ext cx="7543800" cy="1295400"/>
          </a:xfrm>
        </p:spPr>
        <p:txBody>
          <a:bodyPr/>
          <a:lstStyle/>
          <a:p>
            <a:r>
              <a:rPr lang="ja-JP" altLang="en-US" smtClean="0"/>
              <a:t>マスタ タイトルの書式設定</a:t>
            </a:r>
            <a:endParaRPr lang="ja-JP" altLang="en-US"/>
          </a:p>
        </p:txBody>
      </p:sp>
      <p:sp>
        <p:nvSpPr>
          <p:cNvPr id="3" name="クリップアート プレースホルダ 2"/>
          <p:cNvSpPr>
            <a:spLocks noGrp="1"/>
          </p:cNvSpPr>
          <p:nvPr>
            <p:ph type="clipArt" sz="half" idx="1"/>
          </p:nvPr>
        </p:nvSpPr>
        <p:spPr>
          <a:xfrm>
            <a:off x="457200" y="1719263"/>
            <a:ext cx="4038600" cy="4411662"/>
          </a:xfrm>
        </p:spPr>
        <p:txBody>
          <a:bodyPr/>
          <a:lstStyle/>
          <a:p>
            <a:pPr lvl="0"/>
            <a:endParaRPr lang="ja-JP" altLang="en-US" noProof="0" dirty="0" smtClean="0"/>
          </a:p>
        </p:txBody>
      </p:sp>
      <p:sp>
        <p:nvSpPr>
          <p:cNvPr id="4" name="縦書きテキスト プレースホルダ 3"/>
          <p:cNvSpPr>
            <a:spLocks noGrp="1"/>
          </p:cNvSpPr>
          <p:nvPr>
            <p:ph type="body" orient="vert" sz="half" idx="2"/>
          </p:nvPr>
        </p:nvSpPr>
        <p:spPr>
          <a:xfrm>
            <a:off x="4648200" y="1719263"/>
            <a:ext cx="4038600" cy="4411662"/>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5"/>
          <p:cNvSpPr>
            <a:spLocks noGrp="1" noChangeArrowheads="1"/>
          </p:cNvSpPr>
          <p:nvPr>
            <p:ph type="dt" sz="half" idx="10"/>
          </p:nvPr>
        </p:nvSpPr>
        <p:spPr/>
        <p:txBody>
          <a:bodyPr/>
          <a:lstStyle>
            <a:lvl1pPr>
              <a:defRPr/>
            </a:lvl1pPr>
          </a:lstStyle>
          <a:p>
            <a:pPr>
              <a:defRPr/>
            </a:pPr>
            <a:fld id="{BF1934C2-0309-4A8A-A453-BDF31833EBC9}" type="datetime1">
              <a:rPr lang="ja-JP" altLang="en-US" smtClean="0">
                <a:solidFill>
                  <a:prstClr val="black">
                    <a:tint val="75000"/>
                  </a:prstClr>
                </a:solidFill>
              </a:rPr>
              <a:t>2013/6/5</a:t>
            </a:fld>
            <a:endParaRPr lang="en-US" altLang="ja-JP" dirty="0">
              <a:solidFill>
                <a:prstClr val="black">
                  <a:tint val="75000"/>
                </a:prstClr>
              </a:solidFill>
            </a:endParaRPr>
          </a:p>
        </p:txBody>
      </p:sp>
      <p:sp>
        <p:nvSpPr>
          <p:cNvPr id="6" name="Rectangle 6"/>
          <p:cNvSpPr>
            <a:spLocks noGrp="1" noChangeArrowheads="1"/>
          </p:cNvSpPr>
          <p:nvPr>
            <p:ph type="ftr" sz="quarter" idx="11"/>
          </p:nvPr>
        </p:nvSpPr>
        <p:spPr/>
        <p:txBody>
          <a:bodyPr/>
          <a:lstStyle>
            <a:lvl1pPr>
              <a:defRPr/>
            </a:lvl1pPr>
          </a:lstStyle>
          <a:p>
            <a:pPr>
              <a:defRPr/>
            </a:pPr>
            <a:endParaRPr lang="en-US" altLang="ja-JP">
              <a:solidFill>
                <a:prstClr val="black">
                  <a:tint val="75000"/>
                </a:prstClr>
              </a:solidFill>
            </a:endParaRPr>
          </a:p>
        </p:txBody>
      </p:sp>
      <p:sp>
        <p:nvSpPr>
          <p:cNvPr id="7" name="Rectangle 7"/>
          <p:cNvSpPr>
            <a:spLocks noGrp="1" noChangeArrowheads="1"/>
          </p:cNvSpPr>
          <p:nvPr>
            <p:ph type="sldNum" sz="quarter" idx="12"/>
          </p:nvPr>
        </p:nvSpPr>
        <p:spPr/>
        <p:txBody>
          <a:bodyPr/>
          <a:lstStyle>
            <a:lvl1pPr>
              <a:defRPr/>
            </a:lvl1pPr>
          </a:lstStyle>
          <a:p>
            <a:pPr>
              <a:defRPr/>
            </a:pPr>
            <a:fld id="{1E21E82B-83F6-4A69-BF18-A4CD6588DCB6}" type="slidenum">
              <a:rPr lang="en-US" altLang="ja-JP">
                <a:solidFill>
                  <a:prstClr val="black">
                    <a:tint val="75000"/>
                  </a:prstClr>
                </a:solidFill>
              </a:rPr>
              <a:pPr>
                <a:defRPr/>
              </a:pPr>
              <a:t>‹#›</a:t>
            </a:fld>
            <a:endParaRPr lang="en-US" altLang="ja-JP" dirty="0">
              <a:solidFill>
                <a:prstClr val="black">
                  <a:tint val="75000"/>
                </a:prstClr>
              </a:solidFill>
            </a:endParaRPr>
          </a:p>
        </p:txBody>
      </p:sp>
    </p:spTree>
    <p:extLst>
      <p:ext uri="{BB962C8B-B14F-4D97-AF65-F5344CB8AC3E}">
        <p14:creationId xmlns:p14="http://schemas.microsoft.com/office/powerpoint/2010/main" val="163242104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938"/>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18D6C56D-DD95-4BD6-A62B-7B2E14D11958}" type="datetime1">
              <a:rPr lang="ja-JP" altLang="en-US" smtClean="0">
                <a:solidFill>
                  <a:prstClr val="black">
                    <a:tint val="75000"/>
                  </a:prstClr>
                </a:solidFill>
              </a:rPr>
              <a:t>2013/6/5</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06105130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16D879D5-29BF-4916-B179-C87B92FCA992}" type="datetime1">
              <a:rPr lang="ja-JP" altLang="en-US" smtClean="0">
                <a:solidFill>
                  <a:prstClr val="black">
                    <a:tint val="75000"/>
                  </a:prstClr>
                </a:solidFill>
              </a:rPr>
              <a:t>2013/6/5</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86501620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7413"/>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653C5286-B011-4F43-ABA5-39E226ED7089}" type="datetime1">
              <a:rPr lang="ja-JP" altLang="en-US" smtClean="0">
                <a:solidFill>
                  <a:prstClr val="black">
                    <a:tint val="75000"/>
                  </a:prstClr>
                </a:solidFill>
              </a:rPr>
              <a:t>2013/6/5</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24800320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5E68E983-B7C9-4FC8-80DA-0E21B0C4FBFF}" type="datetime1">
              <a:rPr lang="ja-JP" altLang="en-US" smtClean="0">
                <a:solidFill>
                  <a:prstClr val="black">
                    <a:tint val="75000"/>
                  </a:prstClr>
                </a:solidFill>
              </a:rPr>
              <a:t>2013/6/5</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45987308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45" y="1535113"/>
            <a:ext cx="4040189"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45" y="2174875"/>
            <a:ext cx="4040189"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53"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5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CE01BD45-DB14-42F2-96F1-66F1AD5FD0F8}" type="datetime1">
              <a:rPr lang="ja-JP" altLang="en-US" smtClean="0">
                <a:solidFill>
                  <a:prstClr val="black">
                    <a:tint val="75000"/>
                  </a:prstClr>
                </a:solidFill>
              </a:rPr>
              <a:t>2013/6/5</a:t>
            </a:fld>
            <a:endParaRPr lang="ja-JP" altLang="en-US">
              <a:solidFill>
                <a:prstClr val="black">
                  <a:tint val="75000"/>
                </a:prstClr>
              </a:solidFill>
            </a:endParaRPr>
          </a:p>
        </p:txBody>
      </p:sp>
      <p:sp>
        <p:nvSpPr>
          <p:cNvPr id="8" name="フッター プレースホルダ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 8"/>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87252835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6FAD471C-2B9B-4E73-9FCE-608BBD38EA32}" type="datetime1">
              <a:rPr lang="ja-JP" altLang="en-US" smtClean="0">
                <a:solidFill>
                  <a:prstClr val="black">
                    <a:tint val="75000"/>
                  </a:prstClr>
                </a:solidFill>
              </a:rPr>
              <a:t>2013/6/5</a:t>
            </a:fld>
            <a:endParaRPr lang="ja-JP" altLang="en-US">
              <a:solidFill>
                <a:prstClr val="black">
                  <a:tint val="75000"/>
                </a:prstClr>
              </a:solidFill>
            </a:endParaRPr>
          </a:p>
        </p:txBody>
      </p:sp>
      <p:sp>
        <p:nvSpPr>
          <p:cNvPr id="4" name="フッター プレースホルダ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 4"/>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7206356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4" y="4407556"/>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4" y="2906722"/>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 テキストの書式設定</a:t>
            </a:r>
          </a:p>
        </p:txBody>
      </p:sp>
      <p:sp>
        <p:nvSpPr>
          <p:cNvPr id="4" name="日付プレースホルダ 3"/>
          <p:cNvSpPr>
            <a:spLocks noGrp="1"/>
          </p:cNvSpPr>
          <p:nvPr>
            <p:ph type="dt" sz="half" idx="10"/>
          </p:nvPr>
        </p:nvSpPr>
        <p:spPr/>
        <p:txBody>
          <a:bodyPr/>
          <a:lstStyle>
            <a:lvl1pPr>
              <a:defRPr/>
            </a:lvl1pPr>
          </a:lstStyle>
          <a:p>
            <a:pPr>
              <a:defRPr/>
            </a:pPr>
            <a:fld id="{0A239F6D-8B33-4976-BDC4-90F0B6A07E95}" type="datetime1">
              <a:rPr lang="ja-JP" altLang="en-US" smtClean="0"/>
              <a:t>2013/6/5</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C85E4D20-8AD9-4DF4-847A-B6ACB6000789}" type="slidenum">
              <a:rPr lang="ja-JP" altLang="en-US"/>
              <a:pPr>
                <a:defRPr/>
              </a:pPr>
              <a:t>‹#›</a:t>
            </a:fld>
            <a:endParaRPr lang="ja-JP"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97B7E8F8-80CC-4369-8705-CB5B864BED39}" type="datetime1">
              <a:rPr lang="ja-JP" altLang="en-US" smtClean="0">
                <a:solidFill>
                  <a:prstClr val="black">
                    <a:tint val="75000"/>
                  </a:prstClr>
                </a:solidFill>
              </a:rPr>
              <a:t>2013/6/5</a:t>
            </a:fld>
            <a:endParaRPr lang="ja-JP" altLang="en-US">
              <a:solidFill>
                <a:prstClr val="black">
                  <a:tint val="75000"/>
                </a:prstClr>
              </a:solidFill>
            </a:endParaRPr>
          </a:p>
        </p:txBody>
      </p:sp>
      <p:sp>
        <p:nvSpPr>
          <p:cNvPr id="3" name="フッター プレースホルダ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 3"/>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91207844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8"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1"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8"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0C11A671-01F9-43C9-B811-51DFA144245C}" type="datetime1">
              <a:rPr lang="ja-JP" altLang="en-US" smtClean="0">
                <a:solidFill>
                  <a:prstClr val="black">
                    <a:tint val="75000"/>
                  </a:prstClr>
                </a:solidFill>
              </a:rPr>
              <a:t>2013/6/5</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93188218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301"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301"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1" lang="ja-JP" altLang="en-US" smtClean="0"/>
              <a:t>アイコンをクリックして図を追加</a:t>
            </a:r>
            <a:endParaRPr kumimoji="1" lang="ja-JP" altLang="en-US"/>
          </a:p>
        </p:txBody>
      </p:sp>
      <p:sp>
        <p:nvSpPr>
          <p:cNvPr id="4" name="テキスト プレースホルダ 3"/>
          <p:cNvSpPr>
            <a:spLocks noGrp="1"/>
          </p:cNvSpPr>
          <p:nvPr>
            <p:ph type="body" sz="half" idx="2"/>
          </p:nvPr>
        </p:nvSpPr>
        <p:spPr>
          <a:xfrm>
            <a:off x="1792301"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40B1904B-7520-4C51-86B0-4843AAE66D6F}" type="datetime1">
              <a:rPr lang="ja-JP" altLang="en-US" smtClean="0">
                <a:solidFill>
                  <a:prstClr val="black">
                    <a:tint val="75000"/>
                  </a:prstClr>
                </a:solidFill>
              </a:rPr>
              <a:t>2013/6/5</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55213574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A3E81714-EF5A-4600-9FEA-F6E799B63647}" type="datetime1">
              <a:rPr lang="ja-JP" altLang="en-US" smtClean="0">
                <a:solidFill>
                  <a:prstClr val="black">
                    <a:tint val="75000"/>
                  </a:prstClr>
                </a:solidFill>
              </a:rPr>
              <a:t>2013/6/5</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52872201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9"/>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9"/>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938E13E0-0FAF-4D5D-A3A5-281BB9AB4334}" type="datetime1">
              <a:rPr lang="ja-JP" altLang="en-US" smtClean="0">
                <a:solidFill>
                  <a:prstClr val="black">
                    <a:tint val="75000"/>
                  </a:prstClr>
                </a:solidFill>
              </a:rPr>
              <a:t>2013/6/5</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73591253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1271"/>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1"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71293FC5-0B0C-48A6-B112-02C867B7440C}" type="datetime1">
              <a:rPr lang="ja-JP" altLang="en-US" smtClean="0">
                <a:solidFill>
                  <a:prstClr val="black">
                    <a:tint val="75000"/>
                  </a:prstClr>
                </a:solidFill>
              </a:rPr>
              <a:t>2013/6/5</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pPr>
              <a:defRPr/>
            </a:pPr>
            <a:fld id="{79A7FBB7-F99F-4902-A31A-18C03494E31E}" type="slidenum">
              <a:rPr lang="en-US" altLang="ja-JP" smtClean="0">
                <a:solidFill>
                  <a:prstClr val="black"/>
                </a:solidFill>
              </a:rPr>
              <a:pPr>
                <a:defRPr/>
              </a:pPr>
              <a:t>‹#›</a:t>
            </a:fld>
            <a:endParaRPr lang="en-US" altLang="ja-JP">
              <a:solidFill>
                <a:prstClr val="black"/>
              </a:solidFill>
            </a:endParaRPr>
          </a:p>
        </p:txBody>
      </p:sp>
    </p:spTree>
    <p:extLst>
      <p:ext uri="{BB962C8B-B14F-4D97-AF65-F5344CB8AC3E}">
        <p14:creationId xmlns:p14="http://schemas.microsoft.com/office/powerpoint/2010/main" val="286319730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BC0B50C4-A970-47B7-AB7A-3DD3522515E3}" type="datetime1">
              <a:rPr lang="ja-JP" altLang="en-US" smtClean="0">
                <a:solidFill>
                  <a:prstClr val="black">
                    <a:tint val="75000"/>
                  </a:prstClr>
                </a:solidFill>
              </a:rPr>
              <a:t>2013/6/5</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pPr>
              <a:defRPr/>
            </a:pPr>
            <a:fld id="{A9768C0A-373A-4DCF-A9BF-97ED734E84D6}" type="slidenum">
              <a:rPr lang="en-US" altLang="ja-JP" smtClean="0">
                <a:solidFill>
                  <a:prstClr val="black"/>
                </a:solidFill>
              </a:rPr>
              <a:pPr>
                <a:defRPr/>
              </a:pPr>
              <a:t>‹#›</a:t>
            </a:fld>
            <a:endParaRPr lang="en-US" altLang="ja-JP">
              <a:solidFill>
                <a:prstClr val="black"/>
              </a:solidFill>
            </a:endParaRPr>
          </a:p>
        </p:txBody>
      </p:sp>
    </p:spTree>
    <p:extLst>
      <p:ext uri="{BB962C8B-B14F-4D97-AF65-F5344CB8AC3E}">
        <p14:creationId xmlns:p14="http://schemas.microsoft.com/office/powerpoint/2010/main" val="128695595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7747"/>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22"/>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70F7FD77-5ADD-489D-B3EF-AD5C709791B6}" type="datetime1">
              <a:rPr lang="ja-JP" altLang="en-US" smtClean="0">
                <a:solidFill>
                  <a:prstClr val="black">
                    <a:tint val="75000"/>
                  </a:prstClr>
                </a:solidFill>
              </a:rPr>
              <a:t>2013/6/5</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pPr>
              <a:defRPr/>
            </a:pPr>
            <a:fld id="{C11060EC-69DC-4874-9FE7-50D3873EA932}" type="slidenum">
              <a:rPr lang="en-US" altLang="ja-JP" smtClean="0">
                <a:solidFill>
                  <a:prstClr val="black"/>
                </a:solidFill>
              </a:rPr>
              <a:pPr>
                <a:defRPr/>
              </a:pPr>
              <a:t>‹#›</a:t>
            </a:fld>
            <a:endParaRPr lang="en-US" altLang="ja-JP">
              <a:solidFill>
                <a:prstClr val="black"/>
              </a:solidFill>
            </a:endParaRPr>
          </a:p>
        </p:txBody>
      </p:sp>
    </p:spTree>
    <p:extLst>
      <p:ext uri="{BB962C8B-B14F-4D97-AF65-F5344CB8AC3E}">
        <p14:creationId xmlns:p14="http://schemas.microsoft.com/office/powerpoint/2010/main" val="172740706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95424" y="1600205"/>
            <a:ext cx="43815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5029324" y="1600205"/>
            <a:ext cx="43815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770D358A-B2A9-4883-A341-57BB74652597}" type="datetime1">
              <a:rPr lang="ja-JP" altLang="en-US" smtClean="0">
                <a:solidFill>
                  <a:prstClr val="black">
                    <a:tint val="75000"/>
                  </a:prstClr>
                </a:solidFill>
              </a:rPr>
              <a:t>2013/6/5</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pPr>
              <a:defRPr/>
            </a:pPr>
            <a:fld id="{B13035DA-89EF-450B-A9DF-1EFE5FA9BF9A}" type="slidenum">
              <a:rPr lang="en-US" altLang="ja-JP" smtClean="0">
                <a:solidFill>
                  <a:prstClr val="black"/>
                </a:solidFill>
              </a:rPr>
              <a:pPr>
                <a:defRPr/>
              </a:pPr>
              <a:t>‹#›</a:t>
            </a:fld>
            <a:endParaRPr lang="en-US" altLang="ja-JP">
              <a:solidFill>
                <a:prstClr val="black"/>
              </a:solidFill>
            </a:endParaRPr>
          </a:p>
        </p:txBody>
      </p:sp>
    </p:spTree>
    <p:extLst>
      <p:ext uri="{BB962C8B-B14F-4D97-AF65-F5344CB8AC3E}">
        <p14:creationId xmlns:p14="http://schemas.microsoft.com/office/powerpoint/2010/main" val="246460447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302" y="274638"/>
            <a:ext cx="8229600" cy="1143000"/>
          </a:xfrm>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13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13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8AB37F26-43EE-46DE-83DA-6FE8F372861A}" type="datetime1">
              <a:rPr lang="ja-JP" altLang="en-US" smtClean="0">
                <a:solidFill>
                  <a:prstClr val="black">
                    <a:tint val="75000"/>
                  </a:prstClr>
                </a:solidFill>
              </a:rPr>
              <a:t>2013/6/5</a:t>
            </a:fld>
            <a:endParaRPr lang="ja-JP" altLang="en-US">
              <a:solidFill>
                <a:prstClr val="black">
                  <a:tint val="75000"/>
                </a:prstClr>
              </a:solidFill>
            </a:endParaRPr>
          </a:p>
        </p:txBody>
      </p:sp>
      <p:sp>
        <p:nvSpPr>
          <p:cNvPr id="8" name="フッター プレースホルダ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 8"/>
          <p:cNvSpPr>
            <a:spLocks noGrp="1"/>
          </p:cNvSpPr>
          <p:nvPr>
            <p:ph type="sldNum" sz="quarter" idx="12"/>
          </p:nvPr>
        </p:nvSpPr>
        <p:spPr/>
        <p:txBody>
          <a:bodyPr/>
          <a:lstStyle/>
          <a:p>
            <a:pPr>
              <a:defRPr/>
            </a:pPr>
            <a:fld id="{93EAF06B-B84B-4F25-B09D-EA309050A7B2}" type="slidenum">
              <a:rPr lang="en-US" altLang="ja-JP" smtClean="0">
                <a:solidFill>
                  <a:prstClr val="black"/>
                </a:solidFill>
              </a:rPr>
              <a:pPr>
                <a:defRPr/>
              </a:pPr>
              <a:t>‹#›</a:t>
            </a:fld>
            <a:endParaRPr lang="en-US" altLang="ja-JP">
              <a:solidFill>
                <a:prstClr val="black"/>
              </a:solidFill>
            </a:endParaRPr>
          </a:p>
        </p:txBody>
      </p:sp>
    </p:spTree>
    <p:extLst>
      <p:ext uri="{BB962C8B-B14F-4D97-AF65-F5344CB8AC3E}">
        <p14:creationId xmlns:p14="http://schemas.microsoft.com/office/powerpoint/2010/main" val="13033241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29" y="160021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27" y="160021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 3"/>
          <p:cNvSpPr>
            <a:spLocks noGrp="1"/>
          </p:cNvSpPr>
          <p:nvPr>
            <p:ph type="dt" sz="half" idx="10"/>
          </p:nvPr>
        </p:nvSpPr>
        <p:spPr/>
        <p:txBody>
          <a:bodyPr/>
          <a:lstStyle>
            <a:lvl1pPr>
              <a:defRPr/>
            </a:lvl1pPr>
          </a:lstStyle>
          <a:p>
            <a:pPr>
              <a:defRPr/>
            </a:pPr>
            <a:fld id="{753D1407-C68F-49E9-8409-F069D8045316}" type="datetime1">
              <a:rPr lang="ja-JP" altLang="en-US" smtClean="0"/>
              <a:t>2013/6/5</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3EC3C894-7872-45E6-9299-23F1F7799C5E}" type="slidenum">
              <a:rPr lang="ja-JP" altLang="en-US"/>
              <a:pPr>
                <a:defRPr/>
              </a:pPr>
              <a:t>‹#›</a:t>
            </a:fld>
            <a:endParaRPr lang="ja-JP" alt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D18C3691-AB2F-4C83-BA9E-AC770D19A60D}" type="datetime1">
              <a:rPr lang="ja-JP" altLang="en-US" smtClean="0">
                <a:solidFill>
                  <a:prstClr val="black">
                    <a:tint val="75000"/>
                  </a:prstClr>
                </a:solidFill>
              </a:rPr>
              <a:t>2013/6/5</a:t>
            </a:fld>
            <a:endParaRPr lang="ja-JP" altLang="en-US">
              <a:solidFill>
                <a:prstClr val="black">
                  <a:tint val="75000"/>
                </a:prstClr>
              </a:solidFill>
            </a:endParaRPr>
          </a:p>
        </p:txBody>
      </p:sp>
      <p:sp>
        <p:nvSpPr>
          <p:cNvPr id="4" name="フッター プレースホルダ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 4"/>
          <p:cNvSpPr>
            <a:spLocks noGrp="1"/>
          </p:cNvSpPr>
          <p:nvPr>
            <p:ph type="sldNum" sz="quarter" idx="12"/>
          </p:nvPr>
        </p:nvSpPr>
        <p:spPr/>
        <p:txBody>
          <a:bodyPr/>
          <a:lstStyle/>
          <a:p>
            <a:pPr>
              <a:defRPr/>
            </a:pPr>
            <a:fld id="{04BE2747-85AE-476A-B242-46E3AA6A4EE9}" type="slidenum">
              <a:rPr lang="en-US" altLang="ja-JP" smtClean="0">
                <a:solidFill>
                  <a:prstClr val="black"/>
                </a:solidFill>
              </a:rPr>
              <a:pPr>
                <a:defRPr/>
              </a:pPr>
              <a:t>‹#›</a:t>
            </a:fld>
            <a:endParaRPr lang="en-US" altLang="ja-JP">
              <a:solidFill>
                <a:prstClr val="black"/>
              </a:solidFill>
            </a:endParaRPr>
          </a:p>
        </p:txBody>
      </p:sp>
    </p:spTree>
    <p:extLst>
      <p:ext uri="{BB962C8B-B14F-4D97-AF65-F5344CB8AC3E}">
        <p14:creationId xmlns:p14="http://schemas.microsoft.com/office/powerpoint/2010/main" val="178233914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0D658FAC-EC1F-4F31-B7C3-7F29B9C30CDF}" type="datetime1">
              <a:rPr lang="ja-JP" altLang="en-US" smtClean="0">
                <a:solidFill>
                  <a:prstClr val="black">
                    <a:tint val="75000"/>
                  </a:prstClr>
                </a:solidFill>
              </a:rPr>
              <a:t>2013/6/5</a:t>
            </a:fld>
            <a:endParaRPr lang="ja-JP" altLang="en-US">
              <a:solidFill>
                <a:prstClr val="black">
                  <a:tint val="75000"/>
                </a:prstClr>
              </a:solidFill>
            </a:endParaRPr>
          </a:p>
        </p:txBody>
      </p:sp>
      <p:sp>
        <p:nvSpPr>
          <p:cNvPr id="3" name="フッター プレースホルダ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 3"/>
          <p:cNvSpPr>
            <a:spLocks noGrp="1"/>
          </p:cNvSpPr>
          <p:nvPr>
            <p:ph type="sldNum" sz="quarter" idx="12"/>
          </p:nvPr>
        </p:nvSpPr>
        <p:spPr/>
        <p:txBody>
          <a:bodyPr/>
          <a:lstStyle/>
          <a:p>
            <a:pPr>
              <a:defRPr/>
            </a:pPr>
            <a:fld id="{AFF62460-EC34-422A-A834-EA8B1E04C307}" type="slidenum">
              <a:rPr lang="en-US" altLang="ja-JP" smtClean="0">
                <a:solidFill>
                  <a:prstClr val="black"/>
                </a:solidFill>
              </a:rPr>
              <a:pPr>
                <a:defRPr/>
              </a:pPr>
              <a:t>‹#›</a:t>
            </a:fld>
            <a:endParaRPr lang="en-US" altLang="ja-JP">
              <a:solidFill>
                <a:prstClr val="black"/>
              </a:solidFill>
            </a:endParaRPr>
          </a:p>
        </p:txBody>
      </p:sp>
    </p:spTree>
    <p:extLst>
      <p:ext uri="{BB962C8B-B14F-4D97-AF65-F5344CB8AC3E}">
        <p14:creationId xmlns:p14="http://schemas.microsoft.com/office/powerpoint/2010/main" val="38881536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1"/>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75" y="27305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5FBCFEDE-A52A-4D60-8CDA-A1D6DAA4D625}" type="datetime1">
              <a:rPr lang="ja-JP" altLang="en-US" smtClean="0">
                <a:solidFill>
                  <a:prstClr val="black">
                    <a:tint val="75000"/>
                  </a:prstClr>
                </a:solidFill>
              </a:rPr>
              <a:t>2013/6/5</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pPr>
              <a:defRPr/>
            </a:pPr>
            <a:fld id="{4C771F47-4639-40C8-9474-68989E7D889D}" type="slidenum">
              <a:rPr lang="en-US" altLang="ja-JP" smtClean="0">
                <a:solidFill>
                  <a:prstClr val="black"/>
                </a:solidFill>
              </a:rPr>
              <a:pPr>
                <a:defRPr/>
              </a:pPr>
              <a:t>‹#›</a:t>
            </a:fld>
            <a:endParaRPr lang="en-US" altLang="ja-JP">
              <a:solidFill>
                <a:prstClr val="black"/>
              </a:solidFill>
            </a:endParaRPr>
          </a:p>
        </p:txBody>
      </p:sp>
    </p:spTree>
    <p:extLst>
      <p:ext uri="{BB962C8B-B14F-4D97-AF65-F5344CB8AC3E}">
        <p14:creationId xmlns:p14="http://schemas.microsoft.com/office/powerpoint/2010/main" val="317781064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377" y="4800601"/>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377"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377"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31EFD0B7-2D5D-4341-A69A-EE4175F6907A}" type="datetime1">
              <a:rPr lang="ja-JP" altLang="en-US" smtClean="0">
                <a:solidFill>
                  <a:prstClr val="black">
                    <a:tint val="75000"/>
                  </a:prstClr>
                </a:solidFill>
              </a:rPr>
              <a:t>2013/6/5</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pPr>
              <a:defRPr/>
            </a:pPr>
            <a:fld id="{CB7D4783-EA1C-4057-816B-0A50B764B391}" type="slidenum">
              <a:rPr lang="en-US" altLang="ja-JP" smtClean="0">
                <a:solidFill>
                  <a:prstClr val="black"/>
                </a:solidFill>
              </a:rPr>
              <a:pPr>
                <a:defRPr/>
              </a:pPr>
              <a:t>‹#›</a:t>
            </a:fld>
            <a:endParaRPr lang="en-US" altLang="ja-JP">
              <a:solidFill>
                <a:prstClr val="black"/>
              </a:solidFill>
            </a:endParaRPr>
          </a:p>
        </p:txBody>
      </p:sp>
    </p:spTree>
    <p:extLst>
      <p:ext uri="{BB962C8B-B14F-4D97-AF65-F5344CB8AC3E}">
        <p14:creationId xmlns:p14="http://schemas.microsoft.com/office/powerpoint/2010/main" val="189635901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9E218ABC-51F7-4D44-9008-C8B03998352E}" type="datetime1">
              <a:rPr lang="ja-JP" altLang="en-US" smtClean="0">
                <a:solidFill>
                  <a:prstClr val="black">
                    <a:tint val="75000"/>
                  </a:prstClr>
                </a:solidFill>
              </a:rPr>
              <a:t>2013/6/5</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pPr>
              <a:defRPr/>
            </a:pPr>
            <a:fld id="{E0935233-AEAB-4213-A103-5BF9D9C8C56F}" type="slidenum">
              <a:rPr lang="en-US" altLang="ja-JP" smtClean="0">
                <a:solidFill>
                  <a:prstClr val="black"/>
                </a:solidFill>
              </a:rPr>
              <a:pPr>
                <a:defRPr/>
              </a:pPr>
              <a:t>‹#›</a:t>
            </a:fld>
            <a:endParaRPr lang="en-US" altLang="ja-JP">
              <a:solidFill>
                <a:prstClr val="black"/>
              </a:solidFill>
            </a:endParaRPr>
          </a:p>
        </p:txBody>
      </p:sp>
    </p:spTree>
    <p:extLst>
      <p:ext uri="{BB962C8B-B14F-4D97-AF65-F5344CB8AC3E}">
        <p14:creationId xmlns:p14="http://schemas.microsoft.com/office/powerpoint/2010/main" val="133599723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66" y="274640"/>
            <a:ext cx="222885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95427" y="274640"/>
            <a:ext cx="653415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B4F4152D-0F19-4710-B416-99238ED4BA76}" type="datetime1">
              <a:rPr lang="ja-JP" altLang="en-US" smtClean="0">
                <a:solidFill>
                  <a:prstClr val="black">
                    <a:tint val="75000"/>
                  </a:prstClr>
                </a:solidFill>
              </a:rPr>
              <a:t>2013/6/5</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pPr>
              <a:defRPr/>
            </a:pPr>
            <a:fld id="{C43B2EF4-3CF4-42A8-9600-C5A32B252BBC}" type="slidenum">
              <a:rPr lang="en-US" altLang="ja-JP" smtClean="0">
                <a:solidFill>
                  <a:prstClr val="black"/>
                </a:solidFill>
              </a:rPr>
              <a:pPr>
                <a:defRPr/>
              </a:pPr>
              <a:t>‹#›</a:t>
            </a:fld>
            <a:endParaRPr lang="en-US" altLang="ja-JP">
              <a:solidFill>
                <a:prstClr val="black"/>
              </a:solidFill>
            </a:endParaRPr>
          </a:p>
        </p:txBody>
      </p:sp>
    </p:spTree>
    <p:extLst>
      <p:ext uri="{BB962C8B-B14F-4D97-AF65-F5344CB8AC3E}">
        <p14:creationId xmlns:p14="http://schemas.microsoft.com/office/powerpoint/2010/main" val="11480982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6015" y="2131256"/>
            <a:ext cx="7772401"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1" y="3886200"/>
            <a:ext cx="6400800" cy="1752600"/>
          </a:xfrm>
        </p:spPr>
        <p:txBody>
          <a:bodyPr/>
          <a:lstStyle>
            <a:lvl1pPr marL="0" indent="0" algn="ctr">
              <a:buNone/>
              <a:defRPr>
                <a:solidFill>
                  <a:schemeClr val="tx1">
                    <a:tint val="75000"/>
                  </a:schemeClr>
                </a:solidFill>
              </a:defRPr>
            </a:lvl1pPr>
            <a:lvl2pPr marL="457063" indent="0" algn="ctr">
              <a:buNone/>
              <a:defRPr>
                <a:solidFill>
                  <a:schemeClr val="tx1">
                    <a:tint val="75000"/>
                  </a:schemeClr>
                </a:solidFill>
              </a:defRPr>
            </a:lvl2pPr>
            <a:lvl3pPr marL="914125" indent="0" algn="ctr">
              <a:buNone/>
              <a:defRPr>
                <a:solidFill>
                  <a:schemeClr val="tx1">
                    <a:tint val="75000"/>
                  </a:schemeClr>
                </a:solidFill>
              </a:defRPr>
            </a:lvl3pPr>
            <a:lvl4pPr marL="1371188" indent="0" algn="ctr">
              <a:buNone/>
              <a:defRPr>
                <a:solidFill>
                  <a:schemeClr val="tx1">
                    <a:tint val="75000"/>
                  </a:schemeClr>
                </a:solidFill>
              </a:defRPr>
            </a:lvl4pPr>
            <a:lvl5pPr marL="1828251" indent="0" algn="ctr">
              <a:buNone/>
              <a:defRPr>
                <a:solidFill>
                  <a:schemeClr val="tx1">
                    <a:tint val="75000"/>
                  </a:schemeClr>
                </a:solidFill>
              </a:defRPr>
            </a:lvl5pPr>
            <a:lvl6pPr marL="2285314" indent="0" algn="ctr">
              <a:buNone/>
              <a:defRPr>
                <a:solidFill>
                  <a:schemeClr val="tx1">
                    <a:tint val="75000"/>
                  </a:schemeClr>
                </a:solidFill>
              </a:defRPr>
            </a:lvl6pPr>
            <a:lvl7pPr marL="2742377" indent="0" algn="ctr">
              <a:buNone/>
              <a:defRPr>
                <a:solidFill>
                  <a:schemeClr val="tx1">
                    <a:tint val="75000"/>
                  </a:schemeClr>
                </a:solidFill>
              </a:defRPr>
            </a:lvl7pPr>
            <a:lvl8pPr marL="3199439" indent="0" algn="ctr">
              <a:buNone/>
              <a:defRPr>
                <a:solidFill>
                  <a:schemeClr val="tx1">
                    <a:tint val="75000"/>
                  </a:schemeClr>
                </a:solidFill>
              </a:defRPr>
            </a:lvl8pPr>
            <a:lvl9pPr marL="3656501"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088D610E-195E-4EF2-8E7A-0769A2E01867}" type="datetime1">
              <a:rPr lang="ja-JP" altLang="en-US" smtClean="0">
                <a:solidFill>
                  <a:prstClr val="black">
                    <a:tint val="75000"/>
                  </a:prstClr>
                </a:solidFill>
              </a:rPr>
              <a:t>2013/6/5</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solidFill>
                  <a:schemeClr val="tx1"/>
                </a:solidFill>
              </a:defRPr>
            </a:lvl1pPr>
          </a:lstStyle>
          <a:p>
            <a:fld id="{5A02BD7A-635E-43A0-8464-FD5073BFE4FA}" type="slidenum">
              <a:rPr lang="ja-JP" altLang="en-US" smtClean="0">
                <a:solidFill>
                  <a:prstClr val="black"/>
                </a:solidFill>
              </a:rPr>
              <a:pPr/>
              <a:t>‹#›</a:t>
            </a:fld>
            <a:endParaRPr lang="ja-JP" altLang="en-US" dirty="0">
              <a:solidFill>
                <a:prstClr val="black"/>
              </a:solidFill>
            </a:endParaRPr>
          </a:p>
        </p:txBody>
      </p:sp>
    </p:spTree>
    <p:extLst>
      <p:ext uri="{BB962C8B-B14F-4D97-AF65-F5344CB8AC3E}">
        <p14:creationId xmlns:p14="http://schemas.microsoft.com/office/powerpoint/2010/main" val="246617868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C1148103-7439-456E-8F6C-FBCBD5535E2C}" type="datetime1">
              <a:rPr lang="ja-JP" altLang="en-US" smtClean="0">
                <a:solidFill>
                  <a:prstClr val="black">
                    <a:tint val="75000"/>
                  </a:prstClr>
                </a:solidFill>
              </a:rPr>
              <a:t>2013/6/5</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5A02BD7A-635E-43A0-8464-FD5073BFE4FA}"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95562199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447" y="4407731"/>
            <a:ext cx="7772401"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447" y="2906722"/>
            <a:ext cx="7772401" cy="1500187"/>
          </a:xfrm>
        </p:spPr>
        <p:txBody>
          <a:bodyPr anchor="b"/>
          <a:lstStyle>
            <a:lvl1pPr marL="0" indent="0">
              <a:buNone/>
              <a:defRPr sz="2000">
                <a:solidFill>
                  <a:schemeClr val="tx1">
                    <a:tint val="75000"/>
                  </a:schemeClr>
                </a:solidFill>
              </a:defRPr>
            </a:lvl1pPr>
            <a:lvl2pPr marL="457063" indent="0">
              <a:buNone/>
              <a:defRPr sz="1800">
                <a:solidFill>
                  <a:schemeClr val="tx1">
                    <a:tint val="75000"/>
                  </a:schemeClr>
                </a:solidFill>
              </a:defRPr>
            </a:lvl2pPr>
            <a:lvl3pPr marL="914125" indent="0">
              <a:buNone/>
              <a:defRPr sz="1600">
                <a:solidFill>
                  <a:schemeClr val="tx1">
                    <a:tint val="75000"/>
                  </a:schemeClr>
                </a:solidFill>
              </a:defRPr>
            </a:lvl3pPr>
            <a:lvl4pPr marL="1371188"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39" indent="0">
              <a:buNone/>
              <a:defRPr sz="1400">
                <a:solidFill>
                  <a:schemeClr val="tx1">
                    <a:tint val="75000"/>
                  </a:schemeClr>
                </a:solidFill>
              </a:defRPr>
            </a:lvl8pPr>
            <a:lvl9pPr marL="3656501"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D7E09343-1413-44BA-88B6-A097CADB00A5}" type="datetime1">
              <a:rPr lang="ja-JP" altLang="en-US" smtClean="0">
                <a:solidFill>
                  <a:prstClr val="black">
                    <a:tint val="75000"/>
                  </a:prstClr>
                </a:solidFill>
              </a:rPr>
              <a:t>2013/6/5</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5A02BD7A-635E-43A0-8464-FD5073BFE4FA}"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80621102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18"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98A60A84-B478-4083-B51B-F8133C64356B}" type="datetime1">
              <a:rPr lang="ja-JP" altLang="en-US" smtClean="0">
                <a:solidFill>
                  <a:prstClr val="black">
                    <a:tint val="75000"/>
                  </a:prstClr>
                </a:solidFill>
              </a:rPr>
              <a:t>2013/6/5</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5A02BD7A-635E-43A0-8464-FD5073BFE4FA}"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6374640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14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14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 3"/>
          <p:cNvSpPr>
            <a:spLocks noGrp="1"/>
          </p:cNvSpPr>
          <p:nvPr>
            <p:ph type="dt" sz="half" idx="10"/>
          </p:nvPr>
        </p:nvSpPr>
        <p:spPr/>
        <p:txBody>
          <a:bodyPr/>
          <a:lstStyle>
            <a:lvl1pPr>
              <a:defRPr/>
            </a:lvl1pPr>
          </a:lstStyle>
          <a:p>
            <a:pPr>
              <a:defRPr/>
            </a:pPr>
            <a:fld id="{38A26A9C-919A-40D5-8992-2AFB549A3D48}" type="datetime1">
              <a:rPr lang="ja-JP" altLang="en-US" smtClean="0"/>
              <a:t>2013/6/5</a:t>
            </a:fld>
            <a:endParaRPr lang="ja-JP" altLang="en-US"/>
          </a:p>
        </p:txBody>
      </p:sp>
      <p:sp>
        <p:nvSpPr>
          <p:cNvPr id="8"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 5"/>
          <p:cNvSpPr>
            <a:spLocks noGrp="1"/>
          </p:cNvSpPr>
          <p:nvPr>
            <p:ph type="sldNum" sz="quarter" idx="12"/>
          </p:nvPr>
        </p:nvSpPr>
        <p:spPr/>
        <p:txBody>
          <a:bodyPr/>
          <a:lstStyle>
            <a:lvl1pPr>
              <a:defRPr/>
            </a:lvl1pPr>
          </a:lstStyle>
          <a:p>
            <a:pPr>
              <a:defRPr/>
            </a:pPr>
            <a:fld id="{0D1FEDD2-4635-41DE-9D66-485A544F3A8C}" type="slidenum">
              <a:rPr lang="ja-JP" altLang="en-US"/>
              <a:pPr>
                <a:defRPr/>
              </a:pPr>
              <a:t>‹#›</a:t>
            </a:fld>
            <a:endParaRPr lang="ja-JP" alt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1" y="1535113"/>
            <a:ext cx="4040188" cy="639762"/>
          </a:xfrm>
        </p:spPr>
        <p:txBody>
          <a:bodyPr anchor="b"/>
          <a:lstStyle>
            <a:lvl1pPr marL="0" indent="0">
              <a:buNone/>
              <a:defRPr sz="2400" b="1"/>
            </a:lvl1pPr>
            <a:lvl2pPr marL="457063" indent="0">
              <a:buNone/>
              <a:defRPr sz="2000" b="1"/>
            </a:lvl2pPr>
            <a:lvl3pPr marL="914125" indent="0">
              <a:buNone/>
              <a:defRPr sz="1800" b="1"/>
            </a:lvl3pPr>
            <a:lvl4pPr marL="1371188" indent="0">
              <a:buNone/>
              <a:defRPr sz="1600" b="1"/>
            </a:lvl4pPr>
            <a:lvl5pPr marL="1828251" indent="0">
              <a:buNone/>
              <a:defRPr sz="1600" b="1"/>
            </a:lvl5pPr>
            <a:lvl6pPr marL="2285314" indent="0">
              <a:buNone/>
              <a:defRPr sz="1600" b="1"/>
            </a:lvl6pPr>
            <a:lvl7pPr marL="2742377" indent="0">
              <a:buNone/>
              <a:defRPr sz="1600" b="1"/>
            </a:lvl7pPr>
            <a:lvl8pPr marL="3199439" indent="0">
              <a:buNone/>
              <a:defRPr sz="1600" b="1"/>
            </a:lvl8pPr>
            <a:lvl9pPr marL="3656501"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137" y="1535113"/>
            <a:ext cx="4041775" cy="639762"/>
          </a:xfrm>
        </p:spPr>
        <p:txBody>
          <a:bodyPr anchor="b"/>
          <a:lstStyle>
            <a:lvl1pPr marL="0" indent="0">
              <a:buNone/>
              <a:defRPr sz="2400" b="1"/>
            </a:lvl1pPr>
            <a:lvl2pPr marL="457063" indent="0">
              <a:buNone/>
              <a:defRPr sz="2000" b="1"/>
            </a:lvl2pPr>
            <a:lvl3pPr marL="914125" indent="0">
              <a:buNone/>
              <a:defRPr sz="1800" b="1"/>
            </a:lvl3pPr>
            <a:lvl4pPr marL="1371188" indent="0">
              <a:buNone/>
              <a:defRPr sz="1600" b="1"/>
            </a:lvl4pPr>
            <a:lvl5pPr marL="1828251" indent="0">
              <a:buNone/>
              <a:defRPr sz="1600" b="1"/>
            </a:lvl5pPr>
            <a:lvl6pPr marL="2285314" indent="0">
              <a:buNone/>
              <a:defRPr sz="1600" b="1"/>
            </a:lvl6pPr>
            <a:lvl7pPr marL="2742377" indent="0">
              <a:buNone/>
              <a:defRPr sz="1600" b="1"/>
            </a:lvl7pPr>
            <a:lvl8pPr marL="3199439" indent="0">
              <a:buNone/>
              <a:defRPr sz="1600" b="1"/>
            </a:lvl8pPr>
            <a:lvl9pPr marL="3656501"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13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E0E79477-EECC-42FD-802E-4F98ED29614C}" type="datetime1">
              <a:rPr lang="ja-JP" altLang="en-US" smtClean="0">
                <a:solidFill>
                  <a:prstClr val="black">
                    <a:tint val="75000"/>
                  </a:prstClr>
                </a:solidFill>
              </a:rPr>
              <a:t>2013/6/5</a:t>
            </a:fld>
            <a:endParaRPr lang="ja-JP" altLang="en-US">
              <a:solidFill>
                <a:prstClr val="black">
                  <a:tint val="75000"/>
                </a:prstClr>
              </a:solidFill>
            </a:endParaRPr>
          </a:p>
        </p:txBody>
      </p:sp>
      <p:sp>
        <p:nvSpPr>
          <p:cNvPr id="8" name="フッター プレースホルダ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 8"/>
          <p:cNvSpPr>
            <a:spLocks noGrp="1"/>
          </p:cNvSpPr>
          <p:nvPr>
            <p:ph type="sldNum" sz="quarter" idx="12"/>
          </p:nvPr>
        </p:nvSpPr>
        <p:spPr/>
        <p:txBody>
          <a:bodyPr/>
          <a:lstStyle/>
          <a:p>
            <a:fld id="{5A02BD7A-635E-43A0-8464-FD5073BFE4FA}"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66163802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110196C8-9D8B-4808-8E31-54B21CDEFEB8}" type="datetime1">
              <a:rPr lang="ja-JP" altLang="en-US" smtClean="0">
                <a:solidFill>
                  <a:prstClr val="black">
                    <a:tint val="75000"/>
                  </a:prstClr>
                </a:solidFill>
              </a:rPr>
              <a:t>2013/6/5</a:t>
            </a:fld>
            <a:endParaRPr lang="ja-JP" altLang="en-US">
              <a:solidFill>
                <a:prstClr val="black">
                  <a:tint val="75000"/>
                </a:prstClr>
              </a:solidFill>
            </a:endParaRPr>
          </a:p>
        </p:txBody>
      </p:sp>
      <p:sp>
        <p:nvSpPr>
          <p:cNvPr id="4" name="フッター プレースホルダ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 4"/>
          <p:cNvSpPr>
            <a:spLocks noGrp="1"/>
          </p:cNvSpPr>
          <p:nvPr>
            <p:ph type="sldNum" sz="quarter" idx="12"/>
          </p:nvPr>
        </p:nvSpPr>
        <p:spPr/>
        <p:txBody>
          <a:bodyPr/>
          <a:lstStyle/>
          <a:p>
            <a:fld id="{5A02BD7A-635E-43A0-8464-FD5073BFE4FA}"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98825916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015DE4A7-B4A4-44D1-86E4-6D66FCC85D56}" type="datetime1">
              <a:rPr lang="ja-JP" altLang="en-US" smtClean="0">
                <a:solidFill>
                  <a:prstClr val="black">
                    <a:tint val="75000"/>
                  </a:prstClr>
                </a:solidFill>
              </a:rPr>
              <a:t>2013/6/5</a:t>
            </a:fld>
            <a:endParaRPr lang="ja-JP" altLang="en-US">
              <a:solidFill>
                <a:prstClr val="black">
                  <a:tint val="75000"/>
                </a:prstClr>
              </a:solidFill>
            </a:endParaRPr>
          </a:p>
        </p:txBody>
      </p:sp>
      <p:sp>
        <p:nvSpPr>
          <p:cNvPr id="3" name="フッター プレースホルダ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 3"/>
          <p:cNvSpPr>
            <a:spLocks noGrp="1"/>
          </p:cNvSpPr>
          <p:nvPr>
            <p:ph type="sldNum" sz="quarter" idx="12"/>
          </p:nvPr>
        </p:nvSpPr>
        <p:spPr/>
        <p:txBody>
          <a:bodyPr/>
          <a:lstStyle/>
          <a:p>
            <a:fld id="{5A02BD7A-635E-43A0-8464-FD5073BFE4FA}"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95544452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10" y="273053"/>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75" y="27307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10" y="1435103"/>
            <a:ext cx="3008313" cy="4691063"/>
          </a:xfrm>
        </p:spPr>
        <p:txBody>
          <a:bodyPr/>
          <a:lstStyle>
            <a:lvl1pPr marL="0" indent="0">
              <a:buNone/>
              <a:defRPr sz="1400"/>
            </a:lvl1pPr>
            <a:lvl2pPr marL="457063" indent="0">
              <a:buNone/>
              <a:defRPr sz="1200"/>
            </a:lvl2pPr>
            <a:lvl3pPr marL="914125" indent="0">
              <a:buNone/>
              <a:defRPr sz="1000"/>
            </a:lvl3pPr>
            <a:lvl4pPr marL="1371188" indent="0">
              <a:buNone/>
              <a:defRPr sz="900"/>
            </a:lvl4pPr>
            <a:lvl5pPr marL="1828251" indent="0">
              <a:buNone/>
              <a:defRPr sz="900"/>
            </a:lvl5pPr>
            <a:lvl6pPr marL="2285314" indent="0">
              <a:buNone/>
              <a:defRPr sz="900"/>
            </a:lvl6pPr>
            <a:lvl7pPr marL="2742377" indent="0">
              <a:buNone/>
              <a:defRPr sz="900"/>
            </a:lvl7pPr>
            <a:lvl8pPr marL="3199439" indent="0">
              <a:buNone/>
              <a:defRPr sz="900"/>
            </a:lvl8pPr>
            <a:lvl9pPr marL="3656501"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C47ADB87-A8AB-419E-9DEA-E8E7D949A378}" type="datetime1">
              <a:rPr lang="ja-JP" altLang="en-US" smtClean="0">
                <a:solidFill>
                  <a:prstClr val="black">
                    <a:tint val="75000"/>
                  </a:prstClr>
                </a:solidFill>
              </a:rPr>
              <a:t>2013/6/5</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5A02BD7A-635E-43A0-8464-FD5073BFE4FA}"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81523912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377" y="4800603"/>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377" y="612778"/>
            <a:ext cx="5486400" cy="4114800"/>
          </a:xfrm>
        </p:spPr>
        <p:txBody>
          <a:bodyPr/>
          <a:lstStyle>
            <a:lvl1pPr marL="0" indent="0">
              <a:buNone/>
              <a:defRPr sz="3200"/>
            </a:lvl1pPr>
            <a:lvl2pPr marL="457063" indent="0">
              <a:buNone/>
              <a:defRPr sz="2800"/>
            </a:lvl2pPr>
            <a:lvl3pPr marL="914125" indent="0">
              <a:buNone/>
              <a:defRPr sz="2400"/>
            </a:lvl3pPr>
            <a:lvl4pPr marL="1371188" indent="0">
              <a:buNone/>
              <a:defRPr sz="2000"/>
            </a:lvl4pPr>
            <a:lvl5pPr marL="1828251" indent="0">
              <a:buNone/>
              <a:defRPr sz="2000"/>
            </a:lvl5pPr>
            <a:lvl6pPr marL="2285314" indent="0">
              <a:buNone/>
              <a:defRPr sz="2000"/>
            </a:lvl6pPr>
            <a:lvl7pPr marL="2742377" indent="0">
              <a:buNone/>
              <a:defRPr sz="2000"/>
            </a:lvl7pPr>
            <a:lvl8pPr marL="3199439" indent="0">
              <a:buNone/>
              <a:defRPr sz="2000"/>
            </a:lvl8pPr>
            <a:lvl9pPr marL="3656501" indent="0">
              <a:buNone/>
              <a:defRPr sz="2000"/>
            </a:lvl9pPr>
          </a:lstStyle>
          <a:p>
            <a:endParaRPr kumimoji="1" lang="ja-JP" altLang="en-US"/>
          </a:p>
        </p:txBody>
      </p:sp>
      <p:sp>
        <p:nvSpPr>
          <p:cNvPr id="4" name="テキスト プレースホルダ 3"/>
          <p:cNvSpPr>
            <a:spLocks noGrp="1"/>
          </p:cNvSpPr>
          <p:nvPr>
            <p:ph type="body" sz="half" idx="2"/>
          </p:nvPr>
        </p:nvSpPr>
        <p:spPr>
          <a:xfrm>
            <a:off x="1792377" y="5367338"/>
            <a:ext cx="5486400" cy="804862"/>
          </a:xfrm>
        </p:spPr>
        <p:txBody>
          <a:bodyPr/>
          <a:lstStyle>
            <a:lvl1pPr marL="0" indent="0">
              <a:buNone/>
              <a:defRPr sz="1400"/>
            </a:lvl1pPr>
            <a:lvl2pPr marL="457063" indent="0">
              <a:buNone/>
              <a:defRPr sz="1200"/>
            </a:lvl2pPr>
            <a:lvl3pPr marL="914125" indent="0">
              <a:buNone/>
              <a:defRPr sz="1000"/>
            </a:lvl3pPr>
            <a:lvl4pPr marL="1371188" indent="0">
              <a:buNone/>
              <a:defRPr sz="900"/>
            </a:lvl4pPr>
            <a:lvl5pPr marL="1828251" indent="0">
              <a:buNone/>
              <a:defRPr sz="900"/>
            </a:lvl5pPr>
            <a:lvl6pPr marL="2285314" indent="0">
              <a:buNone/>
              <a:defRPr sz="900"/>
            </a:lvl6pPr>
            <a:lvl7pPr marL="2742377" indent="0">
              <a:buNone/>
              <a:defRPr sz="900"/>
            </a:lvl7pPr>
            <a:lvl8pPr marL="3199439" indent="0">
              <a:buNone/>
              <a:defRPr sz="900"/>
            </a:lvl8pPr>
            <a:lvl9pPr marL="3656501"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E5B01477-4B3A-441F-B98C-4272F9C70E1A}" type="datetime1">
              <a:rPr lang="ja-JP" altLang="en-US" smtClean="0">
                <a:solidFill>
                  <a:prstClr val="black">
                    <a:tint val="75000"/>
                  </a:prstClr>
                </a:solidFill>
              </a:rPr>
              <a:t>2013/6/5</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5A02BD7A-635E-43A0-8464-FD5073BFE4FA}"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50627601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4A2DE6B0-045A-43CA-B67A-6A33C383CCF5}" type="datetime1">
              <a:rPr lang="ja-JP" altLang="en-US" smtClean="0">
                <a:solidFill>
                  <a:prstClr val="black">
                    <a:tint val="75000"/>
                  </a:prstClr>
                </a:solidFill>
              </a:rPr>
              <a:t>2013/6/5</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5A02BD7A-635E-43A0-8464-FD5073BFE4FA}"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52897841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58"/>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17" y="274658"/>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FE886F07-D7F0-44B1-83BB-F5CF1BE7AFDC}" type="datetime1">
              <a:rPr lang="ja-JP" altLang="en-US" smtClean="0">
                <a:solidFill>
                  <a:prstClr val="black">
                    <a:tint val="75000"/>
                  </a:prstClr>
                </a:solidFill>
              </a:rPr>
              <a:t>2013/6/5</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5A02BD7A-635E-43A0-8464-FD5073BFE4FA}"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56078175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4" y="2131117"/>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6" y="3886200"/>
            <a:ext cx="6400800" cy="1752600"/>
          </a:xfrm>
        </p:spPr>
        <p:txBody>
          <a:bodyPr/>
          <a:lstStyle>
            <a:lvl1pPr marL="0" indent="0" algn="ctr">
              <a:buNone/>
              <a:defRPr>
                <a:solidFill>
                  <a:schemeClr val="tx1">
                    <a:tint val="75000"/>
                  </a:schemeClr>
                </a:solidFill>
              </a:defRPr>
            </a:lvl1pPr>
            <a:lvl2pPr marL="456823" indent="0" algn="ctr">
              <a:buNone/>
              <a:defRPr>
                <a:solidFill>
                  <a:schemeClr val="tx1">
                    <a:tint val="75000"/>
                  </a:schemeClr>
                </a:solidFill>
              </a:defRPr>
            </a:lvl2pPr>
            <a:lvl3pPr marL="913646" indent="0" algn="ctr">
              <a:buNone/>
              <a:defRPr>
                <a:solidFill>
                  <a:schemeClr val="tx1">
                    <a:tint val="75000"/>
                  </a:schemeClr>
                </a:solidFill>
              </a:defRPr>
            </a:lvl3pPr>
            <a:lvl4pPr marL="1370468" indent="0" algn="ctr">
              <a:buNone/>
              <a:defRPr>
                <a:solidFill>
                  <a:schemeClr val="tx1">
                    <a:tint val="75000"/>
                  </a:schemeClr>
                </a:solidFill>
              </a:defRPr>
            </a:lvl4pPr>
            <a:lvl5pPr marL="1827290" indent="0" algn="ctr">
              <a:buNone/>
              <a:defRPr>
                <a:solidFill>
                  <a:schemeClr val="tx1">
                    <a:tint val="75000"/>
                  </a:schemeClr>
                </a:solidFill>
              </a:defRPr>
            </a:lvl5pPr>
            <a:lvl6pPr marL="2284113" indent="0" algn="ctr">
              <a:buNone/>
              <a:defRPr>
                <a:solidFill>
                  <a:schemeClr val="tx1">
                    <a:tint val="75000"/>
                  </a:schemeClr>
                </a:solidFill>
              </a:defRPr>
            </a:lvl6pPr>
            <a:lvl7pPr marL="2740934" indent="0" algn="ctr">
              <a:buNone/>
              <a:defRPr>
                <a:solidFill>
                  <a:schemeClr val="tx1">
                    <a:tint val="75000"/>
                  </a:schemeClr>
                </a:solidFill>
              </a:defRPr>
            </a:lvl7pPr>
            <a:lvl8pPr marL="3197758" indent="0" algn="ctr">
              <a:buNone/>
              <a:defRPr>
                <a:solidFill>
                  <a:schemeClr val="tx1">
                    <a:tint val="75000"/>
                  </a:schemeClr>
                </a:solidFill>
              </a:defRPr>
            </a:lvl8pPr>
            <a:lvl9pPr marL="3654581"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A343E1D1-28FD-4026-A1D1-5516933E6267}" type="datetime1">
              <a:rPr lang="ja-JP" altLang="en-US" smtClean="0">
                <a:solidFill>
                  <a:prstClr val="black">
                    <a:tint val="75000"/>
                  </a:prstClr>
                </a:solidFill>
              </a:rPr>
              <a:t>2013/6/5</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B5DC041C-B3DD-4864-BDCD-2E18E184B9C4}"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06977046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2521EC57-F9D0-42D4-BDE3-C47F9FA3CAED}" type="datetime1">
              <a:rPr lang="ja-JP" altLang="en-US" smtClean="0">
                <a:solidFill>
                  <a:prstClr val="black">
                    <a:tint val="75000"/>
                  </a:prstClr>
                </a:solidFill>
              </a:rPr>
              <a:t>2013/6/5</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B5DC041C-B3DD-4864-BDCD-2E18E184B9C4}"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56959655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7595"/>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22"/>
            <a:ext cx="7772400" cy="1500187"/>
          </a:xfrm>
        </p:spPr>
        <p:txBody>
          <a:bodyPr anchor="b"/>
          <a:lstStyle>
            <a:lvl1pPr marL="0" indent="0">
              <a:buNone/>
              <a:defRPr sz="2000">
                <a:solidFill>
                  <a:schemeClr val="tx1">
                    <a:tint val="75000"/>
                  </a:schemeClr>
                </a:solidFill>
              </a:defRPr>
            </a:lvl1pPr>
            <a:lvl2pPr marL="456823" indent="0">
              <a:buNone/>
              <a:defRPr sz="1800">
                <a:solidFill>
                  <a:schemeClr val="tx1">
                    <a:tint val="75000"/>
                  </a:schemeClr>
                </a:solidFill>
              </a:defRPr>
            </a:lvl2pPr>
            <a:lvl3pPr marL="913646" indent="0">
              <a:buNone/>
              <a:defRPr sz="1600">
                <a:solidFill>
                  <a:schemeClr val="tx1">
                    <a:tint val="75000"/>
                  </a:schemeClr>
                </a:solidFill>
              </a:defRPr>
            </a:lvl3pPr>
            <a:lvl4pPr marL="1370468" indent="0">
              <a:buNone/>
              <a:defRPr sz="1400">
                <a:solidFill>
                  <a:schemeClr val="tx1">
                    <a:tint val="75000"/>
                  </a:schemeClr>
                </a:solidFill>
              </a:defRPr>
            </a:lvl4pPr>
            <a:lvl5pPr marL="1827290" indent="0">
              <a:buNone/>
              <a:defRPr sz="1400">
                <a:solidFill>
                  <a:schemeClr val="tx1">
                    <a:tint val="75000"/>
                  </a:schemeClr>
                </a:solidFill>
              </a:defRPr>
            </a:lvl5pPr>
            <a:lvl6pPr marL="2284113" indent="0">
              <a:buNone/>
              <a:defRPr sz="1400">
                <a:solidFill>
                  <a:schemeClr val="tx1">
                    <a:tint val="75000"/>
                  </a:schemeClr>
                </a:solidFill>
              </a:defRPr>
            </a:lvl6pPr>
            <a:lvl7pPr marL="2740934" indent="0">
              <a:buNone/>
              <a:defRPr sz="1400">
                <a:solidFill>
                  <a:schemeClr val="tx1">
                    <a:tint val="75000"/>
                  </a:schemeClr>
                </a:solidFill>
              </a:defRPr>
            </a:lvl7pPr>
            <a:lvl8pPr marL="3197758" indent="0">
              <a:buNone/>
              <a:defRPr sz="1400">
                <a:solidFill>
                  <a:schemeClr val="tx1">
                    <a:tint val="75000"/>
                  </a:schemeClr>
                </a:solidFill>
              </a:defRPr>
            </a:lvl8pPr>
            <a:lvl9pPr marL="3654581"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E410CBF4-4F0E-4A5A-B73D-D0BE34DA57E0}" type="datetime1">
              <a:rPr lang="ja-JP" altLang="en-US" smtClean="0">
                <a:solidFill>
                  <a:prstClr val="black">
                    <a:tint val="75000"/>
                  </a:prstClr>
                </a:solidFill>
              </a:rPr>
              <a:t>2013/6/5</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B5DC041C-B3DD-4864-BDCD-2E18E184B9C4}"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5372084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日付プレースホルダ 3"/>
          <p:cNvSpPr>
            <a:spLocks noGrp="1"/>
          </p:cNvSpPr>
          <p:nvPr>
            <p:ph type="dt" sz="half" idx="10"/>
          </p:nvPr>
        </p:nvSpPr>
        <p:spPr/>
        <p:txBody>
          <a:bodyPr/>
          <a:lstStyle>
            <a:lvl1pPr>
              <a:defRPr/>
            </a:lvl1pPr>
          </a:lstStyle>
          <a:p>
            <a:pPr>
              <a:defRPr/>
            </a:pPr>
            <a:fld id="{F1C40C95-597D-46A9-B3BB-D1E57D6DCA50}" type="datetime1">
              <a:rPr lang="ja-JP" altLang="en-US" smtClean="0"/>
              <a:t>2013/6/5</a:t>
            </a:fld>
            <a:endParaRPr lang="ja-JP" altLang="en-US"/>
          </a:p>
        </p:txBody>
      </p:sp>
      <p:sp>
        <p:nvSpPr>
          <p:cNvPr id="4"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5" name="スライド番号プレースホルダ 5"/>
          <p:cNvSpPr>
            <a:spLocks noGrp="1"/>
          </p:cNvSpPr>
          <p:nvPr>
            <p:ph type="sldNum" sz="quarter" idx="12"/>
          </p:nvPr>
        </p:nvSpPr>
        <p:spPr/>
        <p:txBody>
          <a:bodyPr/>
          <a:lstStyle>
            <a:lvl1pPr>
              <a:defRPr/>
            </a:lvl1pPr>
          </a:lstStyle>
          <a:p>
            <a:pPr>
              <a:defRPr/>
            </a:pPr>
            <a:fld id="{07CC28DD-09CE-4EDC-BB31-E9AF66FEC003}" type="slidenum">
              <a:rPr lang="ja-JP" altLang="en-US"/>
              <a:pPr>
                <a:defRPr/>
              </a:pPr>
              <a:t>‹#›</a:t>
            </a:fld>
            <a:endParaRPr lang="ja-JP" alt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4" y="160021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2" y="160021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3D84C9A4-A68A-4FD6-A2BF-034A9B00B390}" type="datetime1">
              <a:rPr lang="ja-JP" altLang="en-US" smtClean="0">
                <a:solidFill>
                  <a:prstClr val="black">
                    <a:tint val="75000"/>
                  </a:prstClr>
                </a:solidFill>
              </a:rPr>
              <a:t>2013/6/5</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B5DC041C-B3DD-4864-BDCD-2E18E184B9C4}"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98119146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6823" indent="0">
              <a:buNone/>
              <a:defRPr sz="2000" b="1"/>
            </a:lvl2pPr>
            <a:lvl3pPr marL="913646" indent="0">
              <a:buNone/>
              <a:defRPr sz="1800" b="1"/>
            </a:lvl3pPr>
            <a:lvl4pPr marL="1370468" indent="0">
              <a:buNone/>
              <a:defRPr sz="1600" b="1"/>
            </a:lvl4pPr>
            <a:lvl5pPr marL="1827290" indent="0">
              <a:buNone/>
              <a:defRPr sz="1600" b="1"/>
            </a:lvl5pPr>
            <a:lvl6pPr marL="2284113" indent="0">
              <a:buNone/>
              <a:defRPr sz="1600" b="1"/>
            </a:lvl6pPr>
            <a:lvl7pPr marL="2740934" indent="0">
              <a:buNone/>
              <a:defRPr sz="1600" b="1"/>
            </a:lvl7pPr>
            <a:lvl8pPr marL="3197758" indent="0">
              <a:buNone/>
              <a:defRPr sz="1600" b="1"/>
            </a:lvl8pPr>
            <a:lvl9pPr marL="3654581"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6"/>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137" y="1535113"/>
            <a:ext cx="4041775" cy="639762"/>
          </a:xfrm>
        </p:spPr>
        <p:txBody>
          <a:bodyPr anchor="b"/>
          <a:lstStyle>
            <a:lvl1pPr marL="0" indent="0">
              <a:buNone/>
              <a:defRPr sz="2400" b="1"/>
            </a:lvl1pPr>
            <a:lvl2pPr marL="456823" indent="0">
              <a:buNone/>
              <a:defRPr sz="2000" b="1"/>
            </a:lvl2pPr>
            <a:lvl3pPr marL="913646" indent="0">
              <a:buNone/>
              <a:defRPr sz="1800" b="1"/>
            </a:lvl3pPr>
            <a:lvl4pPr marL="1370468" indent="0">
              <a:buNone/>
              <a:defRPr sz="1600" b="1"/>
            </a:lvl4pPr>
            <a:lvl5pPr marL="1827290" indent="0">
              <a:buNone/>
              <a:defRPr sz="1600" b="1"/>
            </a:lvl5pPr>
            <a:lvl6pPr marL="2284113" indent="0">
              <a:buNone/>
              <a:defRPr sz="1600" b="1"/>
            </a:lvl6pPr>
            <a:lvl7pPr marL="2740934" indent="0">
              <a:buNone/>
              <a:defRPr sz="1600" b="1"/>
            </a:lvl7pPr>
            <a:lvl8pPr marL="3197758" indent="0">
              <a:buNone/>
              <a:defRPr sz="1600" b="1"/>
            </a:lvl8pPr>
            <a:lvl9pPr marL="3654581"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137" y="2174876"/>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0A6A22D0-0D8F-4EE0-962C-AC10E915C9B6}" type="datetime1">
              <a:rPr lang="ja-JP" altLang="en-US" smtClean="0">
                <a:solidFill>
                  <a:prstClr val="black">
                    <a:tint val="75000"/>
                  </a:prstClr>
                </a:solidFill>
              </a:rPr>
              <a:t>2013/6/5</a:t>
            </a:fld>
            <a:endParaRPr lang="ja-JP" altLang="en-US">
              <a:solidFill>
                <a:prstClr val="black">
                  <a:tint val="75000"/>
                </a:prstClr>
              </a:solidFill>
            </a:endParaRPr>
          </a:p>
        </p:txBody>
      </p:sp>
      <p:sp>
        <p:nvSpPr>
          <p:cNvPr id="8" name="フッター プレースホルダ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 8"/>
          <p:cNvSpPr>
            <a:spLocks noGrp="1"/>
          </p:cNvSpPr>
          <p:nvPr>
            <p:ph type="sldNum" sz="quarter" idx="12"/>
          </p:nvPr>
        </p:nvSpPr>
        <p:spPr/>
        <p:txBody>
          <a:bodyPr/>
          <a:lstStyle/>
          <a:p>
            <a:fld id="{B5DC041C-B3DD-4864-BDCD-2E18E184B9C4}"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23013766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F0CAE0A6-76C6-4F6F-876F-DBB774FF8890}" type="datetime1">
              <a:rPr lang="ja-JP" altLang="en-US" smtClean="0">
                <a:solidFill>
                  <a:prstClr val="black">
                    <a:tint val="75000"/>
                  </a:prstClr>
                </a:solidFill>
              </a:rPr>
              <a:t>2013/6/5</a:t>
            </a:fld>
            <a:endParaRPr lang="ja-JP" altLang="en-US">
              <a:solidFill>
                <a:prstClr val="black">
                  <a:tint val="75000"/>
                </a:prstClr>
              </a:solidFill>
            </a:endParaRPr>
          </a:p>
        </p:txBody>
      </p:sp>
      <p:sp>
        <p:nvSpPr>
          <p:cNvPr id="4" name="フッター プレースホルダ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 4"/>
          <p:cNvSpPr>
            <a:spLocks noGrp="1"/>
          </p:cNvSpPr>
          <p:nvPr>
            <p:ph type="sldNum" sz="quarter" idx="12"/>
          </p:nvPr>
        </p:nvSpPr>
        <p:spPr/>
        <p:txBody>
          <a:bodyPr/>
          <a:lstStyle/>
          <a:p>
            <a:fld id="{B5DC041C-B3DD-4864-BDCD-2E18E184B9C4}"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58437594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B58E67EC-F548-4789-B7F0-A0B3CBDE03E7}" type="datetime1">
              <a:rPr lang="ja-JP" altLang="en-US" smtClean="0">
                <a:solidFill>
                  <a:prstClr val="black">
                    <a:tint val="75000"/>
                  </a:prstClr>
                </a:solidFill>
              </a:rPr>
              <a:t>2013/6/5</a:t>
            </a:fld>
            <a:endParaRPr lang="ja-JP" altLang="en-US">
              <a:solidFill>
                <a:prstClr val="black">
                  <a:tint val="75000"/>
                </a:prstClr>
              </a:solidFill>
            </a:endParaRPr>
          </a:p>
        </p:txBody>
      </p:sp>
      <p:sp>
        <p:nvSpPr>
          <p:cNvPr id="3" name="フッター プレースホルダ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 3"/>
          <p:cNvSpPr>
            <a:spLocks noGrp="1"/>
          </p:cNvSpPr>
          <p:nvPr>
            <p:ph type="sldNum" sz="quarter" idx="12"/>
          </p:nvPr>
        </p:nvSpPr>
        <p:spPr/>
        <p:txBody>
          <a:bodyPr/>
          <a:lstStyle/>
          <a:p>
            <a:fld id="{B5DC041C-B3DD-4864-BDCD-2E18E184B9C4}"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81314083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10"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1" y="27305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10" y="1435111"/>
            <a:ext cx="3008313" cy="4691063"/>
          </a:xfrm>
        </p:spPr>
        <p:txBody>
          <a:bodyPr/>
          <a:lstStyle>
            <a:lvl1pPr marL="0" indent="0">
              <a:buNone/>
              <a:defRPr sz="1400"/>
            </a:lvl1pPr>
            <a:lvl2pPr marL="456823" indent="0">
              <a:buNone/>
              <a:defRPr sz="1200"/>
            </a:lvl2pPr>
            <a:lvl3pPr marL="913646" indent="0">
              <a:buNone/>
              <a:defRPr sz="1000"/>
            </a:lvl3pPr>
            <a:lvl4pPr marL="1370468" indent="0">
              <a:buNone/>
              <a:defRPr sz="900"/>
            </a:lvl4pPr>
            <a:lvl5pPr marL="1827290" indent="0">
              <a:buNone/>
              <a:defRPr sz="900"/>
            </a:lvl5pPr>
            <a:lvl6pPr marL="2284113" indent="0">
              <a:buNone/>
              <a:defRPr sz="900"/>
            </a:lvl6pPr>
            <a:lvl7pPr marL="2740934" indent="0">
              <a:buNone/>
              <a:defRPr sz="900"/>
            </a:lvl7pPr>
            <a:lvl8pPr marL="3197758" indent="0">
              <a:buNone/>
              <a:defRPr sz="900"/>
            </a:lvl8pPr>
            <a:lvl9pPr marL="3654581"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7A3D586C-A7EB-4FFB-814F-484C494DAAF7}" type="datetime1">
              <a:rPr lang="ja-JP" altLang="en-US" smtClean="0">
                <a:solidFill>
                  <a:prstClr val="black">
                    <a:tint val="75000"/>
                  </a:prstClr>
                </a:solidFill>
              </a:rPr>
              <a:t>2013/6/5</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B5DC041C-B3DD-4864-BDCD-2E18E184B9C4}"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40397824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377" y="4800601"/>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377" y="612775"/>
            <a:ext cx="5486400" cy="4114800"/>
          </a:xfrm>
        </p:spPr>
        <p:txBody>
          <a:bodyPr/>
          <a:lstStyle>
            <a:lvl1pPr marL="0" indent="0">
              <a:buNone/>
              <a:defRPr sz="3200"/>
            </a:lvl1pPr>
            <a:lvl2pPr marL="456823" indent="0">
              <a:buNone/>
              <a:defRPr sz="2800"/>
            </a:lvl2pPr>
            <a:lvl3pPr marL="913646" indent="0">
              <a:buNone/>
              <a:defRPr sz="2400"/>
            </a:lvl3pPr>
            <a:lvl4pPr marL="1370468" indent="0">
              <a:buNone/>
              <a:defRPr sz="2000"/>
            </a:lvl4pPr>
            <a:lvl5pPr marL="1827290" indent="0">
              <a:buNone/>
              <a:defRPr sz="2000"/>
            </a:lvl5pPr>
            <a:lvl6pPr marL="2284113" indent="0">
              <a:buNone/>
              <a:defRPr sz="2000"/>
            </a:lvl6pPr>
            <a:lvl7pPr marL="2740934" indent="0">
              <a:buNone/>
              <a:defRPr sz="2000"/>
            </a:lvl7pPr>
            <a:lvl8pPr marL="3197758" indent="0">
              <a:buNone/>
              <a:defRPr sz="2000"/>
            </a:lvl8pPr>
            <a:lvl9pPr marL="3654581" indent="0">
              <a:buNone/>
              <a:defRPr sz="2000"/>
            </a:lvl9pPr>
          </a:lstStyle>
          <a:p>
            <a:endParaRPr kumimoji="1" lang="ja-JP" altLang="en-US"/>
          </a:p>
        </p:txBody>
      </p:sp>
      <p:sp>
        <p:nvSpPr>
          <p:cNvPr id="4" name="テキスト プレースホルダ 3"/>
          <p:cNvSpPr>
            <a:spLocks noGrp="1"/>
          </p:cNvSpPr>
          <p:nvPr>
            <p:ph type="body" sz="half" idx="2"/>
          </p:nvPr>
        </p:nvSpPr>
        <p:spPr>
          <a:xfrm>
            <a:off x="1792377" y="5367338"/>
            <a:ext cx="5486400" cy="804862"/>
          </a:xfrm>
        </p:spPr>
        <p:txBody>
          <a:bodyPr/>
          <a:lstStyle>
            <a:lvl1pPr marL="0" indent="0">
              <a:buNone/>
              <a:defRPr sz="1400"/>
            </a:lvl1pPr>
            <a:lvl2pPr marL="456823" indent="0">
              <a:buNone/>
              <a:defRPr sz="1200"/>
            </a:lvl2pPr>
            <a:lvl3pPr marL="913646" indent="0">
              <a:buNone/>
              <a:defRPr sz="1000"/>
            </a:lvl3pPr>
            <a:lvl4pPr marL="1370468" indent="0">
              <a:buNone/>
              <a:defRPr sz="900"/>
            </a:lvl4pPr>
            <a:lvl5pPr marL="1827290" indent="0">
              <a:buNone/>
              <a:defRPr sz="900"/>
            </a:lvl5pPr>
            <a:lvl6pPr marL="2284113" indent="0">
              <a:buNone/>
              <a:defRPr sz="900"/>
            </a:lvl6pPr>
            <a:lvl7pPr marL="2740934" indent="0">
              <a:buNone/>
              <a:defRPr sz="900"/>
            </a:lvl7pPr>
            <a:lvl8pPr marL="3197758" indent="0">
              <a:buNone/>
              <a:defRPr sz="900"/>
            </a:lvl8pPr>
            <a:lvl9pPr marL="3654581"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B2F93E6F-0C14-49FB-9277-872D26DD9463}" type="datetime1">
              <a:rPr lang="ja-JP" altLang="en-US" smtClean="0">
                <a:solidFill>
                  <a:prstClr val="black">
                    <a:tint val="75000"/>
                  </a:prstClr>
                </a:solidFill>
              </a:rPr>
              <a:t>2013/6/5</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B5DC041C-B3DD-4864-BDCD-2E18E184B9C4}"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87744989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3A723C3B-87B5-4565-B4AF-020ACFE9C085}" type="datetime1">
              <a:rPr lang="ja-JP" altLang="en-US" smtClean="0">
                <a:solidFill>
                  <a:prstClr val="black">
                    <a:tint val="75000"/>
                  </a:prstClr>
                </a:solidFill>
              </a:rPr>
              <a:t>2013/6/5</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B5DC041C-B3DD-4864-BDCD-2E18E184B9C4}"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05953390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48"/>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1" y="274648"/>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7CA1CB9E-60BC-4081-B05F-4111879C8DD1}" type="datetime1">
              <a:rPr lang="ja-JP" altLang="en-US" smtClean="0">
                <a:solidFill>
                  <a:prstClr val="black">
                    <a:tint val="75000"/>
                  </a:prstClr>
                </a:solidFill>
              </a:rPr>
              <a:t>2013/6/5</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B5DC041C-B3DD-4864-BDCD-2E18E184B9C4}"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70321670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Only">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457303" y="274648"/>
            <a:ext cx="8229600" cy="585152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3" name="日付プレースホルダ 2"/>
          <p:cNvSpPr>
            <a:spLocks noGrp="1"/>
          </p:cNvSpPr>
          <p:nvPr>
            <p:ph type="dt" sz="half" idx="10"/>
          </p:nvPr>
        </p:nvSpPr>
        <p:spPr>
          <a:xfrm>
            <a:off x="457303" y="6245226"/>
            <a:ext cx="2133600" cy="476250"/>
          </a:xfrm>
        </p:spPr>
        <p:txBody>
          <a:bodyPr/>
          <a:lstStyle>
            <a:lvl1pPr>
              <a:defRPr/>
            </a:lvl1pPr>
          </a:lstStyle>
          <a:p>
            <a:fld id="{5B762E2B-B655-4822-B2A7-F67E10C728C3}" type="datetime1">
              <a:rPr lang="ja-JP" altLang="en-US" smtClean="0">
                <a:solidFill>
                  <a:prstClr val="black">
                    <a:tint val="75000"/>
                  </a:prstClr>
                </a:solidFill>
              </a:rPr>
              <a:t>2013/6/5</a:t>
            </a:fld>
            <a:endParaRPr lang="en-US" altLang="ja-JP">
              <a:solidFill>
                <a:prstClr val="black">
                  <a:tint val="75000"/>
                </a:prstClr>
              </a:solidFill>
            </a:endParaRPr>
          </a:p>
        </p:txBody>
      </p:sp>
      <p:sp>
        <p:nvSpPr>
          <p:cNvPr id="4" name="フッター プレースホルダ 3"/>
          <p:cNvSpPr>
            <a:spLocks noGrp="1"/>
          </p:cNvSpPr>
          <p:nvPr>
            <p:ph type="ftr" sz="quarter" idx="11"/>
          </p:nvPr>
        </p:nvSpPr>
        <p:spPr>
          <a:xfrm>
            <a:off x="3124204" y="6245226"/>
            <a:ext cx="2895600" cy="476250"/>
          </a:xfrm>
        </p:spPr>
        <p:txBody>
          <a:bodyPr/>
          <a:lstStyle>
            <a:lvl1pPr>
              <a:defRPr/>
            </a:lvl1pPr>
          </a:lstStyle>
          <a:p>
            <a:endParaRPr lang="en-US" altLang="ja-JP">
              <a:solidFill>
                <a:prstClr val="black">
                  <a:tint val="75000"/>
                </a:prstClr>
              </a:solidFill>
            </a:endParaRPr>
          </a:p>
        </p:txBody>
      </p:sp>
      <p:sp>
        <p:nvSpPr>
          <p:cNvPr id="5" name="スライド番号プレースホルダ 4"/>
          <p:cNvSpPr>
            <a:spLocks noGrp="1"/>
          </p:cNvSpPr>
          <p:nvPr>
            <p:ph type="sldNum" sz="quarter" idx="12"/>
          </p:nvPr>
        </p:nvSpPr>
        <p:spPr>
          <a:xfrm>
            <a:off x="6553302" y="6245226"/>
            <a:ext cx="2133600" cy="476250"/>
          </a:xfrm>
        </p:spPr>
        <p:txBody>
          <a:bodyPr/>
          <a:lstStyle>
            <a:lvl1pPr>
              <a:defRPr/>
            </a:lvl1pPr>
          </a:lstStyle>
          <a:p>
            <a:fld id="{692CE4E7-9D2C-41F5-B3BE-D682B223503A}" type="slidenum">
              <a:rPr lang="en-US" altLang="ja-JP">
                <a:solidFill>
                  <a:prstClr val="black">
                    <a:tint val="75000"/>
                  </a:prstClr>
                </a:solidFill>
              </a:rPr>
              <a:pPr/>
              <a:t>‹#›</a:t>
            </a:fld>
            <a:endParaRPr lang="en-US" altLang="ja-JP">
              <a:solidFill>
                <a:prstClr val="black">
                  <a:tint val="75000"/>
                </a:prstClr>
              </a:solidFill>
            </a:endParaRPr>
          </a:p>
        </p:txBody>
      </p:sp>
    </p:spTree>
    <p:extLst>
      <p:ext uri="{BB962C8B-B14F-4D97-AF65-F5344CB8AC3E}">
        <p14:creationId xmlns:p14="http://schemas.microsoft.com/office/powerpoint/2010/main" val="173383626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1094"/>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B2C626A6-2B18-4B2C-A84D-04B0C58D0DE1}" type="datetime1">
              <a:rPr lang="ja-JP" altLang="en-US" smtClean="0">
                <a:solidFill>
                  <a:prstClr val="black">
                    <a:tint val="75000"/>
                  </a:prstClr>
                </a:solidFill>
              </a:rPr>
              <a:t>2013/6/5</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9930198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lvl1pPr>
          </a:lstStyle>
          <a:p>
            <a:pPr>
              <a:defRPr/>
            </a:pPr>
            <a:fld id="{E9738A51-D038-47DC-ABBD-94C8662C9B63}" type="datetime1">
              <a:rPr lang="ja-JP" altLang="en-US" smtClean="0"/>
              <a:t>2013/6/5</a:t>
            </a:fld>
            <a:endParaRPr lang="ja-JP" altLang="en-US"/>
          </a:p>
        </p:txBody>
      </p:sp>
      <p:sp>
        <p:nvSpPr>
          <p:cNvPr id="3"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 5"/>
          <p:cNvSpPr>
            <a:spLocks noGrp="1"/>
          </p:cNvSpPr>
          <p:nvPr>
            <p:ph type="sldNum" sz="quarter" idx="12"/>
          </p:nvPr>
        </p:nvSpPr>
        <p:spPr/>
        <p:txBody>
          <a:bodyPr/>
          <a:lstStyle>
            <a:lvl1pPr>
              <a:defRPr/>
            </a:lvl1pPr>
          </a:lstStyle>
          <a:p>
            <a:pPr>
              <a:defRPr/>
            </a:pPr>
            <a:fld id="{655E5AE6-DBEB-4DEE-9902-2D66F52D5872}" type="slidenum">
              <a:rPr lang="ja-JP" altLang="en-US"/>
              <a:pPr>
                <a:defRPr/>
              </a:pPr>
              <a:t>‹#›</a:t>
            </a:fld>
            <a:endParaRPr lang="ja-JP" alt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3B13D571-7EBF-42F7-9C3A-5BCE72E3EB50}" type="datetime1">
              <a:rPr lang="ja-JP" altLang="en-US" smtClean="0">
                <a:solidFill>
                  <a:prstClr val="black">
                    <a:tint val="75000"/>
                  </a:prstClr>
                </a:solidFill>
              </a:rPr>
              <a:t>2013/6/5</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3329970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7569"/>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209112CF-A42A-470F-8821-7A338A6CCE7C}" type="datetime1">
              <a:rPr lang="ja-JP" altLang="en-US" smtClean="0">
                <a:solidFill>
                  <a:prstClr val="black">
                    <a:tint val="75000"/>
                  </a:prstClr>
                </a:solidFill>
              </a:rPr>
              <a:t>2013/6/5</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70096141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B3E5EB1A-FADC-4877-8543-6F11EC1B1125}" type="datetime1">
              <a:rPr lang="ja-JP" altLang="en-US" smtClean="0">
                <a:solidFill>
                  <a:prstClr val="black">
                    <a:tint val="75000"/>
                  </a:prstClr>
                </a:solidFill>
              </a:rPr>
              <a:t>2013/6/5</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88170199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317" y="1535113"/>
            <a:ext cx="4040189"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317" y="2174875"/>
            <a:ext cx="4040189"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14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14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6708E658-A605-4684-A607-6E5541037482}" type="datetime1">
              <a:rPr lang="ja-JP" altLang="en-US" smtClean="0">
                <a:solidFill>
                  <a:prstClr val="black">
                    <a:tint val="75000"/>
                  </a:prstClr>
                </a:solidFill>
              </a:rPr>
              <a:t>2013/6/5</a:t>
            </a:fld>
            <a:endParaRPr lang="ja-JP" altLang="en-US">
              <a:solidFill>
                <a:prstClr val="black">
                  <a:tint val="75000"/>
                </a:prstClr>
              </a:solidFill>
            </a:endParaRPr>
          </a:p>
        </p:txBody>
      </p:sp>
      <p:sp>
        <p:nvSpPr>
          <p:cNvPr id="8" name="フッター プレースホルダ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 8"/>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28578466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6BB96185-B201-469E-8C65-DE00B10972D0}" type="datetime1">
              <a:rPr lang="ja-JP" altLang="en-US" smtClean="0">
                <a:solidFill>
                  <a:prstClr val="black">
                    <a:tint val="75000"/>
                  </a:prstClr>
                </a:solidFill>
              </a:rPr>
              <a:t>2013/6/5</a:t>
            </a:fld>
            <a:endParaRPr lang="ja-JP" altLang="en-US">
              <a:solidFill>
                <a:prstClr val="black">
                  <a:tint val="75000"/>
                </a:prstClr>
              </a:solidFill>
            </a:endParaRPr>
          </a:p>
        </p:txBody>
      </p:sp>
      <p:sp>
        <p:nvSpPr>
          <p:cNvPr id="4" name="フッター プレースホルダ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 4"/>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07355744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D56A9BBA-00CD-438F-8E32-48ADE337C4B2}" type="datetime1">
              <a:rPr lang="ja-JP" altLang="en-US" smtClean="0">
                <a:solidFill>
                  <a:prstClr val="black">
                    <a:tint val="75000"/>
                  </a:prstClr>
                </a:solidFill>
              </a:rPr>
              <a:t>2013/6/5</a:t>
            </a:fld>
            <a:endParaRPr lang="ja-JP" altLang="en-US">
              <a:solidFill>
                <a:prstClr val="black">
                  <a:tint val="75000"/>
                </a:prstClr>
              </a:solidFill>
            </a:endParaRPr>
          </a:p>
        </p:txBody>
      </p:sp>
      <p:sp>
        <p:nvSpPr>
          <p:cNvPr id="3" name="フッター プレースホルダ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 3"/>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36533505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8"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1"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8"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7473B52C-4343-45FD-89BC-53AECD7C065A}" type="datetime1">
              <a:rPr lang="ja-JP" altLang="en-US" smtClean="0">
                <a:solidFill>
                  <a:prstClr val="black">
                    <a:tint val="75000"/>
                  </a:prstClr>
                </a:solidFill>
              </a:rPr>
              <a:t>2013/6/5</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53518234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377"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377"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1" lang="ja-JP" altLang="en-US" smtClean="0"/>
              <a:t>アイコンをクリックして図を追加</a:t>
            </a:r>
            <a:endParaRPr kumimoji="1" lang="ja-JP" altLang="en-US"/>
          </a:p>
        </p:txBody>
      </p:sp>
      <p:sp>
        <p:nvSpPr>
          <p:cNvPr id="4" name="テキスト プレースホルダ 3"/>
          <p:cNvSpPr>
            <a:spLocks noGrp="1"/>
          </p:cNvSpPr>
          <p:nvPr>
            <p:ph type="body" sz="half" idx="2"/>
          </p:nvPr>
        </p:nvSpPr>
        <p:spPr>
          <a:xfrm>
            <a:off x="1792377"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265702E9-E331-4163-BE9B-511B64BF404B}" type="datetime1">
              <a:rPr lang="ja-JP" altLang="en-US" smtClean="0">
                <a:solidFill>
                  <a:prstClr val="black">
                    <a:tint val="75000"/>
                  </a:prstClr>
                </a:solidFill>
              </a:rPr>
              <a:t>2013/6/5</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42349385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EC536619-0F0E-4D69-B1EA-B759E33C3CE3}" type="datetime1">
              <a:rPr lang="ja-JP" altLang="en-US" smtClean="0">
                <a:solidFill>
                  <a:prstClr val="black">
                    <a:tint val="75000"/>
                  </a:prstClr>
                </a:solidFill>
              </a:rPr>
              <a:t>2013/6/5</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04829739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9"/>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9"/>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DB8D862A-BCEF-4C8D-AA13-66749C149122}" type="datetime1">
              <a:rPr lang="ja-JP" altLang="en-US" smtClean="0">
                <a:solidFill>
                  <a:prstClr val="black">
                    <a:tint val="75000"/>
                  </a:prstClr>
                </a:solidFill>
              </a:rPr>
              <a:t>2013/6/5</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2577882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340"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87" y="27307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340" y="143511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463C5DDB-3923-4154-9E46-60BC435E2858}" type="datetime1">
              <a:rPr lang="ja-JP" altLang="en-US" smtClean="0"/>
              <a:t>2013/6/5</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6F810820-CE07-438A-A904-811505F8C485}" type="slidenum">
              <a:rPr lang="ja-JP" altLang="en-US"/>
              <a:pPr>
                <a:defRPr/>
              </a:pPr>
              <a:t>‹#›</a:t>
            </a:fld>
            <a:endParaRPr lang="ja-JP" alt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1106"/>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F26522F9-6ADB-40B6-99E4-02DEDE5C015E}" type="datetime1">
              <a:rPr lang="ja-JP" altLang="en-US" smtClean="0">
                <a:solidFill>
                  <a:prstClr val="black">
                    <a:tint val="75000"/>
                  </a:prstClr>
                </a:solidFill>
              </a:rPr>
              <a:t>2013/6/5</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27963523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4AA2A3F0-96EC-49C1-A771-596201A362C8}" type="datetime1">
              <a:rPr lang="ja-JP" altLang="en-US" smtClean="0">
                <a:solidFill>
                  <a:prstClr val="black">
                    <a:tint val="75000"/>
                  </a:prstClr>
                </a:solidFill>
              </a:rPr>
              <a:t>2013/6/5</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10950500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7581"/>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D1080B79-05DB-4AA7-8A09-CAE8744AB0E1}" type="datetime1">
              <a:rPr lang="ja-JP" altLang="en-US" smtClean="0">
                <a:solidFill>
                  <a:prstClr val="black">
                    <a:tint val="75000"/>
                  </a:prstClr>
                </a:solidFill>
              </a:rPr>
              <a:t>2013/6/5</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4516244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A169FDBE-3D0D-436A-B336-C3EC842992A3}" type="datetime1">
              <a:rPr lang="ja-JP" altLang="en-US" smtClean="0">
                <a:solidFill>
                  <a:prstClr val="black">
                    <a:tint val="75000"/>
                  </a:prstClr>
                </a:solidFill>
              </a:rPr>
              <a:t>2013/6/5</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38085102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317" y="1535113"/>
            <a:ext cx="4040189"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317" y="2174875"/>
            <a:ext cx="4040189"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14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14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1923DA52-88DD-4C1F-895D-7CDC65A64831}" type="datetime1">
              <a:rPr lang="ja-JP" altLang="en-US" smtClean="0">
                <a:solidFill>
                  <a:prstClr val="black">
                    <a:tint val="75000"/>
                  </a:prstClr>
                </a:solidFill>
              </a:rPr>
              <a:t>2013/6/5</a:t>
            </a:fld>
            <a:endParaRPr lang="ja-JP" altLang="en-US">
              <a:solidFill>
                <a:prstClr val="black">
                  <a:tint val="75000"/>
                </a:prstClr>
              </a:solidFill>
            </a:endParaRPr>
          </a:p>
        </p:txBody>
      </p:sp>
      <p:sp>
        <p:nvSpPr>
          <p:cNvPr id="8" name="フッター プレースホルダ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 8"/>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64007720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B94805D0-1FDE-46BD-B98B-AEB21CEFE56A}" type="datetime1">
              <a:rPr lang="ja-JP" altLang="en-US" smtClean="0">
                <a:solidFill>
                  <a:prstClr val="black">
                    <a:tint val="75000"/>
                  </a:prstClr>
                </a:solidFill>
              </a:rPr>
              <a:t>2013/6/5</a:t>
            </a:fld>
            <a:endParaRPr lang="ja-JP" altLang="en-US">
              <a:solidFill>
                <a:prstClr val="black">
                  <a:tint val="75000"/>
                </a:prstClr>
              </a:solidFill>
            </a:endParaRPr>
          </a:p>
        </p:txBody>
      </p:sp>
      <p:sp>
        <p:nvSpPr>
          <p:cNvPr id="4" name="フッター プレースホルダ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 4"/>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62377215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A0A687CD-0B4F-4EDF-BC68-D26B70EDF04F}" type="datetime1">
              <a:rPr lang="ja-JP" altLang="en-US" smtClean="0">
                <a:solidFill>
                  <a:prstClr val="black">
                    <a:tint val="75000"/>
                  </a:prstClr>
                </a:solidFill>
              </a:rPr>
              <a:t>2013/6/5</a:t>
            </a:fld>
            <a:endParaRPr lang="ja-JP" altLang="en-US">
              <a:solidFill>
                <a:prstClr val="black">
                  <a:tint val="75000"/>
                </a:prstClr>
              </a:solidFill>
            </a:endParaRPr>
          </a:p>
        </p:txBody>
      </p:sp>
      <p:sp>
        <p:nvSpPr>
          <p:cNvPr id="3" name="フッター プレースホルダ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 3"/>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80076384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8"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1" y="273057"/>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8"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52B20477-DB91-4ABB-8697-782CA76DFA4C}" type="datetime1">
              <a:rPr lang="ja-JP" altLang="en-US" smtClean="0">
                <a:solidFill>
                  <a:prstClr val="black">
                    <a:tint val="75000"/>
                  </a:prstClr>
                </a:solidFill>
              </a:rPr>
              <a:t>2013/6/5</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51911969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377"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377"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1" lang="ja-JP" altLang="en-US" smtClean="0"/>
              <a:t>アイコンをクリックして図を追加</a:t>
            </a:r>
            <a:endParaRPr kumimoji="1" lang="ja-JP" altLang="en-US"/>
          </a:p>
        </p:txBody>
      </p:sp>
      <p:sp>
        <p:nvSpPr>
          <p:cNvPr id="4" name="テキスト プレースホルダ 3"/>
          <p:cNvSpPr>
            <a:spLocks noGrp="1"/>
          </p:cNvSpPr>
          <p:nvPr>
            <p:ph type="body" sz="half" idx="2"/>
          </p:nvPr>
        </p:nvSpPr>
        <p:spPr>
          <a:xfrm>
            <a:off x="1792377"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1EF4DAF3-FF85-4F8F-B1FB-615D1295FF5A}" type="datetime1">
              <a:rPr lang="ja-JP" altLang="en-US" smtClean="0">
                <a:solidFill>
                  <a:prstClr val="black">
                    <a:tint val="75000"/>
                  </a:prstClr>
                </a:solidFill>
              </a:rPr>
              <a:t>2013/6/5</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4022330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F386FACA-DD9E-4EEC-898E-46203A7F09DB}" type="datetime1">
              <a:rPr lang="ja-JP" altLang="en-US" smtClean="0">
                <a:solidFill>
                  <a:prstClr val="black">
                    <a:tint val="75000"/>
                  </a:prstClr>
                </a:solidFill>
              </a:rPr>
              <a:t>2013/6/5</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5107922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92"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92" y="612783"/>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792292"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FCEF3EFC-4BF5-420C-A877-3801282F8D4A}" type="datetime1">
              <a:rPr lang="ja-JP" altLang="en-US" smtClean="0"/>
              <a:t>2013/6/5</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A08C470A-55E5-445E-A7E1-BF4590BED36E}" type="slidenum">
              <a:rPr lang="ja-JP" altLang="en-US"/>
              <a:pPr>
                <a:defRPr/>
              </a:pPr>
              <a:t>‹#›</a:t>
            </a:fld>
            <a:endParaRPr lang="ja-JP" altLang="en-US"/>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43"/>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43"/>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11E3CAC4-2B16-4CD1-9A1A-005BBA8FA72D}" type="datetime1">
              <a:rPr lang="ja-JP" altLang="en-US" smtClean="0">
                <a:solidFill>
                  <a:prstClr val="black">
                    <a:tint val="75000"/>
                  </a:prstClr>
                </a:solidFill>
              </a:rPr>
              <a:t>2013/6/5</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20554416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Only">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457538" y="274643"/>
            <a:ext cx="8229160" cy="585152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3" name="Rectangle 4"/>
          <p:cNvSpPr>
            <a:spLocks noGrp="1" noChangeArrowheads="1"/>
          </p:cNvSpPr>
          <p:nvPr>
            <p:ph type="dt" sz="half" idx="10"/>
          </p:nvPr>
        </p:nvSpPr>
        <p:spPr/>
        <p:txBody>
          <a:bodyPr/>
          <a:lstStyle>
            <a:lvl1pPr>
              <a:defRPr/>
            </a:lvl1pPr>
          </a:lstStyle>
          <a:p>
            <a:pPr>
              <a:defRPr/>
            </a:pPr>
            <a:fld id="{69B7E493-71CB-4F79-AC16-975C926B89F4}" type="datetime1">
              <a:rPr lang="ja-JP" altLang="en-US" smtClean="0">
                <a:solidFill>
                  <a:prstClr val="black">
                    <a:tint val="75000"/>
                  </a:prstClr>
                </a:solidFill>
              </a:rPr>
              <a:t>2013/6/5</a:t>
            </a:fld>
            <a:endParaRPr lang="en-US" altLang="ja-JP">
              <a:solidFill>
                <a:prstClr val="black">
                  <a:tint val="75000"/>
                </a:prstClr>
              </a:solidFill>
            </a:endParaRPr>
          </a:p>
        </p:txBody>
      </p:sp>
      <p:sp>
        <p:nvSpPr>
          <p:cNvPr id="4" name="Rectangle 6"/>
          <p:cNvSpPr>
            <a:spLocks noGrp="1" noChangeArrowheads="1"/>
          </p:cNvSpPr>
          <p:nvPr>
            <p:ph type="sldNum" sz="quarter" idx="11"/>
          </p:nvPr>
        </p:nvSpPr>
        <p:spPr/>
        <p:txBody>
          <a:bodyPr/>
          <a:lstStyle>
            <a:lvl1pPr>
              <a:defRPr/>
            </a:lvl1pPr>
          </a:lstStyle>
          <a:p>
            <a:pPr>
              <a:defRPr/>
            </a:pPr>
            <a:fld id="{D94944D8-10A7-4E82-9EDF-58D565388BFE}" type="slidenum">
              <a:rPr lang="en-US" altLang="ja-JP">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401932371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1084"/>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079E6C78-EDEB-4CB5-B60A-59AF575A8660}" type="datetime1">
              <a:rPr lang="ja-JP" altLang="en-US" smtClean="0">
                <a:solidFill>
                  <a:prstClr val="black">
                    <a:tint val="75000"/>
                  </a:prstClr>
                </a:solidFill>
              </a:rPr>
              <a:t>2013/6/5</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72839904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3E5C9BBB-C1C1-4BF6-A976-CEB4CADC3E24}" type="datetime1">
              <a:rPr lang="ja-JP" altLang="en-US" smtClean="0">
                <a:solidFill>
                  <a:prstClr val="black">
                    <a:tint val="75000"/>
                  </a:prstClr>
                </a:solidFill>
              </a:rPr>
              <a:t>2013/6/5</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88063570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7559"/>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480C873B-736F-436A-943B-8ED3B0854B07}" type="datetime1">
              <a:rPr lang="ja-JP" altLang="en-US" smtClean="0">
                <a:solidFill>
                  <a:prstClr val="black">
                    <a:tint val="75000"/>
                  </a:prstClr>
                </a:solidFill>
              </a:rPr>
              <a:t>2013/6/5</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07217718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E158674C-2402-47AF-B869-5D0FFAEEB63C}" type="datetime1">
              <a:rPr lang="ja-JP" altLang="en-US" smtClean="0">
                <a:solidFill>
                  <a:prstClr val="black">
                    <a:tint val="75000"/>
                  </a:prstClr>
                </a:solidFill>
              </a:rPr>
              <a:t>2013/6/5</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65825755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317" y="1535113"/>
            <a:ext cx="4040189"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317" y="2174875"/>
            <a:ext cx="4040189"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140"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14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FB5F298B-C70B-4EFD-A794-63736AE76D2B}" type="datetime1">
              <a:rPr lang="ja-JP" altLang="en-US" smtClean="0">
                <a:solidFill>
                  <a:prstClr val="black">
                    <a:tint val="75000"/>
                  </a:prstClr>
                </a:solidFill>
              </a:rPr>
              <a:t>2013/6/5</a:t>
            </a:fld>
            <a:endParaRPr lang="ja-JP" altLang="en-US">
              <a:solidFill>
                <a:prstClr val="black">
                  <a:tint val="75000"/>
                </a:prstClr>
              </a:solidFill>
            </a:endParaRPr>
          </a:p>
        </p:txBody>
      </p:sp>
      <p:sp>
        <p:nvSpPr>
          <p:cNvPr id="8" name="フッター プレースホルダ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 8"/>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982809238"/>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121E59A0-5B4A-49FC-B578-7BC30E049584}" type="datetime1">
              <a:rPr lang="ja-JP" altLang="en-US" smtClean="0">
                <a:solidFill>
                  <a:prstClr val="black">
                    <a:tint val="75000"/>
                  </a:prstClr>
                </a:solidFill>
              </a:rPr>
              <a:t>2013/6/5</a:t>
            </a:fld>
            <a:endParaRPr lang="ja-JP" altLang="en-US">
              <a:solidFill>
                <a:prstClr val="black">
                  <a:tint val="75000"/>
                </a:prstClr>
              </a:solidFill>
            </a:endParaRPr>
          </a:p>
        </p:txBody>
      </p:sp>
      <p:sp>
        <p:nvSpPr>
          <p:cNvPr id="4" name="フッター プレースホルダ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 4"/>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780942144"/>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46D62BB2-6135-486A-AB33-D9E94D2EADEA}" type="datetime1">
              <a:rPr lang="ja-JP" altLang="en-US" smtClean="0">
                <a:solidFill>
                  <a:prstClr val="black">
                    <a:tint val="75000"/>
                  </a:prstClr>
                </a:solidFill>
              </a:rPr>
              <a:t>2013/6/5</a:t>
            </a:fld>
            <a:endParaRPr lang="ja-JP" altLang="en-US">
              <a:solidFill>
                <a:prstClr val="black">
                  <a:tint val="75000"/>
                </a:prstClr>
              </a:solidFill>
            </a:endParaRPr>
          </a:p>
        </p:txBody>
      </p:sp>
      <p:sp>
        <p:nvSpPr>
          <p:cNvPr id="3" name="フッター プレースホルダ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 3"/>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08948122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8"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1" y="273057"/>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8"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774F38D7-ABFA-4974-B414-963BD0FDB97B}" type="datetime1">
              <a:rPr lang="ja-JP" altLang="en-US" smtClean="0">
                <a:solidFill>
                  <a:prstClr val="black">
                    <a:tint val="75000"/>
                  </a:prstClr>
                </a:solidFill>
              </a:rPr>
              <a:t>2013/6/5</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1667335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1.xml"/><Relationship Id="rId3" Type="http://schemas.openxmlformats.org/officeDocument/2006/relationships/slideLayout" Target="../slideLayouts/slideLayout106.xml"/><Relationship Id="rId7" Type="http://schemas.openxmlformats.org/officeDocument/2006/relationships/slideLayout" Target="../slideLayouts/slideLayout110.xml"/><Relationship Id="rId12" Type="http://schemas.openxmlformats.org/officeDocument/2006/relationships/theme" Target="../theme/theme10.xml"/><Relationship Id="rId2" Type="http://schemas.openxmlformats.org/officeDocument/2006/relationships/slideLayout" Target="../slideLayouts/slideLayout105.xml"/><Relationship Id="rId1" Type="http://schemas.openxmlformats.org/officeDocument/2006/relationships/slideLayout" Target="../slideLayouts/slideLayout104.xml"/><Relationship Id="rId6" Type="http://schemas.openxmlformats.org/officeDocument/2006/relationships/slideLayout" Target="../slideLayouts/slideLayout109.xml"/><Relationship Id="rId11" Type="http://schemas.openxmlformats.org/officeDocument/2006/relationships/slideLayout" Target="../slideLayouts/slideLayout114.xml"/><Relationship Id="rId5" Type="http://schemas.openxmlformats.org/officeDocument/2006/relationships/slideLayout" Target="../slideLayouts/slideLayout108.xml"/><Relationship Id="rId10" Type="http://schemas.openxmlformats.org/officeDocument/2006/relationships/slideLayout" Target="../slideLayouts/slideLayout113.xml"/><Relationship Id="rId4" Type="http://schemas.openxmlformats.org/officeDocument/2006/relationships/slideLayout" Target="../slideLayouts/slideLayout107.xml"/><Relationship Id="rId9" Type="http://schemas.openxmlformats.org/officeDocument/2006/relationships/slideLayout" Target="../slideLayouts/slideLayout112.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2.xml"/><Relationship Id="rId3" Type="http://schemas.openxmlformats.org/officeDocument/2006/relationships/slideLayout" Target="../slideLayouts/slideLayout117.xml"/><Relationship Id="rId7" Type="http://schemas.openxmlformats.org/officeDocument/2006/relationships/slideLayout" Target="../slideLayouts/slideLayout121.xml"/><Relationship Id="rId12" Type="http://schemas.openxmlformats.org/officeDocument/2006/relationships/theme" Target="../theme/theme11.xml"/><Relationship Id="rId2" Type="http://schemas.openxmlformats.org/officeDocument/2006/relationships/slideLayout" Target="../slideLayouts/slideLayout116.xml"/><Relationship Id="rId1" Type="http://schemas.openxmlformats.org/officeDocument/2006/relationships/slideLayout" Target="../slideLayouts/slideLayout115.xml"/><Relationship Id="rId6" Type="http://schemas.openxmlformats.org/officeDocument/2006/relationships/slideLayout" Target="../slideLayouts/slideLayout120.xml"/><Relationship Id="rId11" Type="http://schemas.openxmlformats.org/officeDocument/2006/relationships/slideLayout" Target="../slideLayouts/slideLayout125.xml"/><Relationship Id="rId5" Type="http://schemas.openxmlformats.org/officeDocument/2006/relationships/slideLayout" Target="../slideLayouts/slideLayout119.xml"/><Relationship Id="rId10" Type="http://schemas.openxmlformats.org/officeDocument/2006/relationships/slideLayout" Target="../slideLayouts/slideLayout124.xml"/><Relationship Id="rId4" Type="http://schemas.openxmlformats.org/officeDocument/2006/relationships/slideLayout" Target="../slideLayouts/slideLayout118.xml"/><Relationship Id="rId9" Type="http://schemas.openxmlformats.org/officeDocument/2006/relationships/slideLayout" Target="../slideLayouts/slideLayout123.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3.xml"/><Relationship Id="rId13" Type="http://schemas.openxmlformats.org/officeDocument/2006/relationships/theme" Target="../theme/theme12.xml"/><Relationship Id="rId3" Type="http://schemas.openxmlformats.org/officeDocument/2006/relationships/slideLayout" Target="../slideLayouts/slideLayout128.xml"/><Relationship Id="rId7" Type="http://schemas.openxmlformats.org/officeDocument/2006/relationships/slideLayout" Target="../slideLayouts/slideLayout132.xml"/><Relationship Id="rId12" Type="http://schemas.openxmlformats.org/officeDocument/2006/relationships/slideLayout" Target="../slideLayouts/slideLayout137.xml"/><Relationship Id="rId2" Type="http://schemas.openxmlformats.org/officeDocument/2006/relationships/slideLayout" Target="../slideLayouts/slideLayout127.xml"/><Relationship Id="rId1" Type="http://schemas.openxmlformats.org/officeDocument/2006/relationships/slideLayout" Target="../slideLayouts/slideLayout126.xml"/><Relationship Id="rId6" Type="http://schemas.openxmlformats.org/officeDocument/2006/relationships/slideLayout" Target="../slideLayouts/slideLayout131.xml"/><Relationship Id="rId11" Type="http://schemas.openxmlformats.org/officeDocument/2006/relationships/slideLayout" Target="../slideLayouts/slideLayout136.xml"/><Relationship Id="rId5" Type="http://schemas.openxmlformats.org/officeDocument/2006/relationships/slideLayout" Target="../slideLayouts/slideLayout130.xml"/><Relationship Id="rId10" Type="http://schemas.openxmlformats.org/officeDocument/2006/relationships/slideLayout" Target="../slideLayouts/slideLayout135.xml"/><Relationship Id="rId4" Type="http://schemas.openxmlformats.org/officeDocument/2006/relationships/slideLayout" Target="../slideLayouts/slideLayout129.xml"/><Relationship Id="rId9" Type="http://schemas.openxmlformats.org/officeDocument/2006/relationships/slideLayout" Target="../slideLayouts/slideLayout134.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5.xml"/><Relationship Id="rId13" Type="http://schemas.openxmlformats.org/officeDocument/2006/relationships/theme" Target="../theme/theme13.xml"/><Relationship Id="rId3" Type="http://schemas.openxmlformats.org/officeDocument/2006/relationships/slideLayout" Target="../slideLayouts/slideLayout140.xml"/><Relationship Id="rId7" Type="http://schemas.openxmlformats.org/officeDocument/2006/relationships/slideLayout" Target="../slideLayouts/slideLayout144.xml"/><Relationship Id="rId12" Type="http://schemas.openxmlformats.org/officeDocument/2006/relationships/slideLayout" Target="../slideLayouts/slideLayout149.xml"/><Relationship Id="rId2" Type="http://schemas.openxmlformats.org/officeDocument/2006/relationships/slideLayout" Target="../slideLayouts/slideLayout139.xml"/><Relationship Id="rId1" Type="http://schemas.openxmlformats.org/officeDocument/2006/relationships/slideLayout" Target="../slideLayouts/slideLayout138.xml"/><Relationship Id="rId6" Type="http://schemas.openxmlformats.org/officeDocument/2006/relationships/slideLayout" Target="../slideLayouts/slideLayout143.xml"/><Relationship Id="rId11" Type="http://schemas.openxmlformats.org/officeDocument/2006/relationships/slideLayout" Target="../slideLayouts/slideLayout148.xml"/><Relationship Id="rId5" Type="http://schemas.openxmlformats.org/officeDocument/2006/relationships/slideLayout" Target="../slideLayouts/slideLayout142.xml"/><Relationship Id="rId10" Type="http://schemas.openxmlformats.org/officeDocument/2006/relationships/slideLayout" Target="../slideLayouts/slideLayout147.xml"/><Relationship Id="rId4" Type="http://schemas.openxmlformats.org/officeDocument/2006/relationships/slideLayout" Target="../slideLayouts/slideLayout141.xml"/><Relationship Id="rId9" Type="http://schemas.openxmlformats.org/officeDocument/2006/relationships/slideLayout" Target="../slideLayouts/slideLayout146.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7.xml"/><Relationship Id="rId3" Type="http://schemas.openxmlformats.org/officeDocument/2006/relationships/slideLayout" Target="../slideLayouts/slideLayout152.xml"/><Relationship Id="rId7" Type="http://schemas.openxmlformats.org/officeDocument/2006/relationships/slideLayout" Target="../slideLayouts/slideLayout156.xml"/><Relationship Id="rId12" Type="http://schemas.openxmlformats.org/officeDocument/2006/relationships/theme" Target="../theme/theme14.xml"/><Relationship Id="rId2" Type="http://schemas.openxmlformats.org/officeDocument/2006/relationships/slideLayout" Target="../slideLayouts/slideLayout151.xml"/><Relationship Id="rId1" Type="http://schemas.openxmlformats.org/officeDocument/2006/relationships/slideLayout" Target="../slideLayouts/slideLayout150.xml"/><Relationship Id="rId6" Type="http://schemas.openxmlformats.org/officeDocument/2006/relationships/slideLayout" Target="../slideLayouts/slideLayout155.xml"/><Relationship Id="rId11" Type="http://schemas.openxmlformats.org/officeDocument/2006/relationships/slideLayout" Target="../slideLayouts/slideLayout160.xml"/><Relationship Id="rId5" Type="http://schemas.openxmlformats.org/officeDocument/2006/relationships/slideLayout" Target="../slideLayouts/slideLayout154.xml"/><Relationship Id="rId10" Type="http://schemas.openxmlformats.org/officeDocument/2006/relationships/slideLayout" Target="../slideLayouts/slideLayout159.xml"/><Relationship Id="rId4" Type="http://schemas.openxmlformats.org/officeDocument/2006/relationships/slideLayout" Target="../slideLayouts/slideLayout153.xml"/><Relationship Id="rId9" Type="http://schemas.openxmlformats.org/officeDocument/2006/relationships/slideLayout" Target="../slideLayouts/slideLayout158.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8.xml"/><Relationship Id="rId3" Type="http://schemas.openxmlformats.org/officeDocument/2006/relationships/slideLayout" Target="../slideLayouts/slideLayout163.xml"/><Relationship Id="rId7" Type="http://schemas.openxmlformats.org/officeDocument/2006/relationships/slideLayout" Target="../slideLayouts/slideLayout167.xml"/><Relationship Id="rId12" Type="http://schemas.openxmlformats.org/officeDocument/2006/relationships/theme" Target="../theme/theme15.xml"/><Relationship Id="rId2" Type="http://schemas.openxmlformats.org/officeDocument/2006/relationships/slideLayout" Target="../slideLayouts/slideLayout162.xml"/><Relationship Id="rId1" Type="http://schemas.openxmlformats.org/officeDocument/2006/relationships/slideLayout" Target="../slideLayouts/slideLayout161.xml"/><Relationship Id="rId6" Type="http://schemas.openxmlformats.org/officeDocument/2006/relationships/slideLayout" Target="../slideLayouts/slideLayout166.xml"/><Relationship Id="rId11" Type="http://schemas.openxmlformats.org/officeDocument/2006/relationships/slideLayout" Target="../slideLayouts/slideLayout171.xml"/><Relationship Id="rId5" Type="http://schemas.openxmlformats.org/officeDocument/2006/relationships/slideLayout" Target="../slideLayouts/slideLayout165.xml"/><Relationship Id="rId10" Type="http://schemas.openxmlformats.org/officeDocument/2006/relationships/slideLayout" Target="../slideLayouts/slideLayout170.xml"/><Relationship Id="rId4" Type="http://schemas.openxmlformats.org/officeDocument/2006/relationships/slideLayout" Target="../slideLayouts/slideLayout164.xml"/><Relationship Id="rId9" Type="http://schemas.openxmlformats.org/officeDocument/2006/relationships/slideLayout" Target="../slideLayouts/slideLayout169.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9.xml"/><Relationship Id="rId3" Type="http://schemas.openxmlformats.org/officeDocument/2006/relationships/slideLayout" Target="../slideLayouts/slideLayout174.xml"/><Relationship Id="rId7" Type="http://schemas.openxmlformats.org/officeDocument/2006/relationships/slideLayout" Target="../slideLayouts/slideLayout178.xml"/><Relationship Id="rId12" Type="http://schemas.openxmlformats.org/officeDocument/2006/relationships/theme" Target="../theme/theme16.xml"/><Relationship Id="rId2" Type="http://schemas.openxmlformats.org/officeDocument/2006/relationships/slideLayout" Target="../slideLayouts/slideLayout173.xml"/><Relationship Id="rId1" Type="http://schemas.openxmlformats.org/officeDocument/2006/relationships/slideLayout" Target="../slideLayouts/slideLayout172.xml"/><Relationship Id="rId6" Type="http://schemas.openxmlformats.org/officeDocument/2006/relationships/slideLayout" Target="../slideLayouts/slideLayout177.xml"/><Relationship Id="rId11" Type="http://schemas.openxmlformats.org/officeDocument/2006/relationships/slideLayout" Target="../slideLayouts/slideLayout182.xml"/><Relationship Id="rId5" Type="http://schemas.openxmlformats.org/officeDocument/2006/relationships/slideLayout" Target="../slideLayouts/slideLayout176.xml"/><Relationship Id="rId10" Type="http://schemas.openxmlformats.org/officeDocument/2006/relationships/slideLayout" Target="../slideLayouts/slideLayout181.xml"/><Relationship Id="rId4" Type="http://schemas.openxmlformats.org/officeDocument/2006/relationships/slideLayout" Target="../slideLayouts/slideLayout175.xml"/><Relationship Id="rId9" Type="http://schemas.openxmlformats.org/officeDocument/2006/relationships/slideLayout" Target="../slideLayouts/slideLayout180.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90.xml"/><Relationship Id="rId3" Type="http://schemas.openxmlformats.org/officeDocument/2006/relationships/slideLayout" Target="../slideLayouts/slideLayout185.xml"/><Relationship Id="rId7" Type="http://schemas.openxmlformats.org/officeDocument/2006/relationships/slideLayout" Target="../slideLayouts/slideLayout189.xml"/><Relationship Id="rId12" Type="http://schemas.openxmlformats.org/officeDocument/2006/relationships/theme" Target="../theme/theme17.xml"/><Relationship Id="rId2" Type="http://schemas.openxmlformats.org/officeDocument/2006/relationships/slideLayout" Target="../slideLayouts/slideLayout184.xml"/><Relationship Id="rId1" Type="http://schemas.openxmlformats.org/officeDocument/2006/relationships/slideLayout" Target="../slideLayouts/slideLayout183.xml"/><Relationship Id="rId6" Type="http://schemas.openxmlformats.org/officeDocument/2006/relationships/slideLayout" Target="../slideLayouts/slideLayout188.xml"/><Relationship Id="rId11" Type="http://schemas.openxmlformats.org/officeDocument/2006/relationships/slideLayout" Target="../slideLayouts/slideLayout193.xml"/><Relationship Id="rId5" Type="http://schemas.openxmlformats.org/officeDocument/2006/relationships/slideLayout" Target="../slideLayouts/slideLayout187.xml"/><Relationship Id="rId10" Type="http://schemas.openxmlformats.org/officeDocument/2006/relationships/slideLayout" Target="../slideLayouts/slideLayout192.xml"/><Relationship Id="rId4" Type="http://schemas.openxmlformats.org/officeDocument/2006/relationships/slideLayout" Target="../slideLayouts/slideLayout186.xml"/><Relationship Id="rId9" Type="http://schemas.openxmlformats.org/officeDocument/2006/relationships/slideLayout" Target="../slideLayouts/slideLayout191.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201.xml"/><Relationship Id="rId3" Type="http://schemas.openxmlformats.org/officeDocument/2006/relationships/slideLayout" Target="../slideLayouts/slideLayout196.xml"/><Relationship Id="rId7" Type="http://schemas.openxmlformats.org/officeDocument/2006/relationships/slideLayout" Target="../slideLayouts/slideLayout200.xml"/><Relationship Id="rId12" Type="http://schemas.openxmlformats.org/officeDocument/2006/relationships/theme" Target="../theme/theme18.xml"/><Relationship Id="rId2" Type="http://schemas.openxmlformats.org/officeDocument/2006/relationships/slideLayout" Target="../slideLayouts/slideLayout195.xml"/><Relationship Id="rId1" Type="http://schemas.openxmlformats.org/officeDocument/2006/relationships/slideLayout" Target="../slideLayouts/slideLayout194.xml"/><Relationship Id="rId6" Type="http://schemas.openxmlformats.org/officeDocument/2006/relationships/slideLayout" Target="../slideLayouts/slideLayout199.xml"/><Relationship Id="rId11" Type="http://schemas.openxmlformats.org/officeDocument/2006/relationships/slideLayout" Target="../slideLayouts/slideLayout204.xml"/><Relationship Id="rId5" Type="http://schemas.openxmlformats.org/officeDocument/2006/relationships/slideLayout" Target="../slideLayouts/slideLayout198.xml"/><Relationship Id="rId10" Type="http://schemas.openxmlformats.org/officeDocument/2006/relationships/slideLayout" Target="../slideLayouts/slideLayout203.xml"/><Relationship Id="rId4" Type="http://schemas.openxmlformats.org/officeDocument/2006/relationships/slideLayout" Target="../slideLayouts/slideLayout197.xml"/><Relationship Id="rId9" Type="http://schemas.openxmlformats.org/officeDocument/2006/relationships/slideLayout" Target="../slideLayouts/slideLayout202.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12.xml"/><Relationship Id="rId13" Type="http://schemas.openxmlformats.org/officeDocument/2006/relationships/theme" Target="../theme/theme19.xml"/><Relationship Id="rId3" Type="http://schemas.openxmlformats.org/officeDocument/2006/relationships/slideLayout" Target="../slideLayouts/slideLayout207.xml"/><Relationship Id="rId7" Type="http://schemas.openxmlformats.org/officeDocument/2006/relationships/slideLayout" Target="../slideLayouts/slideLayout211.xml"/><Relationship Id="rId12" Type="http://schemas.openxmlformats.org/officeDocument/2006/relationships/slideLayout" Target="../slideLayouts/slideLayout216.xml"/><Relationship Id="rId2" Type="http://schemas.openxmlformats.org/officeDocument/2006/relationships/slideLayout" Target="../slideLayouts/slideLayout206.xml"/><Relationship Id="rId1" Type="http://schemas.openxmlformats.org/officeDocument/2006/relationships/slideLayout" Target="../slideLayouts/slideLayout205.xml"/><Relationship Id="rId6" Type="http://schemas.openxmlformats.org/officeDocument/2006/relationships/slideLayout" Target="../slideLayouts/slideLayout210.xml"/><Relationship Id="rId11" Type="http://schemas.openxmlformats.org/officeDocument/2006/relationships/slideLayout" Target="../slideLayouts/slideLayout215.xml"/><Relationship Id="rId5" Type="http://schemas.openxmlformats.org/officeDocument/2006/relationships/slideLayout" Target="../slideLayouts/slideLayout209.xml"/><Relationship Id="rId10" Type="http://schemas.openxmlformats.org/officeDocument/2006/relationships/slideLayout" Target="../slideLayouts/slideLayout214.xml"/><Relationship Id="rId4" Type="http://schemas.openxmlformats.org/officeDocument/2006/relationships/slideLayout" Target="../slideLayouts/slideLayout208.xml"/><Relationship Id="rId9" Type="http://schemas.openxmlformats.org/officeDocument/2006/relationships/slideLayout" Target="../slideLayouts/slideLayout21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24.xml"/><Relationship Id="rId3" Type="http://schemas.openxmlformats.org/officeDocument/2006/relationships/slideLayout" Target="../slideLayouts/slideLayout219.xml"/><Relationship Id="rId7" Type="http://schemas.openxmlformats.org/officeDocument/2006/relationships/slideLayout" Target="../slideLayouts/slideLayout223.xml"/><Relationship Id="rId12" Type="http://schemas.openxmlformats.org/officeDocument/2006/relationships/theme" Target="../theme/theme20.xml"/><Relationship Id="rId2" Type="http://schemas.openxmlformats.org/officeDocument/2006/relationships/slideLayout" Target="../slideLayouts/slideLayout218.xml"/><Relationship Id="rId1" Type="http://schemas.openxmlformats.org/officeDocument/2006/relationships/slideLayout" Target="../slideLayouts/slideLayout217.xml"/><Relationship Id="rId6" Type="http://schemas.openxmlformats.org/officeDocument/2006/relationships/slideLayout" Target="../slideLayouts/slideLayout222.xml"/><Relationship Id="rId11" Type="http://schemas.openxmlformats.org/officeDocument/2006/relationships/slideLayout" Target="../slideLayouts/slideLayout227.xml"/><Relationship Id="rId5" Type="http://schemas.openxmlformats.org/officeDocument/2006/relationships/slideLayout" Target="../slideLayouts/slideLayout221.xml"/><Relationship Id="rId10" Type="http://schemas.openxmlformats.org/officeDocument/2006/relationships/slideLayout" Target="../slideLayouts/slideLayout226.xml"/><Relationship Id="rId4" Type="http://schemas.openxmlformats.org/officeDocument/2006/relationships/slideLayout" Target="../slideLayouts/slideLayout220.xml"/><Relationship Id="rId9" Type="http://schemas.openxmlformats.org/officeDocument/2006/relationships/slideLayout" Target="../slideLayouts/slideLayout2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theme" Target="../theme/theme6.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slideLayout" Target="../slideLayouts/slideLayout68.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6.xml"/><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theme" Target="../theme/theme7.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7.xml"/><Relationship Id="rId13" Type="http://schemas.openxmlformats.org/officeDocument/2006/relationships/theme" Target="../theme/theme8.xml"/><Relationship Id="rId3" Type="http://schemas.openxmlformats.org/officeDocument/2006/relationships/slideLayout" Target="../slideLayouts/slideLayout82.xml"/><Relationship Id="rId7" Type="http://schemas.openxmlformats.org/officeDocument/2006/relationships/slideLayout" Target="../slideLayouts/slideLayout86.xml"/><Relationship Id="rId12" Type="http://schemas.openxmlformats.org/officeDocument/2006/relationships/slideLayout" Target="../slideLayouts/slideLayout91.xml"/><Relationship Id="rId2" Type="http://schemas.openxmlformats.org/officeDocument/2006/relationships/slideLayout" Target="../slideLayouts/slideLayout81.xml"/><Relationship Id="rId1" Type="http://schemas.openxmlformats.org/officeDocument/2006/relationships/slideLayout" Target="../slideLayouts/slideLayout80.xml"/><Relationship Id="rId6" Type="http://schemas.openxmlformats.org/officeDocument/2006/relationships/slideLayout" Target="../slideLayouts/slideLayout85.xml"/><Relationship Id="rId11" Type="http://schemas.openxmlformats.org/officeDocument/2006/relationships/slideLayout" Target="../slideLayouts/slideLayout90.xml"/><Relationship Id="rId5" Type="http://schemas.openxmlformats.org/officeDocument/2006/relationships/slideLayout" Target="../slideLayouts/slideLayout84.xml"/><Relationship Id="rId10" Type="http://schemas.openxmlformats.org/officeDocument/2006/relationships/slideLayout" Target="../slideLayouts/slideLayout89.xml"/><Relationship Id="rId4" Type="http://schemas.openxmlformats.org/officeDocument/2006/relationships/slideLayout" Target="../slideLayouts/slideLayout83.xml"/><Relationship Id="rId9" Type="http://schemas.openxmlformats.org/officeDocument/2006/relationships/slideLayout" Target="../slideLayouts/slideLayout8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theme" Target="../theme/theme9.xml"/><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slideLayout" Target="../slideLayouts/slideLayout103.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122" name="タイトル プレースホルダ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5123" name="テキスト プレースホルダ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 name="日付プレースホルダ 3"/>
          <p:cNvSpPr>
            <a:spLocks noGrp="1"/>
          </p:cNvSpPr>
          <p:nvPr>
            <p:ph type="dt" sz="half" idx="2"/>
          </p:nvPr>
        </p:nvSpPr>
        <p:spPr>
          <a:xfrm>
            <a:off x="457202" y="6356752"/>
            <a:ext cx="2133600" cy="365125"/>
          </a:xfrm>
          <a:prstGeom prst="rect">
            <a:avLst/>
          </a:prstGeom>
        </p:spPr>
        <p:txBody>
          <a:bodyPr vert="horz" lIns="91440" tIns="45720" rIns="91440" bIns="45720" rtlCol="0" anchor="ctr"/>
          <a:lstStyle>
            <a:lvl1pPr algn="l">
              <a:defRPr sz="1200" b="0">
                <a:solidFill>
                  <a:prstClr val="black">
                    <a:tint val="75000"/>
                  </a:prstClr>
                </a:solidFill>
                <a:latin typeface="Calibri"/>
                <a:ea typeface="ＭＳ Ｐゴシック"/>
              </a:defRPr>
            </a:lvl1pPr>
          </a:lstStyle>
          <a:p>
            <a:pPr>
              <a:defRPr/>
            </a:pPr>
            <a:fld id="{1C23C78B-4B70-4C25-983C-B0F5D0722744}" type="datetime1">
              <a:rPr lang="ja-JP" altLang="en-US" smtClean="0"/>
              <a:t>2013/6/5</a:t>
            </a:fld>
            <a:endParaRPr lang="ja-JP" altLang="en-US"/>
          </a:p>
        </p:txBody>
      </p:sp>
      <p:sp>
        <p:nvSpPr>
          <p:cNvPr id="5" name="フッター プレースホルダ 4"/>
          <p:cNvSpPr>
            <a:spLocks noGrp="1"/>
          </p:cNvSpPr>
          <p:nvPr>
            <p:ph type="ftr" sz="quarter" idx="3"/>
          </p:nvPr>
        </p:nvSpPr>
        <p:spPr>
          <a:xfrm>
            <a:off x="3124200" y="6356752"/>
            <a:ext cx="2895600" cy="365125"/>
          </a:xfrm>
          <a:prstGeom prst="rect">
            <a:avLst/>
          </a:prstGeom>
        </p:spPr>
        <p:txBody>
          <a:bodyPr vert="horz" lIns="91440" tIns="45720" rIns="91440" bIns="45720" rtlCol="0" anchor="ctr"/>
          <a:lstStyle>
            <a:lvl1pPr algn="ctr">
              <a:defRPr sz="1200" b="0">
                <a:solidFill>
                  <a:prstClr val="black">
                    <a:tint val="75000"/>
                  </a:prstClr>
                </a:solidFill>
                <a:latin typeface="Calibri"/>
                <a:ea typeface="ＭＳ Ｐゴシック"/>
              </a:defRPr>
            </a:lvl1pPr>
          </a:lstStyle>
          <a:p>
            <a:pPr>
              <a:defRPr/>
            </a:pPr>
            <a:endParaRPr lang="ja-JP" altLang="en-US"/>
          </a:p>
        </p:txBody>
      </p:sp>
      <p:sp>
        <p:nvSpPr>
          <p:cNvPr id="6" name="スライド番号プレースホルダ 5"/>
          <p:cNvSpPr>
            <a:spLocks noGrp="1"/>
          </p:cNvSpPr>
          <p:nvPr>
            <p:ph type="sldNum" sz="quarter" idx="4"/>
          </p:nvPr>
        </p:nvSpPr>
        <p:spPr>
          <a:xfrm>
            <a:off x="6553200" y="6356752"/>
            <a:ext cx="2133600" cy="365125"/>
          </a:xfrm>
          <a:prstGeom prst="rect">
            <a:avLst/>
          </a:prstGeom>
        </p:spPr>
        <p:txBody>
          <a:bodyPr vert="horz" lIns="91440" tIns="45720" rIns="91440" bIns="45720" rtlCol="0" anchor="ctr"/>
          <a:lstStyle>
            <a:lvl1pPr algn="r">
              <a:defRPr sz="1200" b="0">
                <a:solidFill>
                  <a:prstClr val="black">
                    <a:tint val="75000"/>
                  </a:prstClr>
                </a:solidFill>
                <a:latin typeface="Calibri"/>
                <a:ea typeface="ＭＳ Ｐゴシック"/>
              </a:defRPr>
            </a:lvl1pPr>
          </a:lstStyle>
          <a:p>
            <a:pPr>
              <a:defRPr/>
            </a:pPr>
            <a:fld id="{CFDB0A54-BBAF-4733-8B3C-9259D6C1AB79}" type="slidenum">
              <a:rPr lang="ja-JP" altLang="en-US"/>
              <a:pPr>
                <a:defRPr/>
              </a:pPr>
              <a:t>‹#›</a:t>
            </a:fld>
            <a:endParaRPr lang="ja-JP" altLang="en-US"/>
          </a:p>
        </p:txBody>
      </p:sp>
    </p:spTree>
  </p:cSld>
  <p:clrMap bg1="lt1" tx1="dk1" bg2="lt2" tx2="dk2" accent1="accent1" accent2="accent2" accent3="accent3" accent4="accent4" accent5="accent5" accent6="accent6" hlink="hlink" folHlink="folHlink"/>
  <p:sldLayoutIdLst>
    <p:sldLayoutId id="2147483834" r:id="rId1"/>
    <p:sldLayoutId id="2147483835" r:id="rId2"/>
    <p:sldLayoutId id="2147483836" r:id="rId3"/>
    <p:sldLayoutId id="2147483837" r:id="rId4"/>
    <p:sldLayoutId id="2147483838" r:id="rId5"/>
    <p:sldLayoutId id="2147483839" r:id="rId6"/>
    <p:sldLayoutId id="2147483840" r:id="rId7"/>
    <p:sldLayoutId id="2147483841" r:id="rId8"/>
    <p:sldLayoutId id="2147483842" r:id="rId9"/>
    <p:sldLayoutId id="2147483843" r:id="rId10"/>
    <p:sldLayoutId id="2147483844" r:id="rId11"/>
  </p:sldLayoutIdLst>
  <p:hf sldNum="0" hdr="0" ftr="0" dt="0"/>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p:titleStyle>
    <p:bodyStyle>
      <a:lvl1pPr marL="342900" indent="-342900" algn="l" rtl="0" eaLnBrk="0" fontAlgn="base" hangingPunct="0">
        <a:spcBef>
          <a:spcPct val="20000"/>
        </a:spcBef>
        <a:spcAft>
          <a:spcPct val="0"/>
        </a:spcAft>
        <a:buFont typeface="Arial" pitchFamily="34"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304"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304" y="1600204"/>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985"/>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9A004238-F0BD-4CBD-A67C-DD5ACED8D434}" type="datetime1">
              <a:rPr lang="ja-JP" altLang="en-US" smtClean="0">
                <a:solidFill>
                  <a:prstClr val="black">
                    <a:tint val="75000"/>
                  </a:prstClr>
                </a:solidFill>
                <a:latin typeface="Calibri"/>
                <a:ea typeface="ＭＳ Ｐゴシック"/>
              </a:rPr>
              <a:t>2013/6/5</a:t>
            </a:fld>
            <a:endParaRPr lang="ja-JP" altLang="en-US">
              <a:solidFill>
                <a:prstClr val="black">
                  <a:tint val="75000"/>
                </a:prstClr>
              </a:solidFill>
              <a:latin typeface="Calibri"/>
              <a:ea typeface="ＭＳ Ｐゴシック"/>
            </a:endParaRPr>
          </a:p>
        </p:txBody>
      </p:sp>
      <p:sp>
        <p:nvSpPr>
          <p:cNvPr id="5" name="フッター プレースホルダ 4"/>
          <p:cNvSpPr>
            <a:spLocks noGrp="1"/>
          </p:cNvSpPr>
          <p:nvPr>
            <p:ph type="ftr" sz="quarter" idx="3"/>
          </p:nvPr>
        </p:nvSpPr>
        <p:spPr>
          <a:xfrm>
            <a:off x="3124200" y="6356985"/>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ja-JP" altLang="en-US">
              <a:solidFill>
                <a:prstClr val="black">
                  <a:tint val="75000"/>
                </a:prstClr>
              </a:solidFill>
              <a:latin typeface="Calibri"/>
              <a:ea typeface="ＭＳ Ｐゴシック"/>
            </a:endParaRPr>
          </a:p>
        </p:txBody>
      </p:sp>
      <p:sp>
        <p:nvSpPr>
          <p:cNvPr id="6" name="スライド番号プレースホルダ 5"/>
          <p:cNvSpPr>
            <a:spLocks noGrp="1"/>
          </p:cNvSpPr>
          <p:nvPr>
            <p:ph type="sldNum" sz="quarter" idx="4"/>
          </p:nvPr>
        </p:nvSpPr>
        <p:spPr>
          <a:xfrm>
            <a:off x="6553304" y="6356985"/>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32927FFD-3D24-4EC2-AEC8-E83A8D96C0AC}" type="slidenum">
              <a:rPr lang="ja-JP" altLang="en-US" smtClean="0">
                <a:solidFill>
                  <a:prstClr val="black">
                    <a:tint val="75000"/>
                  </a:prstClr>
                </a:solidFill>
                <a:latin typeface="Calibri"/>
                <a:ea typeface="ＭＳ Ｐゴシック"/>
              </a:rPr>
              <a:pPr fontAlgn="auto">
                <a:spcBef>
                  <a:spcPts val="0"/>
                </a:spcBef>
                <a:spcAft>
                  <a:spcPts val="0"/>
                </a:spcAft>
              </a:pPr>
              <a:t>‹#›</a:t>
            </a:fld>
            <a:endParaRPr lang="ja-JP" altLang="en-US">
              <a:solidFill>
                <a:prstClr val="black">
                  <a:tint val="75000"/>
                </a:prstClr>
              </a:solidFill>
              <a:latin typeface="Calibri"/>
              <a:ea typeface="ＭＳ Ｐゴシック"/>
            </a:endParaRPr>
          </a:p>
        </p:txBody>
      </p:sp>
    </p:spTree>
    <p:extLst>
      <p:ext uri="{BB962C8B-B14F-4D97-AF65-F5344CB8AC3E}">
        <p14:creationId xmlns:p14="http://schemas.microsoft.com/office/powerpoint/2010/main" val="3201003511"/>
      </p:ext>
    </p:extLst>
  </p:cSld>
  <p:clrMap bg1="lt1" tx1="dk1" bg2="lt2" tx2="dk2" accent1="accent1" accent2="accent2" accent3="accent3" accent4="accent4" accent5="accent5" accent6="accent6" hlink="hlink" folHlink="folHlink"/>
  <p:sldLayoutIdLst>
    <p:sldLayoutId id="2147484281" r:id="rId1"/>
    <p:sldLayoutId id="2147484282" r:id="rId2"/>
    <p:sldLayoutId id="2147484283" r:id="rId3"/>
    <p:sldLayoutId id="2147484284" r:id="rId4"/>
    <p:sldLayoutId id="2147484285" r:id="rId5"/>
    <p:sldLayoutId id="2147484286" r:id="rId6"/>
    <p:sldLayoutId id="2147484287" r:id="rId7"/>
    <p:sldLayoutId id="2147484288" r:id="rId8"/>
    <p:sldLayoutId id="2147484289" r:id="rId9"/>
    <p:sldLayoutId id="2147484290" r:id="rId10"/>
    <p:sldLayoutId id="2147484291" r:id="rId11"/>
  </p:sldLayoutIdLst>
  <p:hf sldNum="0"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タイトル プレースホルダ 1"/>
          <p:cNvSpPr>
            <a:spLocks noGrp="1"/>
          </p:cNvSpPr>
          <p:nvPr>
            <p:ph type="title"/>
          </p:nvPr>
        </p:nvSpPr>
        <p:spPr bwMode="auto">
          <a:xfrm>
            <a:off x="457302" y="274638"/>
            <a:ext cx="8229600" cy="1143000"/>
          </a:xfrm>
          <a:prstGeom prst="rect">
            <a:avLst/>
          </a:prstGeom>
          <a:noFill/>
          <a:ln w="9525">
            <a:noFill/>
            <a:miter lim="800000"/>
            <a:headEnd/>
            <a:tailEnd/>
          </a:ln>
        </p:spPr>
        <p:txBody>
          <a:bodyPr vert="horz" wrap="square" lIns="91413" tIns="45707" rIns="91413" bIns="45707" numCol="1" anchor="ctr" anchorCtr="0" compatLnSpc="1">
            <a:prstTxWarp prst="textNoShape">
              <a:avLst/>
            </a:prstTxWarp>
          </a:bodyPr>
          <a:lstStyle/>
          <a:p>
            <a:pPr lvl="0"/>
            <a:r>
              <a:rPr lang="ja-JP" altLang="en-US" smtClean="0"/>
              <a:t>マスタ タイトルの書式設定</a:t>
            </a:r>
          </a:p>
        </p:txBody>
      </p:sp>
      <p:sp>
        <p:nvSpPr>
          <p:cNvPr id="1027" name="テキスト プレースホルダ 2"/>
          <p:cNvSpPr>
            <a:spLocks noGrp="1"/>
          </p:cNvSpPr>
          <p:nvPr>
            <p:ph type="body" idx="1"/>
          </p:nvPr>
        </p:nvSpPr>
        <p:spPr bwMode="auto">
          <a:xfrm>
            <a:off x="457302" y="1600204"/>
            <a:ext cx="8229600" cy="4525963"/>
          </a:xfrm>
          <a:prstGeom prst="rect">
            <a:avLst/>
          </a:prstGeom>
          <a:noFill/>
          <a:ln w="9525">
            <a:noFill/>
            <a:miter lim="800000"/>
            <a:headEnd/>
            <a:tailEnd/>
          </a:ln>
        </p:spPr>
        <p:txBody>
          <a:bodyPr vert="horz" wrap="square" lIns="91413" tIns="45707" rIns="91413" bIns="45707"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 name="日付プレースホルダ 3"/>
          <p:cNvSpPr>
            <a:spLocks noGrp="1"/>
          </p:cNvSpPr>
          <p:nvPr>
            <p:ph type="dt" sz="half" idx="2"/>
          </p:nvPr>
        </p:nvSpPr>
        <p:spPr>
          <a:xfrm>
            <a:off x="457318" y="6357149"/>
            <a:ext cx="2133600" cy="365125"/>
          </a:xfrm>
          <a:prstGeom prst="rect">
            <a:avLst/>
          </a:prstGeom>
        </p:spPr>
        <p:txBody>
          <a:bodyPr vert="horz" lIns="91413" tIns="45707" rIns="91413" bIns="45707" rtlCol="0" anchor="ctr"/>
          <a:lstStyle>
            <a:lvl1pPr algn="l" defTabSz="914125" fontAlgn="auto">
              <a:spcBef>
                <a:spcPts val="0"/>
              </a:spcBef>
              <a:spcAft>
                <a:spcPts val="0"/>
              </a:spcAft>
              <a:defRPr sz="1200">
                <a:solidFill>
                  <a:schemeClr val="tx1">
                    <a:tint val="75000"/>
                  </a:schemeClr>
                </a:solidFill>
                <a:latin typeface="+mn-lt"/>
                <a:ea typeface="+mn-ea"/>
              </a:defRPr>
            </a:lvl1pPr>
          </a:lstStyle>
          <a:p>
            <a:pPr>
              <a:defRPr/>
            </a:pPr>
            <a:fld id="{19AA1075-05D0-469F-BFB0-29A48D65E75E}" type="datetime1">
              <a:rPr lang="ja-JP" altLang="en-US" smtClean="0">
                <a:solidFill>
                  <a:prstClr val="black">
                    <a:tint val="75000"/>
                  </a:prstClr>
                </a:solidFill>
              </a:rPr>
              <a:t>2013/6/5</a:t>
            </a:fld>
            <a:endParaRPr lang="ja-JP" altLang="en-US">
              <a:solidFill>
                <a:prstClr val="black">
                  <a:tint val="75000"/>
                </a:prstClr>
              </a:solidFill>
            </a:endParaRPr>
          </a:p>
        </p:txBody>
      </p:sp>
      <p:sp>
        <p:nvSpPr>
          <p:cNvPr id="5" name="フッター プレースホルダ 4"/>
          <p:cNvSpPr>
            <a:spLocks noGrp="1"/>
          </p:cNvSpPr>
          <p:nvPr>
            <p:ph type="ftr" sz="quarter" idx="3"/>
          </p:nvPr>
        </p:nvSpPr>
        <p:spPr>
          <a:xfrm>
            <a:off x="3124200" y="6357149"/>
            <a:ext cx="2895600" cy="365125"/>
          </a:xfrm>
          <a:prstGeom prst="rect">
            <a:avLst/>
          </a:prstGeom>
        </p:spPr>
        <p:txBody>
          <a:bodyPr vert="horz" lIns="91413" tIns="45707" rIns="91413" bIns="45707" rtlCol="0" anchor="ctr"/>
          <a:lstStyle>
            <a:lvl1pPr algn="ctr" defTabSz="914125" fontAlgn="auto">
              <a:spcBef>
                <a:spcPts val="0"/>
              </a:spcBef>
              <a:spcAft>
                <a:spcPts val="0"/>
              </a:spcAft>
              <a:defRPr sz="1200">
                <a:solidFill>
                  <a:schemeClr val="tx1">
                    <a:tint val="75000"/>
                  </a:schemeClr>
                </a:solidFill>
                <a:latin typeface="+mn-lt"/>
                <a:ea typeface="+mn-ea"/>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4"/>
          </p:nvPr>
        </p:nvSpPr>
        <p:spPr>
          <a:xfrm>
            <a:off x="7010434" y="6493674"/>
            <a:ext cx="2133600" cy="365125"/>
          </a:xfrm>
          <a:prstGeom prst="rect">
            <a:avLst/>
          </a:prstGeom>
        </p:spPr>
        <p:txBody>
          <a:bodyPr vert="horz" lIns="91413" tIns="45707" rIns="91413" bIns="45707" rtlCol="0" anchor="ctr"/>
          <a:lstStyle>
            <a:lvl1pPr algn="r" defTabSz="914125" fontAlgn="auto">
              <a:spcBef>
                <a:spcPts val="0"/>
              </a:spcBef>
              <a:spcAft>
                <a:spcPts val="0"/>
              </a:spcAft>
              <a:defRPr sz="1200">
                <a:solidFill>
                  <a:schemeClr val="tx1">
                    <a:tint val="75000"/>
                  </a:schemeClr>
                </a:solidFill>
                <a:latin typeface="+mn-lt"/>
                <a:ea typeface="+mn-ea"/>
              </a:defRPr>
            </a:lvl1pPr>
          </a:lstStyle>
          <a:p>
            <a:pPr>
              <a:defRPr/>
            </a:pPr>
            <a:fld id="{1FFBE791-4A68-4971-B757-81C682E172D5}" type="slidenum">
              <a:rPr lang="ja-JP" altLang="en-US">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2787007095"/>
      </p:ext>
    </p:extLst>
  </p:cSld>
  <p:clrMap bg1="lt1" tx1="dk1" bg2="lt2" tx2="dk2" accent1="accent1" accent2="accent2" accent3="accent3" accent4="accent4" accent5="accent5" accent6="accent6" hlink="hlink" folHlink="folHlink"/>
  <p:sldLayoutIdLst>
    <p:sldLayoutId id="2147484293" r:id="rId1"/>
    <p:sldLayoutId id="2147484294" r:id="rId2"/>
    <p:sldLayoutId id="2147484295" r:id="rId3"/>
    <p:sldLayoutId id="2147484296" r:id="rId4"/>
    <p:sldLayoutId id="2147484297" r:id="rId5"/>
    <p:sldLayoutId id="2147484298" r:id="rId6"/>
    <p:sldLayoutId id="2147484299" r:id="rId7"/>
    <p:sldLayoutId id="2147484300" r:id="rId8"/>
    <p:sldLayoutId id="2147484301" r:id="rId9"/>
    <p:sldLayoutId id="2147484302" r:id="rId10"/>
    <p:sldLayoutId id="2147484303" r:id="rId11"/>
  </p:sldLayoutIdLst>
  <p:hf sldNum="0" hdr="0" ftr="0" dt="0"/>
  <p:txStyles>
    <p:titleStyle>
      <a:lvl1pPr algn="ctr" defTabSz="912813" rtl="0" eaLnBrk="0" fontAlgn="base" hangingPunct="0">
        <a:spcBef>
          <a:spcPct val="0"/>
        </a:spcBef>
        <a:spcAft>
          <a:spcPct val="0"/>
        </a:spcAft>
        <a:defRPr kumimoji="1" sz="4400" kern="1200">
          <a:solidFill>
            <a:schemeClr val="tx1"/>
          </a:solidFill>
          <a:latin typeface="+mj-lt"/>
          <a:ea typeface="+mj-ea"/>
          <a:cs typeface="+mj-cs"/>
        </a:defRPr>
      </a:lvl1pPr>
      <a:lvl2pPr algn="ctr" defTabSz="912813"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defTabSz="912813"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defTabSz="912813"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defTabSz="912813"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defTabSz="912813" rtl="0" fontAlgn="base">
        <a:spcBef>
          <a:spcPct val="0"/>
        </a:spcBef>
        <a:spcAft>
          <a:spcPct val="0"/>
        </a:spcAft>
        <a:defRPr kumimoji="1" sz="4400">
          <a:solidFill>
            <a:schemeClr val="tx1"/>
          </a:solidFill>
          <a:latin typeface="Calibri" pitchFamily="34" charset="0"/>
          <a:ea typeface="ＭＳ Ｐゴシック" charset="-128"/>
        </a:defRPr>
      </a:lvl6pPr>
      <a:lvl7pPr marL="914400" algn="ctr" defTabSz="912813"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defTabSz="912813"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defTabSz="912813" rtl="0" fontAlgn="base">
        <a:spcBef>
          <a:spcPct val="0"/>
        </a:spcBef>
        <a:spcAft>
          <a:spcPct val="0"/>
        </a:spcAft>
        <a:defRPr kumimoji="1" sz="4400">
          <a:solidFill>
            <a:schemeClr val="tx1"/>
          </a:solidFill>
          <a:latin typeface="Calibri" pitchFamily="34" charset="0"/>
          <a:ea typeface="ＭＳ Ｐゴシック" charset="-128"/>
        </a:defRPr>
      </a:lvl9pPr>
    </p:titleStyle>
    <p:bodyStyle>
      <a:lvl1pPr marL="341313" indent="-341313" algn="l" defTabSz="912813" rtl="0" eaLnBrk="0" fontAlgn="base" hangingPunct="0">
        <a:spcBef>
          <a:spcPct val="20000"/>
        </a:spcBef>
        <a:spcAft>
          <a:spcPct val="0"/>
        </a:spcAft>
        <a:buFont typeface="Arial" charset="0"/>
        <a:buChar char="•"/>
        <a:defRPr kumimoji="1" sz="3200" kern="1200">
          <a:solidFill>
            <a:schemeClr val="tx1"/>
          </a:solidFill>
          <a:latin typeface="+mn-lt"/>
          <a:ea typeface="+mn-ea"/>
          <a:cs typeface="+mn-cs"/>
        </a:defRPr>
      </a:lvl1pPr>
      <a:lvl2pPr marL="741363" indent="-284163" algn="l" defTabSz="912813" rtl="0" eaLnBrk="0" fontAlgn="base" hangingPunct="0">
        <a:spcBef>
          <a:spcPct val="20000"/>
        </a:spcBef>
        <a:spcAft>
          <a:spcPct val="0"/>
        </a:spcAft>
        <a:buFont typeface="Arial" charset="0"/>
        <a:buChar char="–"/>
        <a:defRPr kumimoji="1" sz="2800" kern="1200">
          <a:solidFill>
            <a:schemeClr val="tx1"/>
          </a:solidFill>
          <a:latin typeface="+mn-lt"/>
          <a:ea typeface="+mn-ea"/>
          <a:cs typeface="+mn-cs"/>
        </a:defRPr>
      </a:lvl2pPr>
      <a:lvl3pPr marL="1141413" indent="-227013" algn="l" defTabSz="912813" rtl="0" eaLnBrk="0" fontAlgn="base" hangingPunct="0">
        <a:spcBef>
          <a:spcPct val="20000"/>
        </a:spcBef>
        <a:spcAft>
          <a:spcPct val="0"/>
        </a:spcAft>
        <a:buFont typeface="Arial" charset="0"/>
        <a:buChar char="•"/>
        <a:defRPr kumimoji="1" sz="2400" kern="1200">
          <a:solidFill>
            <a:schemeClr val="tx1"/>
          </a:solidFill>
          <a:latin typeface="+mn-lt"/>
          <a:ea typeface="+mn-ea"/>
          <a:cs typeface="+mn-cs"/>
        </a:defRPr>
      </a:lvl3pPr>
      <a:lvl4pPr marL="1598613" indent="-227013" algn="l" defTabSz="912813"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4pPr>
      <a:lvl5pPr marL="2055813" indent="-227013" algn="l" defTabSz="912813"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5pPr>
      <a:lvl6pPr marL="2513844" indent="-228532" algn="l" defTabSz="914125"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0907" indent="-228532" algn="l" defTabSz="914125"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7970" indent="-228532" algn="l" defTabSz="914125"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5033" indent="-228532" algn="l" defTabSz="914125"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125" rtl="0" eaLnBrk="1" latinLnBrk="0" hangingPunct="1">
        <a:defRPr kumimoji="1" sz="1800" kern="1200">
          <a:solidFill>
            <a:schemeClr val="tx1"/>
          </a:solidFill>
          <a:latin typeface="+mn-lt"/>
          <a:ea typeface="+mn-ea"/>
          <a:cs typeface="+mn-cs"/>
        </a:defRPr>
      </a:lvl1pPr>
      <a:lvl2pPr marL="457063" algn="l" defTabSz="914125" rtl="0" eaLnBrk="1" latinLnBrk="0" hangingPunct="1">
        <a:defRPr kumimoji="1" sz="1800" kern="1200">
          <a:solidFill>
            <a:schemeClr val="tx1"/>
          </a:solidFill>
          <a:latin typeface="+mn-lt"/>
          <a:ea typeface="+mn-ea"/>
          <a:cs typeface="+mn-cs"/>
        </a:defRPr>
      </a:lvl2pPr>
      <a:lvl3pPr marL="914125" algn="l" defTabSz="914125" rtl="0" eaLnBrk="1" latinLnBrk="0" hangingPunct="1">
        <a:defRPr kumimoji="1" sz="1800" kern="1200">
          <a:solidFill>
            <a:schemeClr val="tx1"/>
          </a:solidFill>
          <a:latin typeface="+mn-lt"/>
          <a:ea typeface="+mn-ea"/>
          <a:cs typeface="+mn-cs"/>
        </a:defRPr>
      </a:lvl3pPr>
      <a:lvl4pPr marL="1371188" algn="l" defTabSz="914125" rtl="0" eaLnBrk="1" latinLnBrk="0" hangingPunct="1">
        <a:defRPr kumimoji="1" sz="1800" kern="1200">
          <a:solidFill>
            <a:schemeClr val="tx1"/>
          </a:solidFill>
          <a:latin typeface="+mn-lt"/>
          <a:ea typeface="+mn-ea"/>
          <a:cs typeface="+mn-cs"/>
        </a:defRPr>
      </a:lvl4pPr>
      <a:lvl5pPr marL="1828251" algn="l" defTabSz="914125" rtl="0" eaLnBrk="1" latinLnBrk="0" hangingPunct="1">
        <a:defRPr kumimoji="1" sz="1800" kern="1200">
          <a:solidFill>
            <a:schemeClr val="tx1"/>
          </a:solidFill>
          <a:latin typeface="+mn-lt"/>
          <a:ea typeface="+mn-ea"/>
          <a:cs typeface="+mn-cs"/>
        </a:defRPr>
      </a:lvl5pPr>
      <a:lvl6pPr marL="2285314" algn="l" defTabSz="914125" rtl="0" eaLnBrk="1" latinLnBrk="0" hangingPunct="1">
        <a:defRPr kumimoji="1" sz="1800" kern="1200">
          <a:solidFill>
            <a:schemeClr val="tx1"/>
          </a:solidFill>
          <a:latin typeface="+mn-lt"/>
          <a:ea typeface="+mn-ea"/>
          <a:cs typeface="+mn-cs"/>
        </a:defRPr>
      </a:lvl6pPr>
      <a:lvl7pPr marL="2742377" algn="l" defTabSz="914125" rtl="0" eaLnBrk="1" latinLnBrk="0" hangingPunct="1">
        <a:defRPr kumimoji="1" sz="1800" kern="1200">
          <a:solidFill>
            <a:schemeClr val="tx1"/>
          </a:solidFill>
          <a:latin typeface="+mn-lt"/>
          <a:ea typeface="+mn-ea"/>
          <a:cs typeface="+mn-cs"/>
        </a:defRPr>
      </a:lvl7pPr>
      <a:lvl8pPr marL="3199439" algn="l" defTabSz="914125" rtl="0" eaLnBrk="1" latinLnBrk="0" hangingPunct="1">
        <a:defRPr kumimoji="1" sz="1800" kern="1200">
          <a:solidFill>
            <a:schemeClr val="tx1"/>
          </a:solidFill>
          <a:latin typeface="+mn-lt"/>
          <a:ea typeface="+mn-ea"/>
          <a:cs typeface="+mn-cs"/>
        </a:defRPr>
      </a:lvl8pPr>
      <a:lvl9pPr marL="3656501" algn="l" defTabSz="914125" rtl="0" eaLnBrk="1" latinLnBrk="0" hangingPunct="1">
        <a:defRPr kumimoji="1"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タイトル プレースホルダ 1"/>
          <p:cNvSpPr>
            <a:spLocks noGrp="1"/>
          </p:cNvSpPr>
          <p:nvPr>
            <p:ph type="title"/>
          </p:nvPr>
        </p:nvSpPr>
        <p:spPr bwMode="auto">
          <a:xfrm>
            <a:off x="457302" y="274638"/>
            <a:ext cx="8229600" cy="1143000"/>
          </a:xfrm>
          <a:prstGeom prst="rect">
            <a:avLst/>
          </a:prstGeom>
          <a:noFill/>
          <a:ln w="9525">
            <a:noFill/>
            <a:miter lim="800000"/>
            <a:headEnd/>
            <a:tailEnd/>
          </a:ln>
        </p:spPr>
        <p:txBody>
          <a:bodyPr vert="horz" wrap="square" lIns="91413" tIns="45707" rIns="91413" bIns="45707" numCol="1" anchor="ctr" anchorCtr="0" compatLnSpc="1">
            <a:prstTxWarp prst="textNoShape">
              <a:avLst/>
            </a:prstTxWarp>
          </a:bodyPr>
          <a:lstStyle/>
          <a:p>
            <a:pPr lvl="0"/>
            <a:r>
              <a:rPr lang="ja-JP" altLang="en-US" smtClean="0"/>
              <a:t>マスタ タイトルの書式設定</a:t>
            </a:r>
          </a:p>
        </p:txBody>
      </p:sp>
      <p:sp>
        <p:nvSpPr>
          <p:cNvPr id="1027" name="テキスト プレースホルダ 2"/>
          <p:cNvSpPr>
            <a:spLocks noGrp="1"/>
          </p:cNvSpPr>
          <p:nvPr>
            <p:ph type="body" idx="1"/>
          </p:nvPr>
        </p:nvSpPr>
        <p:spPr bwMode="auto">
          <a:xfrm>
            <a:off x="457302" y="1600204"/>
            <a:ext cx="8229600" cy="4525963"/>
          </a:xfrm>
          <a:prstGeom prst="rect">
            <a:avLst/>
          </a:prstGeom>
          <a:noFill/>
          <a:ln w="9525">
            <a:noFill/>
            <a:miter lim="800000"/>
            <a:headEnd/>
            <a:tailEnd/>
          </a:ln>
        </p:spPr>
        <p:txBody>
          <a:bodyPr vert="horz" wrap="square" lIns="91413" tIns="45707" rIns="91413" bIns="45707"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 name="日付プレースホルダ 3"/>
          <p:cNvSpPr>
            <a:spLocks noGrp="1"/>
          </p:cNvSpPr>
          <p:nvPr>
            <p:ph type="dt" sz="half" idx="2"/>
          </p:nvPr>
        </p:nvSpPr>
        <p:spPr>
          <a:xfrm>
            <a:off x="457318" y="6357169"/>
            <a:ext cx="2133600" cy="365125"/>
          </a:xfrm>
          <a:prstGeom prst="rect">
            <a:avLst/>
          </a:prstGeom>
        </p:spPr>
        <p:txBody>
          <a:bodyPr vert="horz" lIns="91413" tIns="45707" rIns="91413" bIns="45707" rtlCol="0" anchor="ctr"/>
          <a:lstStyle>
            <a:lvl1pPr algn="l" defTabSz="914125" fontAlgn="auto">
              <a:spcBef>
                <a:spcPts val="0"/>
              </a:spcBef>
              <a:spcAft>
                <a:spcPts val="0"/>
              </a:spcAft>
              <a:defRPr sz="1200">
                <a:solidFill>
                  <a:schemeClr val="tx1">
                    <a:tint val="75000"/>
                  </a:schemeClr>
                </a:solidFill>
                <a:latin typeface="+mn-lt"/>
                <a:ea typeface="+mn-ea"/>
              </a:defRPr>
            </a:lvl1pPr>
          </a:lstStyle>
          <a:p>
            <a:pPr>
              <a:defRPr/>
            </a:pPr>
            <a:fld id="{9C872B35-458C-4987-A04F-9B9D48C5BA76}" type="datetime1">
              <a:rPr lang="ja-JP" altLang="en-US" smtClean="0">
                <a:solidFill>
                  <a:prstClr val="black">
                    <a:tint val="75000"/>
                  </a:prstClr>
                </a:solidFill>
              </a:rPr>
              <a:t>2013/6/5</a:t>
            </a:fld>
            <a:endParaRPr lang="ja-JP" altLang="en-US">
              <a:solidFill>
                <a:prstClr val="black">
                  <a:tint val="75000"/>
                </a:prstClr>
              </a:solidFill>
            </a:endParaRPr>
          </a:p>
        </p:txBody>
      </p:sp>
      <p:sp>
        <p:nvSpPr>
          <p:cNvPr id="5" name="フッター プレースホルダ 4"/>
          <p:cNvSpPr>
            <a:spLocks noGrp="1"/>
          </p:cNvSpPr>
          <p:nvPr>
            <p:ph type="ftr" sz="quarter" idx="3"/>
          </p:nvPr>
        </p:nvSpPr>
        <p:spPr>
          <a:xfrm>
            <a:off x="3124200" y="6357169"/>
            <a:ext cx="2895600" cy="365125"/>
          </a:xfrm>
          <a:prstGeom prst="rect">
            <a:avLst/>
          </a:prstGeom>
        </p:spPr>
        <p:txBody>
          <a:bodyPr vert="horz" lIns="91413" tIns="45707" rIns="91413" bIns="45707" rtlCol="0" anchor="ctr"/>
          <a:lstStyle>
            <a:lvl1pPr algn="ctr" defTabSz="914125" fontAlgn="auto">
              <a:spcBef>
                <a:spcPts val="0"/>
              </a:spcBef>
              <a:spcAft>
                <a:spcPts val="0"/>
              </a:spcAft>
              <a:defRPr sz="1200">
                <a:solidFill>
                  <a:schemeClr val="tx1">
                    <a:tint val="75000"/>
                  </a:schemeClr>
                </a:solidFill>
                <a:latin typeface="+mn-lt"/>
                <a:ea typeface="+mn-ea"/>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4"/>
          </p:nvPr>
        </p:nvSpPr>
        <p:spPr>
          <a:xfrm>
            <a:off x="7010434" y="6493694"/>
            <a:ext cx="2133600" cy="365125"/>
          </a:xfrm>
          <a:prstGeom prst="rect">
            <a:avLst/>
          </a:prstGeom>
        </p:spPr>
        <p:txBody>
          <a:bodyPr vert="horz" lIns="91413" tIns="45707" rIns="91413" bIns="45707" rtlCol="0" anchor="ctr"/>
          <a:lstStyle>
            <a:lvl1pPr algn="r" defTabSz="914125" fontAlgn="auto">
              <a:spcBef>
                <a:spcPts val="0"/>
              </a:spcBef>
              <a:spcAft>
                <a:spcPts val="0"/>
              </a:spcAft>
              <a:defRPr sz="1200">
                <a:solidFill>
                  <a:schemeClr val="tx1">
                    <a:tint val="75000"/>
                  </a:schemeClr>
                </a:solidFill>
                <a:latin typeface="+mn-lt"/>
                <a:ea typeface="+mn-ea"/>
              </a:defRPr>
            </a:lvl1pPr>
          </a:lstStyle>
          <a:p>
            <a:pPr>
              <a:defRPr/>
            </a:pPr>
            <a:fld id="{1FFBE791-4A68-4971-B757-81C682E172D5}" type="slidenum">
              <a:rPr lang="ja-JP" altLang="en-US">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561581175"/>
      </p:ext>
    </p:extLst>
  </p:cSld>
  <p:clrMap bg1="lt1" tx1="dk1" bg2="lt2" tx2="dk2" accent1="accent1" accent2="accent2" accent3="accent3" accent4="accent4" accent5="accent5" accent6="accent6" hlink="hlink" folHlink="folHlink"/>
  <p:sldLayoutIdLst>
    <p:sldLayoutId id="2147484305" r:id="rId1"/>
    <p:sldLayoutId id="2147484306" r:id="rId2"/>
    <p:sldLayoutId id="2147484307" r:id="rId3"/>
    <p:sldLayoutId id="2147484308" r:id="rId4"/>
    <p:sldLayoutId id="2147484309" r:id="rId5"/>
    <p:sldLayoutId id="2147484310" r:id="rId6"/>
    <p:sldLayoutId id="2147484311" r:id="rId7"/>
    <p:sldLayoutId id="2147484312" r:id="rId8"/>
    <p:sldLayoutId id="2147484313" r:id="rId9"/>
    <p:sldLayoutId id="2147484314" r:id="rId10"/>
    <p:sldLayoutId id="2147484315" r:id="rId11"/>
    <p:sldLayoutId id="2147484316" r:id="rId12"/>
  </p:sldLayoutIdLst>
  <p:hf sldNum="0" hdr="0" ftr="0" dt="0"/>
  <p:txStyles>
    <p:titleStyle>
      <a:lvl1pPr algn="ctr" defTabSz="912813" rtl="0" eaLnBrk="0" fontAlgn="base" hangingPunct="0">
        <a:spcBef>
          <a:spcPct val="0"/>
        </a:spcBef>
        <a:spcAft>
          <a:spcPct val="0"/>
        </a:spcAft>
        <a:defRPr kumimoji="1" sz="4400" kern="1200">
          <a:solidFill>
            <a:schemeClr val="tx1"/>
          </a:solidFill>
          <a:latin typeface="+mj-lt"/>
          <a:ea typeface="+mj-ea"/>
          <a:cs typeface="+mj-cs"/>
        </a:defRPr>
      </a:lvl1pPr>
      <a:lvl2pPr algn="ctr" defTabSz="912813"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defTabSz="912813"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defTabSz="912813"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defTabSz="912813"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defTabSz="912813" rtl="0" fontAlgn="base">
        <a:spcBef>
          <a:spcPct val="0"/>
        </a:spcBef>
        <a:spcAft>
          <a:spcPct val="0"/>
        </a:spcAft>
        <a:defRPr kumimoji="1" sz="4400">
          <a:solidFill>
            <a:schemeClr val="tx1"/>
          </a:solidFill>
          <a:latin typeface="Calibri" pitchFamily="34" charset="0"/>
          <a:ea typeface="ＭＳ Ｐゴシック" charset="-128"/>
        </a:defRPr>
      </a:lvl6pPr>
      <a:lvl7pPr marL="914400" algn="ctr" defTabSz="912813"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defTabSz="912813"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defTabSz="912813" rtl="0" fontAlgn="base">
        <a:spcBef>
          <a:spcPct val="0"/>
        </a:spcBef>
        <a:spcAft>
          <a:spcPct val="0"/>
        </a:spcAft>
        <a:defRPr kumimoji="1" sz="4400">
          <a:solidFill>
            <a:schemeClr val="tx1"/>
          </a:solidFill>
          <a:latin typeface="Calibri" pitchFamily="34" charset="0"/>
          <a:ea typeface="ＭＳ Ｐゴシック" charset="-128"/>
        </a:defRPr>
      </a:lvl9pPr>
    </p:titleStyle>
    <p:bodyStyle>
      <a:lvl1pPr marL="341313" indent="-341313" algn="l" defTabSz="912813" rtl="0" eaLnBrk="0" fontAlgn="base" hangingPunct="0">
        <a:spcBef>
          <a:spcPct val="20000"/>
        </a:spcBef>
        <a:spcAft>
          <a:spcPct val="0"/>
        </a:spcAft>
        <a:buFont typeface="Arial" charset="0"/>
        <a:buChar char="•"/>
        <a:defRPr kumimoji="1" sz="3200" kern="1200">
          <a:solidFill>
            <a:schemeClr val="tx1"/>
          </a:solidFill>
          <a:latin typeface="+mn-lt"/>
          <a:ea typeface="+mn-ea"/>
          <a:cs typeface="+mn-cs"/>
        </a:defRPr>
      </a:lvl1pPr>
      <a:lvl2pPr marL="741363" indent="-284163" algn="l" defTabSz="912813" rtl="0" eaLnBrk="0" fontAlgn="base" hangingPunct="0">
        <a:spcBef>
          <a:spcPct val="20000"/>
        </a:spcBef>
        <a:spcAft>
          <a:spcPct val="0"/>
        </a:spcAft>
        <a:buFont typeface="Arial" charset="0"/>
        <a:buChar char="–"/>
        <a:defRPr kumimoji="1" sz="2800" kern="1200">
          <a:solidFill>
            <a:schemeClr val="tx1"/>
          </a:solidFill>
          <a:latin typeface="+mn-lt"/>
          <a:ea typeface="+mn-ea"/>
          <a:cs typeface="+mn-cs"/>
        </a:defRPr>
      </a:lvl2pPr>
      <a:lvl3pPr marL="1141413" indent="-227013" algn="l" defTabSz="912813" rtl="0" eaLnBrk="0" fontAlgn="base" hangingPunct="0">
        <a:spcBef>
          <a:spcPct val="20000"/>
        </a:spcBef>
        <a:spcAft>
          <a:spcPct val="0"/>
        </a:spcAft>
        <a:buFont typeface="Arial" charset="0"/>
        <a:buChar char="•"/>
        <a:defRPr kumimoji="1" sz="2400" kern="1200">
          <a:solidFill>
            <a:schemeClr val="tx1"/>
          </a:solidFill>
          <a:latin typeface="+mn-lt"/>
          <a:ea typeface="+mn-ea"/>
          <a:cs typeface="+mn-cs"/>
        </a:defRPr>
      </a:lvl3pPr>
      <a:lvl4pPr marL="1598613" indent="-227013" algn="l" defTabSz="912813"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4pPr>
      <a:lvl5pPr marL="2055813" indent="-227013" algn="l" defTabSz="912813"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5pPr>
      <a:lvl6pPr marL="2513844" indent="-228532" algn="l" defTabSz="914125"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0907" indent="-228532" algn="l" defTabSz="914125"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7970" indent="-228532" algn="l" defTabSz="914125"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5033" indent="-228532" algn="l" defTabSz="914125"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125" rtl="0" eaLnBrk="1" latinLnBrk="0" hangingPunct="1">
        <a:defRPr kumimoji="1" sz="1800" kern="1200">
          <a:solidFill>
            <a:schemeClr val="tx1"/>
          </a:solidFill>
          <a:latin typeface="+mn-lt"/>
          <a:ea typeface="+mn-ea"/>
          <a:cs typeface="+mn-cs"/>
        </a:defRPr>
      </a:lvl1pPr>
      <a:lvl2pPr marL="457063" algn="l" defTabSz="914125" rtl="0" eaLnBrk="1" latinLnBrk="0" hangingPunct="1">
        <a:defRPr kumimoji="1" sz="1800" kern="1200">
          <a:solidFill>
            <a:schemeClr val="tx1"/>
          </a:solidFill>
          <a:latin typeface="+mn-lt"/>
          <a:ea typeface="+mn-ea"/>
          <a:cs typeface="+mn-cs"/>
        </a:defRPr>
      </a:lvl2pPr>
      <a:lvl3pPr marL="914125" algn="l" defTabSz="914125" rtl="0" eaLnBrk="1" latinLnBrk="0" hangingPunct="1">
        <a:defRPr kumimoji="1" sz="1800" kern="1200">
          <a:solidFill>
            <a:schemeClr val="tx1"/>
          </a:solidFill>
          <a:latin typeface="+mn-lt"/>
          <a:ea typeface="+mn-ea"/>
          <a:cs typeface="+mn-cs"/>
        </a:defRPr>
      </a:lvl3pPr>
      <a:lvl4pPr marL="1371188" algn="l" defTabSz="914125" rtl="0" eaLnBrk="1" latinLnBrk="0" hangingPunct="1">
        <a:defRPr kumimoji="1" sz="1800" kern="1200">
          <a:solidFill>
            <a:schemeClr val="tx1"/>
          </a:solidFill>
          <a:latin typeface="+mn-lt"/>
          <a:ea typeface="+mn-ea"/>
          <a:cs typeface="+mn-cs"/>
        </a:defRPr>
      </a:lvl4pPr>
      <a:lvl5pPr marL="1828251" algn="l" defTabSz="914125" rtl="0" eaLnBrk="1" latinLnBrk="0" hangingPunct="1">
        <a:defRPr kumimoji="1" sz="1800" kern="1200">
          <a:solidFill>
            <a:schemeClr val="tx1"/>
          </a:solidFill>
          <a:latin typeface="+mn-lt"/>
          <a:ea typeface="+mn-ea"/>
          <a:cs typeface="+mn-cs"/>
        </a:defRPr>
      </a:lvl5pPr>
      <a:lvl6pPr marL="2285314" algn="l" defTabSz="914125" rtl="0" eaLnBrk="1" latinLnBrk="0" hangingPunct="1">
        <a:defRPr kumimoji="1" sz="1800" kern="1200">
          <a:solidFill>
            <a:schemeClr val="tx1"/>
          </a:solidFill>
          <a:latin typeface="+mn-lt"/>
          <a:ea typeface="+mn-ea"/>
          <a:cs typeface="+mn-cs"/>
        </a:defRPr>
      </a:lvl6pPr>
      <a:lvl7pPr marL="2742377" algn="l" defTabSz="914125" rtl="0" eaLnBrk="1" latinLnBrk="0" hangingPunct="1">
        <a:defRPr kumimoji="1" sz="1800" kern="1200">
          <a:solidFill>
            <a:schemeClr val="tx1"/>
          </a:solidFill>
          <a:latin typeface="+mn-lt"/>
          <a:ea typeface="+mn-ea"/>
          <a:cs typeface="+mn-cs"/>
        </a:defRPr>
      </a:lvl7pPr>
      <a:lvl8pPr marL="3199439" algn="l" defTabSz="914125" rtl="0" eaLnBrk="1" latinLnBrk="0" hangingPunct="1">
        <a:defRPr kumimoji="1" sz="1800" kern="1200">
          <a:solidFill>
            <a:schemeClr val="tx1"/>
          </a:solidFill>
          <a:latin typeface="+mn-lt"/>
          <a:ea typeface="+mn-ea"/>
          <a:cs typeface="+mn-cs"/>
        </a:defRPr>
      </a:lvl8pPr>
      <a:lvl9pPr marL="3656501" algn="l" defTabSz="914125" rtl="0" eaLnBrk="1" latinLnBrk="0" hangingPunct="1">
        <a:defRPr kumimoji="1"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タイトル プレースホルダ 1"/>
          <p:cNvSpPr>
            <a:spLocks noGrp="1"/>
          </p:cNvSpPr>
          <p:nvPr>
            <p:ph type="title"/>
          </p:nvPr>
        </p:nvSpPr>
        <p:spPr bwMode="auto">
          <a:xfrm>
            <a:off x="457302" y="274638"/>
            <a:ext cx="8229600" cy="1143000"/>
          </a:xfrm>
          <a:prstGeom prst="rect">
            <a:avLst/>
          </a:prstGeom>
          <a:noFill/>
          <a:ln w="9525">
            <a:noFill/>
            <a:miter lim="800000"/>
            <a:headEnd/>
            <a:tailEnd/>
          </a:ln>
        </p:spPr>
        <p:txBody>
          <a:bodyPr vert="horz" wrap="square" lIns="91413" tIns="45707" rIns="91413" bIns="45707" numCol="1" anchor="ctr" anchorCtr="0" compatLnSpc="1">
            <a:prstTxWarp prst="textNoShape">
              <a:avLst/>
            </a:prstTxWarp>
          </a:bodyPr>
          <a:lstStyle/>
          <a:p>
            <a:pPr lvl="0"/>
            <a:r>
              <a:rPr lang="ja-JP" altLang="en-US" smtClean="0"/>
              <a:t>マスタ タイトルの書式設定</a:t>
            </a:r>
          </a:p>
        </p:txBody>
      </p:sp>
      <p:sp>
        <p:nvSpPr>
          <p:cNvPr id="1027" name="テキスト プレースホルダ 2"/>
          <p:cNvSpPr>
            <a:spLocks noGrp="1"/>
          </p:cNvSpPr>
          <p:nvPr>
            <p:ph type="body" idx="1"/>
          </p:nvPr>
        </p:nvSpPr>
        <p:spPr bwMode="auto">
          <a:xfrm>
            <a:off x="457302" y="1600204"/>
            <a:ext cx="8229600" cy="4525963"/>
          </a:xfrm>
          <a:prstGeom prst="rect">
            <a:avLst/>
          </a:prstGeom>
          <a:noFill/>
          <a:ln w="9525">
            <a:noFill/>
            <a:miter lim="800000"/>
            <a:headEnd/>
            <a:tailEnd/>
          </a:ln>
        </p:spPr>
        <p:txBody>
          <a:bodyPr vert="horz" wrap="square" lIns="91413" tIns="45707" rIns="91413" bIns="45707"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 name="日付プレースホルダ 3"/>
          <p:cNvSpPr>
            <a:spLocks noGrp="1"/>
          </p:cNvSpPr>
          <p:nvPr>
            <p:ph type="dt" sz="half" idx="2"/>
          </p:nvPr>
        </p:nvSpPr>
        <p:spPr>
          <a:xfrm>
            <a:off x="457318" y="6357143"/>
            <a:ext cx="2133600" cy="365125"/>
          </a:xfrm>
          <a:prstGeom prst="rect">
            <a:avLst/>
          </a:prstGeom>
        </p:spPr>
        <p:txBody>
          <a:bodyPr vert="horz" lIns="91413" tIns="45707" rIns="91413" bIns="45707" rtlCol="0" anchor="ctr"/>
          <a:lstStyle>
            <a:lvl1pPr algn="l" defTabSz="914125" fontAlgn="auto">
              <a:spcBef>
                <a:spcPts val="0"/>
              </a:spcBef>
              <a:spcAft>
                <a:spcPts val="0"/>
              </a:spcAft>
              <a:defRPr sz="1200">
                <a:solidFill>
                  <a:schemeClr val="tx1">
                    <a:tint val="75000"/>
                  </a:schemeClr>
                </a:solidFill>
                <a:latin typeface="+mn-lt"/>
                <a:ea typeface="+mn-ea"/>
              </a:defRPr>
            </a:lvl1pPr>
          </a:lstStyle>
          <a:p>
            <a:pPr>
              <a:defRPr/>
            </a:pPr>
            <a:fld id="{5322BEC5-D14B-421F-8BE7-7EBE104EDFF6}" type="datetime1">
              <a:rPr lang="ja-JP" altLang="en-US" smtClean="0">
                <a:solidFill>
                  <a:prstClr val="black">
                    <a:tint val="75000"/>
                  </a:prstClr>
                </a:solidFill>
              </a:rPr>
              <a:t>2013/6/5</a:t>
            </a:fld>
            <a:endParaRPr lang="ja-JP" altLang="en-US">
              <a:solidFill>
                <a:prstClr val="black">
                  <a:tint val="75000"/>
                </a:prstClr>
              </a:solidFill>
            </a:endParaRPr>
          </a:p>
        </p:txBody>
      </p:sp>
      <p:sp>
        <p:nvSpPr>
          <p:cNvPr id="5" name="フッター プレースホルダ 4"/>
          <p:cNvSpPr>
            <a:spLocks noGrp="1"/>
          </p:cNvSpPr>
          <p:nvPr>
            <p:ph type="ftr" sz="quarter" idx="3"/>
          </p:nvPr>
        </p:nvSpPr>
        <p:spPr>
          <a:xfrm>
            <a:off x="3124200" y="6357143"/>
            <a:ext cx="2895600" cy="365125"/>
          </a:xfrm>
          <a:prstGeom prst="rect">
            <a:avLst/>
          </a:prstGeom>
        </p:spPr>
        <p:txBody>
          <a:bodyPr vert="horz" lIns="91413" tIns="45707" rIns="91413" bIns="45707" rtlCol="0" anchor="ctr"/>
          <a:lstStyle>
            <a:lvl1pPr algn="ctr" defTabSz="914125" fontAlgn="auto">
              <a:spcBef>
                <a:spcPts val="0"/>
              </a:spcBef>
              <a:spcAft>
                <a:spcPts val="0"/>
              </a:spcAft>
              <a:defRPr sz="1200">
                <a:solidFill>
                  <a:schemeClr val="tx1">
                    <a:tint val="75000"/>
                  </a:schemeClr>
                </a:solidFill>
                <a:latin typeface="+mn-lt"/>
                <a:ea typeface="+mn-ea"/>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4"/>
          </p:nvPr>
        </p:nvSpPr>
        <p:spPr>
          <a:xfrm>
            <a:off x="7010434" y="6493668"/>
            <a:ext cx="2133600" cy="365125"/>
          </a:xfrm>
          <a:prstGeom prst="rect">
            <a:avLst/>
          </a:prstGeom>
        </p:spPr>
        <p:txBody>
          <a:bodyPr vert="horz" lIns="91413" tIns="45707" rIns="91413" bIns="45707" rtlCol="0" anchor="ctr"/>
          <a:lstStyle>
            <a:lvl1pPr algn="r" defTabSz="914125" fontAlgn="auto">
              <a:spcBef>
                <a:spcPts val="0"/>
              </a:spcBef>
              <a:spcAft>
                <a:spcPts val="0"/>
              </a:spcAft>
              <a:defRPr sz="1200">
                <a:solidFill>
                  <a:schemeClr val="tx1">
                    <a:tint val="75000"/>
                  </a:schemeClr>
                </a:solidFill>
                <a:latin typeface="+mn-lt"/>
                <a:ea typeface="+mn-ea"/>
              </a:defRPr>
            </a:lvl1pPr>
          </a:lstStyle>
          <a:p>
            <a:pPr>
              <a:defRPr/>
            </a:pPr>
            <a:fld id="{1FFBE791-4A68-4971-B757-81C682E172D5}" type="slidenum">
              <a:rPr lang="ja-JP" altLang="en-US">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2548681112"/>
      </p:ext>
    </p:extLst>
  </p:cSld>
  <p:clrMap bg1="lt1" tx1="dk1" bg2="lt2" tx2="dk2" accent1="accent1" accent2="accent2" accent3="accent3" accent4="accent4" accent5="accent5" accent6="accent6" hlink="hlink" folHlink="folHlink"/>
  <p:sldLayoutIdLst>
    <p:sldLayoutId id="2147484318" r:id="rId1"/>
    <p:sldLayoutId id="2147484319" r:id="rId2"/>
    <p:sldLayoutId id="2147484320" r:id="rId3"/>
    <p:sldLayoutId id="2147484321" r:id="rId4"/>
    <p:sldLayoutId id="2147484322" r:id="rId5"/>
    <p:sldLayoutId id="2147484323" r:id="rId6"/>
    <p:sldLayoutId id="2147484324" r:id="rId7"/>
    <p:sldLayoutId id="2147484325" r:id="rId8"/>
    <p:sldLayoutId id="2147484326" r:id="rId9"/>
    <p:sldLayoutId id="2147484327" r:id="rId10"/>
    <p:sldLayoutId id="2147484328" r:id="rId11"/>
    <p:sldLayoutId id="2147484329" r:id="rId12"/>
  </p:sldLayoutIdLst>
  <p:hf sldNum="0" hdr="0" ftr="0" dt="0"/>
  <p:txStyles>
    <p:titleStyle>
      <a:lvl1pPr algn="ctr" defTabSz="912813" rtl="0" eaLnBrk="0" fontAlgn="base" hangingPunct="0">
        <a:spcBef>
          <a:spcPct val="0"/>
        </a:spcBef>
        <a:spcAft>
          <a:spcPct val="0"/>
        </a:spcAft>
        <a:defRPr kumimoji="1" sz="4400" kern="1200">
          <a:solidFill>
            <a:schemeClr val="tx1"/>
          </a:solidFill>
          <a:latin typeface="+mj-lt"/>
          <a:ea typeface="+mj-ea"/>
          <a:cs typeface="+mj-cs"/>
        </a:defRPr>
      </a:lvl1pPr>
      <a:lvl2pPr algn="ctr" defTabSz="912813"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defTabSz="912813"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defTabSz="912813"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defTabSz="912813"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defTabSz="912813" rtl="0" fontAlgn="base">
        <a:spcBef>
          <a:spcPct val="0"/>
        </a:spcBef>
        <a:spcAft>
          <a:spcPct val="0"/>
        </a:spcAft>
        <a:defRPr kumimoji="1" sz="4400">
          <a:solidFill>
            <a:schemeClr val="tx1"/>
          </a:solidFill>
          <a:latin typeface="Calibri" pitchFamily="34" charset="0"/>
          <a:ea typeface="ＭＳ Ｐゴシック" charset="-128"/>
        </a:defRPr>
      </a:lvl6pPr>
      <a:lvl7pPr marL="914400" algn="ctr" defTabSz="912813"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defTabSz="912813"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defTabSz="912813" rtl="0" fontAlgn="base">
        <a:spcBef>
          <a:spcPct val="0"/>
        </a:spcBef>
        <a:spcAft>
          <a:spcPct val="0"/>
        </a:spcAft>
        <a:defRPr kumimoji="1" sz="4400">
          <a:solidFill>
            <a:schemeClr val="tx1"/>
          </a:solidFill>
          <a:latin typeface="Calibri" pitchFamily="34" charset="0"/>
          <a:ea typeface="ＭＳ Ｐゴシック" charset="-128"/>
        </a:defRPr>
      </a:lvl9pPr>
    </p:titleStyle>
    <p:bodyStyle>
      <a:lvl1pPr marL="341313" indent="-341313" algn="l" defTabSz="912813" rtl="0" eaLnBrk="0" fontAlgn="base" hangingPunct="0">
        <a:spcBef>
          <a:spcPct val="20000"/>
        </a:spcBef>
        <a:spcAft>
          <a:spcPct val="0"/>
        </a:spcAft>
        <a:buFont typeface="Arial" charset="0"/>
        <a:buChar char="•"/>
        <a:defRPr kumimoji="1" sz="3200" kern="1200">
          <a:solidFill>
            <a:schemeClr val="tx1"/>
          </a:solidFill>
          <a:latin typeface="+mn-lt"/>
          <a:ea typeface="+mn-ea"/>
          <a:cs typeface="+mn-cs"/>
        </a:defRPr>
      </a:lvl1pPr>
      <a:lvl2pPr marL="741363" indent="-284163" algn="l" defTabSz="912813" rtl="0" eaLnBrk="0" fontAlgn="base" hangingPunct="0">
        <a:spcBef>
          <a:spcPct val="20000"/>
        </a:spcBef>
        <a:spcAft>
          <a:spcPct val="0"/>
        </a:spcAft>
        <a:buFont typeface="Arial" charset="0"/>
        <a:buChar char="–"/>
        <a:defRPr kumimoji="1" sz="2800" kern="1200">
          <a:solidFill>
            <a:schemeClr val="tx1"/>
          </a:solidFill>
          <a:latin typeface="+mn-lt"/>
          <a:ea typeface="+mn-ea"/>
          <a:cs typeface="+mn-cs"/>
        </a:defRPr>
      </a:lvl2pPr>
      <a:lvl3pPr marL="1141413" indent="-227013" algn="l" defTabSz="912813" rtl="0" eaLnBrk="0" fontAlgn="base" hangingPunct="0">
        <a:spcBef>
          <a:spcPct val="20000"/>
        </a:spcBef>
        <a:spcAft>
          <a:spcPct val="0"/>
        </a:spcAft>
        <a:buFont typeface="Arial" charset="0"/>
        <a:buChar char="•"/>
        <a:defRPr kumimoji="1" sz="2400" kern="1200">
          <a:solidFill>
            <a:schemeClr val="tx1"/>
          </a:solidFill>
          <a:latin typeface="+mn-lt"/>
          <a:ea typeface="+mn-ea"/>
          <a:cs typeface="+mn-cs"/>
        </a:defRPr>
      </a:lvl3pPr>
      <a:lvl4pPr marL="1598613" indent="-227013" algn="l" defTabSz="912813"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4pPr>
      <a:lvl5pPr marL="2055813" indent="-227013" algn="l" defTabSz="912813"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5pPr>
      <a:lvl6pPr marL="2513844" indent="-228532" algn="l" defTabSz="914125"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0907" indent="-228532" algn="l" defTabSz="914125"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7970" indent="-228532" algn="l" defTabSz="914125"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5033" indent="-228532" algn="l" defTabSz="914125"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125" rtl="0" eaLnBrk="1" latinLnBrk="0" hangingPunct="1">
        <a:defRPr kumimoji="1" sz="1800" kern="1200">
          <a:solidFill>
            <a:schemeClr val="tx1"/>
          </a:solidFill>
          <a:latin typeface="+mn-lt"/>
          <a:ea typeface="+mn-ea"/>
          <a:cs typeface="+mn-cs"/>
        </a:defRPr>
      </a:lvl1pPr>
      <a:lvl2pPr marL="457063" algn="l" defTabSz="914125" rtl="0" eaLnBrk="1" latinLnBrk="0" hangingPunct="1">
        <a:defRPr kumimoji="1" sz="1800" kern="1200">
          <a:solidFill>
            <a:schemeClr val="tx1"/>
          </a:solidFill>
          <a:latin typeface="+mn-lt"/>
          <a:ea typeface="+mn-ea"/>
          <a:cs typeface="+mn-cs"/>
        </a:defRPr>
      </a:lvl2pPr>
      <a:lvl3pPr marL="914125" algn="l" defTabSz="914125" rtl="0" eaLnBrk="1" latinLnBrk="0" hangingPunct="1">
        <a:defRPr kumimoji="1" sz="1800" kern="1200">
          <a:solidFill>
            <a:schemeClr val="tx1"/>
          </a:solidFill>
          <a:latin typeface="+mn-lt"/>
          <a:ea typeface="+mn-ea"/>
          <a:cs typeface="+mn-cs"/>
        </a:defRPr>
      </a:lvl3pPr>
      <a:lvl4pPr marL="1371188" algn="l" defTabSz="914125" rtl="0" eaLnBrk="1" latinLnBrk="0" hangingPunct="1">
        <a:defRPr kumimoji="1" sz="1800" kern="1200">
          <a:solidFill>
            <a:schemeClr val="tx1"/>
          </a:solidFill>
          <a:latin typeface="+mn-lt"/>
          <a:ea typeface="+mn-ea"/>
          <a:cs typeface="+mn-cs"/>
        </a:defRPr>
      </a:lvl4pPr>
      <a:lvl5pPr marL="1828251" algn="l" defTabSz="914125" rtl="0" eaLnBrk="1" latinLnBrk="0" hangingPunct="1">
        <a:defRPr kumimoji="1" sz="1800" kern="1200">
          <a:solidFill>
            <a:schemeClr val="tx1"/>
          </a:solidFill>
          <a:latin typeface="+mn-lt"/>
          <a:ea typeface="+mn-ea"/>
          <a:cs typeface="+mn-cs"/>
        </a:defRPr>
      </a:lvl5pPr>
      <a:lvl6pPr marL="2285314" algn="l" defTabSz="914125" rtl="0" eaLnBrk="1" latinLnBrk="0" hangingPunct="1">
        <a:defRPr kumimoji="1" sz="1800" kern="1200">
          <a:solidFill>
            <a:schemeClr val="tx1"/>
          </a:solidFill>
          <a:latin typeface="+mn-lt"/>
          <a:ea typeface="+mn-ea"/>
          <a:cs typeface="+mn-cs"/>
        </a:defRPr>
      </a:lvl6pPr>
      <a:lvl7pPr marL="2742377" algn="l" defTabSz="914125" rtl="0" eaLnBrk="1" latinLnBrk="0" hangingPunct="1">
        <a:defRPr kumimoji="1" sz="1800" kern="1200">
          <a:solidFill>
            <a:schemeClr val="tx1"/>
          </a:solidFill>
          <a:latin typeface="+mn-lt"/>
          <a:ea typeface="+mn-ea"/>
          <a:cs typeface="+mn-cs"/>
        </a:defRPr>
      </a:lvl7pPr>
      <a:lvl8pPr marL="3199439" algn="l" defTabSz="914125" rtl="0" eaLnBrk="1" latinLnBrk="0" hangingPunct="1">
        <a:defRPr kumimoji="1" sz="1800" kern="1200">
          <a:solidFill>
            <a:schemeClr val="tx1"/>
          </a:solidFill>
          <a:latin typeface="+mn-lt"/>
          <a:ea typeface="+mn-ea"/>
          <a:cs typeface="+mn-cs"/>
        </a:defRPr>
      </a:lvl8pPr>
      <a:lvl9pPr marL="3656501" algn="l" defTabSz="914125" rtl="0" eaLnBrk="1" latinLnBrk="0" hangingPunct="1">
        <a:defRPr kumimoji="1"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302"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302" y="1600205"/>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318" y="6357117"/>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26124E-BF4B-45E0-A9FA-1966299889D2}" type="datetime1">
              <a:rPr lang="ja-JP" altLang="en-US" smtClean="0">
                <a:solidFill>
                  <a:prstClr val="black">
                    <a:tint val="75000"/>
                  </a:prstClr>
                </a:solidFill>
                <a:latin typeface="Arial" charset="0"/>
              </a:rPr>
              <a:t>2013/6/5</a:t>
            </a:fld>
            <a:endParaRPr lang="ja-JP" altLang="en-US">
              <a:solidFill>
                <a:prstClr val="black">
                  <a:tint val="75000"/>
                </a:prstClr>
              </a:solidFill>
              <a:latin typeface="Arial" charset="0"/>
            </a:endParaRPr>
          </a:p>
        </p:txBody>
      </p:sp>
      <p:sp>
        <p:nvSpPr>
          <p:cNvPr id="5" name="フッター プレースホルダ 4"/>
          <p:cNvSpPr>
            <a:spLocks noGrp="1"/>
          </p:cNvSpPr>
          <p:nvPr>
            <p:ph type="ftr" sz="quarter" idx="3"/>
          </p:nvPr>
        </p:nvSpPr>
        <p:spPr>
          <a:xfrm>
            <a:off x="3124200" y="6357117"/>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latin typeface="Arial" charset="0"/>
            </a:endParaRPr>
          </a:p>
        </p:txBody>
      </p:sp>
      <p:sp>
        <p:nvSpPr>
          <p:cNvPr id="6" name="スライド番号プレースホルダ 5"/>
          <p:cNvSpPr>
            <a:spLocks noGrp="1"/>
          </p:cNvSpPr>
          <p:nvPr>
            <p:ph type="sldNum" sz="quarter" idx="4"/>
          </p:nvPr>
        </p:nvSpPr>
        <p:spPr>
          <a:xfrm>
            <a:off x="7010434" y="6493621"/>
            <a:ext cx="2133600" cy="365125"/>
          </a:xfrm>
          <a:prstGeom prst="rect">
            <a:avLst/>
          </a:prstGeom>
        </p:spPr>
        <p:txBody>
          <a:bodyPr vert="horz" lIns="91440" tIns="45720" rIns="91440" bIns="45720" rtlCol="0" anchor="ctr"/>
          <a:lstStyle>
            <a:lvl1pPr algn="r">
              <a:defRPr sz="1100">
                <a:solidFill>
                  <a:schemeClr val="tx1"/>
                </a:solidFill>
              </a:defRPr>
            </a:lvl1pPr>
          </a:lstStyle>
          <a:p>
            <a:pPr>
              <a:defRPr/>
            </a:pPr>
            <a:fld id="{5FAC86AF-D720-49A4-B88A-A73BCFA62A50}" type="slidenum">
              <a:rPr lang="en-US" altLang="ja-JP" smtClean="0">
                <a:solidFill>
                  <a:prstClr val="black"/>
                </a:solidFill>
                <a:latin typeface="Arial" charset="0"/>
              </a:rPr>
              <a:pPr>
                <a:defRPr/>
              </a:pPr>
              <a:t>‹#›</a:t>
            </a:fld>
            <a:endParaRPr lang="en-US" altLang="ja-JP" dirty="0">
              <a:solidFill>
                <a:prstClr val="black"/>
              </a:solidFill>
              <a:latin typeface="Arial" charset="0"/>
            </a:endParaRPr>
          </a:p>
        </p:txBody>
      </p:sp>
    </p:spTree>
    <p:extLst>
      <p:ext uri="{BB962C8B-B14F-4D97-AF65-F5344CB8AC3E}">
        <p14:creationId xmlns:p14="http://schemas.microsoft.com/office/powerpoint/2010/main" val="3701937610"/>
      </p:ext>
    </p:extLst>
  </p:cSld>
  <p:clrMap bg1="lt1" tx1="dk1" bg2="lt2" tx2="dk2" accent1="accent1" accent2="accent2" accent3="accent3" accent4="accent4" accent5="accent5" accent6="accent6" hlink="hlink" folHlink="folHlink"/>
  <p:sldLayoutIdLst>
    <p:sldLayoutId id="2147484331" r:id="rId1"/>
    <p:sldLayoutId id="2147484332" r:id="rId2"/>
    <p:sldLayoutId id="2147484333" r:id="rId3"/>
    <p:sldLayoutId id="2147484334" r:id="rId4"/>
    <p:sldLayoutId id="2147484335" r:id="rId5"/>
    <p:sldLayoutId id="2147484336" r:id="rId6"/>
    <p:sldLayoutId id="2147484337" r:id="rId7"/>
    <p:sldLayoutId id="2147484338" r:id="rId8"/>
    <p:sldLayoutId id="2147484339" r:id="rId9"/>
    <p:sldLayoutId id="2147484340" r:id="rId10"/>
    <p:sldLayoutId id="2147484341" r:id="rId11"/>
  </p:sldLayoutIdLst>
  <p:hf sldNum="0"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34"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34" y="1600204"/>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743"/>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227D6783-E43B-444F-BE98-01C4BC4711F7}" type="datetime1">
              <a:rPr lang="ja-JP" altLang="en-US" smtClean="0">
                <a:solidFill>
                  <a:prstClr val="black">
                    <a:tint val="75000"/>
                  </a:prstClr>
                </a:solidFill>
                <a:latin typeface="Calibri"/>
                <a:ea typeface="ＭＳ Ｐゴシック"/>
              </a:rPr>
              <a:t>2013/6/5</a:t>
            </a:fld>
            <a:endParaRPr lang="ja-JP" altLang="en-US">
              <a:solidFill>
                <a:prstClr val="black">
                  <a:tint val="75000"/>
                </a:prstClr>
              </a:solidFill>
              <a:latin typeface="Calibri"/>
              <a:ea typeface="ＭＳ Ｐゴシック"/>
            </a:endParaRPr>
          </a:p>
        </p:txBody>
      </p:sp>
      <p:sp>
        <p:nvSpPr>
          <p:cNvPr id="5" name="フッター プレースホルダ 4"/>
          <p:cNvSpPr>
            <a:spLocks noGrp="1"/>
          </p:cNvSpPr>
          <p:nvPr>
            <p:ph type="ftr" sz="quarter" idx="3"/>
          </p:nvPr>
        </p:nvSpPr>
        <p:spPr>
          <a:xfrm>
            <a:off x="3124200" y="6356743"/>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ja-JP" altLang="en-US">
              <a:solidFill>
                <a:prstClr val="black">
                  <a:tint val="75000"/>
                </a:prstClr>
              </a:solidFill>
              <a:latin typeface="Calibri"/>
              <a:ea typeface="ＭＳ Ｐゴシック"/>
            </a:endParaRPr>
          </a:p>
        </p:txBody>
      </p:sp>
      <p:sp>
        <p:nvSpPr>
          <p:cNvPr id="6" name="スライド番号プレースホルダ 5"/>
          <p:cNvSpPr>
            <a:spLocks noGrp="1"/>
          </p:cNvSpPr>
          <p:nvPr>
            <p:ph type="sldNum" sz="quarter" idx="4"/>
          </p:nvPr>
        </p:nvSpPr>
        <p:spPr>
          <a:xfrm>
            <a:off x="6553234" y="6356743"/>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32927FFD-3D24-4EC2-AEC8-E83A8D96C0AC}" type="slidenum">
              <a:rPr lang="ja-JP" altLang="en-US" smtClean="0">
                <a:solidFill>
                  <a:prstClr val="black">
                    <a:tint val="75000"/>
                  </a:prstClr>
                </a:solidFill>
                <a:latin typeface="Calibri"/>
                <a:ea typeface="ＭＳ Ｐゴシック"/>
              </a:rPr>
              <a:pPr fontAlgn="auto">
                <a:spcBef>
                  <a:spcPts val="0"/>
                </a:spcBef>
                <a:spcAft>
                  <a:spcPts val="0"/>
                </a:spcAft>
              </a:pPr>
              <a:t>‹#›</a:t>
            </a:fld>
            <a:endParaRPr lang="ja-JP" altLang="en-US">
              <a:solidFill>
                <a:prstClr val="black">
                  <a:tint val="75000"/>
                </a:prstClr>
              </a:solidFill>
              <a:latin typeface="Calibri"/>
              <a:ea typeface="ＭＳ Ｐゴシック"/>
            </a:endParaRPr>
          </a:p>
        </p:txBody>
      </p:sp>
    </p:spTree>
    <p:extLst>
      <p:ext uri="{BB962C8B-B14F-4D97-AF65-F5344CB8AC3E}">
        <p14:creationId xmlns:p14="http://schemas.microsoft.com/office/powerpoint/2010/main" val="2600644313"/>
      </p:ext>
    </p:extLst>
  </p:cSld>
  <p:clrMap bg1="lt1" tx1="dk1" bg2="lt2" tx2="dk2" accent1="accent1" accent2="accent2" accent3="accent3" accent4="accent4" accent5="accent5" accent6="accent6" hlink="hlink" folHlink="folHlink"/>
  <p:sldLayoutIdLst>
    <p:sldLayoutId id="2147484343" r:id="rId1"/>
    <p:sldLayoutId id="2147484344" r:id="rId2"/>
    <p:sldLayoutId id="2147484345" r:id="rId3"/>
    <p:sldLayoutId id="2147484346" r:id="rId4"/>
    <p:sldLayoutId id="2147484347" r:id="rId5"/>
    <p:sldLayoutId id="2147484348" r:id="rId6"/>
    <p:sldLayoutId id="2147484349" r:id="rId7"/>
    <p:sldLayoutId id="2147484350" r:id="rId8"/>
    <p:sldLayoutId id="2147484351" r:id="rId9"/>
    <p:sldLayoutId id="2147484352" r:id="rId10"/>
    <p:sldLayoutId id="2147484353" r:id="rId11"/>
  </p:sldLayoutIdLst>
  <p:hf sldNum="0"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27"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27" y="1600204"/>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717"/>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E2858498-EB0E-4205-9085-2D74E17C4F00}" type="datetime1">
              <a:rPr lang="ja-JP" altLang="en-US" smtClean="0">
                <a:solidFill>
                  <a:prstClr val="black">
                    <a:tint val="75000"/>
                  </a:prstClr>
                </a:solidFill>
                <a:latin typeface="Calibri"/>
                <a:ea typeface="ＭＳ Ｐゴシック"/>
              </a:rPr>
              <a:t>2013/6/5</a:t>
            </a:fld>
            <a:endParaRPr lang="ja-JP" altLang="en-US">
              <a:solidFill>
                <a:prstClr val="black">
                  <a:tint val="75000"/>
                </a:prstClr>
              </a:solidFill>
              <a:latin typeface="Calibri"/>
              <a:ea typeface="ＭＳ Ｐゴシック"/>
            </a:endParaRPr>
          </a:p>
        </p:txBody>
      </p:sp>
      <p:sp>
        <p:nvSpPr>
          <p:cNvPr id="5" name="フッター プレースホルダ 4"/>
          <p:cNvSpPr>
            <a:spLocks noGrp="1"/>
          </p:cNvSpPr>
          <p:nvPr>
            <p:ph type="ftr" sz="quarter" idx="3"/>
          </p:nvPr>
        </p:nvSpPr>
        <p:spPr>
          <a:xfrm>
            <a:off x="3124200" y="6356717"/>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ja-JP" altLang="en-US">
              <a:solidFill>
                <a:prstClr val="black">
                  <a:tint val="75000"/>
                </a:prstClr>
              </a:solidFill>
              <a:latin typeface="Calibri"/>
              <a:ea typeface="ＭＳ Ｐゴシック"/>
            </a:endParaRPr>
          </a:p>
        </p:txBody>
      </p:sp>
      <p:sp>
        <p:nvSpPr>
          <p:cNvPr id="6" name="スライド番号プレースホルダ 5"/>
          <p:cNvSpPr>
            <a:spLocks noGrp="1"/>
          </p:cNvSpPr>
          <p:nvPr>
            <p:ph type="sldNum" sz="quarter" idx="4"/>
          </p:nvPr>
        </p:nvSpPr>
        <p:spPr>
          <a:xfrm>
            <a:off x="6553227" y="6356717"/>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32927FFD-3D24-4EC2-AEC8-E83A8D96C0AC}" type="slidenum">
              <a:rPr lang="ja-JP" altLang="en-US" smtClean="0">
                <a:solidFill>
                  <a:prstClr val="black">
                    <a:tint val="75000"/>
                  </a:prstClr>
                </a:solidFill>
                <a:latin typeface="Calibri"/>
                <a:ea typeface="ＭＳ Ｐゴシック"/>
              </a:rPr>
              <a:pPr fontAlgn="auto">
                <a:spcBef>
                  <a:spcPts val="0"/>
                </a:spcBef>
                <a:spcAft>
                  <a:spcPts val="0"/>
                </a:spcAft>
              </a:pPr>
              <a:t>‹#›</a:t>
            </a:fld>
            <a:endParaRPr lang="ja-JP" altLang="en-US">
              <a:solidFill>
                <a:prstClr val="black">
                  <a:tint val="75000"/>
                </a:prstClr>
              </a:solidFill>
              <a:latin typeface="Calibri"/>
              <a:ea typeface="ＭＳ Ｐゴシック"/>
            </a:endParaRPr>
          </a:p>
        </p:txBody>
      </p:sp>
    </p:spTree>
    <p:extLst>
      <p:ext uri="{BB962C8B-B14F-4D97-AF65-F5344CB8AC3E}">
        <p14:creationId xmlns:p14="http://schemas.microsoft.com/office/powerpoint/2010/main" val="3042551075"/>
      </p:ext>
    </p:extLst>
  </p:cSld>
  <p:clrMap bg1="lt1" tx1="dk1" bg2="lt2" tx2="dk2" accent1="accent1" accent2="accent2" accent3="accent3" accent4="accent4" accent5="accent5" accent6="accent6" hlink="hlink" folHlink="folHlink"/>
  <p:sldLayoutIdLst>
    <p:sldLayoutId id="2147484355" r:id="rId1"/>
    <p:sldLayoutId id="2147484356" r:id="rId2"/>
    <p:sldLayoutId id="2147484357" r:id="rId3"/>
    <p:sldLayoutId id="2147484358" r:id="rId4"/>
    <p:sldLayoutId id="2147484359" r:id="rId5"/>
    <p:sldLayoutId id="2147484360" r:id="rId6"/>
    <p:sldLayoutId id="2147484361" r:id="rId7"/>
    <p:sldLayoutId id="2147484362" r:id="rId8"/>
    <p:sldLayoutId id="2147484363" r:id="rId9"/>
    <p:sldLayoutId id="2147484364" r:id="rId10"/>
    <p:sldLayoutId id="2147484365" r:id="rId11"/>
  </p:sldLayoutIdLst>
  <p:hf sldNum="0"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51"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51" y="1600204"/>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757"/>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1F393AA4-F62F-4430-864A-D342898BF923}" type="datetime1">
              <a:rPr lang="ja-JP" altLang="en-US" smtClean="0">
                <a:solidFill>
                  <a:prstClr val="black">
                    <a:tint val="75000"/>
                  </a:prstClr>
                </a:solidFill>
                <a:latin typeface="Calibri"/>
                <a:ea typeface="ＭＳ Ｐゴシック"/>
              </a:rPr>
              <a:t>2013/6/5</a:t>
            </a:fld>
            <a:endParaRPr lang="ja-JP" altLang="en-US">
              <a:solidFill>
                <a:prstClr val="black">
                  <a:tint val="75000"/>
                </a:prstClr>
              </a:solidFill>
              <a:latin typeface="Calibri"/>
              <a:ea typeface="ＭＳ Ｐゴシック"/>
            </a:endParaRPr>
          </a:p>
        </p:txBody>
      </p:sp>
      <p:sp>
        <p:nvSpPr>
          <p:cNvPr id="5" name="フッター プレースホルダ 4"/>
          <p:cNvSpPr>
            <a:spLocks noGrp="1"/>
          </p:cNvSpPr>
          <p:nvPr>
            <p:ph type="ftr" sz="quarter" idx="3"/>
          </p:nvPr>
        </p:nvSpPr>
        <p:spPr>
          <a:xfrm>
            <a:off x="3124200" y="6356757"/>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ja-JP" altLang="en-US">
              <a:solidFill>
                <a:prstClr val="black">
                  <a:tint val="75000"/>
                </a:prstClr>
              </a:solidFill>
              <a:latin typeface="Calibri"/>
              <a:ea typeface="ＭＳ Ｐゴシック"/>
            </a:endParaRPr>
          </a:p>
        </p:txBody>
      </p:sp>
      <p:sp>
        <p:nvSpPr>
          <p:cNvPr id="6" name="スライド番号プレースホルダ 5"/>
          <p:cNvSpPr>
            <a:spLocks noGrp="1"/>
          </p:cNvSpPr>
          <p:nvPr>
            <p:ph type="sldNum" sz="quarter" idx="4"/>
          </p:nvPr>
        </p:nvSpPr>
        <p:spPr>
          <a:xfrm>
            <a:off x="6553251" y="6356757"/>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32927FFD-3D24-4EC2-AEC8-E83A8D96C0AC}" type="slidenum">
              <a:rPr lang="ja-JP" altLang="en-US" smtClean="0">
                <a:solidFill>
                  <a:prstClr val="black">
                    <a:tint val="75000"/>
                  </a:prstClr>
                </a:solidFill>
                <a:latin typeface="Calibri"/>
                <a:ea typeface="ＭＳ Ｐゴシック"/>
              </a:rPr>
              <a:pPr fontAlgn="auto">
                <a:spcBef>
                  <a:spcPts val="0"/>
                </a:spcBef>
                <a:spcAft>
                  <a:spcPts val="0"/>
                </a:spcAft>
              </a:pPr>
              <a:t>‹#›</a:t>
            </a:fld>
            <a:endParaRPr lang="ja-JP" altLang="en-US">
              <a:solidFill>
                <a:prstClr val="black">
                  <a:tint val="75000"/>
                </a:prstClr>
              </a:solidFill>
              <a:latin typeface="Calibri"/>
              <a:ea typeface="ＭＳ Ｐゴシック"/>
            </a:endParaRPr>
          </a:p>
        </p:txBody>
      </p:sp>
    </p:spTree>
    <p:extLst>
      <p:ext uri="{BB962C8B-B14F-4D97-AF65-F5344CB8AC3E}">
        <p14:creationId xmlns:p14="http://schemas.microsoft.com/office/powerpoint/2010/main" val="1418220961"/>
      </p:ext>
    </p:extLst>
  </p:cSld>
  <p:clrMap bg1="lt1" tx1="dk1" bg2="lt2" tx2="dk2" accent1="accent1" accent2="accent2" accent3="accent3" accent4="accent4" accent5="accent5" accent6="accent6" hlink="hlink" folHlink="folHlink"/>
  <p:sldLayoutIdLst>
    <p:sldLayoutId id="2147484367" r:id="rId1"/>
    <p:sldLayoutId id="2147484368" r:id="rId2"/>
    <p:sldLayoutId id="2147484369" r:id="rId3"/>
    <p:sldLayoutId id="2147484370" r:id="rId4"/>
    <p:sldLayoutId id="2147484371" r:id="rId5"/>
    <p:sldLayoutId id="2147484372" r:id="rId6"/>
    <p:sldLayoutId id="2147484373" r:id="rId7"/>
    <p:sldLayoutId id="2147484374" r:id="rId8"/>
    <p:sldLayoutId id="2147484375" r:id="rId9"/>
    <p:sldLayoutId id="2147484376" r:id="rId10"/>
    <p:sldLayoutId id="2147484377" r:id="rId11"/>
  </p:sldLayoutIdLst>
  <p:hf sldNum="0"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6"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6" y="1600206"/>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97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A5BF518C-2CC9-4C1C-B124-0D1C25549AF4}" type="datetime1">
              <a:rPr lang="ja-JP" altLang="en-US" smtClean="0">
                <a:solidFill>
                  <a:prstClr val="black">
                    <a:tint val="75000"/>
                  </a:prstClr>
                </a:solidFill>
                <a:latin typeface="Calibri"/>
                <a:ea typeface="ＭＳ Ｐゴシック"/>
              </a:rPr>
              <a:t>2013/6/5</a:t>
            </a:fld>
            <a:endParaRPr lang="ja-JP" altLang="en-US">
              <a:solidFill>
                <a:prstClr val="black">
                  <a:tint val="75000"/>
                </a:prstClr>
              </a:solidFill>
              <a:latin typeface="Calibri"/>
              <a:ea typeface="ＭＳ Ｐゴシック"/>
            </a:endParaRPr>
          </a:p>
        </p:txBody>
      </p:sp>
      <p:sp>
        <p:nvSpPr>
          <p:cNvPr id="5" name="フッター プレースホルダ 4"/>
          <p:cNvSpPr>
            <a:spLocks noGrp="1"/>
          </p:cNvSpPr>
          <p:nvPr>
            <p:ph type="ftr" sz="quarter" idx="3"/>
          </p:nvPr>
        </p:nvSpPr>
        <p:spPr>
          <a:xfrm>
            <a:off x="3124200" y="635697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ja-JP" altLang="en-US">
              <a:solidFill>
                <a:prstClr val="black">
                  <a:tint val="75000"/>
                </a:prstClr>
              </a:solidFill>
              <a:latin typeface="Calibri"/>
              <a:ea typeface="ＭＳ Ｐゴシック"/>
            </a:endParaRPr>
          </a:p>
        </p:txBody>
      </p:sp>
      <p:sp>
        <p:nvSpPr>
          <p:cNvPr id="6" name="スライド番号プレースホルダ 5"/>
          <p:cNvSpPr>
            <a:spLocks noGrp="1"/>
          </p:cNvSpPr>
          <p:nvPr>
            <p:ph type="sldNum" sz="quarter" idx="4"/>
          </p:nvPr>
        </p:nvSpPr>
        <p:spPr>
          <a:xfrm>
            <a:off x="6553206" y="635697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D2D8002D-B5B0-4BAC-B1F6-782DDCCE6D9C}" type="slidenum">
              <a:rPr lang="ja-JP" altLang="en-US" smtClean="0">
                <a:solidFill>
                  <a:prstClr val="black">
                    <a:tint val="75000"/>
                  </a:prstClr>
                </a:solidFill>
                <a:latin typeface="Calibri"/>
                <a:ea typeface="ＭＳ Ｐゴシック"/>
              </a:rPr>
              <a:pPr fontAlgn="auto">
                <a:spcBef>
                  <a:spcPts val="0"/>
                </a:spcBef>
                <a:spcAft>
                  <a:spcPts val="0"/>
                </a:spcAft>
              </a:pPr>
              <a:t>‹#›</a:t>
            </a:fld>
            <a:endParaRPr lang="ja-JP" altLang="en-US">
              <a:solidFill>
                <a:prstClr val="black">
                  <a:tint val="75000"/>
                </a:prstClr>
              </a:solidFill>
              <a:latin typeface="Calibri"/>
              <a:ea typeface="ＭＳ Ｐゴシック"/>
            </a:endParaRPr>
          </a:p>
        </p:txBody>
      </p:sp>
    </p:spTree>
    <p:extLst>
      <p:ext uri="{BB962C8B-B14F-4D97-AF65-F5344CB8AC3E}">
        <p14:creationId xmlns:p14="http://schemas.microsoft.com/office/powerpoint/2010/main" val="3993863603"/>
      </p:ext>
    </p:extLst>
  </p:cSld>
  <p:clrMap bg1="lt1" tx1="dk1" bg2="lt2" tx2="dk2" accent1="accent1" accent2="accent2" accent3="accent3" accent4="accent4" accent5="accent5" accent6="accent6" hlink="hlink" folHlink="folHlink"/>
  <p:sldLayoutIdLst>
    <p:sldLayoutId id="2147484379" r:id="rId1"/>
    <p:sldLayoutId id="2147484380" r:id="rId2"/>
    <p:sldLayoutId id="2147484381" r:id="rId3"/>
    <p:sldLayoutId id="2147484382" r:id="rId4"/>
    <p:sldLayoutId id="2147484383" r:id="rId5"/>
    <p:sldLayoutId id="2147484384" r:id="rId6"/>
    <p:sldLayoutId id="2147484385" r:id="rId7"/>
    <p:sldLayoutId id="2147484386" r:id="rId8"/>
    <p:sldLayoutId id="2147484387" r:id="rId9"/>
    <p:sldLayoutId id="2147484388" r:id="rId10"/>
    <p:sldLayoutId id="2147484389" r:id="rId11"/>
  </p:sldLayoutIdLst>
  <p:hf sldNum="0"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4"/>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536"/>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EB98C875-921F-4CE9-BEBA-32EE33F1CE83}" type="datetime1">
              <a:rPr lang="ja-JP" altLang="en-US" smtClean="0">
                <a:solidFill>
                  <a:prstClr val="black">
                    <a:tint val="75000"/>
                  </a:prstClr>
                </a:solidFill>
                <a:latin typeface="Calibri"/>
                <a:ea typeface="ＭＳ Ｐゴシック"/>
              </a:rPr>
              <a:t>2013/6/5</a:t>
            </a:fld>
            <a:endParaRPr lang="ja-JP" altLang="en-US">
              <a:solidFill>
                <a:prstClr val="black">
                  <a:tint val="75000"/>
                </a:prstClr>
              </a:solidFill>
              <a:latin typeface="Calibri"/>
              <a:ea typeface="ＭＳ Ｐゴシック"/>
            </a:endParaRPr>
          </a:p>
        </p:txBody>
      </p:sp>
      <p:sp>
        <p:nvSpPr>
          <p:cNvPr id="5" name="フッター プレースホルダ 4"/>
          <p:cNvSpPr>
            <a:spLocks noGrp="1"/>
          </p:cNvSpPr>
          <p:nvPr>
            <p:ph type="ftr" sz="quarter" idx="3"/>
          </p:nvPr>
        </p:nvSpPr>
        <p:spPr>
          <a:xfrm>
            <a:off x="3124200" y="6356536"/>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ja-JP" altLang="en-US">
              <a:solidFill>
                <a:prstClr val="black">
                  <a:tint val="75000"/>
                </a:prstClr>
              </a:solidFill>
              <a:latin typeface="Calibri"/>
              <a:ea typeface="ＭＳ Ｐゴシック"/>
            </a:endParaRPr>
          </a:p>
        </p:txBody>
      </p:sp>
      <p:sp>
        <p:nvSpPr>
          <p:cNvPr id="6" name="スライド番号プレースホルダ 5"/>
          <p:cNvSpPr>
            <a:spLocks noGrp="1"/>
          </p:cNvSpPr>
          <p:nvPr>
            <p:ph type="sldNum" sz="quarter" idx="4"/>
          </p:nvPr>
        </p:nvSpPr>
        <p:spPr>
          <a:xfrm>
            <a:off x="6553200" y="6356536"/>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D2D8002D-B5B0-4BAC-B1F6-782DDCCE6D9C}" type="slidenum">
              <a:rPr lang="ja-JP" altLang="en-US" smtClean="0">
                <a:solidFill>
                  <a:prstClr val="black">
                    <a:tint val="75000"/>
                  </a:prstClr>
                </a:solidFill>
                <a:latin typeface="Calibri"/>
                <a:ea typeface="ＭＳ Ｐゴシック"/>
              </a:rPr>
              <a:pPr fontAlgn="auto">
                <a:spcBef>
                  <a:spcPts val="0"/>
                </a:spcBef>
                <a:spcAft>
                  <a:spcPts val="0"/>
                </a:spcAft>
              </a:pPr>
              <a:t>‹#›</a:t>
            </a:fld>
            <a:endParaRPr lang="ja-JP" altLang="en-US">
              <a:solidFill>
                <a:prstClr val="black">
                  <a:tint val="75000"/>
                </a:prstClr>
              </a:solidFill>
              <a:latin typeface="Calibri"/>
              <a:ea typeface="ＭＳ Ｐゴシック"/>
            </a:endParaRPr>
          </a:p>
        </p:txBody>
      </p:sp>
    </p:spTree>
    <p:extLst>
      <p:ext uri="{BB962C8B-B14F-4D97-AF65-F5344CB8AC3E}">
        <p14:creationId xmlns:p14="http://schemas.microsoft.com/office/powerpoint/2010/main" val="470451248"/>
      </p:ext>
    </p:extLst>
  </p:cSld>
  <p:clrMap bg1="lt1" tx1="dk1" bg2="lt2" tx2="dk2" accent1="accent1" accent2="accent2" accent3="accent3" accent4="accent4" accent5="accent5" accent6="accent6" hlink="hlink" folHlink="folHlink"/>
  <p:sldLayoutIdLst>
    <p:sldLayoutId id="2147484391" r:id="rId1"/>
    <p:sldLayoutId id="2147484392" r:id="rId2"/>
    <p:sldLayoutId id="2147484393" r:id="rId3"/>
    <p:sldLayoutId id="2147484394" r:id="rId4"/>
    <p:sldLayoutId id="2147484395" r:id="rId5"/>
    <p:sldLayoutId id="2147484396" r:id="rId6"/>
    <p:sldLayoutId id="2147484397" r:id="rId7"/>
    <p:sldLayoutId id="2147484398" r:id="rId8"/>
    <p:sldLayoutId id="2147484399" r:id="rId9"/>
    <p:sldLayoutId id="2147484400" r:id="rId10"/>
    <p:sldLayoutId id="2147484401" r:id="rId11"/>
    <p:sldLayoutId id="2147484402" r:id="rId12"/>
  </p:sldLayoutIdLst>
  <p:hf sldNum="0"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4"/>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794"/>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3FC337AB-2F82-49EC-92BF-2D3C200C5C44}" type="datetime1">
              <a:rPr lang="ja-JP" altLang="en-US" smtClean="0">
                <a:solidFill>
                  <a:prstClr val="black">
                    <a:tint val="75000"/>
                  </a:prstClr>
                </a:solidFill>
                <a:latin typeface="Calibri"/>
                <a:ea typeface="ＭＳ Ｐゴシック"/>
              </a:rPr>
              <a:t>2013/6/5</a:t>
            </a:fld>
            <a:endParaRPr lang="ja-JP" altLang="en-US">
              <a:solidFill>
                <a:prstClr val="black">
                  <a:tint val="75000"/>
                </a:prstClr>
              </a:solidFill>
              <a:latin typeface="Calibri"/>
              <a:ea typeface="ＭＳ Ｐゴシック"/>
            </a:endParaRPr>
          </a:p>
        </p:txBody>
      </p:sp>
      <p:sp>
        <p:nvSpPr>
          <p:cNvPr id="5" name="フッター プレースホルダ 4"/>
          <p:cNvSpPr>
            <a:spLocks noGrp="1"/>
          </p:cNvSpPr>
          <p:nvPr>
            <p:ph type="ftr" sz="quarter" idx="3"/>
          </p:nvPr>
        </p:nvSpPr>
        <p:spPr>
          <a:xfrm>
            <a:off x="3124200" y="6356794"/>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ja-JP" altLang="en-US">
              <a:solidFill>
                <a:prstClr val="black">
                  <a:tint val="75000"/>
                </a:prstClr>
              </a:solidFill>
              <a:latin typeface="Calibri"/>
              <a:ea typeface="ＭＳ Ｐゴシック"/>
            </a:endParaRPr>
          </a:p>
        </p:txBody>
      </p:sp>
      <p:sp>
        <p:nvSpPr>
          <p:cNvPr id="6" name="スライド番号プレースホルダ 5"/>
          <p:cNvSpPr>
            <a:spLocks noGrp="1"/>
          </p:cNvSpPr>
          <p:nvPr>
            <p:ph type="sldNum" sz="quarter" idx="4"/>
          </p:nvPr>
        </p:nvSpPr>
        <p:spPr>
          <a:xfrm>
            <a:off x="6553200" y="6356794"/>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D2D8002D-B5B0-4BAC-B1F6-782DDCCE6D9C}" type="slidenum">
              <a:rPr lang="ja-JP" altLang="en-US" smtClean="0">
                <a:solidFill>
                  <a:prstClr val="black">
                    <a:tint val="75000"/>
                  </a:prstClr>
                </a:solidFill>
                <a:latin typeface="Calibri"/>
                <a:ea typeface="ＭＳ Ｐゴシック"/>
              </a:rPr>
              <a:pPr fontAlgn="auto">
                <a:spcBef>
                  <a:spcPts val="0"/>
                </a:spcBef>
                <a:spcAft>
                  <a:spcPts val="0"/>
                </a:spcAft>
              </a:pPr>
              <a:t>‹#›</a:t>
            </a:fld>
            <a:endParaRPr lang="ja-JP" altLang="en-US">
              <a:solidFill>
                <a:prstClr val="black">
                  <a:tint val="75000"/>
                </a:prstClr>
              </a:solidFill>
              <a:latin typeface="Calibri"/>
              <a:ea typeface="ＭＳ Ｐゴシック"/>
            </a:endParaRPr>
          </a:p>
        </p:txBody>
      </p:sp>
    </p:spTree>
    <p:extLst>
      <p:ext uri="{BB962C8B-B14F-4D97-AF65-F5344CB8AC3E}">
        <p14:creationId xmlns:p14="http://schemas.microsoft.com/office/powerpoint/2010/main" val="1582036358"/>
      </p:ext>
    </p:extLst>
  </p:cSld>
  <p:clrMap bg1="lt1" tx1="dk1" bg2="lt2" tx2="dk2" accent1="accent1" accent2="accent2" accent3="accent3" accent4="accent4" accent5="accent5" accent6="accent6" hlink="hlink" folHlink="folHlink"/>
  <p:sldLayoutIdLst>
    <p:sldLayoutId id="2147484181" r:id="rId1"/>
    <p:sldLayoutId id="2147484182" r:id="rId2"/>
    <p:sldLayoutId id="2147484183" r:id="rId3"/>
    <p:sldLayoutId id="2147484184" r:id="rId4"/>
    <p:sldLayoutId id="2147484185" r:id="rId5"/>
    <p:sldLayoutId id="2147484186" r:id="rId6"/>
    <p:sldLayoutId id="2147484187" r:id="rId7"/>
    <p:sldLayoutId id="2147484188" r:id="rId8"/>
    <p:sldLayoutId id="2147484189" r:id="rId9"/>
    <p:sldLayoutId id="2147484190" r:id="rId10"/>
    <p:sldLayoutId id="2147484191" r:id="rId11"/>
    <p:sldLayoutId id="2147484192" r:id="rId12"/>
  </p:sldLayoutIdLst>
  <p:hf sldNum="0"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4"/>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43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9FE2EA9E-6B7E-44DB-88F6-46C557B8A8B1}" type="datetime1">
              <a:rPr lang="ja-JP" altLang="en-US" smtClean="0">
                <a:solidFill>
                  <a:prstClr val="black">
                    <a:tint val="75000"/>
                  </a:prstClr>
                </a:solidFill>
                <a:latin typeface="Calibri"/>
                <a:ea typeface="ＭＳ Ｐゴシック"/>
              </a:rPr>
              <a:t>2013/6/5</a:t>
            </a:fld>
            <a:endParaRPr lang="ja-JP" altLang="en-US">
              <a:solidFill>
                <a:prstClr val="black">
                  <a:tint val="75000"/>
                </a:prstClr>
              </a:solidFill>
              <a:latin typeface="Calibri"/>
              <a:ea typeface="ＭＳ Ｐゴシック"/>
            </a:endParaRPr>
          </a:p>
        </p:txBody>
      </p:sp>
      <p:sp>
        <p:nvSpPr>
          <p:cNvPr id="5" name="フッター プレースホルダ 4"/>
          <p:cNvSpPr>
            <a:spLocks noGrp="1"/>
          </p:cNvSpPr>
          <p:nvPr>
            <p:ph type="ftr" sz="quarter" idx="3"/>
          </p:nvPr>
        </p:nvSpPr>
        <p:spPr>
          <a:xfrm>
            <a:off x="3124200" y="635643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ja-JP" altLang="en-US">
              <a:solidFill>
                <a:prstClr val="black">
                  <a:tint val="75000"/>
                </a:prstClr>
              </a:solidFill>
              <a:latin typeface="Calibri"/>
              <a:ea typeface="ＭＳ Ｐゴシック"/>
            </a:endParaRPr>
          </a:p>
        </p:txBody>
      </p:sp>
      <p:sp>
        <p:nvSpPr>
          <p:cNvPr id="6" name="スライド番号プレースホルダ 5"/>
          <p:cNvSpPr>
            <a:spLocks noGrp="1"/>
          </p:cNvSpPr>
          <p:nvPr>
            <p:ph type="sldNum" sz="quarter" idx="4"/>
          </p:nvPr>
        </p:nvSpPr>
        <p:spPr>
          <a:xfrm>
            <a:off x="6553200" y="635643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D2D8002D-B5B0-4BAC-B1F6-782DDCCE6D9C}" type="slidenum">
              <a:rPr lang="ja-JP" altLang="en-US" smtClean="0">
                <a:solidFill>
                  <a:prstClr val="black">
                    <a:tint val="75000"/>
                  </a:prstClr>
                </a:solidFill>
                <a:latin typeface="Calibri"/>
                <a:ea typeface="ＭＳ Ｐゴシック"/>
              </a:rPr>
              <a:pPr fontAlgn="auto">
                <a:spcBef>
                  <a:spcPts val="0"/>
                </a:spcBef>
                <a:spcAft>
                  <a:spcPts val="0"/>
                </a:spcAft>
              </a:pPr>
              <a:t>‹#›</a:t>
            </a:fld>
            <a:endParaRPr lang="ja-JP" altLang="en-US">
              <a:solidFill>
                <a:prstClr val="black">
                  <a:tint val="75000"/>
                </a:prstClr>
              </a:solidFill>
              <a:latin typeface="Calibri"/>
              <a:ea typeface="ＭＳ Ｐゴシック"/>
            </a:endParaRPr>
          </a:p>
        </p:txBody>
      </p:sp>
    </p:spTree>
    <p:extLst>
      <p:ext uri="{BB962C8B-B14F-4D97-AF65-F5344CB8AC3E}">
        <p14:creationId xmlns:p14="http://schemas.microsoft.com/office/powerpoint/2010/main" val="620840844"/>
      </p:ext>
    </p:extLst>
  </p:cSld>
  <p:clrMap bg1="lt1" tx1="dk1" bg2="lt2" tx2="dk2" accent1="accent1" accent2="accent2" accent3="accent3" accent4="accent4" accent5="accent5" accent6="accent6" hlink="hlink" folHlink="folHlink"/>
  <p:sldLayoutIdLst>
    <p:sldLayoutId id="2147484404" r:id="rId1"/>
    <p:sldLayoutId id="2147484405" r:id="rId2"/>
    <p:sldLayoutId id="2147484406" r:id="rId3"/>
    <p:sldLayoutId id="2147484407" r:id="rId4"/>
    <p:sldLayoutId id="2147484408" r:id="rId5"/>
    <p:sldLayoutId id="2147484409" r:id="rId6"/>
    <p:sldLayoutId id="2147484410" r:id="rId7"/>
    <p:sldLayoutId id="2147484411" r:id="rId8"/>
    <p:sldLayoutId id="2147484412" r:id="rId9"/>
    <p:sldLayoutId id="2147484413" r:id="rId10"/>
    <p:sldLayoutId id="2147484414" r:id="rId11"/>
  </p:sldLayoutIdLst>
  <p:hf sldNum="0"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18"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18" y="1600204"/>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863"/>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2C26CEC8-FFB8-4EA9-9776-2183F1B786BD}" type="datetime1">
              <a:rPr lang="ja-JP" altLang="en-US" smtClean="0">
                <a:solidFill>
                  <a:prstClr val="black">
                    <a:tint val="75000"/>
                  </a:prstClr>
                </a:solidFill>
                <a:latin typeface="Calibri"/>
                <a:ea typeface="ＭＳ Ｐゴシック"/>
              </a:rPr>
              <a:t>2013/6/5</a:t>
            </a:fld>
            <a:endParaRPr lang="ja-JP" altLang="en-US">
              <a:solidFill>
                <a:prstClr val="black">
                  <a:tint val="75000"/>
                </a:prstClr>
              </a:solidFill>
              <a:latin typeface="Calibri"/>
              <a:ea typeface="ＭＳ Ｐゴシック"/>
            </a:endParaRPr>
          </a:p>
        </p:txBody>
      </p:sp>
      <p:sp>
        <p:nvSpPr>
          <p:cNvPr id="5" name="フッター プレースホルダ 4"/>
          <p:cNvSpPr>
            <a:spLocks noGrp="1"/>
          </p:cNvSpPr>
          <p:nvPr>
            <p:ph type="ftr" sz="quarter" idx="3"/>
          </p:nvPr>
        </p:nvSpPr>
        <p:spPr>
          <a:xfrm>
            <a:off x="3124200" y="6356863"/>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ja-JP" altLang="en-US">
              <a:solidFill>
                <a:prstClr val="black">
                  <a:tint val="75000"/>
                </a:prstClr>
              </a:solidFill>
              <a:latin typeface="Calibri"/>
              <a:ea typeface="ＭＳ Ｐゴシック"/>
            </a:endParaRPr>
          </a:p>
        </p:txBody>
      </p:sp>
      <p:sp>
        <p:nvSpPr>
          <p:cNvPr id="6" name="スライド番号プレースホルダ 5"/>
          <p:cNvSpPr>
            <a:spLocks noGrp="1"/>
          </p:cNvSpPr>
          <p:nvPr>
            <p:ph type="sldNum" sz="quarter" idx="4"/>
          </p:nvPr>
        </p:nvSpPr>
        <p:spPr>
          <a:xfrm>
            <a:off x="6553218" y="6356863"/>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32927FFD-3D24-4EC2-AEC8-E83A8D96C0AC}" type="slidenum">
              <a:rPr lang="ja-JP" altLang="en-US" smtClean="0">
                <a:solidFill>
                  <a:prstClr val="black">
                    <a:tint val="75000"/>
                  </a:prstClr>
                </a:solidFill>
                <a:latin typeface="Calibri"/>
                <a:ea typeface="ＭＳ Ｐゴシック"/>
              </a:rPr>
              <a:pPr fontAlgn="auto">
                <a:spcBef>
                  <a:spcPts val="0"/>
                </a:spcBef>
                <a:spcAft>
                  <a:spcPts val="0"/>
                </a:spcAft>
              </a:pPr>
              <a:t>‹#›</a:t>
            </a:fld>
            <a:endParaRPr lang="ja-JP" altLang="en-US">
              <a:solidFill>
                <a:prstClr val="black">
                  <a:tint val="75000"/>
                </a:prstClr>
              </a:solidFill>
              <a:latin typeface="Calibri"/>
              <a:ea typeface="ＭＳ Ｐゴシック"/>
            </a:endParaRPr>
          </a:p>
        </p:txBody>
      </p:sp>
    </p:spTree>
    <p:extLst>
      <p:ext uri="{BB962C8B-B14F-4D97-AF65-F5344CB8AC3E}">
        <p14:creationId xmlns:p14="http://schemas.microsoft.com/office/powerpoint/2010/main" val="3177512801"/>
      </p:ext>
    </p:extLst>
  </p:cSld>
  <p:clrMap bg1="lt1" tx1="dk1" bg2="lt2" tx2="dk2" accent1="accent1" accent2="accent2" accent3="accent3" accent4="accent4" accent5="accent5" accent6="accent6" hlink="hlink" folHlink="folHlink"/>
  <p:sldLayoutIdLst>
    <p:sldLayoutId id="2147484194" r:id="rId1"/>
    <p:sldLayoutId id="2147484195" r:id="rId2"/>
    <p:sldLayoutId id="2147484196" r:id="rId3"/>
    <p:sldLayoutId id="2147484197" r:id="rId4"/>
    <p:sldLayoutId id="2147484198" r:id="rId5"/>
    <p:sldLayoutId id="2147484199" r:id="rId6"/>
    <p:sldLayoutId id="2147484200" r:id="rId7"/>
    <p:sldLayoutId id="2147484201" r:id="rId8"/>
    <p:sldLayoutId id="2147484202" r:id="rId9"/>
    <p:sldLayoutId id="2147484203" r:id="rId10"/>
    <p:sldLayoutId id="2147484204" r:id="rId11"/>
  </p:sldLayoutIdLst>
  <p:hf sldNum="0"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302"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302" y="1600205"/>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318" y="6357197"/>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3FEDE9-FDDE-4947-BABB-3B203CB0CF48}" type="datetime1">
              <a:rPr lang="ja-JP" altLang="en-US" smtClean="0">
                <a:solidFill>
                  <a:prstClr val="black">
                    <a:tint val="75000"/>
                  </a:prstClr>
                </a:solidFill>
                <a:latin typeface="Arial" charset="0"/>
              </a:rPr>
              <a:t>2013/6/5</a:t>
            </a:fld>
            <a:endParaRPr lang="ja-JP" altLang="en-US">
              <a:solidFill>
                <a:prstClr val="black">
                  <a:tint val="75000"/>
                </a:prstClr>
              </a:solidFill>
              <a:latin typeface="Arial" charset="0"/>
            </a:endParaRPr>
          </a:p>
        </p:txBody>
      </p:sp>
      <p:sp>
        <p:nvSpPr>
          <p:cNvPr id="5" name="フッター プレースホルダ 4"/>
          <p:cNvSpPr>
            <a:spLocks noGrp="1"/>
          </p:cNvSpPr>
          <p:nvPr>
            <p:ph type="ftr" sz="quarter" idx="3"/>
          </p:nvPr>
        </p:nvSpPr>
        <p:spPr>
          <a:xfrm>
            <a:off x="3124200" y="6357197"/>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latin typeface="Arial" charset="0"/>
            </a:endParaRPr>
          </a:p>
        </p:txBody>
      </p:sp>
      <p:sp>
        <p:nvSpPr>
          <p:cNvPr id="6" name="スライド番号プレースホルダ 5"/>
          <p:cNvSpPr>
            <a:spLocks noGrp="1"/>
          </p:cNvSpPr>
          <p:nvPr>
            <p:ph type="sldNum" sz="quarter" idx="4"/>
          </p:nvPr>
        </p:nvSpPr>
        <p:spPr>
          <a:xfrm>
            <a:off x="7010434" y="6493701"/>
            <a:ext cx="2133600" cy="365125"/>
          </a:xfrm>
          <a:prstGeom prst="rect">
            <a:avLst/>
          </a:prstGeom>
        </p:spPr>
        <p:txBody>
          <a:bodyPr vert="horz" lIns="91440" tIns="45720" rIns="91440" bIns="45720" rtlCol="0" anchor="ctr"/>
          <a:lstStyle>
            <a:lvl1pPr algn="r">
              <a:defRPr sz="1100">
                <a:solidFill>
                  <a:schemeClr val="tx1"/>
                </a:solidFill>
              </a:defRPr>
            </a:lvl1pPr>
          </a:lstStyle>
          <a:p>
            <a:pPr>
              <a:defRPr/>
            </a:pPr>
            <a:fld id="{5FAC86AF-D720-49A4-B88A-A73BCFA62A50}" type="slidenum">
              <a:rPr lang="en-US" altLang="ja-JP" smtClean="0">
                <a:solidFill>
                  <a:prstClr val="black"/>
                </a:solidFill>
                <a:latin typeface="Arial" charset="0"/>
              </a:rPr>
              <a:pPr>
                <a:defRPr/>
              </a:pPr>
              <a:t>‹#›</a:t>
            </a:fld>
            <a:endParaRPr lang="en-US" altLang="ja-JP" dirty="0">
              <a:solidFill>
                <a:prstClr val="black"/>
              </a:solidFill>
              <a:latin typeface="Arial" charset="0"/>
            </a:endParaRPr>
          </a:p>
        </p:txBody>
      </p:sp>
    </p:spTree>
    <p:extLst>
      <p:ext uri="{BB962C8B-B14F-4D97-AF65-F5344CB8AC3E}">
        <p14:creationId xmlns:p14="http://schemas.microsoft.com/office/powerpoint/2010/main" val="2676100670"/>
      </p:ext>
    </p:extLst>
  </p:cSld>
  <p:clrMap bg1="lt1" tx1="dk1" bg2="lt2" tx2="dk2" accent1="accent1" accent2="accent2" accent3="accent3" accent4="accent4" accent5="accent5" accent6="accent6" hlink="hlink" folHlink="folHlink"/>
  <p:sldLayoutIdLst>
    <p:sldLayoutId id="2147484206" r:id="rId1"/>
    <p:sldLayoutId id="2147484207" r:id="rId2"/>
    <p:sldLayoutId id="2147484208" r:id="rId3"/>
    <p:sldLayoutId id="2147484209" r:id="rId4"/>
    <p:sldLayoutId id="2147484210" r:id="rId5"/>
    <p:sldLayoutId id="2147484211" r:id="rId6"/>
    <p:sldLayoutId id="2147484212" r:id="rId7"/>
    <p:sldLayoutId id="2147484213" r:id="rId8"/>
    <p:sldLayoutId id="2147484214" r:id="rId9"/>
    <p:sldLayoutId id="2147484215" r:id="rId10"/>
    <p:sldLayoutId id="2147484216" r:id="rId11"/>
  </p:sldLayoutIdLst>
  <p:hf sldNum="0"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302" y="274638"/>
            <a:ext cx="8229600" cy="1143000"/>
          </a:xfrm>
          <a:prstGeom prst="rect">
            <a:avLst/>
          </a:prstGeom>
        </p:spPr>
        <p:txBody>
          <a:bodyPr vert="horz" lIns="91413" tIns="45707" rIns="91413" bIns="45707"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302" y="1600206"/>
            <a:ext cx="8229600" cy="4525963"/>
          </a:xfrm>
          <a:prstGeom prst="rect">
            <a:avLst/>
          </a:prstGeom>
        </p:spPr>
        <p:txBody>
          <a:bodyPr vert="horz" lIns="91413" tIns="45707" rIns="91413" bIns="45707"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321" y="6357181"/>
            <a:ext cx="2133600" cy="365125"/>
          </a:xfrm>
          <a:prstGeom prst="rect">
            <a:avLst/>
          </a:prstGeom>
        </p:spPr>
        <p:txBody>
          <a:bodyPr vert="horz" lIns="91413" tIns="45707" rIns="91413" bIns="45707" rtlCol="0" anchor="ctr"/>
          <a:lstStyle>
            <a:lvl1pPr algn="l">
              <a:defRPr sz="1200">
                <a:solidFill>
                  <a:schemeClr val="tx1">
                    <a:tint val="75000"/>
                  </a:schemeClr>
                </a:solidFill>
              </a:defRPr>
            </a:lvl1pPr>
          </a:lstStyle>
          <a:p>
            <a:pPr defTabSz="914125" fontAlgn="auto">
              <a:spcBef>
                <a:spcPts val="0"/>
              </a:spcBef>
              <a:spcAft>
                <a:spcPts val="0"/>
              </a:spcAft>
            </a:pPr>
            <a:fld id="{2738FB44-6EA3-4906-997A-8465C2B701F5}" type="datetime1">
              <a:rPr lang="ja-JP" altLang="en-US" smtClean="0">
                <a:solidFill>
                  <a:prstClr val="black">
                    <a:tint val="75000"/>
                  </a:prstClr>
                </a:solidFill>
                <a:latin typeface="Calibri"/>
                <a:ea typeface="ＭＳ Ｐゴシック"/>
              </a:rPr>
              <a:t>2013/6/5</a:t>
            </a:fld>
            <a:endParaRPr lang="ja-JP" altLang="en-US">
              <a:solidFill>
                <a:prstClr val="black">
                  <a:tint val="75000"/>
                </a:prstClr>
              </a:solidFill>
              <a:latin typeface="Calibri"/>
              <a:ea typeface="ＭＳ Ｐゴシック"/>
            </a:endParaRPr>
          </a:p>
        </p:txBody>
      </p:sp>
      <p:sp>
        <p:nvSpPr>
          <p:cNvPr id="5" name="フッター プレースホルダ 4"/>
          <p:cNvSpPr>
            <a:spLocks noGrp="1"/>
          </p:cNvSpPr>
          <p:nvPr>
            <p:ph type="ftr" sz="quarter" idx="3"/>
          </p:nvPr>
        </p:nvSpPr>
        <p:spPr>
          <a:xfrm>
            <a:off x="3124200" y="6357181"/>
            <a:ext cx="2895600" cy="365125"/>
          </a:xfrm>
          <a:prstGeom prst="rect">
            <a:avLst/>
          </a:prstGeom>
        </p:spPr>
        <p:txBody>
          <a:bodyPr vert="horz" lIns="91413" tIns="45707" rIns="91413" bIns="45707" rtlCol="0" anchor="ctr"/>
          <a:lstStyle>
            <a:lvl1pPr algn="ctr">
              <a:defRPr sz="1200">
                <a:solidFill>
                  <a:schemeClr val="tx1">
                    <a:tint val="75000"/>
                  </a:schemeClr>
                </a:solidFill>
              </a:defRPr>
            </a:lvl1pPr>
          </a:lstStyle>
          <a:p>
            <a:pPr defTabSz="914125" fontAlgn="auto">
              <a:spcBef>
                <a:spcPts val="0"/>
              </a:spcBef>
              <a:spcAft>
                <a:spcPts val="0"/>
              </a:spcAft>
            </a:pPr>
            <a:endParaRPr lang="ja-JP" altLang="en-US">
              <a:solidFill>
                <a:prstClr val="black">
                  <a:tint val="75000"/>
                </a:prstClr>
              </a:solidFill>
              <a:latin typeface="Calibri"/>
              <a:ea typeface="ＭＳ Ｐゴシック"/>
            </a:endParaRPr>
          </a:p>
        </p:txBody>
      </p:sp>
      <p:sp>
        <p:nvSpPr>
          <p:cNvPr id="6" name="スライド番号プレースホルダ 5"/>
          <p:cNvSpPr>
            <a:spLocks noGrp="1"/>
          </p:cNvSpPr>
          <p:nvPr>
            <p:ph type="sldNum" sz="quarter" idx="4"/>
          </p:nvPr>
        </p:nvSpPr>
        <p:spPr>
          <a:xfrm>
            <a:off x="7010434" y="6493687"/>
            <a:ext cx="2133600" cy="365125"/>
          </a:xfrm>
          <a:prstGeom prst="rect">
            <a:avLst/>
          </a:prstGeom>
        </p:spPr>
        <p:txBody>
          <a:bodyPr vert="horz" lIns="91413" tIns="45707" rIns="91413" bIns="45707" rtlCol="0" anchor="ctr"/>
          <a:lstStyle>
            <a:lvl1pPr algn="r">
              <a:defRPr sz="1200">
                <a:solidFill>
                  <a:schemeClr val="tx1">
                    <a:tint val="75000"/>
                  </a:schemeClr>
                </a:solidFill>
              </a:defRPr>
            </a:lvl1pPr>
          </a:lstStyle>
          <a:p>
            <a:pPr defTabSz="914125" fontAlgn="auto">
              <a:spcBef>
                <a:spcPts val="0"/>
              </a:spcBef>
              <a:spcAft>
                <a:spcPts val="0"/>
              </a:spcAft>
            </a:pPr>
            <a:fld id="{5A02BD7A-635E-43A0-8464-FD5073BFE4FA}" type="slidenum">
              <a:rPr lang="ja-JP" altLang="en-US" smtClean="0">
                <a:solidFill>
                  <a:prstClr val="black">
                    <a:tint val="75000"/>
                  </a:prstClr>
                </a:solidFill>
                <a:latin typeface="Calibri"/>
                <a:ea typeface="ＭＳ Ｐゴシック"/>
              </a:rPr>
              <a:pPr defTabSz="914125" fontAlgn="auto">
                <a:spcBef>
                  <a:spcPts val="0"/>
                </a:spcBef>
                <a:spcAft>
                  <a:spcPts val="0"/>
                </a:spcAft>
              </a:pPr>
              <a:t>‹#›</a:t>
            </a:fld>
            <a:endParaRPr lang="ja-JP" altLang="en-US" dirty="0">
              <a:solidFill>
                <a:prstClr val="black">
                  <a:tint val="75000"/>
                </a:prstClr>
              </a:solidFill>
              <a:latin typeface="Calibri"/>
              <a:ea typeface="ＭＳ Ｐゴシック"/>
            </a:endParaRPr>
          </a:p>
        </p:txBody>
      </p:sp>
    </p:spTree>
    <p:extLst>
      <p:ext uri="{BB962C8B-B14F-4D97-AF65-F5344CB8AC3E}">
        <p14:creationId xmlns:p14="http://schemas.microsoft.com/office/powerpoint/2010/main" val="1565746998"/>
      </p:ext>
    </p:extLst>
  </p:cSld>
  <p:clrMap bg1="lt1" tx1="dk1" bg2="lt2" tx2="dk2" accent1="accent1" accent2="accent2" accent3="accent3" accent4="accent4" accent5="accent5" accent6="accent6" hlink="hlink" folHlink="folHlink"/>
  <p:sldLayoutIdLst>
    <p:sldLayoutId id="2147484218" r:id="rId1"/>
    <p:sldLayoutId id="2147484219" r:id="rId2"/>
    <p:sldLayoutId id="2147484220" r:id="rId3"/>
    <p:sldLayoutId id="2147484221" r:id="rId4"/>
    <p:sldLayoutId id="2147484222" r:id="rId5"/>
    <p:sldLayoutId id="2147484223" r:id="rId6"/>
    <p:sldLayoutId id="2147484224" r:id="rId7"/>
    <p:sldLayoutId id="2147484225" r:id="rId8"/>
    <p:sldLayoutId id="2147484226" r:id="rId9"/>
    <p:sldLayoutId id="2147484227" r:id="rId10"/>
    <p:sldLayoutId id="2147484228" r:id="rId11"/>
  </p:sldLayoutIdLst>
  <p:hf sldNum="0" hdr="0" ftr="0" dt="0"/>
  <p:txStyles>
    <p:titleStyle>
      <a:lvl1pPr algn="ctr" defTabSz="914125" rtl="0" eaLnBrk="1" latinLnBrk="0" hangingPunct="1">
        <a:spcBef>
          <a:spcPct val="0"/>
        </a:spcBef>
        <a:buNone/>
        <a:defRPr kumimoji="1" sz="4400" kern="1200">
          <a:solidFill>
            <a:schemeClr val="tx1"/>
          </a:solidFill>
          <a:latin typeface="+mj-lt"/>
          <a:ea typeface="+mj-ea"/>
          <a:cs typeface="+mj-cs"/>
        </a:defRPr>
      </a:lvl1pPr>
    </p:titleStyle>
    <p:bodyStyle>
      <a:lvl1pPr marL="342797" indent="-342797" algn="l" defTabSz="914125"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727" indent="-285664" algn="l" defTabSz="914125"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2657" indent="-228532" algn="l" defTabSz="914125"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599720" indent="-228532" algn="l" defTabSz="914125"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6782" indent="-228532" algn="l" defTabSz="914125"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3844" indent="-228532" algn="l" defTabSz="914125"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0907" indent="-228532" algn="l" defTabSz="914125"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7970" indent="-228532" algn="l" defTabSz="914125"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5033" indent="-228532" algn="l" defTabSz="914125"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125" rtl="0" eaLnBrk="1" latinLnBrk="0" hangingPunct="1">
        <a:defRPr kumimoji="1" sz="1800" kern="1200">
          <a:solidFill>
            <a:schemeClr val="tx1"/>
          </a:solidFill>
          <a:latin typeface="+mn-lt"/>
          <a:ea typeface="+mn-ea"/>
          <a:cs typeface="+mn-cs"/>
        </a:defRPr>
      </a:lvl1pPr>
      <a:lvl2pPr marL="457063" algn="l" defTabSz="914125" rtl="0" eaLnBrk="1" latinLnBrk="0" hangingPunct="1">
        <a:defRPr kumimoji="1" sz="1800" kern="1200">
          <a:solidFill>
            <a:schemeClr val="tx1"/>
          </a:solidFill>
          <a:latin typeface="+mn-lt"/>
          <a:ea typeface="+mn-ea"/>
          <a:cs typeface="+mn-cs"/>
        </a:defRPr>
      </a:lvl2pPr>
      <a:lvl3pPr marL="914125" algn="l" defTabSz="914125" rtl="0" eaLnBrk="1" latinLnBrk="0" hangingPunct="1">
        <a:defRPr kumimoji="1" sz="1800" kern="1200">
          <a:solidFill>
            <a:schemeClr val="tx1"/>
          </a:solidFill>
          <a:latin typeface="+mn-lt"/>
          <a:ea typeface="+mn-ea"/>
          <a:cs typeface="+mn-cs"/>
        </a:defRPr>
      </a:lvl3pPr>
      <a:lvl4pPr marL="1371188" algn="l" defTabSz="914125" rtl="0" eaLnBrk="1" latinLnBrk="0" hangingPunct="1">
        <a:defRPr kumimoji="1" sz="1800" kern="1200">
          <a:solidFill>
            <a:schemeClr val="tx1"/>
          </a:solidFill>
          <a:latin typeface="+mn-lt"/>
          <a:ea typeface="+mn-ea"/>
          <a:cs typeface="+mn-cs"/>
        </a:defRPr>
      </a:lvl4pPr>
      <a:lvl5pPr marL="1828251" algn="l" defTabSz="914125" rtl="0" eaLnBrk="1" latinLnBrk="0" hangingPunct="1">
        <a:defRPr kumimoji="1" sz="1800" kern="1200">
          <a:solidFill>
            <a:schemeClr val="tx1"/>
          </a:solidFill>
          <a:latin typeface="+mn-lt"/>
          <a:ea typeface="+mn-ea"/>
          <a:cs typeface="+mn-cs"/>
        </a:defRPr>
      </a:lvl5pPr>
      <a:lvl6pPr marL="2285314" algn="l" defTabSz="914125" rtl="0" eaLnBrk="1" latinLnBrk="0" hangingPunct="1">
        <a:defRPr kumimoji="1" sz="1800" kern="1200">
          <a:solidFill>
            <a:schemeClr val="tx1"/>
          </a:solidFill>
          <a:latin typeface="+mn-lt"/>
          <a:ea typeface="+mn-ea"/>
          <a:cs typeface="+mn-cs"/>
        </a:defRPr>
      </a:lvl6pPr>
      <a:lvl7pPr marL="2742377" algn="l" defTabSz="914125" rtl="0" eaLnBrk="1" latinLnBrk="0" hangingPunct="1">
        <a:defRPr kumimoji="1" sz="1800" kern="1200">
          <a:solidFill>
            <a:schemeClr val="tx1"/>
          </a:solidFill>
          <a:latin typeface="+mn-lt"/>
          <a:ea typeface="+mn-ea"/>
          <a:cs typeface="+mn-cs"/>
        </a:defRPr>
      </a:lvl7pPr>
      <a:lvl8pPr marL="3199439" algn="l" defTabSz="914125" rtl="0" eaLnBrk="1" latinLnBrk="0" hangingPunct="1">
        <a:defRPr kumimoji="1" sz="1800" kern="1200">
          <a:solidFill>
            <a:schemeClr val="tx1"/>
          </a:solidFill>
          <a:latin typeface="+mn-lt"/>
          <a:ea typeface="+mn-ea"/>
          <a:cs typeface="+mn-cs"/>
        </a:defRPr>
      </a:lvl8pPr>
      <a:lvl9pPr marL="3656501" algn="l" defTabSz="914125" rtl="0" eaLnBrk="1" latinLnBrk="0" hangingPunct="1">
        <a:defRPr kumimoji="1"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303" y="274638"/>
            <a:ext cx="8229600" cy="1143000"/>
          </a:xfrm>
          <a:prstGeom prst="rect">
            <a:avLst/>
          </a:prstGeom>
        </p:spPr>
        <p:txBody>
          <a:bodyPr vert="horz" lIns="91365" tIns="45682" rIns="91365" bIns="45682"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303" y="1600214"/>
            <a:ext cx="8229600" cy="4525963"/>
          </a:xfrm>
          <a:prstGeom prst="rect">
            <a:avLst/>
          </a:prstGeom>
        </p:spPr>
        <p:txBody>
          <a:bodyPr vert="horz" lIns="91365" tIns="45682" rIns="91365" bIns="45682"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303" y="6357041"/>
            <a:ext cx="2133600" cy="365125"/>
          </a:xfrm>
          <a:prstGeom prst="rect">
            <a:avLst/>
          </a:prstGeom>
        </p:spPr>
        <p:txBody>
          <a:bodyPr vert="horz" lIns="91365" tIns="45682" rIns="91365" bIns="45682" rtlCol="0" anchor="ctr"/>
          <a:lstStyle>
            <a:lvl1pPr algn="l">
              <a:defRPr sz="1200">
                <a:solidFill>
                  <a:schemeClr val="tx1">
                    <a:tint val="75000"/>
                  </a:schemeClr>
                </a:solidFill>
              </a:defRPr>
            </a:lvl1pPr>
          </a:lstStyle>
          <a:p>
            <a:pPr defTabSz="913646" fontAlgn="auto">
              <a:spcBef>
                <a:spcPts val="0"/>
              </a:spcBef>
              <a:spcAft>
                <a:spcPts val="0"/>
              </a:spcAft>
            </a:pPr>
            <a:fld id="{E428D555-ABBA-40E6-845C-53A496068A7E}" type="datetime1">
              <a:rPr lang="ja-JP" altLang="en-US" smtClean="0">
                <a:solidFill>
                  <a:prstClr val="black">
                    <a:tint val="75000"/>
                  </a:prstClr>
                </a:solidFill>
                <a:latin typeface="Calibri"/>
                <a:ea typeface="ＭＳ Ｐゴシック"/>
              </a:rPr>
              <a:t>2013/6/5</a:t>
            </a:fld>
            <a:endParaRPr lang="ja-JP" altLang="en-US">
              <a:solidFill>
                <a:prstClr val="black">
                  <a:tint val="75000"/>
                </a:prstClr>
              </a:solidFill>
              <a:latin typeface="Calibri"/>
              <a:ea typeface="ＭＳ Ｐゴシック"/>
            </a:endParaRPr>
          </a:p>
        </p:txBody>
      </p:sp>
      <p:sp>
        <p:nvSpPr>
          <p:cNvPr id="5" name="フッター プレースホルダ 4"/>
          <p:cNvSpPr>
            <a:spLocks noGrp="1"/>
          </p:cNvSpPr>
          <p:nvPr>
            <p:ph type="ftr" sz="quarter" idx="3"/>
          </p:nvPr>
        </p:nvSpPr>
        <p:spPr>
          <a:xfrm>
            <a:off x="3124204" y="6357041"/>
            <a:ext cx="2895600" cy="365125"/>
          </a:xfrm>
          <a:prstGeom prst="rect">
            <a:avLst/>
          </a:prstGeom>
        </p:spPr>
        <p:txBody>
          <a:bodyPr vert="horz" lIns="91365" tIns="45682" rIns="91365" bIns="45682" rtlCol="0" anchor="ctr"/>
          <a:lstStyle>
            <a:lvl1pPr algn="ctr">
              <a:defRPr sz="1200">
                <a:solidFill>
                  <a:schemeClr val="tx1">
                    <a:tint val="75000"/>
                  </a:schemeClr>
                </a:solidFill>
              </a:defRPr>
            </a:lvl1pPr>
          </a:lstStyle>
          <a:p>
            <a:pPr defTabSz="913646" fontAlgn="auto">
              <a:spcBef>
                <a:spcPts val="0"/>
              </a:spcBef>
              <a:spcAft>
                <a:spcPts val="0"/>
              </a:spcAft>
            </a:pPr>
            <a:endParaRPr lang="ja-JP" altLang="en-US">
              <a:solidFill>
                <a:prstClr val="black">
                  <a:tint val="75000"/>
                </a:prstClr>
              </a:solidFill>
              <a:latin typeface="Calibri"/>
              <a:ea typeface="ＭＳ Ｐゴシック"/>
            </a:endParaRPr>
          </a:p>
        </p:txBody>
      </p:sp>
      <p:sp>
        <p:nvSpPr>
          <p:cNvPr id="6" name="スライド番号プレースホルダ 5"/>
          <p:cNvSpPr>
            <a:spLocks noGrp="1"/>
          </p:cNvSpPr>
          <p:nvPr>
            <p:ph type="sldNum" sz="quarter" idx="4"/>
          </p:nvPr>
        </p:nvSpPr>
        <p:spPr>
          <a:xfrm>
            <a:off x="6553302" y="6357041"/>
            <a:ext cx="2133600" cy="365125"/>
          </a:xfrm>
          <a:prstGeom prst="rect">
            <a:avLst/>
          </a:prstGeom>
        </p:spPr>
        <p:txBody>
          <a:bodyPr vert="horz" lIns="91365" tIns="45682" rIns="91365" bIns="45682" rtlCol="0" anchor="ctr"/>
          <a:lstStyle>
            <a:lvl1pPr algn="r">
              <a:defRPr sz="1200">
                <a:solidFill>
                  <a:schemeClr val="tx1">
                    <a:tint val="75000"/>
                  </a:schemeClr>
                </a:solidFill>
              </a:defRPr>
            </a:lvl1pPr>
          </a:lstStyle>
          <a:p>
            <a:pPr defTabSz="913646" fontAlgn="auto">
              <a:spcBef>
                <a:spcPts val="0"/>
              </a:spcBef>
              <a:spcAft>
                <a:spcPts val="0"/>
              </a:spcAft>
            </a:pPr>
            <a:fld id="{B5DC041C-B3DD-4864-BDCD-2E18E184B9C4}" type="slidenum">
              <a:rPr lang="ja-JP" altLang="en-US" smtClean="0">
                <a:solidFill>
                  <a:prstClr val="black">
                    <a:tint val="75000"/>
                  </a:prstClr>
                </a:solidFill>
                <a:latin typeface="Calibri"/>
                <a:ea typeface="ＭＳ Ｐゴシック"/>
              </a:rPr>
              <a:pPr defTabSz="913646" fontAlgn="auto">
                <a:spcBef>
                  <a:spcPts val="0"/>
                </a:spcBef>
                <a:spcAft>
                  <a:spcPts val="0"/>
                </a:spcAft>
              </a:pPr>
              <a:t>‹#›</a:t>
            </a:fld>
            <a:endParaRPr lang="ja-JP" altLang="en-US">
              <a:solidFill>
                <a:prstClr val="black">
                  <a:tint val="75000"/>
                </a:prstClr>
              </a:solidFill>
              <a:latin typeface="Calibri"/>
              <a:ea typeface="ＭＳ Ｐゴシック"/>
            </a:endParaRPr>
          </a:p>
        </p:txBody>
      </p:sp>
    </p:spTree>
    <p:extLst>
      <p:ext uri="{BB962C8B-B14F-4D97-AF65-F5344CB8AC3E}">
        <p14:creationId xmlns:p14="http://schemas.microsoft.com/office/powerpoint/2010/main" val="1881499529"/>
      </p:ext>
    </p:extLst>
  </p:cSld>
  <p:clrMap bg1="lt1" tx1="dk1" bg2="lt2" tx2="dk2" accent1="accent1" accent2="accent2" accent3="accent3" accent4="accent4" accent5="accent5" accent6="accent6" hlink="hlink" folHlink="folHlink"/>
  <p:sldLayoutIdLst>
    <p:sldLayoutId id="2147484230" r:id="rId1"/>
    <p:sldLayoutId id="2147484231" r:id="rId2"/>
    <p:sldLayoutId id="2147484232" r:id="rId3"/>
    <p:sldLayoutId id="2147484233" r:id="rId4"/>
    <p:sldLayoutId id="2147484234" r:id="rId5"/>
    <p:sldLayoutId id="2147484235" r:id="rId6"/>
    <p:sldLayoutId id="2147484236" r:id="rId7"/>
    <p:sldLayoutId id="2147484237" r:id="rId8"/>
    <p:sldLayoutId id="2147484238" r:id="rId9"/>
    <p:sldLayoutId id="2147484239" r:id="rId10"/>
    <p:sldLayoutId id="2147484240" r:id="rId11"/>
    <p:sldLayoutId id="2147484241" r:id="rId12"/>
  </p:sldLayoutIdLst>
  <p:hf sldNum="0" hdr="0" ftr="0" dt="0"/>
  <p:txStyles>
    <p:titleStyle>
      <a:lvl1pPr algn="ctr" defTabSz="913646" rtl="0" eaLnBrk="1" latinLnBrk="0" hangingPunct="1">
        <a:spcBef>
          <a:spcPct val="0"/>
        </a:spcBef>
        <a:buNone/>
        <a:defRPr kumimoji="1" sz="4400" kern="1200">
          <a:solidFill>
            <a:schemeClr val="tx1"/>
          </a:solidFill>
          <a:latin typeface="+mj-lt"/>
          <a:ea typeface="+mj-ea"/>
          <a:cs typeface="+mj-cs"/>
        </a:defRPr>
      </a:lvl1pPr>
    </p:titleStyle>
    <p:bodyStyle>
      <a:lvl1pPr marL="342618" indent="-342618" algn="l" defTabSz="913646"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337" indent="-285517" algn="l" defTabSz="913646"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2058" indent="-228413" algn="l" defTabSz="913646"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598881" indent="-228413" algn="l" defTabSz="913646"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5702" indent="-228413" algn="l" defTabSz="913646"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2526" indent="-228413" algn="l" defTabSz="913646"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69347" indent="-228413" algn="l" defTabSz="913646"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6172" indent="-228413" algn="l" defTabSz="913646"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2993" indent="-228413" algn="l" defTabSz="913646"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3646" rtl="0" eaLnBrk="1" latinLnBrk="0" hangingPunct="1">
        <a:defRPr kumimoji="1" sz="1800" kern="1200">
          <a:solidFill>
            <a:schemeClr val="tx1"/>
          </a:solidFill>
          <a:latin typeface="+mn-lt"/>
          <a:ea typeface="+mn-ea"/>
          <a:cs typeface="+mn-cs"/>
        </a:defRPr>
      </a:lvl1pPr>
      <a:lvl2pPr marL="456823" algn="l" defTabSz="913646" rtl="0" eaLnBrk="1" latinLnBrk="0" hangingPunct="1">
        <a:defRPr kumimoji="1" sz="1800" kern="1200">
          <a:solidFill>
            <a:schemeClr val="tx1"/>
          </a:solidFill>
          <a:latin typeface="+mn-lt"/>
          <a:ea typeface="+mn-ea"/>
          <a:cs typeface="+mn-cs"/>
        </a:defRPr>
      </a:lvl2pPr>
      <a:lvl3pPr marL="913646" algn="l" defTabSz="913646" rtl="0" eaLnBrk="1" latinLnBrk="0" hangingPunct="1">
        <a:defRPr kumimoji="1" sz="1800" kern="1200">
          <a:solidFill>
            <a:schemeClr val="tx1"/>
          </a:solidFill>
          <a:latin typeface="+mn-lt"/>
          <a:ea typeface="+mn-ea"/>
          <a:cs typeface="+mn-cs"/>
        </a:defRPr>
      </a:lvl3pPr>
      <a:lvl4pPr marL="1370468" algn="l" defTabSz="913646" rtl="0" eaLnBrk="1" latinLnBrk="0" hangingPunct="1">
        <a:defRPr kumimoji="1" sz="1800" kern="1200">
          <a:solidFill>
            <a:schemeClr val="tx1"/>
          </a:solidFill>
          <a:latin typeface="+mn-lt"/>
          <a:ea typeface="+mn-ea"/>
          <a:cs typeface="+mn-cs"/>
        </a:defRPr>
      </a:lvl4pPr>
      <a:lvl5pPr marL="1827290" algn="l" defTabSz="913646" rtl="0" eaLnBrk="1" latinLnBrk="0" hangingPunct="1">
        <a:defRPr kumimoji="1" sz="1800" kern="1200">
          <a:solidFill>
            <a:schemeClr val="tx1"/>
          </a:solidFill>
          <a:latin typeface="+mn-lt"/>
          <a:ea typeface="+mn-ea"/>
          <a:cs typeface="+mn-cs"/>
        </a:defRPr>
      </a:lvl5pPr>
      <a:lvl6pPr marL="2284113" algn="l" defTabSz="913646" rtl="0" eaLnBrk="1" latinLnBrk="0" hangingPunct="1">
        <a:defRPr kumimoji="1" sz="1800" kern="1200">
          <a:solidFill>
            <a:schemeClr val="tx1"/>
          </a:solidFill>
          <a:latin typeface="+mn-lt"/>
          <a:ea typeface="+mn-ea"/>
          <a:cs typeface="+mn-cs"/>
        </a:defRPr>
      </a:lvl6pPr>
      <a:lvl7pPr marL="2740934" algn="l" defTabSz="913646" rtl="0" eaLnBrk="1" latinLnBrk="0" hangingPunct="1">
        <a:defRPr kumimoji="1" sz="1800" kern="1200">
          <a:solidFill>
            <a:schemeClr val="tx1"/>
          </a:solidFill>
          <a:latin typeface="+mn-lt"/>
          <a:ea typeface="+mn-ea"/>
          <a:cs typeface="+mn-cs"/>
        </a:defRPr>
      </a:lvl7pPr>
      <a:lvl8pPr marL="3197758" algn="l" defTabSz="913646" rtl="0" eaLnBrk="1" latinLnBrk="0" hangingPunct="1">
        <a:defRPr kumimoji="1" sz="1800" kern="1200">
          <a:solidFill>
            <a:schemeClr val="tx1"/>
          </a:solidFill>
          <a:latin typeface="+mn-lt"/>
          <a:ea typeface="+mn-ea"/>
          <a:cs typeface="+mn-cs"/>
        </a:defRPr>
      </a:lvl8pPr>
      <a:lvl9pPr marL="3654581" algn="l" defTabSz="913646" rtl="0" eaLnBrk="1" latinLnBrk="0" hangingPunct="1">
        <a:defRPr kumimoji="1"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314"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314" y="1600204"/>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7019"/>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5BEB3B22-A92C-47D4-B260-27F61B5B5E85}" type="datetime1">
              <a:rPr lang="ja-JP" altLang="en-US" smtClean="0">
                <a:solidFill>
                  <a:prstClr val="black">
                    <a:tint val="75000"/>
                  </a:prstClr>
                </a:solidFill>
                <a:latin typeface="Calibri"/>
                <a:ea typeface="ＭＳ Ｐゴシック"/>
              </a:rPr>
              <a:t>2013/6/5</a:t>
            </a:fld>
            <a:endParaRPr lang="ja-JP" altLang="en-US">
              <a:solidFill>
                <a:prstClr val="black">
                  <a:tint val="75000"/>
                </a:prstClr>
              </a:solidFill>
              <a:latin typeface="Calibri"/>
              <a:ea typeface="ＭＳ Ｐゴシック"/>
            </a:endParaRPr>
          </a:p>
        </p:txBody>
      </p:sp>
      <p:sp>
        <p:nvSpPr>
          <p:cNvPr id="5" name="フッター プレースホルダ 4"/>
          <p:cNvSpPr>
            <a:spLocks noGrp="1"/>
          </p:cNvSpPr>
          <p:nvPr>
            <p:ph type="ftr" sz="quarter" idx="3"/>
          </p:nvPr>
        </p:nvSpPr>
        <p:spPr>
          <a:xfrm>
            <a:off x="3124200" y="6357019"/>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ja-JP" altLang="en-US">
              <a:solidFill>
                <a:prstClr val="black">
                  <a:tint val="75000"/>
                </a:prstClr>
              </a:solidFill>
              <a:latin typeface="Calibri"/>
              <a:ea typeface="ＭＳ Ｐゴシック"/>
            </a:endParaRPr>
          </a:p>
        </p:txBody>
      </p:sp>
      <p:sp>
        <p:nvSpPr>
          <p:cNvPr id="6" name="スライド番号プレースホルダ 5"/>
          <p:cNvSpPr>
            <a:spLocks noGrp="1"/>
          </p:cNvSpPr>
          <p:nvPr>
            <p:ph type="sldNum" sz="quarter" idx="4"/>
          </p:nvPr>
        </p:nvSpPr>
        <p:spPr>
          <a:xfrm>
            <a:off x="6553314" y="6357019"/>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32927FFD-3D24-4EC2-AEC8-E83A8D96C0AC}" type="slidenum">
              <a:rPr lang="ja-JP" altLang="en-US" smtClean="0">
                <a:solidFill>
                  <a:prstClr val="black">
                    <a:tint val="75000"/>
                  </a:prstClr>
                </a:solidFill>
                <a:latin typeface="Calibri"/>
                <a:ea typeface="ＭＳ Ｐゴシック"/>
              </a:rPr>
              <a:pPr fontAlgn="auto">
                <a:spcBef>
                  <a:spcPts val="0"/>
                </a:spcBef>
                <a:spcAft>
                  <a:spcPts val="0"/>
                </a:spcAft>
              </a:pPr>
              <a:t>‹#›</a:t>
            </a:fld>
            <a:endParaRPr lang="ja-JP" altLang="en-US">
              <a:solidFill>
                <a:prstClr val="black">
                  <a:tint val="75000"/>
                </a:prstClr>
              </a:solidFill>
              <a:latin typeface="Calibri"/>
              <a:ea typeface="ＭＳ Ｐゴシック"/>
            </a:endParaRPr>
          </a:p>
        </p:txBody>
      </p:sp>
    </p:spTree>
    <p:extLst>
      <p:ext uri="{BB962C8B-B14F-4D97-AF65-F5344CB8AC3E}">
        <p14:creationId xmlns:p14="http://schemas.microsoft.com/office/powerpoint/2010/main" val="779642442"/>
      </p:ext>
    </p:extLst>
  </p:cSld>
  <p:clrMap bg1="lt1" tx1="dk1" bg2="lt2" tx2="dk2" accent1="accent1" accent2="accent2" accent3="accent3" accent4="accent4" accent5="accent5" accent6="accent6" hlink="hlink" folHlink="folHlink"/>
  <p:sldLayoutIdLst>
    <p:sldLayoutId id="2147484243" r:id="rId1"/>
    <p:sldLayoutId id="2147484244" r:id="rId2"/>
    <p:sldLayoutId id="2147484245" r:id="rId3"/>
    <p:sldLayoutId id="2147484246" r:id="rId4"/>
    <p:sldLayoutId id="2147484247" r:id="rId5"/>
    <p:sldLayoutId id="2147484248" r:id="rId6"/>
    <p:sldLayoutId id="2147484249" r:id="rId7"/>
    <p:sldLayoutId id="2147484250" r:id="rId8"/>
    <p:sldLayoutId id="2147484251" r:id="rId9"/>
    <p:sldLayoutId id="2147484252" r:id="rId10"/>
    <p:sldLayoutId id="2147484253" r:id="rId11"/>
  </p:sldLayoutIdLst>
  <p:hf sldNum="0"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317"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317" y="1600205"/>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703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0ED69BF5-6362-4D2E-8A79-1752C4753789}" type="datetime1">
              <a:rPr lang="ja-JP" altLang="en-US" smtClean="0">
                <a:solidFill>
                  <a:prstClr val="black">
                    <a:tint val="75000"/>
                  </a:prstClr>
                </a:solidFill>
                <a:latin typeface="Calibri"/>
                <a:ea typeface="ＭＳ Ｐゴシック"/>
              </a:rPr>
              <a:t>2013/6/5</a:t>
            </a:fld>
            <a:endParaRPr lang="ja-JP" altLang="en-US">
              <a:solidFill>
                <a:prstClr val="black">
                  <a:tint val="75000"/>
                </a:prstClr>
              </a:solidFill>
              <a:latin typeface="Calibri"/>
              <a:ea typeface="ＭＳ Ｐゴシック"/>
            </a:endParaRPr>
          </a:p>
        </p:txBody>
      </p:sp>
      <p:sp>
        <p:nvSpPr>
          <p:cNvPr id="5" name="フッター プレースホルダ 4"/>
          <p:cNvSpPr>
            <a:spLocks noGrp="1"/>
          </p:cNvSpPr>
          <p:nvPr>
            <p:ph type="ftr" sz="quarter" idx="3"/>
          </p:nvPr>
        </p:nvSpPr>
        <p:spPr>
          <a:xfrm>
            <a:off x="3124200" y="635703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ja-JP" altLang="en-US">
              <a:solidFill>
                <a:prstClr val="black">
                  <a:tint val="75000"/>
                </a:prstClr>
              </a:solidFill>
              <a:latin typeface="Calibri"/>
              <a:ea typeface="ＭＳ Ｐゴシック"/>
            </a:endParaRPr>
          </a:p>
        </p:txBody>
      </p:sp>
      <p:sp>
        <p:nvSpPr>
          <p:cNvPr id="6" name="スライド番号プレースホルダ 5"/>
          <p:cNvSpPr>
            <a:spLocks noGrp="1"/>
          </p:cNvSpPr>
          <p:nvPr>
            <p:ph type="sldNum" sz="quarter" idx="4"/>
          </p:nvPr>
        </p:nvSpPr>
        <p:spPr>
          <a:xfrm>
            <a:off x="6553317" y="635703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32927FFD-3D24-4EC2-AEC8-E83A8D96C0AC}" type="slidenum">
              <a:rPr lang="ja-JP" altLang="en-US" smtClean="0">
                <a:solidFill>
                  <a:prstClr val="black">
                    <a:tint val="75000"/>
                  </a:prstClr>
                </a:solidFill>
                <a:latin typeface="Calibri"/>
                <a:ea typeface="ＭＳ Ｐゴシック"/>
              </a:rPr>
              <a:pPr fontAlgn="auto">
                <a:spcBef>
                  <a:spcPts val="0"/>
                </a:spcBef>
                <a:spcAft>
                  <a:spcPts val="0"/>
                </a:spcAft>
              </a:pPr>
              <a:t>‹#›</a:t>
            </a:fld>
            <a:endParaRPr lang="ja-JP" altLang="en-US">
              <a:solidFill>
                <a:prstClr val="black">
                  <a:tint val="75000"/>
                </a:prstClr>
              </a:solidFill>
              <a:latin typeface="Calibri"/>
              <a:ea typeface="ＭＳ Ｐゴシック"/>
            </a:endParaRPr>
          </a:p>
        </p:txBody>
      </p:sp>
    </p:spTree>
    <p:extLst>
      <p:ext uri="{BB962C8B-B14F-4D97-AF65-F5344CB8AC3E}">
        <p14:creationId xmlns:p14="http://schemas.microsoft.com/office/powerpoint/2010/main" val="3085441374"/>
      </p:ext>
    </p:extLst>
  </p:cSld>
  <p:clrMap bg1="lt1" tx1="dk1" bg2="lt2" tx2="dk2" accent1="accent1" accent2="accent2" accent3="accent3" accent4="accent4" accent5="accent5" accent6="accent6" hlink="hlink" folHlink="folHlink"/>
  <p:sldLayoutIdLst>
    <p:sldLayoutId id="2147484255" r:id="rId1"/>
    <p:sldLayoutId id="2147484256" r:id="rId2"/>
    <p:sldLayoutId id="2147484257" r:id="rId3"/>
    <p:sldLayoutId id="2147484258" r:id="rId4"/>
    <p:sldLayoutId id="2147484259" r:id="rId5"/>
    <p:sldLayoutId id="2147484260" r:id="rId6"/>
    <p:sldLayoutId id="2147484261" r:id="rId7"/>
    <p:sldLayoutId id="2147484262" r:id="rId8"/>
    <p:sldLayoutId id="2147484263" r:id="rId9"/>
    <p:sldLayoutId id="2147484264" r:id="rId10"/>
    <p:sldLayoutId id="2147484265" r:id="rId11"/>
    <p:sldLayoutId id="2147484266" r:id="rId12"/>
  </p:sldLayoutIdLst>
  <p:hf sldNum="0"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309"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309" y="1600205"/>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7009"/>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5F524634-2B3F-48B7-B95E-FBADB439E9C0}" type="datetime1">
              <a:rPr lang="ja-JP" altLang="en-US" smtClean="0">
                <a:solidFill>
                  <a:prstClr val="black">
                    <a:tint val="75000"/>
                  </a:prstClr>
                </a:solidFill>
                <a:latin typeface="Calibri"/>
                <a:ea typeface="ＭＳ Ｐゴシック"/>
              </a:rPr>
              <a:t>2013/6/5</a:t>
            </a:fld>
            <a:endParaRPr lang="ja-JP" altLang="en-US">
              <a:solidFill>
                <a:prstClr val="black">
                  <a:tint val="75000"/>
                </a:prstClr>
              </a:solidFill>
              <a:latin typeface="Calibri"/>
              <a:ea typeface="ＭＳ Ｐゴシック"/>
            </a:endParaRPr>
          </a:p>
        </p:txBody>
      </p:sp>
      <p:sp>
        <p:nvSpPr>
          <p:cNvPr id="5" name="フッター プレースホルダ 4"/>
          <p:cNvSpPr>
            <a:spLocks noGrp="1"/>
          </p:cNvSpPr>
          <p:nvPr>
            <p:ph type="ftr" sz="quarter" idx="3"/>
          </p:nvPr>
        </p:nvSpPr>
        <p:spPr>
          <a:xfrm>
            <a:off x="3124200" y="6357009"/>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ja-JP" altLang="en-US">
              <a:solidFill>
                <a:prstClr val="black">
                  <a:tint val="75000"/>
                </a:prstClr>
              </a:solidFill>
              <a:latin typeface="Calibri"/>
              <a:ea typeface="ＭＳ Ｐゴシック"/>
            </a:endParaRPr>
          </a:p>
        </p:txBody>
      </p:sp>
      <p:sp>
        <p:nvSpPr>
          <p:cNvPr id="6" name="スライド番号プレースホルダ 5"/>
          <p:cNvSpPr>
            <a:spLocks noGrp="1"/>
          </p:cNvSpPr>
          <p:nvPr>
            <p:ph type="sldNum" sz="quarter" idx="4"/>
          </p:nvPr>
        </p:nvSpPr>
        <p:spPr>
          <a:xfrm>
            <a:off x="6553309" y="6357009"/>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32927FFD-3D24-4EC2-AEC8-E83A8D96C0AC}" type="slidenum">
              <a:rPr lang="ja-JP" altLang="en-US" smtClean="0">
                <a:solidFill>
                  <a:prstClr val="black">
                    <a:tint val="75000"/>
                  </a:prstClr>
                </a:solidFill>
                <a:latin typeface="Calibri"/>
                <a:ea typeface="ＭＳ Ｐゴシック"/>
              </a:rPr>
              <a:pPr fontAlgn="auto">
                <a:spcBef>
                  <a:spcPts val="0"/>
                </a:spcBef>
                <a:spcAft>
                  <a:spcPts val="0"/>
                </a:spcAft>
              </a:pPr>
              <a:t>‹#›</a:t>
            </a:fld>
            <a:endParaRPr lang="ja-JP" altLang="en-US">
              <a:solidFill>
                <a:prstClr val="black">
                  <a:tint val="75000"/>
                </a:prstClr>
              </a:solidFill>
              <a:latin typeface="Calibri"/>
              <a:ea typeface="ＭＳ Ｐゴシック"/>
            </a:endParaRPr>
          </a:p>
        </p:txBody>
      </p:sp>
    </p:spTree>
    <p:extLst>
      <p:ext uri="{BB962C8B-B14F-4D97-AF65-F5344CB8AC3E}">
        <p14:creationId xmlns:p14="http://schemas.microsoft.com/office/powerpoint/2010/main" val="1247185993"/>
      </p:ext>
    </p:extLst>
  </p:cSld>
  <p:clrMap bg1="lt1" tx1="dk1" bg2="lt2" tx2="dk2" accent1="accent1" accent2="accent2" accent3="accent3" accent4="accent4" accent5="accent5" accent6="accent6" hlink="hlink" folHlink="folHlink"/>
  <p:sldLayoutIdLst>
    <p:sldLayoutId id="2147484268" r:id="rId1"/>
    <p:sldLayoutId id="2147484269" r:id="rId2"/>
    <p:sldLayoutId id="2147484270" r:id="rId3"/>
    <p:sldLayoutId id="2147484271" r:id="rId4"/>
    <p:sldLayoutId id="2147484272" r:id="rId5"/>
    <p:sldLayoutId id="2147484273" r:id="rId6"/>
    <p:sldLayoutId id="2147484274" r:id="rId7"/>
    <p:sldLayoutId id="2147484275" r:id="rId8"/>
    <p:sldLayoutId id="2147484276" r:id="rId9"/>
    <p:sldLayoutId id="2147484277" r:id="rId10"/>
    <p:sldLayoutId id="2147484278" r:id="rId11"/>
    <p:sldLayoutId id="2147484279" r:id="rId12"/>
  </p:sldLayoutIdLst>
  <p:hf sldNum="0"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6.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37.xml"/><Relationship Id="rId1" Type="http://schemas.openxmlformats.org/officeDocument/2006/relationships/vmlDrawing" Target="../drawings/vmlDrawing1.vml"/><Relationship Id="rId5" Type="http://schemas.openxmlformats.org/officeDocument/2006/relationships/image" Target="../media/image3.emf"/><Relationship Id="rId4" Type="http://schemas.openxmlformats.org/officeDocument/2006/relationships/oleObject" Target="../embeddings/Microsoft_Excel_97-2003_______1.xls"/></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43.xml"/><Relationship Id="rId1" Type="http://schemas.openxmlformats.org/officeDocument/2006/relationships/vmlDrawing" Target="../drawings/vmlDrawing2.vml"/><Relationship Id="rId6" Type="http://schemas.openxmlformats.org/officeDocument/2006/relationships/image" Target="../media/image4.emf"/><Relationship Id="rId5" Type="http://schemas.openxmlformats.org/officeDocument/2006/relationships/oleObject" Target="../embeddings/Microsoft_Excel_97-2003_______2.xls"/><Relationship Id="rId4" Type="http://schemas.openxmlformats.org/officeDocument/2006/relationships/oleObject" Target="../embeddings/oleObject2.bin"/></Relationships>
</file>

<file path=ppt/slides/_rels/slide23.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151.xml"/><Relationship Id="rId5" Type="http://schemas.openxmlformats.org/officeDocument/2006/relationships/chart" Target="../charts/chart7.xml"/><Relationship Id="rId4" Type="http://schemas.openxmlformats.org/officeDocument/2006/relationships/chart" Target="../charts/chart6.xml"/></Relationships>
</file>

<file path=ppt/slides/_rels/slide24.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2.xml"/><Relationship Id="rId1" Type="http://schemas.openxmlformats.org/officeDocument/2006/relationships/slideLayout" Target="../slideLayouts/slideLayout120.xml"/><Relationship Id="rId4" Type="http://schemas.openxmlformats.org/officeDocument/2006/relationships/chart" Target="../charts/chart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7.xml"/></Relationships>
</file>

<file path=ppt/slides/_rels/slide27.xml.rels><?xml version="1.0" encoding="UTF-8" standalone="yes"?>
<Relationships xmlns="http://schemas.openxmlformats.org/package/2006/relationships"><Relationship Id="rId8" Type="http://schemas.openxmlformats.org/officeDocument/2006/relationships/image" Target="../media/image10.wmf"/><Relationship Id="rId13" Type="http://schemas.openxmlformats.org/officeDocument/2006/relationships/image" Target="../media/image15.gif"/><Relationship Id="rId18" Type="http://schemas.openxmlformats.org/officeDocument/2006/relationships/image" Target="../media/image20.png"/><Relationship Id="rId3" Type="http://schemas.openxmlformats.org/officeDocument/2006/relationships/image" Target="../media/image5.jpeg"/><Relationship Id="rId7" Type="http://schemas.openxmlformats.org/officeDocument/2006/relationships/image" Target="../media/image9.wmf"/><Relationship Id="rId12" Type="http://schemas.openxmlformats.org/officeDocument/2006/relationships/image" Target="../media/image14.wmf"/><Relationship Id="rId17" Type="http://schemas.openxmlformats.org/officeDocument/2006/relationships/image" Target="../media/image19.wmf"/><Relationship Id="rId2" Type="http://schemas.openxmlformats.org/officeDocument/2006/relationships/notesSlide" Target="../notesSlides/notesSlide13.xml"/><Relationship Id="rId16" Type="http://schemas.openxmlformats.org/officeDocument/2006/relationships/image" Target="../media/image18.wmf"/><Relationship Id="rId20" Type="http://schemas.openxmlformats.org/officeDocument/2006/relationships/image" Target="../media/image22.wmf"/><Relationship Id="rId1" Type="http://schemas.openxmlformats.org/officeDocument/2006/relationships/slideLayout" Target="../slideLayouts/slideLayout167.xml"/><Relationship Id="rId6" Type="http://schemas.openxmlformats.org/officeDocument/2006/relationships/image" Target="../media/image8.wmf"/><Relationship Id="rId11" Type="http://schemas.openxmlformats.org/officeDocument/2006/relationships/image" Target="../media/image13.wmf"/><Relationship Id="rId5" Type="http://schemas.openxmlformats.org/officeDocument/2006/relationships/image" Target="../media/image7.wmf"/><Relationship Id="rId15" Type="http://schemas.openxmlformats.org/officeDocument/2006/relationships/image" Target="../media/image17.wmf"/><Relationship Id="rId10" Type="http://schemas.openxmlformats.org/officeDocument/2006/relationships/image" Target="../media/image12.wmf"/><Relationship Id="rId19" Type="http://schemas.openxmlformats.org/officeDocument/2006/relationships/image" Target="../media/image21.wmf"/><Relationship Id="rId4" Type="http://schemas.openxmlformats.org/officeDocument/2006/relationships/image" Target="../media/image6.wmf"/><Relationship Id="rId9" Type="http://schemas.openxmlformats.org/officeDocument/2006/relationships/image" Target="../media/image11.wmf"/><Relationship Id="rId14" Type="http://schemas.openxmlformats.org/officeDocument/2006/relationships/image" Target="../media/image16.gi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61.xml"/></Relationships>
</file>

<file path=ppt/slides/_rels/slide29.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notesSlide" Target="../notesSlides/notesSlide14.xml"/><Relationship Id="rId1" Type="http://schemas.openxmlformats.org/officeDocument/2006/relationships/slideLayout" Target="../slideLayouts/slideLayout161.xml"/><Relationship Id="rId5" Type="http://schemas.openxmlformats.org/officeDocument/2006/relationships/image" Target="../media/image25.jpeg"/><Relationship Id="rId4" Type="http://schemas.openxmlformats.org/officeDocument/2006/relationships/image" Target="../media/image24.w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0.xml.rels><?xml version="1.0" encoding="UTF-8" standalone="yes"?>
<Relationships xmlns="http://schemas.openxmlformats.org/package/2006/relationships"><Relationship Id="rId8" Type="http://schemas.openxmlformats.org/officeDocument/2006/relationships/image" Target="../media/image31.wmf"/><Relationship Id="rId3" Type="http://schemas.openxmlformats.org/officeDocument/2006/relationships/image" Target="../media/image26.jpeg"/><Relationship Id="rId7" Type="http://schemas.openxmlformats.org/officeDocument/2006/relationships/image" Target="../media/image30.jpeg"/><Relationship Id="rId2" Type="http://schemas.openxmlformats.org/officeDocument/2006/relationships/notesSlide" Target="../notesSlides/notesSlide15.xml"/><Relationship Id="rId1" Type="http://schemas.openxmlformats.org/officeDocument/2006/relationships/slideLayout" Target="../slideLayouts/slideLayout167.xml"/><Relationship Id="rId6" Type="http://schemas.openxmlformats.org/officeDocument/2006/relationships/image" Target="../media/image29.wmf"/><Relationship Id="rId5" Type="http://schemas.openxmlformats.org/officeDocument/2006/relationships/image" Target="../media/image28.jpeg"/><Relationship Id="rId4" Type="http://schemas.openxmlformats.org/officeDocument/2006/relationships/image" Target="../media/image27.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67.xml"/></Relationships>
</file>

<file path=ppt/slides/_rels/slide32.xml.rels><?xml version="1.0" encoding="UTF-8" standalone="yes"?>
<Relationships xmlns="http://schemas.openxmlformats.org/package/2006/relationships"><Relationship Id="rId8" Type="http://schemas.openxmlformats.org/officeDocument/2006/relationships/image" Target="../media/image38.png"/><Relationship Id="rId13" Type="http://schemas.openxmlformats.org/officeDocument/2006/relationships/image" Target="../media/image43.png"/><Relationship Id="rId3" Type="http://schemas.openxmlformats.org/officeDocument/2006/relationships/image" Target="../media/image33.png"/><Relationship Id="rId7" Type="http://schemas.openxmlformats.org/officeDocument/2006/relationships/image" Target="../media/image37.png"/><Relationship Id="rId12" Type="http://schemas.openxmlformats.org/officeDocument/2006/relationships/image" Target="../media/image42.png"/><Relationship Id="rId2" Type="http://schemas.openxmlformats.org/officeDocument/2006/relationships/image" Target="../media/image32.png"/><Relationship Id="rId1" Type="http://schemas.openxmlformats.org/officeDocument/2006/relationships/slideLayout" Target="../slideLayouts/slideLayout162.xml"/><Relationship Id="rId6" Type="http://schemas.openxmlformats.org/officeDocument/2006/relationships/image" Target="../media/image36.png"/><Relationship Id="rId11" Type="http://schemas.openxmlformats.org/officeDocument/2006/relationships/image" Target="../media/image41.png"/><Relationship Id="rId5" Type="http://schemas.openxmlformats.org/officeDocument/2006/relationships/image" Target="../media/image35.png"/><Relationship Id="rId10" Type="http://schemas.openxmlformats.org/officeDocument/2006/relationships/image" Target="../media/image40.png"/><Relationship Id="rId4" Type="http://schemas.openxmlformats.org/officeDocument/2006/relationships/image" Target="../media/image34.png"/><Relationship Id="rId9" Type="http://schemas.openxmlformats.org/officeDocument/2006/relationships/image" Target="../media/image39.png"/><Relationship Id="rId14" Type="http://schemas.openxmlformats.org/officeDocument/2006/relationships/image" Target="../media/image44.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62.xml"/></Relationships>
</file>

<file path=ppt/slides/_rels/slide34.xml.rels><?xml version="1.0" encoding="UTF-8" standalone="yes"?>
<Relationships xmlns="http://schemas.openxmlformats.org/package/2006/relationships"><Relationship Id="rId8" Type="http://schemas.openxmlformats.org/officeDocument/2006/relationships/image" Target="../media/image50.png"/><Relationship Id="rId13" Type="http://schemas.openxmlformats.org/officeDocument/2006/relationships/image" Target="../media/image55.wmf"/><Relationship Id="rId18" Type="http://schemas.openxmlformats.org/officeDocument/2006/relationships/image" Target="../media/image60.emf"/><Relationship Id="rId3" Type="http://schemas.openxmlformats.org/officeDocument/2006/relationships/image" Target="../media/image45.png"/><Relationship Id="rId7" Type="http://schemas.openxmlformats.org/officeDocument/2006/relationships/image" Target="../media/image49.jpeg"/><Relationship Id="rId12" Type="http://schemas.openxmlformats.org/officeDocument/2006/relationships/image" Target="../media/image54.png"/><Relationship Id="rId17" Type="http://schemas.openxmlformats.org/officeDocument/2006/relationships/image" Target="../media/image59.wmf"/><Relationship Id="rId2" Type="http://schemas.openxmlformats.org/officeDocument/2006/relationships/notesSlide" Target="../notesSlides/notesSlide16.xml"/><Relationship Id="rId16" Type="http://schemas.openxmlformats.org/officeDocument/2006/relationships/image" Target="../media/image58.wmf"/><Relationship Id="rId1" Type="http://schemas.openxmlformats.org/officeDocument/2006/relationships/slideLayout" Target="../slideLayouts/slideLayout178.xml"/><Relationship Id="rId6" Type="http://schemas.openxmlformats.org/officeDocument/2006/relationships/image" Target="../media/image48.wmf"/><Relationship Id="rId11" Type="http://schemas.openxmlformats.org/officeDocument/2006/relationships/image" Target="../media/image53.png"/><Relationship Id="rId5" Type="http://schemas.openxmlformats.org/officeDocument/2006/relationships/image" Target="../media/image47.wmf"/><Relationship Id="rId15" Type="http://schemas.openxmlformats.org/officeDocument/2006/relationships/image" Target="../media/image57.wmf"/><Relationship Id="rId10" Type="http://schemas.openxmlformats.org/officeDocument/2006/relationships/image" Target="../media/image52.png"/><Relationship Id="rId19" Type="http://schemas.openxmlformats.org/officeDocument/2006/relationships/image" Target="../media/image61.emf"/><Relationship Id="rId4" Type="http://schemas.openxmlformats.org/officeDocument/2006/relationships/image" Target="../media/image46.wmf"/><Relationship Id="rId9" Type="http://schemas.openxmlformats.org/officeDocument/2006/relationships/image" Target="../media/image51.png"/><Relationship Id="rId14" Type="http://schemas.openxmlformats.org/officeDocument/2006/relationships/image" Target="../media/image56.wmf"/></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7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7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8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88.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4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8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8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8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8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8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8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88.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88.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8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88.xml"/></Relationships>
</file>

<file path=ppt/slides/_rels/slide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4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88.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9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3.xml.rels><?xml version="1.0" encoding="UTF-8" standalone="yes"?>
<Relationships xmlns="http://schemas.openxmlformats.org/package/2006/relationships"><Relationship Id="rId3" Type="http://schemas.openxmlformats.org/officeDocument/2006/relationships/image" Target="../media/image62.wmf"/><Relationship Id="rId2" Type="http://schemas.openxmlformats.org/officeDocument/2006/relationships/notesSlide" Target="../notesSlides/notesSlide17.xml"/><Relationship Id="rId1" Type="http://schemas.openxmlformats.org/officeDocument/2006/relationships/slideLayout" Target="../slideLayouts/slideLayout206.xml"/></Relationships>
</file>

<file path=ppt/slides/_rels/slide54.xml.rels><?xml version="1.0" encoding="UTF-8" standalone="yes"?>
<Relationships xmlns="http://schemas.openxmlformats.org/package/2006/relationships"><Relationship Id="rId8" Type="http://schemas.openxmlformats.org/officeDocument/2006/relationships/image" Target="../media/image68.png"/><Relationship Id="rId3" Type="http://schemas.openxmlformats.org/officeDocument/2006/relationships/image" Target="../media/image63.png"/><Relationship Id="rId7" Type="http://schemas.openxmlformats.org/officeDocument/2006/relationships/image" Target="../media/image67.png"/><Relationship Id="rId2" Type="http://schemas.openxmlformats.org/officeDocument/2006/relationships/notesSlide" Target="../notesSlides/notesSlide18.xml"/><Relationship Id="rId1" Type="http://schemas.openxmlformats.org/officeDocument/2006/relationships/slideLayout" Target="../slideLayouts/slideLayout223.xml"/><Relationship Id="rId6" Type="http://schemas.openxmlformats.org/officeDocument/2006/relationships/image" Target="../media/image66.png"/><Relationship Id="rId5" Type="http://schemas.openxmlformats.org/officeDocument/2006/relationships/image" Target="../media/image65.png"/><Relationship Id="rId4" Type="http://schemas.openxmlformats.org/officeDocument/2006/relationships/image" Target="../media/image64.png"/></Relationships>
</file>

<file path=ppt/slides/_rels/slide55.xml.rels><?xml version="1.0" encoding="UTF-8" standalone="yes"?>
<Relationships xmlns="http://schemas.openxmlformats.org/package/2006/relationships"><Relationship Id="rId3" Type="http://schemas.openxmlformats.org/officeDocument/2006/relationships/hyperlink" Target="http://www.doctoral.co.jp/WebAtlas/" TargetMode="External"/><Relationship Id="rId2" Type="http://schemas.openxmlformats.org/officeDocument/2006/relationships/notesSlide" Target="../notesSlides/notesSlide19.xml"/><Relationship Id="rId1" Type="http://schemas.openxmlformats.org/officeDocument/2006/relationships/slideLayout" Target="../slideLayouts/slideLayout218.xml"/><Relationship Id="rId4" Type="http://schemas.openxmlformats.org/officeDocument/2006/relationships/image" Target="../media/image69.png"/></Relationships>
</file>

<file path=ppt/slides/_rels/slide56.xml.rels><?xml version="1.0" encoding="UTF-8" standalone="yes"?>
<Relationships xmlns="http://schemas.openxmlformats.org/package/2006/relationships"><Relationship Id="rId8" Type="http://schemas.openxmlformats.org/officeDocument/2006/relationships/image" Target="../media/image75.png"/><Relationship Id="rId3" Type="http://schemas.openxmlformats.org/officeDocument/2006/relationships/image" Target="../media/image70.wmf"/><Relationship Id="rId7" Type="http://schemas.openxmlformats.org/officeDocument/2006/relationships/image" Target="../media/image74.png"/><Relationship Id="rId2" Type="http://schemas.openxmlformats.org/officeDocument/2006/relationships/image" Target="../media/image11.wmf"/><Relationship Id="rId1" Type="http://schemas.openxmlformats.org/officeDocument/2006/relationships/slideLayout" Target="../slideLayouts/slideLayout211.xml"/><Relationship Id="rId6" Type="http://schemas.openxmlformats.org/officeDocument/2006/relationships/image" Target="../media/image73.png"/><Relationship Id="rId5" Type="http://schemas.openxmlformats.org/officeDocument/2006/relationships/image" Target="../media/image72.png"/><Relationship Id="rId10" Type="http://schemas.openxmlformats.org/officeDocument/2006/relationships/image" Target="../media/image76.png"/><Relationship Id="rId4" Type="http://schemas.openxmlformats.org/officeDocument/2006/relationships/image" Target="../media/image71.png"/><Relationship Id="rId9" Type="http://schemas.openxmlformats.org/officeDocument/2006/relationships/image" Target="../media/image64.png"/></Relationships>
</file>

<file path=ppt/slides/_rels/slide6.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57.xml"/></Relationships>
</file>

<file path=ppt/slides/_rels/slide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4.xml"/><Relationship Id="rId1" Type="http://schemas.openxmlformats.org/officeDocument/2006/relationships/slideLayout" Target="../slideLayouts/slideLayout46.xml"/></Relationships>
</file>

<file path=ppt/slides/_rels/slide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5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タイトル 1"/>
          <p:cNvSpPr>
            <a:spLocks noGrp="1"/>
          </p:cNvSpPr>
          <p:nvPr>
            <p:ph type="ctrTitle"/>
          </p:nvPr>
        </p:nvSpPr>
        <p:spPr>
          <a:xfrm>
            <a:off x="657233" y="2671920"/>
            <a:ext cx="7842250" cy="1567543"/>
          </a:xfrm>
        </p:spPr>
        <p:txBody>
          <a:bodyPr/>
          <a:lstStyle/>
          <a:p>
            <a:r>
              <a:rPr lang="ja-JP" altLang="en-US" dirty="0">
                <a:solidFill>
                  <a:srgbClr val="000000"/>
                </a:solidFill>
                <a:latin typeface="Calibri" pitchFamily="34" charset="0"/>
              </a:rPr>
              <a:t>１．介護保険制度の現状と課題について</a:t>
            </a:r>
            <a:r>
              <a:rPr lang="en-US" altLang="ja-JP" dirty="0">
                <a:solidFill>
                  <a:srgbClr val="000000"/>
                </a:solidFill>
                <a:latin typeface="Calibri" pitchFamily="34" charset="0"/>
              </a:rPr>
              <a:t/>
            </a:r>
            <a:br>
              <a:rPr lang="en-US" altLang="ja-JP" dirty="0">
                <a:solidFill>
                  <a:srgbClr val="000000"/>
                </a:solidFill>
                <a:latin typeface="Calibri" pitchFamily="34" charset="0"/>
              </a:rPr>
            </a:br>
            <a:endParaRPr lang="ja-JP" altLang="en-US" dirty="0" smtClean="0"/>
          </a:p>
        </p:txBody>
      </p:sp>
      <p:sp>
        <p:nvSpPr>
          <p:cNvPr id="9219" name="サブタイトル 2"/>
          <p:cNvSpPr>
            <a:spLocks noGrp="1"/>
          </p:cNvSpPr>
          <p:nvPr>
            <p:ph type="subTitle" idx="1"/>
          </p:nvPr>
        </p:nvSpPr>
        <p:spPr>
          <a:xfrm>
            <a:off x="1371606" y="4340225"/>
            <a:ext cx="6400800" cy="1752600"/>
          </a:xfrm>
        </p:spPr>
        <p:txBody>
          <a:bodyPr/>
          <a:lstStyle/>
          <a:p>
            <a:endParaRPr lang="en-US" altLang="ja-JP" dirty="0" smtClean="0">
              <a:solidFill>
                <a:schemeClr val="tx1"/>
              </a:solidFill>
            </a:endParaRPr>
          </a:p>
          <a:p>
            <a:r>
              <a:rPr lang="ja-JP" altLang="en-US" sz="2800" dirty="0" smtClean="0">
                <a:solidFill>
                  <a:schemeClr val="tx1"/>
                </a:solidFill>
              </a:rPr>
              <a:t>厚生労働省老健局老人保健課</a:t>
            </a:r>
            <a:endParaRPr lang="en-US" altLang="ja-JP" sz="2800" dirty="0" smtClean="0">
              <a:solidFill>
                <a:schemeClr val="tx1"/>
              </a:solidFill>
            </a:endParaRPr>
          </a:p>
        </p:txBody>
      </p:sp>
      <p:sp>
        <p:nvSpPr>
          <p:cNvPr id="9220" name="テキスト ボックス 4"/>
          <p:cNvSpPr txBox="1">
            <a:spLocks noChangeArrowheads="1"/>
          </p:cNvSpPr>
          <p:nvPr/>
        </p:nvSpPr>
        <p:spPr bwMode="auto">
          <a:xfrm>
            <a:off x="5241936" y="765196"/>
            <a:ext cx="3852863" cy="646331"/>
          </a:xfrm>
          <a:prstGeom prst="rect">
            <a:avLst/>
          </a:prstGeom>
          <a:noFill/>
          <a:ln w="9525">
            <a:noFill/>
            <a:miter lim="800000"/>
            <a:headEnd/>
            <a:tailEnd/>
          </a:ln>
        </p:spPr>
        <p:txBody>
          <a:bodyPr>
            <a:spAutoFit/>
          </a:bodyPr>
          <a:lstStyle/>
          <a:p>
            <a:pPr algn="ctr"/>
            <a:r>
              <a:rPr lang="ja-JP" altLang="en-US" dirty="0" smtClean="0">
                <a:solidFill>
                  <a:srgbClr val="000000"/>
                </a:solidFill>
                <a:latin typeface="Calibri" pitchFamily="34" charset="0"/>
              </a:rPr>
              <a:t>平成</a:t>
            </a:r>
            <a:r>
              <a:rPr lang="en-US" altLang="ja-JP" dirty="0" smtClean="0">
                <a:solidFill>
                  <a:srgbClr val="000000"/>
                </a:solidFill>
                <a:latin typeface="Calibri" pitchFamily="34" charset="0"/>
              </a:rPr>
              <a:t>25</a:t>
            </a:r>
            <a:r>
              <a:rPr lang="ja-JP" altLang="en-US" dirty="0" smtClean="0">
                <a:solidFill>
                  <a:srgbClr val="000000"/>
                </a:solidFill>
                <a:latin typeface="Calibri" pitchFamily="34" charset="0"/>
              </a:rPr>
              <a:t>年度</a:t>
            </a:r>
            <a:endParaRPr lang="en-US" altLang="ja-JP" dirty="0">
              <a:solidFill>
                <a:srgbClr val="000000"/>
              </a:solidFill>
              <a:latin typeface="Calibri" pitchFamily="34" charset="0"/>
            </a:endParaRPr>
          </a:p>
          <a:p>
            <a:pPr algn="ctr"/>
            <a:r>
              <a:rPr lang="ja-JP" altLang="en-US" dirty="0" smtClean="0">
                <a:solidFill>
                  <a:srgbClr val="000000"/>
                </a:solidFill>
                <a:latin typeface="Calibri" pitchFamily="34" charset="0"/>
              </a:rPr>
              <a:t>調査指導員養成研修</a:t>
            </a:r>
            <a:endParaRPr lang="ja-JP" altLang="en-US" dirty="0">
              <a:solidFill>
                <a:srgbClr val="000000"/>
              </a:solidFill>
              <a:latin typeface="Calibri"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0" y="6494"/>
            <a:ext cx="9144000" cy="756000"/>
          </a:xfrm>
          <a:prstGeom prst="bevel">
            <a:avLst>
              <a:gd name="adj" fmla="val 8890"/>
            </a:avLst>
          </a:prstGeom>
          <a:noFill/>
          <a:ln>
            <a:noFill/>
          </a:ln>
        </p:spPr>
        <p:txBody>
          <a:bodyPr wrap="none" lIns="0" tIns="0" rIns="0" bIns="0" rtlCol="0" anchor="ctr">
            <a:noAutofit/>
          </a:bodyPr>
          <a:lstStyle/>
          <a:p>
            <a:pPr defTabSz="914125" fontAlgn="auto">
              <a:spcBef>
                <a:spcPts val="0"/>
              </a:spcBef>
              <a:spcAft>
                <a:spcPts val="0"/>
              </a:spcAft>
            </a:pPr>
            <a:r>
              <a:rPr lang="ja-JP" altLang="en-US" sz="2800" dirty="0" smtClean="0">
                <a:solidFill>
                  <a:prstClr val="black"/>
                </a:solidFill>
                <a:latin typeface="HGP創英角ｺﾞｼｯｸUB" pitchFamily="50" charset="-128"/>
                <a:ea typeface="HGP創英角ｺﾞｼｯｸUB" pitchFamily="50" charset="-128"/>
              </a:rPr>
              <a:t>２．社会保障・税一体改革で目指す将来像</a:t>
            </a:r>
            <a:endParaRPr lang="en-US" altLang="ja-JP" sz="2800" dirty="0" smtClean="0">
              <a:solidFill>
                <a:prstClr val="black"/>
              </a:solidFill>
              <a:latin typeface="HGP創英角ｺﾞｼｯｸUB" pitchFamily="50" charset="-128"/>
              <a:ea typeface="HGP創英角ｺﾞｼｯｸUB" pitchFamily="50" charset="-128"/>
            </a:endParaRPr>
          </a:p>
          <a:p>
            <a:pPr defTabSz="914125" fontAlgn="auto">
              <a:spcBef>
                <a:spcPts val="0"/>
              </a:spcBef>
              <a:spcAft>
                <a:spcPts val="0"/>
              </a:spcAft>
            </a:pPr>
            <a:r>
              <a:rPr lang="ja-JP" altLang="en-US" sz="1400" dirty="0" smtClean="0">
                <a:solidFill>
                  <a:prstClr val="black"/>
                </a:solidFill>
                <a:latin typeface="HGP創英角ｺﾞｼｯｸUB" pitchFamily="50" charset="-128"/>
                <a:ea typeface="HGP創英角ｺﾞｼｯｸUB" pitchFamily="50" charset="-128"/>
              </a:rPr>
              <a:t>　　　　　　　</a:t>
            </a:r>
            <a:r>
              <a:rPr lang="ja-JP" altLang="en-US" dirty="0" smtClean="0">
                <a:solidFill>
                  <a:prstClr val="black"/>
                </a:solidFill>
                <a:latin typeface="HGP創英角ｺﾞｼｯｸUB" pitchFamily="50" charset="-128"/>
                <a:ea typeface="HGP創英角ｺﾞｼｯｸUB" pitchFamily="50" charset="-128"/>
              </a:rPr>
              <a:t>～未来への投資（子ども・子育て支援）の強化と貧困・格差対策の強化　～</a:t>
            </a:r>
            <a:endParaRPr lang="ja-JP" altLang="en-US" dirty="0">
              <a:solidFill>
                <a:prstClr val="black"/>
              </a:solidFill>
              <a:latin typeface="HGP創英角ｺﾞｼｯｸUB" pitchFamily="50" charset="-128"/>
              <a:ea typeface="HGP創英角ｺﾞｼｯｸUB" pitchFamily="50" charset="-128"/>
            </a:endParaRPr>
          </a:p>
        </p:txBody>
      </p:sp>
      <p:sp>
        <p:nvSpPr>
          <p:cNvPr id="73" name="テキスト ボックス 72"/>
          <p:cNvSpPr txBox="1"/>
          <p:nvPr/>
        </p:nvSpPr>
        <p:spPr>
          <a:xfrm>
            <a:off x="81891" y="869450"/>
            <a:ext cx="8973305" cy="1590416"/>
          </a:xfrm>
          <a:prstGeom prst="rect">
            <a:avLst/>
          </a:prstGeom>
          <a:noFill/>
          <a:ln cap="rnd">
            <a:noFill/>
          </a:ln>
        </p:spPr>
        <p:style>
          <a:lnRef idx="2">
            <a:schemeClr val="accent1"/>
          </a:lnRef>
          <a:fillRef idx="1">
            <a:schemeClr val="lt1"/>
          </a:fillRef>
          <a:effectRef idx="0">
            <a:schemeClr val="accent1"/>
          </a:effectRef>
          <a:fontRef idx="minor">
            <a:schemeClr val="dk1"/>
          </a:fontRef>
        </p:style>
        <p:txBody>
          <a:bodyPr wrap="square" lIns="91390" tIns="45697" rIns="91390" bIns="45697" rtlCol="0">
            <a:noAutofit/>
          </a:bodyPr>
          <a:lstStyle/>
          <a:p>
            <a:pPr defTabSz="914125" fontAlgn="auto">
              <a:lnSpc>
                <a:spcPts val="2099"/>
              </a:lnSpc>
              <a:spcBef>
                <a:spcPts val="0"/>
              </a:spcBef>
              <a:spcAft>
                <a:spcPts val="0"/>
              </a:spcAft>
            </a:pPr>
            <a:endParaRPr lang="en-US" altLang="ja-JP" sz="1600" dirty="0" smtClean="0">
              <a:solidFill>
                <a:prstClr val="black"/>
              </a:solidFill>
            </a:endParaRPr>
          </a:p>
          <a:p>
            <a:pPr defTabSz="914125" fontAlgn="auto">
              <a:lnSpc>
                <a:spcPts val="2099"/>
              </a:lnSpc>
              <a:spcBef>
                <a:spcPts val="0"/>
              </a:spcBef>
              <a:spcAft>
                <a:spcPts val="0"/>
              </a:spcAft>
            </a:pPr>
            <a:endParaRPr lang="en-US" altLang="ja-JP" sz="1600" dirty="0" smtClean="0">
              <a:solidFill>
                <a:prstClr val="black"/>
              </a:solidFill>
            </a:endParaRPr>
          </a:p>
          <a:p>
            <a:pPr defTabSz="914125" fontAlgn="auto">
              <a:lnSpc>
                <a:spcPts val="2099"/>
              </a:lnSpc>
              <a:spcBef>
                <a:spcPts val="0"/>
              </a:spcBef>
              <a:spcAft>
                <a:spcPts val="0"/>
              </a:spcAft>
            </a:pPr>
            <a:endParaRPr lang="en-US" altLang="ja-JP" sz="1600" dirty="0" smtClean="0">
              <a:solidFill>
                <a:prstClr val="black"/>
              </a:solidFill>
            </a:endParaRPr>
          </a:p>
          <a:p>
            <a:pPr defTabSz="914125" fontAlgn="auto">
              <a:lnSpc>
                <a:spcPts val="2099"/>
              </a:lnSpc>
              <a:spcBef>
                <a:spcPts val="0"/>
              </a:spcBef>
              <a:spcAft>
                <a:spcPts val="0"/>
              </a:spcAft>
            </a:pPr>
            <a:r>
              <a:rPr lang="ja-JP" altLang="en-US" sz="1600" dirty="0" smtClean="0">
                <a:solidFill>
                  <a:prstClr val="black"/>
                </a:solidFill>
              </a:rPr>
              <a:t>　　</a:t>
            </a:r>
            <a:r>
              <a:rPr lang="ja-JP" altLang="en-US" sz="1400" dirty="0" smtClean="0">
                <a:solidFill>
                  <a:prstClr val="black"/>
                </a:solidFill>
              </a:rPr>
              <a:t>　　　　　　　　　　　　　　　　　　　　　　　　　　　　　　　　　　　　　　　　　　　　　　　　　　　　</a:t>
            </a:r>
            <a:r>
              <a:rPr lang="ja-JP" altLang="en-US" sz="1400" b="1" dirty="0" smtClean="0">
                <a:solidFill>
                  <a:prstClr val="black"/>
                </a:solidFill>
              </a:rPr>
              <a:t>　　　　　　　　　　　　　　　　　</a:t>
            </a:r>
            <a:endParaRPr lang="ja-JP" altLang="en-US" b="1" u="sng" dirty="0" smtClean="0">
              <a:solidFill>
                <a:prstClr val="black"/>
              </a:solidFill>
            </a:endParaRPr>
          </a:p>
        </p:txBody>
      </p:sp>
      <p:grpSp>
        <p:nvGrpSpPr>
          <p:cNvPr id="2" name="グループ化 55"/>
          <p:cNvGrpSpPr/>
          <p:nvPr/>
        </p:nvGrpSpPr>
        <p:grpSpPr>
          <a:xfrm>
            <a:off x="92253" y="767325"/>
            <a:ext cx="8851277" cy="845820"/>
            <a:chOff x="99812" y="740029"/>
            <a:chExt cx="9588883" cy="845820"/>
          </a:xfrm>
        </p:grpSpPr>
        <p:sp>
          <p:nvSpPr>
            <p:cNvPr id="58" name="角丸四角形 57"/>
            <p:cNvSpPr/>
            <p:nvPr/>
          </p:nvSpPr>
          <p:spPr>
            <a:xfrm>
              <a:off x="128463" y="1060640"/>
              <a:ext cx="2261168" cy="525209"/>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91412" tIns="45707" rIns="91412" bIns="45707" rtlCol="0" anchor="ctr"/>
            <a:lstStyle/>
            <a:p>
              <a:pPr algn="ctr" defTabSz="914125" fontAlgn="auto">
                <a:spcBef>
                  <a:spcPts val="0"/>
                </a:spcBef>
                <a:spcAft>
                  <a:spcPts val="0"/>
                </a:spcAft>
              </a:pPr>
              <a:r>
                <a:rPr lang="ja-JP" altLang="en-US" sz="1400" dirty="0" smtClean="0">
                  <a:solidFill>
                    <a:prstClr val="black"/>
                  </a:solidFill>
                  <a:latin typeface="ＭＳ ゴシック" pitchFamily="49" charset="-128"/>
                  <a:ea typeface="ＭＳ ゴシック" pitchFamily="49" charset="-128"/>
                </a:rPr>
                <a:t>非正規雇用の増加など</a:t>
              </a:r>
              <a:r>
                <a:rPr lang="en-US" altLang="ja-JP" sz="1400" dirty="0" smtClean="0">
                  <a:solidFill>
                    <a:prstClr val="black"/>
                  </a:solidFill>
                  <a:latin typeface="ＭＳ ゴシック" pitchFamily="49" charset="-128"/>
                  <a:ea typeface="ＭＳ ゴシック" pitchFamily="49" charset="-128"/>
                </a:rPr>
                <a:t/>
              </a:r>
              <a:br>
                <a:rPr lang="en-US" altLang="ja-JP" sz="1400" dirty="0" smtClean="0">
                  <a:solidFill>
                    <a:prstClr val="black"/>
                  </a:solidFill>
                  <a:latin typeface="ＭＳ ゴシック" pitchFamily="49" charset="-128"/>
                  <a:ea typeface="ＭＳ ゴシック" pitchFamily="49" charset="-128"/>
                </a:rPr>
              </a:br>
              <a:r>
                <a:rPr lang="ja-JP" altLang="en-US" sz="1400" dirty="0" smtClean="0">
                  <a:solidFill>
                    <a:prstClr val="black"/>
                  </a:solidFill>
                  <a:latin typeface="ＭＳ ゴシック" pitchFamily="49" charset="-128"/>
                  <a:ea typeface="ＭＳ ゴシック" pitchFamily="49" charset="-128"/>
                </a:rPr>
                <a:t>雇用基盤の変化</a:t>
              </a:r>
              <a:endParaRPr lang="ja-JP" altLang="en-US" sz="1400" dirty="0">
                <a:solidFill>
                  <a:prstClr val="white"/>
                </a:solidFill>
              </a:endParaRPr>
            </a:p>
          </p:txBody>
        </p:sp>
        <p:sp>
          <p:nvSpPr>
            <p:cNvPr id="59" name="角丸四角形 58"/>
            <p:cNvSpPr/>
            <p:nvPr/>
          </p:nvSpPr>
          <p:spPr>
            <a:xfrm>
              <a:off x="2569241" y="1060640"/>
              <a:ext cx="2174205" cy="525209"/>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72000" tIns="45707" rIns="36000" bIns="45707" rtlCol="0" anchor="ctr"/>
            <a:lstStyle/>
            <a:p>
              <a:pPr algn="ctr" defTabSz="914125" fontAlgn="auto">
                <a:spcBef>
                  <a:spcPts val="0"/>
                </a:spcBef>
                <a:spcAft>
                  <a:spcPts val="0"/>
                </a:spcAft>
              </a:pPr>
              <a:r>
                <a:rPr lang="ja-JP" altLang="en-US" sz="1400" dirty="0" smtClean="0">
                  <a:solidFill>
                    <a:prstClr val="black"/>
                  </a:solidFill>
                  <a:latin typeface="ＭＳ Ｐゴシック"/>
                </a:rPr>
                <a:t>家族形態や地域の変化</a:t>
              </a:r>
              <a:endParaRPr lang="ja-JP" altLang="en-US" sz="1400" dirty="0">
                <a:solidFill>
                  <a:prstClr val="white"/>
                </a:solidFill>
                <a:latin typeface="ＭＳ Ｐゴシック"/>
              </a:endParaRPr>
            </a:p>
          </p:txBody>
        </p:sp>
        <p:sp>
          <p:nvSpPr>
            <p:cNvPr id="68" name="角丸四角形 67"/>
            <p:cNvSpPr/>
            <p:nvPr/>
          </p:nvSpPr>
          <p:spPr>
            <a:xfrm>
              <a:off x="4922704" y="1060640"/>
              <a:ext cx="2332383" cy="525209"/>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91412" tIns="45707" rIns="91412" bIns="45707" rtlCol="0" anchor="ctr"/>
            <a:lstStyle/>
            <a:p>
              <a:pPr algn="ctr" defTabSz="914125" fontAlgn="auto">
                <a:spcBef>
                  <a:spcPts val="0"/>
                </a:spcBef>
                <a:spcAft>
                  <a:spcPts val="0"/>
                </a:spcAft>
              </a:pPr>
              <a:r>
                <a:rPr lang="ja-JP" altLang="en-US" sz="1400" dirty="0" smtClean="0">
                  <a:solidFill>
                    <a:prstClr val="black"/>
                  </a:solidFill>
                </a:rPr>
                <a:t>人口の高齢化、</a:t>
              </a:r>
              <a:endParaRPr lang="en-US" altLang="ja-JP" sz="1400" dirty="0" smtClean="0">
                <a:solidFill>
                  <a:prstClr val="black"/>
                </a:solidFill>
              </a:endParaRPr>
            </a:p>
            <a:p>
              <a:pPr algn="ctr" defTabSz="914125" fontAlgn="auto">
                <a:spcBef>
                  <a:spcPts val="0"/>
                </a:spcBef>
                <a:spcAft>
                  <a:spcPts val="0"/>
                </a:spcAft>
              </a:pPr>
              <a:r>
                <a:rPr lang="ja-JP" altLang="en-US" sz="1400" dirty="0" smtClean="0">
                  <a:solidFill>
                    <a:prstClr val="black"/>
                  </a:solidFill>
                </a:rPr>
                <a:t>現役世代の減少</a:t>
              </a:r>
              <a:endParaRPr lang="ja-JP" altLang="en-US" sz="1400" dirty="0">
                <a:solidFill>
                  <a:prstClr val="black"/>
                </a:solidFill>
              </a:endParaRPr>
            </a:p>
          </p:txBody>
        </p:sp>
        <p:sp>
          <p:nvSpPr>
            <p:cNvPr id="69" name="テキスト ボックス 68"/>
            <p:cNvSpPr txBox="1"/>
            <p:nvPr/>
          </p:nvSpPr>
          <p:spPr>
            <a:xfrm>
              <a:off x="99812" y="740029"/>
              <a:ext cx="3161409" cy="307750"/>
            </a:xfrm>
            <a:prstGeom prst="rect">
              <a:avLst/>
            </a:prstGeom>
            <a:noFill/>
            <a:ln>
              <a:noFill/>
            </a:ln>
          </p:spPr>
          <p:txBody>
            <a:bodyPr wrap="square" lIns="91412" tIns="45707" rIns="91412" bIns="45707" rtlCol="0">
              <a:spAutoFit/>
            </a:bodyPr>
            <a:lstStyle/>
            <a:p>
              <a:pPr defTabSz="914125" fontAlgn="auto">
                <a:spcBef>
                  <a:spcPts val="0"/>
                </a:spcBef>
                <a:spcAft>
                  <a:spcPts val="0"/>
                </a:spcAft>
              </a:pPr>
              <a:r>
                <a:rPr lang="ja-JP" altLang="en-US" sz="1400" dirty="0" smtClean="0">
                  <a:solidFill>
                    <a:prstClr val="black"/>
                  </a:solidFill>
                  <a:latin typeface="HGPｺﾞｼｯｸE" pitchFamily="50" charset="-128"/>
                  <a:ea typeface="HGPｺﾞｼｯｸE" pitchFamily="50" charset="-128"/>
                </a:rPr>
                <a:t>社会保障改革が必要とされる背景</a:t>
              </a:r>
            </a:p>
          </p:txBody>
        </p:sp>
        <p:sp>
          <p:nvSpPr>
            <p:cNvPr id="93" name="角丸四角形 92"/>
            <p:cNvSpPr/>
            <p:nvPr/>
          </p:nvSpPr>
          <p:spPr>
            <a:xfrm>
              <a:off x="7429644" y="1060640"/>
              <a:ext cx="2259051" cy="525209"/>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91412" tIns="45707" rIns="91412" bIns="45707" rtlCol="0" anchor="ctr"/>
            <a:lstStyle/>
            <a:p>
              <a:pPr algn="ctr" defTabSz="914125" fontAlgn="auto">
                <a:spcBef>
                  <a:spcPts val="0"/>
                </a:spcBef>
                <a:spcAft>
                  <a:spcPts val="0"/>
                </a:spcAft>
              </a:pPr>
              <a:r>
                <a:rPr lang="ja-JP" altLang="en-US" sz="1400" dirty="0" smtClean="0">
                  <a:solidFill>
                    <a:prstClr val="black"/>
                  </a:solidFill>
                </a:rPr>
                <a:t>高齢化に伴う社会保障</a:t>
              </a:r>
              <a:endParaRPr lang="en-US" altLang="ja-JP" sz="1400" dirty="0" smtClean="0">
                <a:solidFill>
                  <a:prstClr val="black"/>
                </a:solidFill>
              </a:endParaRPr>
            </a:p>
            <a:p>
              <a:pPr algn="ctr" defTabSz="914125" fontAlgn="auto">
                <a:spcBef>
                  <a:spcPts val="0"/>
                </a:spcBef>
                <a:spcAft>
                  <a:spcPts val="0"/>
                </a:spcAft>
              </a:pPr>
              <a:r>
                <a:rPr lang="ja-JP" altLang="en-US" sz="1400" dirty="0" smtClean="0">
                  <a:solidFill>
                    <a:prstClr val="black"/>
                  </a:solidFill>
                </a:rPr>
                <a:t>費用の急速な増大</a:t>
              </a:r>
              <a:endParaRPr lang="ja-JP" altLang="en-US" sz="1400" dirty="0">
                <a:solidFill>
                  <a:prstClr val="black"/>
                </a:solidFill>
              </a:endParaRPr>
            </a:p>
          </p:txBody>
        </p:sp>
      </p:grpSp>
      <p:sp>
        <p:nvSpPr>
          <p:cNvPr id="77" name="テキスト ボックス 76"/>
          <p:cNvSpPr txBox="1"/>
          <p:nvPr/>
        </p:nvSpPr>
        <p:spPr>
          <a:xfrm>
            <a:off x="24474" y="2778730"/>
            <a:ext cx="9091887" cy="1825951"/>
          </a:xfrm>
          <a:prstGeom prst="rect">
            <a:avLst/>
          </a:prstGeom>
          <a:noFill/>
          <a:ln w="19050">
            <a:noFill/>
          </a:ln>
        </p:spPr>
        <p:txBody>
          <a:bodyPr wrap="square" lIns="68391" tIns="34196" rIns="68391" bIns="34196" rtlCol="0">
            <a:spAutoFit/>
          </a:bodyPr>
          <a:lstStyle/>
          <a:p>
            <a:pPr defTabSz="914125" fontAlgn="auto">
              <a:lnSpc>
                <a:spcPts val="1700"/>
              </a:lnSpc>
              <a:spcBef>
                <a:spcPts val="0"/>
              </a:spcBef>
              <a:spcAft>
                <a:spcPts val="0"/>
              </a:spcAft>
            </a:pPr>
            <a:endParaRPr lang="ja-JP" altLang="en-US" sz="1400" dirty="0" smtClean="0">
              <a:solidFill>
                <a:prstClr val="black"/>
              </a:solidFill>
              <a:latin typeface="Calibri"/>
              <a:ea typeface="ＭＳ Ｐゴシック"/>
            </a:endParaRPr>
          </a:p>
          <a:p>
            <a:pPr marL="95233" defTabSz="914125" fontAlgn="auto">
              <a:lnSpc>
                <a:spcPts val="1499"/>
              </a:lnSpc>
              <a:spcBef>
                <a:spcPts val="0"/>
              </a:spcBef>
              <a:spcAft>
                <a:spcPts val="0"/>
              </a:spcAft>
            </a:pPr>
            <a:r>
              <a:rPr lang="ja-JP" altLang="en-US" sz="1400" dirty="0" smtClean="0">
                <a:solidFill>
                  <a:prstClr val="black"/>
                </a:solidFill>
                <a:latin typeface="Calibri"/>
                <a:ea typeface="ＭＳ Ｐゴシック"/>
              </a:rPr>
              <a:t>    </a:t>
            </a:r>
            <a:r>
              <a:rPr lang="ja-JP" altLang="en-US" sz="1200" dirty="0" smtClean="0">
                <a:solidFill>
                  <a:prstClr val="black"/>
                </a:solidFill>
                <a:latin typeface="ＭＳ ゴシック" pitchFamily="49" charset="-128"/>
                <a:ea typeface="ＭＳ ゴシック" pitchFamily="49" charset="-128"/>
              </a:rPr>
              <a:t>◆　 </a:t>
            </a:r>
            <a:r>
              <a:rPr lang="ja-JP" altLang="en-US" sz="1200" b="1" u="sng" dirty="0" smtClean="0">
                <a:solidFill>
                  <a:srgbClr val="0070C0"/>
                </a:solidFill>
                <a:latin typeface="ＭＳ ゴシック" pitchFamily="49" charset="-128"/>
                <a:ea typeface="ＭＳ ゴシック" pitchFamily="49" charset="-128"/>
              </a:rPr>
              <a:t>共助・連帯</a:t>
            </a:r>
            <a:r>
              <a:rPr lang="ja-JP" altLang="en-US" sz="1200" dirty="0" smtClean="0">
                <a:solidFill>
                  <a:prstClr val="black"/>
                </a:solidFill>
                <a:latin typeface="ＭＳ ゴシック" pitchFamily="49" charset="-128"/>
                <a:ea typeface="ＭＳ ゴシック" pitchFamily="49" charset="-128"/>
              </a:rPr>
              <a:t>を基礎として国民一人一人の自立を支援</a:t>
            </a:r>
            <a:endParaRPr lang="en-US" altLang="ja-JP" sz="1200" dirty="0" smtClean="0">
              <a:solidFill>
                <a:prstClr val="black"/>
              </a:solidFill>
              <a:latin typeface="ＭＳ ゴシック" pitchFamily="49" charset="-128"/>
              <a:ea typeface="ＭＳ ゴシック" pitchFamily="49" charset="-128"/>
            </a:endParaRPr>
          </a:p>
          <a:p>
            <a:pPr marL="95233" defTabSz="914125" fontAlgn="auto">
              <a:lnSpc>
                <a:spcPts val="1499"/>
              </a:lnSpc>
              <a:spcBef>
                <a:spcPts val="0"/>
              </a:spcBef>
              <a:spcAft>
                <a:spcPts val="0"/>
              </a:spcAft>
            </a:pPr>
            <a:r>
              <a:rPr lang="ja-JP" altLang="en-US" sz="1200" dirty="0" smtClean="0">
                <a:solidFill>
                  <a:prstClr val="black"/>
                </a:solidFill>
                <a:latin typeface="ＭＳ ゴシック" pitchFamily="49" charset="-128"/>
                <a:ea typeface="ＭＳ ゴシック" pitchFamily="49" charset="-128"/>
              </a:rPr>
              <a:t>　◆ 　機能の</a:t>
            </a:r>
            <a:r>
              <a:rPr lang="ja-JP" altLang="en-US" sz="1200" b="1" u="sng" dirty="0" smtClean="0">
                <a:solidFill>
                  <a:srgbClr val="0070C0"/>
                </a:solidFill>
                <a:latin typeface="ＭＳ ゴシック" pitchFamily="49" charset="-128"/>
                <a:ea typeface="ＭＳ ゴシック" pitchFamily="49" charset="-128"/>
              </a:rPr>
              <a:t>充実</a:t>
            </a:r>
            <a:r>
              <a:rPr lang="ja-JP" altLang="en-US" sz="1200" dirty="0" smtClean="0">
                <a:solidFill>
                  <a:prstClr val="black"/>
                </a:solidFill>
                <a:latin typeface="ＭＳ ゴシック" pitchFamily="49" charset="-128"/>
                <a:ea typeface="ＭＳ ゴシック" pitchFamily="49" charset="-128"/>
              </a:rPr>
              <a:t>と徹底した給付の</a:t>
            </a:r>
            <a:r>
              <a:rPr lang="ja-JP" altLang="en-US" sz="1200" b="1" u="sng" dirty="0" smtClean="0">
                <a:solidFill>
                  <a:srgbClr val="0070C0"/>
                </a:solidFill>
                <a:latin typeface="ＭＳ ゴシック" pitchFamily="49" charset="-128"/>
                <a:ea typeface="ＭＳ ゴシック" pitchFamily="49" charset="-128"/>
              </a:rPr>
              <a:t>重点化・効率化</a:t>
            </a:r>
            <a:r>
              <a:rPr lang="ja-JP" altLang="en-US" sz="1200" dirty="0" smtClean="0">
                <a:solidFill>
                  <a:prstClr val="black"/>
                </a:solidFill>
                <a:latin typeface="ＭＳ ゴシック" pitchFamily="49" charset="-128"/>
                <a:ea typeface="ＭＳ ゴシック" pitchFamily="49" charset="-128"/>
              </a:rPr>
              <a:t>を、同時に実施</a:t>
            </a:r>
            <a:endParaRPr lang="en-US" altLang="ja-JP" sz="1200" dirty="0" smtClean="0">
              <a:solidFill>
                <a:prstClr val="black"/>
              </a:solidFill>
              <a:latin typeface="ＭＳ ゴシック" pitchFamily="49" charset="-128"/>
              <a:ea typeface="ＭＳ ゴシック" pitchFamily="49" charset="-128"/>
            </a:endParaRPr>
          </a:p>
          <a:p>
            <a:pPr marL="95233" defTabSz="914125" fontAlgn="auto">
              <a:lnSpc>
                <a:spcPts val="1499"/>
              </a:lnSpc>
              <a:spcBef>
                <a:spcPts val="0"/>
              </a:spcBef>
              <a:spcAft>
                <a:spcPts val="0"/>
              </a:spcAft>
            </a:pPr>
            <a:r>
              <a:rPr lang="ja-JP" altLang="en-US" sz="1200" dirty="0" smtClean="0">
                <a:solidFill>
                  <a:prstClr val="black"/>
                </a:solidFill>
                <a:latin typeface="ＭＳ ゴシック" pitchFamily="49" charset="-128"/>
                <a:ea typeface="ＭＳ ゴシック" pitchFamily="49" charset="-128"/>
              </a:rPr>
              <a:t>  ◆ 　世代間だけでなく</a:t>
            </a:r>
            <a:r>
              <a:rPr lang="ja-JP" altLang="en-US" sz="1200" b="1" u="sng" dirty="0" smtClean="0">
                <a:solidFill>
                  <a:srgbClr val="0070C0"/>
                </a:solidFill>
                <a:latin typeface="ＭＳ ゴシック" pitchFamily="49" charset="-128"/>
                <a:ea typeface="ＭＳ ゴシック" pitchFamily="49" charset="-128"/>
              </a:rPr>
              <a:t>世代内での公平</a:t>
            </a:r>
            <a:r>
              <a:rPr lang="ja-JP" altLang="en-US" sz="1200" dirty="0" smtClean="0">
                <a:solidFill>
                  <a:prstClr val="black"/>
                </a:solidFill>
                <a:latin typeface="ＭＳ ゴシック" pitchFamily="49" charset="-128"/>
                <a:ea typeface="ＭＳ ゴシック" pitchFamily="49" charset="-128"/>
              </a:rPr>
              <a:t>を重視</a:t>
            </a:r>
            <a:endParaRPr lang="en-US" altLang="ja-JP" sz="1200" dirty="0" smtClean="0">
              <a:solidFill>
                <a:prstClr val="black"/>
              </a:solidFill>
              <a:latin typeface="ＭＳ ゴシック" pitchFamily="49" charset="-128"/>
              <a:ea typeface="ＭＳ ゴシック" pitchFamily="49" charset="-128"/>
            </a:endParaRPr>
          </a:p>
          <a:p>
            <a:pPr marL="95233" defTabSz="914125" fontAlgn="auto">
              <a:lnSpc>
                <a:spcPts val="1499"/>
              </a:lnSpc>
              <a:spcBef>
                <a:spcPts val="0"/>
              </a:spcBef>
              <a:spcAft>
                <a:spcPts val="0"/>
              </a:spcAft>
            </a:pPr>
            <a:r>
              <a:rPr lang="ja-JP" altLang="en-US" sz="1200" dirty="0" smtClean="0">
                <a:solidFill>
                  <a:prstClr val="black"/>
                </a:solidFill>
                <a:latin typeface="ＭＳ ゴシック" pitchFamily="49" charset="-128"/>
                <a:ea typeface="ＭＳ ゴシック" pitchFamily="49" charset="-128"/>
              </a:rPr>
              <a:t>　◆ 　特に、①子ども・若者、②医療・介護サービス、③年金、④貧困・格差対策を優先的に改革</a:t>
            </a:r>
            <a:endParaRPr lang="en-US" altLang="ja-JP" sz="1200" dirty="0" smtClean="0">
              <a:solidFill>
                <a:prstClr val="black"/>
              </a:solidFill>
              <a:latin typeface="ＭＳ ゴシック" pitchFamily="49" charset="-128"/>
              <a:ea typeface="ＭＳ ゴシック" pitchFamily="49" charset="-128"/>
            </a:endParaRPr>
          </a:p>
          <a:p>
            <a:pPr marL="95233" defTabSz="914125" fontAlgn="auto">
              <a:lnSpc>
                <a:spcPts val="1499"/>
              </a:lnSpc>
              <a:spcBef>
                <a:spcPts val="0"/>
              </a:spcBef>
              <a:spcAft>
                <a:spcPts val="0"/>
              </a:spcAft>
            </a:pPr>
            <a:r>
              <a:rPr lang="ja-JP" altLang="en-US" sz="1200" dirty="0" smtClean="0">
                <a:solidFill>
                  <a:prstClr val="black"/>
                </a:solidFill>
                <a:latin typeface="ＭＳ ゴシック" pitchFamily="49" charset="-128"/>
                <a:ea typeface="ＭＳ ゴシック" pitchFamily="49" charset="-128"/>
              </a:rPr>
              <a:t>　◆ 　消費税の充当先を「年金・医療・介護・</a:t>
            </a:r>
            <a:r>
              <a:rPr lang="ja-JP" altLang="en-US" sz="1200" b="1" u="sng" dirty="0" smtClean="0">
                <a:solidFill>
                  <a:srgbClr val="0070C0"/>
                </a:solidFill>
                <a:latin typeface="ＭＳ ゴシック" pitchFamily="49" charset="-128"/>
                <a:ea typeface="ＭＳ ゴシック" pitchFamily="49" charset="-128"/>
              </a:rPr>
              <a:t>子育て</a:t>
            </a:r>
            <a:r>
              <a:rPr lang="ja-JP" altLang="en-US" sz="1200" dirty="0" smtClean="0">
                <a:solidFill>
                  <a:prstClr val="black"/>
                </a:solidFill>
                <a:latin typeface="ＭＳ ゴシック" pitchFamily="49" charset="-128"/>
                <a:ea typeface="ＭＳ ゴシック" pitchFamily="49" charset="-128"/>
              </a:rPr>
              <a:t>」の４分野に拡大</a:t>
            </a:r>
            <a:r>
              <a:rPr lang="ja-JP" altLang="en-US" sz="1200" b="1" u="sng" dirty="0" smtClean="0">
                <a:solidFill>
                  <a:srgbClr val="0070C0"/>
                </a:solidFill>
                <a:latin typeface="ＭＳ ゴシック" pitchFamily="49" charset="-128"/>
                <a:ea typeface="ＭＳ ゴシック" pitchFamily="49" charset="-128"/>
              </a:rPr>
              <a:t>＜社会保障４経費＞</a:t>
            </a:r>
            <a:endParaRPr lang="en-US" altLang="ja-JP" sz="1200" b="1" u="sng" dirty="0" smtClean="0">
              <a:solidFill>
                <a:srgbClr val="0070C0"/>
              </a:solidFill>
              <a:latin typeface="ＭＳ ゴシック" pitchFamily="49" charset="-128"/>
              <a:ea typeface="ＭＳ ゴシック" pitchFamily="49" charset="-128"/>
            </a:endParaRPr>
          </a:p>
          <a:p>
            <a:pPr marL="95233" defTabSz="914125" fontAlgn="auto">
              <a:lnSpc>
                <a:spcPts val="1499"/>
              </a:lnSpc>
              <a:spcBef>
                <a:spcPts val="0"/>
              </a:spcBef>
              <a:spcAft>
                <a:spcPts val="0"/>
              </a:spcAft>
            </a:pPr>
            <a:r>
              <a:rPr lang="ja-JP" altLang="en-US" sz="1200" dirty="0" smtClean="0">
                <a:solidFill>
                  <a:prstClr val="black"/>
                </a:solidFill>
                <a:latin typeface="ＭＳ ゴシック" pitchFamily="49" charset="-128"/>
                <a:ea typeface="ＭＳ ゴシック" pitchFamily="49" charset="-128"/>
              </a:rPr>
              <a:t>　◆ 　社会保障の</a:t>
            </a:r>
            <a:r>
              <a:rPr lang="ja-JP" altLang="en-US" sz="1200" b="1" u="sng" dirty="0" smtClean="0">
                <a:solidFill>
                  <a:srgbClr val="0070C0"/>
                </a:solidFill>
                <a:latin typeface="ＭＳ ゴシック" pitchFamily="49" charset="-128"/>
                <a:ea typeface="ＭＳ ゴシック" pitchFamily="49" charset="-128"/>
              </a:rPr>
              <a:t>安定財源確保と財政健全化</a:t>
            </a:r>
            <a:r>
              <a:rPr lang="ja-JP" altLang="en-US" sz="1200" dirty="0" smtClean="0">
                <a:solidFill>
                  <a:prstClr val="black"/>
                </a:solidFill>
                <a:latin typeface="ＭＳ ゴシック" pitchFamily="49" charset="-128"/>
                <a:ea typeface="ＭＳ ゴシック" pitchFamily="49" charset="-128"/>
              </a:rPr>
              <a:t>の同時達成への第一歩</a:t>
            </a:r>
            <a:endParaRPr lang="en-US" altLang="ja-JP" sz="1200" dirty="0" smtClean="0">
              <a:solidFill>
                <a:prstClr val="black"/>
              </a:solidFill>
              <a:latin typeface="ＭＳ ゴシック" pitchFamily="49" charset="-128"/>
              <a:ea typeface="ＭＳ ゴシック" pitchFamily="49" charset="-128"/>
            </a:endParaRPr>
          </a:p>
          <a:p>
            <a:pPr marL="95233" defTabSz="914125" fontAlgn="auto">
              <a:lnSpc>
                <a:spcPts val="1499"/>
              </a:lnSpc>
              <a:spcBef>
                <a:spcPts val="0"/>
              </a:spcBef>
              <a:spcAft>
                <a:spcPts val="0"/>
              </a:spcAft>
            </a:pPr>
            <a:r>
              <a:rPr lang="ja-JP" altLang="en-US" sz="1200" dirty="0" smtClean="0">
                <a:solidFill>
                  <a:prstClr val="black"/>
                </a:solidFill>
                <a:latin typeface="ＭＳ ゴシック" pitchFamily="49" charset="-128"/>
                <a:ea typeface="ＭＳ ゴシック" pitchFamily="49" charset="-128"/>
              </a:rPr>
              <a:t>　　　⇒消費税率（国・地方）を、</a:t>
            </a:r>
            <a:r>
              <a:rPr lang="en-US" altLang="ja-JP" sz="1200" dirty="0" smtClean="0">
                <a:solidFill>
                  <a:prstClr val="black"/>
                </a:solidFill>
                <a:latin typeface="ＭＳ ゴシック" pitchFamily="49" charset="-128"/>
                <a:ea typeface="ＭＳ ゴシック" pitchFamily="49" charset="-128"/>
              </a:rPr>
              <a:t>2014</a:t>
            </a:r>
            <a:r>
              <a:rPr lang="ja-JP" altLang="en-US" sz="1200" dirty="0" smtClean="0">
                <a:solidFill>
                  <a:prstClr val="black"/>
                </a:solidFill>
                <a:latin typeface="ＭＳ ゴシック" pitchFamily="49" charset="-128"/>
                <a:ea typeface="ＭＳ ゴシック" pitchFamily="49" charset="-128"/>
              </a:rPr>
              <a:t>年４月より８％へ、</a:t>
            </a:r>
            <a:r>
              <a:rPr lang="en-US" altLang="ja-JP" sz="1200" dirty="0" smtClean="0">
                <a:solidFill>
                  <a:prstClr val="black"/>
                </a:solidFill>
                <a:latin typeface="ＭＳ ゴシック" pitchFamily="49" charset="-128"/>
                <a:ea typeface="ＭＳ ゴシック" pitchFamily="49" charset="-128"/>
              </a:rPr>
              <a:t>2015</a:t>
            </a:r>
            <a:r>
              <a:rPr lang="ja-JP" altLang="en-US" sz="1200" dirty="0" smtClean="0">
                <a:solidFill>
                  <a:prstClr val="black"/>
                </a:solidFill>
                <a:latin typeface="ＭＳ ゴシック" pitchFamily="49" charset="-128"/>
                <a:ea typeface="ＭＳ ゴシック" pitchFamily="49" charset="-128"/>
              </a:rPr>
              <a:t>年</a:t>
            </a:r>
            <a:r>
              <a:rPr lang="en-US" altLang="ja-JP" sz="1200" dirty="0" smtClean="0">
                <a:solidFill>
                  <a:prstClr val="black"/>
                </a:solidFill>
                <a:latin typeface="ＭＳ ゴシック" pitchFamily="49" charset="-128"/>
                <a:ea typeface="ＭＳ ゴシック" pitchFamily="49" charset="-128"/>
              </a:rPr>
              <a:t>10</a:t>
            </a:r>
            <a:r>
              <a:rPr lang="ja-JP" altLang="en-US" sz="1200" dirty="0" smtClean="0">
                <a:solidFill>
                  <a:prstClr val="black"/>
                </a:solidFill>
                <a:latin typeface="ＭＳ ゴシック" pitchFamily="49" charset="-128"/>
                <a:ea typeface="ＭＳ ゴシック" pitchFamily="49" charset="-128"/>
              </a:rPr>
              <a:t>月より</a:t>
            </a:r>
            <a:r>
              <a:rPr lang="en-US" altLang="ja-JP" sz="1200" dirty="0" smtClean="0">
                <a:solidFill>
                  <a:prstClr val="black"/>
                </a:solidFill>
                <a:latin typeface="ＭＳ ゴシック" pitchFamily="49" charset="-128"/>
                <a:ea typeface="ＭＳ ゴシック" pitchFamily="49" charset="-128"/>
              </a:rPr>
              <a:t>10</a:t>
            </a:r>
            <a:r>
              <a:rPr lang="ja-JP" altLang="en-US" sz="1200" dirty="0" smtClean="0">
                <a:solidFill>
                  <a:prstClr val="black"/>
                </a:solidFill>
                <a:latin typeface="ＭＳ ゴシック" pitchFamily="49" charset="-128"/>
                <a:ea typeface="ＭＳ ゴシック" pitchFamily="49" charset="-128"/>
              </a:rPr>
              <a:t>％へ段階的に引上げ</a:t>
            </a:r>
            <a:endParaRPr lang="en-US" altLang="ja-JP" sz="1200" dirty="0" smtClean="0">
              <a:solidFill>
                <a:prstClr val="black"/>
              </a:solidFill>
              <a:latin typeface="ＭＳ ゴシック" pitchFamily="49" charset="-128"/>
              <a:ea typeface="ＭＳ ゴシック" pitchFamily="49" charset="-128"/>
            </a:endParaRPr>
          </a:p>
          <a:p>
            <a:pPr marL="95233" defTabSz="914125" fontAlgn="auto">
              <a:lnSpc>
                <a:spcPts val="1499"/>
              </a:lnSpc>
              <a:spcBef>
                <a:spcPts val="0"/>
              </a:spcBef>
              <a:spcAft>
                <a:spcPts val="0"/>
              </a:spcAft>
            </a:pPr>
            <a:r>
              <a:rPr lang="ja-JP" altLang="en-US" sz="1200" b="1" dirty="0" smtClean="0">
                <a:solidFill>
                  <a:prstClr val="black"/>
                </a:solidFill>
                <a:latin typeface="ＭＳ ゴシック" pitchFamily="49" charset="-128"/>
                <a:ea typeface="ＭＳ ゴシック" pitchFamily="49" charset="-128"/>
              </a:rPr>
              <a:t>　◆　 </a:t>
            </a:r>
            <a:r>
              <a:rPr lang="ja-JP" altLang="en-US" sz="1200" b="1" u="sng" dirty="0" smtClean="0">
                <a:solidFill>
                  <a:srgbClr val="0070C0"/>
                </a:solidFill>
                <a:latin typeface="ＭＳ ゴシック" pitchFamily="49" charset="-128"/>
                <a:ea typeface="ＭＳ ゴシック" pitchFamily="49" charset="-128"/>
              </a:rPr>
              <a:t>就労促進</a:t>
            </a:r>
            <a:r>
              <a:rPr lang="ja-JP" altLang="en-US" sz="1200" dirty="0" smtClean="0">
                <a:solidFill>
                  <a:prstClr val="black"/>
                </a:solidFill>
                <a:latin typeface="ＭＳ ゴシック" pitchFamily="49" charset="-128"/>
                <a:ea typeface="ＭＳ ゴシック" pitchFamily="49" charset="-128"/>
              </a:rPr>
              <a:t>により社会保障制度を支える基盤を強化</a:t>
            </a:r>
            <a:endParaRPr lang="en-US" altLang="ja-JP" sz="1200" dirty="0" smtClean="0">
              <a:solidFill>
                <a:prstClr val="black"/>
              </a:solidFill>
              <a:latin typeface="ＭＳ ゴシック" pitchFamily="49" charset="-128"/>
              <a:ea typeface="ＭＳ ゴシック" pitchFamily="49" charset="-128"/>
            </a:endParaRPr>
          </a:p>
        </p:txBody>
      </p:sp>
      <p:sp>
        <p:nvSpPr>
          <p:cNvPr id="99" name="テキスト ボックス 98"/>
          <p:cNvSpPr txBox="1"/>
          <p:nvPr/>
        </p:nvSpPr>
        <p:spPr>
          <a:xfrm>
            <a:off x="151183" y="2769982"/>
            <a:ext cx="1301027" cy="287072"/>
          </a:xfrm>
          <a:prstGeom prst="rect">
            <a:avLst/>
          </a:prstGeom>
          <a:noFill/>
          <a:ln>
            <a:noFill/>
          </a:ln>
        </p:spPr>
        <p:txBody>
          <a:bodyPr wrap="square" lIns="68394" tIns="34198" rIns="68394" bIns="34198" rtlCol="0" anchor="ctr">
            <a:spAutoFit/>
          </a:bodyPr>
          <a:lstStyle/>
          <a:p>
            <a:pPr defTabSz="914125" fontAlgn="auto">
              <a:lnSpc>
                <a:spcPts val="1700"/>
              </a:lnSpc>
              <a:spcBef>
                <a:spcPts val="0"/>
              </a:spcBef>
              <a:spcAft>
                <a:spcPts val="0"/>
              </a:spcAft>
            </a:pPr>
            <a:r>
              <a:rPr lang="ja-JP" altLang="en-US" sz="1400" dirty="0" smtClean="0">
                <a:solidFill>
                  <a:prstClr val="black"/>
                </a:solidFill>
                <a:latin typeface="HGPｺﾞｼｯｸE" pitchFamily="50" charset="-128"/>
                <a:ea typeface="HGPｺﾞｼｯｸE" pitchFamily="50" charset="-128"/>
              </a:rPr>
              <a:t>改革のポイント</a:t>
            </a:r>
            <a:endParaRPr lang="en-US" altLang="ja-JP" sz="1400" dirty="0" smtClean="0">
              <a:solidFill>
                <a:prstClr val="black"/>
              </a:solidFill>
              <a:latin typeface="HGPｺﾞｼｯｸE" pitchFamily="50" charset="-128"/>
              <a:ea typeface="HGPｺﾞｼｯｸE" pitchFamily="50" charset="-128"/>
            </a:endParaRPr>
          </a:p>
        </p:txBody>
      </p:sp>
      <p:sp>
        <p:nvSpPr>
          <p:cNvPr id="54" name="テキスト ボックス 53"/>
          <p:cNvSpPr txBox="1"/>
          <p:nvPr/>
        </p:nvSpPr>
        <p:spPr>
          <a:xfrm>
            <a:off x="816438" y="2492000"/>
            <a:ext cx="8177893" cy="361591"/>
          </a:xfrm>
          <a:prstGeom prst="rect">
            <a:avLst/>
          </a:prstGeom>
          <a:noFill/>
          <a:ln w="19050">
            <a:noFill/>
          </a:ln>
        </p:spPr>
        <p:txBody>
          <a:bodyPr wrap="square" lIns="91390" tIns="45697" rIns="91390" bIns="45697" rtlCol="0">
            <a:spAutoFit/>
          </a:bodyPr>
          <a:lstStyle/>
          <a:p>
            <a:pPr algn="ctr" defTabSz="914125" fontAlgn="auto">
              <a:lnSpc>
                <a:spcPts val="2099"/>
              </a:lnSpc>
              <a:spcBef>
                <a:spcPts val="0"/>
              </a:spcBef>
              <a:spcAft>
                <a:spcPts val="0"/>
              </a:spcAft>
            </a:pPr>
            <a:r>
              <a:rPr lang="ja-JP" altLang="en-US" sz="1600" dirty="0" smtClean="0">
                <a:solidFill>
                  <a:srgbClr val="C00000"/>
                </a:solidFill>
                <a:latin typeface="HGP創英角ｺﾞｼｯｸUB" pitchFamily="50" charset="-128"/>
                <a:ea typeface="HGP創英角ｺﾞｼｯｸUB" pitchFamily="50" charset="-128"/>
              </a:rPr>
              <a:t>現役世代も含めた</a:t>
            </a:r>
            <a:r>
              <a:rPr lang="ja-JP" altLang="ja-JP" sz="1600" dirty="0" smtClean="0">
                <a:solidFill>
                  <a:srgbClr val="C00000"/>
                </a:solidFill>
                <a:latin typeface="HGP創英角ｺﾞｼｯｸUB" pitchFamily="50" charset="-128"/>
                <a:ea typeface="HGP創英角ｺﾞｼｯｸUB" pitchFamily="50" charset="-128"/>
              </a:rPr>
              <a:t>全ての人が</a:t>
            </a:r>
            <a:r>
              <a:rPr lang="ja-JP" altLang="en-US" sz="1600" dirty="0" smtClean="0">
                <a:solidFill>
                  <a:srgbClr val="C00000"/>
                </a:solidFill>
                <a:latin typeface="HGP創英角ｺﾞｼｯｸUB" pitchFamily="50" charset="-128"/>
                <a:ea typeface="HGP創英角ｺﾞｼｯｸUB" pitchFamily="50" charset="-128"/>
              </a:rPr>
              <a:t>、</a:t>
            </a:r>
            <a:r>
              <a:rPr lang="ja-JP" altLang="ja-JP" sz="1600" dirty="0" smtClean="0">
                <a:solidFill>
                  <a:srgbClr val="C00000"/>
                </a:solidFill>
                <a:latin typeface="HGP創英角ｺﾞｼｯｸUB" pitchFamily="50" charset="-128"/>
                <a:ea typeface="HGP創英角ｺﾞｼｯｸUB" pitchFamily="50" charset="-128"/>
              </a:rPr>
              <a:t>より受益を実感できる</a:t>
            </a:r>
            <a:r>
              <a:rPr lang="ja-JP" altLang="en-US" sz="1600" dirty="0" smtClean="0">
                <a:solidFill>
                  <a:srgbClr val="C00000"/>
                </a:solidFill>
                <a:latin typeface="HGP創英角ｺﾞｼｯｸUB" pitchFamily="50" charset="-128"/>
                <a:ea typeface="HGP創英角ｺﾞｼｯｸUB" pitchFamily="50" charset="-128"/>
              </a:rPr>
              <a:t>社会保障制度の再構築</a:t>
            </a:r>
            <a:endParaRPr lang="en-US" altLang="ja-JP" sz="1600" dirty="0" smtClean="0">
              <a:solidFill>
                <a:srgbClr val="C00000"/>
              </a:solidFill>
              <a:latin typeface="HGP創英角ｺﾞｼｯｸUB" pitchFamily="50" charset="-128"/>
              <a:ea typeface="HGP創英角ｺﾞｼｯｸUB" pitchFamily="50" charset="-128"/>
            </a:endParaRPr>
          </a:p>
        </p:txBody>
      </p:sp>
      <p:sp>
        <p:nvSpPr>
          <p:cNvPr id="100" name="右矢印 99"/>
          <p:cNvSpPr/>
          <p:nvPr/>
        </p:nvSpPr>
        <p:spPr>
          <a:xfrm>
            <a:off x="968658" y="2480020"/>
            <a:ext cx="624691" cy="35225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91396" tIns="45699" rIns="91396" bIns="45699" rtlCol="0" anchor="ctr"/>
          <a:lstStyle/>
          <a:p>
            <a:pPr algn="ctr" defTabSz="914125" fontAlgn="auto">
              <a:spcBef>
                <a:spcPts val="0"/>
              </a:spcBef>
              <a:spcAft>
                <a:spcPts val="0"/>
              </a:spcAft>
            </a:pPr>
            <a:endParaRPr lang="ja-JP" altLang="en-US">
              <a:solidFill>
                <a:prstClr val="white"/>
              </a:solidFill>
            </a:endParaRPr>
          </a:p>
        </p:txBody>
      </p:sp>
      <p:grpSp>
        <p:nvGrpSpPr>
          <p:cNvPr id="3" name="グループ化 54"/>
          <p:cNvGrpSpPr/>
          <p:nvPr/>
        </p:nvGrpSpPr>
        <p:grpSpPr>
          <a:xfrm>
            <a:off x="134764" y="1683404"/>
            <a:ext cx="8804366" cy="808089"/>
            <a:chOff x="145880" y="1628800"/>
            <a:chExt cx="9538063" cy="808089"/>
          </a:xfrm>
        </p:grpSpPr>
        <p:sp>
          <p:nvSpPr>
            <p:cNvPr id="72" name="正方形/長方形 71"/>
            <p:cNvSpPr/>
            <p:nvPr/>
          </p:nvSpPr>
          <p:spPr>
            <a:xfrm>
              <a:off x="145880" y="1628800"/>
              <a:ext cx="9538063" cy="782069"/>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2" tIns="45707" rIns="91412" bIns="45707" rtlCol="0" anchor="ctr"/>
            <a:lstStyle/>
            <a:p>
              <a:pPr defTabSz="914125" fontAlgn="auto">
                <a:spcBef>
                  <a:spcPts val="0"/>
                </a:spcBef>
                <a:spcAft>
                  <a:spcPts val="0"/>
                </a:spcAft>
              </a:pPr>
              <a:r>
                <a:rPr lang="ja-JP" altLang="en-US" sz="1400" dirty="0" smtClean="0">
                  <a:solidFill>
                    <a:prstClr val="black"/>
                  </a:solidFill>
                  <a:latin typeface="HGPｺﾞｼｯｸE" pitchFamily="50" charset="-128"/>
                  <a:ea typeface="HGPｺﾞｼｯｸE" pitchFamily="50" charset="-128"/>
                </a:rPr>
                <a:t>・高齢者への給付が相対的に手厚く、現役世代の生活リスクに対応できていない </a:t>
              </a:r>
              <a:endParaRPr lang="en-US" altLang="ja-JP" sz="1400" dirty="0" smtClean="0">
                <a:solidFill>
                  <a:prstClr val="black"/>
                </a:solidFill>
                <a:latin typeface="HGPｺﾞｼｯｸE" pitchFamily="50" charset="-128"/>
                <a:ea typeface="HGPｺﾞｼｯｸE" pitchFamily="50" charset="-128"/>
              </a:endParaRPr>
            </a:p>
            <a:p>
              <a:pPr defTabSz="914125" fontAlgn="auto">
                <a:spcBef>
                  <a:spcPts val="0"/>
                </a:spcBef>
                <a:spcAft>
                  <a:spcPts val="0"/>
                </a:spcAft>
              </a:pPr>
              <a:r>
                <a:rPr lang="ja-JP" altLang="en-US" sz="1400" dirty="0" smtClean="0">
                  <a:solidFill>
                    <a:prstClr val="black"/>
                  </a:solidFill>
                  <a:latin typeface="HGPｺﾞｼｯｸE" pitchFamily="50" charset="-128"/>
                  <a:ea typeface="HGPｺﾞｼｯｸE" pitchFamily="50" charset="-128"/>
                </a:rPr>
                <a:t>・貧困問題や格差拡大への対応などが不十分</a:t>
              </a:r>
              <a:endParaRPr lang="en-US" altLang="ja-JP" sz="1400" dirty="0" smtClean="0">
                <a:solidFill>
                  <a:prstClr val="black"/>
                </a:solidFill>
                <a:latin typeface="HGPｺﾞｼｯｸE" pitchFamily="50" charset="-128"/>
                <a:ea typeface="HGPｺﾞｼｯｸE" pitchFamily="50" charset="-128"/>
              </a:endParaRPr>
            </a:p>
            <a:p>
              <a:pPr defTabSz="914125" fontAlgn="auto">
                <a:spcBef>
                  <a:spcPts val="0"/>
                </a:spcBef>
                <a:spcAft>
                  <a:spcPts val="0"/>
                </a:spcAft>
              </a:pPr>
              <a:r>
                <a:rPr lang="ja-JP" altLang="en-US" sz="1400" dirty="0" smtClean="0">
                  <a:solidFill>
                    <a:prstClr val="black"/>
                  </a:solidFill>
                  <a:latin typeface="HGPｺﾞｼｯｸE" pitchFamily="50" charset="-128"/>
                  <a:ea typeface="HGPｺﾞｼｯｸE" pitchFamily="50" charset="-128"/>
                </a:rPr>
                <a:t>・社会保障費用の多くが赤字国債で賄われ、負担を将来世代へ先送り</a:t>
              </a:r>
            </a:p>
          </p:txBody>
        </p:sp>
        <p:sp>
          <p:nvSpPr>
            <p:cNvPr id="75" name="円/楕円 74"/>
            <p:cNvSpPr/>
            <p:nvPr/>
          </p:nvSpPr>
          <p:spPr>
            <a:xfrm>
              <a:off x="7113241" y="1628800"/>
              <a:ext cx="2520280" cy="778438"/>
            </a:xfrm>
            <a:prstGeom prst="ellipse">
              <a:avLst/>
            </a:prstGeom>
            <a:solidFill>
              <a:schemeClr val="accent6">
                <a:lumMod val="40000"/>
                <a:lumOff val="6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127957" tIns="63979" rIns="127957" bIns="63979" rtlCol="0" anchor="ctr"/>
            <a:lstStyle/>
            <a:p>
              <a:pPr algn="ctr" defTabSz="914125" fontAlgn="auto">
                <a:spcBef>
                  <a:spcPts val="0"/>
                </a:spcBef>
                <a:spcAft>
                  <a:spcPts val="0"/>
                </a:spcAft>
              </a:pPr>
              <a:endParaRPr lang="ja-JP" altLang="en-US" sz="1600" dirty="0" smtClean="0">
                <a:solidFill>
                  <a:prstClr val="black"/>
                </a:solidFill>
              </a:endParaRPr>
            </a:p>
          </p:txBody>
        </p:sp>
        <p:sp>
          <p:nvSpPr>
            <p:cNvPr id="37" name="右中かっこ 36"/>
            <p:cNvSpPr/>
            <p:nvPr/>
          </p:nvSpPr>
          <p:spPr>
            <a:xfrm>
              <a:off x="6637020" y="1697693"/>
              <a:ext cx="396240" cy="705394"/>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lIns="68407" tIns="34204" rIns="68407" bIns="34204" rtlCol="0" anchor="ctr"/>
            <a:lstStyle/>
            <a:p>
              <a:pPr algn="ctr" defTabSz="914125" fontAlgn="auto">
                <a:spcBef>
                  <a:spcPts val="0"/>
                </a:spcBef>
                <a:spcAft>
                  <a:spcPts val="0"/>
                </a:spcAft>
              </a:pPr>
              <a:endParaRPr lang="ja-JP" altLang="en-US">
                <a:solidFill>
                  <a:prstClr val="black"/>
                </a:solidFill>
              </a:endParaRPr>
            </a:p>
          </p:txBody>
        </p:sp>
        <p:sp>
          <p:nvSpPr>
            <p:cNvPr id="40" name="テキスト ボックス 39"/>
            <p:cNvSpPr txBox="1"/>
            <p:nvPr/>
          </p:nvSpPr>
          <p:spPr>
            <a:xfrm>
              <a:off x="7232777" y="1721482"/>
              <a:ext cx="2407225" cy="715407"/>
            </a:xfrm>
            <a:prstGeom prst="rect">
              <a:avLst/>
            </a:prstGeom>
            <a:noFill/>
            <a:ln>
              <a:noFill/>
            </a:ln>
          </p:spPr>
          <p:txBody>
            <a:bodyPr wrap="none" lIns="68407" tIns="34204" rIns="68407" bIns="34204" rtlCol="0">
              <a:spAutoFit/>
            </a:bodyPr>
            <a:lstStyle/>
            <a:p>
              <a:pPr defTabSz="914125" fontAlgn="auto">
                <a:spcBef>
                  <a:spcPts val="0"/>
                </a:spcBef>
                <a:spcAft>
                  <a:spcPts val="0"/>
                </a:spcAft>
              </a:pPr>
              <a:r>
                <a:rPr lang="ja-JP" altLang="en-US" sz="1400" dirty="0" smtClean="0">
                  <a:solidFill>
                    <a:prstClr val="black"/>
                  </a:solidFill>
                  <a:latin typeface="HGPｺﾞｼｯｸE" pitchFamily="50" charset="-128"/>
                  <a:ea typeface="HGPｺﾞｼｯｸE" pitchFamily="50" charset="-128"/>
                </a:rPr>
                <a:t>社会経済の変化に対応した</a:t>
              </a:r>
              <a:endParaRPr lang="en-US" altLang="ja-JP" sz="1400" dirty="0" smtClean="0">
                <a:solidFill>
                  <a:prstClr val="black"/>
                </a:solidFill>
                <a:latin typeface="HGPｺﾞｼｯｸE" pitchFamily="50" charset="-128"/>
                <a:ea typeface="HGPｺﾞｼｯｸE" pitchFamily="50" charset="-128"/>
              </a:endParaRPr>
            </a:p>
            <a:p>
              <a:pPr algn="ctr" defTabSz="914125" fontAlgn="auto">
                <a:spcBef>
                  <a:spcPts val="0"/>
                </a:spcBef>
                <a:spcAft>
                  <a:spcPts val="0"/>
                </a:spcAft>
              </a:pPr>
              <a:r>
                <a:rPr lang="ja-JP" altLang="en-US" sz="1400" dirty="0" smtClean="0">
                  <a:solidFill>
                    <a:prstClr val="black"/>
                  </a:solidFill>
                  <a:latin typeface="HGPｺﾞｼｯｸE" pitchFamily="50" charset="-128"/>
                  <a:ea typeface="HGPｺﾞｼｯｸE" pitchFamily="50" charset="-128"/>
                </a:rPr>
                <a:t>社会保障の機能強化</a:t>
              </a:r>
              <a:endParaRPr lang="en-US" altLang="ja-JP" sz="1400" dirty="0" smtClean="0">
                <a:solidFill>
                  <a:prstClr val="black"/>
                </a:solidFill>
                <a:latin typeface="HGPｺﾞｼｯｸE" pitchFamily="50" charset="-128"/>
                <a:ea typeface="HGPｺﾞｼｯｸE" pitchFamily="50" charset="-128"/>
              </a:endParaRPr>
            </a:p>
            <a:p>
              <a:pPr algn="ctr" defTabSz="914125" fontAlgn="auto">
                <a:spcBef>
                  <a:spcPts val="0"/>
                </a:spcBef>
                <a:spcAft>
                  <a:spcPts val="0"/>
                </a:spcAft>
              </a:pPr>
              <a:r>
                <a:rPr lang="ja-JP" altLang="en-US" sz="1400" dirty="0" smtClean="0">
                  <a:solidFill>
                    <a:prstClr val="black"/>
                  </a:solidFill>
                  <a:latin typeface="HGPｺﾞｼｯｸE" pitchFamily="50" charset="-128"/>
                  <a:ea typeface="HGPｺﾞｼｯｸE" pitchFamily="50" charset="-128"/>
                </a:rPr>
                <a:t>が求められる</a:t>
              </a:r>
            </a:p>
          </p:txBody>
        </p:sp>
      </p:grpSp>
      <p:graphicFrame>
        <p:nvGraphicFramePr>
          <p:cNvPr id="31" name="表 30"/>
          <p:cNvGraphicFramePr>
            <a:graphicFrameLocks noGrp="1"/>
          </p:cNvGraphicFramePr>
          <p:nvPr>
            <p:extLst>
              <p:ext uri="{D42A27DB-BD31-4B8C-83A1-F6EECF244321}">
                <p14:modId xmlns:p14="http://schemas.microsoft.com/office/powerpoint/2010/main" val="932807856"/>
              </p:ext>
            </p:extLst>
          </p:nvPr>
        </p:nvGraphicFramePr>
        <p:xfrm>
          <a:off x="24473" y="5806022"/>
          <a:ext cx="9110562" cy="1219200"/>
        </p:xfrm>
        <a:graphic>
          <a:graphicData uri="http://schemas.openxmlformats.org/drawingml/2006/table">
            <a:tbl>
              <a:tblPr firstRow="1" bandRow="1">
                <a:tableStyleId>{BC89EF96-8CEA-46FF-86C4-4CE0E7609802}</a:tableStyleId>
              </a:tblPr>
              <a:tblGrid>
                <a:gridCol w="1518427"/>
                <a:gridCol w="1518427"/>
                <a:gridCol w="1518427"/>
                <a:gridCol w="1518427"/>
                <a:gridCol w="1518427"/>
                <a:gridCol w="1518427"/>
              </a:tblGrid>
              <a:tr h="1219200">
                <a:tc>
                  <a:txBody>
                    <a:bodyPr/>
                    <a:lstStyle/>
                    <a:p>
                      <a:r>
                        <a:rPr kumimoji="1" lang="ja-JP" altLang="en-US" sz="1000" b="0" dirty="0" smtClean="0">
                          <a:solidFill>
                            <a:schemeClr val="tx1"/>
                          </a:solidFill>
                        </a:rPr>
                        <a:t>・待機児童の解消</a:t>
                      </a:r>
                      <a:endParaRPr kumimoji="1" lang="en-US" altLang="ja-JP" sz="1000" b="0" dirty="0" smtClean="0">
                        <a:solidFill>
                          <a:schemeClr val="tx1"/>
                        </a:solidFill>
                      </a:endParaRPr>
                    </a:p>
                    <a:p>
                      <a:r>
                        <a:rPr kumimoji="1" lang="ja-JP" altLang="en-US" sz="1000" b="0" dirty="0" smtClean="0">
                          <a:solidFill>
                            <a:schemeClr val="tx1"/>
                          </a:solidFill>
                        </a:rPr>
                        <a:t>・幼児期の学校教育・保育の総合的な提供</a:t>
                      </a:r>
                      <a:endParaRPr kumimoji="1" lang="en-US" altLang="ja-JP" sz="1000" b="0" dirty="0" smtClean="0">
                        <a:solidFill>
                          <a:schemeClr val="tx1"/>
                        </a:solidFill>
                      </a:endParaRPr>
                    </a:p>
                    <a:p>
                      <a:r>
                        <a:rPr kumimoji="1" lang="ja-JP" altLang="en-US" sz="1000" b="0" dirty="0" smtClean="0">
                          <a:solidFill>
                            <a:schemeClr val="tx1"/>
                          </a:solidFill>
                        </a:rPr>
                        <a:t>・地域の子育て支援</a:t>
                      </a:r>
                    </a:p>
                    <a:p>
                      <a:endParaRPr kumimoji="1" lang="ja-JP" altLang="en-US" sz="1000" b="0" dirty="0"/>
                    </a:p>
                  </a:txBody>
                  <a:tcPr marL="33231" marR="33231" marT="0" marB="0">
                    <a:lnL w="12700" cmpd="sng">
                      <a:noFill/>
                    </a:lnL>
                    <a:lnR w="12700" cmpd="sng">
                      <a:noFill/>
                    </a:lnR>
                    <a:lnT w="12700" cmpd="sng">
                      <a:noFill/>
                    </a:lnT>
                    <a:lnB w="25400" cmpd="sng">
                      <a:noFill/>
                    </a:lnB>
                    <a:lnTlToBr w="12700" cmpd="sng">
                      <a:noFill/>
                      <a:prstDash val="solid"/>
                    </a:lnTlToBr>
                    <a:lnBlToTr w="12700" cmpd="sng">
                      <a:noFill/>
                      <a:prstDash val="solid"/>
                    </a:lnBlToTr>
                  </a:tcPr>
                </a:tc>
                <a:tc>
                  <a:txBody>
                    <a:bodyPr/>
                    <a:lstStyle/>
                    <a:p>
                      <a:r>
                        <a:rPr kumimoji="1" lang="ja-JP" altLang="en-US" sz="1000" b="0" dirty="0" smtClean="0"/>
                        <a:t>・地域包括ケアシステムの</a:t>
                      </a:r>
                      <a:endParaRPr kumimoji="1" lang="en-US" altLang="ja-JP" sz="1000" b="0" dirty="0" smtClean="0"/>
                    </a:p>
                    <a:p>
                      <a:r>
                        <a:rPr kumimoji="1" lang="ja-JP" altLang="en-US" sz="1000" b="0" dirty="0" smtClean="0"/>
                        <a:t>　確立</a:t>
                      </a:r>
                    </a:p>
                    <a:p>
                      <a:r>
                        <a:rPr kumimoji="1" lang="ja-JP" altLang="en-US" sz="1000" b="0" dirty="0" smtClean="0"/>
                        <a:t>・医療・介護保険制度のセーフティネット機能の強化</a:t>
                      </a:r>
                    </a:p>
                    <a:p>
                      <a:r>
                        <a:rPr kumimoji="1" lang="ja-JP" altLang="en-US" sz="1000" b="0" dirty="0" smtClean="0"/>
                        <a:t>・診療報酬・介護報酬の</a:t>
                      </a:r>
                    </a:p>
                    <a:p>
                      <a:r>
                        <a:rPr kumimoji="1" lang="ja-JP" altLang="en-US" sz="1000" b="0" dirty="0" smtClean="0"/>
                        <a:t>   同時改定</a:t>
                      </a:r>
                    </a:p>
                    <a:p>
                      <a:endParaRPr kumimoji="1" lang="ja-JP" altLang="en-US" sz="1000" dirty="0"/>
                    </a:p>
                  </a:txBody>
                  <a:tcPr marL="33231" marR="33231" marT="0" marB="0">
                    <a:lnL w="12700" cmpd="sng">
                      <a:noFill/>
                    </a:lnL>
                    <a:lnR w="12700" cmpd="sng">
                      <a:noFill/>
                    </a:lnR>
                    <a:lnT w="12700" cmpd="sng">
                      <a:noFill/>
                    </a:lnT>
                    <a:lnB w="25400" cmpd="sng">
                      <a:noFill/>
                    </a:lnB>
                    <a:lnTlToBr w="12700" cmpd="sng">
                      <a:noFill/>
                      <a:prstDash val="solid"/>
                    </a:lnTlToBr>
                    <a:lnBlToTr w="12700" cmpd="sng">
                      <a:noFill/>
                      <a:prstDash val="solid"/>
                    </a:lnBlToTr>
                  </a:tcPr>
                </a:tc>
                <a:tc>
                  <a:txBody>
                    <a:bodyPr/>
                    <a:lstStyle/>
                    <a:p>
                      <a:pPr algn="just">
                        <a:spcAft>
                          <a:spcPts val="0"/>
                        </a:spcAft>
                      </a:pPr>
                      <a:r>
                        <a:rPr kumimoji="1" lang="ja-JP" altLang="en-US" sz="1000" b="0" dirty="0" smtClean="0">
                          <a:solidFill>
                            <a:schemeClr val="tx1"/>
                          </a:solidFill>
                          <a:latin typeface="+mn-lt"/>
                          <a:ea typeface="+mn-ea"/>
                        </a:rPr>
                        <a:t>・</a:t>
                      </a:r>
                      <a:r>
                        <a:rPr lang="ja-JP" altLang="ja-JP" sz="1000" b="0" dirty="0" smtClean="0">
                          <a:solidFill>
                            <a:schemeClr val="tx1"/>
                          </a:solidFill>
                          <a:latin typeface="Arial"/>
                          <a:ea typeface="ＭＳ ゴシック"/>
                        </a:rPr>
                        <a:t>生活困窮者対策と</a:t>
                      </a:r>
                      <a:endParaRPr lang="en-US" altLang="ja-JP" sz="1000" b="0" dirty="0" smtClean="0">
                        <a:solidFill>
                          <a:schemeClr val="tx1"/>
                        </a:solidFill>
                        <a:latin typeface="Arial"/>
                        <a:ea typeface="ＭＳ ゴシック"/>
                      </a:endParaRPr>
                    </a:p>
                    <a:p>
                      <a:pPr algn="just">
                        <a:spcAft>
                          <a:spcPts val="0"/>
                        </a:spcAft>
                      </a:pPr>
                      <a:r>
                        <a:rPr lang="ja-JP" altLang="en-US" sz="1000" b="0" baseline="0" dirty="0" smtClean="0">
                          <a:solidFill>
                            <a:schemeClr val="tx1"/>
                          </a:solidFill>
                          <a:latin typeface="Arial"/>
                          <a:ea typeface="ＭＳ ゴシック"/>
                        </a:rPr>
                        <a:t>  </a:t>
                      </a:r>
                      <a:r>
                        <a:rPr lang="ja-JP" altLang="ja-JP" sz="1000" b="0" dirty="0" smtClean="0">
                          <a:solidFill>
                            <a:schemeClr val="tx1"/>
                          </a:solidFill>
                          <a:latin typeface="Arial"/>
                          <a:ea typeface="ＭＳ ゴシック"/>
                        </a:rPr>
                        <a:t>生活保護制度の見直しを</a:t>
                      </a:r>
                      <a:r>
                        <a:rPr lang="en-US" altLang="ja-JP" sz="1000" b="0" dirty="0" smtClean="0">
                          <a:solidFill>
                            <a:schemeClr val="tx1"/>
                          </a:solidFill>
                          <a:latin typeface="Arial"/>
                          <a:ea typeface="ＭＳ ゴシック"/>
                        </a:rPr>
                        <a:t> </a:t>
                      </a:r>
                      <a:r>
                        <a:rPr lang="ja-JP" altLang="ja-JP" sz="1000" b="0" dirty="0" smtClean="0">
                          <a:solidFill>
                            <a:schemeClr val="tx1"/>
                          </a:solidFill>
                          <a:latin typeface="Arial"/>
                          <a:ea typeface="ＭＳ ゴシック"/>
                        </a:rPr>
                        <a:t>総合的に推進</a:t>
                      </a:r>
                      <a:endParaRPr kumimoji="1" lang="en-US" altLang="ja-JP" sz="1000" b="0" dirty="0" smtClean="0">
                        <a:solidFill>
                          <a:schemeClr val="tx1"/>
                        </a:solidFill>
                      </a:endParaRPr>
                    </a:p>
                    <a:p>
                      <a:r>
                        <a:rPr kumimoji="1" lang="ja-JP" altLang="en-US" sz="1000" b="0" dirty="0" smtClean="0"/>
                        <a:t>・総合合算制度の創設</a:t>
                      </a:r>
                    </a:p>
                    <a:p>
                      <a:endParaRPr kumimoji="1" lang="ja-JP" altLang="en-US" sz="1000" b="0" dirty="0"/>
                    </a:p>
                  </a:txBody>
                  <a:tcPr marL="33231" marR="33231" marT="0" marB="0">
                    <a:lnL w="12700" cmpd="sng">
                      <a:noFill/>
                    </a:lnL>
                    <a:lnR w="12700" cmpd="sng">
                      <a:noFill/>
                    </a:lnR>
                    <a:lnT w="12700" cmpd="sng">
                      <a:noFill/>
                    </a:lnT>
                    <a:lnB w="25400" cmpd="sng">
                      <a:noFill/>
                    </a:lnB>
                    <a:lnTlToBr w="12700" cmpd="sng">
                      <a:noFill/>
                      <a:prstDash val="solid"/>
                    </a:lnTlToBr>
                    <a:lnBlToTr w="12700" cmpd="sng">
                      <a:noFill/>
                      <a:prstDash val="solid"/>
                    </a:lnBlToTr>
                  </a:tcPr>
                </a:tc>
                <a:tc>
                  <a:txBody>
                    <a:bodyPr/>
                    <a:lstStyle/>
                    <a:p>
                      <a:r>
                        <a:rPr kumimoji="1" lang="ja-JP" altLang="en-US" sz="1000" b="0" dirty="0" smtClean="0"/>
                        <a:t>・短時間労働者への</a:t>
                      </a:r>
                      <a:br>
                        <a:rPr kumimoji="1" lang="ja-JP" altLang="en-US" sz="1000" b="0" dirty="0" smtClean="0"/>
                      </a:br>
                      <a:r>
                        <a:rPr kumimoji="1" lang="ja-JP" altLang="en-US" sz="1000" b="0" dirty="0" smtClean="0"/>
                        <a:t>　社会保険適用拡大</a:t>
                      </a:r>
                    </a:p>
                    <a:p>
                      <a:r>
                        <a:rPr kumimoji="1" lang="ja-JP" altLang="en-US" sz="1000" b="0" dirty="0" smtClean="0"/>
                        <a:t>・新しい年金制度の検討</a:t>
                      </a:r>
                      <a:r>
                        <a:rPr kumimoji="1" lang="en-US" altLang="ja-JP" sz="1000" b="0" dirty="0" smtClean="0"/>
                        <a:t>(※)</a:t>
                      </a:r>
                    </a:p>
                    <a:p>
                      <a:endParaRPr kumimoji="1" lang="ja-JP" altLang="en-US" sz="1000" b="0" dirty="0"/>
                    </a:p>
                  </a:txBody>
                  <a:tcPr marL="33231" marR="33231" marT="0" marB="0">
                    <a:lnL w="12700" cmpd="sng">
                      <a:noFill/>
                    </a:lnL>
                    <a:lnR w="12700" cmpd="sng">
                      <a:noFill/>
                    </a:lnR>
                    <a:lnT w="12700" cmpd="sng">
                      <a:noFill/>
                    </a:lnT>
                    <a:lnB w="25400" cmpd="sng">
                      <a:noFill/>
                    </a:lnB>
                    <a:lnTlToBr w="12700" cmpd="sng">
                      <a:noFill/>
                      <a:prstDash val="solid"/>
                    </a:lnTlToBr>
                    <a:lnBlToTr w="12700" cmpd="sng">
                      <a:noFill/>
                      <a:prstDash val="solid"/>
                    </a:lnBlToTr>
                  </a:tcPr>
                </a:tc>
                <a:tc>
                  <a:txBody>
                    <a:bodyPr/>
                    <a:lstStyle/>
                    <a:p>
                      <a:r>
                        <a:rPr kumimoji="1" lang="ja-JP" altLang="en-US" sz="1000" b="0" dirty="0" smtClean="0"/>
                        <a:t>・</a:t>
                      </a:r>
                      <a:r>
                        <a:rPr kumimoji="1" lang="ja-JP" altLang="en-US" sz="1000" b="0" dirty="0" smtClean="0">
                          <a:solidFill>
                            <a:schemeClr val="tx1"/>
                          </a:solidFill>
                        </a:rPr>
                        <a:t>有期労働契約に関する</a:t>
                      </a:r>
                      <a:endParaRPr kumimoji="1" lang="en-US" altLang="ja-JP" sz="1000" b="0" dirty="0" smtClean="0">
                        <a:solidFill>
                          <a:schemeClr val="tx1"/>
                        </a:solidFill>
                      </a:endParaRPr>
                    </a:p>
                    <a:p>
                      <a:r>
                        <a:rPr kumimoji="1" lang="ja-JP" altLang="en-US" sz="1000" b="0" dirty="0" smtClean="0">
                          <a:solidFill>
                            <a:schemeClr val="tx1"/>
                          </a:solidFill>
                        </a:rPr>
                        <a:t>　法制度、高年齢者雇用</a:t>
                      </a:r>
                      <a:endParaRPr kumimoji="1" lang="en-US" altLang="ja-JP" sz="1000" b="0" dirty="0" smtClean="0">
                        <a:solidFill>
                          <a:schemeClr val="tx1"/>
                        </a:solidFill>
                      </a:endParaRPr>
                    </a:p>
                    <a:p>
                      <a:r>
                        <a:rPr kumimoji="1" lang="ja-JP" altLang="en-US" sz="1000" b="0" dirty="0" smtClean="0">
                          <a:solidFill>
                            <a:schemeClr val="tx1"/>
                          </a:solidFill>
                        </a:rPr>
                        <a:t>　法制の整備、</a:t>
                      </a:r>
                      <a:r>
                        <a:rPr kumimoji="1" lang="ja-JP" altLang="en-US" sz="1000" b="0" dirty="0" smtClean="0"/>
                        <a:t>パート</a:t>
                      </a:r>
                    </a:p>
                    <a:p>
                      <a:r>
                        <a:rPr kumimoji="1" lang="ja-JP" altLang="en-US" sz="1000" b="0" dirty="0" smtClean="0"/>
                        <a:t>　タイム労働法制の検討</a:t>
                      </a:r>
                    </a:p>
                    <a:p>
                      <a:endParaRPr kumimoji="1" lang="ja-JP" altLang="en-US" sz="1000" b="0" dirty="0"/>
                    </a:p>
                  </a:txBody>
                  <a:tcPr marL="33231" marR="33231" marT="0" marB="0">
                    <a:lnL w="12700" cmpd="sng">
                      <a:noFill/>
                    </a:lnL>
                    <a:lnR w="12700" cmpd="sng">
                      <a:noFill/>
                    </a:lnR>
                    <a:lnT w="12700" cmpd="sng">
                      <a:noFill/>
                    </a:lnT>
                    <a:lnB w="25400" cmpd="sng">
                      <a:noFill/>
                    </a:lnB>
                    <a:lnTlToBr w="12700" cmpd="sng">
                      <a:noFill/>
                      <a:prstDash val="solid"/>
                    </a:lnTlToBr>
                    <a:lnBlToTr w="12700" cmpd="sng">
                      <a:noFill/>
                      <a:prstDash val="solid"/>
                    </a:lnBlToTr>
                  </a:tcPr>
                </a:tc>
                <a:tc>
                  <a:txBody>
                    <a:bodyPr/>
                    <a:lstStyle/>
                    <a:p>
                      <a:r>
                        <a:rPr kumimoji="1" lang="ja-JP" altLang="en-US" sz="1000" b="0" dirty="0" smtClean="0">
                          <a:solidFill>
                            <a:schemeClr val="tx1"/>
                          </a:solidFill>
                        </a:rPr>
                        <a:t>・消費税の引上げ</a:t>
                      </a:r>
                      <a:endParaRPr kumimoji="1" lang="en-US" altLang="ja-JP" sz="1000" b="0" dirty="0" smtClean="0">
                        <a:solidFill>
                          <a:schemeClr val="tx1"/>
                        </a:solidFill>
                      </a:endParaRPr>
                    </a:p>
                    <a:p>
                      <a:r>
                        <a:rPr kumimoji="1" lang="ja-JP" altLang="en-US" sz="1000" b="0" dirty="0" smtClean="0">
                          <a:solidFill>
                            <a:schemeClr val="tx1"/>
                          </a:solidFill>
                        </a:rPr>
                        <a:t>（基礎年金国庫負担</a:t>
                      </a:r>
                    </a:p>
                    <a:p>
                      <a:r>
                        <a:rPr kumimoji="1" lang="ja-JP" altLang="en-US" sz="1000" b="0" dirty="0" smtClean="0">
                          <a:solidFill>
                            <a:schemeClr val="tx1"/>
                          </a:solidFill>
                        </a:rPr>
                        <a:t>　１ ／２の安定財源確保</a:t>
                      </a:r>
                      <a:endParaRPr kumimoji="1" lang="en-US" altLang="ja-JP" sz="1000" b="0" dirty="0" smtClean="0">
                        <a:solidFill>
                          <a:schemeClr val="tx1"/>
                        </a:solidFill>
                      </a:endParaRPr>
                    </a:p>
                    <a:p>
                      <a:r>
                        <a:rPr kumimoji="1" lang="ja-JP" altLang="en-US" sz="1000" b="0" dirty="0" smtClean="0">
                          <a:solidFill>
                            <a:schemeClr val="tx1"/>
                          </a:solidFill>
                        </a:rPr>
                        <a:t>　など）</a:t>
                      </a:r>
                    </a:p>
                  </a:txBody>
                  <a:tcPr marL="33231" marR="33231" marT="0" marB="0">
                    <a:lnL w="12700" cmpd="sng">
                      <a:noFill/>
                    </a:lnL>
                    <a:lnR w="12700" cmpd="sng">
                      <a:noFill/>
                    </a:lnR>
                    <a:lnT w="12700" cmpd="sng">
                      <a:noFill/>
                    </a:lnT>
                    <a:lnB w="25400" cmpd="sng">
                      <a:noFill/>
                    </a:lnB>
                    <a:lnTlToBr w="12700" cmpd="sng">
                      <a:noFill/>
                      <a:prstDash val="solid"/>
                    </a:lnTlToBr>
                    <a:lnBlToTr w="12700" cmpd="sng">
                      <a:noFill/>
                      <a:prstDash val="solid"/>
                    </a:lnBlToTr>
                  </a:tcPr>
                </a:tc>
              </a:tr>
            </a:tbl>
          </a:graphicData>
        </a:graphic>
      </p:graphicFrame>
      <p:grpSp>
        <p:nvGrpSpPr>
          <p:cNvPr id="5" name="グループ化 56"/>
          <p:cNvGrpSpPr/>
          <p:nvPr/>
        </p:nvGrpSpPr>
        <p:grpSpPr>
          <a:xfrm>
            <a:off x="185208" y="4543749"/>
            <a:ext cx="8785559" cy="297491"/>
            <a:chOff x="200472" y="4572841"/>
            <a:chExt cx="9517689" cy="297491"/>
          </a:xfrm>
        </p:grpSpPr>
        <p:cxnSp>
          <p:nvCxnSpPr>
            <p:cNvPr id="41" name="直線コネクタ 40"/>
            <p:cNvCxnSpPr/>
            <p:nvPr/>
          </p:nvCxnSpPr>
          <p:spPr>
            <a:xfrm>
              <a:off x="200472" y="4733473"/>
              <a:ext cx="3744416"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3" name="直線コネクタ 42"/>
            <p:cNvCxnSpPr/>
            <p:nvPr/>
          </p:nvCxnSpPr>
          <p:spPr>
            <a:xfrm>
              <a:off x="5973745" y="4734231"/>
              <a:ext cx="3744416"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101" name="テキスト ボックス 100"/>
            <p:cNvSpPr txBox="1"/>
            <p:nvPr/>
          </p:nvSpPr>
          <p:spPr>
            <a:xfrm>
              <a:off x="3705872" y="4572841"/>
              <a:ext cx="2448272" cy="297491"/>
            </a:xfrm>
            <a:prstGeom prst="rect">
              <a:avLst/>
            </a:prstGeom>
            <a:solidFill>
              <a:srgbClr val="C00000"/>
            </a:solidFill>
          </p:spPr>
          <p:txBody>
            <a:bodyPr wrap="square" lIns="91412" tIns="45707" rIns="91412" bIns="45707" rtlCol="0" anchor="ctr">
              <a:spAutoFit/>
            </a:bodyPr>
            <a:lstStyle/>
            <a:p>
              <a:pPr algn="ctr" defTabSz="914125" fontAlgn="auto">
                <a:lnSpc>
                  <a:spcPts val="1600"/>
                </a:lnSpc>
                <a:spcBef>
                  <a:spcPts val="0"/>
                </a:spcBef>
                <a:spcAft>
                  <a:spcPts val="0"/>
                </a:spcAft>
              </a:pPr>
              <a:r>
                <a:rPr lang="ja-JP" altLang="en-US" sz="1600" dirty="0" smtClean="0">
                  <a:solidFill>
                    <a:prstClr val="white"/>
                  </a:solidFill>
                  <a:latin typeface="HGP創英角ｺﾞｼｯｸUB" pitchFamily="50" charset="-128"/>
                  <a:ea typeface="HGP創英角ｺﾞｼｯｸUB" pitchFamily="50" charset="-128"/>
                </a:rPr>
                <a:t>改革の方向性</a:t>
              </a:r>
              <a:endParaRPr lang="ja-JP" altLang="en-US" sz="1600" dirty="0">
                <a:solidFill>
                  <a:prstClr val="white"/>
                </a:solidFill>
                <a:latin typeface="HGP創英角ｺﾞｼｯｸUB" pitchFamily="50" charset="-128"/>
                <a:ea typeface="HGP創英角ｺﾞｼｯｸUB" pitchFamily="50" charset="-128"/>
              </a:endParaRPr>
            </a:p>
          </p:txBody>
        </p:sp>
      </p:grpSp>
      <p:grpSp>
        <p:nvGrpSpPr>
          <p:cNvPr id="6" name="グループ化 51"/>
          <p:cNvGrpSpPr/>
          <p:nvPr/>
        </p:nvGrpSpPr>
        <p:grpSpPr>
          <a:xfrm>
            <a:off x="118582" y="4857676"/>
            <a:ext cx="8849352" cy="954200"/>
            <a:chOff x="128464" y="4895776"/>
            <a:chExt cx="9586798" cy="954200"/>
          </a:xfrm>
        </p:grpSpPr>
        <p:grpSp>
          <p:nvGrpSpPr>
            <p:cNvPr id="7" name="グループ化 43"/>
            <p:cNvGrpSpPr/>
            <p:nvPr/>
          </p:nvGrpSpPr>
          <p:grpSpPr>
            <a:xfrm>
              <a:off x="128464" y="5032443"/>
              <a:ext cx="9586798" cy="817533"/>
              <a:chOff x="128464" y="4938345"/>
              <a:chExt cx="9586798" cy="817533"/>
            </a:xfrm>
          </p:grpSpPr>
          <p:sp>
            <p:nvSpPr>
              <p:cNvPr id="79" name="角丸四角形 78"/>
              <p:cNvSpPr/>
              <p:nvPr/>
            </p:nvSpPr>
            <p:spPr>
              <a:xfrm>
                <a:off x="128464" y="4954561"/>
                <a:ext cx="1512000" cy="799325"/>
              </a:xfrm>
              <a:prstGeom prst="roundRect">
                <a:avLst>
                  <a:gd name="adj" fmla="val 11138"/>
                </a:avLst>
              </a:prstGeom>
              <a:solidFill>
                <a:schemeClr val="accent6">
                  <a:lumMod val="20000"/>
                  <a:lumOff val="80000"/>
                </a:schemeClr>
              </a:solidFill>
              <a:ln w="38100">
                <a:solidFill>
                  <a:schemeClr val="accent2"/>
                </a:solidFill>
              </a:ln>
            </p:spPr>
            <p:style>
              <a:lnRef idx="2">
                <a:schemeClr val="accent1"/>
              </a:lnRef>
              <a:fillRef idx="1">
                <a:schemeClr val="lt1"/>
              </a:fillRef>
              <a:effectRef idx="0">
                <a:schemeClr val="accent1"/>
              </a:effectRef>
              <a:fontRef idx="minor">
                <a:schemeClr val="dk1"/>
              </a:fontRef>
            </p:style>
            <p:txBody>
              <a:bodyPr wrap="square" lIns="72000" tIns="0" rIns="0" bIns="0" rtlCol="0" anchor="ctr"/>
              <a:lstStyle/>
              <a:p>
                <a:pPr defTabSz="914125" fontAlgn="auto">
                  <a:spcBef>
                    <a:spcPts val="0"/>
                  </a:spcBef>
                  <a:spcAft>
                    <a:spcPts val="0"/>
                  </a:spcAft>
                </a:pPr>
                <a:r>
                  <a:rPr lang="ja-JP" altLang="en-US" sz="1200" dirty="0" smtClean="0">
                    <a:solidFill>
                      <a:prstClr val="black"/>
                    </a:solidFill>
                    <a:latin typeface="HGPｺﾞｼｯｸE" pitchFamily="50" charset="-128"/>
                    <a:ea typeface="HGPｺﾞｼｯｸE" pitchFamily="50" charset="-128"/>
                  </a:rPr>
                  <a:t>未来への投資</a:t>
                </a:r>
                <a:r>
                  <a:rPr lang="en-US" altLang="ja-JP" sz="1200" dirty="0" smtClean="0">
                    <a:solidFill>
                      <a:prstClr val="black"/>
                    </a:solidFill>
                    <a:latin typeface="HGPｺﾞｼｯｸE" pitchFamily="50" charset="-128"/>
                    <a:ea typeface="HGPｺﾞｼｯｸE" pitchFamily="50" charset="-128"/>
                  </a:rPr>
                  <a:t/>
                </a:r>
                <a:br>
                  <a:rPr lang="en-US" altLang="ja-JP" sz="1200" dirty="0" smtClean="0">
                    <a:solidFill>
                      <a:prstClr val="black"/>
                    </a:solidFill>
                    <a:latin typeface="HGPｺﾞｼｯｸE" pitchFamily="50" charset="-128"/>
                    <a:ea typeface="HGPｺﾞｼｯｸE" pitchFamily="50" charset="-128"/>
                  </a:rPr>
                </a:br>
                <a:r>
                  <a:rPr lang="ja-JP" altLang="en-US" sz="1200" dirty="0" smtClean="0">
                    <a:solidFill>
                      <a:prstClr val="black"/>
                    </a:solidFill>
                    <a:latin typeface="HGPｺﾞｼｯｸE" pitchFamily="50" charset="-128"/>
                    <a:ea typeface="HGPｺﾞｼｯｸE" pitchFamily="50" charset="-128"/>
                  </a:rPr>
                  <a:t>（子ども・子育て支援）の充実</a:t>
                </a:r>
                <a:endParaRPr lang="en-US" altLang="ja-JP" sz="1200" strike="sngStrike" dirty="0" smtClean="0">
                  <a:solidFill>
                    <a:prstClr val="black"/>
                  </a:solidFill>
                  <a:latin typeface="HGPｺﾞｼｯｸE" pitchFamily="50" charset="-128"/>
                  <a:ea typeface="HGPｺﾞｼｯｸE" pitchFamily="50" charset="-128"/>
                </a:endParaRPr>
              </a:p>
            </p:txBody>
          </p:sp>
          <p:sp>
            <p:nvSpPr>
              <p:cNvPr id="27" name="角丸四角形 26"/>
              <p:cNvSpPr/>
              <p:nvPr/>
            </p:nvSpPr>
            <p:spPr>
              <a:xfrm>
                <a:off x="3356191" y="4954561"/>
                <a:ext cx="1512000" cy="799325"/>
              </a:xfrm>
              <a:prstGeom prst="roundRect">
                <a:avLst>
                  <a:gd name="adj" fmla="val 11138"/>
                </a:avLst>
              </a:prstGeom>
              <a:solidFill>
                <a:schemeClr val="accent6">
                  <a:lumMod val="20000"/>
                  <a:lumOff val="80000"/>
                </a:schemeClr>
              </a:solidFill>
              <a:ln w="38100">
                <a:solidFill>
                  <a:schemeClr val="accent2"/>
                </a:solidFill>
              </a:ln>
            </p:spPr>
            <p:style>
              <a:lnRef idx="2">
                <a:schemeClr val="accent1"/>
              </a:lnRef>
              <a:fillRef idx="1">
                <a:schemeClr val="lt1"/>
              </a:fillRef>
              <a:effectRef idx="0">
                <a:schemeClr val="accent1"/>
              </a:effectRef>
              <a:fontRef idx="minor">
                <a:schemeClr val="dk1"/>
              </a:fontRef>
            </p:style>
            <p:txBody>
              <a:bodyPr wrap="square" lIns="72000" tIns="0" rIns="0" bIns="0" rtlCol="0" anchor="ctr"/>
              <a:lstStyle/>
              <a:p>
                <a:pPr defTabSz="914125" fontAlgn="auto">
                  <a:spcBef>
                    <a:spcPts val="0"/>
                  </a:spcBef>
                  <a:spcAft>
                    <a:spcPts val="0"/>
                  </a:spcAft>
                </a:pPr>
                <a:r>
                  <a:rPr lang="ja-JP" altLang="en-US" sz="1200" dirty="0" smtClean="0">
                    <a:solidFill>
                      <a:prstClr val="black"/>
                    </a:solidFill>
                    <a:latin typeface="HGPｺﾞｼｯｸE" pitchFamily="50" charset="-128"/>
                    <a:ea typeface="HGPｺﾞｼｯｸE" pitchFamily="50" charset="-128"/>
                  </a:rPr>
                  <a:t>貧困・格差対策の</a:t>
                </a:r>
                <a:r>
                  <a:rPr lang="en-US" altLang="ja-JP" sz="1200" dirty="0" smtClean="0">
                    <a:solidFill>
                      <a:prstClr val="black"/>
                    </a:solidFill>
                    <a:latin typeface="HGPｺﾞｼｯｸE" pitchFamily="50" charset="-128"/>
                    <a:ea typeface="HGPｺﾞｼｯｸE" pitchFamily="50" charset="-128"/>
                  </a:rPr>
                  <a:t/>
                </a:r>
                <a:br>
                  <a:rPr lang="en-US" altLang="ja-JP" sz="1200" dirty="0" smtClean="0">
                    <a:solidFill>
                      <a:prstClr val="black"/>
                    </a:solidFill>
                    <a:latin typeface="HGPｺﾞｼｯｸE" pitchFamily="50" charset="-128"/>
                    <a:ea typeface="HGPｺﾞｼｯｸE" pitchFamily="50" charset="-128"/>
                  </a:rPr>
                </a:br>
                <a:r>
                  <a:rPr lang="ja-JP" altLang="en-US" sz="1200" dirty="0" smtClean="0">
                    <a:solidFill>
                      <a:prstClr val="black"/>
                    </a:solidFill>
                    <a:latin typeface="HGPｺﾞｼｯｸE" pitchFamily="50" charset="-128"/>
                    <a:ea typeface="HGPｺﾞｼｯｸE" pitchFamily="50" charset="-128"/>
                  </a:rPr>
                  <a:t>強化（重層的セーフティネットの構築）</a:t>
                </a:r>
                <a:endParaRPr lang="en-US" altLang="ja-JP" sz="1200" dirty="0" smtClean="0">
                  <a:solidFill>
                    <a:prstClr val="black"/>
                  </a:solidFill>
                  <a:latin typeface="HGPｺﾞｼｯｸE" pitchFamily="50" charset="-128"/>
                  <a:ea typeface="HGPｺﾞｼｯｸE" pitchFamily="50" charset="-128"/>
                </a:endParaRPr>
              </a:p>
            </p:txBody>
          </p:sp>
          <p:sp>
            <p:nvSpPr>
              <p:cNvPr id="28" name="角丸四角形 27"/>
              <p:cNvSpPr/>
              <p:nvPr/>
            </p:nvSpPr>
            <p:spPr>
              <a:xfrm>
                <a:off x="5010384" y="4956553"/>
                <a:ext cx="1512000" cy="799325"/>
              </a:xfrm>
              <a:prstGeom prst="roundRect">
                <a:avLst>
                  <a:gd name="adj" fmla="val 11138"/>
                </a:avLst>
              </a:prstGeom>
              <a:solidFill>
                <a:schemeClr val="accent6">
                  <a:lumMod val="20000"/>
                  <a:lumOff val="80000"/>
                </a:schemeClr>
              </a:solidFill>
              <a:ln w="38100">
                <a:solidFill>
                  <a:schemeClr val="accent2"/>
                </a:solidFill>
              </a:ln>
            </p:spPr>
            <p:style>
              <a:lnRef idx="2">
                <a:schemeClr val="accent1"/>
              </a:lnRef>
              <a:fillRef idx="1">
                <a:schemeClr val="lt1"/>
              </a:fillRef>
              <a:effectRef idx="0">
                <a:schemeClr val="accent1"/>
              </a:effectRef>
              <a:fontRef idx="minor">
                <a:schemeClr val="dk1"/>
              </a:fontRef>
            </p:style>
            <p:txBody>
              <a:bodyPr wrap="square" lIns="72000" tIns="0" rIns="0" bIns="0" rtlCol="0" anchor="ctr"/>
              <a:lstStyle/>
              <a:p>
                <a:pPr defTabSz="914125" fontAlgn="auto">
                  <a:spcBef>
                    <a:spcPts val="0"/>
                  </a:spcBef>
                  <a:spcAft>
                    <a:spcPts val="0"/>
                  </a:spcAft>
                </a:pPr>
                <a:r>
                  <a:rPr lang="ja-JP" altLang="en-US" sz="1200" dirty="0" smtClean="0">
                    <a:solidFill>
                      <a:prstClr val="black"/>
                    </a:solidFill>
                    <a:latin typeface="HGPｺﾞｼｯｸE" pitchFamily="50" charset="-128"/>
                    <a:ea typeface="HGPｺﾞｼｯｸE" pitchFamily="50" charset="-128"/>
                  </a:rPr>
                  <a:t>多様な働き方を支える社会保障制度へ</a:t>
                </a:r>
                <a:endParaRPr lang="en-US" altLang="ja-JP" sz="1200" dirty="0" smtClean="0">
                  <a:solidFill>
                    <a:prstClr val="black"/>
                  </a:solidFill>
                  <a:latin typeface="HGPｺﾞｼｯｸE" pitchFamily="50" charset="-128"/>
                  <a:ea typeface="HGPｺﾞｼｯｸE" pitchFamily="50" charset="-128"/>
                </a:endParaRPr>
              </a:p>
            </p:txBody>
          </p:sp>
          <p:sp>
            <p:nvSpPr>
              <p:cNvPr id="29" name="角丸四角形 28"/>
              <p:cNvSpPr/>
              <p:nvPr/>
            </p:nvSpPr>
            <p:spPr>
              <a:xfrm>
                <a:off x="8203262" y="4954562"/>
                <a:ext cx="1512000" cy="799325"/>
              </a:xfrm>
              <a:prstGeom prst="roundRect">
                <a:avLst>
                  <a:gd name="adj" fmla="val 11138"/>
                </a:avLst>
              </a:prstGeom>
              <a:solidFill>
                <a:schemeClr val="accent6">
                  <a:lumMod val="20000"/>
                  <a:lumOff val="80000"/>
                </a:schemeClr>
              </a:solidFill>
              <a:ln w="38100">
                <a:solidFill>
                  <a:schemeClr val="accent2"/>
                </a:solidFill>
              </a:ln>
            </p:spPr>
            <p:style>
              <a:lnRef idx="2">
                <a:schemeClr val="accent1"/>
              </a:lnRef>
              <a:fillRef idx="1">
                <a:schemeClr val="lt1"/>
              </a:fillRef>
              <a:effectRef idx="0">
                <a:schemeClr val="accent1"/>
              </a:effectRef>
              <a:fontRef idx="minor">
                <a:schemeClr val="dk1"/>
              </a:fontRef>
            </p:style>
            <p:txBody>
              <a:bodyPr wrap="square" lIns="108000" tIns="0" rIns="0" bIns="0" rtlCol="0" anchor="ctr"/>
              <a:lstStyle/>
              <a:p>
                <a:pPr defTabSz="914125" fontAlgn="auto">
                  <a:spcBef>
                    <a:spcPts val="0"/>
                  </a:spcBef>
                  <a:spcAft>
                    <a:spcPts val="0"/>
                  </a:spcAft>
                </a:pPr>
                <a:r>
                  <a:rPr lang="ja-JP" altLang="en-US" sz="1200" dirty="0" smtClean="0">
                    <a:solidFill>
                      <a:prstClr val="black"/>
                    </a:solidFill>
                    <a:latin typeface="HGPｺﾞｼｯｸE" pitchFamily="50" charset="-128"/>
                    <a:ea typeface="HGPｺﾞｼｯｸE" pitchFamily="50" charset="-128"/>
                  </a:rPr>
                  <a:t>社会保障制度の</a:t>
                </a:r>
                <a:r>
                  <a:rPr lang="en-US" altLang="ja-JP" sz="1200" dirty="0" smtClean="0">
                    <a:solidFill>
                      <a:prstClr val="black"/>
                    </a:solidFill>
                    <a:latin typeface="HGPｺﾞｼｯｸE" pitchFamily="50" charset="-128"/>
                    <a:ea typeface="HGPｺﾞｼｯｸE" pitchFamily="50" charset="-128"/>
                  </a:rPr>
                  <a:t/>
                </a:r>
                <a:br>
                  <a:rPr lang="en-US" altLang="ja-JP" sz="1200" dirty="0" smtClean="0">
                    <a:solidFill>
                      <a:prstClr val="black"/>
                    </a:solidFill>
                    <a:latin typeface="HGPｺﾞｼｯｸE" pitchFamily="50" charset="-128"/>
                    <a:ea typeface="HGPｺﾞｼｯｸE" pitchFamily="50" charset="-128"/>
                  </a:rPr>
                </a:br>
                <a:r>
                  <a:rPr lang="ja-JP" altLang="en-US" sz="1200" dirty="0" smtClean="0">
                    <a:solidFill>
                      <a:prstClr val="black"/>
                    </a:solidFill>
                    <a:latin typeface="HGPｺﾞｼｯｸE" pitchFamily="50" charset="-128"/>
                    <a:ea typeface="HGPｺﾞｼｯｸE" pitchFamily="50" charset="-128"/>
                  </a:rPr>
                  <a:t>安定財源確保</a:t>
                </a:r>
                <a:endParaRPr lang="en-US" altLang="ja-JP" sz="1200" strike="dblStrike" dirty="0" smtClean="0">
                  <a:solidFill>
                    <a:srgbClr val="FF0000"/>
                  </a:solidFill>
                  <a:latin typeface="HGPｺﾞｼｯｸE" pitchFamily="50" charset="-128"/>
                  <a:ea typeface="HGPｺﾞｼｯｸE" pitchFamily="50" charset="-128"/>
                </a:endParaRPr>
              </a:p>
            </p:txBody>
          </p:sp>
          <p:sp>
            <p:nvSpPr>
              <p:cNvPr id="26" name="角丸四角形 25"/>
              <p:cNvSpPr/>
              <p:nvPr/>
            </p:nvSpPr>
            <p:spPr>
              <a:xfrm>
                <a:off x="1748876" y="4942946"/>
                <a:ext cx="1512000" cy="799325"/>
              </a:xfrm>
              <a:prstGeom prst="roundRect">
                <a:avLst>
                  <a:gd name="adj" fmla="val 11138"/>
                </a:avLst>
              </a:prstGeom>
              <a:solidFill>
                <a:schemeClr val="accent6">
                  <a:lumMod val="20000"/>
                  <a:lumOff val="80000"/>
                </a:schemeClr>
              </a:solidFill>
              <a:ln w="38100">
                <a:solidFill>
                  <a:schemeClr val="accent2"/>
                </a:solidFill>
              </a:ln>
            </p:spPr>
            <p:style>
              <a:lnRef idx="2">
                <a:schemeClr val="accent1"/>
              </a:lnRef>
              <a:fillRef idx="1">
                <a:schemeClr val="lt1"/>
              </a:fillRef>
              <a:effectRef idx="0">
                <a:schemeClr val="accent1"/>
              </a:effectRef>
              <a:fontRef idx="minor">
                <a:schemeClr val="dk1"/>
              </a:fontRef>
            </p:style>
            <p:txBody>
              <a:bodyPr wrap="square" lIns="72000" tIns="72000" rIns="72000" bIns="0" rtlCol="0" anchor="ctr"/>
              <a:lstStyle/>
              <a:p>
                <a:pPr defTabSz="914125" fontAlgn="auto">
                  <a:spcBef>
                    <a:spcPts val="0"/>
                  </a:spcBef>
                  <a:spcAft>
                    <a:spcPts val="0"/>
                  </a:spcAft>
                </a:pPr>
                <a:endParaRPr lang="en-US" altLang="ja-JP" sz="1200" dirty="0" smtClean="0">
                  <a:solidFill>
                    <a:prstClr val="black"/>
                  </a:solidFill>
                  <a:latin typeface="HGPｺﾞｼｯｸE" pitchFamily="50" charset="-128"/>
                  <a:ea typeface="HGPｺﾞｼｯｸE" pitchFamily="50" charset="-128"/>
                </a:endParaRPr>
              </a:p>
            </p:txBody>
          </p:sp>
          <p:sp>
            <p:nvSpPr>
              <p:cNvPr id="30" name="角丸四角形 29"/>
              <p:cNvSpPr/>
              <p:nvPr/>
            </p:nvSpPr>
            <p:spPr>
              <a:xfrm>
                <a:off x="6601400" y="4938345"/>
                <a:ext cx="1512000" cy="799325"/>
              </a:xfrm>
              <a:prstGeom prst="roundRect">
                <a:avLst>
                  <a:gd name="adj" fmla="val 11138"/>
                </a:avLst>
              </a:prstGeom>
              <a:solidFill>
                <a:schemeClr val="accent6">
                  <a:lumMod val="20000"/>
                  <a:lumOff val="80000"/>
                </a:schemeClr>
              </a:solidFill>
              <a:ln w="38100">
                <a:solidFill>
                  <a:schemeClr val="accent2"/>
                </a:solidFill>
              </a:ln>
            </p:spPr>
            <p:style>
              <a:lnRef idx="2">
                <a:schemeClr val="accent1"/>
              </a:lnRef>
              <a:fillRef idx="1">
                <a:schemeClr val="lt1"/>
              </a:fillRef>
              <a:effectRef idx="0">
                <a:schemeClr val="accent1"/>
              </a:effectRef>
              <a:fontRef idx="minor">
                <a:schemeClr val="dk1"/>
              </a:fontRef>
            </p:style>
            <p:txBody>
              <a:bodyPr wrap="square" lIns="72000" tIns="0" rIns="0" bIns="0" rtlCol="0" anchor="ctr"/>
              <a:lstStyle/>
              <a:p>
                <a:pPr defTabSz="914125" fontAlgn="auto">
                  <a:spcBef>
                    <a:spcPts val="0"/>
                  </a:spcBef>
                  <a:spcAft>
                    <a:spcPts val="0"/>
                  </a:spcAft>
                </a:pPr>
                <a:r>
                  <a:rPr lang="ja-JP" altLang="en-US" sz="1200" dirty="0" smtClean="0">
                    <a:solidFill>
                      <a:prstClr val="black"/>
                    </a:solidFill>
                    <a:latin typeface="HGPｺﾞｼｯｸE" pitchFamily="50" charset="-128"/>
                    <a:ea typeface="HGPｺﾞｼｯｸE" pitchFamily="50" charset="-128"/>
                  </a:rPr>
                  <a:t>全員参加型社会、ディーセント・ワークの実現</a:t>
                </a:r>
                <a:endParaRPr lang="en-US" altLang="ja-JP" sz="1000" strike="dblStrike" dirty="0" smtClean="0">
                  <a:solidFill>
                    <a:srgbClr val="FF0000"/>
                  </a:solidFill>
                  <a:latin typeface="HGPｺﾞｼｯｸE" pitchFamily="50" charset="-128"/>
                  <a:ea typeface="HGPｺﾞｼｯｸE" pitchFamily="50" charset="-128"/>
                </a:endParaRPr>
              </a:p>
            </p:txBody>
          </p:sp>
        </p:grpSp>
        <p:sp>
          <p:nvSpPr>
            <p:cNvPr id="45" name="円/楕円 44"/>
            <p:cNvSpPr/>
            <p:nvPr/>
          </p:nvSpPr>
          <p:spPr>
            <a:xfrm>
              <a:off x="737295" y="4909424"/>
              <a:ext cx="180000" cy="18000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5" fontAlgn="auto">
                <a:spcBef>
                  <a:spcPts val="0"/>
                </a:spcBef>
                <a:spcAft>
                  <a:spcPts val="0"/>
                </a:spcAft>
              </a:pPr>
              <a:r>
                <a:rPr lang="en-US" altLang="ja-JP" sz="1600" dirty="0" smtClean="0">
                  <a:solidFill>
                    <a:prstClr val="white"/>
                  </a:solidFill>
                  <a:latin typeface="Arial Rounded MT Bold" pitchFamily="34" charset="0"/>
                </a:rPr>
                <a:t>1</a:t>
              </a:r>
              <a:endParaRPr lang="ja-JP" altLang="en-US" sz="1600" dirty="0">
                <a:solidFill>
                  <a:prstClr val="white"/>
                </a:solidFill>
                <a:latin typeface="Arial Rounded MT Bold" pitchFamily="34" charset="0"/>
              </a:endParaRPr>
            </a:p>
          </p:txBody>
        </p:sp>
        <p:sp>
          <p:nvSpPr>
            <p:cNvPr id="46" name="円/楕円 45"/>
            <p:cNvSpPr/>
            <p:nvPr/>
          </p:nvSpPr>
          <p:spPr>
            <a:xfrm>
              <a:off x="2374360" y="4923072"/>
              <a:ext cx="180000" cy="18000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5" fontAlgn="auto">
                <a:spcBef>
                  <a:spcPts val="0"/>
                </a:spcBef>
                <a:spcAft>
                  <a:spcPts val="0"/>
                </a:spcAft>
              </a:pPr>
              <a:r>
                <a:rPr lang="en-US" altLang="ja-JP" sz="1600" dirty="0" smtClean="0">
                  <a:solidFill>
                    <a:prstClr val="white"/>
                  </a:solidFill>
                  <a:latin typeface="Arial Rounded MT Bold" pitchFamily="34" charset="0"/>
                </a:rPr>
                <a:t>2</a:t>
              </a:r>
              <a:endParaRPr lang="ja-JP" altLang="en-US" sz="1600" dirty="0">
                <a:solidFill>
                  <a:prstClr val="white"/>
                </a:solidFill>
                <a:latin typeface="Arial Rounded MT Bold" pitchFamily="34" charset="0"/>
              </a:endParaRPr>
            </a:p>
          </p:txBody>
        </p:sp>
        <p:sp>
          <p:nvSpPr>
            <p:cNvPr id="47" name="円/楕円 46"/>
            <p:cNvSpPr/>
            <p:nvPr/>
          </p:nvSpPr>
          <p:spPr>
            <a:xfrm>
              <a:off x="4016896" y="4895776"/>
              <a:ext cx="180000" cy="18000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5" fontAlgn="auto">
                <a:spcBef>
                  <a:spcPts val="0"/>
                </a:spcBef>
                <a:spcAft>
                  <a:spcPts val="0"/>
                </a:spcAft>
              </a:pPr>
              <a:r>
                <a:rPr lang="en-US" altLang="ja-JP" sz="1600" dirty="0" smtClean="0">
                  <a:solidFill>
                    <a:prstClr val="white"/>
                  </a:solidFill>
                  <a:latin typeface="Arial Rounded MT Bold" pitchFamily="34" charset="0"/>
                </a:rPr>
                <a:t>3</a:t>
              </a:r>
              <a:endParaRPr lang="ja-JP" altLang="en-US" sz="1600" dirty="0">
                <a:solidFill>
                  <a:prstClr val="white"/>
                </a:solidFill>
                <a:latin typeface="Arial Rounded MT Bold" pitchFamily="34" charset="0"/>
              </a:endParaRPr>
            </a:p>
          </p:txBody>
        </p:sp>
        <p:sp>
          <p:nvSpPr>
            <p:cNvPr id="48" name="円/楕円 47"/>
            <p:cNvSpPr/>
            <p:nvPr/>
          </p:nvSpPr>
          <p:spPr>
            <a:xfrm>
              <a:off x="5673080" y="4923072"/>
              <a:ext cx="180000" cy="18000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5" fontAlgn="auto">
                <a:spcBef>
                  <a:spcPts val="0"/>
                </a:spcBef>
                <a:spcAft>
                  <a:spcPts val="0"/>
                </a:spcAft>
              </a:pPr>
              <a:r>
                <a:rPr lang="en-US" altLang="ja-JP" sz="1600" dirty="0" smtClean="0">
                  <a:solidFill>
                    <a:prstClr val="white"/>
                  </a:solidFill>
                  <a:latin typeface="Arial Rounded MT Bold" pitchFamily="34" charset="0"/>
                </a:rPr>
                <a:t>4</a:t>
              </a:r>
              <a:endParaRPr lang="ja-JP" altLang="en-US" sz="1600" dirty="0">
                <a:solidFill>
                  <a:prstClr val="white"/>
                </a:solidFill>
                <a:latin typeface="Arial Rounded MT Bold" pitchFamily="34" charset="0"/>
              </a:endParaRPr>
            </a:p>
          </p:txBody>
        </p:sp>
        <p:sp>
          <p:nvSpPr>
            <p:cNvPr id="49" name="円/楕円 48"/>
            <p:cNvSpPr/>
            <p:nvPr/>
          </p:nvSpPr>
          <p:spPr>
            <a:xfrm>
              <a:off x="7257256" y="4909424"/>
              <a:ext cx="180000" cy="18000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5" fontAlgn="auto">
                <a:spcBef>
                  <a:spcPts val="0"/>
                </a:spcBef>
                <a:spcAft>
                  <a:spcPts val="0"/>
                </a:spcAft>
              </a:pPr>
              <a:r>
                <a:rPr lang="en-US" altLang="ja-JP" sz="1600" dirty="0" smtClean="0">
                  <a:solidFill>
                    <a:prstClr val="white"/>
                  </a:solidFill>
                  <a:latin typeface="Arial Rounded MT Bold" pitchFamily="34" charset="0"/>
                </a:rPr>
                <a:t>5</a:t>
              </a:r>
              <a:endParaRPr lang="ja-JP" altLang="en-US" sz="1600" dirty="0">
                <a:solidFill>
                  <a:prstClr val="white"/>
                </a:solidFill>
                <a:latin typeface="Arial Rounded MT Bold" pitchFamily="34" charset="0"/>
              </a:endParaRPr>
            </a:p>
          </p:txBody>
        </p:sp>
        <p:sp>
          <p:nvSpPr>
            <p:cNvPr id="50" name="円/楕円 49"/>
            <p:cNvSpPr/>
            <p:nvPr/>
          </p:nvSpPr>
          <p:spPr>
            <a:xfrm>
              <a:off x="8841432" y="4923072"/>
              <a:ext cx="180000" cy="18000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5" fontAlgn="auto">
                <a:spcBef>
                  <a:spcPts val="0"/>
                </a:spcBef>
                <a:spcAft>
                  <a:spcPts val="0"/>
                </a:spcAft>
              </a:pPr>
              <a:r>
                <a:rPr lang="en-US" altLang="ja-JP" sz="1600" dirty="0" smtClean="0">
                  <a:solidFill>
                    <a:prstClr val="white"/>
                  </a:solidFill>
                  <a:latin typeface="Arial Rounded MT Bold" pitchFamily="34" charset="0"/>
                </a:rPr>
                <a:t>6</a:t>
              </a:r>
              <a:endParaRPr lang="ja-JP" altLang="en-US" sz="1600" dirty="0">
                <a:solidFill>
                  <a:prstClr val="white"/>
                </a:solidFill>
                <a:latin typeface="Arial Rounded MT Bold" pitchFamily="34" charset="0"/>
              </a:endParaRPr>
            </a:p>
          </p:txBody>
        </p:sp>
      </p:grpSp>
      <p:sp>
        <p:nvSpPr>
          <p:cNvPr id="53" name="テキスト ボックス 52"/>
          <p:cNvSpPr txBox="1"/>
          <p:nvPr/>
        </p:nvSpPr>
        <p:spPr>
          <a:xfrm>
            <a:off x="1606096" y="5004306"/>
            <a:ext cx="1462316" cy="769425"/>
          </a:xfrm>
          <a:prstGeom prst="rect">
            <a:avLst/>
          </a:prstGeom>
          <a:noFill/>
        </p:spPr>
        <p:txBody>
          <a:bodyPr wrap="square" lIns="91423" tIns="45712" rIns="91423" bIns="45712" rtlCol="0">
            <a:spAutoFit/>
          </a:bodyPr>
          <a:lstStyle/>
          <a:p>
            <a:pPr defTabSz="914125" fontAlgn="auto">
              <a:spcBef>
                <a:spcPts val="0"/>
              </a:spcBef>
              <a:spcAft>
                <a:spcPts val="0"/>
              </a:spcAft>
            </a:pPr>
            <a:r>
              <a:rPr lang="ja-JP" altLang="en-US" sz="1100" dirty="0" smtClean="0">
                <a:solidFill>
                  <a:prstClr val="black"/>
                </a:solidFill>
                <a:latin typeface="HGPｺﾞｼｯｸE" pitchFamily="50" charset="-128"/>
                <a:ea typeface="HGPｺﾞｼｯｸE" pitchFamily="50" charset="-128"/>
              </a:rPr>
              <a:t>医療・介護サービス保障の強化／社会</a:t>
            </a:r>
            <a:r>
              <a:rPr lang="en-US" altLang="ja-JP" sz="1100" dirty="0" smtClean="0">
                <a:solidFill>
                  <a:prstClr val="black"/>
                </a:solidFill>
                <a:latin typeface="HGPｺﾞｼｯｸE" pitchFamily="50" charset="-128"/>
                <a:ea typeface="HGPｺﾞｼｯｸE" pitchFamily="50" charset="-128"/>
              </a:rPr>
              <a:t/>
            </a:r>
            <a:br>
              <a:rPr lang="en-US" altLang="ja-JP" sz="1100" dirty="0" smtClean="0">
                <a:solidFill>
                  <a:prstClr val="black"/>
                </a:solidFill>
                <a:latin typeface="HGPｺﾞｼｯｸE" pitchFamily="50" charset="-128"/>
                <a:ea typeface="HGPｺﾞｼｯｸE" pitchFamily="50" charset="-128"/>
              </a:rPr>
            </a:br>
            <a:r>
              <a:rPr lang="ja-JP" altLang="en-US" sz="1100" dirty="0" smtClean="0">
                <a:solidFill>
                  <a:prstClr val="black"/>
                </a:solidFill>
                <a:latin typeface="HGPｺﾞｼｯｸE" pitchFamily="50" charset="-128"/>
                <a:ea typeface="HGPｺﾞｼｯｸE" pitchFamily="50" charset="-128"/>
              </a:rPr>
              <a:t>保険制度のセーフティネット機能の強化</a:t>
            </a:r>
          </a:p>
        </p:txBody>
      </p:sp>
      <p:sp>
        <p:nvSpPr>
          <p:cNvPr id="60" name="テキスト ボックス 59"/>
          <p:cNvSpPr txBox="1"/>
          <p:nvPr/>
        </p:nvSpPr>
        <p:spPr>
          <a:xfrm>
            <a:off x="4273009" y="6406491"/>
            <a:ext cx="4918700" cy="461665"/>
          </a:xfrm>
          <a:prstGeom prst="rect">
            <a:avLst/>
          </a:prstGeom>
          <a:noFill/>
        </p:spPr>
        <p:txBody>
          <a:bodyPr wrap="square" rtlCol="0">
            <a:spAutoFit/>
          </a:bodyPr>
          <a:lstStyle/>
          <a:p>
            <a:pPr defTabSz="914125" fontAlgn="auto">
              <a:spcBef>
                <a:spcPts val="0"/>
              </a:spcBef>
              <a:spcAft>
                <a:spcPts val="0"/>
              </a:spcAft>
            </a:pPr>
            <a:r>
              <a:rPr lang="en-US" altLang="ja-JP" sz="800" dirty="0" smtClean="0">
                <a:solidFill>
                  <a:prstClr val="black"/>
                </a:solidFill>
                <a:latin typeface="Calibri"/>
                <a:ea typeface="ＭＳ Ｐゴシック"/>
              </a:rPr>
              <a:t>(※)</a:t>
            </a:r>
            <a:r>
              <a:rPr lang="ja-JP" altLang="en-US" sz="800" dirty="0" smtClean="0">
                <a:solidFill>
                  <a:prstClr val="black"/>
                </a:solidFill>
                <a:latin typeface="Calibri"/>
                <a:ea typeface="ＭＳ Ｐゴシック"/>
              </a:rPr>
              <a:t>３党「確認書」では今後の公的年金制度にかかる企画について、あらかじめその内容等について三党間で合意に向けて協議するとされている。また、社会保障改革推進法では、今後の公的年金制度について、財政の現況及び見通し等を踏まえ、社会保障制度改革国民会議において検討し、結論を得るとされている。</a:t>
            </a:r>
          </a:p>
        </p:txBody>
      </p:sp>
    </p:spTree>
    <p:extLst>
      <p:ext uri="{BB962C8B-B14F-4D97-AF65-F5344CB8AC3E}">
        <p14:creationId xmlns:p14="http://schemas.microsoft.com/office/powerpoint/2010/main" val="174636727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テキスト ボックス 26"/>
          <p:cNvSpPr txBox="1"/>
          <p:nvPr/>
        </p:nvSpPr>
        <p:spPr>
          <a:xfrm>
            <a:off x="0" y="0"/>
            <a:ext cx="9144000" cy="476672"/>
          </a:xfrm>
          <a:prstGeom prst="bevel">
            <a:avLst/>
          </a:prstGeom>
          <a:noFill/>
          <a:ln>
            <a:noFill/>
          </a:ln>
        </p:spPr>
        <p:txBody>
          <a:bodyPr wrap="none" lIns="0" tIns="0" rIns="0" bIns="0" rtlCol="0" anchor="ctr">
            <a:noAutofit/>
          </a:bodyPr>
          <a:lstStyle/>
          <a:p>
            <a:pPr algn="ctr" fontAlgn="auto">
              <a:spcBef>
                <a:spcPts val="0"/>
              </a:spcBef>
              <a:spcAft>
                <a:spcPts val="0"/>
              </a:spcAft>
            </a:pPr>
            <a:r>
              <a:rPr lang="ja-JP" altLang="en-US" sz="2400" dirty="0" smtClean="0">
                <a:solidFill>
                  <a:prstClr val="black"/>
                </a:solidFill>
                <a:latin typeface="ＭＳ Ｐゴシック"/>
                <a:ea typeface="ＭＳ Ｐゴシック"/>
              </a:rPr>
              <a:t>消費税５％引上げによる社会保障制度の安定財源確保</a:t>
            </a:r>
            <a:endParaRPr lang="ja-JP" altLang="en-US" sz="2400" dirty="0">
              <a:solidFill>
                <a:prstClr val="black"/>
              </a:solidFill>
              <a:latin typeface="ＭＳ Ｐゴシック"/>
              <a:ea typeface="ＭＳ Ｐゴシック"/>
            </a:endParaRPr>
          </a:p>
        </p:txBody>
      </p:sp>
      <p:sp>
        <p:nvSpPr>
          <p:cNvPr id="31" name="Rectangle 6"/>
          <p:cNvSpPr>
            <a:spLocks noChangeArrowheads="1"/>
          </p:cNvSpPr>
          <p:nvPr/>
        </p:nvSpPr>
        <p:spPr bwMode="gray">
          <a:xfrm>
            <a:off x="1115617" y="1916833"/>
            <a:ext cx="3390442" cy="947392"/>
          </a:xfrm>
          <a:prstGeom prst="rect">
            <a:avLst/>
          </a:prstGeom>
          <a:solidFill>
            <a:schemeClr val="accent2">
              <a:lumMod val="40000"/>
              <a:lumOff val="60000"/>
              <a:alpha val="50195"/>
            </a:schemeClr>
          </a:solidFill>
          <a:ln w="9525">
            <a:solidFill>
              <a:schemeClr val="tx1"/>
            </a:solidFill>
            <a:miter lim="800000"/>
            <a:headEnd/>
            <a:tailEnd/>
          </a:ln>
        </p:spPr>
        <p:txBody>
          <a:bodyPr wrap="none" lIns="91423" tIns="45712" rIns="91423" bIns="45712" anchor="ctr"/>
          <a:lstStyle/>
          <a:p>
            <a:pPr fontAlgn="auto">
              <a:spcBef>
                <a:spcPts val="0"/>
              </a:spcBef>
              <a:spcAft>
                <a:spcPts val="0"/>
              </a:spcAft>
            </a:pPr>
            <a:endParaRPr lang="ja-JP" altLang="en-US">
              <a:solidFill>
                <a:srgbClr val="000000"/>
              </a:solidFill>
              <a:latin typeface="Calibri"/>
              <a:ea typeface="ＭＳ Ｐゴシック"/>
            </a:endParaRPr>
          </a:p>
        </p:txBody>
      </p:sp>
      <p:sp>
        <p:nvSpPr>
          <p:cNvPr id="20" name="テキスト ボックス 19"/>
          <p:cNvSpPr txBox="1"/>
          <p:nvPr/>
        </p:nvSpPr>
        <p:spPr>
          <a:xfrm>
            <a:off x="1115617" y="2421558"/>
            <a:ext cx="3390442" cy="507831"/>
          </a:xfrm>
          <a:prstGeom prst="rect">
            <a:avLst/>
          </a:prstGeom>
          <a:noFill/>
        </p:spPr>
        <p:txBody>
          <a:bodyPr wrap="square" rtlCol="0">
            <a:spAutoFit/>
          </a:bodyPr>
          <a:lstStyle/>
          <a:p>
            <a:pPr algn="r" fontAlgn="auto">
              <a:lnSpc>
                <a:spcPct val="150000"/>
              </a:lnSpc>
              <a:spcBef>
                <a:spcPts val="0"/>
              </a:spcBef>
              <a:spcAft>
                <a:spcPts val="0"/>
              </a:spcAft>
              <a:defRPr/>
            </a:pPr>
            <a:r>
              <a:rPr lang="ja-JP" altLang="en-US" u="sng" dirty="0" smtClean="0">
                <a:solidFill>
                  <a:prstClr val="black"/>
                </a:solidFill>
                <a:latin typeface="HGPｺﾞｼｯｸE" pitchFamily="50" charset="-128"/>
                <a:ea typeface="HGPｺﾞｼｯｸE" pitchFamily="50" charset="-128"/>
              </a:rPr>
              <a:t>＋２．７兆円程度</a:t>
            </a:r>
            <a:endParaRPr lang="ja-JP" altLang="en-US" u="sng" dirty="0">
              <a:solidFill>
                <a:prstClr val="black"/>
              </a:solidFill>
              <a:latin typeface="HGPｺﾞｼｯｸE" pitchFamily="50" charset="-128"/>
              <a:ea typeface="HGPｺﾞｼｯｸE" pitchFamily="50" charset="-128"/>
            </a:endParaRPr>
          </a:p>
        </p:txBody>
      </p:sp>
      <p:sp>
        <p:nvSpPr>
          <p:cNvPr id="21" name="Rectangle 6"/>
          <p:cNvSpPr>
            <a:spLocks noChangeArrowheads="1"/>
          </p:cNvSpPr>
          <p:nvPr/>
        </p:nvSpPr>
        <p:spPr bwMode="gray">
          <a:xfrm>
            <a:off x="1115617" y="2909115"/>
            <a:ext cx="3390442" cy="3564000"/>
          </a:xfrm>
          <a:prstGeom prst="rect">
            <a:avLst/>
          </a:prstGeom>
          <a:solidFill>
            <a:schemeClr val="accent5">
              <a:lumMod val="40000"/>
              <a:lumOff val="60000"/>
              <a:alpha val="50195"/>
            </a:schemeClr>
          </a:solidFill>
          <a:ln w="9525">
            <a:solidFill>
              <a:schemeClr val="tx1"/>
            </a:solidFill>
            <a:miter lim="800000"/>
            <a:headEnd/>
            <a:tailEnd/>
          </a:ln>
        </p:spPr>
        <p:txBody>
          <a:bodyPr wrap="none" lIns="91423" tIns="45712" rIns="91423" bIns="45712" anchor="ctr"/>
          <a:lstStyle/>
          <a:p>
            <a:pPr fontAlgn="auto">
              <a:spcBef>
                <a:spcPts val="0"/>
              </a:spcBef>
              <a:spcAft>
                <a:spcPts val="0"/>
              </a:spcAft>
            </a:pPr>
            <a:endParaRPr lang="ja-JP" altLang="en-US">
              <a:solidFill>
                <a:srgbClr val="000000"/>
              </a:solidFill>
              <a:latin typeface="Calibri"/>
              <a:ea typeface="ＭＳ Ｐゴシック"/>
            </a:endParaRPr>
          </a:p>
        </p:txBody>
      </p:sp>
      <p:sp>
        <p:nvSpPr>
          <p:cNvPr id="22" name="テキスト ボックス 21"/>
          <p:cNvSpPr txBox="1"/>
          <p:nvPr/>
        </p:nvSpPr>
        <p:spPr>
          <a:xfrm>
            <a:off x="1115617" y="3659323"/>
            <a:ext cx="3390442" cy="2569934"/>
          </a:xfrm>
          <a:prstGeom prst="rect">
            <a:avLst/>
          </a:prstGeom>
          <a:noFill/>
          <a:ln>
            <a:noFill/>
          </a:ln>
        </p:spPr>
        <p:txBody>
          <a:bodyPr wrap="square" rtlCol="0">
            <a:spAutoFit/>
          </a:bodyPr>
          <a:lstStyle/>
          <a:p>
            <a:pPr algn="r" fontAlgn="auto">
              <a:lnSpc>
                <a:spcPct val="150000"/>
              </a:lnSpc>
              <a:spcBef>
                <a:spcPts val="0"/>
              </a:spcBef>
              <a:spcAft>
                <a:spcPts val="0"/>
              </a:spcAft>
              <a:defRPr/>
            </a:pPr>
            <a:r>
              <a:rPr lang="ja-JP" altLang="en-US" u="sng" dirty="0" smtClean="0">
                <a:solidFill>
                  <a:prstClr val="black"/>
                </a:solidFill>
                <a:latin typeface="HGPｺﾞｼｯｸE" pitchFamily="50" charset="-128"/>
                <a:ea typeface="HGPｺﾞｼｯｸE" pitchFamily="50" charset="-128"/>
              </a:rPr>
              <a:t>＋１０．８兆円程度</a:t>
            </a:r>
            <a:endParaRPr lang="en-US" altLang="ja-JP" u="sng" dirty="0" smtClean="0">
              <a:solidFill>
                <a:prstClr val="black"/>
              </a:solidFill>
              <a:latin typeface="HGPｺﾞｼｯｸE" pitchFamily="50" charset="-128"/>
              <a:ea typeface="HGPｺﾞｼｯｸE" pitchFamily="50" charset="-128"/>
            </a:endParaRPr>
          </a:p>
          <a:p>
            <a:pPr fontAlgn="auto">
              <a:lnSpc>
                <a:spcPct val="150000"/>
              </a:lnSpc>
              <a:spcBef>
                <a:spcPts val="0"/>
              </a:spcBef>
              <a:spcAft>
                <a:spcPts val="0"/>
              </a:spcAft>
              <a:defRPr/>
            </a:pPr>
            <a:endParaRPr lang="en-US" altLang="ja-JP" sz="600" u="sng" dirty="0" smtClean="0">
              <a:solidFill>
                <a:prstClr val="black"/>
              </a:solidFill>
              <a:latin typeface="HGPｺﾞｼｯｸE" pitchFamily="50" charset="-128"/>
              <a:ea typeface="HGPｺﾞｼｯｸE" pitchFamily="50" charset="-128"/>
            </a:endParaRPr>
          </a:p>
          <a:p>
            <a:pPr fontAlgn="auto">
              <a:lnSpc>
                <a:spcPts val="1500"/>
              </a:lnSpc>
              <a:spcBef>
                <a:spcPts val="0"/>
              </a:spcBef>
              <a:spcAft>
                <a:spcPts val="0"/>
              </a:spcAft>
              <a:defRPr/>
            </a:pPr>
            <a:r>
              <a:rPr lang="ja-JP" altLang="en-US" sz="1200" dirty="0" smtClean="0">
                <a:solidFill>
                  <a:prstClr val="black"/>
                </a:solidFill>
                <a:latin typeface="HGPｺﾞｼｯｸE" pitchFamily="50" charset="-128"/>
                <a:ea typeface="HGPｺﾞｼｯｸE" pitchFamily="50" charset="-128"/>
              </a:rPr>
              <a:t>○年金国庫負担２分の１</a:t>
            </a:r>
            <a:endParaRPr lang="en-US" altLang="ja-JP" sz="1200" strike="sngStrike" dirty="0" smtClean="0">
              <a:solidFill>
                <a:srgbClr val="FF0000"/>
              </a:solidFill>
              <a:latin typeface="HGPｺﾞｼｯｸE" pitchFamily="50" charset="-128"/>
              <a:ea typeface="HGPｺﾞｼｯｸE" pitchFamily="50" charset="-128"/>
            </a:endParaRPr>
          </a:p>
          <a:p>
            <a:pPr fontAlgn="auto">
              <a:lnSpc>
                <a:spcPts val="1500"/>
              </a:lnSpc>
              <a:spcBef>
                <a:spcPts val="0"/>
              </a:spcBef>
              <a:spcAft>
                <a:spcPts val="0"/>
              </a:spcAft>
              <a:defRPr/>
            </a:pPr>
            <a:r>
              <a:rPr lang="ja-JP" altLang="en-US" sz="1050" dirty="0" smtClean="0">
                <a:solidFill>
                  <a:prstClr val="black"/>
                </a:solidFill>
                <a:latin typeface="HGPｺﾞｼｯｸE" pitchFamily="50" charset="-128"/>
                <a:ea typeface="HGPｺﾞｼｯｸE" pitchFamily="50" charset="-128"/>
              </a:rPr>
              <a:t>（平成</a:t>
            </a:r>
            <a:r>
              <a:rPr lang="en-US" altLang="ja-JP" sz="1050" dirty="0" smtClean="0">
                <a:solidFill>
                  <a:prstClr val="black"/>
                </a:solidFill>
                <a:latin typeface="HGPｺﾞｼｯｸE" pitchFamily="50" charset="-128"/>
                <a:ea typeface="HGPｺﾞｼｯｸE" pitchFamily="50" charset="-128"/>
              </a:rPr>
              <a:t>24</a:t>
            </a:r>
            <a:r>
              <a:rPr lang="ja-JP" altLang="en-US" sz="1050" dirty="0" smtClean="0">
                <a:solidFill>
                  <a:prstClr val="black"/>
                </a:solidFill>
                <a:latin typeface="HGPｺﾞｼｯｸE" pitchFamily="50" charset="-128"/>
                <a:ea typeface="HGPｺﾞｼｯｸE" pitchFamily="50" charset="-128"/>
              </a:rPr>
              <a:t>年度・</a:t>
            </a:r>
            <a:r>
              <a:rPr lang="en-US" altLang="ja-JP" sz="1050" dirty="0" smtClean="0">
                <a:solidFill>
                  <a:prstClr val="black"/>
                </a:solidFill>
                <a:latin typeface="HGPｺﾞｼｯｸE" pitchFamily="50" charset="-128"/>
                <a:ea typeface="HGPｺﾞｼｯｸE" pitchFamily="50" charset="-128"/>
              </a:rPr>
              <a:t>25</a:t>
            </a:r>
            <a:r>
              <a:rPr lang="ja-JP" altLang="en-US" sz="1050" dirty="0" smtClean="0">
                <a:solidFill>
                  <a:prstClr val="black"/>
                </a:solidFill>
                <a:latin typeface="HGPｺﾞｼｯｸE" pitchFamily="50" charset="-128"/>
                <a:ea typeface="HGPｺﾞｼｯｸE" pitchFamily="50" charset="-128"/>
              </a:rPr>
              <a:t>年度の基礎年金</a:t>
            </a:r>
            <a:endParaRPr lang="en-US" altLang="ja-JP" sz="1050" dirty="0" smtClean="0">
              <a:solidFill>
                <a:prstClr val="black"/>
              </a:solidFill>
              <a:latin typeface="HGPｺﾞｼｯｸE" pitchFamily="50" charset="-128"/>
              <a:ea typeface="HGPｺﾞｼｯｸE" pitchFamily="50" charset="-128"/>
            </a:endParaRPr>
          </a:p>
          <a:p>
            <a:pPr fontAlgn="auto">
              <a:lnSpc>
                <a:spcPts val="1500"/>
              </a:lnSpc>
              <a:spcBef>
                <a:spcPts val="0"/>
              </a:spcBef>
              <a:spcAft>
                <a:spcPts val="0"/>
              </a:spcAft>
              <a:defRPr/>
            </a:pPr>
            <a:r>
              <a:rPr lang="ja-JP" altLang="en-US" sz="1050" dirty="0" smtClean="0">
                <a:solidFill>
                  <a:prstClr val="black"/>
                </a:solidFill>
                <a:latin typeface="HGPｺﾞｼｯｸE" pitchFamily="50" charset="-128"/>
                <a:ea typeface="HGPｺﾞｼｯｸE" pitchFamily="50" charset="-128"/>
              </a:rPr>
              <a:t>　国庫負担割合２分の１の差額に係わる費用を含む）</a:t>
            </a:r>
            <a:endParaRPr lang="en-US" altLang="ja-JP" sz="1200" strike="sngStrike" dirty="0" smtClean="0">
              <a:solidFill>
                <a:prstClr val="black"/>
              </a:solidFill>
              <a:latin typeface="HGPｺﾞｼｯｸE" pitchFamily="50" charset="-128"/>
              <a:ea typeface="HGPｺﾞｼｯｸE" pitchFamily="50" charset="-128"/>
            </a:endParaRPr>
          </a:p>
          <a:p>
            <a:pPr fontAlgn="auto">
              <a:lnSpc>
                <a:spcPts val="1500"/>
              </a:lnSpc>
              <a:spcBef>
                <a:spcPts val="0"/>
              </a:spcBef>
              <a:spcAft>
                <a:spcPts val="0"/>
              </a:spcAft>
              <a:defRPr/>
            </a:pPr>
            <a:endParaRPr lang="en-US" altLang="ja-JP" sz="2400" dirty="0" smtClean="0">
              <a:solidFill>
                <a:prstClr val="black"/>
              </a:solidFill>
              <a:latin typeface="HGPｺﾞｼｯｸE" pitchFamily="50" charset="-128"/>
              <a:ea typeface="HGPｺﾞｼｯｸE" pitchFamily="50" charset="-128"/>
            </a:endParaRPr>
          </a:p>
          <a:p>
            <a:pPr fontAlgn="auto">
              <a:lnSpc>
                <a:spcPts val="1500"/>
              </a:lnSpc>
              <a:spcBef>
                <a:spcPts val="0"/>
              </a:spcBef>
              <a:spcAft>
                <a:spcPts val="0"/>
              </a:spcAft>
              <a:defRPr/>
            </a:pPr>
            <a:r>
              <a:rPr lang="ja-JP" altLang="en-US" sz="1200" dirty="0" smtClean="0">
                <a:solidFill>
                  <a:prstClr val="black"/>
                </a:solidFill>
                <a:latin typeface="HGPｺﾞｼｯｸE" pitchFamily="50" charset="-128"/>
                <a:ea typeface="HGPｺﾞｼｯｸE" pitchFamily="50" charset="-128"/>
              </a:rPr>
              <a:t>○後代への負担のつけ回しの軽減</a:t>
            </a:r>
            <a:endParaRPr lang="en-US" altLang="ja-JP" sz="1200" dirty="0" smtClean="0">
              <a:solidFill>
                <a:prstClr val="black"/>
              </a:solidFill>
              <a:latin typeface="HGPｺﾞｼｯｸE" pitchFamily="50" charset="-128"/>
              <a:ea typeface="HGPｺﾞｼｯｸE" pitchFamily="50" charset="-128"/>
            </a:endParaRPr>
          </a:p>
          <a:p>
            <a:pPr fontAlgn="auto">
              <a:lnSpc>
                <a:spcPts val="1500"/>
              </a:lnSpc>
              <a:spcBef>
                <a:spcPts val="0"/>
              </a:spcBef>
              <a:spcAft>
                <a:spcPts val="0"/>
              </a:spcAft>
              <a:defRPr/>
            </a:pPr>
            <a:r>
              <a:rPr lang="en-US" altLang="ja-JP" sz="1050" dirty="0" smtClean="0">
                <a:solidFill>
                  <a:prstClr val="black"/>
                </a:solidFill>
                <a:latin typeface="ＭＳ Ｐゴシック"/>
                <a:ea typeface="ＭＳ Ｐゴシック"/>
              </a:rPr>
              <a:t>‐ </a:t>
            </a:r>
            <a:r>
              <a:rPr lang="ja-JP" altLang="en-US" sz="1050" dirty="0" smtClean="0">
                <a:solidFill>
                  <a:prstClr val="black"/>
                </a:solidFill>
                <a:latin typeface="ＭＳ Ｐゴシック"/>
                <a:ea typeface="ＭＳ Ｐゴシック"/>
              </a:rPr>
              <a:t>高齢化等に伴う増（自然増）や安定財源が確保できて</a:t>
            </a:r>
            <a:endParaRPr lang="en-US" altLang="ja-JP" sz="1050" dirty="0" smtClean="0">
              <a:solidFill>
                <a:prstClr val="black"/>
              </a:solidFill>
              <a:latin typeface="ＭＳ Ｐゴシック"/>
              <a:ea typeface="ＭＳ Ｐゴシック"/>
            </a:endParaRPr>
          </a:p>
          <a:p>
            <a:pPr fontAlgn="auto">
              <a:lnSpc>
                <a:spcPts val="1500"/>
              </a:lnSpc>
              <a:spcBef>
                <a:spcPts val="0"/>
              </a:spcBef>
              <a:spcAft>
                <a:spcPts val="0"/>
              </a:spcAft>
              <a:defRPr/>
            </a:pPr>
            <a:r>
              <a:rPr lang="ja-JP" altLang="en-US" sz="1050" dirty="0" smtClean="0">
                <a:solidFill>
                  <a:prstClr val="black"/>
                </a:solidFill>
                <a:latin typeface="ＭＳ Ｐゴシック"/>
                <a:ea typeface="ＭＳ Ｐゴシック"/>
              </a:rPr>
              <a:t>　いない既存の社会保障費</a:t>
            </a:r>
            <a:endParaRPr lang="en-US" altLang="ja-JP" sz="1050" dirty="0" smtClean="0">
              <a:solidFill>
                <a:prstClr val="black"/>
              </a:solidFill>
              <a:latin typeface="ＭＳ Ｐゴシック"/>
              <a:ea typeface="ＭＳ Ｐゴシック"/>
            </a:endParaRPr>
          </a:p>
          <a:p>
            <a:pPr fontAlgn="auto">
              <a:lnSpc>
                <a:spcPts val="1500"/>
              </a:lnSpc>
              <a:spcBef>
                <a:spcPts val="0"/>
              </a:spcBef>
              <a:spcAft>
                <a:spcPts val="0"/>
              </a:spcAft>
              <a:defRPr/>
            </a:pPr>
            <a:endParaRPr lang="en-US" altLang="ja-JP" sz="1200" dirty="0" smtClean="0">
              <a:solidFill>
                <a:prstClr val="black"/>
              </a:solidFill>
              <a:latin typeface="HGPｺﾞｼｯｸE" pitchFamily="50" charset="-128"/>
              <a:ea typeface="HGPｺﾞｼｯｸE" pitchFamily="50" charset="-128"/>
            </a:endParaRPr>
          </a:p>
          <a:p>
            <a:pPr fontAlgn="auto">
              <a:lnSpc>
                <a:spcPts val="1500"/>
              </a:lnSpc>
              <a:spcBef>
                <a:spcPts val="0"/>
              </a:spcBef>
              <a:spcAft>
                <a:spcPts val="0"/>
              </a:spcAft>
              <a:defRPr/>
            </a:pPr>
            <a:r>
              <a:rPr lang="ja-JP" altLang="en-US" sz="1200" dirty="0" smtClean="0">
                <a:solidFill>
                  <a:prstClr val="black"/>
                </a:solidFill>
                <a:latin typeface="HGPｺﾞｼｯｸE" pitchFamily="50" charset="-128"/>
                <a:ea typeface="HGPｺﾞｼｯｸE" pitchFamily="50" charset="-128"/>
              </a:rPr>
              <a:t>○消費税引上げに伴う社会保障支出の増</a:t>
            </a:r>
            <a:endParaRPr lang="en-US" altLang="ja-JP" sz="1200" dirty="0" smtClean="0">
              <a:solidFill>
                <a:prstClr val="black"/>
              </a:solidFill>
              <a:latin typeface="HGPｺﾞｼｯｸE" pitchFamily="50" charset="-128"/>
              <a:ea typeface="HGPｺﾞｼｯｸE" pitchFamily="50" charset="-128"/>
            </a:endParaRPr>
          </a:p>
          <a:p>
            <a:pPr fontAlgn="auto">
              <a:lnSpc>
                <a:spcPts val="1500"/>
              </a:lnSpc>
              <a:spcBef>
                <a:spcPts val="0"/>
              </a:spcBef>
              <a:spcAft>
                <a:spcPts val="0"/>
              </a:spcAft>
              <a:defRPr/>
            </a:pPr>
            <a:r>
              <a:rPr lang="en-US" altLang="ja-JP" sz="1050" dirty="0" smtClean="0">
                <a:solidFill>
                  <a:prstClr val="black"/>
                </a:solidFill>
                <a:latin typeface="ＭＳ Ｐゴシック"/>
                <a:ea typeface="ＭＳ Ｐゴシック"/>
              </a:rPr>
              <a:t>‐ </a:t>
            </a:r>
            <a:r>
              <a:rPr lang="ja-JP" altLang="en-US" sz="1050" dirty="0" smtClean="0">
                <a:solidFill>
                  <a:prstClr val="black"/>
                </a:solidFill>
                <a:latin typeface="ＭＳ Ｐゴシック"/>
                <a:ea typeface="ＭＳ Ｐゴシック"/>
              </a:rPr>
              <a:t>年金、診療報酬などの物価上昇に伴う増</a:t>
            </a:r>
            <a:endParaRPr lang="ja-JP" altLang="en-US" sz="1200" dirty="0">
              <a:solidFill>
                <a:prstClr val="black"/>
              </a:solidFill>
              <a:latin typeface="HGPｺﾞｼｯｸE" pitchFamily="50" charset="-128"/>
              <a:ea typeface="HGPｺﾞｼｯｸE" pitchFamily="50" charset="-128"/>
            </a:endParaRPr>
          </a:p>
        </p:txBody>
      </p:sp>
      <p:sp>
        <p:nvSpPr>
          <p:cNvPr id="24" name="角丸四角形 23"/>
          <p:cNvSpPr/>
          <p:nvPr/>
        </p:nvSpPr>
        <p:spPr>
          <a:xfrm>
            <a:off x="5037552" y="1972465"/>
            <a:ext cx="3922079" cy="4536504"/>
          </a:xfrm>
          <a:prstGeom prst="roundRect">
            <a:avLst>
              <a:gd name="adj" fmla="val 4405"/>
            </a:avLst>
          </a:prstGeom>
          <a:solidFill>
            <a:schemeClr val="accent3">
              <a:lumMod val="20000"/>
              <a:lumOff val="80000"/>
            </a:schemeClr>
          </a:solidFill>
          <a:ln>
            <a:solidFill>
              <a:schemeClr val="tx1"/>
            </a:solidFill>
          </a:ln>
        </p:spPr>
        <p:style>
          <a:lnRef idx="1">
            <a:schemeClr val="accent2"/>
          </a:lnRef>
          <a:fillRef idx="2">
            <a:schemeClr val="accent2"/>
          </a:fillRef>
          <a:effectRef idx="1">
            <a:schemeClr val="accent2"/>
          </a:effectRef>
          <a:fontRef idx="minor">
            <a:schemeClr val="dk1"/>
          </a:fontRef>
        </p:style>
        <p:txBody>
          <a:bodyPr rtlCol="0" anchor="t"/>
          <a:lstStyle/>
          <a:p>
            <a:pPr fontAlgn="auto">
              <a:spcBef>
                <a:spcPts val="0"/>
              </a:spcBef>
              <a:spcAft>
                <a:spcPts val="0"/>
              </a:spcAft>
            </a:pPr>
            <a:endParaRPr lang="en-US" altLang="ja-JP" sz="900" dirty="0" smtClean="0">
              <a:solidFill>
                <a:prstClr val="black"/>
              </a:solidFill>
              <a:latin typeface="HGPｺﾞｼｯｸE" pitchFamily="50" charset="-128"/>
              <a:ea typeface="HGPｺﾞｼｯｸE" pitchFamily="50" charset="-128"/>
            </a:endParaRPr>
          </a:p>
          <a:p>
            <a:pPr fontAlgn="auto">
              <a:spcBef>
                <a:spcPts val="0"/>
              </a:spcBef>
              <a:spcAft>
                <a:spcPts val="0"/>
              </a:spcAft>
            </a:pPr>
            <a:r>
              <a:rPr lang="ja-JP" altLang="en-US" sz="1600" dirty="0" smtClean="0">
                <a:solidFill>
                  <a:prstClr val="black"/>
                </a:solidFill>
                <a:latin typeface="HGPｺﾞｼｯｸE" pitchFamily="50" charset="-128"/>
                <a:ea typeface="HGPｺﾞｼｯｸE" pitchFamily="50" charset="-128"/>
              </a:rPr>
              <a:t>○子ども・子育て支援の充実</a:t>
            </a:r>
            <a:endParaRPr lang="en-US" altLang="ja-JP" sz="1600" dirty="0" smtClean="0">
              <a:solidFill>
                <a:prstClr val="black"/>
              </a:solidFill>
              <a:latin typeface="HGPｺﾞｼｯｸE" pitchFamily="50" charset="-128"/>
              <a:ea typeface="HGPｺﾞｼｯｸE" pitchFamily="50" charset="-128"/>
            </a:endParaRPr>
          </a:p>
          <a:p>
            <a:pPr fontAlgn="auto">
              <a:spcBef>
                <a:spcPts val="0"/>
              </a:spcBef>
              <a:spcAft>
                <a:spcPts val="0"/>
              </a:spcAft>
            </a:pPr>
            <a:endParaRPr lang="en-US" altLang="ja-JP" sz="500" dirty="0" smtClean="0">
              <a:solidFill>
                <a:prstClr val="black"/>
              </a:solidFill>
              <a:latin typeface="HGPｺﾞｼｯｸE" pitchFamily="50" charset="-128"/>
              <a:ea typeface="HGPｺﾞｼｯｸE" pitchFamily="50" charset="-128"/>
            </a:endParaRPr>
          </a:p>
          <a:p>
            <a:pPr fontAlgn="auto">
              <a:lnSpc>
                <a:spcPts val="1900"/>
              </a:lnSpc>
              <a:spcBef>
                <a:spcPts val="0"/>
              </a:spcBef>
              <a:spcAft>
                <a:spcPts val="0"/>
              </a:spcAft>
              <a:defRPr/>
            </a:pPr>
            <a:r>
              <a:rPr lang="ja-JP" altLang="en-US" sz="1400" dirty="0" smtClean="0">
                <a:solidFill>
                  <a:prstClr val="black"/>
                </a:solidFill>
                <a:latin typeface="ＭＳ Ｐゴシック"/>
              </a:rPr>
              <a:t>　</a:t>
            </a:r>
            <a:r>
              <a:rPr lang="en-US" altLang="ja-JP" sz="1400" dirty="0" smtClean="0">
                <a:solidFill>
                  <a:prstClr val="black"/>
                </a:solidFill>
                <a:latin typeface="ＭＳ Ｐゴシック"/>
              </a:rPr>
              <a:t>‐</a:t>
            </a:r>
            <a:r>
              <a:rPr lang="ja-JP" altLang="en-US" sz="1400" dirty="0" smtClean="0">
                <a:solidFill>
                  <a:prstClr val="black"/>
                </a:solidFill>
                <a:latin typeface="ＭＳ Ｐゴシック"/>
              </a:rPr>
              <a:t> 待機児童の解消（保育、放課後児童クラブの</a:t>
            </a:r>
            <a:endParaRPr lang="en-US" altLang="ja-JP" sz="1400" dirty="0" smtClean="0">
              <a:solidFill>
                <a:prstClr val="black"/>
              </a:solidFill>
              <a:latin typeface="ＭＳ Ｐゴシック"/>
            </a:endParaRPr>
          </a:p>
          <a:p>
            <a:pPr fontAlgn="auto">
              <a:lnSpc>
                <a:spcPts val="1900"/>
              </a:lnSpc>
              <a:spcBef>
                <a:spcPts val="0"/>
              </a:spcBef>
              <a:spcAft>
                <a:spcPts val="0"/>
              </a:spcAft>
              <a:defRPr/>
            </a:pPr>
            <a:r>
              <a:rPr lang="ja-JP" altLang="en-US" sz="1400" dirty="0" smtClean="0">
                <a:solidFill>
                  <a:prstClr val="black"/>
                </a:solidFill>
                <a:latin typeface="ＭＳ Ｐゴシック"/>
              </a:rPr>
              <a:t>　　量的拡充）など</a:t>
            </a:r>
            <a:endParaRPr lang="en-US" altLang="ja-JP" sz="1400" dirty="0" smtClean="0">
              <a:solidFill>
                <a:prstClr val="black"/>
              </a:solidFill>
              <a:latin typeface="ＭＳ Ｐゴシック"/>
            </a:endParaRPr>
          </a:p>
          <a:p>
            <a:pPr fontAlgn="auto">
              <a:lnSpc>
                <a:spcPts val="1900"/>
              </a:lnSpc>
              <a:spcBef>
                <a:spcPts val="0"/>
              </a:spcBef>
              <a:spcAft>
                <a:spcPts val="0"/>
              </a:spcAft>
              <a:defRPr/>
            </a:pPr>
            <a:endParaRPr lang="en-US" altLang="ja-JP" sz="1200" dirty="0" smtClean="0">
              <a:solidFill>
                <a:prstClr val="black"/>
              </a:solidFill>
              <a:latin typeface="HGPｺﾞｼｯｸE" pitchFamily="50" charset="-128"/>
              <a:ea typeface="HGPｺﾞｼｯｸE" pitchFamily="50" charset="-128"/>
            </a:endParaRPr>
          </a:p>
          <a:p>
            <a:pPr fontAlgn="auto">
              <a:spcBef>
                <a:spcPts val="0"/>
              </a:spcBef>
              <a:spcAft>
                <a:spcPts val="0"/>
              </a:spcAft>
            </a:pPr>
            <a:r>
              <a:rPr lang="ja-JP" altLang="en-US" sz="1600" dirty="0" smtClean="0">
                <a:solidFill>
                  <a:prstClr val="black"/>
                </a:solidFill>
                <a:latin typeface="HGPｺﾞｼｯｸE" pitchFamily="50" charset="-128"/>
                <a:ea typeface="HGPｺﾞｼｯｸE" pitchFamily="50" charset="-128"/>
              </a:rPr>
              <a:t>○医療・介護の充実</a:t>
            </a:r>
            <a:endParaRPr lang="en-US" altLang="ja-JP" sz="1600" dirty="0" smtClean="0">
              <a:solidFill>
                <a:prstClr val="black"/>
              </a:solidFill>
              <a:latin typeface="HGPｺﾞｼｯｸE" pitchFamily="50" charset="-128"/>
              <a:ea typeface="HGPｺﾞｼｯｸE" pitchFamily="50" charset="-128"/>
            </a:endParaRPr>
          </a:p>
          <a:p>
            <a:pPr fontAlgn="auto">
              <a:spcBef>
                <a:spcPts val="0"/>
              </a:spcBef>
              <a:spcAft>
                <a:spcPts val="0"/>
              </a:spcAft>
            </a:pPr>
            <a:endParaRPr lang="en-US" altLang="ja-JP" sz="500" dirty="0" smtClean="0">
              <a:solidFill>
                <a:prstClr val="black"/>
              </a:solidFill>
              <a:latin typeface="HGPｺﾞｼｯｸE" pitchFamily="50" charset="-128"/>
              <a:ea typeface="HGPｺﾞｼｯｸE" pitchFamily="50" charset="-128"/>
            </a:endParaRPr>
          </a:p>
          <a:p>
            <a:pPr fontAlgn="auto">
              <a:spcBef>
                <a:spcPts val="0"/>
              </a:spcBef>
              <a:spcAft>
                <a:spcPts val="0"/>
              </a:spcAft>
            </a:pPr>
            <a:r>
              <a:rPr lang="ja-JP" altLang="en-US" sz="1400" dirty="0" smtClean="0">
                <a:solidFill>
                  <a:prstClr val="black"/>
                </a:solidFill>
                <a:latin typeface="ＭＳ Ｐゴシック"/>
              </a:rPr>
              <a:t>　</a:t>
            </a:r>
            <a:r>
              <a:rPr lang="en-US" altLang="ja-JP" sz="1400" dirty="0" smtClean="0">
                <a:solidFill>
                  <a:prstClr val="black"/>
                </a:solidFill>
                <a:latin typeface="ＭＳ Ｐゴシック"/>
              </a:rPr>
              <a:t>‐ </a:t>
            </a:r>
            <a:r>
              <a:rPr lang="ja-JP" altLang="en-US" sz="1400" dirty="0" smtClean="0">
                <a:solidFill>
                  <a:prstClr val="black"/>
                </a:solidFill>
                <a:latin typeface="ＭＳ Ｐゴシック"/>
              </a:rPr>
              <a:t>病床機能に応じた医療資源の集中投入（入院医 療の強化）、在宅医療・介護の充実（病院・施設</a:t>
            </a:r>
            <a:r>
              <a:rPr lang="en-US" altLang="ja-JP" sz="1400" dirty="0" smtClean="0">
                <a:solidFill>
                  <a:prstClr val="black"/>
                </a:solidFill>
                <a:latin typeface="ＭＳ Ｐゴシック"/>
              </a:rPr>
              <a:t> </a:t>
            </a:r>
            <a:r>
              <a:rPr lang="ja-JP" altLang="en-US" sz="1400" dirty="0" smtClean="0">
                <a:solidFill>
                  <a:prstClr val="black"/>
                </a:solidFill>
                <a:latin typeface="ＭＳ Ｐゴシック"/>
              </a:rPr>
              <a:t>から地域、在宅へ）など</a:t>
            </a:r>
            <a:endParaRPr lang="en-US" altLang="ja-JP" sz="1400" dirty="0" smtClean="0">
              <a:solidFill>
                <a:prstClr val="black"/>
              </a:solidFill>
              <a:latin typeface="HGPｺﾞｼｯｸE" pitchFamily="50" charset="-128"/>
              <a:ea typeface="HGPｺﾞｼｯｸE" pitchFamily="50" charset="-128"/>
            </a:endParaRPr>
          </a:p>
          <a:p>
            <a:pPr fontAlgn="auto">
              <a:spcBef>
                <a:spcPts val="0"/>
              </a:spcBef>
              <a:spcAft>
                <a:spcPts val="0"/>
              </a:spcAft>
            </a:pPr>
            <a:endParaRPr lang="en-US" altLang="ja-JP" dirty="0" smtClean="0">
              <a:solidFill>
                <a:prstClr val="black"/>
              </a:solidFill>
              <a:latin typeface="HGPｺﾞｼｯｸE" pitchFamily="50" charset="-128"/>
              <a:ea typeface="HGPｺﾞｼｯｸE" pitchFamily="50" charset="-128"/>
            </a:endParaRPr>
          </a:p>
          <a:p>
            <a:pPr fontAlgn="auto">
              <a:spcBef>
                <a:spcPts val="0"/>
              </a:spcBef>
              <a:spcAft>
                <a:spcPts val="0"/>
              </a:spcAft>
            </a:pPr>
            <a:r>
              <a:rPr lang="ja-JP" altLang="en-US" sz="1600" dirty="0" smtClean="0">
                <a:solidFill>
                  <a:prstClr val="black"/>
                </a:solidFill>
                <a:latin typeface="HGPｺﾞｼｯｸE" pitchFamily="50" charset="-128"/>
                <a:ea typeface="HGPｺﾞｼｯｸE" pitchFamily="50" charset="-128"/>
              </a:rPr>
              <a:t>○年金制度の改善</a:t>
            </a:r>
            <a:endParaRPr lang="en-US" altLang="ja-JP" sz="1600" dirty="0" smtClean="0">
              <a:solidFill>
                <a:prstClr val="black"/>
              </a:solidFill>
              <a:latin typeface="HGPｺﾞｼｯｸE" pitchFamily="50" charset="-128"/>
              <a:ea typeface="HGPｺﾞｼｯｸE" pitchFamily="50" charset="-128"/>
            </a:endParaRPr>
          </a:p>
          <a:p>
            <a:pPr fontAlgn="auto">
              <a:spcBef>
                <a:spcPts val="0"/>
              </a:spcBef>
              <a:spcAft>
                <a:spcPts val="0"/>
              </a:spcAft>
            </a:pPr>
            <a:endParaRPr lang="en-US" altLang="ja-JP" sz="500" dirty="0" smtClean="0">
              <a:solidFill>
                <a:prstClr val="black"/>
              </a:solidFill>
              <a:latin typeface="HGPｺﾞｼｯｸE" pitchFamily="50" charset="-128"/>
              <a:ea typeface="HGPｺﾞｼｯｸE" pitchFamily="50" charset="-128"/>
            </a:endParaRPr>
          </a:p>
          <a:p>
            <a:pPr fontAlgn="auto">
              <a:spcBef>
                <a:spcPts val="0"/>
              </a:spcBef>
              <a:spcAft>
                <a:spcPts val="0"/>
              </a:spcAft>
            </a:pPr>
            <a:r>
              <a:rPr lang="ja-JP" altLang="en-US" sz="1400" dirty="0" smtClean="0">
                <a:solidFill>
                  <a:prstClr val="black"/>
                </a:solidFill>
                <a:latin typeface="ＭＳ Ｐゴシック"/>
              </a:rPr>
              <a:t>　</a:t>
            </a:r>
            <a:r>
              <a:rPr lang="en-US" altLang="ja-JP" sz="1400" dirty="0" smtClean="0">
                <a:solidFill>
                  <a:prstClr val="black"/>
                </a:solidFill>
                <a:latin typeface="ＭＳ Ｐゴシック"/>
              </a:rPr>
              <a:t>‐ </a:t>
            </a:r>
            <a:r>
              <a:rPr lang="ja-JP" altLang="en-US" sz="1400" dirty="0" smtClean="0">
                <a:solidFill>
                  <a:prstClr val="black"/>
                </a:solidFill>
                <a:latin typeface="ＭＳ Ｐゴシック"/>
              </a:rPr>
              <a:t>低所得高齢者・障害者等への福祉的給付、</a:t>
            </a:r>
            <a:endParaRPr lang="en-US" altLang="ja-JP" sz="1400" dirty="0" smtClean="0">
              <a:solidFill>
                <a:prstClr val="black"/>
              </a:solidFill>
              <a:latin typeface="ＭＳ Ｐゴシック"/>
            </a:endParaRPr>
          </a:p>
          <a:p>
            <a:pPr fontAlgn="auto">
              <a:spcBef>
                <a:spcPts val="0"/>
              </a:spcBef>
              <a:spcAft>
                <a:spcPts val="0"/>
              </a:spcAft>
            </a:pPr>
            <a:r>
              <a:rPr lang="ja-JP" altLang="en-US" sz="1400" dirty="0" smtClean="0">
                <a:solidFill>
                  <a:prstClr val="black"/>
                </a:solidFill>
                <a:latin typeface="ＭＳ Ｐゴシック"/>
              </a:rPr>
              <a:t>　　受給資格期間の短縮など</a:t>
            </a:r>
            <a:endParaRPr lang="en-US" altLang="ja-JP" sz="1400" dirty="0" smtClean="0">
              <a:solidFill>
                <a:prstClr val="black"/>
              </a:solidFill>
              <a:latin typeface="HGPｺﾞｼｯｸE" pitchFamily="50" charset="-128"/>
              <a:ea typeface="HGPｺﾞｼｯｸE" pitchFamily="50" charset="-128"/>
            </a:endParaRPr>
          </a:p>
          <a:p>
            <a:pPr fontAlgn="auto">
              <a:spcBef>
                <a:spcPts val="0"/>
              </a:spcBef>
              <a:spcAft>
                <a:spcPts val="0"/>
              </a:spcAft>
            </a:pPr>
            <a:endParaRPr lang="en-US" altLang="ja-JP" sz="1600" dirty="0" smtClean="0">
              <a:solidFill>
                <a:prstClr val="black"/>
              </a:solidFill>
              <a:latin typeface="HGPｺﾞｼｯｸE" pitchFamily="50" charset="-128"/>
              <a:ea typeface="HGPｺﾞｼｯｸE" pitchFamily="50" charset="-128"/>
            </a:endParaRPr>
          </a:p>
          <a:p>
            <a:pPr fontAlgn="auto">
              <a:spcBef>
                <a:spcPts val="0"/>
              </a:spcBef>
              <a:spcAft>
                <a:spcPts val="0"/>
              </a:spcAft>
            </a:pPr>
            <a:r>
              <a:rPr lang="ja-JP" altLang="en-US" sz="1400" dirty="0" smtClean="0">
                <a:solidFill>
                  <a:prstClr val="black"/>
                </a:solidFill>
                <a:latin typeface="ＭＳ Ｐゴシック"/>
              </a:rPr>
              <a:t>　・貧困・格差対策の強化</a:t>
            </a:r>
            <a:r>
              <a:rPr lang="en-US" altLang="ja-JP" sz="1400" dirty="0" smtClean="0">
                <a:solidFill>
                  <a:prstClr val="black"/>
                </a:solidFill>
                <a:latin typeface="ＭＳ Ｐゴシック"/>
              </a:rPr>
              <a:t/>
            </a:r>
            <a:br>
              <a:rPr lang="en-US" altLang="ja-JP" sz="1400" dirty="0" smtClean="0">
                <a:solidFill>
                  <a:prstClr val="black"/>
                </a:solidFill>
                <a:latin typeface="ＭＳ Ｐゴシック"/>
              </a:rPr>
            </a:br>
            <a:r>
              <a:rPr lang="ja-JP" altLang="en-US" sz="1400" dirty="0" smtClean="0">
                <a:solidFill>
                  <a:prstClr val="black"/>
                </a:solidFill>
                <a:latin typeface="ＭＳ Ｐゴシック"/>
              </a:rPr>
              <a:t>　　（低所得者対策等）</a:t>
            </a:r>
            <a:endParaRPr lang="en-US" altLang="ja-JP" sz="1400" dirty="0" smtClean="0">
              <a:solidFill>
                <a:prstClr val="black"/>
              </a:solidFill>
              <a:latin typeface="ＭＳ Ｐゴシック"/>
            </a:endParaRPr>
          </a:p>
          <a:p>
            <a:pPr fontAlgn="auto">
              <a:spcBef>
                <a:spcPts val="0"/>
              </a:spcBef>
              <a:spcAft>
                <a:spcPts val="0"/>
              </a:spcAft>
            </a:pPr>
            <a:endParaRPr lang="en-US" altLang="ja-JP" sz="400" dirty="0" smtClean="0">
              <a:solidFill>
                <a:prstClr val="black"/>
              </a:solidFill>
              <a:latin typeface="HGPｺﾞｼｯｸE" pitchFamily="50" charset="-128"/>
              <a:ea typeface="HGPｺﾞｼｯｸE" pitchFamily="50" charset="-128"/>
            </a:endParaRPr>
          </a:p>
          <a:p>
            <a:pPr fontAlgn="auto">
              <a:spcBef>
                <a:spcPts val="0"/>
              </a:spcBef>
              <a:spcAft>
                <a:spcPts val="0"/>
              </a:spcAft>
            </a:pPr>
            <a:r>
              <a:rPr lang="ja-JP" altLang="en-US" sz="1100" dirty="0" smtClean="0">
                <a:solidFill>
                  <a:prstClr val="black"/>
                </a:solidFill>
                <a:latin typeface="ＭＳ Ｐ明朝" pitchFamily="18" charset="-128"/>
                <a:ea typeface="ＭＳ Ｐ明朝" pitchFamily="18" charset="-128"/>
              </a:rPr>
              <a:t>　　</a:t>
            </a:r>
            <a:r>
              <a:rPr lang="en-US" altLang="ja-JP" sz="1100" dirty="0" smtClean="0">
                <a:solidFill>
                  <a:prstClr val="black"/>
                </a:solidFill>
                <a:latin typeface="ＭＳ Ｐ明朝" pitchFamily="18" charset="-128"/>
                <a:ea typeface="ＭＳ Ｐ明朝" pitchFamily="18" charset="-128"/>
              </a:rPr>
              <a:t>‐ </a:t>
            </a:r>
            <a:r>
              <a:rPr lang="ja-JP" altLang="en-US" sz="1100" dirty="0" smtClean="0">
                <a:solidFill>
                  <a:prstClr val="black"/>
                </a:solidFill>
                <a:latin typeface="ＭＳ Ｐ明朝" pitchFamily="18" charset="-128"/>
                <a:ea typeface="ＭＳ Ｐ明朝" pitchFamily="18" charset="-128"/>
              </a:rPr>
              <a:t>低所得者の保険料の軽減、総合合算制度など</a:t>
            </a:r>
            <a:endParaRPr lang="en-US" altLang="ja-JP" sz="1100" dirty="0" smtClean="0">
              <a:solidFill>
                <a:prstClr val="black"/>
              </a:solidFill>
              <a:latin typeface="ＭＳ Ｐ明朝" pitchFamily="18" charset="-128"/>
              <a:ea typeface="ＭＳ Ｐ明朝" pitchFamily="18" charset="-128"/>
            </a:endParaRPr>
          </a:p>
          <a:p>
            <a:pPr fontAlgn="auto">
              <a:spcBef>
                <a:spcPts val="0"/>
              </a:spcBef>
              <a:spcAft>
                <a:spcPts val="0"/>
              </a:spcAft>
            </a:pPr>
            <a:endParaRPr lang="ja-JP" altLang="en-US" sz="1600" dirty="0">
              <a:solidFill>
                <a:prstClr val="black"/>
              </a:solidFill>
              <a:latin typeface="HGPｺﾞｼｯｸE" pitchFamily="50" charset="-128"/>
              <a:ea typeface="HGPｺﾞｼｯｸE" pitchFamily="50" charset="-128"/>
            </a:endParaRPr>
          </a:p>
        </p:txBody>
      </p:sp>
      <p:sp>
        <p:nvSpPr>
          <p:cNvPr id="26" name="左中かっこ 25"/>
          <p:cNvSpPr/>
          <p:nvPr/>
        </p:nvSpPr>
        <p:spPr>
          <a:xfrm>
            <a:off x="849742" y="1916832"/>
            <a:ext cx="199408" cy="936104"/>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fontAlgn="auto">
              <a:spcBef>
                <a:spcPts val="0"/>
              </a:spcBef>
              <a:spcAft>
                <a:spcPts val="0"/>
              </a:spcAft>
            </a:pPr>
            <a:endParaRPr lang="ja-JP" altLang="en-US">
              <a:solidFill>
                <a:prstClr val="black"/>
              </a:solidFill>
            </a:endParaRPr>
          </a:p>
        </p:txBody>
      </p:sp>
      <p:sp>
        <p:nvSpPr>
          <p:cNvPr id="28" name="テキスト ボックス 27"/>
          <p:cNvSpPr txBox="1"/>
          <p:nvPr/>
        </p:nvSpPr>
        <p:spPr>
          <a:xfrm>
            <a:off x="185055" y="2101066"/>
            <a:ext cx="598220" cy="584775"/>
          </a:xfrm>
          <a:prstGeom prst="rect">
            <a:avLst/>
          </a:prstGeom>
          <a:ln w="19050">
            <a:prstDash val="sysDot"/>
          </a:ln>
        </p:spPr>
        <p:style>
          <a:lnRef idx="2">
            <a:schemeClr val="dk1"/>
          </a:lnRef>
          <a:fillRef idx="1">
            <a:schemeClr val="lt1"/>
          </a:fillRef>
          <a:effectRef idx="0">
            <a:schemeClr val="dk1"/>
          </a:effectRef>
          <a:fontRef idx="minor">
            <a:schemeClr val="dk1"/>
          </a:fontRef>
        </p:style>
        <p:txBody>
          <a:bodyPr wrap="square" rtlCol="0">
            <a:spAutoFit/>
          </a:bodyPr>
          <a:lstStyle/>
          <a:p>
            <a:pPr fontAlgn="auto">
              <a:spcBef>
                <a:spcPts val="0"/>
              </a:spcBef>
              <a:spcAft>
                <a:spcPts val="0"/>
              </a:spcAft>
            </a:pPr>
            <a:r>
              <a:rPr lang="ja-JP" altLang="en-US" sz="1600" dirty="0" smtClean="0">
                <a:solidFill>
                  <a:prstClr val="black"/>
                </a:solidFill>
                <a:latin typeface="HGPｺﾞｼｯｸE" pitchFamily="50" charset="-128"/>
                <a:ea typeface="HGPｺﾞｼｯｸE" pitchFamily="50" charset="-128"/>
              </a:rPr>
              <a:t>１％程度</a:t>
            </a:r>
            <a:endParaRPr lang="ja-JP" altLang="en-US" sz="1600" dirty="0">
              <a:solidFill>
                <a:prstClr val="black"/>
              </a:solidFill>
              <a:latin typeface="HGPｺﾞｼｯｸE" pitchFamily="50" charset="-128"/>
              <a:ea typeface="HGPｺﾞｼｯｸE" pitchFamily="50" charset="-128"/>
            </a:endParaRPr>
          </a:p>
        </p:txBody>
      </p:sp>
      <p:sp>
        <p:nvSpPr>
          <p:cNvPr id="29" name="左中かっこ 28"/>
          <p:cNvSpPr/>
          <p:nvPr/>
        </p:nvSpPr>
        <p:spPr>
          <a:xfrm>
            <a:off x="849833" y="2924944"/>
            <a:ext cx="199407" cy="3564000"/>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fontAlgn="auto">
              <a:spcBef>
                <a:spcPts val="0"/>
              </a:spcBef>
              <a:spcAft>
                <a:spcPts val="0"/>
              </a:spcAft>
            </a:pPr>
            <a:endParaRPr lang="ja-JP" altLang="en-US">
              <a:solidFill>
                <a:prstClr val="black"/>
              </a:solidFill>
            </a:endParaRPr>
          </a:p>
        </p:txBody>
      </p:sp>
      <p:sp>
        <p:nvSpPr>
          <p:cNvPr id="44" name="テキスト ボックス 43"/>
          <p:cNvSpPr txBox="1"/>
          <p:nvPr/>
        </p:nvSpPr>
        <p:spPr>
          <a:xfrm>
            <a:off x="185055" y="4293221"/>
            <a:ext cx="598220" cy="584775"/>
          </a:xfrm>
          <a:prstGeom prst="rect">
            <a:avLst/>
          </a:prstGeom>
          <a:ln w="19050">
            <a:prstDash val="sysDot"/>
          </a:ln>
        </p:spPr>
        <p:style>
          <a:lnRef idx="2">
            <a:schemeClr val="dk1"/>
          </a:lnRef>
          <a:fillRef idx="1">
            <a:schemeClr val="lt1"/>
          </a:fillRef>
          <a:effectRef idx="0">
            <a:schemeClr val="dk1"/>
          </a:effectRef>
          <a:fontRef idx="minor">
            <a:schemeClr val="dk1"/>
          </a:fontRef>
        </p:style>
        <p:txBody>
          <a:bodyPr wrap="square" rtlCol="0">
            <a:spAutoFit/>
          </a:bodyPr>
          <a:lstStyle/>
          <a:p>
            <a:pPr fontAlgn="auto">
              <a:spcBef>
                <a:spcPts val="0"/>
              </a:spcBef>
              <a:spcAft>
                <a:spcPts val="0"/>
              </a:spcAft>
            </a:pPr>
            <a:r>
              <a:rPr lang="ja-JP" altLang="en-US" sz="1600" dirty="0" smtClean="0">
                <a:solidFill>
                  <a:prstClr val="black"/>
                </a:solidFill>
                <a:latin typeface="HGPｺﾞｼｯｸE" pitchFamily="50" charset="-128"/>
                <a:ea typeface="HGPｺﾞｼｯｸE" pitchFamily="50" charset="-128"/>
              </a:rPr>
              <a:t>４％程度</a:t>
            </a:r>
            <a:endParaRPr lang="ja-JP" altLang="en-US" sz="1600" dirty="0">
              <a:solidFill>
                <a:prstClr val="black"/>
              </a:solidFill>
              <a:latin typeface="HGPｺﾞｼｯｸE" pitchFamily="50" charset="-128"/>
              <a:ea typeface="HGPｺﾞｼｯｸE" pitchFamily="50" charset="-128"/>
            </a:endParaRPr>
          </a:p>
        </p:txBody>
      </p:sp>
      <p:sp>
        <p:nvSpPr>
          <p:cNvPr id="45" name="テキスト ボックス 44"/>
          <p:cNvSpPr txBox="1"/>
          <p:nvPr/>
        </p:nvSpPr>
        <p:spPr>
          <a:xfrm>
            <a:off x="3474284" y="4232792"/>
            <a:ext cx="997034" cy="276999"/>
          </a:xfrm>
          <a:prstGeom prst="rect">
            <a:avLst/>
          </a:prstGeom>
          <a:noFill/>
          <a:ln w="19050">
            <a:prstDash val="solid"/>
          </a:ln>
        </p:spPr>
        <p:style>
          <a:lnRef idx="2">
            <a:schemeClr val="dk1"/>
          </a:lnRef>
          <a:fillRef idx="1">
            <a:schemeClr val="lt1"/>
          </a:fillRef>
          <a:effectRef idx="0">
            <a:schemeClr val="dk1"/>
          </a:effectRef>
          <a:fontRef idx="minor">
            <a:schemeClr val="dk1"/>
          </a:fontRef>
        </p:style>
        <p:txBody>
          <a:bodyPr wrap="square" rtlCol="0">
            <a:spAutoFit/>
          </a:bodyPr>
          <a:lstStyle/>
          <a:p>
            <a:pPr algn="ctr" fontAlgn="auto">
              <a:spcBef>
                <a:spcPts val="0"/>
              </a:spcBef>
              <a:spcAft>
                <a:spcPts val="0"/>
              </a:spcAft>
            </a:pPr>
            <a:r>
              <a:rPr lang="en-US" altLang="ja-JP" sz="1200" dirty="0" smtClean="0">
                <a:solidFill>
                  <a:prstClr val="black"/>
                </a:solidFill>
                <a:latin typeface="HGPｺﾞｼｯｸE" pitchFamily="50" charset="-128"/>
                <a:ea typeface="HGPｺﾞｼｯｸE" pitchFamily="50" charset="-128"/>
              </a:rPr>
              <a:t>2.9</a:t>
            </a:r>
            <a:r>
              <a:rPr lang="ja-JP" altLang="en-US" sz="1200" dirty="0" smtClean="0">
                <a:solidFill>
                  <a:prstClr val="black"/>
                </a:solidFill>
                <a:latin typeface="HGPｺﾞｼｯｸE" pitchFamily="50" charset="-128"/>
                <a:ea typeface="HGPｺﾞｼｯｸE" pitchFamily="50" charset="-128"/>
              </a:rPr>
              <a:t>兆円程度</a:t>
            </a:r>
            <a:endParaRPr lang="ja-JP" altLang="en-US" sz="1200" dirty="0">
              <a:solidFill>
                <a:prstClr val="black"/>
              </a:solidFill>
              <a:latin typeface="HGPｺﾞｼｯｸE" pitchFamily="50" charset="-128"/>
              <a:ea typeface="HGPｺﾞｼｯｸE" pitchFamily="50" charset="-128"/>
            </a:endParaRPr>
          </a:p>
        </p:txBody>
      </p:sp>
      <p:sp>
        <p:nvSpPr>
          <p:cNvPr id="46" name="テキスト ボックス 45"/>
          <p:cNvSpPr txBox="1"/>
          <p:nvPr/>
        </p:nvSpPr>
        <p:spPr>
          <a:xfrm>
            <a:off x="3474284" y="4922800"/>
            <a:ext cx="997034" cy="276999"/>
          </a:xfrm>
          <a:prstGeom prst="rect">
            <a:avLst/>
          </a:prstGeom>
          <a:noFill/>
          <a:ln w="19050">
            <a:prstDash val="solid"/>
          </a:ln>
        </p:spPr>
        <p:style>
          <a:lnRef idx="2">
            <a:schemeClr val="dk1"/>
          </a:lnRef>
          <a:fillRef idx="1">
            <a:schemeClr val="lt1"/>
          </a:fillRef>
          <a:effectRef idx="0">
            <a:schemeClr val="dk1"/>
          </a:effectRef>
          <a:fontRef idx="minor">
            <a:schemeClr val="dk1"/>
          </a:fontRef>
        </p:style>
        <p:txBody>
          <a:bodyPr wrap="square" rtlCol="0">
            <a:spAutoFit/>
          </a:bodyPr>
          <a:lstStyle/>
          <a:p>
            <a:pPr algn="ctr" fontAlgn="auto">
              <a:spcBef>
                <a:spcPts val="0"/>
              </a:spcBef>
              <a:spcAft>
                <a:spcPts val="0"/>
              </a:spcAft>
            </a:pPr>
            <a:r>
              <a:rPr lang="en-US" altLang="ja-JP" sz="1200" dirty="0" smtClean="0">
                <a:solidFill>
                  <a:prstClr val="black"/>
                </a:solidFill>
                <a:latin typeface="HGPｺﾞｼｯｸE" pitchFamily="50" charset="-128"/>
                <a:ea typeface="HGPｺﾞｼｯｸE" pitchFamily="50" charset="-128"/>
              </a:rPr>
              <a:t>7.0</a:t>
            </a:r>
            <a:r>
              <a:rPr lang="ja-JP" altLang="en-US" sz="1200" dirty="0" smtClean="0">
                <a:solidFill>
                  <a:prstClr val="black"/>
                </a:solidFill>
                <a:latin typeface="HGPｺﾞｼｯｸE" pitchFamily="50" charset="-128"/>
                <a:ea typeface="HGPｺﾞｼｯｸE" pitchFamily="50" charset="-128"/>
              </a:rPr>
              <a:t>兆円程度</a:t>
            </a:r>
            <a:endParaRPr lang="ja-JP" altLang="en-US" sz="1200" dirty="0">
              <a:solidFill>
                <a:prstClr val="black"/>
              </a:solidFill>
              <a:latin typeface="HGPｺﾞｼｯｸE" pitchFamily="50" charset="-128"/>
              <a:ea typeface="HGPｺﾞｼｯｸE" pitchFamily="50" charset="-128"/>
            </a:endParaRPr>
          </a:p>
        </p:txBody>
      </p:sp>
      <p:sp>
        <p:nvSpPr>
          <p:cNvPr id="47" name="テキスト ボックス 46"/>
          <p:cNvSpPr txBox="1"/>
          <p:nvPr/>
        </p:nvSpPr>
        <p:spPr>
          <a:xfrm>
            <a:off x="3459136" y="6147737"/>
            <a:ext cx="997034" cy="276999"/>
          </a:xfrm>
          <a:prstGeom prst="rect">
            <a:avLst/>
          </a:prstGeom>
          <a:noFill/>
          <a:ln w="19050">
            <a:prstDash val="solid"/>
          </a:ln>
        </p:spPr>
        <p:style>
          <a:lnRef idx="2">
            <a:schemeClr val="dk1"/>
          </a:lnRef>
          <a:fillRef idx="1">
            <a:schemeClr val="lt1"/>
          </a:fillRef>
          <a:effectRef idx="0">
            <a:schemeClr val="dk1"/>
          </a:effectRef>
          <a:fontRef idx="minor">
            <a:schemeClr val="dk1"/>
          </a:fontRef>
        </p:style>
        <p:txBody>
          <a:bodyPr wrap="square" rtlCol="0">
            <a:spAutoFit/>
          </a:bodyPr>
          <a:lstStyle/>
          <a:p>
            <a:pPr algn="ctr" fontAlgn="auto">
              <a:spcBef>
                <a:spcPts val="0"/>
              </a:spcBef>
              <a:spcAft>
                <a:spcPts val="0"/>
              </a:spcAft>
            </a:pPr>
            <a:r>
              <a:rPr lang="en-US" altLang="ja-JP" sz="1200" dirty="0" smtClean="0">
                <a:solidFill>
                  <a:prstClr val="black"/>
                </a:solidFill>
                <a:latin typeface="HGPｺﾞｼｯｸE" pitchFamily="50" charset="-128"/>
                <a:ea typeface="HGPｺﾞｼｯｸE" pitchFamily="50" charset="-128"/>
              </a:rPr>
              <a:t>0.8</a:t>
            </a:r>
            <a:r>
              <a:rPr lang="ja-JP" altLang="en-US" sz="1200" dirty="0" smtClean="0">
                <a:solidFill>
                  <a:prstClr val="black"/>
                </a:solidFill>
                <a:latin typeface="HGPｺﾞｼｯｸE" pitchFamily="50" charset="-128"/>
                <a:ea typeface="HGPｺﾞｼｯｸE" pitchFamily="50" charset="-128"/>
              </a:rPr>
              <a:t>兆円程度</a:t>
            </a:r>
            <a:endParaRPr lang="ja-JP" altLang="en-US" sz="1200" dirty="0">
              <a:solidFill>
                <a:prstClr val="black"/>
              </a:solidFill>
              <a:latin typeface="HGPｺﾞｼｯｸE" pitchFamily="50" charset="-128"/>
              <a:ea typeface="HGPｺﾞｼｯｸE" pitchFamily="50" charset="-128"/>
            </a:endParaRPr>
          </a:p>
        </p:txBody>
      </p:sp>
      <p:sp>
        <p:nvSpPr>
          <p:cNvPr id="48" name="テキスト ボックス 47"/>
          <p:cNvSpPr txBox="1"/>
          <p:nvPr/>
        </p:nvSpPr>
        <p:spPr>
          <a:xfrm>
            <a:off x="7647709" y="2111990"/>
            <a:ext cx="1268217" cy="308898"/>
          </a:xfrm>
          <a:prstGeom prst="rect">
            <a:avLst/>
          </a:prstGeom>
          <a:noFill/>
          <a:ln w="19050">
            <a:prstDash val="solid"/>
          </a:ln>
        </p:spPr>
        <p:style>
          <a:lnRef idx="2">
            <a:schemeClr val="dk1"/>
          </a:lnRef>
          <a:fillRef idx="1">
            <a:schemeClr val="lt1"/>
          </a:fillRef>
          <a:effectRef idx="0">
            <a:schemeClr val="dk1"/>
          </a:effectRef>
          <a:fontRef idx="minor">
            <a:schemeClr val="dk1"/>
          </a:fontRef>
        </p:style>
        <p:txBody>
          <a:bodyPr wrap="square" rtlCol="0">
            <a:spAutoFit/>
          </a:bodyPr>
          <a:lstStyle/>
          <a:p>
            <a:pPr algn="ctr" fontAlgn="auto">
              <a:spcBef>
                <a:spcPts val="0"/>
              </a:spcBef>
              <a:spcAft>
                <a:spcPts val="0"/>
              </a:spcAft>
            </a:pPr>
            <a:r>
              <a:rPr lang="en-US" altLang="ja-JP" sz="1400" dirty="0" smtClean="0">
                <a:solidFill>
                  <a:prstClr val="black"/>
                </a:solidFill>
                <a:latin typeface="HGPｺﾞｼｯｸE" pitchFamily="50" charset="-128"/>
                <a:ea typeface="HGPｺﾞｼｯｸE" pitchFamily="50" charset="-128"/>
              </a:rPr>
              <a:t>0.7</a:t>
            </a:r>
            <a:r>
              <a:rPr lang="ja-JP" altLang="en-US" sz="1400" dirty="0" smtClean="0">
                <a:solidFill>
                  <a:prstClr val="black"/>
                </a:solidFill>
                <a:latin typeface="HGPｺﾞｼｯｸE" pitchFamily="50" charset="-128"/>
                <a:ea typeface="HGPｺﾞｼｯｸE" pitchFamily="50" charset="-128"/>
              </a:rPr>
              <a:t>兆円程度</a:t>
            </a:r>
            <a:endParaRPr lang="ja-JP" altLang="en-US" sz="1400" dirty="0">
              <a:solidFill>
                <a:prstClr val="black"/>
              </a:solidFill>
              <a:latin typeface="HGPｺﾞｼｯｸE" pitchFamily="50" charset="-128"/>
              <a:ea typeface="HGPｺﾞｼｯｸE" pitchFamily="50" charset="-128"/>
            </a:endParaRPr>
          </a:p>
        </p:txBody>
      </p:sp>
      <p:sp>
        <p:nvSpPr>
          <p:cNvPr id="49" name="テキスト ボックス 48"/>
          <p:cNvSpPr txBox="1"/>
          <p:nvPr/>
        </p:nvSpPr>
        <p:spPr>
          <a:xfrm>
            <a:off x="7235553" y="3184313"/>
            <a:ext cx="1659091" cy="307777"/>
          </a:xfrm>
          <a:prstGeom prst="rect">
            <a:avLst/>
          </a:prstGeom>
          <a:noFill/>
          <a:ln w="19050">
            <a:prstDash val="solid"/>
          </a:ln>
        </p:spPr>
        <p:style>
          <a:lnRef idx="2">
            <a:schemeClr val="dk1"/>
          </a:lnRef>
          <a:fillRef idx="1">
            <a:schemeClr val="lt1"/>
          </a:fillRef>
          <a:effectRef idx="0">
            <a:schemeClr val="dk1"/>
          </a:effectRef>
          <a:fontRef idx="minor">
            <a:schemeClr val="dk1"/>
          </a:fontRef>
        </p:style>
        <p:txBody>
          <a:bodyPr wrap="square" rtlCol="0">
            <a:spAutoFit/>
          </a:bodyPr>
          <a:lstStyle/>
          <a:p>
            <a:pPr algn="ctr" fontAlgn="auto">
              <a:spcBef>
                <a:spcPts val="0"/>
              </a:spcBef>
              <a:spcAft>
                <a:spcPts val="0"/>
              </a:spcAft>
            </a:pPr>
            <a:r>
              <a:rPr lang="ja-JP" altLang="en-US" sz="1400" dirty="0" smtClean="0">
                <a:solidFill>
                  <a:prstClr val="black"/>
                </a:solidFill>
                <a:latin typeface="HGPｺﾞｼｯｸE" pitchFamily="50" charset="-128"/>
                <a:ea typeface="HGPｺﾞｼｯｸE" pitchFamily="50" charset="-128"/>
              </a:rPr>
              <a:t>～</a:t>
            </a:r>
            <a:r>
              <a:rPr lang="en-US" altLang="ja-JP" sz="1400" dirty="0" smtClean="0">
                <a:solidFill>
                  <a:prstClr val="black"/>
                </a:solidFill>
                <a:latin typeface="HGPｺﾞｼｯｸE" pitchFamily="50" charset="-128"/>
                <a:ea typeface="HGPｺﾞｼｯｸE" pitchFamily="50" charset="-128"/>
              </a:rPr>
              <a:t>1.6</a:t>
            </a:r>
            <a:r>
              <a:rPr lang="ja-JP" altLang="en-US" sz="1400" dirty="0" smtClean="0">
                <a:solidFill>
                  <a:prstClr val="black"/>
                </a:solidFill>
                <a:latin typeface="HGPｺﾞｼｯｸE" pitchFamily="50" charset="-128"/>
                <a:ea typeface="HGPｺﾞｼｯｸE" pitchFamily="50" charset="-128"/>
              </a:rPr>
              <a:t>兆円弱程度</a:t>
            </a:r>
            <a:endParaRPr lang="ja-JP" altLang="en-US" sz="1400" dirty="0">
              <a:solidFill>
                <a:prstClr val="black"/>
              </a:solidFill>
              <a:latin typeface="HGPｺﾞｼｯｸE" pitchFamily="50" charset="-128"/>
              <a:ea typeface="HGPｺﾞｼｯｸE" pitchFamily="50" charset="-128"/>
            </a:endParaRPr>
          </a:p>
        </p:txBody>
      </p:sp>
      <p:sp>
        <p:nvSpPr>
          <p:cNvPr id="50" name="テキスト ボックス 49"/>
          <p:cNvSpPr txBox="1"/>
          <p:nvPr/>
        </p:nvSpPr>
        <p:spPr>
          <a:xfrm>
            <a:off x="7484909" y="4439304"/>
            <a:ext cx="1431017" cy="307777"/>
          </a:xfrm>
          <a:prstGeom prst="rect">
            <a:avLst/>
          </a:prstGeom>
          <a:noFill/>
          <a:ln w="19050">
            <a:prstDash val="solid"/>
          </a:ln>
        </p:spPr>
        <p:style>
          <a:lnRef idx="2">
            <a:schemeClr val="dk1"/>
          </a:lnRef>
          <a:fillRef idx="1">
            <a:schemeClr val="lt1"/>
          </a:fillRef>
          <a:effectRef idx="0">
            <a:schemeClr val="dk1"/>
          </a:effectRef>
          <a:fontRef idx="minor">
            <a:schemeClr val="dk1"/>
          </a:fontRef>
        </p:style>
        <p:txBody>
          <a:bodyPr wrap="square" rtlCol="0">
            <a:spAutoFit/>
          </a:bodyPr>
          <a:lstStyle/>
          <a:p>
            <a:pPr algn="ctr" fontAlgn="auto">
              <a:spcBef>
                <a:spcPts val="0"/>
              </a:spcBef>
              <a:spcAft>
                <a:spcPts val="0"/>
              </a:spcAft>
            </a:pPr>
            <a:r>
              <a:rPr lang="ja-JP" altLang="en-US" sz="1400" dirty="0" smtClean="0">
                <a:solidFill>
                  <a:prstClr val="black"/>
                </a:solidFill>
                <a:latin typeface="HGPｺﾞｼｯｸE" pitchFamily="50" charset="-128"/>
                <a:ea typeface="HGPｺﾞｼｯｸE" pitchFamily="50" charset="-128"/>
              </a:rPr>
              <a:t>～</a:t>
            </a:r>
            <a:r>
              <a:rPr lang="en-US" altLang="ja-JP" sz="1400" dirty="0" smtClean="0">
                <a:solidFill>
                  <a:prstClr val="black"/>
                </a:solidFill>
                <a:latin typeface="HGPｺﾞｼｯｸE" pitchFamily="50" charset="-128"/>
                <a:ea typeface="HGPｺﾞｼｯｸE" pitchFamily="50" charset="-128"/>
              </a:rPr>
              <a:t>0.6</a:t>
            </a:r>
            <a:r>
              <a:rPr lang="ja-JP" altLang="en-US" sz="1400" dirty="0" smtClean="0">
                <a:solidFill>
                  <a:prstClr val="black"/>
                </a:solidFill>
                <a:latin typeface="HGPｺﾞｼｯｸE" pitchFamily="50" charset="-128"/>
                <a:ea typeface="HGPｺﾞｼｯｸE" pitchFamily="50" charset="-128"/>
              </a:rPr>
              <a:t>兆円程度</a:t>
            </a:r>
            <a:endParaRPr lang="ja-JP" altLang="en-US" sz="1400" dirty="0">
              <a:solidFill>
                <a:prstClr val="black"/>
              </a:solidFill>
              <a:latin typeface="HGPｺﾞｼｯｸE" pitchFamily="50" charset="-128"/>
              <a:ea typeface="HGPｺﾞｼｯｸE" pitchFamily="50" charset="-128"/>
            </a:endParaRPr>
          </a:p>
        </p:txBody>
      </p:sp>
      <p:sp>
        <p:nvSpPr>
          <p:cNvPr id="51" name="テキスト ボックス 50"/>
          <p:cNvSpPr txBox="1"/>
          <p:nvPr/>
        </p:nvSpPr>
        <p:spPr>
          <a:xfrm>
            <a:off x="7484909" y="5344062"/>
            <a:ext cx="1431017" cy="623248"/>
          </a:xfrm>
          <a:prstGeom prst="rect">
            <a:avLst/>
          </a:prstGeom>
          <a:noFill/>
          <a:ln w="19050">
            <a:prstDash val="sysDash"/>
          </a:ln>
        </p:spPr>
        <p:style>
          <a:lnRef idx="2">
            <a:schemeClr val="dk1"/>
          </a:lnRef>
          <a:fillRef idx="1">
            <a:schemeClr val="lt1"/>
          </a:fillRef>
          <a:effectRef idx="0">
            <a:schemeClr val="dk1"/>
          </a:effectRef>
          <a:fontRef idx="minor">
            <a:schemeClr val="dk1"/>
          </a:fontRef>
        </p:style>
        <p:txBody>
          <a:bodyPr wrap="square" rtlCol="0">
            <a:spAutoFit/>
          </a:bodyPr>
          <a:lstStyle/>
          <a:p>
            <a:pPr algn="ctr" fontAlgn="auto">
              <a:spcBef>
                <a:spcPts val="0"/>
              </a:spcBef>
              <a:spcAft>
                <a:spcPts val="0"/>
              </a:spcAft>
            </a:pPr>
            <a:r>
              <a:rPr lang="ja-JP" altLang="en-US" sz="1200" dirty="0" smtClean="0">
                <a:solidFill>
                  <a:prstClr val="black"/>
                </a:solidFill>
                <a:latin typeface="HGPｺﾞｼｯｸE" pitchFamily="50" charset="-128"/>
                <a:ea typeface="HGPｺﾞｼｯｸE" pitchFamily="50" charset="-128"/>
              </a:rPr>
              <a:t>上記のうち</a:t>
            </a:r>
            <a:endParaRPr lang="en-US" altLang="ja-JP" sz="1200" dirty="0" smtClean="0">
              <a:solidFill>
                <a:prstClr val="black"/>
              </a:solidFill>
              <a:latin typeface="HGPｺﾞｼｯｸE" pitchFamily="50" charset="-128"/>
              <a:ea typeface="HGPｺﾞｼｯｸE" pitchFamily="50" charset="-128"/>
            </a:endParaRPr>
          </a:p>
          <a:p>
            <a:pPr algn="ctr" fontAlgn="auto">
              <a:spcBef>
                <a:spcPts val="0"/>
              </a:spcBef>
              <a:spcAft>
                <a:spcPts val="0"/>
              </a:spcAft>
            </a:pPr>
            <a:r>
              <a:rPr lang="ja-JP" altLang="en-US" sz="1200" dirty="0" smtClean="0">
                <a:solidFill>
                  <a:prstClr val="black"/>
                </a:solidFill>
                <a:latin typeface="HGPｺﾞｼｯｸE" pitchFamily="50" charset="-128"/>
                <a:ea typeface="HGPｺﾞｼｯｸE" pitchFamily="50" charset="-128"/>
              </a:rPr>
              <a:t>～</a:t>
            </a:r>
            <a:r>
              <a:rPr lang="en-US" altLang="ja-JP" sz="1200" dirty="0" smtClean="0">
                <a:solidFill>
                  <a:prstClr val="black"/>
                </a:solidFill>
                <a:latin typeface="HGPｺﾞｼｯｸE" pitchFamily="50" charset="-128"/>
                <a:ea typeface="HGPｺﾞｼｯｸE" pitchFamily="50" charset="-128"/>
              </a:rPr>
              <a:t>1.4</a:t>
            </a:r>
            <a:r>
              <a:rPr lang="ja-JP" altLang="en-US" sz="1200" dirty="0" smtClean="0">
                <a:solidFill>
                  <a:prstClr val="black"/>
                </a:solidFill>
                <a:latin typeface="HGPｺﾞｼｯｸE" pitchFamily="50" charset="-128"/>
                <a:ea typeface="HGPｺﾞｼｯｸE" pitchFamily="50" charset="-128"/>
              </a:rPr>
              <a:t>兆円程度</a:t>
            </a:r>
            <a:endParaRPr lang="en-US" altLang="ja-JP" sz="1200" dirty="0" smtClean="0">
              <a:solidFill>
                <a:prstClr val="black"/>
              </a:solidFill>
              <a:latin typeface="HGPｺﾞｼｯｸE" pitchFamily="50" charset="-128"/>
              <a:ea typeface="HGPｺﾞｼｯｸE" pitchFamily="50" charset="-128"/>
            </a:endParaRPr>
          </a:p>
          <a:p>
            <a:pPr algn="ctr" fontAlgn="auto">
              <a:spcBef>
                <a:spcPts val="0"/>
              </a:spcBef>
              <a:spcAft>
                <a:spcPts val="0"/>
              </a:spcAft>
            </a:pPr>
            <a:r>
              <a:rPr lang="ja-JP" altLang="en-US" sz="1050" dirty="0" smtClean="0">
                <a:solidFill>
                  <a:prstClr val="black"/>
                </a:solidFill>
                <a:latin typeface="HGPｺﾞｼｯｸE" pitchFamily="50" charset="-128"/>
                <a:ea typeface="HGPｺﾞｼｯｸE" pitchFamily="50" charset="-128"/>
              </a:rPr>
              <a:t>（再掲）</a:t>
            </a:r>
            <a:endParaRPr lang="ja-JP" altLang="en-US" sz="1200" dirty="0">
              <a:solidFill>
                <a:prstClr val="black"/>
              </a:solidFill>
              <a:latin typeface="HGPｺﾞｼｯｸE" pitchFamily="50" charset="-128"/>
              <a:ea typeface="HGPｺﾞｼｯｸE" pitchFamily="50" charset="-128"/>
            </a:endParaRPr>
          </a:p>
        </p:txBody>
      </p:sp>
      <p:sp>
        <p:nvSpPr>
          <p:cNvPr id="54" name="角丸四角形 53"/>
          <p:cNvSpPr/>
          <p:nvPr/>
        </p:nvSpPr>
        <p:spPr>
          <a:xfrm>
            <a:off x="1248561" y="2048973"/>
            <a:ext cx="3124039" cy="360040"/>
          </a:xfrm>
          <a:prstGeom prst="roundRect">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ja-JP" altLang="en-US" dirty="0" smtClean="0">
                <a:solidFill>
                  <a:prstClr val="black"/>
                </a:solidFill>
                <a:ea typeface="ＤＨＰ特太ゴシック体" pitchFamily="2" charset="-128"/>
              </a:rPr>
              <a:t>社会保障の充実</a:t>
            </a:r>
            <a:endParaRPr lang="ja-JP" altLang="en-US" dirty="0">
              <a:solidFill>
                <a:prstClr val="black"/>
              </a:solidFill>
              <a:ea typeface="ＤＨＰ特太ゴシック体" pitchFamily="2" charset="-128"/>
            </a:endParaRPr>
          </a:p>
        </p:txBody>
      </p:sp>
      <p:sp>
        <p:nvSpPr>
          <p:cNvPr id="55" name="角丸四角形 54"/>
          <p:cNvSpPr/>
          <p:nvPr/>
        </p:nvSpPr>
        <p:spPr>
          <a:xfrm>
            <a:off x="1248561" y="2996952"/>
            <a:ext cx="3124039" cy="648072"/>
          </a:xfrm>
          <a:prstGeom prst="roundRect">
            <a:avLst/>
          </a:prstGeom>
          <a:solidFill>
            <a:schemeClr val="accent5">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ja-JP" altLang="en-US" dirty="0" smtClean="0">
                <a:solidFill>
                  <a:prstClr val="black"/>
                </a:solidFill>
                <a:ea typeface="ＤＨＰ特太ゴシック体" pitchFamily="2" charset="-128"/>
              </a:rPr>
              <a:t>社会保障の安定化</a:t>
            </a:r>
            <a:endParaRPr lang="en-US" altLang="ja-JP" dirty="0" smtClean="0">
              <a:solidFill>
                <a:prstClr val="black"/>
              </a:solidFill>
              <a:ea typeface="ＤＨＰ特太ゴシック体" pitchFamily="2" charset="-128"/>
            </a:endParaRPr>
          </a:p>
          <a:p>
            <a:pPr algn="ctr" fontAlgn="auto">
              <a:spcBef>
                <a:spcPts val="0"/>
              </a:spcBef>
              <a:spcAft>
                <a:spcPts val="0"/>
              </a:spcAft>
            </a:pPr>
            <a:r>
              <a:rPr lang="ja-JP" altLang="en-US" dirty="0" smtClean="0">
                <a:solidFill>
                  <a:prstClr val="black"/>
                </a:solidFill>
                <a:ea typeface="ＤＨＰ特太ゴシック体" pitchFamily="2" charset="-128"/>
              </a:rPr>
              <a:t>：今の社会保障制度を守る</a:t>
            </a:r>
            <a:endParaRPr lang="ja-JP" altLang="en-US" dirty="0">
              <a:solidFill>
                <a:prstClr val="black"/>
              </a:solidFill>
              <a:ea typeface="ＤＨＰ特太ゴシック体" pitchFamily="2" charset="-128"/>
            </a:endParaRPr>
          </a:p>
        </p:txBody>
      </p:sp>
      <p:sp>
        <p:nvSpPr>
          <p:cNvPr id="23" name="大かっこ 22"/>
          <p:cNvSpPr/>
          <p:nvPr/>
        </p:nvSpPr>
        <p:spPr>
          <a:xfrm>
            <a:off x="5146612" y="5344200"/>
            <a:ext cx="3788308" cy="965787"/>
          </a:xfrm>
          <a:prstGeom prst="bracketPair">
            <a:avLst/>
          </a:prstGeom>
        </p:spPr>
        <p:style>
          <a:lnRef idx="1">
            <a:schemeClr val="dk1"/>
          </a:lnRef>
          <a:fillRef idx="0">
            <a:schemeClr val="dk1"/>
          </a:fillRef>
          <a:effectRef idx="0">
            <a:schemeClr val="dk1"/>
          </a:effectRef>
          <a:fontRef idx="minor">
            <a:schemeClr val="tx1"/>
          </a:fontRef>
        </p:style>
        <p:txBody>
          <a:bodyPr rtlCol="0" anchor="ctr"/>
          <a:lstStyle/>
          <a:p>
            <a:pPr algn="ctr" fontAlgn="auto">
              <a:spcBef>
                <a:spcPts val="0"/>
              </a:spcBef>
              <a:spcAft>
                <a:spcPts val="0"/>
              </a:spcAft>
            </a:pPr>
            <a:endParaRPr lang="ja-JP" altLang="en-US">
              <a:solidFill>
                <a:prstClr val="black"/>
              </a:solidFill>
            </a:endParaRPr>
          </a:p>
        </p:txBody>
      </p:sp>
      <p:grpSp>
        <p:nvGrpSpPr>
          <p:cNvPr id="2" name="グループ化 32"/>
          <p:cNvGrpSpPr/>
          <p:nvPr/>
        </p:nvGrpSpPr>
        <p:grpSpPr>
          <a:xfrm>
            <a:off x="4426252" y="2603275"/>
            <a:ext cx="876906" cy="606159"/>
            <a:chOff x="4795106" y="2890636"/>
            <a:chExt cx="949981" cy="606159"/>
          </a:xfrm>
        </p:grpSpPr>
        <p:sp>
          <p:nvSpPr>
            <p:cNvPr id="30" name="二等辺三角形 29"/>
            <p:cNvSpPr/>
            <p:nvPr/>
          </p:nvSpPr>
          <p:spPr>
            <a:xfrm rot="17432775">
              <a:off x="4964409" y="2721333"/>
              <a:ext cx="435293" cy="773900"/>
            </a:xfrm>
            <a:prstGeom prst="triangle">
              <a:avLst/>
            </a:prstGeom>
            <a:solidFill>
              <a:schemeClr val="accent3">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a:solidFill>
                  <a:prstClr val="white"/>
                </a:solidFill>
              </a:endParaRPr>
            </a:p>
          </p:txBody>
        </p:sp>
        <p:sp>
          <p:nvSpPr>
            <p:cNvPr id="32" name="正方形/長方形 31"/>
            <p:cNvSpPr/>
            <p:nvPr/>
          </p:nvSpPr>
          <p:spPr>
            <a:xfrm>
              <a:off x="5467688" y="3011582"/>
              <a:ext cx="277399" cy="485213"/>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a:solidFill>
                  <a:prstClr val="white"/>
                </a:solidFill>
              </a:endParaRPr>
            </a:p>
          </p:txBody>
        </p:sp>
      </p:grpSp>
      <p:sp>
        <p:nvSpPr>
          <p:cNvPr id="34" name="Rectangle 2"/>
          <p:cNvSpPr>
            <a:spLocks noChangeArrowheads="1"/>
          </p:cNvSpPr>
          <p:nvPr/>
        </p:nvSpPr>
        <p:spPr bwMode="auto">
          <a:xfrm>
            <a:off x="118811" y="429172"/>
            <a:ext cx="8840665" cy="1440161"/>
          </a:xfrm>
          <a:prstGeom prst="rect">
            <a:avLst/>
          </a:prstGeom>
          <a:ln>
            <a:headEnd/>
            <a:tailEnd/>
          </a:ln>
          <a:extLst/>
        </p:spPr>
        <p:style>
          <a:lnRef idx="2">
            <a:schemeClr val="accent2"/>
          </a:lnRef>
          <a:fillRef idx="1">
            <a:schemeClr val="lt1"/>
          </a:fillRef>
          <a:effectRef idx="0">
            <a:schemeClr val="accent2"/>
          </a:effectRef>
          <a:fontRef idx="minor">
            <a:schemeClr val="dk1"/>
          </a:fontRef>
        </p:style>
        <p:txBody>
          <a:bodyPr anchor="ctr"/>
          <a:lstStyle>
            <a:defPPr>
              <a:defRPr lang="ja-JP"/>
            </a:defPPr>
            <a:lvl1pPr marL="0" algn="l" defTabSz="951559" rtl="0" eaLnBrk="1" latinLnBrk="0" hangingPunct="1">
              <a:defRPr kumimoji="1" sz="1900" kern="1200">
                <a:solidFill>
                  <a:schemeClr val="tx1"/>
                </a:solidFill>
                <a:latin typeface="+mn-lt"/>
                <a:ea typeface="+mn-ea"/>
                <a:cs typeface="+mn-cs"/>
              </a:defRPr>
            </a:lvl1pPr>
            <a:lvl2pPr marL="475781" algn="l" defTabSz="951559" rtl="0" eaLnBrk="1" latinLnBrk="0" hangingPunct="1">
              <a:defRPr kumimoji="1" sz="1900" kern="1200">
                <a:solidFill>
                  <a:schemeClr val="tx1"/>
                </a:solidFill>
                <a:latin typeface="+mn-lt"/>
                <a:ea typeface="+mn-ea"/>
                <a:cs typeface="+mn-cs"/>
              </a:defRPr>
            </a:lvl2pPr>
            <a:lvl3pPr marL="951559" algn="l" defTabSz="951559" rtl="0" eaLnBrk="1" latinLnBrk="0" hangingPunct="1">
              <a:defRPr kumimoji="1" sz="1900" kern="1200">
                <a:solidFill>
                  <a:schemeClr val="tx1"/>
                </a:solidFill>
                <a:latin typeface="+mn-lt"/>
                <a:ea typeface="+mn-ea"/>
                <a:cs typeface="+mn-cs"/>
              </a:defRPr>
            </a:lvl3pPr>
            <a:lvl4pPr marL="1427339" algn="l" defTabSz="951559" rtl="0" eaLnBrk="1" latinLnBrk="0" hangingPunct="1">
              <a:defRPr kumimoji="1" sz="1900" kern="1200">
                <a:solidFill>
                  <a:schemeClr val="tx1"/>
                </a:solidFill>
                <a:latin typeface="+mn-lt"/>
                <a:ea typeface="+mn-ea"/>
                <a:cs typeface="+mn-cs"/>
              </a:defRPr>
            </a:lvl4pPr>
            <a:lvl5pPr marL="1903119" algn="l" defTabSz="951559" rtl="0" eaLnBrk="1" latinLnBrk="0" hangingPunct="1">
              <a:defRPr kumimoji="1" sz="1900" kern="1200">
                <a:solidFill>
                  <a:schemeClr val="tx1"/>
                </a:solidFill>
                <a:latin typeface="+mn-lt"/>
                <a:ea typeface="+mn-ea"/>
                <a:cs typeface="+mn-cs"/>
              </a:defRPr>
            </a:lvl5pPr>
            <a:lvl6pPr marL="2378897" algn="l" defTabSz="951559" rtl="0" eaLnBrk="1" latinLnBrk="0" hangingPunct="1">
              <a:defRPr kumimoji="1" sz="1900" kern="1200">
                <a:solidFill>
                  <a:schemeClr val="tx1"/>
                </a:solidFill>
                <a:latin typeface="+mn-lt"/>
                <a:ea typeface="+mn-ea"/>
                <a:cs typeface="+mn-cs"/>
              </a:defRPr>
            </a:lvl6pPr>
            <a:lvl7pPr marL="2854680" algn="l" defTabSz="951559" rtl="0" eaLnBrk="1" latinLnBrk="0" hangingPunct="1">
              <a:defRPr kumimoji="1" sz="1900" kern="1200">
                <a:solidFill>
                  <a:schemeClr val="tx1"/>
                </a:solidFill>
                <a:latin typeface="+mn-lt"/>
                <a:ea typeface="+mn-ea"/>
                <a:cs typeface="+mn-cs"/>
              </a:defRPr>
            </a:lvl7pPr>
            <a:lvl8pPr marL="3330461" algn="l" defTabSz="951559" rtl="0" eaLnBrk="1" latinLnBrk="0" hangingPunct="1">
              <a:defRPr kumimoji="1" sz="1900" kern="1200">
                <a:solidFill>
                  <a:schemeClr val="tx1"/>
                </a:solidFill>
                <a:latin typeface="+mn-lt"/>
                <a:ea typeface="+mn-ea"/>
                <a:cs typeface="+mn-cs"/>
              </a:defRPr>
            </a:lvl8pPr>
            <a:lvl9pPr marL="3806239" algn="l" defTabSz="951559" rtl="0" eaLnBrk="1" latinLnBrk="0" hangingPunct="1">
              <a:defRPr kumimoji="1" sz="1900" kern="1200">
                <a:solidFill>
                  <a:schemeClr val="tx1"/>
                </a:solidFill>
                <a:latin typeface="+mn-lt"/>
                <a:ea typeface="+mn-ea"/>
                <a:cs typeface="+mn-cs"/>
              </a:defRPr>
            </a:lvl9pPr>
          </a:lstStyle>
          <a:p>
            <a:pPr fontAlgn="auto">
              <a:spcBef>
                <a:spcPts val="0"/>
              </a:spcBef>
              <a:spcAft>
                <a:spcPts val="0"/>
              </a:spcAft>
            </a:pPr>
            <a:r>
              <a:rPr lang="ja-JP" altLang="en-US" sz="1600" dirty="0" smtClean="0">
                <a:solidFill>
                  <a:prstClr val="black"/>
                </a:solidFill>
                <a:latin typeface="HGP創英角ｺﾞｼｯｸUB" pitchFamily="50" charset="-128"/>
                <a:ea typeface="HGP創英角ｺﾞｼｯｸUB" pitchFamily="50" charset="-128"/>
              </a:rPr>
              <a:t>■ 消費税率（国・地方）を、</a:t>
            </a:r>
            <a:r>
              <a:rPr lang="en-US" altLang="ja-JP" sz="1600" dirty="0" smtClean="0">
                <a:solidFill>
                  <a:prstClr val="black"/>
                </a:solidFill>
                <a:latin typeface="HGP創英角ｺﾞｼｯｸUB" pitchFamily="50" charset="-128"/>
                <a:ea typeface="HGP創英角ｺﾞｼｯｸUB" pitchFamily="50" charset="-128"/>
              </a:rPr>
              <a:t>2014</a:t>
            </a:r>
            <a:r>
              <a:rPr lang="ja-JP" altLang="en-US" sz="1600" dirty="0" smtClean="0">
                <a:solidFill>
                  <a:prstClr val="black"/>
                </a:solidFill>
                <a:latin typeface="HGP創英角ｺﾞｼｯｸUB" pitchFamily="50" charset="-128"/>
                <a:ea typeface="HGP創英角ｺﾞｼｯｸUB" pitchFamily="50" charset="-128"/>
              </a:rPr>
              <a:t>年４月より８％へ、</a:t>
            </a:r>
            <a:r>
              <a:rPr lang="en-US" altLang="ja-JP" sz="1600" dirty="0" smtClean="0">
                <a:solidFill>
                  <a:prstClr val="black"/>
                </a:solidFill>
                <a:latin typeface="HGP創英角ｺﾞｼｯｸUB" pitchFamily="50" charset="-128"/>
                <a:ea typeface="HGP創英角ｺﾞｼｯｸUB" pitchFamily="50" charset="-128"/>
              </a:rPr>
              <a:t>2015</a:t>
            </a:r>
            <a:r>
              <a:rPr lang="ja-JP" altLang="en-US" sz="1600" dirty="0" smtClean="0">
                <a:solidFill>
                  <a:prstClr val="black"/>
                </a:solidFill>
                <a:latin typeface="HGP創英角ｺﾞｼｯｸUB" pitchFamily="50" charset="-128"/>
                <a:ea typeface="HGP創英角ｺﾞｼｯｸUB" pitchFamily="50" charset="-128"/>
              </a:rPr>
              <a:t>年</a:t>
            </a:r>
            <a:r>
              <a:rPr lang="en-US" altLang="ja-JP" sz="1600" dirty="0" smtClean="0">
                <a:solidFill>
                  <a:prstClr val="black"/>
                </a:solidFill>
                <a:latin typeface="HGP創英角ｺﾞｼｯｸUB" pitchFamily="50" charset="-128"/>
                <a:ea typeface="HGP創英角ｺﾞｼｯｸUB" pitchFamily="50" charset="-128"/>
              </a:rPr>
              <a:t>10</a:t>
            </a:r>
            <a:r>
              <a:rPr lang="ja-JP" altLang="en-US" sz="1600" dirty="0" smtClean="0">
                <a:solidFill>
                  <a:prstClr val="black"/>
                </a:solidFill>
                <a:latin typeface="HGP創英角ｺﾞｼｯｸUB" pitchFamily="50" charset="-128"/>
                <a:ea typeface="HGP創英角ｺﾞｼｯｸUB" pitchFamily="50" charset="-128"/>
              </a:rPr>
              <a:t>月より</a:t>
            </a:r>
            <a:r>
              <a:rPr lang="en-US" altLang="ja-JP" sz="1600" dirty="0" smtClean="0">
                <a:solidFill>
                  <a:prstClr val="black"/>
                </a:solidFill>
                <a:latin typeface="HGP創英角ｺﾞｼｯｸUB" pitchFamily="50" charset="-128"/>
                <a:ea typeface="HGP創英角ｺﾞｼｯｸUB" pitchFamily="50" charset="-128"/>
              </a:rPr>
              <a:t>10</a:t>
            </a:r>
            <a:r>
              <a:rPr lang="ja-JP" altLang="en-US" sz="1600" dirty="0" smtClean="0">
                <a:solidFill>
                  <a:prstClr val="black"/>
                </a:solidFill>
                <a:latin typeface="HGP創英角ｺﾞｼｯｸUB" pitchFamily="50" charset="-128"/>
                <a:ea typeface="HGP創英角ｺﾞｼｯｸUB" pitchFamily="50" charset="-128"/>
              </a:rPr>
              <a:t>％へ段階的に引上げ</a:t>
            </a:r>
            <a:endParaRPr lang="en-US" altLang="ja-JP" sz="1600" dirty="0" smtClean="0">
              <a:solidFill>
                <a:prstClr val="black"/>
              </a:solidFill>
              <a:latin typeface="HGP創英角ｺﾞｼｯｸUB" pitchFamily="50" charset="-128"/>
              <a:ea typeface="HGP創英角ｺﾞｼｯｸUB" pitchFamily="50" charset="-128"/>
            </a:endParaRPr>
          </a:p>
          <a:p>
            <a:pPr fontAlgn="auto">
              <a:spcBef>
                <a:spcPts val="0"/>
              </a:spcBef>
              <a:spcAft>
                <a:spcPts val="0"/>
              </a:spcAft>
            </a:pPr>
            <a:r>
              <a:rPr lang="ja-JP" altLang="en-US" sz="1600" dirty="0" smtClean="0">
                <a:solidFill>
                  <a:prstClr val="black"/>
                </a:solidFill>
                <a:latin typeface="HGP創英角ｺﾞｼｯｸUB" pitchFamily="50" charset="-128"/>
                <a:ea typeface="HGP創英角ｺﾞｼｯｸUB" pitchFamily="50" charset="-128"/>
              </a:rPr>
              <a:t>■ </a:t>
            </a:r>
            <a:r>
              <a:rPr lang="ja-JP" altLang="ja-JP" sz="1600" dirty="0" smtClean="0">
                <a:solidFill>
                  <a:prstClr val="black"/>
                </a:solidFill>
                <a:latin typeface="HGP創英角ｺﾞｼｯｸUB" pitchFamily="50" charset="-128"/>
                <a:ea typeface="HGP創英角ｺﾞｼｯｸUB" pitchFamily="50" charset="-128"/>
              </a:rPr>
              <a:t>消費税収の使い途は、</a:t>
            </a:r>
            <a:r>
              <a:rPr lang="ja-JP" altLang="en-US" sz="1600" dirty="0" smtClean="0">
                <a:solidFill>
                  <a:prstClr val="black"/>
                </a:solidFill>
                <a:latin typeface="HGP創英角ｺﾞｼｯｸUB" pitchFamily="50" charset="-128"/>
                <a:ea typeface="HGP創英角ｺﾞｼｯｸUB" pitchFamily="50" charset="-128"/>
              </a:rPr>
              <a:t>国分については現在</a:t>
            </a:r>
            <a:r>
              <a:rPr lang="ja-JP" altLang="ja-JP" sz="1600" dirty="0" smtClean="0">
                <a:solidFill>
                  <a:prstClr val="black"/>
                </a:solidFill>
                <a:latin typeface="HGP創英角ｺﾞｼｯｸUB" pitchFamily="50" charset="-128"/>
                <a:ea typeface="HGP創英角ｺﾞｼｯｸUB" pitchFamily="50" charset="-128"/>
              </a:rPr>
              <a:t>高齢者３経費（基礎年金、老人医療、介護）となっている</a:t>
            </a:r>
            <a:r>
              <a:rPr lang="ja-JP" altLang="en-US" sz="1600" dirty="0" smtClean="0">
                <a:solidFill>
                  <a:prstClr val="black"/>
                </a:solidFill>
                <a:latin typeface="HGP創英角ｺﾞｼｯｸUB" pitchFamily="50" charset="-128"/>
                <a:ea typeface="HGP創英角ｺﾞｼｯｸUB" pitchFamily="50" charset="-128"/>
              </a:rPr>
              <a:t>　　</a:t>
            </a:r>
            <a:endParaRPr lang="en-US" altLang="ja-JP" sz="1600" dirty="0" smtClean="0">
              <a:solidFill>
                <a:prstClr val="black"/>
              </a:solidFill>
              <a:latin typeface="HGP創英角ｺﾞｼｯｸUB" pitchFamily="50" charset="-128"/>
              <a:ea typeface="HGP創英角ｺﾞｼｯｸUB" pitchFamily="50" charset="-128"/>
            </a:endParaRPr>
          </a:p>
          <a:p>
            <a:pPr fontAlgn="auto">
              <a:spcBef>
                <a:spcPts val="0"/>
              </a:spcBef>
              <a:spcAft>
                <a:spcPts val="0"/>
              </a:spcAft>
            </a:pPr>
            <a:r>
              <a:rPr lang="ja-JP" altLang="en-US" sz="1600" dirty="0">
                <a:solidFill>
                  <a:prstClr val="black"/>
                </a:solidFill>
                <a:latin typeface="HGP創英角ｺﾞｼｯｸUB" pitchFamily="50" charset="-128"/>
                <a:ea typeface="HGP創英角ｺﾞｼｯｸUB" pitchFamily="50" charset="-128"/>
              </a:rPr>
              <a:t>　</a:t>
            </a:r>
            <a:r>
              <a:rPr lang="ja-JP" altLang="en-US" sz="1600" dirty="0" smtClean="0">
                <a:solidFill>
                  <a:prstClr val="black"/>
                </a:solidFill>
                <a:latin typeface="HGP創英角ｺﾞｼｯｸUB" pitchFamily="50" charset="-128"/>
                <a:ea typeface="HGP創英角ｺﾞｼｯｸUB" pitchFamily="50" charset="-128"/>
              </a:rPr>
              <a:t>　</a:t>
            </a:r>
            <a:r>
              <a:rPr lang="ja-JP" altLang="ja-JP" sz="1600" dirty="0" smtClean="0">
                <a:solidFill>
                  <a:prstClr val="black"/>
                </a:solidFill>
                <a:latin typeface="HGP創英角ｺﾞｼｯｸUB" pitchFamily="50" charset="-128"/>
                <a:ea typeface="HGP創英角ｺﾞｼｯｸUB" pitchFamily="50" charset="-128"/>
              </a:rPr>
              <a:t>が、今後は</a:t>
            </a:r>
            <a:r>
              <a:rPr lang="ja-JP" altLang="en-US" sz="1600" dirty="0" smtClean="0">
                <a:solidFill>
                  <a:prstClr val="black"/>
                </a:solidFill>
                <a:latin typeface="HGP創英角ｺﾞｼｯｸUB" pitchFamily="50" charset="-128"/>
                <a:ea typeface="HGP創英角ｺﾞｼｯｸUB" pitchFamily="50" charset="-128"/>
              </a:rPr>
              <a:t>、</a:t>
            </a:r>
            <a:r>
              <a:rPr lang="ja-JP" altLang="ja-JP" sz="1600" dirty="0" smtClean="0">
                <a:solidFill>
                  <a:prstClr val="black"/>
                </a:solidFill>
                <a:latin typeface="HGP創英角ｺﾞｼｯｸUB" pitchFamily="50" charset="-128"/>
                <a:ea typeface="HGP創英角ｺﾞｼｯｸUB" pitchFamily="50" charset="-128"/>
              </a:rPr>
              <a:t>社会保障４経費（年金、医療、介護、子育て）に拡大</a:t>
            </a:r>
            <a:r>
              <a:rPr lang="en-US" altLang="ja-JP" sz="1600" dirty="0" smtClean="0">
                <a:solidFill>
                  <a:prstClr val="black"/>
                </a:solidFill>
                <a:latin typeface="HGP創英角ｺﾞｼｯｸUB" pitchFamily="50" charset="-128"/>
                <a:ea typeface="HGP創英角ｺﾞｼｯｸUB" pitchFamily="50" charset="-128"/>
              </a:rPr>
              <a:t/>
            </a:r>
            <a:br>
              <a:rPr lang="en-US" altLang="ja-JP" sz="1600" dirty="0" smtClean="0">
                <a:solidFill>
                  <a:prstClr val="black"/>
                </a:solidFill>
                <a:latin typeface="HGP創英角ｺﾞｼｯｸUB" pitchFamily="50" charset="-128"/>
                <a:ea typeface="HGP創英角ｺﾞｼｯｸUB" pitchFamily="50" charset="-128"/>
              </a:rPr>
            </a:br>
            <a:r>
              <a:rPr lang="ja-JP" altLang="en-US" sz="1600" dirty="0" smtClean="0">
                <a:solidFill>
                  <a:prstClr val="black"/>
                </a:solidFill>
                <a:latin typeface="HGP創英角ｺﾞｼｯｸUB" pitchFamily="50" charset="-128"/>
                <a:ea typeface="HGP創英角ｺﾞｼｯｸUB" pitchFamily="50" charset="-128"/>
              </a:rPr>
              <a:t>■ 消費税の使途の明確化（消費税収の社会保障財源化）</a:t>
            </a:r>
            <a:endParaRPr lang="en-US" altLang="ja-JP" sz="1600" dirty="0" smtClean="0">
              <a:solidFill>
                <a:prstClr val="black"/>
              </a:solidFill>
              <a:latin typeface="HGP創英角ｺﾞｼｯｸUB" pitchFamily="50" charset="-128"/>
              <a:ea typeface="HGP創英角ｺﾞｼｯｸUB" pitchFamily="50" charset="-128"/>
            </a:endParaRPr>
          </a:p>
          <a:p>
            <a:pPr fontAlgn="auto">
              <a:spcBef>
                <a:spcPts val="0"/>
              </a:spcBef>
              <a:spcAft>
                <a:spcPts val="0"/>
              </a:spcAft>
            </a:pPr>
            <a:r>
              <a:rPr lang="ja-JP" altLang="en-US" sz="1600" dirty="0" smtClean="0">
                <a:solidFill>
                  <a:prstClr val="black"/>
                </a:solidFill>
                <a:latin typeface="HGP創英角ｺﾞｼｯｸUB" pitchFamily="50" charset="-128"/>
                <a:ea typeface="HGP創英角ｺﾞｼｯｸUB" pitchFamily="50" charset="-128"/>
              </a:rPr>
              <a:t>■ 消費税収は、全て国民に還元し、官の肥大化には使わない</a:t>
            </a:r>
            <a:endParaRPr lang="en-US" altLang="ja-JP" sz="1600" b="1" dirty="0" smtClean="0">
              <a:solidFill>
                <a:prstClr val="black"/>
              </a:solidFill>
              <a:latin typeface="HGP創英角ｺﾞｼｯｸUB" pitchFamily="50" charset="-128"/>
              <a:ea typeface="HGP創英角ｺﾞｼｯｸUB" pitchFamily="50" charset="-128"/>
            </a:endParaRPr>
          </a:p>
        </p:txBody>
      </p:sp>
      <p:sp>
        <p:nvSpPr>
          <p:cNvPr id="35" name="テキスト ボックス 34"/>
          <p:cNvSpPr txBox="1"/>
          <p:nvPr/>
        </p:nvSpPr>
        <p:spPr>
          <a:xfrm>
            <a:off x="5370388" y="1553388"/>
            <a:ext cx="3545538" cy="338554"/>
          </a:xfrm>
          <a:prstGeom prst="rect">
            <a:avLst/>
          </a:prstGeom>
          <a:noFill/>
        </p:spPr>
        <p:txBody>
          <a:bodyPr wrap="square" rtlCol="0">
            <a:spAutoFit/>
          </a:bodyPr>
          <a:lstStyle/>
          <a:p>
            <a:pPr fontAlgn="auto">
              <a:spcBef>
                <a:spcPts val="0"/>
              </a:spcBef>
              <a:spcAft>
                <a:spcPts val="0"/>
              </a:spcAft>
            </a:pPr>
            <a:r>
              <a:rPr lang="en-US" altLang="ja-JP" sz="800" dirty="0">
                <a:solidFill>
                  <a:prstClr val="black"/>
                </a:solidFill>
                <a:latin typeface="Calibri"/>
                <a:ea typeface="ＭＳ Ｐゴシック"/>
              </a:rPr>
              <a:t>(</a:t>
            </a:r>
            <a:r>
              <a:rPr lang="ja-JP" altLang="en-US" sz="800" dirty="0" smtClean="0">
                <a:solidFill>
                  <a:prstClr val="black"/>
                </a:solidFill>
                <a:latin typeface="Calibri"/>
                <a:ea typeface="ＭＳ Ｐゴシック"/>
              </a:rPr>
              <a:t>注</a:t>
            </a:r>
            <a:r>
              <a:rPr lang="en-US" altLang="ja-JP" sz="800" dirty="0" smtClean="0">
                <a:solidFill>
                  <a:prstClr val="black"/>
                </a:solidFill>
                <a:latin typeface="Calibri"/>
                <a:ea typeface="ＭＳ Ｐゴシック"/>
              </a:rPr>
              <a:t>) </a:t>
            </a:r>
            <a:r>
              <a:rPr lang="ja-JP" altLang="en-US" sz="800" dirty="0" smtClean="0">
                <a:solidFill>
                  <a:prstClr val="black"/>
                </a:solidFill>
                <a:latin typeface="Calibri"/>
                <a:ea typeface="ＭＳ Ｐゴシック"/>
              </a:rPr>
              <a:t>現行分の地方消費税を除く。また、現行の基本的枠組みを変更しないことを前提とする。</a:t>
            </a:r>
            <a:endParaRPr lang="ja-JP" altLang="en-US" sz="800" dirty="0">
              <a:solidFill>
                <a:prstClr val="black"/>
              </a:solidFill>
              <a:latin typeface="Calibri"/>
              <a:ea typeface="ＭＳ Ｐゴシック"/>
            </a:endParaRPr>
          </a:p>
        </p:txBody>
      </p:sp>
      <p:sp>
        <p:nvSpPr>
          <p:cNvPr id="36" name="テキスト ボックス 35"/>
          <p:cNvSpPr txBox="1"/>
          <p:nvPr/>
        </p:nvSpPr>
        <p:spPr>
          <a:xfrm>
            <a:off x="161219" y="6511205"/>
            <a:ext cx="8988358" cy="338554"/>
          </a:xfrm>
          <a:prstGeom prst="rect">
            <a:avLst/>
          </a:prstGeom>
          <a:noFill/>
        </p:spPr>
        <p:txBody>
          <a:bodyPr wrap="none" rtlCol="0">
            <a:spAutoFit/>
          </a:bodyPr>
          <a:lstStyle/>
          <a:p>
            <a:pPr fontAlgn="auto">
              <a:spcBef>
                <a:spcPts val="0"/>
              </a:spcBef>
              <a:spcAft>
                <a:spcPts val="0"/>
              </a:spcAft>
            </a:pPr>
            <a:r>
              <a:rPr lang="ja-JP" altLang="en-US" sz="1600" dirty="0" smtClean="0">
                <a:solidFill>
                  <a:prstClr val="black"/>
                </a:solidFill>
                <a:latin typeface="ＭＳ Ｐゴシック"/>
                <a:ea typeface="ＭＳ Ｐゴシック"/>
              </a:rPr>
              <a:t>社会保障・税一体改革成案（平成２３年６月３０日　政府・与党社会保障改革検討本部決定）を元に作成</a:t>
            </a:r>
            <a:endParaRPr lang="ja-JP" altLang="en-US" sz="1600" dirty="0">
              <a:solidFill>
                <a:prstClr val="black"/>
              </a:solidFill>
              <a:latin typeface="ＭＳ Ｐゴシック"/>
              <a:ea typeface="ＭＳ Ｐゴシック"/>
            </a:endParaRPr>
          </a:p>
        </p:txBody>
      </p:sp>
      <p:sp>
        <p:nvSpPr>
          <p:cNvPr id="37" name="正方形/長方形 36"/>
          <p:cNvSpPr/>
          <p:nvPr/>
        </p:nvSpPr>
        <p:spPr>
          <a:xfrm>
            <a:off x="5102390" y="3129093"/>
            <a:ext cx="3844723" cy="1224136"/>
          </a:xfrm>
          <a:prstGeom prst="rect">
            <a:avLst/>
          </a:prstGeom>
          <a:no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fontAlgn="auto">
              <a:spcBef>
                <a:spcPts val="0"/>
              </a:spcBef>
              <a:spcAft>
                <a:spcPts val="0"/>
              </a:spcAft>
            </a:pPr>
            <a:endParaRPr lang="ja-JP" altLang="en-US">
              <a:solidFill>
                <a:prstClr val="black"/>
              </a:solidFill>
            </a:endParaRPr>
          </a:p>
        </p:txBody>
      </p:sp>
    </p:spTree>
    <p:extLst>
      <p:ext uri="{BB962C8B-B14F-4D97-AF65-F5344CB8AC3E}">
        <p14:creationId xmlns:p14="http://schemas.microsoft.com/office/powerpoint/2010/main" val="23983274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右中かっこ 77"/>
          <p:cNvSpPr/>
          <p:nvPr/>
        </p:nvSpPr>
        <p:spPr>
          <a:xfrm rot="16200000">
            <a:off x="6160653" y="-873553"/>
            <a:ext cx="193036" cy="4605934"/>
          </a:xfrm>
          <a:prstGeom prst="rightBrace">
            <a:avLst/>
          </a:prstGeom>
          <a:ln w="31750">
            <a:solidFill>
              <a:schemeClr val="tx1"/>
            </a:solidFill>
          </a:ln>
        </p:spPr>
        <p:style>
          <a:lnRef idx="1">
            <a:schemeClr val="accent1"/>
          </a:lnRef>
          <a:fillRef idx="0">
            <a:schemeClr val="accent1"/>
          </a:fillRef>
          <a:effectRef idx="0">
            <a:schemeClr val="accent1"/>
          </a:effectRef>
          <a:fontRef idx="minor">
            <a:schemeClr val="tx1"/>
          </a:fontRef>
        </p:style>
        <p:txBody>
          <a:bodyPr lIns="91423" tIns="45712" rIns="91423" bIns="45712" rtlCol="0" anchor="ctr"/>
          <a:lstStyle/>
          <a:p>
            <a:pPr algn="ctr" fontAlgn="auto">
              <a:spcBef>
                <a:spcPts val="0"/>
              </a:spcBef>
              <a:spcAft>
                <a:spcPts val="0"/>
              </a:spcAft>
            </a:pPr>
            <a:endParaRPr lang="ja-JP" altLang="en-US">
              <a:solidFill>
                <a:prstClr val="black"/>
              </a:solidFill>
            </a:endParaRPr>
          </a:p>
        </p:txBody>
      </p:sp>
      <p:sp>
        <p:nvSpPr>
          <p:cNvPr id="66" name="正方形/長方形 65"/>
          <p:cNvSpPr/>
          <p:nvPr/>
        </p:nvSpPr>
        <p:spPr>
          <a:xfrm>
            <a:off x="4595464" y="1525939"/>
            <a:ext cx="4496441" cy="5071417"/>
          </a:xfrm>
          <a:prstGeom prst="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lIns="91423" tIns="45712" rIns="91423" bIns="45712" rtlCol="0" anchor="ctr"/>
          <a:lstStyle/>
          <a:p>
            <a:pPr algn="ctr" fontAlgn="auto">
              <a:spcBef>
                <a:spcPts val="0"/>
              </a:spcBef>
              <a:spcAft>
                <a:spcPts val="0"/>
              </a:spcAft>
            </a:pPr>
            <a:endParaRPr lang="ja-JP" altLang="en-US" dirty="0">
              <a:solidFill>
                <a:prstClr val="white"/>
              </a:solidFill>
              <a:latin typeface="ＭＳ Ｐゴシック"/>
            </a:endParaRPr>
          </a:p>
        </p:txBody>
      </p:sp>
      <p:sp>
        <p:nvSpPr>
          <p:cNvPr id="67" name="正方形/長方形 66"/>
          <p:cNvSpPr/>
          <p:nvPr/>
        </p:nvSpPr>
        <p:spPr>
          <a:xfrm>
            <a:off x="-62926" y="1526059"/>
            <a:ext cx="4525108" cy="5071297"/>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3" tIns="45712" rIns="91423" bIns="45712" rtlCol="0" anchor="ctr"/>
          <a:lstStyle/>
          <a:p>
            <a:pPr algn="ctr" fontAlgn="auto">
              <a:spcBef>
                <a:spcPts val="0"/>
              </a:spcBef>
              <a:spcAft>
                <a:spcPts val="0"/>
              </a:spcAft>
            </a:pPr>
            <a:endParaRPr lang="ja-JP" altLang="en-US" dirty="0">
              <a:solidFill>
                <a:prstClr val="white"/>
              </a:solidFill>
              <a:latin typeface="ＭＳ Ｐゴシック"/>
            </a:endParaRPr>
          </a:p>
        </p:txBody>
      </p:sp>
      <p:sp>
        <p:nvSpPr>
          <p:cNvPr id="21" name="正方形/長方形 20"/>
          <p:cNvSpPr/>
          <p:nvPr/>
        </p:nvSpPr>
        <p:spPr>
          <a:xfrm>
            <a:off x="4624624" y="1528218"/>
            <a:ext cx="4519385" cy="5069134"/>
          </a:xfrm>
          <a:prstGeom prst="rect">
            <a:avLst/>
          </a:prstGeom>
          <a:noFill/>
          <a:ln/>
        </p:spPr>
        <p:style>
          <a:lnRef idx="2">
            <a:schemeClr val="dk1"/>
          </a:lnRef>
          <a:fillRef idx="1">
            <a:schemeClr val="lt1"/>
          </a:fillRef>
          <a:effectRef idx="0">
            <a:schemeClr val="dk1"/>
          </a:effectRef>
          <a:fontRef idx="minor">
            <a:schemeClr val="dk1"/>
          </a:fontRef>
        </p:style>
        <p:txBody>
          <a:bodyPr lIns="68391" tIns="34196" rIns="68391" bIns="34196"/>
          <a:lstStyle/>
          <a:p>
            <a:pPr algn="ctr" defTabSz="957472" fontAlgn="auto">
              <a:spcBef>
                <a:spcPts val="0"/>
              </a:spcBef>
              <a:spcAft>
                <a:spcPts val="0"/>
              </a:spcAft>
              <a:defRPr/>
            </a:pPr>
            <a:endParaRPr lang="en-US" altLang="ja-JP" sz="1200" dirty="0">
              <a:solidFill>
                <a:prstClr val="black"/>
              </a:solidFill>
            </a:endParaRPr>
          </a:p>
        </p:txBody>
      </p:sp>
      <p:sp>
        <p:nvSpPr>
          <p:cNvPr id="20" name="正方形/長方形 19"/>
          <p:cNvSpPr/>
          <p:nvPr/>
        </p:nvSpPr>
        <p:spPr>
          <a:xfrm>
            <a:off x="11914" y="1534241"/>
            <a:ext cx="4493643" cy="5063117"/>
          </a:xfrm>
          <a:prstGeom prst="rect">
            <a:avLst/>
          </a:prstGeom>
          <a:noFill/>
          <a:ln/>
        </p:spPr>
        <p:style>
          <a:lnRef idx="2">
            <a:schemeClr val="dk1"/>
          </a:lnRef>
          <a:fillRef idx="1">
            <a:schemeClr val="lt1"/>
          </a:fillRef>
          <a:effectRef idx="0">
            <a:schemeClr val="dk1"/>
          </a:effectRef>
          <a:fontRef idx="minor">
            <a:schemeClr val="dk1"/>
          </a:fontRef>
        </p:style>
        <p:txBody>
          <a:bodyPr lIns="68391" tIns="34196" rIns="68391" bIns="34196"/>
          <a:lstStyle/>
          <a:p>
            <a:pPr algn="ctr" defTabSz="957472" fontAlgn="auto">
              <a:spcBef>
                <a:spcPts val="0"/>
              </a:spcBef>
              <a:spcAft>
                <a:spcPts val="0"/>
              </a:spcAft>
              <a:defRPr/>
            </a:pPr>
            <a:endParaRPr lang="en-US" altLang="ja-JP" sz="1200" dirty="0">
              <a:solidFill>
                <a:prstClr val="black"/>
              </a:solidFill>
            </a:endParaRPr>
          </a:p>
        </p:txBody>
      </p:sp>
      <p:sp>
        <p:nvSpPr>
          <p:cNvPr id="2093" name="テキスト ボックス 47"/>
          <p:cNvSpPr txBox="1">
            <a:spLocks noChangeArrowheads="1"/>
          </p:cNvSpPr>
          <p:nvPr/>
        </p:nvSpPr>
        <p:spPr bwMode="auto">
          <a:xfrm>
            <a:off x="1230553" y="1505823"/>
            <a:ext cx="2493626" cy="253738"/>
          </a:xfrm>
          <a:prstGeom prst="rect">
            <a:avLst/>
          </a:prstGeom>
          <a:noFill/>
          <a:ln w="9525">
            <a:noFill/>
            <a:miter lim="800000"/>
            <a:headEnd/>
            <a:tailEnd/>
          </a:ln>
        </p:spPr>
        <p:txBody>
          <a:bodyPr lIns="68403" tIns="34202" rIns="68403" bIns="34202">
            <a:spAutoFit/>
          </a:bodyPr>
          <a:lstStyle/>
          <a:p>
            <a:pPr fontAlgn="auto">
              <a:spcBef>
                <a:spcPts val="0"/>
              </a:spcBef>
              <a:spcAft>
                <a:spcPts val="0"/>
              </a:spcAft>
            </a:pPr>
            <a:r>
              <a:rPr lang="ja-JP" altLang="en-US" sz="1200" b="1" dirty="0" smtClean="0">
                <a:solidFill>
                  <a:prstClr val="black"/>
                </a:solidFill>
                <a:latin typeface="ＭＳ Ｐゴシック"/>
                <a:ea typeface="ＭＳ Ｐゴシック"/>
              </a:rPr>
              <a:t>Ａ　　　　　　　　　充実</a:t>
            </a:r>
            <a:endParaRPr lang="en-US" altLang="ja-JP" sz="1200" b="1" dirty="0">
              <a:solidFill>
                <a:prstClr val="black"/>
              </a:solidFill>
              <a:latin typeface="ＭＳ Ｐゴシック"/>
              <a:ea typeface="ＭＳ Ｐゴシック"/>
            </a:endParaRPr>
          </a:p>
        </p:txBody>
      </p:sp>
      <p:sp>
        <p:nvSpPr>
          <p:cNvPr id="2094" name="テキスト ボックス 48"/>
          <p:cNvSpPr txBox="1">
            <a:spLocks noChangeArrowheads="1"/>
          </p:cNvSpPr>
          <p:nvPr/>
        </p:nvSpPr>
        <p:spPr bwMode="auto">
          <a:xfrm>
            <a:off x="5300075" y="1497310"/>
            <a:ext cx="2491783" cy="253738"/>
          </a:xfrm>
          <a:prstGeom prst="rect">
            <a:avLst/>
          </a:prstGeom>
          <a:noFill/>
          <a:ln w="9525">
            <a:noFill/>
            <a:miter lim="800000"/>
            <a:headEnd/>
            <a:tailEnd/>
          </a:ln>
        </p:spPr>
        <p:txBody>
          <a:bodyPr lIns="68403" tIns="34202" rIns="68403" bIns="34202">
            <a:spAutoFit/>
          </a:bodyPr>
          <a:lstStyle/>
          <a:p>
            <a:pPr algn="ctr" fontAlgn="auto">
              <a:spcBef>
                <a:spcPts val="0"/>
              </a:spcBef>
              <a:spcAft>
                <a:spcPts val="0"/>
              </a:spcAft>
            </a:pPr>
            <a:r>
              <a:rPr lang="ja-JP" altLang="en-US" sz="1200" b="1" dirty="0" smtClean="0">
                <a:solidFill>
                  <a:prstClr val="black"/>
                </a:solidFill>
                <a:latin typeface="ＭＳ Ｐゴシック"/>
                <a:ea typeface="ＭＳ Ｐゴシック"/>
              </a:rPr>
              <a:t>Ｂ　　　　　　　重点化</a:t>
            </a:r>
            <a:r>
              <a:rPr lang="ja-JP" altLang="en-US" sz="1200" b="1" dirty="0">
                <a:solidFill>
                  <a:prstClr val="black"/>
                </a:solidFill>
                <a:latin typeface="ＭＳ Ｐゴシック"/>
                <a:ea typeface="ＭＳ Ｐゴシック"/>
              </a:rPr>
              <a:t>・効率化</a:t>
            </a:r>
            <a:endParaRPr lang="en-US" altLang="ja-JP" sz="1200" b="1" dirty="0">
              <a:solidFill>
                <a:prstClr val="black"/>
              </a:solidFill>
              <a:latin typeface="ＭＳ Ｐゴシック"/>
              <a:ea typeface="ＭＳ Ｐゴシック"/>
            </a:endParaRPr>
          </a:p>
        </p:txBody>
      </p:sp>
      <p:sp>
        <p:nvSpPr>
          <p:cNvPr id="52" name="角丸四角形 51"/>
          <p:cNvSpPr/>
          <p:nvPr/>
        </p:nvSpPr>
        <p:spPr>
          <a:xfrm>
            <a:off x="43108" y="1978583"/>
            <a:ext cx="8982327" cy="38100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68391" tIns="34196" rIns="68391" bIns="34196" anchor="ctr"/>
          <a:lstStyle/>
          <a:p>
            <a:pPr fontAlgn="auto">
              <a:spcBef>
                <a:spcPts val="0"/>
              </a:spcBef>
              <a:spcAft>
                <a:spcPts val="0"/>
              </a:spcAft>
              <a:defRPr/>
            </a:pPr>
            <a:r>
              <a:rPr lang="ja-JP" altLang="en-US" sz="1000" b="1" dirty="0">
                <a:solidFill>
                  <a:prstClr val="black"/>
                </a:solidFill>
                <a:latin typeface="ＭＳ Ｐゴシック"/>
              </a:rPr>
              <a:t>○ 子ども・</a:t>
            </a:r>
            <a:r>
              <a:rPr lang="ja-JP" altLang="en-US" sz="1000" b="1" dirty="0" smtClean="0">
                <a:solidFill>
                  <a:prstClr val="black"/>
                </a:solidFill>
                <a:latin typeface="ＭＳ Ｐゴシック"/>
              </a:rPr>
              <a:t>子育て支援の充実</a:t>
            </a:r>
            <a:endParaRPr lang="en-US" altLang="ja-JP" sz="1000" dirty="0" smtClean="0">
              <a:solidFill>
                <a:prstClr val="black"/>
              </a:solidFill>
              <a:latin typeface="ＭＳ Ｐゴシック"/>
            </a:endParaRPr>
          </a:p>
          <a:p>
            <a:pPr fontAlgn="auto">
              <a:spcBef>
                <a:spcPts val="0"/>
              </a:spcBef>
              <a:spcAft>
                <a:spcPts val="0"/>
              </a:spcAft>
              <a:defRPr/>
            </a:pPr>
            <a:r>
              <a:rPr lang="ja-JP" altLang="en-US" sz="850" dirty="0" smtClean="0">
                <a:solidFill>
                  <a:srgbClr val="FF0000"/>
                </a:solidFill>
                <a:latin typeface="ＭＳ Ｐゴシック"/>
              </a:rPr>
              <a:t>　</a:t>
            </a:r>
            <a:r>
              <a:rPr lang="ja-JP" altLang="en-US" sz="850" dirty="0" smtClean="0">
                <a:solidFill>
                  <a:prstClr val="black"/>
                </a:solidFill>
                <a:latin typeface="ＭＳ Ｐゴシック"/>
              </a:rPr>
              <a:t>・（例）０～２歳児保育の量的拡充・体制強化等（待機児童の解消）</a:t>
            </a:r>
            <a:endParaRPr lang="en-US" altLang="ja-JP" sz="800" dirty="0" smtClean="0">
              <a:solidFill>
                <a:prstClr val="black"/>
              </a:solidFill>
              <a:latin typeface="ＭＳ Ｐゴシック"/>
            </a:endParaRPr>
          </a:p>
        </p:txBody>
      </p:sp>
      <p:sp>
        <p:nvSpPr>
          <p:cNvPr id="54" name="テキスト ボックス 64"/>
          <p:cNvSpPr txBox="1">
            <a:spLocks noChangeArrowheads="1"/>
          </p:cNvSpPr>
          <p:nvPr/>
        </p:nvSpPr>
        <p:spPr bwMode="auto">
          <a:xfrm>
            <a:off x="55156" y="2479803"/>
            <a:ext cx="8637929" cy="346071"/>
          </a:xfrm>
          <a:prstGeom prst="rect">
            <a:avLst/>
          </a:prstGeom>
          <a:noFill/>
          <a:ln w="9525">
            <a:noFill/>
            <a:miter lim="800000"/>
            <a:headEnd/>
            <a:tailEnd/>
          </a:ln>
        </p:spPr>
        <p:txBody>
          <a:bodyPr wrap="square" lIns="68403" tIns="34202" rIns="68403" bIns="34202">
            <a:spAutoFit/>
          </a:bodyPr>
          <a:lstStyle/>
          <a:p>
            <a:pPr fontAlgn="auto">
              <a:spcBef>
                <a:spcPts val="0"/>
              </a:spcBef>
              <a:spcAft>
                <a:spcPts val="0"/>
              </a:spcAft>
            </a:pPr>
            <a:r>
              <a:rPr lang="ja-JP" altLang="en-US" sz="900" b="1" dirty="0">
                <a:solidFill>
                  <a:prstClr val="black"/>
                </a:solidFill>
                <a:latin typeface="ＭＳ Ｐゴシック"/>
                <a:ea typeface="ＭＳ Ｐゴシック"/>
              </a:rPr>
              <a:t>○ </a:t>
            </a:r>
            <a:r>
              <a:rPr lang="ja-JP" altLang="en-US" sz="900" b="1" dirty="0" smtClean="0">
                <a:solidFill>
                  <a:prstClr val="black"/>
                </a:solidFill>
                <a:latin typeface="ＭＳ Ｐゴシック"/>
                <a:ea typeface="ＭＳ Ｐゴシック"/>
              </a:rPr>
              <a:t>医療</a:t>
            </a:r>
            <a:r>
              <a:rPr lang="ja-JP" altLang="en-US" sz="900" b="1" dirty="0">
                <a:solidFill>
                  <a:prstClr val="black"/>
                </a:solidFill>
                <a:latin typeface="ＭＳ Ｐゴシック"/>
                <a:ea typeface="ＭＳ Ｐゴシック"/>
              </a:rPr>
              <a:t>・介護サービスの提供体制の効率化・重点化と機能</a:t>
            </a:r>
            <a:r>
              <a:rPr lang="ja-JP" altLang="en-US" sz="900" b="1" dirty="0" smtClean="0">
                <a:solidFill>
                  <a:prstClr val="black"/>
                </a:solidFill>
                <a:latin typeface="ＭＳ Ｐゴシック"/>
                <a:ea typeface="ＭＳ Ｐゴシック"/>
              </a:rPr>
              <a:t>強化　　</a:t>
            </a:r>
            <a:endParaRPr lang="en-US" altLang="ja-JP" sz="900" b="1" dirty="0" smtClean="0">
              <a:solidFill>
                <a:prstClr val="black"/>
              </a:solidFill>
              <a:latin typeface="ＭＳ Ｐゴシック"/>
              <a:ea typeface="ＭＳ Ｐゴシック"/>
            </a:endParaRPr>
          </a:p>
          <a:p>
            <a:pPr fontAlgn="auto">
              <a:spcBef>
                <a:spcPts val="0"/>
              </a:spcBef>
              <a:spcAft>
                <a:spcPts val="0"/>
              </a:spcAft>
            </a:pPr>
            <a:r>
              <a:rPr lang="ja-JP" altLang="en-US" sz="900" b="1" dirty="0" smtClean="0">
                <a:solidFill>
                  <a:prstClr val="black"/>
                </a:solidFill>
                <a:latin typeface="ＭＳ Ｐゴシック"/>
                <a:ea typeface="ＭＳ Ｐゴシック"/>
              </a:rPr>
              <a:t>～診療報酬・介護報酬の体系的見直しと基盤整備のための一括的な法整備～</a:t>
            </a:r>
            <a:endParaRPr lang="en-US" altLang="ja-JP" sz="900" b="1" dirty="0">
              <a:solidFill>
                <a:prstClr val="black"/>
              </a:solidFill>
              <a:latin typeface="ＭＳ Ｐゴシック"/>
              <a:ea typeface="ＭＳ Ｐゴシック"/>
            </a:endParaRPr>
          </a:p>
        </p:txBody>
      </p:sp>
      <p:sp>
        <p:nvSpPr>
          <p:cNvPr id="60" name="テキスト ボックス 23"/>
          <p:cNvSpPr txBox="1">
            <a:spLocks noChangeArrowheads="1"/>
          </p:cNvSpPr>
          <p:nvPr/>
        </p:nvSpPr>
        <p:spPr bwMode="auto">
          <a:xfrm>
            <a:off x="114444" y="2755323"/>
            <a:ext cx="3512063" cy="461487"/>
          </a:xfrm>
          <a:prstGeom prst="rect">
            <a:avLst/>
          </a:prstGeom>
          <a:noFill/>
          <a:ln w="9525">
            <a:noFill/>
            <a:miter lim="800000"/>
            <a:headEnd/>
            <a:tailEnd/>
          </a:ln>
        </p:spPr>
        <p:txBody>
          <a:bodyPr wrap="square" lIns="68403" tIns="34202" rIns="68403" bIns="34202">
            <a:spAutoFit/>
          </a:bodyPr>
          <a:lstStyle/>
          <a:p>
            <a:pPr marL="71253" indent="-71253" fontAlgn="auto">
              <a:spcBef>
                <a:spcPts val="0"/>
              </a:spcBef>
              <a:spcAft>
                <a:spcPts val="0"/>
              </a:spcAft>
            </a:pPr>
            <a:r>
              <a:rPr lang="ja-JP" altLang="en-US" sz="850" dirty="0">
                <a:solidFill>
                  <a:prstClr val="black"/>
                </a:solidFill>
                <a:latin typeface="ＭＳ Ｐゴシック"/>
                <a:ea typeface="ＭＳ Ｐゴシック"/>
              </a:rPr>
              <a:t>・病院・病床機能の分化・強化と</a:t>
            </a:r>
            <a:r>
              <a:rPr lang="ja-JP" altLang="en-US" sz="850" dirty="0" smtClean="0">
                <a:solidFill>
                  <a:prstClr val="black"/>
                </a:solidFill>
                <a:latin typeface="ＭＳ Ｐゴシック"/>
                <a:ea typeface="ＭＳ Ｐゴシック"/>
              </a:rPr>
              <a:t>連携・</a:t>
            </a:r>
            <a:r>
              <a:rPr lang="ja-JP" altLang="en-US" sz="850" dirty="0">
                <a:solidFill>
                  <a:prstClr val="black"/>
                </a:solidFill>
                <a:latin typeface="ＭＳ Ｐゴシック"/>
                <a:ea typeface="ＭＳ Ｐゴシック"/>
              </a:rPr>
              <a:t>在宅医療の充実</a:t>
            </a:r>
            <a:r>
              <a:rPr lang="ja-JP" altLang="en-US" sz="850" dirty="0" smtClean="0">
                <a:solidFill>
                  <a:prstClr val="black"/>
                </a:solidFill>
                <a:latin typeface="ＭＳ Ｐゴシック"/>
                <a:ea typeface="ＭＳ Ｐゴシック"/>
              </a:rPr>
              <a:t>等（</a:t>
            </a:r>
            <a:r>
              <a:rPr lang="en-US" altLang="ja-JP" sz="850" dirty="0" smtClean="0">
                <a:solidFill>
                  <a:srgbClr val="0070C0"/>
                </a:solidFill>
                <a:latin typeface="ＭＳ Ｐゴシック"/>
                <a:ea typeface="ＭＳ Ｐゴシック"/>
              </a:rPr>
              <a:t>8,800</a:t>
            </a:r>
            <a:r>
              <a:rPr lang="ja-JP" altLang="en-US" sz="850" dirty="0" smtClean="0">
                <a:solidFill>
                  <a:srgbClr val="0070C0"/>
                </a:solidFill>
                <a:latin typeface="ＭＳ Ｐゴシック"/>
                <a:ea typeface="ＭＳ Ｐゴシック"/>
              </a:rPr>
              <a:t>億円</a:t>
            </a:r>
            <a:r>
              <a:rPr lang="ja-JP" altLang="en-US" sz="850" dirty="0" smtClean="0">
                <a:solidFill>
                  <a:prstClr val="black"/>
                </a:solidFill>
                <a:latin typeface="ＭＳ Ｐゴシック"/>
                <a:ea typeface="ＭＳ Ｐゴシック"/>
              </a:rPr>
              <a:t>程度）</a:t>
            </a:r>
            <a:endParaRPr lang="en-US" altLang="ja-JP" sz="850" dirty="0" smtClean="0">
              <a:solidFill>
                <a:prstClr val="black"/>
              </a:solidFill>
              <a:latin typeface="ＭＳ Ｐゴシック"/>
              <a:ea typeface="ＭＳ Ｐゴシック"/>
            </a:endParaRPr>
          </a:p>
          <a:p>
            <a:pPr marL="71253" indent="-71253" fontAlgn="auto">
              <a:spcBef>
                <a:spcPts val="0"/>
              </a:spcBef>
              <a:spcAft>
                <a:spcPts val="0"/>
              </a:spcAft>
            </a:pPr>
            <a:r>
              <a:rPr lang="ja-JP" altLang="en-US" sz="850" u="sng" dirty="0" smtClean="0">
                <a:solidFill>
                  <a:prstClr val="black"/>
                </a:solidFill>
                <a:latin typeface="ＭＳ Ｐゴシック"/>
                <a:ea typeface="ＭＳ Ｐゴシック"/>
              </a:rPr>
              <a:t>・在宅介護の充実等の地域包括ケアシステムの構築（</a:t>
            </a:r>
            <a:r>
              <a:rPr lang="en-US" altLang="ja-JP" sz="850" u="sng" dirty="0" smtClean="0">
                <a:solidFill>
                  <a:srgbClr val="0070C0"/>
                </a:solidFill>
                <a:latin typeface="ＭＳ Ｐゴシック"/>
                <a:ea typeface="ＭＳ Ｐゴシック"/>
              </a:rPr>
              <a:t>2,800</a:t>
            </a:r>
            <a:r>
              <a:rPr lang="ja-JP" altLang="en-US" sz="850" u="sng" dirty="0" smtClean="0">
                <a:solidFill>
                  <a:srgbClr val="0070C0"/>
                </a:solidFill>
                <a:latin typeface="ＭＳ Ｐゴシック"/>
                <a:ea typeface="ＭＳ Ｐゴシック"/>
              </a:rPr>
              <a:t>億円</a:t>
            </a:r>
            <a:r>
              <a:rPr lang="ja-JP" altLang="en-US" sz="850" u="sng" dirty="0" smtClean="0">
                <a:solidFill>
                  <a:prstClr val="black"/>
                </a:solidFill>
                <a:latin typeface="ＭＳ Ｐゴシック"/>
                <a:ea typeface="ＭＳ Ｐゴシック"/>
              </a:rPr>
              <a:t>程度）</a:t>
            </a:r>
            <a:endParaRPr lang="en-US" altLang="ja-JP" sz="850" u="sng" dirty="0" smtClean="0">
              <a:solidFill>
                <a:prstClr val="black"/>
              </a:solidFill>
              <a:latin typeface="ＭＳ Ｐゴシック"/>
              <a:ea typeface="ＭＳ Ｐゴシック"/>
            </a:endParaRPr>
          </a:p>
          <a:p>
            <a:pPr marL="71253" indent="-71253" fontAlgn="auto">
              <a:spcBef>
                <a:spcPts val="0"/>
              </a:spcBef>
              <a:spcAft>
                <a:spcPts val="0"/>
              </a:spcAft>
            </a:pPr>
            <a:r>
              <a:rPr lang="ja-JP" altLang="en-US" sz="850" u="sng" dirty="0" smtClean="0">
                <a:solidFill>
                  <a:prstClr val="black"/>
                </a:solidFill>
                <a:latin typeface="ＭＳ Ｐゴシック"/>
                <a:ea typeface="ＭＳ Ｐゴシック"/>
              </a:rPr>
              <a:t>・上記の重点化に伴うマンパワー増強（</a:t>
            </a:r>
            <a:r>
              <a:rPr lang="en-US" altLang="ja-JP" sz="850" u="sng" dirty="0" smtClean="0">
                <a:solidFill>
                  <a:srgbClr val="0070C0"/>
                </a:solidFill>
                <a:latin typeface="ＭＳ Ｐゴシック"/>
                <a:ea typeface="ＭＳ Ｐゴシック"/>
              </a:rPr>
              <a:t>2,500</a:t>
            </a:r>
            <a:r>
              <a:rPr lang="ja-JP" altLang="en-US" sz="850" u="sng" dirty="0" smtClean="0">
                <a:solidFill>
                  <a:srgbClr val="0070C0"/>
                </a:solidFill>
                <a:latin typeface="ＭＳ Ｐゴシック"/>
                <a:ea typeface="ＭＳ Ｐゴシック"/>
              </a:rPr>
              <a:t>億円</a:t>
            </a:r>
            <a:r>
              <a:rPr lang="ja-JP" altLang="en-US" sz="850" u="sng" dirty="0" smtClean="0">
                <a:solidFill>
                  <a:prstClr val="black"/>
                </a:solidFill>
                <a:latin typeface="ＭＳ Ｐゴシック"/>
                <a:ea typeface="ＭＳ Ｐゴシック"/>
              </a:rPr>
              <a:t>程度）</a:t>
            </a:r>
            <a:endParaRPr lang="en-US" altLang="ja-JP" sz="850" u="sng" dirty="0">
              <a:solidFill>
                <a:prstClr val="black"/>
              </a:solidFill>
              <a:latin typeface="ＭＳ Ｐゴシック"/>
              <a:ea typeface="ＭＳ Ｐゴシック"/>
            </a:endParaRPr>
          </a:p>
        </p:txBody>
      </p:sp>
      <p:sp>
        <p:nvSpPr>
          <p:cNvPr id="61" name="テキスト ボックス 24"/>
          <p:cNvSpPr txBox="1">
            <a:spLocks noChangeArrowheads="1"/>
          </p:cNvSpPr>
          <p:nvPr/>
        </p:nvSpPr>
        <p:spPr bwMode="auto">
          <a:xfrm>
            <a:off x="4627548" y="2636912"/>
            <a:ext cx="3650028" cy="592292"/>
          </a:xfrm>
          <a:prstGeom prst="rect">
            <a:avLst/>
          </a:prstGeom>
          <a:noFill/>
          <a:ln w="9525">
            <a:noFill/>
            <a:miter lim="800000"/>
            <a:headEnd/>
            <a:tailEnd/>
          </a:ln>
        </p:spPr>
        <p:txBody>
          <a:bodyPr wrap="square" lIns="68403" tIns="34202" rIns="68403" bIns="34202">
            <a:spAutoFit/>
          </a:bodyPr>
          <a:lstStyle/>
          <a:p>
            <a:pPr fontAlgn="auto">
              <a:spcBef>
                <a:spcPts val="0"/>
              </a:spcBef>
              <a:spcAft>
                <a:spcPts val="0"/>
              </a:spcAft>
            </a:pPr>
            <a:r>
              <a:rPr lang="ja-JP" altLang="en-US" sz="850" dirty="0">
                <a:solidFill>
                  <a:prstClr val="black"/>
                </a:solidFill>
                <a:latin typeface="ＭＳ Ｐゴシック"/>
                <a:ea typeface="ＭＳ Ｐゴシック"/>
              </a:rPr>
              <a:t>・ 平均在院日数の減少</a:t>
            </a:r>
            <a:r>
              <a:rPr lang="ja-JP" altLang="en-US" sz="850" dirty="0" smtClean="0">
                <a:solidFill>
                  <a:prstClr val="black"/>
                </a:solidFill>
                <a:latin typeface="ＭＳ Ｐゴシック"/>
                <a:ea typeface="ＭＳ Ｐゴシック"/>
              </a:rPr>
              <a:t>等（</a:t>
            </a:r>
            <a:r>
              <a:rPr lang="ja-JP" altLang="en-US" sz="850" dirty="0" smtClean="0">
                <a:solidFill>
                  <a:srgbClr val="F79646">
                    <a:lumMod val="75000"/>
                  </a:srgbClr>
                </a:solidFill>
                <a:latin typeface="ＭＳ Ｐゴシック"/>
                <a:ea typeface="ＭＳ Ｐゴシック"/>
              </a:rPr>
              <a:t>▲</a:t>
            </a:r>
            <a:r>
              <a:rPr lang="en-US" altLang="ja-JP" sz="850" dirty="0" smtClean="0">
                <a:solidFill>
                  <a:srgbClr val="F79646">
                    <a:lumMod val="75000"/>
                  </a:srgbClr>
                </a:solidFill>
                <a:latin typeface="ＭＳ Ｐゴシック"/>
                <a:ea typeface="ＭＳ Ｐゴシック"/>
              </a:rPr>
              <a:t>4,400</a:t>
            </a:r>
            <a:r>
              <a:rPr lang="ja-JP" altLang="en-US" sz="850" dirty="0" smtClean="0">
                <a:solidFill>
                  <a:srgbClr val="F79646">
                    <a:lumMod val="75000"/>
                  </a:srgbClr>
                </a:solidFill>
                <a:latin typeface="ＭＳ Ｐゴシック"/>
                <a:ea typeface="ＭＳ Ｐゴシック"/>
              </a:rPr>
              <a:t>億円</a:t>
            </a:r>
            <a:r>
              <a:rPr lang="ja-JP" altLang="en-US" sz="850" dirty="0" smtClean="0">
                <a:solidFill>
                  <a:prstClr val="black"/>
                </a:solidFill>
                <a:latin typeface="ＭＳ Ｐゴシック"/>
                <a:ea typeface="ＭＳ Ｐゴシック"/>
              </a:rPr>
              <a:t>程度）</a:t>
            </a:r>
            <a:endParaRPr lang="en-US" altLang="ja-JP" sz="850" dirty="0" smtClean="0">
              <a:solidFill>
                <a:prstClr val="black"/>
              </a:solidFill>
              <a:latin typeface="ＭＳ Ｐゴシック"/>
              <a:ea typeface="ＭＳ Ｐゴシック"/>
            </a:endParaRPr>
          </a:p>
          <a:p>
            <a:pPr fontAlgn="auto">
              <a:spcBef>
                <a:spcPts val="0"/>
              </a:spcBef>
              <a:spcAft>
                <a:spcPts val="0"/>
              </a:spcAft>
            </a:pPr>
            <a:r>
              <a:rPr lang="ja-JP" altLang="en-US" sz="850" dirty="0" smtClean="0">
                <a:solidFill>
                  <a:prstClr val="black"/>
                </a:solidFill>
                <a:latin typeface="ＭＳ Ｐゴシック"/>
                <a:ea typeface="ＭＳ Ｐゴシック"/>
              </a:rPr>
              <a:t>・ 外来受診の適正化（</a:t>
            </a:r>
            <a:r>
              <a:rPr lang="ja-JP" altLang="en-US" sz="850" dirty="0" smtClean="0">
                <a:solidFill>
                  <a:srgbClr val="F79646">
                    <a:lumMod val="75000"/>
                  </a:srgbClr>
                </a:solidFill>
                <a:latin typeface="ＭＳ Ｐゴシック"/>
                <a:ea typeface="ＭＳ Ｐゴシック"/>
              </a:rPr>
              <a:t>▲</a:t>
            </a:r>
            <a:r>
              <a:rPr lang="en-US" altLang="ja-JP" sz="850" dirty="0" smtClean="0">
                <a:solidFill>
                  <a:srgbClr val="F79646">
                    <a:lumMod val="75000"/>
                  </a:srgbClr>
                </a:solidFill>
                <a:latin typeface="ＭＳ Ｐゴシック"/>
                <a:ea typeface="ＭＳ Ｐゴシック"/>
              </a:rPr>
              <a:t>1,300</a:t>
            </a:r>
            <a:r>
              <a:rPr lang="ja-JP" altLang="en-US" sz="850" dirty="0" smtClean="0">
                <a:solidFill>
                  <a:srgbClr val="F79646">
                    <a:lumMod val="75000"/>
                  </a:srgbClr>
                </a:solidFill>
                <a:latin typeface="ＭＳ Ｐゴシック"/>
                <a:ea typeface="ＭＳ Ｐゴシック"/>
              </a:rPr>
              <a:t>億円</a:t>
            </a:r>
            <a:r>
              <a:rPr lang="ja-JP" altLang="en-US" sz="850" dirty="0" smtClean="0">
                <a:solidFill>
                  <a:prstClr val="black"/>
                </a:solidFill>
                <a:latin typeface="ＭＳ Ｐゴシック"/>
                <a:ea typeface="ＭＳ Ｐゴシック"/>
              </a:rPr>
              <a:t>程度）</a:t>
            </a:r>
            <a:endParaRPr lang="en-US" altLang="ja-JP" sz="850" dirty="0" smtClean="0">
              <a:solidFill>
                <a:prstClr val="black"/>
              </a:solidFill>
              <a:latin typeface="ＭＳ Ｐゴシック"/>
              <a:ea typeface="ＭＳ Ｐゴシック"/>
            </a:endParaRPr>
          </a:p>
          <a:p>
            <a:pPr fontAlgn="auto">
              <a:spcBef>
                <a:spcPts val="0"/>
              </a:spcBef>
              <a:spcAft>
                <a:spcPts val="0"/>
              </a:spcAft>
            </a:pPr>
            <a:r>
              <a:rPr lang="ja-JP" altLang="en-US" sz="850" u="sng" dirty="0" smtClean="0">
                <a:solidFill>
                  <a:prstClr val="black"/>
                </a:solidFill>
                <a:latin typeface="ＭＳ Ｐゴシック"/>
                <a:ea typeface="ＭＳ Ｐゴシック"/>
              </a:rPr>
              <a:t>・ 介護予防・重度化予防・介護施設の重点化（在宅への移行）</a:t>
            </a:r>
            <a:endParaRPr lang="en-US" altLang="ja-JP" sz="850" u="sng" dirty="0" smtClean="0">
              <a:solidFill>
                <a:prstClr val="black"/>
              </a:solidFill>
              <a:latin typeface="ＭＳ Ｐゴシック"/>
              <a:ea typeface="ＭＳ Ｐゴシック"/>
            </a:endParaRPr>
          </a:p>
          <a:p>
            <a:pPr fontAlgn="auto">
              <a:spcBef>
                <a:spcPts val="0"/>
              </a:spcBef>
              <a:spcAft>
                <a:spcPts val="0"/>
              </a:spcAft>
            </a:pPr>
            <a:r>
              <a:rPr lang="en-US" altLang="ja-JP" sz="850" dirty="0" smtClean="0">
                <a:solidFill>
                  <a:prstClr val="black"/>
                </a:solidFill>
                <a:latin typeface="ＭＳ Ｐゴシック"/>
                <a:ea typeface="ＭＳ Ｐゴシック"/>
              </a:rPr>
              <a:t>                                                                      </a:t>
            </a:r>
            <a:r>
              <a:rPr lang="ja-JP" altLang="en-US" sz="850" u="sng" dirty="0" smtClean="0">
                <a:solidFill>
                  <a:prstClr val="black"/>
                </a:solidFill>
                <a:latin typeface="ＭＳ Ｐゴシック"/>
                <a:ea typeface="ＭＳ Ｐゴシック"/>
              </a:rPr>
              <a:t>（</a:t>
            </a:r>
            <a:r>
              <a:rPr lang="ja-JP" altLang="en-US" sz="850" u="sng" dirty="0" smtClean="0">
                <a:solidFill>
                  <a:srgbClr val="F79646">
                    <a:lumMod val="75000"/>
                  </a:srgbClr>
                </a:solidFill>
                <a:latin typeface="ＭＳ Ｐゴシック"/>
                <a:ea typeface="ＭＳ Ｐゴシック"/>
              </a:rPr>
              <a:t>▲</a:t>
            </a:r>
            <a:r>
              <a:rPr lang="en-US" altLang="ja-JP" sz="850" u="sng" dirty="0" smtClean="0">
                <a:solidFill>
                  <a:srgbClr val="F79646">
                    <a:lumMod val="75000"/>
                  </a:srgbClr>
                </a:solidFill>
                <a:latin typeface="ＭＳ Ｐゴシック"/>
                <a:ea typeface="ＭＳ Ｐゴシック"/>
              </a:rPr>
              <a:t>1,800</a:t>
            </a:r>
            <a:r>
              <a:rPr lang="ja-JP" altLang="en-US" sz="850" u="sng" dirty="0" smtClean="0">
                <a:solidFill>
                  <a:srgbClr val="F79646">
                    <a:lumMod val="75000"/>
                  </a:srgbClr>
                </a:solidFill>
                <a:latin typeface="ＭＳ Ｐゴシック"/>
                <a:ea typeface="ＭＳ Ｐゴシック"/>
              </a:rPr>
              <a:t>億円</a:t>
            </a:r>
            <a:r>
              <a:rPr lang="ja-JP" altLang="en-US" sz="850" u="sng" dirty="0" smtClean="0">
                <a:solidFill>
                  <a:prstClr val="black"/>
                </a:solidFill>
                <a:latin typeface="ＭＳ Ｐゴシック"/>
                <a:ea typeface="ＭＳ Ｐゴシック"/>
              </a:rPr>
              <a:t>程度）</a:t>
            </a:r>
            <a:endParaRPr lang="en-US" altLang="ja-JP" sz="850" u="sng" dirty="0">
              <a:solidFill>
                <a:prstClr val="black"/>
              </a:solidFill>
              <a:latin typeface="ＭＳ Ｐゴシック"/>
              <a:ea typeface="ＭＳ Ｐゴシック"/>
            </a:endParaRPr>
          </a:p>
        </p:txBody>
      </p:sp>
      <p:sp>
        <p:nvSpPr>
          <p:cNvPr id="70" name="テキスト ボックス 65"/>
          <p:cNvSpPr txBox="1">
            <a:spLocks noChangeArrowheads="1"/>
          </p:cNvSpPr>
          <p:nvPr/>
        </p:nvSpPr>
        <p:spPr bwMode="auto">
          <a:xfrm>
            <a:off x="61427" y="3191057"/>
            <a:ext cx="7435218" cy="346071"/>
          </a:xfrm>
          <a:prstGeom prst="rect">
            <a:avLst/>
          </a:prstGeom>
          <a:noFill/>
          <a:ln w="9525">
            <a:noFill/>
            <a:miter lim="800000"/>
            <a:headEnd/>
            <a:tailEnd/>
          </a:ln>
        </p:spPr>
        <p:txBody>
          <a:bodyPr wrap="square" lIns="68403" tIns="34202" rIns="68403" bIns="34202">
            <a:spAutoFit/>
          </a:bodyPr>
          <a:lstStyle/>
          <a:p>
            <a:pPr marL="128256" indent="-128256" fontAlgn="auto">
              <a:spcBef>
                <a:spcPts val="0"/>
              </a:spcBef>
              <a:spcAft>
                <a:spcPts val="0"/>
              </a:spcAft>
            </a:pPr>
            <a:r>
              <a:rPr lang="ja-JP" altLang="en-US" sz="900" b="1" dirty="0">
                <a:solidFill>
                  <a:srgbClr val="000000"/>
                </a:solidFill>
                <a:latin typeface="ＭＳ Ｐゴシック"/>
                <a:ea typeface="ＭＳ Ｐゴシック"/>
              </a:rPr>
              <a:t>○ 保険者機能の強化を</a:t>
            </a:r>
            <a:r>
              <a:rPr lang="ja-JP" altLang="en-US" sz="900" b="1" dirty="0" smtClean="0">
                <a:solidFill>
                  <a:srgbClr val="000000"/>
                </a:solidFill>
                <a:latin typeface="ＭＳ Ｐゴシック"/>
                <a:ea typeface="ＭＳ Ｐゴシック"/>
              </a:rPr>
              <a:t>通じた</a:t>
            </a:r>
            <a:r>
              <a:rPr lang="ja-JP" altLang="en-US" sz="900" b="1" dirty="0">
                <a:solidFill>
                  <a:srgbClr val="000000"/>
                </a:solidFill>
                <a:latin typeface="ＭＳ Ｐゴシック"/>
                <a:ea typeface="ＭＳ Ｐゴシック"/>
              </a:rPr>
              <a:t>医療・介護保険制度のセーフティネット機能</a:t>
            </a:r>
            <a:r>
              <a:rPr lang="ja-JP" altLang="en-US" sz="900" b="1" dirty="0" smtClean="0">
                <a:solidFill>
                  <a:srgbClr val="000000"/>
                </a:solidFill>
                <a:latin typeface="ＭＳ Ｐゴシック"/>
                <a:ea typeface="ＭＳ Ｐゴシック"/>
              </a:rPr>
              <a:t>の</a:t>
            </a:r>
            <a:endParaRPr lang="en-US" altLang="ja-JP" sz="900" b="1" dirty="0" smtClean="0">
              <a:solidFill>
                <a:srgbClr val="000000"/>
              </a:solidFill>
              <a:latin typeface="ＭＳ Ｐゴシック"/>
              <a:ea typeface="ＭＳ Ｐゴシック"/>
            </a:endParaRPr>
          </a:p>
          <a:p>
            <a:pPr marL="128256" indent="-128256" fontAlgn="auto">
              <a:spcBef>
                <a:spcPts val="0"/>
              </a:spcBef>
              <a:spcAft>
                <a:spcPts val="0"/>
              </a:spcAft>
            </a:pPr>
            <a:r>
              <a:rPr lang="ja-JP" altLang="en-US" sz="900" b="1" dirty="0" smtClean="0">
                <a:solidFill>
                  <a:srgbClr val="000000"/>
                </a:solidFill>
                <a:latin typeface="ＭＳ Ｐゴシック"/>
                <a:ea typeface="ＭＳ Ｐゴシック"/>
              </a:rPr>
              <a:t>強化</a:t>
            </a:r>
            <a:r>
              <a:rPr lang="ja-JP" altLang="en-US" sz="900" b="1" dirty="0">
                <a:solidFill>
                  <a:srgbClr val="000000"/>
                </a:solidFill>
                <a:latin typeface="ＭＳ Ｐゴシック"/>
                <a:ea typeface="ＭＳ Ｐゴシック"/>
              </a:rPr>
              <a:t>・給付の重点化</a:t>
            </a:r>
            <a:r>
              <a:rPr lang="ja-JP" altLang="en-US" sz="900" b="1" dirty="0" smtClean="0">
                <a:solidFill>
                  <a:srgbClr val="000000"/>
                </a:solidFill>
                <a:latin typeface="ＭＳ Ｐゴシック"/>
                <a:ea typeface="ＭＳ Ｐゴシック"/>
              </a:rPr>
              <a:t>、逆進性</a:t>
            </a:r>
            <a:r>
              <a:rPr lang="ja-JP" altLang="en-US" sz="900" b="1" dirty="0">
                <a:solidFill>
                  <a:srgbClr val="000000"/>
                </a:solidFill>
                <a:latin typeface="ＭＳ Ｐゴシック"/>
                <a:ea typeface="ＭＳ Ｐゴシック"/>
              </a:rPr>
              <a:t>対策</a:t>
            </a:r>
          </a:p>
        </p:txBody>
      </p:sp>
      <p:sp>
        <p:nvSpPr>
          <p:cNvPr id="71" name="Rectangle 54"/>
          <p:cNvSpPr>
            <a:spLocks noChangeArrowheads="1"/>
          </p:cNvSpPr>
          <p:nvPr/>
        </p:nvSpPr>
        <p:spPr bwMode="auto">
          <a:xfrm>
            <a:off x="65950" y="3459919"/>
            <a:ext cx="5930355" cy="1265231"/>
          </a:xfrm>
          <a:prstGeom prst="rect">
            <a:avLst/>
          </a:prstGeom>
          <a:noFill/>
          <a:ln w="9525">
            <a:noFill/>
            <a:miter lim="800000"/>
            <a:headEnd/>
            <a:tailEnd/>
          </a:ln>
        </p:spPr>
        <p:txBody>
          <a:bodyPr lIns="68403" tIns="34202" rIns="68403" bIns="34202"/>
          <a:lstStyle/>
          <a:p>
            <a:pPr marL="133006" indent="-133006" defTabSz="684031" fontAlgn="auto">
              <a:spcBef>
                <a:spcPts val="0"/>
              </a:spcBef>
              <a:spcAft>
                <a:spcPts val="0"/>
              </a:spcAft>
              <a:defRPr/>
            </a:pPr>
            <a:r>
              <a:rPr lang="ja-JP" altLang="en-US" sz="850" b="1" dirty="0">
                <a:solidFill>
                  <a:prstClr val="black"/>
                </a:solidFill>
                <a:latin typeface="ＭＳ Ｐゴシック"/>
                <a:ea typeface="ＭＳ Ｐゴシック"/>
              </a:rPr>
              <a:t>ａ 被用者保険の適用</a:t>
            </a:r>
            <a:r>
              <a:rPr lang="ja-JP" altLang="en-US" sz="850" b="1" dirty="0" smtClean="0">
                <a:solidFill>
                  <a:prstClr val="black"/>
                </a:solidFill>
                <a:latin typeface="ＭＳ Ｐゴシック"/>
                <a:ea typeface="ＭＳ Ｐゴシック"/>
              </a:rPr>
              <a:t>拡大と国保</a:t>
            </a:r>
            <a:r>
              <a:rPr lang="ja-JP" altLang="en-US" sz="850" b="1" dirty="0">
                <a:solidFill>
                  <a:prstClr val="black"/>
                </a:solidFill>
                <a:latin typeface="ＭＳ Ｐゴシック"/>
                <a:ea typeface="ＭＳ Ｐゴシック"/>
              </a:rPr>
              <a:t>の財政基盤の安定化・強化・</a:t>
            </a:r>
            <a:r>
              <a:rPr lang="ja-JP" altLang="en-US" sz="850" b="1" dirty="0" smtClean="0">
                <a:solidFill>
                  <a:prstClr val="black"/>
                </a:solidFill>
                <a:latin typeface="ＭＳ Ｐゴシック"/>
                <a:ea typeface="ＭＳ Ｐゴシック"/>
              </a:rPr>
              <a:t>広域化</a:t>
            </a:r>
            <a:endParaRPr lang="en-US" altLang="ja-JP" sz="850" b="1" dirty="0" smtClean="0">
              <a:solidFill>
                <a:prstClr val="black"/>
              </a:solidFill>
              <a:latin typeface="ＭＳ Ｐゴシック"/>
              <a:ea typeface="ＭＳ Ｐゴシック"/>
            </a:endParaRPr>
          </a:p>
          <a:p>
            <a:pPr marL="133006" indent="-133006" defTabSz="684031" fontAlgn="auto">
              <a:spcBef>
                <a:spcPts val="0"/>
              </a:spcBef>
              <a:spcAft>
                <a:spcPts val="0"/>
              </a:spcAft>
              <a:defRPr/>
            </a:pPr>
            <a:r>
              <a:rPr lang="en-US" altLang="ja-JP" sz="850" dirty="0" smtClean="0">
                <a:solidFill>
                  <a:prstClr val="black"/>
                </a:solidFill>
                <a:latin typeface="ＭＳ Ｐゴシック"/>
                <a:ea typeface="ＭＳ Ｐゴシック"/>
              </a:rPr>
              <a:t>  </a:t>
            </a:r>
            <a:r>
              <a:rPr lang="ja-JP" altLang="en-US" sz="850" dirty="0" smtClean="0">
                <a:solidFill>
                  <a:prstClr val="black"/>
                </a:solidFill>
                <a:latin typeface="ＭＳ Ｐゴシック"/>
                <a:ea typeface="ＭＳ Ｐゴシック"/>
              </a:rPr>
              <a:t>・短時間労働者に対する被用者保険の適用拡大</a:t>
            </a:r>
            <a:endParaRPr lang="en-US" altLang="ja-JP" sz="850" dirty="0" smtClean="0">
              <a:solidFill>
                <a:prstClr val="black"/>
              </a:solidFill>
              <a:latin typeface="ＭＳ Ｐゴシック"/>
              <a:ea typeface="ＭＳ Ｐゴシック"/>
            </a:endParaRPr>
          </a:p>
          <a:p>
            <a:pPr marL="133006" indent="-133006" defTabSz="684031" fontAlgn="auto">
              <a:spcBef>
                <a:spcPts val="0"/>
              </a:spcBef>
              <a:spcAft>
                <a:spcPts val="0"/>
              </a:spcAft>
              <a:defRPr/>
            </a:pPr>
            <a:r>
              <a:rPr lang="ja-JP" altLang="en-US" sz="850" dirty="0" smtClean="0">
                <a:solidFill>
                  <a:prstClr val="black"/>
                </a:solidFill>
                <a:latin typeface="ＭＳ Ｐゴシック"/>
                <a:ea typeface="ＭＳ Ｐゴシック"/>
              </a:rPr>
              <a:t>　・市町村国保の財政運営の都道府県単位化・財政基盤の強化</a:t>
            </a:r>
            <a:endParaRPr lang="en-US" altLang="ja-JP" sz="850" dirty="0" smtClean="0">
              <a:solidFill>
                <a:prstClr val="black"/>
              </a:solidFill>
              <a:latin typeface="ＭＳ Ｐゴシック"/>
              <a:ea typeface="ＭＳ Ｐゴシック"/>
            </a:endParaRPr>
          </a:p>
          <a:p>
            <a:pPr marL="133006" indent="-133006" defTabSz="684031" fontAlgn="auto">
              <a:spcBef>
                <a:spcPts val="0"/>
              </a:spcBef>
              <a:spcAft>
                <a:spcPts val="0"/>
              </a:spcAft>
              <a:defRPr/>
            </a:pPr>
            <a:r>
              <a:rPr lang="ja-JP" altLang="en-US" sz="850" dirty="0" smtClean="0">
                <a:solidFill>
                  <a:prstClr val="black"/>
                </a:solidFill>
                <a:latin typeface="ＭＳ Ｐゴシック"/>
                <a:ea typeface="ＭＳ Ｐゴシック"/>
              </a:rPr>
              <a:t>　　（低所得者保険料軽減の拡充等（～</a:t>
            </a:r>
            <a:r>
              <a:rPr lang="en-US" altLang="ja-JP" sz="850" dirty="0" smtClean="0">
                <a:solidFill>
                  <a:srgbClr val="0070C0"/>
                </a:solidFill>
                <a:latin typeface="ＭＳ Ｐゴシック"/>
                <a:ea typeface="ＭＳ Ｐゴシック"/>
              </a:rPr>
              <a:t>2,200</a:t>
            </a:r>
            <a:r>
              <a:rPr lang="ja-JP" altLang="en-US" sz="850" dirty="0" smtClean="0">
                <a:solidFill>
                  <a:srgbClr val="0070C0"/>
                </a:solidFill>
                <a:latin typeface="ＭＳ Ｐゴシック"/>
                <a:ea typeface="ＭＳ Ｐゴシック"/>
              </a:rPr>
              <a:t>億円</a:t>
            </a:r>
            <a:r>
              <a:rPr lang="ja-JP" altLang="en-US" sz="850" dirty="0" smtClean="0">
                <a:solidFill>
                  <a:prstClr val="black"/>
                </a:solidFill>
                <a:latin typeface="ＭＳ Ｐゴシック"/>
                <a:ea typeface="ＭＳ Ｐゴシック"/>
              </a:rPr>
              <a:t>程度））</a:t>
            </a:r>
            <a:endParaRPr lang="ja-JP" altLang="en-US" sz="850" dirty="0">
              <a:solidFill>
                <a:prstClr val="black"/>
              </a:solidFill>
              <a:latin typeface="ＭＳ Ｐゴシック"/>
              <a:ea typeface="ＭＳ Ｐゴシック"/>
            </a:endParaRPr>
          </a:p>
          <a:p>
            <a:pPr marL="133006" indent="-133006" defTabSz="684031" fontAlgn="auto">
              <a:spcBef>
                <a:spcPts val="0"/>
              </a:spcBef>
              <a:spcAft>
                <a:spcPts val="0"/>
              </a:spcAft>
              <a:defRPr/>
            </a:pPr>
            <a:r>
              <a:rPr lang="ja-JP" altLang="en-US" sz="850" b="1" u="sng" dirty="0" smtClean="0">
                <a:solidFill>
                  <a:prstClr val="black"/>
                </a:solidFill>
                <a:latin typeface="ＭＳ Ｐゴシック"/>
                <a:ea typeface="ＭＳ Ｐゴシック"/>
              </a:rPr>
              <a:t>ｂ </a:t>
            </a:r>
            <a:r>
              <a:rPr lang="ja-JP" altLang="en-US" sz="850" b="1" u="sng" dirty="0">
                <a:solidFill>
                  <a:prstClr val="black"/>
                </a:solidFill>
                <a:latin typeface="ＭＳ Ｐゴシック"/>
                <a:ea typeface="ＭＳ Ｐゴシック"/>
              </a:rPr>
              <a:t>介護保険の費用負担の能力に応じた負担の要素強化</a:t>
            </a:r>
            <a:r>
              <a:rPr lang="ja-JP" altLang="en-US" sz="850" b="1" u="sng" dirty="0" smtClean="0">
                <a:solidFill>
                  <a:prstClr val="black"/>
                </a:solidFill>
                <a:latin typeface="ＭＳ Ｐゴシック"/>
                <a:ea typeface="ＭＳ Ｐゴシック"/>
              </a:rPr>
              <a:t>と低所得者への配慮、</a:t>
            </a:r>
            <a:endParaRPr lang="en-US" altLang="ja-JP" sz="850" b="1" u="sng" dirty="0" smtClean="0">
              <a:solidFill>
                <a:prstClr val="black"/>
              </a:solidFill>
              <a:latin typeface="ＭＳ Ｐゴシック"/>
              <a:ea typeface="ＭＳ Ｐゴシック"/>
            </a:endParaRPr>
          </a:p>
          <a:p>
            <a:pPr defTabSz="684031" fontAlgn="auto">
              <a:spcBef>
                <a:spcPts val="0"/>
              </a:spcBef>
              <a:spcAft>
                <a:spcPts val="0"/>
              </a:spcAft>
              <a:defRPr/>
            </a:pPr>
            <a:r>
              <a:rPr lang="ja-JP" altLang="en-US" sz="850" b="1" u="sng" dirty="0" smtClean="0">
                <a:solidFill>
                  <a:prstClr val="black"/>
                </a:solidFill>
                <a:latin typeface="ＭＳ Ｐゴシック"/>
                <a:ea typeface="ＭＳ Ｐゴシック"/>
              </a:rPr>
              <a:t>保険給付の重点化</a:t>
            </a:r>
            <a:endParaRPr lang="en-US" altLang="ja-JP" sz="850" b="1" u="sng" dirty="0" smtClean="0">
              <a:solidFill>
                <a:prstClr val="black"/>
              </a:solidFill>
              <a:latin typeface="ＭＳ Ｐゴシック"/>
              <a:ea typeface="ＭＳ Ｐゴシック"/>
            </a:endParaRPr>
          </a:p>
          <a:p>
            <a:pPr marL="133006" indent="-133006" defTabSz="684031" fontAlgn="auto">
              <a:spcBef>
                <a:spcPts val="0"/>
              </a:spcBef>
              <a:spcAft>
                <a:spcPts val="0"/>
              </a:spcAft>
              <a:defRPr/>
            </a:pPr>
            <a:r>
              <a:rPr lang="ja-JP" altLang="en-US" sz="850" u="sng" dirty="0" smtClean="0">
                <a:solidFill>
                  <a:prstClr val="black"/>
                </a:solidFill>
                <a:latin typeface="ＭＳ Ｐゴシック"/>
                <a:ea typeface="ＭＳ Ｐゴシック"/>
              </a:rPr>
              <a:t>　・１号保険料の低所得者保険料軽減強化（～</a:t>
            </a:r>
            <a:r>
              <a:rPr lang="en-US" altLang="ja-JP" sz="850" u="sng" dirty="0" smtClean="0">
                <a:solidFill>
                  <a:srgbClr val="0070C0"/>
                </a:solidFill>
                <a:latin typeface="ＭＳ Ｐゴシック"/>
                <a:ea typeface="ＭＳ Ｐゴシック"/>
              </a:rPr>
              <a:t>1,300</a:t>
            </a:r>
            <a:r>
              <a:rPr lang="ja-JP" altLang="en-US" sz="850" u="sng" dirty="0" smtClean="0">
                <a:solidFill>
                  <a:srgbClr val="0070C0"/>
                </a:solidFill>
                <a:latin typeface="ＭＳ Ｐゴシック"/>
                <a:ea typeface="ＭＳ Ｐゴシック"/>
              </a:rPr>
              <a:t>億円</a:t>
            </a:r>
            <a:r>
              <a:rPr lang="ja-JP" altLang="en-US" sz="850" u="sng" dirty="0" smtClean="0">
                <a:solidFill>
                  <a:prstClr val="black"/>
                </a:solidFill>
                <a:latin typeface="ＭＳ Ｐゴシック"/>
                <a:ea typeface="ＭＳ Ｐゴシック"/>
              </a:rPr>
              <a:t>程度）</a:t>
            </a:r>
            <a:endParaRPr lang="en-US" altLang="ja-JP" sz="850" b="1" u="sng" dirty="0" smtClean="0">
              <a:solidFill>
                <a:srgbClr val="000000"/>
              </a:solidFill>
              <a:latin typeface="ＭＳ Ｐゴシック"/>
              <a:ea typeface="ＭＳ Ｐゴシック"/>
            </a:endParaRPr>
          </a:p>
          <a:p>
            <a:pPr marL="133006" indent="-133006" defTabSz="684031" fontAlgn="auto">
              <a:spcBef>
                <a:spcPts val="0"/>
              </a:spcBef>
              <a:spcAft>
                <a:spcPts val="0"/>
              </a:spcAft>
              <a:defRPr/>
            </a:pPr>
            <a:r>
              <a:rPr lang="ja-JP" altLang="en-US" sz="850" b="1" dirty="0" smtClean="0">
                <a:solidFill>
                  <a:srgbClr val="000000"/>
                </a:solidFill>
                <a:latin typeface="ＭＳ Ｐゴシック"/>
                <a:ea typeface="ＭＳ Ｐゴシック"/>
              </a:rPr>
              <a:t>ｄ その他（総合合算制度～</a:t>
            </a:r>
            <a:r>
              <a:rPr lang="en-US" altLang="ja-JP" sz="850" b="1" dirty="0" smtClean="0">
                <a:solidFill>
                  <a:srgbClr val="0070C0"/>
                </a:solidFill>
                <a:latin typeface="ＭＳ Ｐゴシック"/>
                <a:ea typeface="ＭＳ Ｐゴシック"/>
              </a:rPr>
              <a:t>0.4</a:t>
            </a:r>
            <a:r>
              <a:rPr lang="ja-JP" altLang="en-US" sz="850" b="1" dirty="0" smtClean="0">
                <a:solidFill>
                  <a:srgbClr val="0070C0"/>
                </a:solidFill>
                <a:latin typeface="ＭＳ Ｐゴシック"/>
                <a:ea typeface="ＭＳ Ｐゴシック"/>
              </a:rPr>
              <a:t>兆円</a:t>
            </a:r>
            <a:r>
              <a:rPr lang="ja-JP" altLang="en-US" sz="850" b="1" dirty="0" smtClean="0">
                <a:solidFill>
                  <a:srgbClr val="000000"/>
                </a:solidFill>
                <a:latin typeface="ＭＳ Ｐゴシック"/>
                <a:ea typeface="ＭＳ Ｐゴシック"/>
              </a:rPr>
              <a:t>程度）</a:t>
            </a:r>
            <a:endParaRPr lang="en-US" altLang="ja-JP" sz="850" dirty="0" smtClean="0">
              <a:solidFill>
                <a:srgbClr val="000000"/>
              </a:solidFill>
              <a:latin typeface="ＭＳ Ｐゴシック"/>
              <a:ea typeface="ＭＳ Ｐゴシック"/>
            </a:endParaRPr>
          </a:p>
          <a:p>
            <a:pPr marL="133006" indent="-133006" defTabSz="684031" fontAlgn="auto">
              <a:spcBef>
                <a:spcPts val="0"/>
              </a:spcBef>
              <a:spcAft>
                <a:spcPts val="0"/>
              </a:spcAft>
              <a:defRPr/>
            </a:pPr>
            <a:r>
              <a:rPr lang="en-US" altLang="ja-JP" sz="850" b="1" dirty="0" smtClean="0">
                <a:solidFill>
                  <a:prstClr val="black"/>
                </a:solidFill>
                <a:latin typeface="ＭＳ Ｐゴシック"/>
                <a:ea typeface="ＭＳ Ｐゴシック"/>
              </a:rPr>
              <a:t/>
            </a:r>
            <a:br>
              <a:rPr lang="en-US" altLang="ja-JP" sz="850" b="1" dirty="0" smtClean="0">
                <a:solidFill>
                  <a:prstClr val="black"/>
                </a:solidFill>
                <a:latin typeface="ＭＳ Ｐゴシック"/>
                <a:ea typeface="ＭＳ Ｐゴシック"/>
              </a:rPr>
            </a:br>
            <a:endParaRPr lang="ja-JP" altLang="en-US" sz="850" dirty="0">
              <a:solidFill>
                <a:prstClr val="black"/>
              </a:solidFill>
              <a:latin typeface="ＭＳ Ｐゴシック"/>
              <a:ea typeface="ＭＳ Ｐゴシック"/>
            </a:endParaRPr>
          </a:p>
        </p:txBody>
      </p:sp>
      <p:sp>
        <p:nvSpPr>
          <p:cNvPr id="76" name="テキスト ボックス 68"/>
          <p:cNvSpPr txBox="1">
            <a:spLocks noChangeArrowheads="1"/>
          </p:cNvSpPr>
          <p:nvPr/>
        </p:nvSpPr>
        <p:spPr bwMode="auto">
          <a:xfrm>
            <a:off x="4735894" y="4033323"/>
            <a:ext cx="3824248" cy="330682"/>
          </a:xfrm>
          <a:prstGeom prst="rect">
            <a:avLst/>
          </a:prstGeom>
          <a:noFill/>
          <a:ln w="9525">
            <a:noFill/>
            <a:miter lim="800000"/>
            <a:headEnd/>
            <a:tailEnd/>
          </a:ln>
        </p:spPr>
        <p:txBody>
          <a:bodyPr wrap="square" lIns="68403" tIns="34202" rIns="68403" bIns="34202">
            <a:spAutoFit/>
          </a:bodyPr>
          <a:lstStyle/>
          <a:p>
            <a:pPr fontAlgn="auto">
              <a:spcBef>
                <a:spcPts val="0"/>
              </a:spcBef>
              <a:spcAft>
                <a:spcPts val="0"/>
              </a:spcAft>
            </a:pPr>
            <a:r>
              <a:rPr lang="ja-JP" altLang="en-US" sz="850" u="sng" dirty="0">
                <a:solidFill>
                  <a:srgbClr val="000000"/>
                </a:solidFill>
                <a:latin typeface="ＭＳ Ｐゴシック"/>
                <a:ea typeface="ＭＳ Ｐゴシック"/>
              </a:rPr>
              <a:t>・ 介護納付金の総報酬割</a:t>
            </a:r>
            <a:r>
              <a:rPr lang="ja-JP" altLang="en-US" sz="850" u="sng" dirty="0" smtClean="0">
                <a:solidFill>
                  <a:srgbClr val="000000"/>
                </a:solidFill>
                <a:latin typeface="ＭＳ Ｐゴシック"/>
                <a:ea typeface="ＭＳ Ｐゴシック"/>
              </a:rPr>
              <a:t>導入（</a:t>
            </a:r>
            <a:r>
              <a:rPr lang="ja-JP" altLang="en-US" sz="850" u="sng" dirty="0" smtClean="0">
                <a:solidFill>
                  <a:prstClr val="black"/>
                </a:solidFill>
                <a:latin typeface="ＭＳ Ｐゴシック"/>
                <a:ea typeface="ＭＳ Ｐゴシック"/>
              </a:rPr>
              <a:t>完全実施すれば</a:t>
            </a:r>
            <a:r>
              <a:rPr lang="ja-JP" altLang="en-US" sz="850" u="sng" dirty="0" smtClean="0">
                <a:solidFill>
                  <a:srgbClr val="F79646">
                    <a:lumMod val="75000"/>
                  </a:srgbClr>
                </a:solidFill>
                <a:latin typeface="ＭＳ Ｐゴシック"/>
                <a:ea typeface="ＭＳ Ｐゴシック"/>
              </a:rPr>
              <a:t>▲</a:t>
            </a:r>
            <a:r>
              <a:rPr lang="en-US" altLang="ja-JP" sz="850" u="sng" dirty="0" smtClean="0">
                <a:solidFill>
                  <a:srgbClr val="F79646">
                    <a:lumMod val="75000"/>
                  </a:srgbClr>
                </a:solidFill>
                <a:latin typeface="ＭＳ Ｐゴシック"/>
                <a:ea typeface="ＭＳ Ｐゴシック"/>
              </a:rPr>
              <a:t>1,500</a:t>
            </a:r>
            <a:r>
              <a:rPr lang="ja-JP" altLang="en-US" sz="850" u="sng" dirty="0" smtClean="0">
                <a:solidFill>
                  <a:srgbClr val="F79646">
                    <a:lumMod val="75000"/>
                  </a:srgbClr>
                </a:solidFill>
                <a:latin typeface="ＭＳ Ｐゴシック"/>
                <a:ea typeface="ＭＳ Ｐゴシック"/>
              </a:rPr>
              <a:t>億円</a:t>
            </a:r>
            <a:r>
              <a:rPr lang="ja-JP" altLang="en-US" sz="850" u="sng" dirty="0" smtClean="0">
                <a:solidFill>
                  <a:srgbClr val="000000"/>
                </a:solidFill>
                <a:latin typeface="ＭＳ Ｐゴシック"/>
                <a:ea typeface="ＭＳ Ｐゴシック"/>
              </a:rPr>
              <a:t>）</a:t>
            </a:r>
            <a:endParaRPr lang="en-US" altLang="ja-JP" sz="850" u="sng" dirty="0">
              <a:solidFill>
                <a:srgbClr val="000000"/>
              </a:solidFill>
              <a:latin typeface="ＭＳ Ｐゴシック"/>
              <a:ea typeface="ＭＳ Ｐゴシック"/>
            </a:endParaRPr>
          </a:p>
          <a:p>
            <a:pPr fontAlgn="auto">
              <a:spcBef>
                <a:spcPts val="0"/>
              </a:spcBef>
              <a:spcAft>
                <a:spcPts val="0"/>
              </a:spcAft>
            </a:pPr>
            <a:r>
              <a:rPr lang="ja-JP" altLang="en-US" sz="850" u="sng" dirty="0">
                <a:solidFill>
                  <a:srgbClr val="000000"/>
                </a:solidFill>
                <a:latin typeface="ＭＳ Ｐゴシック"/>
                <a:ea typeface="ＭＳ Ｐゴシック"/>
              </a:rPr>
              <a:t>・ 軽度者に対する機能訓練等重度化予防に効果</a:t>
            </a:r>
            <a:r>
              <a:rPr lang="ja-JP" altLang="en-US" sz="850" u="sng" dirty="0" smtClean="0">
                <a:solidFill>
                  <a:srgbClr val="000000"/>
                </a:solidFill>
                <a:latin typeface="ＭＳ Ｐゴシック"/>
                <a:ea typeface="ＭＳ Ｐゴシック"/>
              </a:rPr>
              <a:t>のある</a:t>
            </a:r>
            <a:r>
              <a:rPr lang="ja-JP" altLang="en-US" sz="850" u="sng" dirty="0">
                <a:solidFill>
                  <a:srgbClr val="000000"/>
                </a:solidFill>
                <a:latin typeface="ＭＳ Ｐゴシック"/>
                <a:ea typeface="ＭＳ Ｐゴシック"/>
              </a:rPr>
              <a:t>給付への重点化</a:t>
            </a:r>
            <a:endParaRPr lang="en-US" altLang="ja-JP" sz="850" u="sng" dirty="0">
              <a:solidFill>
                <a:srgbClr val="000000"/>
              </a:solidFill>
              <a:latin typeface="ＭＳ Ｐゴシック"/>
              <a:ea typeface="ＭＳ Ｐゴシック"/>
            </a:endParaRPr>
          </a:p>
        </p:txBody>
      </p:sp>
      <p:cxnSp>
        <p:nvCxnSpPr>
          <p:cNvPr id="77" name="直線コネクタ 76"/>
          <p:cNvCxnSpPr/>
          <p:nvPr/>
        </p:nvCxnSpPr>
        <p:spPr>
          <a:xfrm flipV="1">
            <a:off x="19630" y="1722375"/>
            <a:ext cx="9072000" cy="0"/>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80" name="直線コネクタ 79"/>
          <p:cNvCxnSpPr/>
          <p:nvPr/>
        </p:nvCxnSpPr>
        <p:spPr>
          <a:xfrm flipV="1">
            <a:off x="19630" y="2329830"/>
            <a:ext cx="9072000" cy="0"/>
          </a:xfrm>
          <a:prstGeom prst="line">
            <a:avLst/>
          </a:prstGeom>
          <a:ln>
            <a:prstDash val="dash"/>
          </a:ln>
        </p:spPr>
        <p:style>
          <a:lnRef idx="1">
            <a:schemeClr val="dk1"/>
          </a:lnRef>
          <a:fillRef idx="0">
            <a:schemeClr val="dk1"/>
          </a:fillRef>
          <a:effectRef idx="0">
            <a:schemeClr val="dk1"/>
          </a:effectRef>
          <a:fontRef idx="minor">
            <a:schemeClr val="tx1"/>
          </a:fontRef>
        </p:style>
      </p:cxnSp>
      <p:sp>
        <p:nvSpPr>
          <p:cNvPr id="90" name="テキスト ボックス 89"/>
          <p:cNvSpPr txBox="1"/>
          <p:nvPr/>
        </p:nvSpPr>
        <p:spPr>
          <a:xfrm>
            <a:off x="23558" y="2310780"/>
            <a:ext cx="1723843" cy="253738"/>
          </a:xfrm>
          <a:prstGeom prst="rect">
            <a:avLst/>
          </a:prstGeom>
          <a:noFill/>
        </p:spPr>
        <p:txBody>
          <a:bodyPr wrap="square" lIns="68403" tIns="34202" rIns="68403" bIns="34202" rtlCol="0">
            <a:spAutoFit/>
          </a:bodyPr>
          <a:lstStyle/>
          <a:p>
            <a:pPr fontAlgn="auto">
              <a:spcBef>
                <a:spcPts val="0"/>
              </a:spcBef>
              <a:spcAft>
                <a:spcPts val="0"/>
              </a:spcAft>
            </a:pPr>
            <a:r>
              <a:rPr lang="en-US" altLang="ja-JP" sz="1200" b="1" dirty="0">
                <a:solidFill>
                  <a:prstClr val="black"/>
                </a:solidFill>
                <a:latin typeface="ＭＳ Ｐゴシック"/>
                <a:ea typeface="ＭＳ Ｐゴシック"/>
              </a:rPr>
              <a:t>【</a:t>
            </a:r>
            <a:r>
              <a:rPr lang="ja-JP" altLang="en-US" sz="1200" b="1" dirty="0">
                <a:solidFill>
                  <a:prstClr val="black"/>
                </a:solidFill>
                <a:latin typeface="ＭＳ Ｐゴシック"/>
                <a:ea typeface="ＭＳ Ｐゴシック"/>
              </a:rPr>
              <a:t>医療・介護</a:t>
            </a:r>
            <a:r>
              <a:rPr lang="en-US" altLang="ja-JP" sz="1200" b="1" dirty="0">
                <a:solidFill>
                  <a:prstClr val="black"/>
                </a:solidFill>
                <a:latin typeface="ＭＳ Ｐゴシック"/>
                <a:ea typeface="ＭＳ Ｐゴシック"/>
              </a:rPr>
              <a:t>】</a:t>
            </a:r>
            <a:endParaRPr lang="ja-JP" altLang="en-US" sz="1200" b="1" dirty="0">
              <a:solidFill>
                <a:prstClr val="black"/>
              </a:solidFill>
              <a:latin typeface="ＭＳ Ｐゴシック"/>
              <a:ea typeface="ＭＳ Ｐゴシック"/>
            </a:endParaRPr>
          </a:p>
        </p:txBody>
      </p:sp>
      <p:sp>
        <p:nvSpPr>
          <p:cNvPr id="91" name="テキスト ボックス 90"/>
          <p:cNvSpPr txBox="1"/>
          <p:nvPr/>
        </p:nvSpPr>
        <p:spPr>
          <a:xfrm>
            <a:off x="0" y="1693569"/>
            <a:ext cx="2104034" cy="253738"/>
          </a:xfrm>
          <a:prstGeom prst="rect">
            <a:avLst/>
          </a:prstGeom>
          <a:noFill/>
        </p:spPr>
        <p:txBody>
          <a:bodyPr wrap="square" lIns="68403" tIns="34202" rIns="68403" bIns="34202" rtlCol="0">
            <a:spAutoFit/>
          </a:bodyPr>
          <a:lstStyle/>
          <a:p>
            <a:pPr fontAlgn="auto">
              <a:spcBef>
                <a:spcPts val="0"/>
              </a:spcBef>
              <a:spcAft>
                <a:spcPts val="0"/>
              </a:spcAft>
            </a:pPr>
            <a:r>
              <a:rPr lang="en-US" altLang="ja-JP" sz="1200" b="1" dirty="0">
                <a:solidFill>
                  <a:prstClr val="black"/>
                </a:solidFill>
                <a:latin typeface="ＭＳ Ｐゴシック"/>
                <a:ea typeface="ＭＳ Ｐゴシック"/>
              </a:rPr>
              <a:t>【</a:t>
            </a:r>
            <a:r>
              <a:rPr lang="ja-JP" altLang="en-US" sz="1200" b="1" dirty="0">
                <a:solidFill>
                  <a:prstClr val="black"/>
                </a:solidFill>
                <a:latin typeface="ＭＳ Ｐゴシック"/>
                <a:ea typeface="ＭＳ Ｐゴシック"/>
              </a:rPr>
              <a:t>子ども・子育て</a:t>
            </a:r>
            <a:r>
              <a:rPr lang="en-US" altLang="ja-JP" sz="1200" b="1" dirty="0">
                <a:solidFill>
                  <a:prstClr val="black"/>
                </a:solidFill>
                <a:latin typeface="ＭＳ Ｐゴシック"/>
                <a:ea typeface="ＭＳ Ｐゴシック"/>
              </a:rPr>
              <a:t>】</a:t>
            </a:r>
            <a:endParaRPr lang="ja-JP" altLang="en-US" sz="1200" b="1" dirty="0">
              <a:solidFill>
                <a:prstClr val="black"/>
              </a:solidFill>
              <a:latin typeface="ＭＳ Ｐゴシック"/>
              <a:ea typeface="ＭＳ Ｐゴシック"/>
            </a:endParaRPr>
          </a:p>
        </p:txBody>
      </p:sp>
      <p:cxnSp>
        <p:nvCxnSpPr>
          <p:cNvPr id="26" name="直線コネクタ 25"/>
          <p:cNvCxnSpPr/>
          <p:nvPr/>
        </p:nvCxnSpPr>
        <p:spPr>
          <a:xfrm>
            <a:off x="2337434" y="3693949"/>
            <a:ext cx="2603688" cy="0"/>
          </a:xfrm>
          <a:prstGeom prst="line">
            <a:avLst/>
          </a:prstGeom>
          <a:ln>
            <a:prstDash val="sysDash"/>
            <a:headEnd type="stealth" w="med" len="med"/>
          </a:ln>
        </p:spPr>
        <p:style>
          <a:lnRef idx="1">
            <a:schemeClr val="dk1"/>
          </a:lnRef>
          <a:fillRef idx="0">
            <a:schemeClr val="dk1"/>
          </a:fillRef>
          <a:effectRef idx="0">
            <a:schemeClr val="dk1"/>
          </a:effectRef>
          <a:fontRef idx="minor">
            <a:schemeClr val="tx1"/>
          </a:fontRef>
        </p:style>
      </p:cxnSp>
      <p:sp>
        <p:nvSpPr>
          <p:cNvPr id="27" name="テキスト ボックス 24"/>
          <p:cNvSpPr txBox="1">
            <a:spLocks noChangeArrowheads="1"/>
          </p:cNvSpPr>
          <p:nvPr/>
        </p:nvSpPr>
        <p:spPr bwMode="auto">
          <a:xfrm>
            <a:off x="4940580" y="3592673"/>
            <a:ext cx="3486618" cy="330682"/>
          </a:xfrm>
          <a:prstGeom prst="rect">
            <a:avLst/>
          </a:prstGeom>
          <a:noFill/>
          <a:ln w="9525">
            <a:noFill/>
            <a:miter lim="800000"/>
            <a:headEnd/>
            <a:tailEnd/>
          </a:ln>
        </p:spPr>
        <p:txBody>
          <a:bodyPr wrap="square" lIns="68403" tIns="34202" rIns="68403" bIns="34202">
            <a:spAutoFit/>
          </a:bodyPr>
          <a:lstStyle/>
          <a:p>
            <a:pPr fontAlgn="auto">
              <a:spcBef>
                <a:spcPts val="0"/>
              </a:spcBef>
              <a:spcAft>
                <a:spcPts val="0"/>
              </a:spcAft>
            </a:pPr>
            <a:r>
              <a:rPr lang="ja-JP" altLang="en-US" sz="850" dirty="0" smtClean="0">
                <a:solidFill>
                  <a:prstClr val="black"/>
                </a:solidFill>
                <a:latin typeface="ＭＳ Ｐゴシック"/>
                <a:ea typeface="ＭＳ Ｐゴシック"/>
              </a:rPr>
              <a:t>公費への影響は完全実施の場合は</a:t>
            </a:r>
            <a:r>
              <a:rPr lang="ja-JP" altLang="en-US" sz="850" dirty="0" smtClean="0">
                <a:solidFill>
                  <a:srgbClr val="F79646">
                    <a:lumMod val="75000"/>
                  </a:srgbClr>
                </a:solidFill>
                <a:latin typeface="ＭＳ Ｐゴシック"/>
                <a:ea typeface="ＭＳ Ｐゴシック"/>
              </a:rPr>
              <a:t>▲</a:t>
            </a:r>
            <a:r>
              <a:rPr lang="en-US" altLang="ja-JP" sz="850" dirty="0" smtClean="0">
                <a:solidFill>
                  <a:srgbClr val="F79646">
                    <a:lumMod val="75000"/>
                  </a:srgbClr>
                </a:solidFill>
                <a:latin typeface="ＭＳ Ｐゴシック"/>
                <a:ea typeface="ＭＳ Ｐゴシック"/>
              </a:rPr>
              <a:t>1,600</a:t>
            </a:r>
            <a:r>
              <a:rPr lang="ja-JP" altLang="en-US" sz="850" dirty="0" smtClean="0">
                <a:solidFill>
                  <a:srgbClr val="F79646">
                    <a:lumMod val="75000"/>
                  </a:srgbClr>
                </a:solidFill>
                <a:latin typeface="ＭＳ Ｐゴシック"/>
                <a:ea typeface="ＭＳ Ｐゴシック"/>
              </a:rPr>
              <a:t>億円</a:t>
            </a:r>
            <a:endParaRPr lang="en-US" altLang="ja-JP" sz="850" dirty="0" smtClean="0">
              <a:solidFill>
                <a:prstClr val="black"/>
              </a:solidFill>
              <a:latin typeface="ＭＳ Ｐゴシック"/>
              <a:ea typeface="ＭＳ Ｐゴシック"/>
            </a:endParaRPr>
          </a:p>
          <a:p>
            <a:pPr fontAlgn="auto">
              <a:spcBef>
                <a:spcPts val="0"/>
              </a:spcBef>
              <a:spcAft>
                <a:spcPts val="0"/>
              </a:spcAft>
            </a:pPr>
            <a:r>
              <a:rPr lang="ja-JP" altLang="en-US" sz="850" dirty="0" smtClean="0">
                <a:solidFill>
                  <a:prstClr val="black"/>
                </a:solidFill>
                <a:latin typeface="ＭＳ Ｐゴシック"/>
                <a:ea typeface="ＭＳ Ｐゴシック"/>
              </a:rPr>
              <a:t>改正法では、公費への影響は縮小（▲</a:t>
            </a:r>
            <a:r>
              <a:rPr lang="en-US" altLang="ja-JP" sz="850" dirty="0" smtClean="0">
                <a:solidFill>
                  <a:prstClr val="black"/>
                </a:solidFill>
                <a:latin typeface="ＭＳ Ｐゴシック"/>
                <a:ea typeface="ＭＳ Ｐゴシック"/>
              </a:rPr>
              <a:t>200</a:t>
            </a:r>
            <a:r>
              <a:rPr lang="ja-JP" altLang="en-US" sz="850" dirty="0" smtClean="0">
                <a:solidFill>
                  <a:prstClr val="black"/>
                </a:solidFill>
                <a:latin typeface="ＭＳ Ｐゴシック"/>
                <a:ea typeface="ＭＳ Ｐゴシック"/>
              </a:rPr>
              <a:t>億円程度）</a:t>
            </a:r>
            <a:endParaRPr lang="en-US" altLang="ja-JP" sz="850" dirty="0">
              <a:solidFill>
                <a:prstClr val="black"/>
              </a:solidFill>
              <a:latin typeface="ＭＳ Ｐゴシック"/>
              <a:ea typeface="ＭＳ Ｐゴシック"/>
            </a:endParaRPr>
          </a:p>
        </p:txBody>
      </p:sp>
      <p:cxnSp>
        <p:nvCxnSpPr>
          <p:cNvPr id="41" name="直線コネクタ 40"/>
          <p:cNvCxnSpPr/>
          <p:nvPr/>
        </p:nvCxnSpPr>
        <p:spPr>
          <a:xfrm flipV="1">
            <a:off x="19630" y="3209422"/>
            <a:ext cx="9072000" cy="0"/>
          </a:xfrm>
          <a:prstGeom prst="line">
            <a:avLst/>
          </a:prstGeom>
          <a:ln>
            <a:prstDash val="dash"/>
          </a:ln>
        </p:spPr>
        <p:style>
          <a:lnRef idx="1">
            <a:schemeClr val="dk1"/>
          </a:lnRef>
          <a:fillRef idx="0">
            <a:schemeClr val="dk1"/>
          </a:fillRef>
          <a:effectRef idx="0">
            <a:schemeClr val="dk1"/>
          </a:effectRef>
          <a:fontRef idx="minor">
            <a:schemeClr val="tx1"/>
          </a:fontRef>
        </p:style>
      </p:cxnSp>
      <p:sp>
        <p:nvSpPr>
          <p:cNvPr id="44" name="右中かっこ 43"/>
          <p:cNvSpPr/>
          <p:nvPr/>
        </p:nvSpPr>
        <p:spPr>
          <a:xfrm>
            <a:off x="3302530" y="2810187"/>
            <a:ext cx="90736" cy="358109"/>
          </a:xfrm>
          <a:prstGeom prst="rightBrace">
            <a:avLst/>
          </a:prstGeom>
        </p:spPr>
        <p:style>
          <a:lnRef idx="1">
            <a:schemeClr val="dk1"/>
          </a:lnRef>
          <a:fillRef idx="0">
            <a:schemeClr val="dk1"/>
          </a:fillRef>
          <a:effectRef idx="0">
            <a:schemeClr val="dk1"/>
          </a:effectRef>
          <a:fontRef idx="minor">
            <a:schemeClr val="tx1"/>
          </a:fontRef>
        </p:style>
        <p:txBody>
          <a:bodyPr lIns="91423" tIns="45712" rIns="91423" bIns="45712" rtlCol="0" anchor="ctr"/>
          <a:lstStyle/>
          <a:p>
            <a:pPr algn="ctr" fontAlgn="auto">
              <a:spcBef>
                <a:spcPts val="0"/>
              </a:spcBef>
              <a:spcAft>
                <a:spcPts val="0"/>
              </a:spcAft>
            </a:pPr>
            <a:endParaRPr lang="ja-JP" altLang="en-US">
              <a:solidFill>
                <a:prstClr val="black"/>
              </a:solidFill>
            </a:endParaRPr>
          </a:p>
        </p:txBody>
      </p:sp>
      <p:sp>
        <p:nvSpPr>
          <p:cNvPr id="45" name="右中かっこ 44"/>
          <p:cNvSpPr/>
          <p:nvPr/>
        </p:nvSpPr>
        <p:spPr>
          <a:xfrm>
            <a:off x="7909283" y="2637596"/>
            <a:ext cx="119222" cy="557041"/>
          </a:xfrm>
          <a:prstGeom prst="rightBrace">
            <a:avLst/>
          </a:prstGeom>
        </p:spPr>
        <p:style>
          <a:lnRef idx="1">
            <a:schemeClr val="dk1"/>
          </a:lnRef>
          <a:fillRef idx="0">
            <a:schemeClr val="dk1"/>
          </a:fillRef>
          <a:effectRef idx="0">
            <a:schemeClr val="dk1"/>
          </a:effectRef>
          <a:fontRef idx="minor">
            <a:schemeClr val="tx1"/>
          </a:fontRef>
        </p:style>
        <p:txBody>
          <a:bodyPr lIns="91423" tIns="45712" rIns="91423" bIns="45712" rtlCol="0" anchor="ctr"/>
          <a:lstStyle/>
          <a:p>
            <a:pPr algn="ctr" fontAlgn="auto">
              <a:spcBef>
                <a:spcPts val="0"/>
              </a:spcBef>
              <a:spcAft>
                <a:spcPts val="0"/>
              </a:spcAft>
            </a:pPr>
            <a:endParaRPr lang="ja-JP" altLang="en-US">
              <a:solidFill>
                <a:prstClr val="black"/>
              </a:solidFill>
            </a:endParaRPr>
          </a:p>
        </p:txBody>
      </p:sp>
      <p:sp>
        <p:nvSpPr>
          <p:cNvPr id="46" name="右中かっこ 45"/>
          <p:cNvSpPr/>
          <p:nvPr/>
        </p:nvSpPr>
        <p:spPr>
          <a:xfrm>
            <a:off x="3360226" y="3521294"/>
            <a:ext cx="81808" cy="1059834"/>
          </a:xfrm>
          <a:prstGeom prst="rightBrace">
            <a:avLst/>
          </a:prstGeom>
        </p:spPr>
        <p:style>
          <a:lnRef idx="1">
            <a:schemeClr val="dk1"/>
          </a:lnRef>
          <a:fillRef idx="0">
            <a:schemeClr val="dk1"/>
          </a:fillRef>
          <a:effectRef idx="0">
            <a:schemeClr val="dk1"/>
          </a:effectRef>
          <a:fontRef idx="minor">
            <a:schemeClr val="tx1"/>
          </a:fontRef>
        </p:style>
        <p:txBody>
          <a:bodyPr lIns="91423" tIns="45712" rIns="91423" bIns="45712" rtlCol="0" anchor="ctr"/>
          <a:lstStyle/>
          <a:p>
            <a:pPr algn="ctr" fontAlgn="auto">
              <a:spcBef>
                <a:spcPts val="0"/>
              </a:spcBef>
              <a:spcAft>
                <a:spcPts val="0"/>
              </a:spcAft>
            </a:pPr>
            <a:endParaRPr lang="ja-JP" altLang="en-US">
              <a:solidFill>
                <a:prstClr val="black"/>
              </a:solidFill>
            </a:endParaRPr>
          </a:p>
        </p:txBody>
      </p:sp>
      <p:sp>
        <p:nvSpPr>
          <p:cNvPr id="47" name="右中かっこ 46"/>
          <p:cNvSpPr/>
          <p:nvPr/>
        </p:nvSpPr>
        <p:spPr>
          <a:xfrm>
            <a:off x="7901520" y="3605826"/>
            <a:ext cx="159051" cy="672674"/>
          </a:xfrm>
          <a:prstGeom prst="rightBrace">
            <a:avLst/>
          </a:prstGeom>
        </p:spPr>
        <p:style>
          <a:lnRef idx="1">
            <a:schemeClr val="dk1"/>
          </a:lnRef>
          <a:fillRef idx="0">
            <a:schemeClr val="dk1"/>
          </a:fillRef>
          <a:effectRef idx="0">
            <a:schemeClr val="dk1"/>
          </a:effectRef>
          <a:fontRef idx="minor">
            <a:schemeClr val="tx1"/>
          </a:fontRef>
        </p:style>
        <p:txBody>
          <a:bodyPr lIns="91423" tIns="45712" rIns="91423" bIns="45712" rtlCol="0" anchor="ctr"/>
          <a:lstStyle/>
          <a:p>
            <a:pPr algn="ctr" fontAlgn="auto">
              <a:spcBef>
                <a:spcPts val="0"/>
              </a:spcBef>
              <a:spcAft>
                <a:spcPts val="0"/>
              </a:spcAft>
            </a:pPr>
            <a:endParaRPr lang="ja-JP" altLang="en-US">
              <a:solidFill>
                <a:prstClr val="black"/>
              </a:solidFill>
            </a:endParaRPr>
          </a:p>
        </p:txBody>
      </p:sp>
      <p:sp>
        <p:nvSpPr>
          <p:cNvPr id="56" name="テキスト ボックス 55"/>
          <p:cNvSpPr txBox="1"/>
          <p:nvPr/>
        </p:nvSpPr>
        <p:spPr>
          <a:xfrm>
            <a:off x="115" y="4700636"/>
            <a:ext cx="1680198" cy="253738"/>
          </a:xfrm>
          <a:prstGeom prst="rect">
            <a:avLst/>
          </a:prstGeom>
          <a:noFill/>
        </p:spPr>
        <p:txBody>
          <a:bodyPr wrap="square" lIns="68403" tIns="34202" rIns="68403" bIns="34202" rtlCol="0">
            <a:spAutoFit/>
          </a:bodyPr>
          <a:lstStyle/>
          <a:p>
            <a:pPr fontAlgn="auto">
              <a:spcBef>
                <a:spcPts val="0"/>
              </a:spcBef>
              <a:spcAft>
                <a:spcPts val="0"/>
              </a:spcAft>
            </a:pPr>
            <a:r>
              <a:rPr lang="en-US" altLang="ja-JP" sz="1200" b="1" dirty="0">
                <a:solidFill>
                  <a:prstClr val="black"/>
                </a:solidFill>
                <a:latin typeface="ＭＳ Ｐゴシック"/>
                <a:ea typeface="ＭＳ Ｐゴシック"/>
              </a:rPr>
              <a:t>【</a:t>
            </a:r>
            <a:r>
              <a:rPr lang="ja-JP" altLang="en-US" sz="1200" b="1" dirty="0">
                <a:solidFill>
                  <a:prstClr val="black"/>
                </a:solidFill>
                <a:latin typeface="ＭＳ Ｐゴシック"/>
                <a:ea typeface="ＭＳ Ｐゴシック"/>
              </a:rPr>
              <a:t>年金</a:t>
            </a:r>
            <a:r>
              <a:rPr lang="en-US" altLang="ja-JP" sz="1200" b="1" dirty="0">
                <a:solidFill>
                  <a:prstClr val="black"/>
                </a:solidFill>
                <a:latin typeface="ＭＳ Ｐゴシック"/>
                <a:ea typeface="ＭＳ Ｐゴシック"/>
              </a:rPr>
              <a:t>】</a:t>
            </a:r>
            <a:endParaRPr lang="ja-JP" altLang="en-US" sz="1200" b="1" dirty="0">
              <a:solidFill>
                <a:prstClr val="black"/>
              </a:solidFill>
              <a:latin typeface="ＭＳ Ｐゴシック"/>
              <a:ea typeface="ＭＳ Ｐゴシック"/>
            </a:endParaRPr>
          </a:p>
        </p:txBody>
      </p:sp>
      <p:sp>
        <p:nvSpPr>
          <p:cNvPr id="58" name="テキスト ボックス 67"/>
          <p:cNvSpPr txBox="1">
            <a:spLocks noChangeArrowheads="1"/>
          </p:cNvSpPr>
          <p:nvPr/>
        </p:nvSpPr>
        <p:spPr bwMode="auto">
          <a:xfrm>
            <a:off x="51434" y="4884869"/>
            <a:ext cx="4572000" cy="1846643"/>
          </a:xfrm>
          <a:prstGeom prst="rect">
            <a:avLst/>
          </a:prstGeom>
          <a:noFill/>
          <a:ln w="9525">
            <a:noFill/>
            <a:miter lim="800000"/>
            <a:headEnd/>
            <a:tailEnd/>
          </a:ln>
        </p:spPr>
        <p:txBody>
          <a:bodyPr wrap="square" lIns="91423" tIns="45712" rIns="91423" bIns="45712">
            <a:spAutoFit/>
          </a:bodyPr>
          <a:lstStyle/>
          <a:p>
            <a:pPr fontAlgn="auto">
              <a:spcBef>
                <a:spcPts val="0"/>
              </a:spcBef>
              <a:spcAft>
                <a:spcPts val="0"/>
              </a:spcAft>
            </a:pPr>
            <a:r>
              <a:rPr lang="en-US" altLang="ja-JP" sz="1000" b="1" dirty="0" smtClean="0">
                <a:solidFill>
                  <a:prstClr val="black"/>
                </a:solidFill>
                <a:latin typeface="ＭＳ Ｐゴシック"/>
                <a:ea typeface="ＭＳ Ｐゴシック"/>
              </a:rPr>
              <a:t>&lt;</a:t>
            </a:r>
            <a:r>
              <a:rPr lang="ja-JP" altLang="en-US" sz="1000" b="1" dirty="0" smtClean="0">
                <a:solidFill>
                  <a:prstClr val="black"/>
                </a:solidFill>
                <a:latin typeface="ＭＳ Ｐゴシック"/>
                <a:ea typeface="ＭＳ Ｐゴシック"/>
              </a:rPr>
              <a:t>新しい年金制度の創設</a:t>
            </a:r>
            <a:r>
              <a:rPr lang="en-US" altLang="ja-JP" sz="800" dirty="0" smtClean="0">
                <a:solidFill>
                  <a:prstClr val="black"/>
                </a:solidFill>
                <a:latin typeface="ＭＳ Ｐゴシック"/>
                <a:ea typeface="ＭＳ Ｐゴシック"/>
              </a:rPr>
              <a:t>(※</a:t>
            </a:r>
            <a:r>
              <a:rPr lang="ja-JP" altLang="en-US" sz="800" dirty="0" smtClean="0">
                <a:solidFill>
                  <a:prstClr val="black"/>
                </a:solidFill>
                <a:latin typeface="ＭＳ Ｐゴシック"/>
                <a:ea typeface="ＭＳ Ｐゴシック"/>
              </a:rPr>
              <a:t>）</a:t>
            </a:r>
            <a:r>
              <a:rPr lang="en-US" altLang="ja-JP" sz="1000" b="1" dirty="0" smtClean="0">
                <a:solidFill>
                  <a:prstClr val="black"/>
                </a:solidFill>
                <a:latin typeface="ＭＳ Ｐゴシック"/>
                <a:ea typeface="ＭＳ Ｐゴシック"/>
              </a:rPr>
              <a:t>&gt;</a:t>
            </a:r>
          </a:p>
          <a:p>
            <a:pPr fontAlgn="auto">
              <a:spcBef>
                <a:spcPts val="0"/>
              </a:spcBef>
              <a:spcAft>
                <a:spcPts val="0"/>
              </a:spcAft>
            </a:pPr>
            <a:r>
              <a:rPr lang="ja-JP" altLang="en-US" sz="900" b="1" dirty="0" smtClean="0">
                <a:solidFill>
                  <a:prstClr val="black"/>
                </a:solidFill>
                <a:latin typeface="ＭＳ Ｐゴシック"/>
                <a:ea typeface="ＭＳ Ｐゴシック"/>
              </a:rPr>
              <a:t>○ </a:t>
            </a:r>
            <a:r>
              <a:rPr lang="ja-JP" altLang="en-US" sz="900" b="1" dirty="0">
                <a:solidFill>
                  <a:prstClr val="black"/>
                </a:solidFill>
                <a:latin typeface="ＭＳ Ｐゴシック"/>
                <a:ea typeface="ＭＳ Ｐゴシック"/>
              </a:rPr>
              <a:t>所得比例年金（社会保険方式</a:t>
            </a:r>
            <a:r>
              <a:rPr lang="ja-JP" altLang="en-US" sz="900" b="1" dirty="0" smtClean="0">
                <a:solidFill>
                  <a:prstClr val="black"/>
                </a:solidFill>
                <a:latin typeface="ＭＳ Ｐゴシック"/>
                <a:ea typeface="ＭＳ Ｐゴシック"/>
              </a:rPr>
              <a:t>）　○ </a:t>
            </a:r>
            <a:r>
              <a:rPr lang="ja-JP" altLang="en-US" sz="900" b="1" dirty="0">
                <a:solidFill>
                  <a:prstClr val="black"/>
                </a:solidFill>
                <a:latin typeface="ＭＳ Ｐゴシック"/>
                <a:ea typeface="ＭＳ Ｐゴシック"/>
              </a:rPr>
              <a:t>最低保障年金（税</a:t>
            </a:r>
            <a:r>
              <a:rPr lang="ja-JP" altLang="en-US" sz="900" b="1" dirty="0" smtClean="0">
                <a:solidFill>
                  <a:prstClr val="black"/>
                </a:solidFill>
                <a:latin typeface="ＭＳ Ｐゴシック"/>
                <a:ea typeface="ＭＳ Ｐゴシック"/>
              </a:rPr>
              <a:t>財源）</a:t>
            </a:r>
            <a:endParaRPr lang="en-US" altLang="ja-JP" sz="900" b="1" dirty="0" smtClean="0">
              <a:solidFill>
                <a:prstClr val="black"/>
              </a:solidFill>
              <a:latin typeface="ＭＳ Ｐゴシック"/>
              <a:ea typeface="ＭＳ Ｐゴシック"/>
            </a:endParaRPr>
          </a:p>
          <a:p>
            <a:pPr fontAlgn="auto">
              <a:spcBef>
                <a:spcPts val="0"/>
              </a:spcBef>
              <a:spcAft>
                <a:spcPts val="0"/>
              </a:spcAft>
            </a:pPr>
            <a:endParaRPr lang="en-US" altLang="ja-JP" sz="200" b="1" dirty="0" smtClean="0">
              <a:solidFill>
                <a:prstClr val="black"/>
              </a:solidFill>
              <a:latin typeface="ＭＳ Ｐゴシック"/>
              <a:ea typeface="ＭＳ Ｐゴシック"/>
            </a:endParaRPr>
          </a:p>
          <a:p>
            <a:pPr fontAlgn="auto">
              <a:spcBef>
                <a:spcPts val="0"/>
              </a:spcBef>
              <a:spcAft>
                <a:spcPts val="0"/>
              </a:spcAft>
            </a:pPr>
            <a:r>
              <a:rPr lang="en-US" altLang="ja-JP" sz="1000" b="1" dirty="0" smtClean="0">
                <a:solidFill>
                  <a:prstClr val="black"/>
                </a:solidFill>
                <a:latin typeface="ＭＳ Ｐゴシック"/>
                <a:ea typeface="ＭＳ Ｐゴシック"/>
              </a:rPr>
              <a:t>&lt;</a:t>
            </a:r>
            <a:r>
              <a:rPr lang="ja-JP" altLang="en-US" sz="1000" b="1" dirty="0" smtClean="0">
                <a:solidFill>
                  <a:prstClr val="black"/>
                </a:solidFill>
                <a:latin typeface="ＭＳ Ｐゴシック"/>
                <a:ea typeface="ＭＳ Ｐゴシック"/>
              </a:rPr>
              <a:t>現行制度の改善</a:t>
            </a:r>
            <a:r>
              <a:rPr lang="en-US" altLang="ja-JP" sz="1000" b="1" dirty="0" smtClean="0">
                <a:solidFill>
                  <a:prstClr val="black"/>
                </a:solidFill>
                <a:latin typeface="ＭＳ Ｐゴシック"/>
                <a:ea typeface="ＭＳ Ｐゴシック"/>
              </a:rPr>
              <a:t>&gt;</a:t>
            </a:r>
          </a:p>
          <a:p>
            <a:pPr marL="130630" indent="-130630" fontAlgn="auto">
              <a:lnSpc>
                <a:spcPts val="1200"/>
              </a:lnSpc>
              <a:spcBef>
                <a:spcPts val="0"/>
              </a:spcBef>
              <a:spcAft>
                <a:spcPts val="0"/>
              </a:spcAft>
              <a:defRPr/>
            </a:pPr>
            <a:r>
              <a:rPr lang="ja-JP" altLang="en-US" sz="900" b="1" dirty="0" smtClean="0">
                <a:solidFill>
                  <a:prstClr val="black"/>
                </a:solidFill>
                <a:latin typeface="ＭＳ Ｐゴシック"/>
                <a:ea typeface="ＭＳ Ｐゴシック"/>
              </a:rPr>
              <a:t>○ 最低保障機能の強化</a:t>
            </a:r>
            <a:endParaRPr lang="en-US" altLang="ja-JP" sz="800" strike="sngStrike" dirty="0" smtClean="0">
              <a:solidFill>
                <a:prstClr val="black"/>
              </a:solidFill>
              <a:latin typeface="ＭＳ Ｐゴシック"/>
              <a:ea typeface="ＭＳ Ｐゴシック"/>
            </a:endParaRPr>
          </a:p>
          <a:p>
            <a:pPr marL="130630" indent="-130630" fontAlgn="auto">
              <a:lnSpc>
                <a:spcPts val="1200"/>
              </a:lnSpc>
              <a:spcBef>
                <a:spcPts val="0"/>
              </a:spcBef>
              <a:spcAft>
                <a:spcPts val="0"/>
              </a:spcAft>
              <a:defRPr/>
            </a:pPr>
            <a:r>
              <a:rPr lang="ja-JP" altLang="en-US" sz="850" dirty="0" smtClean="0">
                <a:solidFill>
                  <a:prstClr val="black"/>
                </a:solidFill>
                <a:latin typeface="ＭＳ Ｐゴシック"/>
                <a:ea typeface="ＭＳ Ｐゴシック"/>
              </a:rPr>
              <a:t> ・ 低所得高齢者・障害者等への福祉的給付（</a:t>
            </a:r>
            <a:r>
              <a:rPr lang="en-US" altLang="ja-JP" sz="850" dirty="0" smtClean="0">
                <a:solidFill>
                  <a:srgbClr val="0070C0"/>
                </a:solidFill>
                <a:latin typeface="ＭＳ Ｐゴシック"/>
                <a:ea typeface="ＭＳ Ｐゴシック"/>
              </a:rPr>
              <a:t>5,600</a:t>
            </a:r>
            <a:r>
              <a:rPr lang="ja-JP" altLang="en-US" sz="850" dirty="0" smtClean="0">
                <a:solidFill>
                  <a:srgbClr val="0070C0"/>
                </a:solidFill>
                <a:latin typeface="ＭＳ Ｐゴシック"/>
                <a:ea typeface="ＭＳ Ｐゴシック"/>
              </a:rPr>
              <a:t>億円</a:t>
            </a:r>
            <a:r>
              <a:rPr lang="ja-JP" altLang="en-US" sz="850" dirty="0" smtClean="0">
                <a:solidFill>
                  <a:prstClr val="black"/>
                </a:solidFill>
                <a:latin typeface="ＭＳ Ｐゴシック"/>
                <a:ea typeface="ＭＳ Ｐゴシック"/>
              </a:rPr>
              <a:t>程度）</a:t>
            </a:r>
            <a:endParaRPr lang="en-US" altLang="ja-JP" sz="850" dirty="0" smtClean="0">
              <a:solidFill>
                <a:prstClr val="black"/>
              </a:solidFill>
              <a:latin typeface="ＭＳ Ｐゴシック"/>
              <a:ea typeface="ＭＳ Ｐゴシック"/>
            </a:endParaRPr>
          </a:p>
          <a:p>
            <a:pPr marL="130630" indent="-130630" fontAlgn="auto">
              <a:lnSpc>
                <a:spcPts val="1200"/>
              </a:lnSpc>
              <a:spcBef>
                <a:spcPts val="0"/>
              </a:spcBef>
              <a:spcAft>
                <a:spcPts val="0"/>
              </a:spcAft>
              <a:defRPr/>
            </a:pPr>
            <a:r>
              <a:rPr lang="ja-JP" altLang="en-US" sz="850" dirty="0" smtClean="0">
                <a:solidFill>
                  <a:prstClr val="black"/>
                </a:solidFill>
                <a:latin typeface="ＭＳ Ｐゴシック"/>
                <a:ea typeface="ＭＳ Ｐゴシック"/>
              </a:rPr>
              <a:t> ・ 受給資格期間の短縮（</a:t>
            </a:r>
            <a:r>
              <a:rPr lang="en-US" altLang="ja-JP" sz="850" dirty="0" smtClean="0">
                <a:solidFill>
                  <a:srgbClr val="0070C0"/>
                </a:solidFill>
                <a:latin typeface="ＭＳ Ｐゴシック"/>
                <a:ea typeface="ＭＳ Ｐゴシック"/>
              </a:rPr>
              <a:t>300</a:t>
            </a:r>
            <a:r>
              <a:rPr lang="ja-JP" altLang="en-US" sz="850" dirty="0" smtClean="0">
                <a:solidFill>
                  <a:srgbClr val="0070C0"/>
                </a:solidFill>
                <a:latin typeface="ＭＳ Ｐゴシック"/>
                <a:ea typeface="ＭＳ Ｐゴシック"/>
              </a:rPr>
              <a:t>億円</a:t>
            </a:r>
            <a:r>
              <a:rPr lang="ja-JP" altLang="en-US" sz="850" dirty="0" smtClean="0">
                <a:solidFill>
                  <a:prstClr val="black"/>
                </a:solidFill>
                <a:latin typeface="ＭＳ Ｐゴシック"/>
                <a:ea typeface="ＭＳ Ｐゴシック"/>
              </a:rPr>
              <a:t>程度）</a:t>
            </a:r>
            <a:endParaRPr lang="en-US" altLang="ja-JP" sz="850" dirty="0" smtClean="0">
              <a:solidFill>
                <a:prstClr val="black"/>
              </a:solidFill>
              <a:latin typeface="ＭＳ Ｐゴシック"/>
              <a:ea typeface="ＭＳ Ｐゴシック"/>
            </a:endParaRPr>
          </a:p>
          <a:p>
            <a:pPr marL="130630" indent="-130630" fontAlgn="auto">
              <a:lnSpc>
                <a:spcPts val="1200"/>
              </a:lnSpc>
              <a:spcBef>
                <a:spcPts val="0"/>
              </a:spcBef>
              <a:spcAft>
                <a:spcPts val="0"/>
              </a:spcAft>
              <a:defRPr/>
            </a:pPr>
            <a:r>
              <a:rPr lang="ja-JP" altLang="en-US" sz="900" b="1" dirty="0" smtClean="0">
                <a:solidFill>
                  <a:prstClr val="black"/>
                </a:solidFill>
                <a:latin typeface="ＭＳ Ｐゴシック"/>
                <a:ea typeface="ＭＳ Ｐゴシック"/>
              </a:rPr>
              <a:t>○ 遺族年金の父子家庭への拡大</a:t>
            </a:r>
            <a:r>
              <a:rPr lang="ja-JP" altLang="en-US" sz="850" dirty="0" smtClean="0">
                <a:solidFill>
                  <a:prstClr val="black"/>
                </a:solidFill>
                <a:latin typeface="ＭＳ Ｐゴシック"/>
                <a:ea typeface="ＭＳ Ｐゴシック"/>
              </a:rPr>
              <a:t>（</a:t>
            </a:r>
            <a:r>
              <a:rPr lang="en-US" altLang="ja-JP" sz="850" dirty="0" smtClean="0">
                <a:solidFill>
                  <a:srgbClr val="0070C0"/>
                </a:solidFill>
                <a:latin typeface="ＭＳ Ｐゴシック"/>
                <a:ea typeface="ＭＳ Ｐゴシック"/>
              </a:rPr>
              <a:t>100</a:t>
            </a:r>
            <a:r>
              <a:rPr lang="ja-JP" altLang="en-US" sz="850" dirty="0" smtClean="0">
                <a:solidFill>
                  <a:srgbClr val="0070C0"/>
                </a:solidFill>
                <a:latin typeface="ＭＳ Ｐゴシック"/>
                <a:ea typeface="ＭＳ Ｐゴシック"/>
              </a:rPr>
              <a:t>億円</a:t>
            </a:r>
            <a:r>
              <a:rPr lang="ja-JP" altLang="en-US" sz="850" dirty="0" smtClean="0">
                <a:solidFill>
                  <a:prstClr val="black"/>
                </a:solidFill>
                <a:latin typeface="ＭＳ Ｐゴシック"/>
                <a:ea typeface="ＭＳ Ｐゴシック"/>
              </a:rPr>
              <a:t>程度）</a:t>
            </a:r>
            <a:endParaRPr lang="en-US" altLang="ja-JP" sz="850" dirty="0" smtClean="0">
              <a:solidFill>
                <a:prstClr val="black"/>
              </a:solidFill>
              <a:latin typeface="ＭＳ Ｐゴシック"/>
              <a:ea typeface="ＭＳ Ｐゴシック"/>
            </a:endParaRPr>
          </a:p>
          <a:p>
            <a:pPr marL="130630" indent="-130630" fontAlgn="auto">
              <a:lnSpc>
                <a:spcPts val="1200"/>
              </a:lnSpc>
              <a:spcBef>
                <a:spcPts val="0"/>
              </a:spcBef>
              <a:spcAft>
                <a:spcPts val="0"/>
              </a:spcAft>
              <a:defRPr/>
            </a:pPr>
            <a:r>
              <a:rPr lang="ja-JP" altLang="en-US" sz="900" b="1" dirty="0" smtClean="0">
                <a:solidFill>
                  <a:prstClr val="black"/>
                </a:solidFill>
                <a:latin typeface="ＭＳ Ｐゴシック"/>
                <a:ea typeface="ＭＳ Ｐゴシック"/>
              </a:rPr>
              <a:t>● 短時間労働者に対する厚生年金の適用拡大</a:t>
            </a:r>
            <a:endParaRPr lang="en-US" altLang="ja-JP" sz="900" b="1" dirty="0" smtClean="0">
              <a:solidFill>
                <a:prstClr val="black"/>
              </a:solidFill>
              <a:latin typeface="ＭＳ Ｐゴシック"/>
              <a:ea typeface="ＭＳ Ｐゴシック"/>
            </a:endParaRPr>
          </a:p>
          <a:p>
            <a:pPr marL="130630" indent="-130630" fontAlgn="auto">
              <a:lnSpc>
                <a:spcPts val="1200"/>
              </a:lnSpc>
              <a:spcBef>
                <a:spcPts val="0"/>
              </a:spcBef>
              <a:spcAft>
                <a:spcPts val="0"/>
              </a:spcAft>
              <a:defRPr/>
            </a:pPr>
            <a:r>
              <a:rPr lang="ja-JP" altLang="en-US" sz="900" b="1" dirty="0" smtClean="0">
                <a:solidFill>
                  <a:prstClr val="black"/>
                </a:solidFill>
                <a:latin typeface="ＭＳ Ｐゴシック"/>
                <a:ea typeface="ＭＳ Ｐゴシック"/>
              </a:rPr>
              <a:t>● 産休期間中の保険料負担免除　　● 被用者年金の一元化</a:t>
            </a:r>
            <a:r>
              <a:rPr lang="ja-JP" altLang="en-US" sz="1000" b="1" dirty="0" smtClean="0">
                <a:solidFill>
                  <a:prstClr val="black"/>
                </a:solidFill>
                <a:latin typeface="ＭＳ Ｐゴシック"/>
                <a:ea typeface="ＭＳ Ｐゴシック"/>
              </a:rPr>
              <a:t>　</a:t>
            </a:r>
            <a:endParaRPr lang="en-US" altLang="ja-JP" sz="1000" b="1" dirty="0" smtClean="0">
              <a:solidFill>
                <a:prstClr val="black"/>
              </a:solidFill>
              <a:latin typeface="ＭＳ Ｐゴシック"/>
              <a:ea typeface="ＭＳ Ｐゴシック"/>
            </a:endParaRPr>
          </a:p>
          <a:p>
            <a:pPr marL="130630" indent="-130630" fontAlgn="auto">
              <a:lnSpc>
                <a:spcPts val="1200"/>
              </a:lnSpc>
              <a:spcBef>
                <a:spcPts val="0"/>
              </a:spcBef>
              <a:spcAft>
                <a:spcPts val="0"/>
              </a:spcAft>
              <a:defRPr/>
            </a:pPr>
            <a:r>
              <a:rPr lang="ja-JP" altLang="en-US" sz="900" b="1" dirty="0" smtClean="0">
                <a:solidFill>
                  <a:prstClr val="black"/>
                </a:solidFill>
                <a:latin typeface="ＭＳ Ｐゴシック"/>
                <a:ea typeface="ＭＳ Ｐゴシック"/>
              </a:rPr>
              <a:t>● 第３号被保険者制度の見直しの検討　　　● 在職老齢年金の見直しの検討</a:t>
            </a:r>
            <a:endParaRPr lang="en-US" altLang="ja-JP" sz="900" b="1" dirty="0" smtClean="0">
              <a:solidFill>
                <a:prstClr val="black"/>
              </a:solidFill>
              <a:latin typeface="ＭＳ Ｐゴシック"/>
              <a:ea typeface="ＭＳ Ｐゴシック"/>
            </a:endParaRPr>
          </a:p>
          <a:p>
            <a:pPr fontAlgn="auto">
              <a:lnSpc>
                <a:spcPts val="1200"/>
              </a:lnSpc>
              <a:spcBef>
                <a:spcPts val="0"/>
              </a:spcBef>
              <a:spcAft>
                <a:spcPts val="0"/>
              </a:spcAft>
              <a:defRPr/>
            </a:pPr>
            <a:r>
              <a:rPr lang="ja-JP" altLang="en-US" sz="900" b="1" dirty="0" smtClean="0">
                <a:solidFill>
                  <a:prstClr val="black"/>
                </a:solidFill>
                <a:latin typeface="ＭＳ Ｐゴシック"/>
                <a:ea typeface="ＭＳ Ｐゴシック"/>
              </a:rPr>
              <a:t>（●は公費への影響なし）</a:t>
            </a:r>
            <a:endParaRPr lang="en-US" altLang="ja-JP" sz="2000" dirty="0" smtClean="0">
              <a:solidFill>
                <a:prstClr val="black"/>
              </a:solidFill>
              <a:latin typeface="ＭＳ Ｐゴシック"/>
              <a:ea typeface="ＭＳ Ｐゴシック"/>
            </a:endParaRPr>
          </a:p>
        </p:txBody>
      </p:sp>
      <p:sp>
        <p:nvSpPr>
          <p:cNvPr id="55" name="テキスト ボックス 68"/>
          <p:cNvSpPr txBox="1">
            <a:spLocks noChangeArrowheads="1"/>
          </p:cNvSpPr>
          <p:nvPr/>
        </p:nvSpPr>
        <p:spPr bwMode="auto">
          <a:xfrm>
            <a:off x="4615962" y="5356653"/>
            <a:ext cx="4572000" cy="1169373"/>
          </a:xfrm>
          <a:prstGeom prst="rect">
            <a:avLst/>
          </a:prstGeom>
          <a:noFill/>
          <a:ln w="9525">
            <a:noFill/>
            <a:miter lim="800000"/>
            <a:headEnd/>
            <a:tailEnd/>
          </a:ln>
        </p:spPr>
        <p:txBody>
          <a:bodyPr wrap="square" lIns="68403" tIns="34202" rIns="68403" bIns="34202">
            <a:spAutoFit/>
          </a:bodyPr>
          <a:lstStyle/>
          <a:p>
            <a:pPr marL="71253" indent="-71253" fontAlgn="auto">
              <a:spcBef>
                <a:spcPts val="0"/>
              </a:spcBef>
              <a:spcAft>
                <a:spcPts val="0"/>
              </a:spcAft>
              <a:defRPr/>
            </a:pPr>
            <a:r>
              <a:rPr lang="ja-JP" altLang="en-US" sz="900" b="1" dirty="0" smtClean="0">
                <a:solidFill>
                  <a:prstClr val="black"/>
                </a:solidFill>
                <a:latin typeface="ＭＳ Ｐゴシック"/>
                <a:ea typeface="ＭＳ Ｐゴシック"/>
              </a:rPr>
              <a:t>○ 物価スライド特例分の解消</a:t>
            </a:r>
            <a:endParaRPr lang="en-US" altLang="ja-JP" sz="700" dirty="0" smtClean="0">
              <a:solidFill>
                <a:prstClr val="black"/>
              </a:solidFill>
              <a:latin typeface="ＭＳ Ｐゴシック"/>
              <a:ea typeface="ＭＳ Ｐゴシック"/>
            </a:endParaRPr>
          </a:p>
          <a:p>
            <a:pPr marL="71253" indent="-71253" fontAlgn="auto">
              <a:spcBef>
                <a:spcPts val="0"/>
              </a:spcBef>
              <a:spcAft>
                <a:spcPts val="0"/>
              </a:spcAft>
              <a:defRPr/>
            </a:pPr>
            <a:r>
              <a:rPr lang="ja-JP" altLang="en-US" sz="850" dirty="0" smtClean="0">
                <a:solidFill>
                  <a:prstClr val="black"/>
                </a:solidFill>
                <a:latin typeface="ＭＳ Ｐゴシック"/>
                <a:ea typeface="ＭＳ Ｐゴシック"/>
              </a:rPr>
              <a:t>　・平成</a:t>
            </a:r>
            <a:r>
              <a:rPr lang="en-US" altLang="ja-JP" sz="850" dirty="0" smtClean="0">
                <a:solidFill>
                  <a:prstClr val="black"/>
                </a:solidFill>
                <a:latin typeface="ＭＳ Ｐゴシック"/>
                <a:ea typeface="ＭＳ Ｐゴシック"/>
              </a:rPr>
              <a:t>25</a:t>
            </a:r>
            <a:r>
              <a:rPr lang="ja-JP" altLang="en-US" sz="850" dirty="0" smtClean="0">
                <a:solidFill>
                  <a:prstClr val="black"/>
                </a:solidFill>
                <a:latin typeface="ＭＳ Ｐゴシック"/>
                <a:ea typeface="ＭＳ Ｐゴシック"/>
              </a:rPr>
              <a:t>年度から平成</a:t>
            </a:r>
            <a:r>
              <a:rPr lang="en-US" altLang="ja-JP" sz="850" dirty="0" smtClean="0">
                <a:solidFill>
                  <a:prstClr val="black"/>
                </a:solidFill>
                <a:latin typeface="ＭＳ Ｐゴシック"/>
                <a:ea typeface="ＭＳ Ｐゴシック"/>
              </a:rPr>
              <a:t>27</a:t>
            </a:r>
            <a:r>
              <a:rPr lang="ja-JP" altLang="en-US" sz="850" dirty="0" smtClean="0">
                <a:solidFill>
                  <a:prstClr val="black"/>
                </a:solidFill>
                <a:latin typeface="ＭＳ Ｐゴシック"/>
                <a:ea typeface="ＭＳ Ｐゴシック"/>
              </a:rPr>
              <a:t>年度の３年間で解消し、平成</a:t>
            </a:r>
            <a:r>
              <a:rPr lang="en-US" altLang="ja-JP" sz="850" dirty="0" smtClean="0">
                <a:solidFill>
                  <a:prstClr val="black"/>
                </a:solidFill>
                <a:latin typeface="ＭＳ Ｐゴシック"/>
                <a:ea typeface="ＭＳ Ｐゴシック"/>
              </a:rPr>
              <a:t>25</a:t>
            </a:r>
            <a:r>
              <a:rPr lang="ja-JP" altLang="en-US" sz="850" dirty="0" smtClean="0">
                <a:solidFill>
                  <a:prstClr val="black"/>
                </a:solidFill>
                <a:latin typeface="ＭＳ Ｐゴシック"/>
                <a:ea typeface="ＭＳ Ｐゴシック"/>
              </a:rPr>
              <a:t>年度は</a:t>
            </a:r>
            <a:r>
              <a:rPr lang="en-US" altLang="ja-JP" sz="850" dirty="0" smtClean="0">
                <a:solidFill>
                  <a:prstClr val="black"/>
                </a:solidFill>
                <a:latin typeface="ＭＳ Ｐゴシック"/>
                <a:ea typeface="ＭＳ Ｐゴシック"/>
              </a:rPr>
              <a:t>10</a:t>
            </a:r>
            <a:r>
              <a:rPr lang="ja-JP" altLang="en-US" sz="850" dirty="0" smtClean="0">
                <a:solidFill>
                  <a:prstClr val="black"/>
                </a:solidFill>
                <a:latin typeface="ＭＳ Ｐゴシック"/>
                <a:ea typeface="ＭＳ Ｐゴシック"/>
              </a:rPr>
              <a:t>月から実施</a:t>
            </a:r>
            <a:endParaRPr lang="en-US" altLang="ja-JP" sz="850" dirty="0" smtClean="0">
              <a:solidFill>
                <a:prstClr val="black"/>
              </a:solidFill>
              <a:latin typeface="ＭＳ Ｐゴシック"/>
              <a:ea typeface="ＭＳ Ｐゴシック"/>
            </a:endParaRPr>
          </a:p>
          <a:p>
            <a:pPr marL="71253" indent="-71253" fontAlgn="auto">
              <a:spcBef>
                <a:spcPts val="0"/>
              </a:spcBef>
              <a:spcAft>
                <a:spcPts val="0"/>
              </a:spcAft>
              <a:defRPr/>
            </a:pPr>
            <a:r>
              <a:rPr lang="ja-JP" altLang="en-US" sz="900" b="1" dirty="0" smtClean="0">
                <a:solidFill>
                  <a:prstClr val="black"/>
                </a:solidFill>
                <a:latin typeface="ＭＳ Ｐゴシック"/>
                <a:ea typeface="ＭＳ Ｐゴシック"/>
              </a:rPr>
              <a:t>○ 高所得者の年金給付の見直しの検討</a:t>
            </a:r>
            <a:endParaRPr lang="en-US" altLang="ja-JP" sz="900" b="1" dirty="0" smtClean="0">
              <a:solidFill>
                <a:prstClr val="black"/>
              </a:solidFill>
              <a:latin typeface="ＭＳ Ｐゴシック"/>
              <a:ea typeface="ＭＳ Ｐゴシック"/>
            </a:endParaRPr>
          </a:p>
          <a:p>
            <a:pPr marL="71253" indent="-71253" fontAlgn="auto">
              <a:spcBef>
                <a:spcPts val="0"/>
              </a:spcBef>
              <a:spcAft>
                <a:spcPts val="0"/>
              </a:spcAft>
              <a:defRPr/>
            </a:pPr>
            <a:r>
              <a:rPr lang="ja-JP" altLang="en-US" sz="900" b="1" dirty="0" smtClean="0">
                <a:solidFill>
                  <a:prstClr val="black"/>
                </a:solidFill>
                <a:latin typeface="ＭＳ Ｐゴシック"/>
                <a:ea typeface="ＭＳ Ｐゴシック"/>
              </a:rPr>
              <a:t>○ </a:t>
            </a:r>
            <a:r>
              <a:rPr lang="ja-JP" altLang="en-US" sz="900" b="1" dirty="0">
                <a:solidFill>
                  <a:prstClr val="black"/>
                </a:solidFill>
                <a:latin typeface="ＭＳ Ｐゴシック"/>
                <a:ea typeface="ＭＳ Ｐゴシック"/>
              </a:rPr>
              <a:t>マクロ経済</a:t>
            </a:r>
            <a:r>
              <a:rPr lang="ja-JP" altLang="en-US" sz="900" b="1" dirty="0" smtClean="0">
                <a:solidFill>
                  <a:prstClr val="black"/>
                </a:solidFill>
                <a:latin typeface="ＭＳ Ｐゴシック"/>
                <a:ea typeface="ＭＳ Ｐゴシック"/>
              </a:rPr>
              <a:t>スライドの検討</a:t>
            </a:r>
            <a:endParaRPr lang="en-US" altLang="ja-JP" sz="700" dirty="0" smtClean="0">
              <a:solidFill>
                <a:prstClr val="black"/>
              </a:solidFill>
              <a:latin typeface="ＭＳ Ｐゴシック"/>
              <a:ea typeface="ＭＳ Ｐゴシック"/>
            </a:endParaRPr>
          </a:p>
          <a:p>
            <a:pPr marL="95233" indent="-95233" fontAlgn="auto">
              <a:spcBef>
                <a:spcPts val="0"/>
              </a:spcBef>
              <a:spcAft>
                <a:spcPts val="0"/>
              </a:spcAft>
              <a:defRPr/>
            </a:pPr>
            <a:r>
              <a:rPr lang="ja-JP" altLang="en-US" sz="850" dirty="0" smtClean="0">
                <a:solidFill>
                  <a:prstClr val="black"/>
                </a:solidFill>
                <a:latin typeface="ＭＳ Ｐゴシック"/>
                <a:ea typeface="ＭＳ Ｐゴシック"/>
              </a:rPr>
              <a:t>　・単に毎年▲</a:t>
            </a:r>
            <a:r>
              <a:rPr lang="en-US" altLang="ja-JP" sz="850" dirty="0" smtClean="0">
                <a:solidFill>
                  <a:prstClr val="black"/>
                </a:solidFill>
                <a:latin typeface="ＭＳ Ｐゴシック"/>
                <a:ea typeface="ＭＳ Ｐゴシック"/>
              </a:rPr>
              <a:t>0.9</a:t>
            </a:r>
            <a:r>
              <a:rPr lang="ja-JP" altLang="en-US" sz="850" dirty="0" smtClean="0">
                <a:solidFill>
                  <a:prstClr val="black"/>
                </a:solidFill>
                <a:latin typeface="ＭＳ Ｐゴシック"/>
                <a:ea typeface="ＭＳ Ｐゴシック"/>
              </a:rPr>
              <a:t>％のマクロ経済スライドをすると、毎年最大</a:t>
            </a:r>
            <a:r>
              <a:rPr lang="en-US" altLang="ja-JP" sz="850" dirty="0" smtClean="0">
                <a:solidFill>
                  <a:srgbClr val="F79646">
                    <a:lumMod val="75000"/>
                  </a:srgbClr>
                </a:solidFill>
                <a:latin typeface="ＭＳ Ｐゴシック"/>
                <a:ea typeface="ＭＳ Ｐゴシック"/>
              </a:rPr>
              <a:t>0.1</a:t>
            </a:r>
            <a:r>
              <a:rPr lang="ja-JP" altLang="en-US" sz="850" dirty="0" smtClean="0">
                <a:solidFill>
                  <a:srgbClr val="F79646">
                    <a:lumMod val="75000"/>
                  </a:srgbClr>
                </a:solidFill>
                <a:latin typeface="ＭＳ Ｐゴシック"/>
                <a:ea typeface="ＭＳ Ｐゴシック"/>
              </a:rPr>
              <a:t>兆円</a:t>
            </a:r>
            <a:r>
              <a:rPr lang="ja-JP" altLang="en-US" sz="850" dirty="0" smtClean="0">
                <a:solidFill>
                  <a:prstClr val="black"/>
                </a:solidFill>
                <a:latin typeface="ＭＳ Ｐゴシック"/>
                <a:ea typeface="ＭＳ Ｐゴシック"/>
              </a:rPr>
              <a:t>程度の公費縮小</a:t>
            </a:r>
            <a:endParaRPr lang="en-US" altLang="ja-JP" sz="850" b="1" dirty="0">
              <a:solidFill>
                <a:prstClr val="black"/>
              </a:solidFill>
              <a:latin typeface="ＭＳ Ｐゴシック"/>
              <a:ea typeface="ＭＳ Ｐゴシック"/>
            </a:endParaRPr>
          </a:p>
          <a:p>
            <a:pPr marL="71253" indent="-71253" fontAlgn="auto">
              <a:lnSpc>
                <a:spcPts val="700"/>
              </a:lnSpc>
              <a:spcBef>
                <a:spcPts val="449"/>
              </a:spcBef>
              <a:spcAft>
                <a:spcPts val="0"/>
              </a:spcAft>
              <a:defRPr/>
            </a:pPr>
            <a:r>
              <a:rPr lang="ja-JP" altLang="en-US" sz="900" b="1" dirty="0" smtClean="0">
                <a:solidFill>
                  <a:prstClr val="black"/>
                </a:solidFill>
                <a:latin typeface="ＭＳ Ｐゴシック"/>
                <a:ea typeface="ＭＳ Ｐゴシック"/>
              </a:rPr>
              <a:t>● 標準報酬上限の引上げの検討</a:t>
            </a:r>
            <a:endParaRPr lang="en-US" altLang="ja-JP" sz="900" b="1" dirty="0" smtClean="0">
              <a:solidFill>
                <a:prstClr val="black"/>
              </a:solidFill>
              <a:latin typeface="ＭＳ Ｐゴシック"/>
              <a:ea typeface="ＭＳ Ｐゴシック"/>
            </a:endParaRPr>
          </a:p>
          <a:p>
            <a:pPr marL="71253" indent="-71253" fontAlgn="auto">
              <a:lnSpc>
                <a:spcPts val="700"/>
              </a:lnSpc>
              <a:spcBef>
                <a:spcPts val="449"/>
              </a:spcBef>
              <a:spcAft>
                <a:spcPts val="0"/>
              </a:spcAft>
              <a:defRPr/>
            </a:pPr>
            <a:r>
              <a:rPr lang="ja-JP" altLang="en-US" sz="900" b="1" dirty="0" smtClean="0">
                <a:solidFill>
                  <a:prstClr val="black"/>
                </a:solidFill>
                <a:latin typeface="ＭＳ Ｐゴシック"/>
                <a:ea typeface="ＭＳ Ｐゴシック"/>
              </a:rPr>
              <a:t>◆ </a:t>
            </a:r>
            <a:r>
              <a:rPr lang="ja-JP" altLang="en-US" sz="900" b="1" dirty="0">
                <a:solidFill>
                  <a:prstClr val="black"/>
                </a:solidFill>
                <a:latin typeface="ＭＳ Ｐゴシック"/>
                <a:ea typeface="ＭＳ Ｐゴシック"/>
              </a:rPr>
              <a:t>支給開始年齢</a:t>
            </a:r>
            <a:r>
              <a:rPr lang="ja-JP" altLang="en-US" sz="900" b="1" dirty="0" smtClean="0">
                <a:solidFill>
                  <a:prstClr val="black"/>
                </a:solidFill>
                <a:latin typeface="ＭＳ Ｐゴシック"/>
                <a:ea typeface="ＭＳ Ｐゴシック"/>
              </a:rPr>
              <a:t>引上げの検討（中長期的な課題）</a:t>
            </a:r>
            <a:endParaRPr lang="en-US" altLang="ja-JP" sz="900" b="1" dirty="0" smtClean="0">
              <a:solidFill>
                <a:prstClr val="black"/>
              </a:solidFill>
              <a:latin typeface="ＭＳ Ｐゴシック"/>
              <a:ea typeface="ＭＳ Ｐゴシック"/>
            </a:endParaRPr>
          </a:p>
          <a:p>
            <a:pPr marL="71253" indent="-71253" fontAlgn="auto">
              <a:lnSpc>
                <a:spcPts val="700"/>
              </a:lnSpc>
              <a:spcBef>
                <a:spcPts val="449"/>
              </a:spcBef>
              <a:spcAft>
                <a:spcPts val="0"/>
              </a:spcAft>
              <a:defRPr/>
            </a:pPr>
            <a:r>
              <a:rPr lang="ja-JP" altLang="en-US" sz="850" b="1" spc="-100" dirty="0" smtClean="0">
                <a:solidFill>
                  <a:prstClr val="black"/>
                </a:solidFill>
                <a:latin typeface="ＭＳ Ｐゴシック"/>
                <a:ea typeface="ＭＳ Ｐゴシック"/>
              </a:rPr>
              <a:t>　</a:t>
            </a:r>
            <a:r>
              <a:rPr lang="ja-JP" altLang="en-US" sz="850" spc="-100" dirty="0" smtClean="0">
                <a:solidFill>
                  <a:prstClr val="black"/>
                </a:solidFill>
                <a:latin typeface="ＭＳ Ｐゴシック"/>
                <a:ea typeface="ＭＳ Ｐゴシック"/>
              </a:rPr>
              <a:t>・ 基礎年金の支給開始年齢を引き上げる場合、１歳引き上げる毎に、引上げ年において</a:t>
            </a:r>
            <a:r>
              <a:rPr lang="en-US" altLang="ja-JP" sz="850" spc="-100" dirty="0" smtClean="0">
                <a:solidFill>
                  <a:srgbClr val="F79646">
                    <a:lumMod val="75000"/>
                  </a:srgbClr>
                </a:solidFill>
                <a:latin typeface="ＭＳ Ｐゴシック"/>
                <a:ea typeface="ＭＳ Ｐゴシック"/>
              </a:rPr>
              <a:t>0.5</a:t>
            </a:r>
            <a:r>
              <a:rPr lang="ja-JP" altLang="en-US" sz="850" spc="-100" dirty="0" smtClean="0">
                <a:solidFill>
                  <a:srgbClr val="F79646">
                    <a:lumMod val="75000"/>
                  </a:srgbClr>
                </a:solidFill>
                <a:latin typeface="ＭＳ Ｐゴシック"/>
                <a:ea typeface="ＭＳ Ｐゴシック"/>
              </a:rPr>
              <a:t>兆円</a:t>
            </a:r>
            <a:r>
              <a:rPr lang="ja-JP" altLang="en-US" sz="850" spc="-100" dirty="0" smtClean="0">
                <a:solidFill>
                  <a:prstClr val="black"/>
                </a:solidFill>
                <a:latin typeface="ＭＳ Ｐゴシック"/>
                <a:ea typeface="ＭＳ Ｐゴシック"/>
              </a:rPr>
              <a:t>程度公費縮小</a:t>
            </a:r>
            <a:endParaRPr lang="en-US" altLang="ja-JP" sz="850" spc="-100" dirty="0">
              <a:solidFill>
                <a:prstClr val="black"/>
              </a:solidFill>
              <a:latin typeface="ＭＳ Ｐゴシック"/>
              <a:ea typeface="ＭＳ Ｐゴシック"/>
            </a:endParaRPr>
          </a:p>
        </p:txBody>
      </p:sp>
      <p:sp>
        <p:nvSpPr>
          <p:cNvPr id="59" name="角丸四角形 58"/>
          <p:cNvSpPr/>
          <p:nvPr/>
        </p:nvSpPr>
        <p:spPr>
          <a:xfrm>
            <a:off x="1846898" y="849346"/>
            <a:ext cx="7260704" cy="532571"/>
          </a:xfrm>
          <a:prstGeom prst="roundRect">
            <a:avLst>
              <a:gd name="adj" fmla="val 10787"/>
            </a:avLst>
          </a:prstGeom>
          <a:solidFill>
            <a:schemeClr val="tx2">
              <a:lumMod val="40000"/>
              <a:lumOff val="60000"/>
            </a:schemeClr>
          </a:solidFill>
          <a:ln w="50800" cmpd="thickThin">
            <a:solidFill>
              <a:schemeClr val="tx1"/>
            </a:solidFill>
          </a:ln>
        </p:spPr>
        <p:style>
          <a:lnRef idx="2">
            <a:schemeClr val="dk1"/>
          </a:lnRef>
          <a:fillRef idx="1">
            <a:schemeClr val="lt1"/>
          </a:fillRef>
          <a:effectRef idx="0">
            <a:schemeClr val="dk1"/>
          </a:effectRef>
          <a:fontRef idx="minor">
            <a:schemeClr val="dk1"/>
          </a:fontRef>
        </p:style>
        <p:txBody>
          <a:bodyPr lIns="91423" tIns="45712" rIns="91423" bIns="45712" anchor="ctr"/>
          <a:lstStyle/>
          <a:p>
            <a:pPr algn="ctr" defTabSz="1279929" fontAlgn="auto">
              <a:spcBef>
                <a:spcPts val="0"/>
              </a:spcBef>
              <a:spcAft>
                <a:spcPts val="0"/>
              </a:spcAft>
              <a:defRPr/>
            </a:pPr>
            <a:r>
              <a:rPr lang="en-US" altLang="ja-JP" sz="1700" b="1" dirty="0">
                <a:solidFill>
                  <a:prstClr val="black"/>
                </a:solidFill>
                <a:latin typeface="メイリオ" pitchFamily="50" charset="-128"/>
                <a:ea typeface="メイリオ" pitchFamily="50" charset="-128"/>
              </a:rPr>
              <a:t>2015</a:t>
            </a:r>
            <a:r>
              <a:rPr lang="ja-JP" altLang="en-US" sz="1700" b="1" dirty="0">
                <a:solidFill>
                  <a:prstClr val="black"/>
                </a:solidFill>
                <a:latin typeface="メイリオ" pitchFamily="50" charset="-128"/>
                <a:ea typeface="メイリオ" pitchFamily="50" charset="-128"/>
              </a:rPr>
              <a:t>年度</a:t>
            </a:r>
            <a:r>
              <a:rPr lang="ja-JP" altLang="en-US" sz="1700" b="1" dirty="0" smtClean="0">
                <a:solidFill>
                  <a:prstClr val="black"/>
                </a:solidFill>
                <a:latin typeface="メイリオ" pitchFamily="50" charset="-128"/>
                <a:ea typeface="メイリオ" pitchFamily="50" charset="-128"/>
              </a:rPr>
              <a:t>の所要額（公費</a:t>
            </a:r>
            <a:r>
              <a:rPr lang="ja-JP" altLang="en-US" sz="1700" b="1" dirty="0">
                <a:solidFill>
                  <a:prstClr val="black"/>
                </a:solidFill>
                <a:latin typeface="メイリオ" pitchFamily="50" charset="-128"/>
                <a:ea typeface="メイリオ" pitchFamily="50" charset="-128"/>
              </a:rPr>
              <a:t>）合計 </a:t>
            </a:r>
            <a:r>
              <a:rPr lang="ja-JP" altLang="en-US" sz="1700" b="1" dirty="0" smtClean="0">
                <a:solidFill>
                  <a:prstClr val="black"/>
                </a:solidFill>
                <a:latin typeface="メイリオ" pitchFamily="50" charset="-128"/>
                <a:ea typeface="メイリオ" pitchFamily="50" charset="-128"/>
              </a:rPr>
              <a:t>＝ ２．７兆円程度</a:t>
            </a:r>
            <a:r>
              <a:rPr lang="ja-JP" altLang="en-US" sz="900" dirty="0" smtClean="0">
                <a:solidFill>
                  <a:prstClr val="black"/>
                </a:solidFill>
                <a:latin typeface="メイリオ" pitchFamily="50" charset="-128"/>
                <a:ea typeface="メイリオ" pitchFamily="50" charset="-128"/>
              </a:rPr>
              <a:t>（～</a:t>
            </a:r>
            <a:r>
              <a:rPr lang="en-US" altLang="ja-JP" sz="900" dirty="0" smtClean="0">
                <a:solidFill>
                  <a:prstClr val="black"/>
                </a:solidFill>
                <a:latin typeface="メイリオ" pitchFamily="50" charset="-128"/>
                <a:ea typeface="メイリオ" pitchFamily="50" charset="-128"/>
              </a:rPr>
              <a:t>3.8</a:t>
            </a:r>
            <a:r>
              <a:rPr lang="ja-JP" altLang="en-US" sz="900" dirty="0">
                <a:solidFill>
                  <a:prstClr val="black"/>
                </a:solidFill>
                <a:latin typeface="メイリオ" pitchFamily="50" charset="-128"/>
                <a:ea typeface="メイリオ" pitchFamily="50" charset="-128"/>
              </a:rPr>
              <a:t>兆</a:t>
            </a:r>
            <a:r>
              <a:rPr lang="ja-JP" altLang="en-US" sz="900" dirty="0" smtClean="0">
                <a:solidFill>
                  <a:prstClr val="black"/>
                </a:solidFill>
                <a:latin typeface="メイリオ" pitchFamily="50" charset="-128"/>
                <a:ea typeface="メイリオ" pitchFamily="50" charset="-128"/>
              </a:rPr>
              <a:t>円程度－～</a:t>
            </a:r>
            <a:r>
              <a:rPr lang="en-US" altLang="ja-JP" sz="900" dirty="0" smtClean="0">
                <a:solidFill>
                  <a:prstClr val="black"/>
                </a:solidFill>
                <a:latin typeface="メイリオ" pitchFamily="50" charset="-128"/>
                <a:ea typeface="メイリオ" pitchFamily="50" charset="-128"/>
              </a:rPr>
              <a:t>1.2</a:t>
            </a:r>
            <a:r>
              <a:rPr lang="ja-JP" altLang="en-US" sz="900" dirty="0" smtClean="0">
                <a:solidFill>
                  <a:prstClr val="black"/>
                </a:solidFill>
                <a:latin typeface="メイリオ" pitchFamily="50" charset="-128"/>
                <a:ea typeface="メイリオ" pitchFamily="50" charset="-128"/>
              </a:rPr>
              <a:t>兆円程度）</a:t>
            </a:r>
            <a:endParaRPr lang="en-US" altLang="ja-JP" sz="1200" dirty="0">
              <a:solidFill>
                <a:prstClr val="black"/>
              </a:solidFill>
              <a:latin typeface="メイリオ" pitchFamily="50" charset="-128"/>
              <a:ea typeface="メイリオ" pitchFamily="50" charset="-128"/>
            </a:endParaRPr>
          </a:p>
        </p:txBody>
      </p:sp>
      <p:sp>
        <p:nvSpPr>
          <p:cNvPr id="65" name="テキスト ボックス 64"/>
          <p:cNvSpPr txBox="1"/>
          <p:nvPr/>
        </p:nvSpPr>
        <p:spPr>
          <a:xfrm>
            <a:off x="11875" y="31925"/>
            <a:ext cx="9144000" cy="561702"/>
          </a:xfrm>
          <a:prstGeom prst="bevel">
            <a:avLst/>
          </a:prstGeom>
          <a:noFill/>
          <a:ln>
            <a:noFill/>
          </a:ln>
        </p:spPr>
        <p:txBody>
          <a:bodyPr wrap="none" lIns="0" tIns="0" rIns="0" bIns="0" rtlCol="0" anchor="ctr">
            <a:noAutofit/>
          </a:bodyPr>
          <a:lstStyle/>
          <a:p>
            <a:pPr algn="ctr" fontAlgn="auto">
              <a:spcBef>
                <a:spcPts val="0"/>
              </a:spcBef>
              <a:spcAft>
                <a:spcPts val="0"/>
              </a:spcAft>
            </a:pPr>
            <a:r>
              <a:rPr lang="ja-JP" altLang="en-US" sz="2800" dirty="0" smtClean="0">
                <a:solidFill>
                  <a:prstClr val="black"/>
                </a:solidFill>
                <a:latin typeface="ＭＳ Ｐゴシック"/>
                <a:ea typeface="ＭＳ Ｐゴシック"/>
              </a:rPr>
              <a:t>社会保障の充実と重点化・効率化</a:t>
            </a:r>
            <a:endParaRPr lang="ja-JP" altLang="en-US" sz="2800" dirty="0">
              <a:solidFill>
                <a:prstClr val="black"/>
              </a:solidFill>
              <a:latin typeface="ＭＳ Ｐゴシック"/>
              <a:ea typeface="ＭＳ Ｐゴシック"/>
            </a:endParaRPr>
          </a:p>
        </p:txBody>
      </p:sp>
      <p:sp>
        <p:nvSpPr>
          <p:cNvPr id="68" name="正方形/長方形 67"/>
          <p:cNvSpPr/>
          <p:nvPr/>
        </p:nvSpPr>
        <p:spPr>
          <a:xfrm>
            <a:off x="179508" y="539930"/>
            <a:ext cx="8713092" cy="261916"/>
          </a:xfrm>
          <a:prstGeom prst="rect">
            <a:avLst/>
          </a:prstGeom>
        </p:spPr>
        <p:style>
          <a:lnRef idx="2">
            <a:schemeClr val="accent2"/>
          </a:lnRef>
          <a:fillRef idx="1">
            <a:schemeClr val="lt1"/>
          </a:fillRef>
          <a:effectRef idx="0">
            <a:schemeClr val="accent2"/>
          </a:effectRef>
          <a:fontRef idx="minor">
            <a:schemeClr val="dk1"/>
          </a:fontRef>
        </p:style>
        <p:txBody>
          <a:bodyPr lIns="91423" tIns="45712" rIns="91423" bIns="45712" rtlCol="0" anchor="ctr"/>
          <a:lstStyle/>
          <a:p>
            <a:pPr fontAlgn="auto">
              <a:spcBef>
                <a:spcPts val="0"/>
              </a:spcBef>
              <a:spcAft>
                <a:spcPts val="0"/>
              </a:spcAft>
            </a:pPr>
            <a:r>
              <a:rPr lang="ja-JP" altLang="en-US" sz="1500" dirty="0" smtClean="0">
                <a:solidFill>
                  <a:prstClr val="black"/>
                </a:solidFill>
                <a:latin typeface="HG創英角ｺﾞｼｯｸUB" pitchFamily="49" charset="-128"/>
                <a:ea typeface="HG創英角ｺﾞｼｯｸUB" pitchFamily="49" charset="-128"/>
              </a:rPr>
              <a:t>■ 社会保障の機能強化を行うため、充実と併せて重点化や効率化も検討</a:t>
            </a:r>
          </a:p>
        </p:txBody>
      </p:sp>
      <p:sp>
        <p:nvSpPr>
          <p:cNvPr id="75" name="テキスト ボックス 74"/>
          <p:cNvSpPr txBox="1"/>
          <p:nvPr/>
        </p:nvSpPr>
        <p:spPr>
          <a:xfrm>
            <a:off x="39515" y="917106"/>
            <a:ext cx="1661723" cy="553982"/>
          </a:xfrm>
          <a:prstGeom prst="rect">
            <a:avLst/>
          </a:prstGeom>
          <a:solidFill>
            <a:schemeClr val="accent2"/>
          </a:solidFill>
        </p:spPr>
        <p:txBody>
          <a:bodyPr wrap="square" lIns="91423" tIns="45712" rIns="91423" bIns="45712" rtlCol="0">
            <a:spAutoFit/>
          </a:bodyPr>
          <a:lstStyle/>
          <a:p>
            <a:pPr algn="ctr" fontAlgn="auto">
              <a:spcBef>
                <a:spcPts val="0"/>
              </a:spcBef>
              <a:spcAft>
                <a:spcPts val="0"/>
              </a:spcAft>
            </a:pPr>
            <a:r>
              <a:rPr lang="ja-JP" altLang="en-US" sz="1500" dirty="0" smtClean="0">
                <a:solidFill>
                  <a:prstClr val="white"/>
                </a:solidFill>
                <a:latin typeface="Calibri"/>
                <a:ea typeface="ＤＨＰ特太ゴシック体" pitchFamily="2" charset="-128"/>
              </a:rPr>
              <a:t>主な改革検討項目</a:t>
            </a:r>
            <a:endParaRPr lang="ja-JP" altLang="en-US" sz="1500" dirty="0">
              <a:solidFill>
                <a:prstClr val="white"/>
              </a:solidFill>
              <a:latin typeface="Calibri"/>
              <a:ea typeface="ＤＨＰ特太ゴシック体" pitchFamily="2" charset="-128"/>
            </a:endParaRPr>
          </a:p>
        </p:txBody>
      </p:sp>
      <p:sp>
        <p:nvSpPr>
          <p:cNvPr id="62" name="右中かっこ 61"/>
          <p:cNvSpPr/>
          <p:nvPr/>
        </p:nvSpPr>
        <p:spPr>
          <a:xfrm>
            <a:off x="3343016" y="5373216"/>
            <a:ext cx="42201" cy="540000"/>
          </a:xfrm>
          <a:prstGeom prst="rightBrace">
            <a:avLst/>
          </a:prstGeom>
        </p:spPr>
        <p:style>
          <a:lnRef idx="1">
            <a:schemeClr val="dk1"/>
          </a:lnRef>
          <a:fillRef idx="0">
            <a:schemeClr val="dk1"/>
          </a:fillRef>
          <a:effectRef idx="0">
            <a:schemeClr val="dk1"/>
          </a:effectRef>
          <a:fontRef idx="minor">
            <a:schemeClr val="tx1"/>
          </a:fontRef>
        </p:style>
        <p:txBody>
          <a:bodyPr lIns="91423" tIns="45712" rIns="91423" bIns="45712" rtlCol="0" anchor="ctr"/>
          <a:lstStyle/>
          <a:p>
            <a:pPr algn="ctr" fontAlgn="auto">
              <a:spcBef>
                <a:spcPts val="0"/>
              </a:spcBef>
              <a:spcAft>
                <a:spcPts val="0"/>
              </a:spcAft>
            </a:pPr>
            <a:endParaRPr lang="ja-JP" altLang="en-US">
              <a:solidFill>
                <a:prstClr val="black"/>
              </a:solidFill>
            </a:endParaRPr>
          </a:p>
        </p:txBody>
      </p:sp>
      <p:sp>
        <p:nvSpPr>
          <p:cNvPr id="73" name="角丸四角形 72"/>
          <p:cNvSpPr/>
          <p:nvPr/>
        </p:nvSpPr>
        <p:spPr>
          <a:xfrm>
            <a:off x="3442129" y="2030420"/>
            <a:ext cx="1038306" cy="286083"/>
          </a:xfrm>
          <a:prstGeom prst="roundRect">
            <a:avLst/>
          </a:prstGeom>
          <a:solidFill>
            <a:schemeClr val="tx2">
              <a:lumMod val="20000"/>
              <a:lumOff val="80000"/>
              <a:alpha val="67000"/>
            </a:schemeClr>
          </a:solidFill>
          <a:ln>
            <a:solidFill>
              <a:schemeClr val="tx2"/>
            </a:solidFill>
          </a:ln>
        </p:spPr>
        <p:style>
          <a:lnRef idx="2">
            <a:schemeClr val="accent6"/>
          </a:lnRef>
          <a:fillRef idx="1">
            <a:schemeClr val="lt1"/>
          </a:fillRef>
          <a:effectRef idx="0">
            <a:schemeClr val="accent6"/>
          </a:effectRef>
          <a:fontRef idx="minor">
            <a:schemeClr val="dk1"/>
          </a:fontRef>
        </p:style>
        <p:txBody>
          <a:bodyPr lIns="91423" tIns="45712" rIns="91423" bIns="45712" rtlCol="0" anchor="t"/>
          <a:lstStyle/>
          <a:p>
            <a:pPr algn="r" fontAlgn="auto">
              <a:spcBef>
                <a:spcPts val="0"/>
              </a:spcBef>
              <a:spcAft>
                <a:spcPts val="0"/>
              </a:spcAft>
            </a:pPr>
            <a:endParaRPr lang="ja-JP" altLang="en-US" sz="1200" b="1" dirty="0">
              <a:solidFill>
                <a:prstClr val="black"/>
              </a:solidFill>
              <a:effectLst>
                <a:outerShdw blurRad="38100" dist="38100" dir="2700000" algn="tl">
                  <a:srgbClr val="000000">
                    <a:alpha val="43137"/>
                  </a:srgbClr>
                </a:outerShdw>
              </a:effectLst>
              <a:latin typeface="メイリオ" pitchFamily="50" charset="-128"/>
              <a:ea typeface="メイリオ" pitchFamily="50" charset="-128"/>
            </a:endParaRPr>
          </a:p>
        </p:txBody>
      </p:sp>
      <p:sp>
        <p:nvSpPr>
          <p:cNvPr id="30" name="テキスト ボックス 29"/>
          <p:cNvSpPr txBox="1"/>
          <p:nvPr/>
        </p:nvSpPr>
        <p:spPr>
          <a:xfrm>
            <a:off x="3415945" y="2037543"/>
            <a:ext cx="1462317" cy="276983"/>
          </a:xfrm>
          <a:prstGeom prst="rect">
            <a:avLst/>
          </a:prstGeom>
          <a:noFill/>
        </p:spPr>
        <p:txBody>
          <a:bodyPr wrap="square" lIns="91423" tIns="45712" rIns="91423" bIns="45712" rtlCol="0">
            <a:spAutoFit/>
          </a:bodyPr>
          <a:lstStyle/>
          <a:p>
            <a:pPr fontAlgn="auto">
              <a:spcBef>
                <a:spcPts val="0"/>
              </a:spcBef>
              <a:spcAft>
                <a:spcPts val="0"/>
              </a:spcAft>
            </a:pPr>
            <a:r>
              <a:rPr lang="ja-JP" altLang="en-US" sz="1200" b="1" dirty="0" smtClean="0">
                <a:solidFill>
                  <a:prstClr val="black"/>
                </a:solidFill>
                <a:latin typeface="ＭＳ Ｐゴシック"/>
                <a:ea typeface="ＭＳ Ｐゴシック"/>
              </a:rPr>
              <a:t>  </a:t>
            </a:r>
            <a:r>
              <a:rPr lang="en-US" altLang="ja-JP" sz="1200" b="1" dirty="0" smtClean="0">
                <a:solidFill>
                  <a:prstClr val="black"/>
                </a:solidFill>
                <a:latin typeface="ＭＳ Ｐゴシック"/>
                <a:ea typeface="ＭＳ Ｐゴシック"/>
              </a:rPr>
              <a:t>0.7</a:t>
            </a:r>
            <a:r>
              <a:rPr lang="ja-JP" altLang="en-US" sz="1200" b="1" dirty="0" smtClean="0">
                <a:solidFill>
                  <a:prstClr val="black"/>
                </a:solidFill>
                <a:latin typeface="ＭＳ Ｐゴシック"/>
                <a:ea typeface="ＭＳ Ｐゴシック"/>
              </a:rPr>
              <a:t>兆円程度</a:t>
            </a:r>
            <a:endParaRPr lang="ja-JP" altLang="en-US" sz="1200" b="1" dirty="0">
              <a:solidFill>
                <a:prstClr val="black"/>
              </a:solidFill>
              <a:latin typeface="ＭＳ Ｐゴシック"/>
              <a:ea typeface="ＭＳ Ｐゴシック"/>
            </a:endParaRPr>
          </a:p>
        </p:txBody>
      </p:sp>
      <p:sp>
        <p:nvSpPr>
          <p:cNvPr id="82" name="角丸四角形 81"/>
          <p:cNvSpPr/>
          <p:nvPr/>
        </p:nvSpPr>
        <p:spPr>
          <a:xfrm>
            <a:off x="3526971" y="2825123"/>
            <a:ext cx="940915" cy="308606"/>
          </a:xfrm>
          <a:prstGeom prst="roundRect">
            <a:avLst/>
          </a:prstGeom>
          <a:solidFill>
            <a:schemeClr val="tx2">
              <a:lumMod val="20000"/>
              <a:lumOff val="80000"/>
              <a:alpha val="67000"/>
            </a:schemeClr>
          </a:solidFill>
          <a:ln>
            <a:solidFill>
              <a:schemeClr val="tx2"/>
            </a:solidFill>
          </a:ln>
        </p:spPr>
        <p:style>
          <a:lnRef idx="2">
            <a:schemeClr val="accent6"/>
          </a:lnRef>
          <a:fillRef idx="1">
            <a:schemeClr val="lt1"/>
          </a:fillRef>
          <a:effectRef idx="0">
            <a:schemeClr val="accent6"/>
          </a:effectRef>
          <a:fontRef idx="minor">
            <a:schemeClr val="dk1"/>
          </a:fontRef>
        </p:style>
        <p:txBody>
          <a:bodyPr lIns="91423" tIns="45712" rIns="91423" bIns="45712" rtlCol="0" anchor="t"/>
          <a:lstStyle/>
          <a:p>
            <a:pPr algn="r" fontAlgn="auto">
              <a:spcBef>
                <a:spcPts val="0"/>
              </a:spcBef>
              <a:spcAft>
                <a:spcPts val="0"/>
              </a:spcAft>
            </a:pPr>
            <a:endParaRPr lang="ja-JP" altLang="en-US" sz="1200" b="1" dirty="0">
              <a:solidFill>
                <a:prstClr val="black"/>
              </a:solidFill>
              <a:effectLst>
                <a:outerShdw blurRad="38100" dist="38100" dir="2700000" algn="tl">
                  <a:srgbClr val="000000">
                    <a:alpha val="43137"/>
                  </a:srgbClr>
                </a:outerShdw>
              </a:effectLst>
              <a:latin typeface="メイリオ" pitchFamily="50" charset="-128"/>
              <a:ea typeface="メイリオ" pitchFamily="50" charset="-128"/>
            </a:endParaRPr>
          </a:p>
        </p:txBody>
      </p:sp>
      <p:sp>
        <p:nvSpPr>
          <p:cNvPr id="32" name="テキスト ボックス 31"/>
          <p:cNvSpPr txBox="1"/>
          <p:nvPr/>
        </p:nvSpPr>
        <p:spPr>
          <a:xfrm>
            <a:off x="3420096" y="2829564"/>
            <a:ext cx="1135534" cy="276983"/>
          </a:xfrm>
          <a:prstGeom prst="rect">
            <a:avLst/>
          </a:prstGeom>
          <a:noFill/>
        </p:spPr>
        <p:txBody>
          <a:bodyPr wrap="square" lIns="91423" tIns="45712" rIns="91423" bIns="45712" rtlCol="0">
            <a:spAutoFit/>
          </a:bodyPr>
          <a:lstStyle/>
          <a:p>
            <a:pPr fontAlgn="auto">
              <a:spcBef>
                <a:spcPts val="0"/>
              </a:spcBef>
              <a:spcAft>
                <a:spcPts val="0"/>
              </a:spcAft>
            </a:pPr>
            <a:r>
              <a:rPr lang="ja-JP" altLang="en-US" sz="1200" b="1" dirty="0" smtClean="0">
                <a:solidFill>
                  <a:prstClr val="black"/>
                </a:solidFill>
                <a:latin typeface="ＭＳ Ｐゴシック"/>
                <a:ea typeface="ＭＳ Ｐゴシック"/>
              </a:rPr>
              <a:t>～</a:t>
            </a:r>
            <a:r>
              <a:rPr lang="en-US" altLang="ja-JP" sz="1200" b="1" dirty="0" smtClean="0">
                <a:solidFill>
                  <a:prstClr val="black"/>
                </a:solidFill>
                <a:latin typeface="ＭＳ Ｐゴシック"/>
                <a:ea typeface="ＭＳ Ｐゴシック"/>
              </a:rPr>
              <a:t>1.4</a:t>
            </a:r>
            <a:r>
              <a:rPr lang="ja-JP" altLang="en-US" sz="1200" b="1" dirty="0" smtClean="0">
                <a:solidFill>
                  <a:prstClr val="black"/>
                </a:solidFill>
                <a:latin typeface="ＭＳ Ｐゴシック"/>
                <a:ea typeface="ＭＳ Ｐゴシック"/>
              </a:rPr>
              <a:t>兆円程度</a:t>
            </a:r>
            <a:endParaRPr lang="ja-JP" altLang="en-US" sz="1200" b="1" dirty="0">
              <a:solidFill>
                <a:prstClr val="black"/>
              </a:solidFill>
              <a:latin typeface="ＭＳ Ｐゴシック"/>
              <a:ea typeface="ＭＳ Ｐゴシック"/>
            </a:endParaRPr>
          </a:p>
        </p:txBody>
      </p:sp>
      <p:sp>
        <p:nvSpPr>
          <p:cNvPr id="84" name="角丸四角形 83"/>
          <p:cNvSpPr/>
          <p:nvPr/>
        </p:nvSpPr>
        <p:spPr>
          <a:xfrm>
            <a:off x="3434566" y="5498182"/>
            <a:ext cx="1028560" cy="274384"/>
          </a:xfrm>
          <a:prstGeom prst="roundRect">
            <a:avLst/>
          </a:prstGeom>
          <a:solidFill>
            <a:schemeClr val="tx2">
              <a:lumMod val="20000"/>
              <a:lumOff val="80000"/>
              <a:alpha val="67000"/>
            </a:schemeClr>
          </a:solidFill>
          <a:ln>
            <a:solidFill>
              <a:schemeClr val="tx2"/>
            </a:solidFill>
          </a:ln>
        </p:spPr>
        <p:style>
          <a:lnRef idx="2">
            <a:schemeClr val="accent6"/>
          </a:lnRef>
          <a:fillRef idx="1">
            <a:schemeClr val="lt1"/>
          </a:fillRef>
          <a:effectRef idx="0">
            <a:schemeClr val="accent6"/>
          </a:effectRef>
          <a:fontRef idx="minor">
            <a:schemeClr val="dk1"/>
          </a:fontRef>
        </p:style>
        <p:txBody>
          <a:bodyPr lIns="91423" tIns="45712" rIns="91423" bIns="45712" rtlCol="0" anchor="t"/>
          <a:lstStyle/>
          <a:p>
            <a:pPr algn="r" fontAlgn="auto">
              <a:spcBef>
                <a:spcPts val="0"/>
              </a:spcBef>
              <a:spcAft>
                <a:spcPts val="0"/>
              </a:spcAft>
            </a:pPr>
            <a:endParaRPr lang="ja-JP" altLang="en-US" sz="1200" b="1" dirty="0">
              <a:solidFill>
                <a:prstClr val="black"/>
              </a:solidFill>
              <a:effectLst>
                <a:outerShdw blurRad="38100" dist="38100" dir="2700000" algn="tl">
                  <a:srgbClr val="000000">
                    <a:alpha val="43137"/>
                  </a:srgbClr>
                </a:outerShdw>
              </a:effectLst>
              <a:latin typeface="メイリオ" pitchFamily="50" charset="-128"/>
              <a:ea typeface="メイリオ" pitchFamily="50" charset="-128"/>
            </a:endParaRPr>
          </a:p>
        </p:txBody>
      </p:sp>
      <p:sp>
        <p:nvSpPr>
          <p:cNvPr id="49" name="テキスト ボックス 48"/>
          <p:cNvSpPr txBox="1"/>
          <p:nvPr/>
        </p:nvSpPr>
        <p:spPr>
          <a:xfrm>
            <a:off x="3262263" y="5475382"/>
            <a:ext cx="1315422" cy="276983"/>
          </a:xfrm>
          <a:prstGeom prst="rect">
            <a:avLst/>
          </a:prstGeom>
          <a:noFill/>
        </p:spPr>
        <p:txBody>
          <a:bodyPr wrap="square" lIns="91423" tIns="45712" rIns="91423" bIns="45712" rtlCol="0">
            <a:spAutoFit/>
          </a:bodyPr>
          <a:lstStyle/>
          <a:p>
            <a:pPr fontAlgn="auto">
              <a:spcBef>
                <a:spcPts val="0"/>
              </a:spcBef>
              <a:spcAft>
                <a:spcPts val="0"/>
              </a:spcAft>
            </a:pPr>
            <a:r>
              <a:rPr lang="ja-JP" altLang="en-US" sz="1200" dirty="0" smtClean="0">
                <a:solidFill>
                  <a:prstClr val="black"/>
                </a:solidFill>
                <a:latin typeface="ＭＳ Ｐゴシック"/>
                <a:ea typeface="ＭＳ Ｐゴシック"/>
              </a:rPr>
              <a:t>　　</a:t>
            </a:r>
            <a:r>
              <a:rPr lang="ja-JP" altLang="en-US" sz="1200" b="1" dirty="0" smtClean="0">
                <a:solidFill>
                  <a:prstClr val="black"/>
                </a:solidFill>
                <a:latin typeface="ＭＳ Ｐゴシック"/>
                <a:ea typeface="ＭＳ Ｐゴシック"/>
              </a:rPr>
              <a:t> </a:t>
            </a:r>
            <a:r>
              <a:rPr lang="en-US" altLang="ja-JP" sz="1200" b="1" dirty="0" smtClean="0">
                <a:solidFill>
                  <a:prstClr val="black"/>
                </a:solidFill>
                <a:latin typeface="ＭＳ Ｐゴシック"/>
                <a:ea typeface="ＭＳ Ｐゴシック"/>
              </a:rPr>
              <a:t>0.6</a:t>
            </a:r>
            <a:r>
              <a:rPr lang="ja-JP" altLang="en-US" sz="1200" b="1" dirty="0" smtClean="0">
                <a:solidFill>
                  <a:prstClr val="black"/>
                </a:solidFill>
                <a:latin typeface="ＭＳ Ｐゴシック"/>
                <a:ea typeface="ＭＳ Ｐゴシック"/>
              </a:rPr>
              <a:t>兆円程度</a:t>
            </a:r>
            <a:endParaRPr lang="ja-JP" altLang="en-US" sz="1200" b="1" dirty="0">
              <a:solidFill>
                <a:prstClr val="black"/>
              </a:solidFill>
              <a:latin typeface="ＭＳ Ｐゴシック"/>
              <a:ea typeface="ＭＳ Ｐゴシック"/>
            </a:endParaRPr>
          </a:p>
        </p:txBody>
      </p:sp>
      <p:grpSp>
        <p:nvGrpSpPr>
          <p:cNvPr id="2" name="グループ化 84"/>
          <p:cNvGrpSpPr/>
          <p:nvPr/>
        </p:nvGrpSpPr>
        <p:grpSpPr>
          <a:xfrm>
            <a:off x="3439505" y="3709148"/>
            <a:ext cx="1169322" cy="324000"/>
            <a:chOff x="5069727" y="5579864"/>
            <a:chExt cx="1334099" cy="345923"/>
          </a:xfrm>
        </p:grpSpPr>
        <p:sp>
          <p:nvSpPr>
            <p:cNvPr id="83" name="角丸四角形 82"/>
            <p:cNvSpPr/>
            <p:nvPr/>
          </p:nvSpPr>
          <p:spPr>
            <a:xfrm>
              <a:off x="5099820" y="5579864"/>
              <a:ext cx="1170677" cy="345923"/>
            </a:xfrm>
            <a:prstGeom prst="roundRect">
              <a:avLst/>
            </a:prstGeom>
            <a:solidFill>
              <a:schemeClr val="tx2">
                <a:lumMod val="20000"/>
                <a:lumOff val="80000"/>
                <a:alpha val="67000"/>
              </a:schemeClr>
            </a:solidFill>
            <a:ln>
              <a:solidFill>
                <a:schemeClr val="tx2"/>
              </a:solidFill>
            </a:ln>
          </p:spPr>
          <p:style>
            <a:lnRef idx="2">
              <a:schemeClr val="accent6"/>
            </a:lnRef>
            <a:fillRef idx="1">
              <a:schemeClr val="lt1"/>
            </a:fillRef>
            <a:effectRef idx="0">
              <a:schemeClr val="accent6"/>
            </a:effectRef>
            <a:fontRef idx="minor">
              <a:schemeClr val="dk1"/>
            </a:fontRef>
          </p:style>
          <p:txBody>
            <a:bodyPr lIns="122191" tIns="61096" rIns="122191" bIns="61096" rtlCol="0" anchor="t"/>
            <a:lstStyle/>
            <a:p>
              <a:pPr algn="r" fontAlgn="auto">
                <a:spcBef>
                  <a:spcPts val="0"/>
                </a:spcBef>
                <a:spcAft>
                  <a:spcPts val="0"/>
                </a:spcAft>
              </a:pPr>
              <a:endParaRPr lang="ja-JP" altLang="en-US" sz="1200" b="1" dirty="0">
                <a:solidFill>
                  <a:prstClr val="black"/>
                </a:solidFill>
                <a:effectLst>
                  <a:outerShdw blurRad="38100" dist="38100" dir="2700000" algn="tl">
                    <a:srgbClr val="000000">
                      <a:alpha val="43137"/>
                    </a:srgbClr>
                  </a:outerShdw>
                </a:effectLst>
                <a:latin typeface="メイリオ" pitchFamily="50" charset="-128"/>
                <a:ea typeface="メイリオ" pitchFamily="50" charset="-128"/>
              </a:endParaRPr>
            </a:p>
          </p:txBody>
        </p:sp>
        <p:sp>
          <p:nvSpPr>
            <p:cNvPr id="39" name="テキスト ボックス 38"/>
            <p:cNvSpPr txBox="1"/>
            <p:nvPr/>
          </p:nvSpPr>
          <p:spPr>
            <a:xfrm>
              <a:off x="5069727" y="5583870"/>
              <a:ext cx="1334099" cy="328895"/>
            </a:xfrm>
            <a:prstGeom prst="rect">
              <a:avLst/>
            </a:prstGeom>
            <a:noFill/>
          </p:spPr>
          <p:txBody>
            <a:bodyPr wrap="square" lIns="122191" tIns="61096" rIns="122191" bIns="61096" rtlCol="0">
              <a:spAutoFit/>
            </a:bodyPr>
            <a:lstStyle/>
            <a:p>
              <a:pPr fontAlgn="auto">
                <a:spcBef>
                  <a:spcPts val="0"/>
                </a:spcBef>
                <a:spcAft>
                  <a:spcPts val="0"/>
                </a:spcAft>
              </a:pPr>
              <a:r>
                <a:rPr lang="ja-JP" altLang="en-US" sz="1200" b="1" dirty="0" smtClean="0">
                  <a:solidFill>
                    <a:prstClr val="black"/>
                  </a:solidFill>
                  <a:latin typeface="ＭＳ Ｐゴシック"/>
                  <a:ea typeface="ＭＳ Ｐゴシック"/>
                </a:rPr>
                <a:t>～１兆円程度</a:t>
              </a:r>
              <a:endParaRPr lang="ja-JP" altLang="en-US" sz="1200" b="1" dirty="0">
                <a:solidFill>
                  <a:prstClr val="black"/>
                </a:solidFill>
                <a:latin typeface="ＭＳ Ｐゴシック"/>
                <a:ea typeface="ＭＳ Ｐゴシック"/>
              </a:endParaRPr>
            </a:p>
          </p:txBody>
        </p:sp>
      </p:grpSp>
      <p:sp>
        <p:nvSpPr>
          <p:cNvPr id="86" name="角丸四角形 85"/>
          <p:cNvSpPr/>
          <p:nvPr/>
        </p:nvSpPr>
        <p:spPr>
          <a:xfrm>
            <a:off x="8059687" y="2738009"/>
            <a:ext cx="1049147" cy="348779"/>
          </a:xfrm>
          <a:prstGeom prst="roundRect">
            <a:avLst/>
          </a:prstGeom>
          <a:solidFill>
            <a:srgbClr val="FFFF99">
              <a:alpha val="66667"/>
            </a:srgbClr>
          </a:solidFill>
        </p:spPr>
        <p:style>
          <a:lnRef idx="2">
            <a:schemeClr val="accent6"/>
          </a:lnRef>
          <a:fillRef idx="1">
            <a:schemeClr val="lt1"/>
          </a:fillRef>
          <a:effectRef idx="0">
            <a:schemeClr val="accent6"/>
          </a:effectRef>
          <a:fontRef idx="minor">
            <a:schemeClr val="dk1"/>
          </a:fontRef>
        </p:style>
        <p:txBody>
          <a:bodyPr lIns="91423" tIns="45712" rIns="91423" bIns="45712" rtlCol="0" anchor="t"/>
          <a:lstStyle/>
          <a:p>
            <a:pPr algn="r" fontAlgn="auto">
              <a:spcBef>
                <a:spcPts val="0"/>
              </a:spcBef>
              <a:spcAft>
                <a:spcPts val="0"/>
              </a:spcAft>
            </a:pPr>
            <a:endParaRPr lang="ja-JP" altLang="en-US" sz="1300" b="1" dirty="0">
              <a:solidFill>
                <a:prstClr val="black"/>
              </a:solidFill>
              <a:effectLst>
                <a:outerShdw blurRad="38100" dist="38100" dir="2700000" algn="tl">
                  <a:srgbClr val="000000">
                    <a:alpha val="43137"/>
                  </a:srgbClr>
                </a:outerShdw>
              </a:effectLst>
              <a:latin typeface="メイリオ" pitchFamily="50" charset="-128"/>
              <a:ea typeface="メイリオ" pitchFamily="50" charset="-128"/>
            </a:endParaRPr>
          </a:p>
        </p:txBody>
      </p:sp>
      <p:sp>
        <p:nvSpPr>
          <p:cNvPr id="87" name="角丸四角形 86"/>
          <p:cNvSpPr/>
          <p:nvPr/>
        </p:nvSpPr>
        <p:spPr>
          <a:xfrm>
            <a:off x="8068483" y="3822048"/>
            <a:ext cx="1049147" cy="288156"/>
          </a:xfrm>
          <a:prstGeom prst="roundRect">
            <a:avLst/>
          </a:prstGeom>
          <a:solidFill>
            <a:srgbClr val="FFFF99">
              <a:alpha val="66667"/>
            </a:srgbClr>
          </a:solidFill>
        </p:spPr>
        <p:style>
          <a:lnRef idx="2">
            <a:schemeClr val="accent6"/>
          </a:lnRef>
          <a:fillRef idx="1">
            <a:schemeClr val="lt1"/>
          </a:fillRef>
          <a:effectRef idx="0">
            <a:schemeClr val="accent6"/>
          </a:effectRef>
          <a:fontRef idx="minor">
            <a:schemeClr val="dk1"/>
          </a:fontRef>
        </p:style>
        <p:txBody>
          <a:bodyPr lIns="91423" tIns="45712" rIns="91423" bIns="45712" rtlCol="0" anchor="t"/>
          <a:lstStyle/>
          <a:p>
            <a:pPr algn="r" fontAlgn="auto">
              <a:spcBef>
                <a:spcPts val="0"/>
              </a:spcBef>
              <a:spcAft>
                <a:spcPts val="0"/>
              </a:spcAft>
            </a:pPr>
            <a:endParaRPr lang="ja-JP" altLang="en-US" sz="1300" b="1" dirty="0">
              <a:solidFill>
                <a:prstClr val="black"/>
              </a:solidFill>
              <a:effectLst>
                <a:outerShdw blurRad="38100" dist="38100" dir="2700000" algn="tl">
                  <a:srgbClr val="000000">
                    <a:alpha val="43137"/>
                  </a:srgbClr>
                </a:outerShdw>
              </a:effectLst>
              <a:latin typeface="メイリオ" pitchFamily="50" charset="-128"/>
              <a:ea typeface="メイリオ" pitchFamily="50" charset="-128"/>
            </a:endParaRPr>
          </a:p>
        </p:txBody>
      </p:sp>
      <p:sp>
        <p:nvSpPr>
          <p:cNvPr id="31" name="テキスト ボックス 30"/>
          <p:cNvSpPr txBox="1"/>
          <p:nvPr/>
        </p:nvSpPr>
        <p:spPr>
          <a:xfrm>
            <a:off x="7957287" y="2751857"/>
            <a:ext cx="1315422" cy="276983"/>
          </a:xfrm>
          <a:prstGeom prst="rect">
            <a:avLst/>
          </a:prstGeom>
          <a:noFill/>
        </p:spPr>
        <p:txBody>
          <a:bodyPr wrap="square" lIns="91423" tIns="45712" rIns="91423" bIns="45712" rtlCol="0">
            <a:spAutoFit/>
          </a:bodyPr>
          <a:lstStyle/>
          <a:p>
            <a:pPr fontAlgn="auto">
              <a:spcBef>
                <a:spcPts val="0"/>
              </a:spcBef>
              <a:spcAft>
                <a:spcPts val="0"/>
              </a:spcAft>
            </a:pPr>
            <a:r>
              <a:rPr lang="ja-JP" altLang="en-US" sz="1200" b="1" spc="-75" dirty="0" smtClean="0">
                <a:solidFill>
                  <a:prstClr val="black"/>
                </a:solidFill>
                <a:latin typeface="ＭＳ Ｐゴシック"/>
                <a:ea typeface="ＭＳ Ｐゴシック"/>
              </a:rPr>
              <a:t>▲～</a:t>
            </a:r>
            <a:r>
              <a:rPr lang="en-US" altLang="ja-JP" sz="1200" b="1" spc="-75" dirty="0" smtClean="0">
                <a:solidFill>
                  <a:prstClr val="black"/>
                </a:solidFill>
                <a:latin typeface="ＭＳ Ｐゴシック"/>
                <a:ea typeface="ＭＳ Ｐゴシック"/>
              </a:rPr>
              <a:t>0.7</a:t>
            </a:r>
            <a:r>
              <a:rPr lang="ja-JP" altLang="en-US" sz="1200" b="1" spc="-75" dirty="0" smtClean="0">
                <a:solidFill>
                  <a:prstClr val="black"/>
                </a:solidFill>
                <a:latin typeface="ＭＳ Ｐゴシック"/>
                <a:ea typeface="ＭＳ Ｐゴシック"/>
              </a:rPr>
              <a:t>兆円程度</a:t>
            </a:r>
            <a:endParaRPr lang="ja-JP" altLang="en-US" sz="1200" b="1" spc="-75" dirty="0">
              <a:solidFill>
                <a:prstClr val="black"/>
              </a:solidFill>
              <a:latin typeface="ＭＳ Ｐゴシック"/>
              <a:ea typeface="ＭＳ Ｐゴシック"/>
            </a:endParaRPr>
          </a:p>
        </p:txBody>
      </p:sp>
      <p:sp>
        <p:nvSpPr>
          <p:cNvPr id="40" name="テキスト ボックス 39"/>
          <p:cNvSpPr txBox="1"/>
          <p:nvPr/>
        </p:nvSpPr>
        <p:spPr>
          <a:xfrm>
            <a:off x="7960222" y="3814392"/>
            <a:ext cx="1312487" cy="278142"/>
          </a:xfrm>
          <a:prstGeom prst="rect">
            <a:avLst/>
          </a:prstGeom>
          <a:noFill/>
        </p:spPr>
        <p:txBody>
          <a:bodyPr wrap="square" lIns="91423" tIns="45712" rIns="91423" bIns="45712" rtlCol="0">
            <a:spAutoFit/>
          </a:bodyPr>
          <a:lstStyle/>
          <a:p>
            <a:pPr fontAlgn="auto">
              <a:spcBef>
                <a:spcPts val="0"/>
              </a:spcBef>
              <a:spcAft>
                <a:spcPts val="0"/>
              </a:spcAft>
            </a:pPr>
            <a:r>
              <a:rPr lang="ja-JP" altLang="en-US" sz="1200" b="1" spc="-75" dirty="0" smtClean="0">
                <a:solidFill>
                  <a:prstClr val="black"/>
                </a:solidFill>
                <a:latin typeface="ＭＳ Ｐゴシック"/>
                <a:ea typeface="ＭＳ Ｐゴシック"/>
              </a:rPr>
              <a:t>▲～</a:t>
            </a:r>
            <a:r>
              <a:rPr lang="en-US" altLang="ja-JP" sz="1200" b="1" spc="-75" dirty="0" smtClean="0">
                <a:solidFill>
                  <a:prstClr val="black"/>
                </a:solidFill>
                <a:latin typeface="ＭＳ Ｐゴシック"/>
                <a:ea typeface="ＭＳ Ｐゴシック"/>
              </a:rPr>
              <a:t>0.5</a:t>
            </a:r>
            <a:r>
              <a:rPr lang="ja-JP" altLang="en-US" sz="1200" b="1" spc="-75" dirty="0" smtClean="0">
                <a:solidFill>
                  <a:prstClr val="black"/>
                </a:solidFill>
                <a:latin typeface="ＭＳ Ｐゴシック"/>
                <a:ea typeface="ＭＳ Ｐゴシック"/>
              </a:rPr>
              <a:t>兆円程度</a:t>
            </a:r>
            <a:endParaRPr lang="ja-JP" altLang="en-US" sz="1200" b="1" spc="-75" dirty="0">
              <a:solidFill>
                <a:prstClr val="black"/>
              </a:solidFill>
              <a:latin typeface="ＭＳ Ｐゴシック"/>
              <a:ea typeface="ＭＳ Ｐゴシック"/>
            </a:endParaRPr>
          </a:p>
        </p:txBody>
      </p:sp>
      <p:sp>
        <p:nvSpPr>
          <p:cNvPr id="51" name="角丸四角形 50"/>
          <p:cNvSpPr/>
          <p:nvPr/>
        </p:nvSpPr>
        <p:spPr>
          <a:xfrm>
            <a:off x="8095110" y="1488968"/>
            <a:ext cx="997035" cy="561249"/>
          </a:xfrm>
          <a:prstGeom prst="roundRect">
            <a:avLst/>
          </a:prstGeom>
          <a:solidFill>
            <a:srgbClr val="FFFF99">
              <a:alpha val="66667"/>
            </a:srgbClr>
          </a:solidFill>
        </p:spPr>
        <p:style>
          <a:lnRef idx="2">
            <a:schemeClr val="accent6"/>
          </a:lnRef>
          <a:fillRef idx="1">
            <a:schemeClr val="lt1"/>
          </a:fillRef>
          <a:effectRef idx="0">
            <a:schemeClr val="accent6"/>
          </a:effectRef>
          <a:fontRef idx="minor">
            <a:schemeClr val="dk1"/>
          </a:fontRef>
        </p:style>
        <p:txBody>
          <a:bodyPr lIns="91423" tIns="45712" rIns="91423" bIns="45712" rtlCol="0" anchor="t"/>
          <a:lstStyle/>
          <a:p>
            <a:pPr algn="r" fontAlgn="auto">
              <a:spcBef>
                <a:spcPts val="0"/>
              </a:spcBef>
              <a:spcAft>
                <a:spcPts val="0"/>
              </a:spcAft>
            </a:pPr>
            <a:endParaRPr lang="ja-JP" altLang="en-US" sz="1300" b="1" dirty="0">
              <a:solidFill>
                <a:prstClr val="black"/>
              </a:solidFill>
              <a:effectLst>
                <a:outerShdw blurRad="38100" dist="38100" dir="2700000" algn="tl">
                  <a:srgbClr val="000000">
                    <a:alpha val="43137"/>
                  </a:srgbClr>
                </a:outerShdw>
              </a:effectLst>
              <a:latin typeface="メイリオ" pitchFamily="50" charset="-128"/>
              <a:ea typeface="メイリオ" pitchFamily="50" charset="-128"/>
            </a:endParaRPr>
          </a:p>
        </p:txBody>
      </p:sp>
      <p:sp>
        <p:nvSpPr>
          <p:cNvPr id="53" name="角丸四角形 52"/>
          <p:cNvSpPr/>
          <p:nvPr/>
        </p:nvSpPr>
        <p:spPr>
          <a:xfrm>
            <a:off x="3442073" y="1492290"/>
            <a:ext cx="1063503" cy="504180"/>
          </a:xfrm>
          <a:prstGeom prst="roundRect">
            <a:avLst/>
          </a:prstGeom>
          <a:solidFill>
            <a:schemeClr val="tx2">
              <a:lumMod val="20000"/>
              <a:lumOff val="80000"/>
              <a:alpha val="67000"/>
            </a:schemeClr>
          </a:solidFill>
          <a:ln>
            <a:solidFill>
              <a:schemeClr val="tx2"/>
            </a:solidFill>
          </a:ln>
        </p:spPr>
        <p:style>
          <a:lnRef idx="2">
            <a:schemeClr val="accent6"/>
          </a:lnRef>
          <a:fillRef idx="1">
            <a:schemeClr val="lt1"/>
          </a:fillRef>
          <a:effectRef idx="0">
            <a:schemeClr val="accent6"/>
          </a:effectRef>
          <a:fontRef idx="minor">
            <a:schemeClr val="dk1"/>
          </a:fontRef>
        </p:style>
        <p:txBody>
          <a:bodyPr lIns="91423" tIns="45712" rIns="91423" bIns="45712" rtlCol="0" anchor="t"/>
          <a:lstStyle/>
          <a:p>
            <a:pPr algn="r" fontAlgn="auto">
              <a:spcBef>
                <a:spcPts val="0"/>
              </a:spcBef>
              <a:spcAft>
                <a:spcPts val="0"/>
              </a:spcAft>
            </a:pPr>
            <a:endParaRPr lang="ja-JP" altLang="en-US" sz="1200" b="1" dirty="0">
              <a:solidFill>
                <a:prstClr val="black"/>
              </a:solidFill>
              <a:effectLst>
                <a:outerShdw blurRad="38100" dist="38100" dir="2700000" algn="tl">
                  <a:srgbClr val="000000">
                    <a:alpha val="43137"/>
                  </a:srgbClr>
                </a:outerShdw>
              </a:effectLst>
              <a:latin typeface="メイリオ" pitchFamily="50" charset="-128"/>
              <a:ea typeface="メイリオ" pitchFamily="50" charset="-128"/>
            </a:endParaRPr>
          </a:p>
        </p:txBody>
      </p:sp>
      <p:sp>
        <p:nvSpPr>
          <p:cNvPr id="79" name="テキスト ボックス 78"/>
          <p:cNvSpPr txBox="1"/>
          <p:nvPr/>
        </p:nvSpPr>
        <p:spPr>
          <a:xfrm>
            <a:off x="3387026" y="1473262"/>
            <a:ext cx="1173104" cy="584759"/>
          </a:xfrm>
          <a:prstGeom prst="rect">
            <a:avLst/>
          </a:prstGeom>
          <a:noFill/>
        </p:spPr>
        <p:txBody>
          <a:bodyPr wrap="square" lIns="91423" tIns="45712" rIns="91423" bIns="45712" rtlCol="0">
            <a:spAutoFit/>
          </a:bodyPr>
          <a:lstStyle/>
          <a:p>
            <a:pPr fontAlgn="auto">
              <a:spcBef>
                <a:spcPts val="0"/>
              </a:spcBef>
              <a:spcAft>
                <a:spcPts val="0"/>
              </a:spcAft>
            </a:pPr>
            <a:r>
              <a:rPr lang="ja-JP" altLang="en-US" sz="1600" b="1" dirty="0" smtClean="0">
                <a:solidFill>
                  <a:prstClr val="black"/>
                </a:solidFill>
                <a:effectLst>
                  <a:outerShdw blurRad="38100" dist="38100" dir="2700000" algn="tl">
                    <a:srgbClr val="000000">
                      <a:alpha val="43137"/>
                    </a:srgbClr>
                  </a:outerShdw>
                </a:effectLst>
                <a:latin typeface="メイリオ" pitchFamily="50" charset="-128"/>
                <a:ea typeface="メイリオ" pitchFamily="50" charset="-128"/>
              </a:rPr>
              <a:t>～</a:t>
            </a:r>
            <a:r>
              <a:rPr lang="en-US" altLang="ja-JP" sz="1600" b="1" dirty="0" smtClean="0">
                <a:solidFill>
                  <a:prstClr val="black"/>
                </a:solidFill>
                <a:effectLst>
                  <a:outerShdw blurRad="38100" dist="38100" dir="2700000" algn="tl">
                    <a:srgbClr val="000000">
                      <a:alpha val="43137"/>
                    </a:srgbClr>
                  </a:outerShdw>
                </a:effectLst>
                <a:latin typeface="メイリオ" pitchFamily="50" charset="-128"/>
                <a:ea typeface="メイリオ" pitchFamily="50" charset="-128"/>
              </a:rPr>
              <a:t>3.8</a:t>
            </a:r>
            <a:r>
              <a:rPr lang="ja-JP" altLang="en-US" sz="1600" b="1" dirty="0" smtClean="0">
                <a:solidFill>
                  <a:prstClr val="black"/>
                </a:solidFill>
                <a:effectLst>
                  <a:outerShdw blurRad="38100" dist="38100" dir="2700000" algn="tl">
                    <a:srgbClr val="000000">
                      <a:alpha val="43137"/>
                    </a:srgbClr>
                  </a:outerShdw>
                </a:effectLst>
                <a:latin typeface="メイリオ" pitchFamily="50" charset="-128"/>
                <a:ea typeface="メイリオ" pitchFamily="50" charset="-128"/>
              </a:rPr>
              <a:t>兆円程度</a:t>
            </a:r>
            <a:endParaRPr lang="ja-JP" altLang="en-US" sz="1600" dirty="0">
              <a:solidFill>
                <a:prstClr val="black"/>
              </a:solidFill>
              <a:latin typeface="Calibri"/>
              <a:ea typeface="ＭＳ Ｐゴシック"/>
            </a:endParaRPr>
          </a:p>
        </p:txBody>
      </p:sp>
      <p:sp>
        <p:nvSpPr>
          <p:cNvPr id="81" name="テキスト ボックス 80"/>
          <p:cNvSpPr txBox="1"/>
          <p:nvPr/>
        </p:nvSpPr>
        <p:spPr>
          <a:xfrm>
            <a:off x="8013774" y="1506170"/>
            <a:ext cx="1149888" cy="584759"/>
          </a:xfrm>
          <a:prstGeom prst="rect">
            <a:avLst/>
          </a:prstGeom>
          <a:noFill/>
        </p:spPr>
        <p:txBody>
          <a:bodyPr wrap="square" lIns="91423" tIns="45712" rIns="91423" bIns="45712" rtlCol="0">
            <a:spAutoFit/>
          </a:bodyPr>
          <a:lstStyle/>
          <a:p>
            <a:pPr fontAlgn="auto">
              <a:spcBef>
                <a:spcPts val="0"/>
              </a:spcBef>
              <a:spcAft>
                <a:spcPts val="0"/>
              </a:spcAft>
            </a:pPr>
            <a:r>
              <a:rPr lang="ja-JP" altLang="en-US" sz="1600" b="1" dirty="0" smtClean="0">
                <a:solidFill>
                  <a:prstClr val="black"/>
                </a:solidFill>
                <a:effectLst>
                  <a:outerShdw blurRad="38100" dist="38100" dir="2700000" algn="tl">
                    <a:srgbClr val="000000">
                      <a:alpha val="43137"/>
                    </a:srgbClr>
                  </a:outerShdw>
                </a:effectLst>
                <a:latin typeface="メイリオ" pitchFamily="50" charset="-128"/>
                <a:ea typeface="メイリオ" pitchFamily="50" charset="-128"/>
              </a:rPr>
              <a:t>～</a:t>
            </a:r>
            <a:r>
              <a:rPr lang="en-US" altLang="ja-JP" sz="1600" b="1" dirty="0" smtClean="0">
                <a:solidFill>
                  <a:prstClr val="black"/>
                </a:solidFill>
                <a:effectLst>
                  <a:outerShdw blurRad="38100" dist="38100" dir="2700000" algn="tl">
                    <a:srgbClr val="000000">
                      <a:alpha val="43137"/>
                    </a:srgbClr>
                  </a:outerShdw>
                </a:effectLst>
                <a:latin typeface="メイリオ" pitchFamily="50" charset="-128"/>
                <a:ea typeface="メイリオ" pitchFamily="50" charset="-128"/>
              </a:rPr>
              <a:t>1.2</a:t>
            </a:r>
            <a:r>
              <a:rPr lang="ja-JP" altLang="en-US" sz="1600" b="1" dirty="0" smtClean="0">
                <a:solidFill>
                  <a:prstClr val="black"/>
                </a:solidFill>
                <a:effectLst>
                  <a:outerShdw blurRad="38100" dist="38100" dir="2700000" algn="tl">
                    <a:srgbClr val="000000">
                      <a:alpha val="43137"/>
                    </a:srgbClr>
                  </a:outerShdw>
                </a:effectLst>
                <a:latin typeface="メイリオ" pitchFamily="50" charset="-128"/>
                <a:ea typeface="メイリオ" pitchFamily="50" charset="-128"/>
              </a:rPr>
              <a:t>兆円</a:t>
            </a:r>
            <a:endParaRPr lang="en-US" altLang="ja-JP" sz="1600" b="1" dirty="0" smtClean="0">
              <a:solidFill>
                <a:prstClr val="black"/>
              </a:solidFill>
              <a:effectLst>
                <a:outerShdw blurRad="38100" dist="38100" dir="2700000" algn="tl">
                  <a:srgbClr val="000000">
                    <a:alpha val="43137"/>
                  </a:srgbClr>
                </a:outerShdw>
              </a:effectLst>
              <a:latin typeface="メイリオ" pitchFamily="50" charset="-128"/>
              <a:ea typeface="メイリオ" pitchFamily="50" charset="-128"/>
            </a:endParaRPr>
          </a:p>
          <a:p>
            <a:pPr algn="ctr" fontAlgn="auto">
              <a:spcBef>
                <a:spcPts val="0"/>
              </a:spcBef>
              <a:spcAft>
                <a:spcPts val="0"/>
              </a:spcAft>
            </a:pPr>
            <a:r>
              <a:rPr lang="ja-JP" altLang="en-US" sz="1600" b="1" dirty="0" smtClean="0">
                <a:solidFill>
                  <a:prstClr val="black"/>
                </a:solidFill>
                <a:effectLst>
                  <a:outerShdw blurRad="38100" dist="38100" dir="2700000" algn="tl">
                    <a:srgbClr val="000000">
                      <a:alpha val="43137"/>
                    </a:srgbClr>
                  </a:outerShdw>
                </a:effectLst>
                <a:latin typeface="メイリオ" pitchFamily="50" charset="-128"/>
                <a:ea typeface="メイリオ" pitchFamily="50" charset="-128"/>
              </a:rPr>
              <a:t>程度</a:t>
            </a:r>
            <a:endParaRPr lang="ja-JP" altLang="en-US" sz="1600" dirty="0">
              <a:solidFill>
                <a:prstClr val="black"/>
              </a:solidFill>
              <a:latin typeface="Calibri"/>
              <a:ea typeface="ＭＳ Ｐゴシック"/>
            </a:endParaRPr>
          </a:p>
        </p:txBody>
      </p:sp>
      <p:sp>
        <p:nvSpPr>
          <p:cNvPr id="74" name="正方形/長方形 73"/>
          <p:cNvSpPr/>
          <p:nvPr/>
        </p:nvSpPr>
        <p:spPr>
          <a:xfrm>
            <a:off x="4489876" y="4293096"/>
            <a:ext cx="148925" cy="36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a:solidFill>
                <a:prstClr val="white"/>
              </a:solidFill>
            </a:endParaRPr>
          </a:p>
        </p:txBody>
      </p:sp>
      <p:sp>
        <p:nvSpPr>
          <p:cNvPr id="38" name="テキスト ボックス 57"/>
          <p:cNvSpPr txBox="1">
            <a:spLocks noChangeArrowheads="1"/>
          </p:cNvSpPr>
          <p:nvPr/>
        </p:nvSpPr>
        <p:spPr bwMode="auto">
          <a:xfrm>
            <a:off x="3368879" y="4278471"/>
            <a:ext cx="5775193" cy="461649"/>
          </a:xfrm>
          <a:prstGeom prst="rect">
            <a:avLst/>
          </a:prstGeom>
          <a:noFill/>
          <a:ln w="9525">
            <a:noFill/>
            <a:miter lim="800000"/>
            <a:headEnd/>
            <a:tailEnd/>
          </a:ln>
        </p:spPr>
        <p:txBody>
          <a:bodyPr wrap="square" lIns="91423" tIns="45712" rIns="91423" bIns="45712">
            <a:spAutoFit/>
          </a:bodyPr>
          <a:lstStyle/>
          <a:p>
            <a:pPr marL="182530" indent="-182530" fontAlgn="auto">
              <a:spcBef>
                <a:spcPts val="0"/>
              </a:spcBef>
              <a:spcAft>
                <a:spcPts val="0"/>
              </a:spcAft>
            </a:pPr>
            <a:r>
              <a:rPr lang="ja-JP" altLang="en-US" sz="800" b="1" dirty="0" smtClean="0">
                <a:solidFill>
                  <a:srgbClr val="000000"/>
                </a:solidFill>
                <a:latin typeface="ＭＳ Ｐゴシック"/>
                <a:ea typeface="ＭＳ Ｐゴシック"/>
              </a:rPr>
              <a:t>・ 制度の持続可能性の観点から高額療養費の改善に必要な財源と方策を検討するとともに、まずは年間での負担上限等の導入を目指す</a:t>
            </a:r>
            <a:endParaRPr lang="en-US" altLang="ja-JP" sz="400" b="1" dirty="0" smtClean="0">
              <a:solidFill>
                <a:prstClr val="black"/>
              </a:solidFill>
              <a:latin typeface="ＭＳ Ｐゴシック"/>
              <a:ea typeface="ＭＳ Ｐゴシック"/>
            </a:endParaRPr>
          </a:p>
          <a:p>
            <a:pPr marL="182530" indent="-182530" fontAlgn="auto">
              <a:spcBef>
                <a:spcPts val="0"/>
              </a:spcBef>
              <a:spcAft>
                <a:spcPts val="0"/>
              </a:spcAft>
            </a:pPr>
            <a:r>
              <a:rPr lang="ja-JP" altLang="en-US" sz="800" b="1" dirty="0" smtClean="0">
                <a:solidFill>
                  <a:prstClr val="black"/>
                </a:solidFill>
                <a:latin typeface="ＭＳ Ｐゴシック"/>
                <a:ea typeface="ＭＳ Ｐゴシック"/>
              </a:rPr>
              <a:t>・ </a:t>
            </a:r>
            <a:r>
              <a:rPr lang="ja-JP" altLang="en-US" sz="800" b="1" dirty="0">
                <a:solidFill>
                  <a:prstClr val="black"/>
                </a:solidFill>
                <a:latin typeface="ＭＳ Ｐゴシック"/>
                <a:ea typeface="ＭＳ Ｐゴシック"/>
              </a:rPr>
              <a:t>高齢者医療</a:t>
            </a:r>
            <a:r>
              <a:rPr lang="ja-JP" altLang="en-US" sz="800" b="1" dirty="0" smtClean="0">
                <a:solidFill>
                  <a:prstClr val="black"/>
                </a:solidFill>
                <a:latin typeface="ＭＳ Ｐゴシック"/>
                <a:ea typeface="ＭＳ Ｐゴシック"/>
              </a:rPr>
              <a:t>制度改革</a:t>
            </a:r>
            <a:r>
              <a:rPr lang="en-US" altLang="ja-JP" sz="800" dirty="0" smtClean="0">
                <a:solidFill>
                  <a:prstClr val="black"/>
                </a:solidFill>
                <a:latin typeface="ＭＳ Ｐゴシック"/>
                <a:ea typeface="ＭＳ Ｐゴシック"/>
              </a:rPr>
              <a:t>(※)</a:t>
            </a:r>
            <a:endParaRPr lang="en-US" altLang="ja-JP" sz="800" strike="sngStrike" dirty="0" smtClean="0">
              <a:solidFill>
                <a:prstClr val="black"/>
              </a:solidFill>
              <a:latin typeface="ＭＳ Ｐゴシック"/>
              <a:ea typeface="ＭＳ Ｐゴシック"/>
            </a:endParaRPr>
          </a:p>
        </p:txBody>
      </p:sp>
      <p:sp>
        <p:nvSpPr>
          <p:cNvPr id="63" name="テキスト ボックス 62"/>
          <p:cNvSpPr txBox="1"/>
          <p:nvPr/>
        </p:nvSpPr>
        <p:spPr>
          <a:xfrm>
            <a:off x="1052017" y="6574940"/>
            <a:ext cx="7914935" cy="215444"/>
          </a:xfrm>
          <a:prstGeom prst="rect">
            <a:avLst/>
          </a:prstGeom>
          <a:noFill/>
        </p:spPr>
        <p:txBody>
          <a:bodyPr wrap="square" rtlCol="0">
            <a:spAutoFit/>
          </a:bodyPr>
          <a:lstStyle/>
          <a:p>
            <a:pPr fontAlgn="auto">
              <a:spcBef>
                <a:spcPts val="0"/>
              </a:spcBef>
              <a:spcAft>
                <a:spcPts val="0"/>
              </a:spcAft>
            </a:pPr>
            <a:r>
              <a:rPr lang="en-US" altLang="ja-JP" sz="800" dirty="0" smtClean="0">
                <a:solidFill>
                  <a:prstClr val="black"/>
                </a:solidFill>
                <a:latin typeface="Calibri"/>
                <a:ea typeface="ＭＳ Ｐゴシック"/>
              </a:rPr>
              <a:t>(※)</a:t>
            </a:r>
            <a:r>
              <a:rPr lang="ja-JP" altLang="en-US" sz="800" dirty="0" smtClean="0">
                <a:solidFill>
                  <a:prstClr val="black"/>
                </a:solidFill>
                <a:latin typeface="Calibri"/>
                <a:ea typeface="ＭＳ Ｐゴシック"/>
              </a:rPr>
              <a:t>３党の「確認書」では、今後の公的年金制度、今後の高齢者医療制度にかかる改革については、あらかじめその内容等について三党間で合意に向けて協議するとされている。</a:t>
            </a:r>
            <a:endParaRPr lang="ja-JP" altLang="en-US" sz="800" dirty="0">
              <a:solidFill>
                <a:prstClr val="black"/>
              </a:solidFill>
              <a:latin typeface="Calibri"/>
              <a:ea typeface="ＭＳ Ｐゴシック"/>
            </a:endParaRPr>
          </a:p>
        </p:txBody>
      </p:sp>
      <p:sp>
        <p:nvSpPr>
          <p:cNvPr id="64" name="正方形/長方形 63"/>
          <p:cNvSpPr/>
          <p:nvPr/>
        </p:nvSpPr>
        <p:spPr>
          <a:xfrm>
            <a:off x="51974" y="2322655"/>
            <a:ext cx="9067184" cy="2414370"/>
          </a:xfrm>
          <a:prstGeom prst="rect">
            <a:avLst/>
          </a:prstGeom>
          <a:no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fontAlgn="auto">
              <a:spcBef>
                <a:spcPts val="0"/>
              </a:spcBef>
              <a:spcAft>
                <a:spcPts val="0"/>
              </a:spcAft>
            </a:pPr>
            <a:endParaRPr lang="ja-JP" altLang="en-US">
              <a:solidFill>
                <a:prstClr val="black"/>
              </a:solidFill>
            </a:endParaRPr>
          </a:p>
        </p:txBody>
      </p:sp>
      <p:sp>
        <p:nvSpPr>
          <p:cNvPr id="72" name="正方形/長方形 71"/>
          <p:cNvSpPr/>
          <p:nvPr/>
        </p:nvSpPr>
        <p:spPr>
          <a:xfrm>
            <a:off x="6930727" y="248773"/>
            <a:ext cx="1986755"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altLang="ja-JP" sz="1200" dirty="0" smtClean="0">
                <a:solidFill>
                  <a:prstClr val="black"/>
                </a:solidFill>
              </a:rPr>
              <a:t>※</a:t>
            </a:r>
            <a:r>
              <a:rPr lang="ja-JP" altLang="en-US" sz="1200" dirty="0" smtClean="0">
                <a:solidFill>
                  <a:prstClr val="black"/>
                </a:solidFill>
              </a:rPr>
              <a:t>下線部分が介護関係</a:t>
            </a:r>
            <a:endParaRPr lang="ja-JP" altLang="en-US" sz="1200" dirty="0">
              <a:solidFill>
                <a:prstClr val="black"/>
              </a:solidFill>
            </a:endParaRPr>
          </a:p>
        </p:txBody>
      </p:sp>
    </p:spTree>
    <p:extLst>
      <p:ext uri="{BB962C8B-B14F-4D97-AF65-F5344CB8AC3E}">
        <p14:creationId xmlns:p14="http://schemas.microsoft.com/office/powerpoint/2010/main" val="312851660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 name="角丸四角形 102"/>
          <p:cNvSpPr/>
          <p:nvPr/>
        </p:nvSpPr>
        <p:spPr>
          <a:xfrm>
            <a:off x="1058815" y="44624"/>
            <a:ext cx="7101875" cy="864096"/>
          </a:xfrm>
          <a:prstGeom prst="roundRect">
            <a:avLst>
              <a:gd name="adj" fmla="val 11138"/>
            </a:avLst>
          </a:prstGeom>
          <a:noFill/>
          <a:ln>
            <a:noFill/>
          </a:ln>
        </p:spPr>
        <p:style>
          <a:lnRef idx="2">
            <a:schemeClr val="accent1"/>
          </a:lnRef>
          <a:fillRef idx="1">
            <a:schemeClr val="lt1"/>
          </a:fillRef>
          <a:effectRef idx="0">
            <a:schemeClr val="accent1"/>
          </a:effectRef>
          <a:fontRef idx="minor">
            <a:schemeClr val="dk1"/>
          </a:fontRef>
        </p:style>
        <p:txBody>
          <a:bodyPr wrap="none" lIns="0" tIns="0" rIns="0" bIns="0" anchor="ctr"/>
          <a:lstStyle/>
          <a:p>
            <a:pPr algn="ctr" fontAlgn="auto">
              <a:spcBef>
                <a:spcPts val="0"/>
              </a:spcBef>
              <a:spcAft>
                <a:spcPts val="0"/>
              </a:spcAft>
              <a:defRPr/>
            </a:pPr>
            <a:r>
              <a:rPr lang="ja-JP" altLang="en-US" sz="2400" dirty="0">
                <a:solidFill>
                  <a:prstClr val="black"/>
                </a:solidFill>
                <a:latin typeface="ＭＳ Ｐゴシック"/>
              </a:rPr>
              <a:t>社会保障・税一体</a:t>
            </a:r>
            <a:r>
              <a:rPr lang="ja-JP" altLang="en-US" sz="2400" dirty="0" smtClean="0">
                <a:solidFill>
                  <a:prstClr val="black"/>
                </a:solidFill>
                <a:latin typeface="ＭＳ Ｐゴシック"/>
              </a:rPr>
              <a:t>改革において掲げられた介護分野の取組</a:t>
            </a:r>
            <a:endParaRPr lang="en-US" altLang="ja-JP" sz="2400" dirty="0">
              <a:solidFill>
                <a:prstClr val="black"/>
              </a:solidFill>
              <a:latin typeface="ＭＳ Ｐゴシック"/>
            </a:endParaRPr>
          </a:p>
        </p:txBody>
      </p:sp>
      <p:sp>
        <p:nvSpPr>
          <p:cNvPr id="3079" name="テキスト ボックス 113"/>
          <p:cNvSpPr txBox="1">
            <a:spLocks noChangeArrowheads="1"/>
          </p:cNvSpPr>
          <p:nvPr/>
        </p:nvSpPr>
        <p:spPr bwMode="auto">
          <a:xfrm>
            <a:off x="716827" y="2148535"/>
            <a:ext cx="2952648" cy="400110"/>
          </a:xfrm>
          <a:prstGeom prst="rect">
            <a:avLst/>
          </a:prstGeom>
          <a:noFill/>
          <a:ln w="9525">
            <a:noFill/>
            <a:miter lim="800000"/>
            <a:headEnd/>
            <a:tailEnd/>
          </a:ln>
        </p:spPr>
        <p:txBody>
          <a:bodyPr wrap="square">
            <a:spAutoFit/>
          </a:bodyPr>
          <a:lstStyle/>
          <a:p>
            <a:pPr fontAlgn="auto">
              <a:spcBef>
                <a:spcPts val="0"/>
              </a:spcBef>
              <a:spcAft>
                <a:spcPts val="0"/>
              </a:spcAft>
            </a:pPr>
            <a:r>
              <a:rPr lang="ja-JP" altLang="en-US" sz="2000" dirty="0">
                <a:solidFill>
                  <a:prstClr val="black"/>
                </a:solidFill>
                <a:latin typeface="Calibri"/>
                <a:ea typeface="ＭＳ Ｐゴシック"/>
              </a:rPr>
              <a:t>○介護サービス提供体制</a:t>
            </a:r>
            <a:endParaRPr lang="en-US" altLang="ja-JP" sz="2000" dirty="0">
              <a:solidFill>
                <a:prstClr val="black"/>
              </a:solidFill>
              <a:latin typeface="Calibri"/>
              <a:ea typeface="ＭＳ Ｐゴシック"/>
            </a:endParaRPr>
          </a:p>
        </p:txBody>
      </p:sp>
      <p:graphicFrame>
        <p:nvGraphicFramePr>
          <p:cNvPr id="28" name="表 27"/>
          <p:cNvGraphicFramePr>
            <a:graphicFrameLocks noGrp="1"/>
          </p:cNvGraphicFramePr>
          <p:nvPr>
            <p:extLst>
              <p:ext uri="{D42A27DB-BD31-4B8C-83A1-F6EECF244321}">
                <p14:modId xmlns:p14="http://schemas.microsoft.com/office/powerpoint/2010/main" val="3362720029"/>
              </p:ext>
            </p:extLst>
          </p:nvPr>
        </p:nvGraphicFramePr>
        <p:xfrm>
          <a:off x="712515" y="2581038"/>
          <a:ext cx="7458370" cy="2288067"/>
        </p:xfrm>
        <a:graphic>
          <a:graphicData uri="http://schemas.openxmlformats.org/drawingml/2006/table">
            <a:tbl>
              <a:tblPr firstRow="1" bandRow="1">
                <a:tableStyleId>{5C22544A-7EE6-4342-B048-85BDC9FD1C3A}</a:tableStyleId>
              </a:tblPr>
              <a:tblGrid>
                <a:gridCol w="3729185"/>
                <a:gridCol w="3729185"/>
              </a:tblGrid>
              <a:tr h="335616">
                <a:tc>
                  <a:txBody>
                    <a:bodyPr/>
                    <a:lstStyle/>
                    <a:p>
                      <a:pPr algn="ctr"/>
                      <a:r>
                        <a:rPr kumimoji="1" lang="ja-JP" altLang="en-US" sz="1600" dirty="0" smtClean="0"/>
                        <a:t>充実</a:t>
                      </a:r>
                      <a:endParaRPr kumimoji="1" lang="ja-JP" altLang="en-US" sz="1600" dirty="0"/>
                    </a:p>
                  </a:txBody>
                  <a:tcPr>
                    <a:solidFill>
                      <a:schemeClr val="tx2">
                        <a:lumMod val="60000"/>
                        <a:lumOff val="40000"/>
                      </a:schemeClr>
                    </a:solidFill>
                  </a:tcPr>
                </a:tc>
                <a:tc>
                  <a:txBody>
                    <a:bodyPr/>
                    <a:lstStyle/>
                    <a:p>
                      <a:pPr algn="ctr"/>
                      <a:r>
                        <a:rPr kumimoji="1" lang="ja-JP" altLang="en-US" sz="1600" dirty="0" smtClean="0"/>
                        <a:t>重点化・効率化</a:t>
                      </a:r>
                      <a:endParaRPr kumimoji="1" lang="ja-JP" altLang="en-US" sz="1600" dirty="0"/>
                    </a:p>
                  </a:txBody>
                  <a:tcPr>
                    <a:solidFill>
                      <a:schemeClr val="tx2">
                        <a:lumMod val="60000"/>
                        <a:lumOff val="40000"/>
                      </a:schemeClr>
                    </a:solidFill>
                  </a:tcPr>
                </a:tc>
              </a:tr>
              <a:tr h="1287968">
                <a:tc>
                  <a:txBody>
                    <a:bodyPr/>
                    <a:lstStyle/>
                    <a:p>
                      <a:pPr marL="95250" indent="-95250"/>
                      <a:r>
                        <a:rPr kumimoji="1" lang="ja-JP" altLang="en-US" sz="1600" dirty="0" smtClean="0"/>
                        <a:t>・在宅サービス・居住系サービスの強化</a:t>
                      </a:r>
                      <a:endParaRPr kumimoji="1" lang="en-US" altLang="ja-JP" sz="1600" dirty="0" smtClean="0"/>
                    </a:p>
                    <a:p>
                      <a:pPr marL="95250" indent="-95250"/>
                      <a:r>
                        <a:rPr kumimoji="1" lang="ja-JP" altLang="en-US" sz="1600" dirty="0" smtClean="0"/>
                        <a:t>・医療と介護の連携の強化</a:t>
                      </a:r>
                      <a:endParaRPr kumimoji="1" lang="en-US" altLang="ja-JP" sz="1600" dirty="0" smtClean="0"/>
                    </a:p>
                    <a:p>
                      <a:pPr marL="95250" indent="-95250"/>
                      <a:r>
                        <a:rPr kumimoji="1" lang="ja-JP" altLang="en-US" sz="1600" dirty="0" smtClean="0"/>
                        <a:t>・施設のユニット化</a:t>
                      </a:r>
                      <a:endParaRPr kumimoji="1" lang="en-US" altLang="ja-JP" sz="1600" dirty="0" smtClean="0"/>
                    </a:p>
                    <a:p>
                      <a:pPr marL="95250" indent="-95250" algn="r"/>
                      <a:r>
                        <a:rPr kumimoji="1" lang="ja-JP" altLang="en-US" sz="1200" dirty="0" smtClean="0"/>
                        <a:t>（</a:t>
                      </a:r>
                      <a:r>
                        <a:rPr kumimoji="1" lang="en-US" altLang="ja-JP" sz="1200" dirty="0" smtClean="0"/>
                        <a:t>2,800</a:t>
                      </a:r>
                      <a:r>
                        <a:rPr kumimoji="1" lang="ja-JP" altLang="en-US" sz="1200" dirty="0" smtClean="0"/>
                        <a:t>億円程度）</a:t>
                      </a:r>
                      <a:endParaRPr kumimoji="1" lang="en-US" altLang="ja-JP" sz="1200" dirty="0" smtClean="0"/>
                    </a:p>
                  </a:txBody>
                  <a:tcPr>
                    <a:solidFill>
                      <a:schemeClr val="tx2">
                        <a:lumMod val="20000"/>
                        <a:lumOff val="80000"/>
                      </a:schemeClr>
                    </a:solidFill>
                  </a:tcPr>
                </a:tc>
                <a:tc rowSpan="2">
                  <a:txBody>
                    <a:bodyPr/>
                    <a:lstStyle/>
                    <a:p>
                      <a:pPr marL="95250" marR="0" lvl="0" indent="-95250" algn="l" defTabSz="914125"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smtClean="0">
                          <a:ln>
                            <a:noFill/>
                          </a:ln>
                          <a:solidFill>
                            <a:prstClr val="black"/>
                          </a:solidFill>
                          <a:effectLst/>
                          <a:uLnTx/>
                          <a:uFillTx/>
                          <a:latin typeface="+mn-lt"/>
                          <a:ea typeface="+mn-ea"/>
                          <a:cs typeface="+mn-cs"/>
                        </a:rPr>
                        <a:t>・軽度者に対する給付の重点化（予防給付の内容・方法の見直し）</a:t>
                      </a:r>
                      <a:endParaRPr kumimoji="1" lang="en-US" altLang="ja-JP" sz="1600" b="0" i="0" u="none" strike="noStrike" kern="1200" cap="none" spc="0" normalizeH="0" baseline="0" noProof="0" dirty="0" smtClean="0">
                        <a:ln>
                          <a:noFill/>
                        </a:ln>
                        <a:solidFill>
                          <a:prstClr val="black"/>
                        </a:solidFill>
                        <a:effectLst/>
                        <a:uLnTx/>
                        <a:uFillTx/>
                        <a:latin typeface="+mn-lt"/>
                        <a:ea typeface="+mn-ea"/>
                        <a:cs typeface="+mn-cs"/>
                      </a:endParaRPr>
                    </a:p>
                    <a:p>
                      <a:pPr marL="95250" indent="-95250"/>
                      <a:r>
                        <a:rPr kumimoji="1" lang="ja-JP" altLang="en-US" sz="1600" dirty="0" smtClean="0"/>
                        <a:t>・介護施設の重点化（在宅への移行）</a:t>
                      </a:r>
                      <a:endParaRPr kumimoji="1" lang="en-US" altLang="ja-JP" sz="1600" dirty="0" smtClean="0"/>
                    </a:p>
                    <a:p>
                      <a:pPr marL="95250" indent="-95250" algn="r"/>
                      <a:r>
                        <a:rPr kumimoji="1" lang="ja-JP" altLang="en-US" sz="1200" dirty="0" smtClean="0"/>
                        <a:t>（▲</a:t>
                      </a:r>
                      <a:r>
                        <a:rPr kumimoji="1" lang="en-US" altLang="ja-JP" sz="1200" dirty="0" smtClean="0"/>
                        <a:t>1,800</a:t>
                      </a:r>
                      <a:r>
                        <a:rPr kumimoji="1" lang="ja-JP" altLang="en-US" sz="1200" dirty="0" smtClean="0"/>
                        <a:t>億円程度）</a:t>
                      </a:r>
                      <a:endParaRPr kumimoji="1" lang="en-US" altLang="ja-JP" sz="1200" dirty="0" smtClean="0"/>
                    </a:p>
                    <a:p>
                      <a:pPr marL="95250" marR="0" lvl="0" indent="-95250" algn="l" defTabSz="914125"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smtClean="0">
                          <a:ln>
                            <a:noFill/>
                          </a:ln>
                          <a:solidFill>
                            <a:prstClr val="black"/>
                          </a:solidFill>
                          <a:effectLst/>
                          <a:uLnTx/>
                          <a:uFillTx/>
                          <a:latin typeface="+mn-lt"/>
                          <a:ea typeface="+mn-ea"/>
                          <a:cs typeface="+mn-cs"/>
                        </a:rPr>
                        <a:t>・自立支援型のケアマネジメントの提供に向けた制度的対応</a:t>
                      </a:r>
                      <a:endParaRPr kumimoji="1" lang="en-US" altLang="ja-JP" sz="1600" b="0" i="0" u="none" strike="noStrike" kern="1200" cap="none" spc="0" normalizeH="0" baseline="0" noProof="0" dirty="0" smtClean="0">
                        <a:ln>
                          <a:noFill/>
                        </a:ln>
                        <a:solidFill>
                          <a:prstClr val="black"/>
                        </a:solidFill>
                        <a:effectLst/>
                        <a:uLnTx/>
                        <a:uFillTx/>
                        <a:latin typeface="+mn-lt"/>
                        <a:ea typeface="+mn-ea"/>
                        <a:cs typeface="+mn-cs"/>
                      </a:endParaRPr>
                    </a:p>
                    <a:p>
                      <a:pPr marL="95250" indent="-95250" algn="r"/>
                      <a:endParaRPr kumimoji="1" lang="ja-JP" altLang="en-US" sz="1200" dirty="0"/>
                    </a:p>
                  </a:txBody>
                  <a:tcPr>
                    <a:solidFill>
                      <a:schemeClr val="tx2">
                        <a:lumMod val="20000"/>
                        <a:lumOff val="80000"/>
                      </a:schemeClr>
                    </a:solidFill>
                  </a:tcPr>
                </a:tc>
              </a:tr>
              <a:tr h="664483">
                <a:tc>
                  <a:txBody>
                    <a:bodyPr/>
                    <a:lstStyle/>
                    <a:p>
                      <a:pPr marL="95250" indent="-95250"/>
                      <a:r>
                        <a:rPr kumimoji="1" lang="ja-JP" altLang="en-US" sz="1600" dirty="0" smtClean="0"/>
                        <a:t>・マンパワー増強</a:t>
                      </a:r>
                      <a:endParaRPr kumimoji="1" lang="en-US" altLang="ja-JP" sz="1600" dirty="0" smtClean="0"/>
                    </a:p>
                    <a:p>
                      <a:pPr marL="95250" indent="-95250" algn="r"/>
                      <a:r>
                        <a:rPr kumimoji="1" lang="ja-JP" altLang="en-US" sz="1200" dirty="0" smtClean="0"/>
                        <a:t>（</a:t>
                      </a:r>
                      <a:r>
                        <a:rPr kumimoji="1" lang="en-US" altLang="ja-JP" sz="1200" dirty="0" smtClean="0"/>
                        <a:t>2,500</a:t>
                      </a:r>
                      <a:r>
                        <a:rPr kumimoji="1" lang="ja-JP" altLang="en-US" sz="1200" dirty="0" smtClean="0"/>
                        <a:t>億円程度）</a:t>
                      </a:r>
                    </a:p>
                  </a:txBody>
                  <a:tcPr>
                    <a:solidFill>
                      <a:schemeClr val="tx2">
                        <a:lumMod val="20000"/>
                        <a:lumOff val="80000"/>
                      </a:schemeClr>
                    </a:solidFill>
                  </a:tcPr>
                </a:tc>
                <a:tc vMerge="1">
                  <a:txBody>
                    <a:bodyPr/>
                    <a:lstStyle/>
                    <a:p>
                      <a:endParaRPr kumimoji="1" lang="ja-JP" altLang="en-US" dirty="0"/>
                    </a:p>
                  </a:txBody>
                  <a:tcPr>
                    <a:solidFill>
                      <a:schemeClr val="tx2">
                        <a:lumMod val="20000"/>
                        <a:lumOff val="80000"/>
                      </a:schemeClr>
                    </a:solidFill>
                  </a:tcPr>
                </a:tc>
              </a:tr>
            </a:tbl>
          </a:graphicData>
        </a:graphic>
      </p:graphicFrame>
      <p:graphicFrame>
        <p:nvGraphicFramePr>
          <p:cNvPr id="29" name="表 28"/>
          <p:cNvGraphicFramePr>
            <a:graphicFrameLocks noGrp="1"/>
          </p:cNvGraphicFramePr>
          <p:nvPr>
            <p:extLst>
              <p:ext uri="{D42A27DB-BD31-4B8C-83A1-F6EECF244321}">
                <p14:modId xmlns:p14="http://schemas.microsoft.com/office/powerpoint/2010/main" val="2123088757"/>
              </p:ext>
            </p:extLst>
          </p:nvPr>
        </p:nvGraphicFramePr>
        <p:xfrm>
          <a:off x="697119" y="5517232"/>
          <a:ext cx="7470246" cy="1177238"/>
        </p:xfrm>
        <a:graphic>
          <a:graphicData uri="http://schemas.openxmlformats.org/drawingml/2006/table">
            <a:tbl>
              <a:tblPr firstRow="1" bandRow="1">
                <a:tableStyleId>{5C22544A-7EE6-4342-B048-85BDC9FD1C3A}</a:tableStyleId>
              </a:tblPr>
              <a:tblGrid>
                <a:gridCol w="3735123"/>
                <a:gridCol w="3735123"/>
              </a:tblGrid>
              <a:tr h="415238">
                <a:tc>
                  <a:txBody>
                    <a:bodyPr/>
                    <a:lstStyle/>
                    <a:p>
                      <a:pPr algn="ctr"/>
                      <a:r>
                        <a:rPr kumimoji="1" lang="ja-JP" altLang="en-US" sz="1600" dirty="0" smtClean="0"/>
                        <a:t>充実</a:t>
                      </a:r>
                      <a:endParaRPr kumimoji="1" lang="ja-JP" altLang="en-US" sz="1600" dirty="0"/>
                    </a:p>
                  </a:txBody>
                  <a:tcPr>
                    <a:solidFill>
                      <a:schemeClr val="tx2">
                        <a:lumMod val="60000"/>
                        <a:lumOff val="40000"/>
                      </a:schemeClr>
                    </a:solidFill>
                  </a:tcPr>
                </a:tc>
                <a:tc>
                  <a:txBody>
                    <a:bodyPr/>
                    <a:lstStyle/>
                    <a:p>
                      <a:pPr algn="ctr"/>
                      <a:r>
                        <a:rPr kumimoji="1" lang="ja-JP" altLang="en-US" sz="1600" dirty="0" smtClean="0"/>
                        <a:t>重点化・効率化</a:t>
                      </a:r>
                      <a:endParaRPr kumimoji="1" lang="ja-JP" altLang="en-US" sz="1600" dirty="0"/>
                    </a:p>
                  </a:txBody>
                  <a:tcPr>
                    <a:solidFill>
                      <a:schemeClr val="tx2">
                        <a:lumMod val="60000"/>
                        <a:lumOff val="40000"/>
                      </a:schemeClr>
                    </a:solidFill>
                  </a:tcPr>
                </a:tc>
              </a:tr>
              <a:tr h="685847">
                <a:tc>
                  <a:txBody>
                    <a:bodyPr/>
                    <a:lstStyle/>
                    <a:p>
                      <a:pPr marL="95250" indent="-95250"/>
                      <a:r>
                        <a:rPr kumimoji="1" lang="ja-JP" altLang="en-US" sz="1600" dirty="0" smtClean="0"/>
                        <a:t>・１号保険料の低所得者保険料軽減強化</a:t>
                      </a:r>
                      <a:endParaRPr kumimoji="1" lang="en-US" altLang="ja-JP" sz="1600" dirty="0" smtClean="0"/>
                    </a:p>
                    <a:p>
                      <a:pPr marL="95250" indent="-95250" algn="r"/>
                      <a:r>
                        <a:rPr kumimoji="1" lang="ja-JP" altLang="en-US" sz="1200" dirty="0" smtClean="0"/>
                        <a:t>（～</a:t>
                      </a:r>
                      <a:r>
                        <a:rPr kumimoji="1" lang="en-US" altLang="ja-JP" sz="1200" dirty="0" smtClean="0"/>
                        <a:t>1,300</a:t>
                      </a:r>
                      <a:r>
                        <a:rPr kumimoji="1" lang="ja-JP" altLang="en-US" sz="1200" dirty="0" smtClean="0"/>
                        <a:t>億円）</a:t>
                      </a:r>
                      <a:endParaRPr kumimoji="1" lang="ja-JP" altLang="en-US" sz="1200" dirty="0"/>
                    </a:p>
                  </a:txBody>
                  <a:tcPr>
                    <a:solidFill>
                      <a:schemeClr val="tx2">
                        <a:lumMod val="20000"/>
                        <a:lumOff val="80000"/>
                      </a:schemeClr>
                    </a:solidFill>
                  </a:tcPr>
                </a:tc>
                <a:tc>
                  <a:txBody>
                    <a:bodyPr/>
                    <a:lstStyle/>
                    <a:p>
                      <a:pPr marL="95250" indent="-95250"/>
                      <a:r>
                        <a:rPr kumimoji="1" lang="ja-JP" altLang="en-US" sz="1600" dirty="0" smtClean="0"/>
                        <a:t>・介護納付金の総報酬導入</a:t>
                      </a:r>
                      <a:endParaRPr kumimoji="1" lang="en-US" altLang="ja-JP" sz="1600" dirty="0" smtClean="0"/>
                    </a:p>
                    <a:p>
                      <a:pPr marL="95250" indent="-95250" algn="r"/>
                      <a:r>
                        <a:rPr kumimoji="1" lang="ja-JP" altLang="en-US" sz="1200" dirty="0" smtClean="0"/>
                        <a:t>（完全実施で▲</a:t>
                      </a:r>
                      <a:r>
                        <a:rPr kumimoji="1" lang="en-US" altLang="ja-JP" sz="1200" dirty="0" smtClean="0"/>
                        <a:t>1,500</a:t>
                      </a:r>
                      <a:r>
                        <a:rPr kumimoji="1" lang="ja-JP" altLang="en-US" sz="1200" dirty="0" smtClean="0"/>
                        <a:t>億円）</a:t>
                      </a:r>
                      <a:endParaRPr kumimoji="1" lang="en-US" altLang="ja-JP" sz="1200" dirty="0" smtClean="0"/>
                    </a:p>
                    <a:p>
                      <a:pPr marL="95250" marR="0" lvl="0" indent="-95250" algn="l" defTabSz="914125"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smtClean="0">
                          <a:ln>
                            <a:noFill/>
                          </a:ln>
                          <a:solidFill>
                            <a:prstClr val="black"/>
                          </a:solidFill>
                          <a:effectLst/>
                          <a:uLnTx/>
                          <a:uFillTx/>
                          <a:latin typeface="+mn-lt"/>
                          <a:ea typeface="+mn-ea"/>
                          <a:cs typeface="+mn-cs"/>
                        </a:rPr>
                        <a:t>・利用者負担のあり方</a:t>
                      </a:r>
                      <a:endParaRPr kumimoji="1" lang="en-US" altLang="ja-JP" sz="1600" b="0" i="0" u="none" strike="noStrike" kern="1200" cap="none" spc="0" normalizeH="0" baseline="0" noProof="0" dirty="0" smtClean="0">
                        <a:ln>
                          <a:noFill/>
                        </a:ln>
                        <a:solidFill>
                          <a:prstClr val="black"/>
                        </a:solidFill>
                        <a:effectLst/>
                        <a:uLnTx/>
                        <a:uFillTx/>
                        <a:latin typeface="+mn-lt"/>
                        <a:ea typeface="+mn-ea"/>
                        <a:cs typeface="+mn-cs"/>
                      </a:endParaRPr>
                    </a:p>
                  </a:txBody>
                  <a:tcPr>
                    <a:solidFill>
                      <a:schemeClr val="tx2">
                        <a:lumMod val="20000"/>
                        <a:lumOff val="80000"/>
                      </a:schemeClr>
                    </a:solidFill>
                  </a:tcPr>
                </a:tc>
              </a:tr>
            </a:tbl>
          </a:graphicData>
        </a:graphic>
      </p:graphicFrame>
      <p:sp>
        <p:nvSpPr>
          <p:cNvPr id="3104" name="テキスト ボックス 29"/>
          <p:cNvSpPr txBox="1">
            <a:spLocks noChangeArrowheads="1"/>
          </p:cNvSpPr>
          <p:nvPr/>
        </p:nvSpPr>
        <p:spPr bwMode="auto">
          <a:xfrm>
            <a:off x="728694" y="5024293"/>
            <a:ext cx="5118107" cy="400110"/>
          </a:xfrm>
          <a:prstGeom prst="rect">
            <a:avLst/>
          </a:prstGeom>
          <a:noFill/>
          <a:ln w="9525">
            <a:noFill/>
            <a:miter lim="800000"/>
            <a:headEnd/>
            <a:tailEnd/>
          </a:ln>
        </p:spPr>
        <p:txBody>
          <a:bodyPr wrap="square">
            <a:spAutoFit/>
          </a:bodyPr>
          <a:lstStyle/>
          <a:p>
            <a:pPr fontAlgn="auto">
              <a:spcBef>
                <a:spcPts val="0"/>
              </a:spcBef>
              <a:spcAft>
                <a:spcPts val="0"/>
              </a:spcAft>
            </a:pPr>
            <a:r>
              <a:rPr lang="ja-JP" altLang="en-US" sz="2000" dirty="0" smtClean="0">
                <a:solidFill>
                  <a:prstClr val="black"/>
                </a:solidFill>
                <a:latin typeface="Calibri"/>
                <a:ea typeface="ＭＳ Ｐゴシック"/>
              </a:rPr>
              <a:t>○能力に応じた費用負担の公平化</a:t>
            </a:r>
            <a:endParaRPr lang="en-US" altLang="ja-JP" sz="2000" dirty="0">
              <a:solidFill>
                <a:prstClr val="black"/>
              </a:solidFill>
              <a:latin typeface="Calibri"/>
              <a:ea typeface="ＭＳ Ｐゴシック"/>
            </a:endParaRPr>
          </a:p>
        </p:txBody>
      </p:sp>
      <p:sp>
        <p:nvSpPr>
          <p:cNvPr id="31" name="テキスト ボックス 29"/>
          <p:cNvSpPr txBox="1">
            <a:spLocks noChangeArrowheads="1"/>
          </p:cNvSpPr>
          <p:nvPr/>
        </p:nvSpPr>
        <p:spPr bwMode="auto">
          <a:xfrm>
            <a:off x="4704578" y="693312"/>
            <a:ext cx="3888432" cy="307777"/>
          </a:xfrm>
          <a:prstGeom prst="rect">
            <a:avLst/>
          </a:prstGeom>
          <a:noFill/>
          <a:ln w="9525">
            <a:noFill/>
            <a:miter lim="800000"/>
            <a:headEnd/>
            <a:tailEnd/>
          </a:ln>
        </p:spPr>
        <p:txBody>
          <a:bodyPr wrap="square">
            <a:spAutoFit/>
          </a:bodyPr>
          <a:lstStyle/>
          <a:p>
            <a:pPr algn="r" fontAlgn="auto">
              <a:spcBef>
                <a:spcPts val="0"/>
              </a:spcBef>
              <a:spcAft>
                <a:spcPts val="0"/>
              </a:spcAft>
            </a:pPr>
            <a:r>
              <a:rPr lang="en-US" altLang="ja-JP" sz="1400" dirty="0" smtClean="0">
                <a:solidFill>
                  <a:prstClr val="black"/>
                </a:solidFill>
                <a:latin typeface="Calibri"/>
                <a:ea typeface="ＭＳ Ｐゴシック"/>
              </a:rPr>
              <a:t>※</a:t>
            </a:r>
            <a:r>
              <a:rPr lang="ja-JP" altLang="en-US" sz="1400" dirty="0" smtClean="0">
                <a:solidFill>
                  <a:prstClr val="black"/>
                </a:solidFill>
                <a:latin typeface="Calibri"/>
                <a:ea typeface="ＭＳ Ｐゴシック"/>
              </a:rPr>
              <a:t>数字は</a:t>
            </a:r>
            <a:r>
              <a:rPr lang="en-US" altLang="ja-JP" sz="1400" dirty="0" smtClean="0">
                <a:solidFill>
                  <a:prstClr val="black"/>
                </a:solidFill>
                <a:latin typeface="Calibri"/>
                <a:ea typeface="ＭＳ Ｐゴシック"/>
              </a:rPr>
              <a:t>2015</a:t>
            </a:r>
            <a:r>
              <a:rPr lang="ja-JP" altLang="en-US" sz="1400" dirty="0" smtClean="0">
                <a:solidFill>
                  <a:prstClr val="black"/>
                </a:solidFill>
                <a:latin typeface="Calibri"/>
                <a:ea typeface="ＭＳ Ｐゴシック"/>
              </a:rPr>
              <a:t>年度の公費</a:t>
            </a:r>
            <a:endParaRPr lang="en-US" altLang="ja-JP" sz="1400" dirty="0">
              <a:solidFill>
                <a:prstClr val="black"/>
              </a:solidFill>
              <a:latin typeface="Calibri"/>
              <a:ea typeface="ＭＳ Ｐゴシック"/>
            </a:endParaRPr>
          </a:p>
        </p:txBody>
      </p:sp>
      <p:sp>
        <p:nvSpPr>
          <p:cNvPr id="12" name="正方形/長方形 11"/>
          <p:cNvSpPr/>
          <p:nvPr/>
        </p:nvSpPr>
        <p:spPr bwMode="auto">
          <a:xfrm>
            <a:off x="35627" y="980728"/>
            <a:ext cx="9060873" cy="1080120"/>
          </a:xfrm>
          <a:prstGeom prst="rect">
            <a:avLst/>
          </a:prstGeom>
        </p:spPr>
        <p:style>
          <a:lnRef idx="2">
            <a:schemeClr val="accent1"/>
          </a:lnRef>
          <a:fillRef idx="1">
            <a:schemeClr val="lt1"/>
          </a:fillRef>
          <a:effectRef idx="0">
            <a:schemeClr val="accent1"/>
          </a:effectRef>
          <a:fontRef idx="minor">
            <a:schemeClr val="dk1"/>
          </a:fontRef>
        </p:style>
        <p:txBody>
          <a:bodyPr wrap="none" lIns="0" tIns="0" rIns="0" bIns="0" anchor="t">
            <a:noAutofit/>
          </a:bodyPr>
          <a:lstStyle/>
          <a:p>
            <a:pPr marL="201613" indent="-201613" fontAlgn="auto">
              <a:spcBef>
                <a:spcPts val="0"/>
              </a:spcBef>
              <a:spcAft>
                <a:spcPts val="0"/>
              </a:spcAft>
              <a:defRPr/>
            </a:pPr>
            <a:r>
              <a:rPr lang="ja-JP" altLang="en-US" dirty="0" smtClean="0">
                <a:solidFill>
                  <a:prstClr val="black"/>
                </a:solidFill>
                <a:latin typeface="ＭＳ Ｐゴシック"/>
              </a:rPr>
              <a:t> </a:t>
            </a:r>
            <a:r>
              <a:rPr lang="ja-JP" altLang="en-US" sz="1600" dirty="0" smtClean="0">
                <a:solidFill>
                  <a:prstClr val="black"/>
                </a:solidFill>
                <a:latin typeface="ＭＳ Ｐゴシック"/>
              </a:rPr>
              <a:t>○　社会保障・税一体改革では、介護分野では、在宅介護の充実や１号保険料の低所得者保険料軽減強</a:t>
            </a:r>
            <a:endParaRPr lang="en-US" altLang="ja-JP" sz="1600" dirty="0" smtClean="0">
              <a:solidFill>
                <a:prstClr val="black"/>
              </a:solidFill>
              <a:latin typeface="ＭＳ Ｐゴシック"/>
            </a:endParaRPr>
          </a:p>
          <a:p>
            <a:pPr marL="201613" indent="-201613" fontAlgn="auto">
              <a:spcBef>
                <a:spcPts val="0"/>
              </a:spcBef>
              <a:spcAft>
                <a:spcPts val="0"/>
              </a:spcAft>
              <a:defRPr/>
            </a:pPr>
            <a:r>
              <a:rPr lang="ja-JP" altLang="en-US" sz="1600" dirty="0" smtClean="0">
                <a:solidFill>
                  <a:prstClr val="black"/>
                </a:solidFill>
                <a:latin typeface="ＭＳ Ｐゴシック"/>
              </a:rPr>
              <a:t>　 化が充実内容として示されている一方、予防給付の内容・方法の見直しや、介護施設の重点化、介護給</a:t>
            </a:r>
            <a:endParaRPr lang="en-US" altLang="ja-JP" sz="1600" dirty="0" smtClean="0">
              <a:solidFill>
                <a:prstClr val="black"/>
              </a:solidFill>
              <a:latin typeface="ＭＳ Ｐゴシック"/>
            </a:endParaRPr>
          </a:p>
          <a:p>
            <a:pPr marL="201613" indent="-201613" fontAlgn="auto">
              <a:spcBef>
                <a:spcPts val="0"/>
              </a:spcBef>
              <a:spcAft>
                <a:spcPts val="0"/>
              </a:spcAft>
              <a:defRPr/>
            </a:pPr>
            <a:r>
              <a:rPr lang="en-US" altLang="ja-JP" sz="1600" dirty="0" smtClean="0">
                <a:solidFill>
                  <a:prstClr val="black"/>
                </a:solidFill>
                <a:latin typeface="ＭＳ Ｐゴシック"/>
              </a:rPr>
              <a:t>   </a:t>
            </a:r>
            <a:r>
              <a:rPr lang="ja-JP" altLang="en-US" sz="1600" dirty="0" smtClean="0">
                <a:solidFill>
                  <a:prstClr val="black"/>
                </a:solidFill>
                <a:latin typeface="ＭＳ Ｐゴシック"/>
              </a:rPr>
              <a:t>付金の総報酬導入、利用者負担のあり方が重点化・効率化事項として掲げられており、具体的に検討</a:t>
            </a:r>
            <a:endParaRPr lang="en-US" altLang="ja-JP" sz="1600" dirty="0" smtClean="0">
              <a:solidFill>
                <a:prstClr val="black"/>
              </a:solidFill>
              <a:latin typeface="ＭＳ Ｐゴシック"/>
            </a:endParaRPr>
          </a:p>
          <a:p>
            <a:pPr marL="201613" indent="-201613" fontAlgn="auto">
              <a:spcBef>
                <a:spcPts val="0"/>
              </a:spcBef>
              <a:spcAft>
                <a:spcPts val="0"/>
              </a:spcAft>
              <a:defRPr/>
            </a:pPr>
            <a:r>
              <a:rPr lang="ja-JP" altLang="en-US" sz="1600" dirty="0" smtClean="0">
                <a:solidFill>
                  <a:prstClr val="black"/>
                </a:solidFill>
                <a:latin typeface="ＭＳ Ｐゴシック"/>
              </a:rPr>
              <a:t>　 する必要がある。</a:t>
            </a:r>
            <a:endParaRPr lang="ja-JP" altLang="en-US" sz="1600" dirty="0">
              <a:solidFill>
                <a:prstClr val="black"/>
              </a:solidFill>
              <a:latin typeface="ＭＳ Ｐゴシック"/>
            </a:endParaRPr>
          </a:p>
        </p:txBody>
      </p:sp>
    </p:spTree>
    <p:extLst>
      <p:ext uri="{BB962C8B-B14F-4D97-AF65-F5344CB8AC3E}">
        <p14:creationId xmlns:p14="http://schemas.microsoft.com/office/powerpoint/2010/main" val="83621220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右矢印 2"/>
          <p:cNvSpPr/>
          <p:nvPr/>
        </p:nvSpPr>
        <p:spPr>
          <a:xfrm>
            <a:off x="3110270" y="6143847"/>
            <a:ext cx="3389916" cy="398747"/>
          </a:xfrm>
          <a:prstGeom prst="rightArrow">
            <a:avLst>
              <a:gd name="adj1" fmla="val 50000"/>
              <a:gd name="adj2" fmla="val 65120"/>
            </a:avLst>
          </a:prstGeom>
          <a:solidFill>
            <a:srgbClr val="4F81BD"/>
          </a:solidFill>
          <a:ln w="25400" cap="flat" cmpd="sng" algn="ctr">
            <a:solidFill>
              <a:srgbClr val="4F81BD">
                <a:shade val="50000"/>
              </a:srgbClr>
            </a:solidFill>
            <a:prstDash val="solid"/>
          </a:ln>
          <a:effectLst/>
        </p:spPr>
        <p:txBody>
          <a:bodyPr rtlCol="0" anchor="ctr"/>
          <a:lstStyle/>
          <a:p>
            <a:pPr algn="ctr" fontAlgn="auto">
              <a:spcBef>
                <a:spcPts val="0"/>
              </a:spcBef>
              <a:spcAft>
                <a:spcPts val="0"/>
              </a:spcAft>
              <a:defRPr/>
            </a:pPr>
            <a:endParaRPr lang="ja-JP" altLang="en-US" kern="0">
              <a:solidFill>
                <a:sysClr val="window" lastClr="FFFFFF"/>
              </a:solidFill>
              <a:latin typeface="Calibri"/>
              <a:ea typeface="HGPｺﾞｼｯｸM"/>
            </a:endParaRPr>
          </a:p>
        </p:txBody>
      </p:sp>
      <p:graphicFrame>
        <p:nvGraphicFramePr>
          <p:cNvPr id="4" name="表 3"/>
          <p:cNvGraphicFramePr>
            <a:graphicFrameLocks noGrp="1"/>
          </p:cNvGraphicFramePr>
          <p:nvPr>
            <p:extLst>
              <p:ext uri="{D42A27DB-BD31-4B8C-83A1-F6EECF244321}">
                <p14:modId xmlns:p14="http://schemas.microsoft.com/office/powerpoint/2010/main" val="501261488"/>
              </p:ext>
            </p:extLst>
          </p:nvPr>
        </p:nvGraphicFramePr>
        <p:xfrm>
          <a:off x="6566172" y="1750359"/>
          <a:ext cx="2372884" cy="4118047"/>
        </p:xfrm>
        <a:graphic>
          <a:graphicData uri="http://schemas.openxmlformats.org/drawingml/2006/table">
            <a:tbl>
              <a:tblPr firstRow="1" bandRow="1"/>
              <a:tblGrid>
                <a:gridCol w="2372884"/>
              </a:tblGrid>
              <a:tr h="1134467">
                <a:tc>
                  <a:txBody>
                    <a:bodyPr/>
                    <a:lstStyle>
                      <a:defPPr>
                        <a:defRPr lang="ja-JP"/>
                      </a:defPPr>
                      <a:lvl1pPr marL="0" algn="l" defTabSz="914400" rtl="0" eaLnBrk="1" latinLnBrk="0" hangingPunct="1">
                        <a:defRPr kumimoji="1" sz="1800" kern="1200">
                          <a:solidFill>
                            <a:schemeClr val="tx1"/>
                          </a:solidFill>
                          <a:latin typeface="Arial"/>
                          <a:ea typeface="HGPｺﾞｼｯｸM"/>
                        </a:defRPr>
                      </a:lvl1pPr>
                      <a:lvl2pPr marL="457200" algn="l" defTabSz="914400" rtl="0" eaLnBrk="1" latinLnBrk="0" hangingPunct="1">
                        <a:defRPr kumimoji="1" sz="1800" kern="1200">
                          <a:solidFill>
                            <a:schemeClr val="tx1"/>
                          </a:solidFill>
                          <a:latin typeface="Arial"/>
                          <a:ea typeface="HGPｺﾞｼｯｸM"/>
                        </a:defRPr>
                      </a:lvl2pPr>
                      <a:lvl3pPr marL="914400" algn="l" defTabSz="914400" rtl="0" eaLnBrk="1" latinLnBrk="0" hangingPunct="1">
                        <a:defRPr kumimoji="1" sz="1800" kern="1200">
                          <a:solidFill>
                            <a:schemeClr val="tx1"/>
                          </a:solidFill>
                          <a:latin typeface="Arial"/>
                          <a:ea typeface="HGPｺﾞｼｯｸM"/>
                        </a:defRPr>
                      </a:lvl3pPr>
                      <a:lvl4pPr marL="1371600" algn="l" defTabSz="914400" rtl="0" eaLnBrk="1" latinLnBrk="0" hangingPunct="1">
                        <a:defRPr kumimoji="1" sz="1800" kern="1200">
                          <a:solidFill>
                            <a:schemeClr val="tx1"/>
                          </a:solidFill>
                          <a:latin typeface="Arial"/>
                          <a:ea typeface="HGPｺﾞｼｯｸM"/>
                        </a:defRPr>
                      </a:lvl4pPr>
                      <a:lvl5pPr marL="1828800" algn="l" defTabSz="914400" rtl="0" eaLnBrk="1" latinLnBrk="0" hangingPunct="1">
                        <a:defRPr kumimoji="1" sz="1800" kern="1200">
                          <a:solidFill>
                            <a:schemeClr val="tx1"/>
                          </a:solidFill>
                          <a:latin typeface="Arial"/>
                          <a:ea typeface="HGPｺﾞｼｯｸM"/>
                        </a:defRPr>
                      </a:lvl5pPr>
                      <a:lvl6pPr marL="2286000" algn="l" defTabSz="914400" rtl="0" eaLnBrk="1" latinLnBrk="0" hangingPunct="1">
                        <a:defRPr kumimoji="1" sz="1800" kern="1200">
                          <a:solidFill>
                            <a:schemeClr val="tx1"/>
                          </a:solidFill>
                          <a:latin typeface="Arial"/>
                          <a:ea typeface="HGPｺﾞｼｯｸM"/>
                        </a:defRPr>
                      </a:lvl6pPr>
                      <a:lvl7pPr marL="2743200" algn="l" defTabSz="914400" rtl="0" eaLnBrk="1" latinLnBrk="0" hangingPunct="1">
                        <a:defRPr kumimoji="1" sz="1800" kern="1200">
                          <a:solidFill>
                            <a:schemeClr val="tx1"/>
                          </a:solidFill>
                          <a:latin typeface="Arial"/>
                          <a:ea typeface="HGPｺﾞｼｯｸM"/>
                        </a:defRPr>
                      </a:lvl7pPr>
                      <a:lvl8pPr marL="3200400" algn="l" defTabSz="914400" rtl="0" eaLnBrk="1" latinLnBrk="0" hangingPunct="1">
                        <a:defRPr kumimoji="1" sz="1800" kern="1200">
                          <a:solidFill>
                            <a:schemeClr val="tx1"/>
                          </a:solidFill>
                          <a:latin typeface="Arial"/>
                          <a:ea typeface="HGPｺﾞｼｯｸM"/>
                        </a:defRPr>
                      </a:lvl8pPr>
                      <a:lvl9pPr marL="3657600" algn="l" defTabSz="914400" rtl="0" eaLnBrk="1" latinLnBrk="0" hangingPunct="1">
                        <a:defRPr kumimoji="1" sz="1800" kern="1200">
                          <a:solidFill>
                            <a:schemeClr val="tx1"/>
                          </a:solidFill>
                          <a:latin typeface="Arial"/>
                          <a:ea typeface="HGPｺﾞｼｯｸM"/>
                        </a:defRPr>
                      </a:lvl9pPr>
                    </a:lstStyle>
                    <a:p>
                      <a:pPr algn="ctr">
                        <a:lnSpc>
                          <a:spcPct val="100000"/>
                        </a:lnSpc>
                      </a:pPr>
                      <a:r>
                        <a:rPr kumimoji="1" lang="en-US" altLang="ja-JP" sz="1400" b="1" dirty="0" smtClean="0">
                          <a:solidFill>
                            <a:schemeClr val="tx1"/>
                          </a:solidFill>
                        </a:rPr>
                        <a:t>657</a:t>
                      </a:r>
                      <a:r>
                        <a:rPr kumimoji="1" lang="ja-JP" altLang="en-US" sz="1400" b="1" dirty="0" smtClean="0">
                          <a:solidFill>
                            <a:schemeClr val="tx1"/>
                          </a:solidFill>
                        </a:rPr>
                        <a:t>万人（</a:t>
                      </a:r>
                      <a:r>
                        <a:rPr kumimoji="1" lang="en-US" altLang="ja-JP" sz="1400" b="1" dirty="0" smtClean="0">
                          <a:solidFill>
                            <a:schemeClr val="tx1"/>
                          </a:solidFill>
                        </a:rPr>
                        <a:t>1.5</a:t>
                      </a:r>
                      <a:r>
                        <a:rPr kumimoji="1" lang="ja-JP" altLang="en-US" sz="1400" b="1" dirty="0" smtClean="0">
                          <a:solidFill>
                            <a:schemeClr val="tx1"/>
                          </a:solidFill>
                        </a:rPr>
                        <a:t>倍）</a:t>
                      </a:r>
                      <a:endParaRPr kumimoji="1" lang="en-US" altLang="ja-JP" sz="1400" b="1" dirty="0" smtClean="0">
                        <a:solidFill>
                          <a:schemeClr val="tx1"/>
                        </a:solidFill>
                      </a:endParaRPr>
                    </a:p>
                    <a:p>
                      <a:pPr marL="177800" indent="-177800" algn="l">
                        <a:lnSpc>
                          <a:spcPct val="100000"/>
                        </a:lnSpc>
                        <a:buFont typeface="Arial" pitchFamily="34" charset="0"/>
                        <a:buChar char="•"/>
                      </a:pPr>
                      <a:r>
                        <a:rPr kumimoji="1" lang="ja-JP" altLang="en-US" sz="1400" b="0" dirty="0" smtClean="0">
                          <a:solidFill>
                            <a:schemeClr val="tx1"/>
                          </a:solidFill>
                          <a:latin typeface="+mn-ea"/>
                          <a:ea typeface="+mn-ea"/>
                        </a:rPr>
                        <a:t>介護予防・重度化予防により</a:t>
                      </a:r>
                      <a:endParaRPr kumimoji="1" lang="en-US" altLang="ja-JP" sz="1400" b="0" dirty="0" smtClean="0">
                        <a:solidFill>
                          <a:schemeClr val="tx1"/>
                        </a:solidFill>
                        <a:latin typeface="+mn-ea"/>
                        <a:ea typeface="+mn-ea"/>
                      </a:endParaRPr>
                    </a:p>
                    <a:p>
                      <a:pPr marL="177800" indent="-177800" algn="l">
                        <a:lnSpc>
                          <a:spcPct val="100000"/>
                        </a:lnSpc>
                        <a:buFont typeface="Arial" pitchFamily="34" charset="0"/>
                        <a:buNone/>
                      </a:pPr>
                      <a:r>
                        <a:rPr kumimoji="1" lang="ja-JP" altLang="en-US" sz="1400" b="0" dirty="0" smtClean="0">
                          <a:solidFill>
                            <a:schemeClr val="tx1"/>
                          </a:solidFill>
                          <a:latin typeface="+mn-ea"/>
                          <a:ea typeface="+mn-ea"/>
                        </a:rPr>
                        <a:t>　　全体として</a:t>
                      </a:r>
                      <a:r>
                        <a:rPr kumimoji="1" lang="en-US" altLang="ja-JP" sz="1400" b="0" dirty="0" smtClean="0">
                          <a:solidFill>
                            <a:schemeClr val="tx1"/>
                          </a:solidFill>
                          <a:latin typeface="+mn-ea"/>
                          <a:ea typeface="+mn-ea"/>
                        </a:rPr>
                        <a:t>3</a:t>
                      </a:r>
                      <a:r>
                        <a:rPr kumimoji="1" lang="ja-JP" altLang="en-US" sz="1400" b="0" dirty="0" smtClean="0">
                          <a:solidFill>
                            <a:schemeClr val="tx1"/>
                          </a:solidFill>
                          <a:latin typeface="+mn-ea"/>
                          <a:ea typeface="+mn-ea"/>
                        </a:rPr>
                        <a:t>％減</a:t>
                      </a:r>
                      <a:endParaRPr kumimoji="1" lang="en-US" altLang="ja-JP" sz="1400" b="0" dirty="0" smtClean="0">
                        <a:solidFill>
                          <a:schemeClr val="tx1"/>
                        </a:solidFill>
                        <a:latin typeface="+mn-ea"/>
                        <a:ea typeface="+mn-ea"/>
                      </a:endParaRPr>
                    </a:p>
                    <a:p>
                      <a:pPr marL="177800" indent="-177800" algn="l">
                        <a:lnSpc>
                          <a:spcPct val="100000"/>
                        </a:lnSpc>
                        <a:buFont typeface="Arial" pitchFamily="34" charset="0"/>
                        <a:buChar char="•"/>
                      </a:pPr>
                      <a:r>
                        <a:rPr kumimoji="1" lang="ja-JP" altLang="en-US" sz="1400" b="0" dirty="0" smtClean="0">
                          <a:solidFill>
                            <a:schemeClr val="tx1"/>
                          </a:solidFill>
                          <a:latin typeface="+mn-ea"/>
                          <a:ea typeface="+mn-ea"/>
                        </a:rPr>
                        <a:t>入院の減少（介護への移行）；</a:t>
                      </a:r>
                      <a:r>
                        <a:rPr kumimoji="1" lang="en-US" altLang="ja-JP" sz="1400" b="0" dirty="0" smtClean="0">
                          <a:solidFill>
                            <a:schemeClr val="tx1"/>
                          </a:solidFill>
                          <a:latin typeface="+mn-ea"/>
                          <a:ea typeface="+mn-ea"/>
                        </a:rPr>
                        <a:t>14</a:t>
                      </a:r>
                      <a:r>
                        <a:rPr kumimoji="1" lang="ja-JP" altLang="en-US" sz="1400" b="0" dirty="0" smtClean="0">
                          <a:solidFill>
                            <a:schemeClr val="tx1"/>
                          </a:solidFill>
                          <a:latin typeface="+mn-ea"/>
                          <a:ea typeface="+mn-ea"/>
                        </a:rPr>
                        <a:t>万人増</a:t>
                      </a:r>
                      <a:endParaRPr kumimoji="1" lang="ja-JP" altLang="en-US" sz="1400" b="0" dirty="0">
                        <a:solidFill>
                          <a:schemeClr val="tx1"/>
                        </a:solidFill>
                        <a:latin typeface="+mn-ea"/>
                        <a:ea typeface="+mn-ea"/>
                      </a:endParaRPr>
                    </a:p>
                  </a:txBody>
                  <a:tcPr marL="84406" marR="84406">
                    <a:lnL w="28575" cap="flat" cmpd="sng" algn="ctr">
                      <a:solidFill>
                        <a:sysClr val="windowText" lastClr="000000"/>
                      </a:solidFill>
                      <a:prstDash val="solid"/>
                      <a:round/>
                      <a:headEnd type="none" w="med" len="med"/>
                      <a:tailEnd type="none" w="med" len="med"/>
                    </a:lnL>
                    <a:lnR w="28575" cap="flat" cmpd="sng" algn="ctr">
                      <a:solidFill>
                        <a:sysClr val="windowText" lastClr="000000"/>
                      </a:solidFill>
                      <a:prstDash val="solid"/>
                      <a:round/>
                      <a:headEnd type="none" w="med" len="med"/>
                      <a:tailEnd type="none" w="med" len="med"/>
                    </a:lnR>
                    <a:lnT w="28575" cap="flat" cmpd="sng" algn="ctr">
                      <a:solidFill>
                        <a:sysClr val="windowText" lastClr="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C99"/>
                    </a:solidFill>
                  </a:tcPr>
                </a:tc>
              </a:tr>
              <a:tr h="986095">
                <a:tc>
                  <a:txBody>
                    <a:bodyPr/>
                    <a:lstStyle>
                      <a:defPPr>
                        <a:defRPr lang="ja-JP"/>
                      </a:defPPr>
                      <a:lvl1pPr marL="0" algn="l" defTabSz="914400" rtl="0" eaLnBrk="1" latinLnBrk="0" hangingPunct="1">
                        <a:defRPr kumimoji="1" sz="1800" kern="1200">
                          <a:solidFill>
                            <a:schemeClr val="tx1"/>
                          </a:solidFill>
                          <a:latin typeface="Arial"/>
                          <a:ea typeface="HGPｺﾞｼｯｸM"/>
                        </a:defRPr>
                      </a:lvl1pPr>
                      <a:lvl2pPr marL="457200" algn="l" defTabSz="914400" rtl="0" eaLnBrk="1" latinLnBrk="0" hangingPunct="1">
                        <a:defRPr kumimoji="1" sz="1800" kern="1200">
                          <a:solidFill>
                            <a:schemeClr val="tx1"/>
                          </a:solidFill>
                          <a:latin typeface="Arial"/>
                          <a:ea typeface="HGPｺﾞｼｯｸM"/>
                        </a:defRPr>
                      </a:lvl2pPr>
                      <a:lvl3pPr marL="914400" algn="l" defTabSz="914400" rtl="0" eaLnBrk="1" latinLnBrk="0" hangingPunct="1">
                        <a:defRPr kumimoji="1" sz="1800" kern="1200">
                          <a:solidFill>
                            <a:schemeClr val="tx1"/>
                          </a:solidFill>
                          <a:latin typeface="Arial"/>
                          <a:ea typeface="HGPｺﾞｼｯｸM"/>
                        </a:defRPr>
                      </a:lvl3pPr>
                      <a:lvl4pPr marL="1371600" algn="l" defTabSz="914400" rtl="0" eaLnBrk="1" latinLnBrk="0" hangingPunct="1">
                        <a:defRPr kumimoji="1" sz="1800" kern="1200">
                          <a:solidFill>
                            <a:schemeClr val="tx1"/>
                          </a:solidFill>
                          <a:latin typeface="Arial"/>
                          <a:ea typeface="HGPｺﾞｼｯｸM"/>
                        </a:defRPr>
                      </a:lvl4pPr>
                      <a:lvl5pPr marL="1828800" algn="l" defTabSz="914400" rtl="0" eaLnBrk="1" latinLnBrk="0" hangingPunct="1">
                        <a:defRPr kumimoji="1" sz="1800" kern="1200">
                          <a:solidFill>
                            <a:schemeClr val="tx1"/>
                          </a:solidFill>
                          <a:latin typeface="Arial"/>
                          <a:ea typeface="HGPｺﾞｼｯｸM"/>
                        </a:defRPr>
                      </a:lvl5pPr>
                      <a:lvl6pPr marL="2286000" algn="l" defTabSz="914400" rtl="0" eaLnBrk="1" latinLnBrk="0" hangingPunct="1">
                        <a:defRPr kumimoji="1" sz="1800" kern="1200">
                          <a:solidFill>
                            <a:schemeClr val="tx1"/>
                          </a:solidFill>
                          <a:latin typeface="Arial"/>
                          <a:ea typeface="HGPｺﾞｼｯｸM"/>
                        </a:defRPr>
                      </a:lvl6pPr>
                      <a:lvl7pPr marL="2743200" algn="l" defTabSz="914400" rtl="0" eaLnBrk="1" latinLnBrk="0" hangingPunct="1">
                        <a:defRPr kumimoji="1" sz="1800" kern="1200">
                          <a:solidFill>
                            <a:schemeClr val="tx1"/>
                          </a:solidFill>
                          <a:latin typeface="Arial"/>
                          <a:ea typeface="HGPｺﾞｼｯｸM"/>
                        </a:defRPr>
                      </a:lvl7pPr>
                      <a:lvl8pPr marL="3200400" algn="l" defTabSz="914400" rtl="0" eaLnBrk="1" latinLnBrk="0" hangingPunct="1">
                        <a:defRPr kumimoji="1" sz="1800" kern="1200">
                          <a:solidFill>
                            <a:schemeClr val="tx1"/>
                          </a:solidFill>
                          <a:latin typeface="Arial"/>
                          <a:ea typeface="HGPｺﾞｼｯｸM"/>
                        </a:defRPr>
                      </a:lvl8pPr>
                      <a:lvl9pPr marL="3657600" algn="l" defTabSz="914400" rtl="0" eaLnBrk="1" latinLnBrk="0" hangingPunct="1">
                        <a:defRPr kumimoji="1" sz="1800" kern="1200">
                          <a:solidFill>
                            <a:schemeClr val="tx1"/>
                          </a:solidFill>
                          <a:latin typeface="Arial"/>
                          <a:ea typeface="HGPｺﾞｼｯｸM"/>
                        </a:defRPr>
                      </a:lvl9pPr>
                    </a:lstStyle>
                    <a:p>
                      <a:pPr algn="r"/>
                      <a:r>
                        <a:rPr kumimoji="1" lang="en-US" altLang="ja-JP" sz="1400" b="1" dirty="0" smtClean="0">
                          <a:solidFill>
                            <a:schemeClr val="tx1"/>
                          </a:solidFill>
                          <a:latin typeface="HGPｺﾞｼｯｸM" pitchFamily="50" charset="-128"/>
                          <a:ea typeface="HGPｺﾞｼｯｸM" pitchFamily="50" charset="-128"/>
                        </a:rPr>
                        <a:t>463</a:t>
                      </a:r>
                      <a:r>
                        <a:rPr kumimoji="1" lang="ja-JP" altLang="en-US" sz="1400" b="1" dirty="0" smtClean="0">
                          <a:solidFill>
                            <a:schemeClr val="tx1"/>
                          </a:solidFill>
                          <a:latin typeface="HGPｺﾞｼｯｸM" pitchFamily="50" charset="-128"/>
                          <a:ea typeface="HGPｺﾞｼｯｸM" pitchFamily="50" charset="-128"/>
                        </a:rPr>
                        <a:t>万人分（</a:t>
                      </a:r>
                      <a:r>
                        <a:rPr kumimoji="1" lang="en-US" altLang="ja-JP" sz="1400" b="1" dirty="0" smtClean="0">
                          <a:solidFill>
                            <a:schemeClr val="tx1"/>
                          </a:solidFill>
                          <a:latin typeface="HGPｺﾞｼｯｸM" pitchFamily="50" charset="-128"/>
                          <a:ea typeface="HGPｺﾞｼｯｸM" pitchFamily="50" charset="-128"/>
                        </a:rPr>
                        <a:t>1.4</a:t>
                      </a:r>
                      <a:r>
                        <a:rPr kumimoji="1" lang="ja-JP" altLang="en-US" sz="1400" b="1" dirty="0" smtClean="0">
                          <a:solidFill>
                            <a:schemeClr val="tx1"/>
                          </a:solidFill>
                          <a:latin typeface="HGPｺﾞｼｯｸM" pitchFamily="50" charset="-128"/>
                          <a:ea typeface="HGPｺﾞｼｯｸM" pitchFamily="50" charset="-128"/>
                        </a:rPr>
                        <a:t>倍）</a:t>
                      </a:r>
                      <a:endParaRPr kumimoji="1" lang="en-US" altLang="ja-JP" sz="1400" b="1" dirty="0" smtClean="0">
                        <a:solidFill>
                          <a:schemeClr val="tx1"/>
                        </a:solidFill>
                        <a:latin typeface="HGPｺﾞｼｯｸM" pitchFamily="50" charset="-128"/>
                        <a:ea typeface="HGPｺﾞｼｯｸM" pitchFamily="50" charset="-128"/>
                      </a:endParaRPr>
                    </a:p>
                    <a:p>
                      <a:pPr algn="r"/>
                      <a:endParaRPr kumimoji="1" lang="en-US" altLang="ja-JP" sz="800" b="1" dirty="0" smtClean="0">
                        <a:solidFill>
                          <a:schemeClr val="tx1"/>
                        </a:solidFill>
                        <a:latin typeface="HGPｺﾞｼｯｸM" pitchFamily="50" charset="-128"/>
                        <a:ea typeface="HGPｺﾞｼｯｸM" pitchFamily="50" charset="-128"/>
                      </a:endParaRPr>
                    </a:p>
                    <a:p>
                      <a:pPr algn="r"/>
                      <a:r>
                        <a:rPr kumimoji="1" lang="en-US" altLang="ja-JP" sz="1400" b="1" dirty="0" smtClean="0">
                          <a:solidFill>
                            <a:schemeClr val="tx1"/>
                          </a:solidFill>
                          <a:latin typeface="HGPｺﾞｼｯｸM" pitchFamily="50" charset="-128"/>
                          <a:ea typeface="HGPｺﾞｼｯｸM" pitchFamily="50" charset="-128"/>
                        </a:rPr>
                        <a:t>40</a:t>
                      </a:r>
                      <a:r>
                        <a:rPr kumimoji="1" lang="ja-JP" altLang="en-US" sz="1400" b="1" dirty="0" smtClean="0">
                          <a:solidFill>
                            <a:schemeClr val="tx1"/>
                          </a:solidFill>
                          <a:latin typeface="HGPｺﾞｼｯｸM" pitchFamily="50" charset="-128"/>
                          <a:ea typeface="HGPｺﾞｼｯｸM" pitchFamily="50" charset="-128"/>
                        </a:rPr>
                        <a:t>万人分（</a:t>
                      </a:r>
                      <a:r>
                        <a:rPr kumimoji="1" lang="en-US" altLang="ja-JP" sz="1400" b="1" dirty="0" smtClean="0">
                          <a:solidFill>
                            <a:schemeClr val="tx1"/>
                          </a:solidFill>
                          <a:latin typeface="HGPｺﾞｼｯｸM" pitchFamily="50" charset="-128"/>
                          <a:ea typeface="HGPｺﾞｼｯｸM" pitchFamily="50" charset="-128"/>
                        </a:rPr>
                        <a:t>7.6</a:t>
                      </a:r>
                      <a:r>
                        <a:rPr kumimoji="1" lang="ja-JP" altLang="en-US" sz="1400" b="1" dirty="0" smtClean="0">
                          <a:solidFill>
                            <a:schemeClr val="tx1"/>
                          </a:solidFill>
                          <a:latin typeface="HGPｺﾞｼｯｸM" pitchFamily="50" charset="-128"/>
                          <a:ea typeface="HGPｺﾞｼｯｸM" pitchFamily="50" charset="-128"/>
                        </a:rPr>
                        <a:t>倍）</a:t>
                      </a:r>
                      <a:endParaRPr kumimoji="1" lang="en-US" altLang="ja-JP" sz="1400" b="1" dirty="0" smtClean="0">
                        <a:solidFill>
                          <a:schemeClr val="tx1"/>
                        </a:solidFill>
                        <a:latin typeface="HGPｺﾞｼｯｸM" pitchFamily="50" charset="-128"/>
                        <a:ea typeface="HGPｺﾞｼｯｸM" pitchFamily="50" charset="-128"/>
                      </a:endParaRPr>
                    </a:p>
                    <a:p>
                      <a:pPr algn="r"/>
                      <a:endParaRPr kumimoji="1" lang="en-US" altLang="ja-JP" sz="800" b="1" dirty="0" smtClean="0">
                        <a:solidFill>
                          <a:schemeClr val="tx1"/>
                        </a:solidFill>
                        <a:latin typeface="HGPｺﾞｼｯｸM" pitchFamily="50" charset="-128"/>
                        <a:ea typeface="HGPｺﾞｼｯｸM" pitchFamily="50" charset="-128"/>
                      </a:endParaRPr>
                    </a:p>
                    <a:p>
                      <a:pPr algn="r"/>
                      <a:r>
                        <a:rPr kumimoji="1" lang="en-US" altLang="ja-JP" sz="1400" b="1" dirty="0" smtClean="0">
                          <a:solidFill>
                            <a:schemeClr val="tx1"/>
                          </a:solidFill>
                          <a:latin typeface="HGPｺﾞｼｯｸM" pitchFamily="50" charset="-128"/>
                          <a:ea typeface="HGPｺﾞｼｯｸM" pitchFamily="50" charset="-128"/>
                        </a:rPr>
                        <a:t>15</a:t>
                      </a:r>
                      <a:r>
                        <a:rPr kumimoji="1" lang="ja-JP" altLang="en-US" sz="1400" b="1" dirty="0" smtClean="0">
                          <a:solidFill>
                            <a:schemeClr val="tx1"/>
                          </a:solidFill>
                          <a:latin typeface="HGPｺﾞｼｯｸM" pitchFamily="50" charset="-128"/>
                          <a:ea typeface="HGPｺﾞｼｯｸM" pitchFamily="50" charset="-128"/>
                        </a:rPr>
                        <a:t>万人分（－）</a:t>
                      </a:r>
                      <a:endParaRPr kumimoji="1" lang="ja-JP" altLang="en-US" sz="1400" b="1" dirty="0">
                        <a:solidFill>
                          <a:schemeClr val="tx1"/>
                        </a:solidFill>
                        <a:latin typeface="HGPｺﾞｼｯｸM" pitchFamily="50" charset="-128"/>
                        <a:ea typeface="HGPｺﾞｼｯｸM" pitchFamily="50" charset="-128"/>
                      </a:endParaRPr>
                    </a:p>
                  </a:txBody>
                  <a:tcPr marL="84406" marR="84406">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r>
              <a:tr h="835923">
                <a:tc>
                  <a:txBody>
                    <a:bodyPr/>
                    <a:lstStyle>
                      <a:defPPr>
                        <a:defRPr lang="ja-JP"/>
                      </a:defPPr>
                      <a:lvl1pPr marL="0" algn="l" defTabSz="914400" rtl="0" eaLnBrk="1" latinLnBrk="0" hangingPunct="1">
                        <a:defRPr kumimoji="1" sz="1800" kern="1200">
                          <a:solidFill>
                            <a:schemeClr val="tx1"/>
                          </a:solidFill>
                          <a:latin typeface="Arial"/>
                          <a:ea typeface="HGPｺﾞｼｯｸM"/>
                        </a:defRPr>
                      </a:lvl1pPr>
                      <a:lvl2pPr marL="457200" algn="l" defTabSz="914400" rtl="0" eaLnBrk="1" latinLnBrk="0" hangingPunct="1">
                        <a:defRPr kumimoji="1" sz="1800" kern="1200">
                          <a:solidFill>
                            <a:schemeClr val="tx1"/>
                          </a:solidFill>
                          <a:latin typeface="Arial"/>
                          <a:ea typeface="HGPｺﾞｼｯｸM"/>
                        </a:defRPr>
                      </a:lvl2pPr>
                      <a:lvl3pPr marL="914400" algn="l" defTabSz="914400" rtl="0" eaLnBrk="1" latinLnBrk="0" hangingPunct="1">
                        <a:defRPr kumimoji="1" sz="1800" kern="1200">
                          <a:solidFill>
                            <a:schemeClr val="tx1"/>
                          </a:solidFill>
                          <a:latin typeface="Arial"/>
                          <a:ea typeface="HGPｺﾞｼｯｸM"/>
                        </a:defRPr>
                      </a:lvl3pPr>
                      <a:lvl4pPr marL="1371600" algn="l" defTabSz="914400" rtl="0" eaLnBrk="1" latinLnBrk="0" hangingPunct="1">
                        <a:defRPr kumimoji="1" sz="1800" kern="1200">
                          <a:solidFill>
                            <a:schemeClr val="tx1"/>
                          </a:solidFill>
                          <a:latin typeface="Arial"/>
                          <a:ea typeface="HGPｺﾞｼｯｸM"/>
                        </a:defRPr>
                      </a:lvl4pPr>
                      <a:lvl5pPr marL="1828800" algn="l" defTabSz="914400" rtl="0" eaLnBrk="1" latinLnBrk="0" hangingPunct="1">
                        <a:defRPr kumimoji="1" sz="1800" kern="1200">
                          <a:solidFill>
                            <a:schemeClr val="tx1"/>
                          </a:solidFill>
                          <a:latin typeface="Arial"/>
                          <a:ea typeface="HGPｺﾞｼｯｸM"/>
                        </a:defRPr>
                      </a:lvl5pPr>
                      <a:lvl6pPr marL="2286000" algn="l" defTabSz="914400" rtl="0" eaLnBrk="1" latinLnBrk="0" hangingPunct="1">
                        <a:defRPr kumimoji="1" sz="1800" kern="1200">
                          <a:solidFill>
                            <a:schemeClr val="tx1"/>
                          </a:solidFill>
                          <a:latin typeface="Arial"/>
                          <a:ea typeface="HGPｺﾞｼｯｸM"/>
                        </a:defRPr>
                      </a:lvl6pPr>
                      <a:lvl7pPr marL="2743200" algn="l" defTabSz="914400" rtl="0" eaLnBrk="1" latinLnBrk="0" hangingPunct="1">
                        <a:defRPr kumimoji="1" sz="1800" kern="1200">
                          <a:solidFill>
                            <a:schemeClr val="tx1"/>
                          </a:solidFill>
                          <a:latin typeface="Arial"/>
                          <a:ea typeface="HGPｺﾞｼｯｸM"/>
                        </a:defRPr>
                      </a:lvl7pPr>
                      <a:lvl8pPr marL="3200400" algn="l" defTabSz="914400" rtl="0" eaLnBrk="1" latinLnBrk="0" hangingPunct="1">
                        <a:defRPr kumimoji="1" sz="1800" kern="1200">
                          <a:solidFill>
                            <a:schemeClr val="tx1"/>
                          </a:solidFill>
                          <a:latin typeface="Arial"/>
                          <a:ea typeface="HGPｺﾞｼｯｸM"/>
                        </a:defRPr>
                      </a:lvl8pPr>
                      <a:lvl9pPr marL="3657600" algn="l" defTabSz="914400" rtl="0" eaLnBrk="1" latinLnBrk="0" hangingPunct="1">
                        <a:defRPr kumimoji="1" sz="1800" kern="1200">
                          <a:solidFill>
                            <a:schemeClr val="tx1"/>
                          </a:solidFill>
                          <a:latin typeface="Arial"/>
                          <a:ea typeface="HGPｺﾞｼｯｸM"/>
                        </a:defRPr>
                      </a:lvl9pPr>
                    </a:lstStyle>
                    <a:p>
                      <a:pPr algn="r"/>
                      <a:r>
                        <a:rPr kumimoji="1" lang="en-US" altLang="ja-JP" sz="1400" b="1" dirty="0" smtClean="0">
                          <a:solidFill>
                            <a:schemeClr val="tx1"/>
                          </a:solidFill>
                          <a:latin typeface="HGPｺﾞｼｯｸM" pitchFamily="50" charset="-128"/>
                          <a:ea typeface="HGPｺﾞｼｯｸM" pitchFamily="50" charset="-128"/>
                        </a:rPr>
                        <a:t>62</a:t>
                      </a:r>
                      <a:r>
                        <a:rPr kumimoji="1" lang="ja-JP" altLang="en-US" sz="1400" b="1" dirty="0" smtClean="0">
                          <a:solidFill>
                            <a:schemeClr val="tx1"/>
                          </a:solidFill>
                          <a:latin typeface="HGPｺﾞｼｯｸM" pitchFamily="50" charset="-128"/>
                          <a:ea typeface="HGPｺﾞｼｯｸM" pitchFamily="50" charset="-128"/>
                        </a:rPr>
                        <a:t>万人分（</a:t>
                      </a:r>
                      <a:r>
                        <a:rPr kumimoji="1" lang="en-US" altLang="ja-JP" sz="1400" b="1" dirty="0" smtClean="0">
                          <a:solidFill>
                            <a:schemeClr val="tx1"/>
                          </a:solidFill>
                          <a:latin typeface="HGPｺﾞｼｯｸM" pitchFamily="50" charset="-128"/>
                          <a:ea typeface="HGPｺﾞｼｯｸM" pitchFamily="50" charset="-128"/>
                        </a:rPr>
                        <a:t>1.9</a:t>
                      </a:r>
                      <a:r>
                        <a:rPr kumimoji="1" lang="ja-JP" altLang="en-US" sz="1400" b="1" dirty="0" smtClean="0">
                          <a:solidFill>
                            <a:schemeClr val="tx1"/>
                          </a:solidFill>
                          <a:latin typeface="HGPｺﾞｼｯｸM" pitchFamily="50" charset="-128"/>
                          <a:ea typeface="HGPｺﾞｼｯｸM" pitchFamily="50" charset="-128"/>
                        </a:rPr>
                        <a:t>倍）</a:t>
                      </a:r>
                      <a:endParaRPr kumimoji="1" lang="en-US" altLang="ja-JP" sz="1400" b="1" dirty="0" smtClean="0">
                        <a:solidFill>
                          <a:schemeClr val="tx1"/>
                        </a:solidFill>
                        <a:latin typeface="HGPｺﾞｼｯｸM" pitchFamily="50" charset="-128"/>
                        <a:ea typeface="HGPｺﾞｼｯｸM" pitchFamily="50" charset="-128"/>
                      </a:endParaRPr>
                    </a:p>
                    <a:p>
                      <a:pPr algn="r"/>
                      <a:endParaRPr kumimoji="1" lang="en-US" altLang="ja-JP" sz="800" b="1" dirty="0" smtClean="0">
                        <a:solidFill>
                          <a:schemeClr val="tx1"/>
                        </a:solidFill>
                        <a:latin typeface="HGPｺﾞｼｯｸM" pitchFamily="50" charset="-128"/>
                        <a:ea typeface="HGPｺﾞｼｯｸM" pitchFamily="50" charset="-128"/>
                      </a:endParaRPr>
                    </a:p>
                    <a:p>
                      <a:pPr algn="r"/>
                      <a:r>
                        <a:rPr kumimoji="1" lang="en-US" altLang="ja-JP" sz="1400" b="1" dirty="0" smtClean="0">
                          <a:solidFill>
                            <a:schemeClr val="tx1"/>
                          </a:solidFill>
                          <a:latin typeface="HGPｺﾞｼｯｸM" pitchFamily="50" charset="-128"/>
                          <a:ea typeface="HGPｺﾞｼｯｸM" pitchFamily="50" charset="-128"/>
                        </a:rPr>
                        <a:t>24</a:t>
                      </a:r>
                      <a:r>
                        <a:rPr kumimoji="1" lang="ja-JP" altLang="en-US" sz="1400" b="1" dirty="0" smtClean="0">
                          <a:solidFill>
                            <a:schemeClr val="tx1"/>
                          </a:solidFill>
                          <a:latin typeface="HGPｺﾞｼｯｸM" pitchFamily="50" charset="-128"/>
                          <a:ea typeface="HGPｺﾞｼｯｸM" pitchFamily="50" charset="-128"/>
                        </a:rPr>
                        <a:t>万人分（</a:t>
                      </a:r>
                      <a:r>
                        <a:rPr kumimoji="1" lang="en-US" altLang="ja-JP" sz="1400" b="1" dirty="0" smtClean="0">
                          <a:solidFill>
                            <a:schemeClr val="tx1"/>
                          </a:solidFill>
                          <a:latin typeface="HGPｺﾞｼｯｸM" pitchFamily="50" charset="-128"/>
                          <a:ea typeface="HGPｺﾞｼｯｸM" pitchFamily="50" charset="-128"/>
                        </a:rPr>
                        <a:t>1.5</a:t>
                      </a:r>
                      <a:r>
                        <a:rPr kumimoji="1" lang="ja-JP" altLang="en-US" sz="1400" b="1" dirty="0" smtClean="0">
                          <a:solidFill>
                            <a:schemeClr val="tx1"/>
                          </a:solidFill>
                          <a:latin typeface="HGPｺﾞｼｯｸM" pitchFamily="50" charset="-128"/>
                          <a:ea typeface="HGPｺﾞｼｯｸM" pitchFamily="50" charset="-128"/>
                        </a:rPr>
                        <a:t>倍）</a:t>
                      </a:r>
                      <a:endParaRPr kumimoji="1" lang="en-US" altLang="ja-JP" sz="1400" b="1" dirty="0" smtClean="0">
                        <a:solidFill>
                          <a:schemeClr val="tx1"/>
                        </a:solidFill>
                        <a:latin typeface="HGPｺﾞｼｯｸM" pitchFamily="50" charset="-128"/>
                        <a:ea typeface="HGPｺﾞｼｯｸM" pitchFamily="50" charset="-128"/>
                      </a:endParaRPr>
                    </a:p>
                    <a:p>
                      <a:pPr algn="r"/>
                      <a:r>
                        <a:rPr kumimoji="1" lang="en-US" altLang="ja-JP" sz="1400" b="1" dirty="0" smtClean="0">
                          <a:solidFill>
                            <a:schemeClr val="tx1"/>
                          </a:solidFill>
                          <a:latin typeface="HGPｺﾞｼｯｸM" pitchFamily="50" charset="-128"/>
                          <a:ea typeface="HGPｺﾞｼｯｸM" pitchFamily="50" charset="-128"/>
                        </a:rPr>
                        <a:t>37</a:t>
                      </a:r>
                      <a:r>
                        <a:rPr kumimoji="1" lang="ja-JP" altLang="en-US" sz="1400" b="1" dirty="0" smtClean="0">
                          <a:solidFill>
                            <a:schemeClr val="tx1"/>
                          </a:solidFill>
                          <a:latin typeface="HGPｺﾞｼｯｸM" pitchFamily="50" charset="-128"/>
                          <a:ea typeface="HGPｺﾞｼｯｸM" pitchFamily="50" charset="-128"/>
                        </a:rPr>
                        <a:t>万人分（</a:t>
                      </a:r>
                      <a:r>
                        <a:rPr kumimoji="1" lang="en-US" altLang="ja-JP" sz="1400" b="1" dirty="0" smtClean="0">
                          <a:solidFill>
                            <a:schemeClr val="tx1"/>
                          </a:solidFill>
                          <a:latin typeface="HGPｺﾞｼｯｸM" pitchFamily="50" charset="-128"/>
                          <a:ea typeface="HGPｺﾞｼｯｸM" pitchFamily="50" charset="-128"/>
                        </a:rPr>
                        <a:t>2.2</a:t>
                      </a:r>
                      <a:r>
                        <a:rPr kumimoji="1" lang="ja-JP" altLang="en-US" sz="1400" b="1" dirty="0" smtClean="0">
                          <a:solidFill>
                            <a:schemeClr val="tx1"/>
                          </a:solidFill>
                          <a:latin typeface="HGPｺﾞｼｯｸM" pitchFamily="50" charset="-128"/>
                          <a:ea typeface="HGPｺﾞｼｯｸM" pitchFamily="50" charset="-128"/>
                        </a:rPr>
                        <a:t>倍）</a:t>
                      </a:r>
                      <a:endParaRPr kumimoji="1" lang="en-US" altLang="ja-JP" sz="1400" b="1" dirty="0" smtClean="0">
                        <a:solidFill>
                          <a:schemeClr val="tx1"/>
                        </a:solidFill>
                        <a:latin typeface="HGPｺﾞｼｯｸM" pitchFamily="50" charset="-128"/>
                        <a:ea typeface="HGPｺﾞｼｯｸM" pitchFamily="50" charset="-128"/>
                      </a:endParaRPr>
                    </a:p>
                  </a:txBody>
                  <a:tcPr marL="84406" marR="84406">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r>
              <a:tr h="906912">
                <a:tc>
                  <a:txBody>
                    <a:bodyPr/>
                    <a:lstStyle>
                      <a:defPPr>
                        <a:defRPr lang="ja-JP"/>
                      </a:defPPr>
                      <a:lvl1pPr marL="0" algn="l" defTabSz="914400" rtl="0" eaLnBrk="1" latinLnBrk="0" hangingPunct="1">
                        <a:defRPr kumimoji="1" sz="1800" kern="1200">
                          <a:solidFill>
                            <a:schemeClr val="tx1"/>
                          </a:solidFill>
                          <a:latin typeface="Arial"/>
                          <a:ea typeface="HGPｺﾞｼｯｸM"/>
                        </a:defRPr>
                      </a:lvl1pPr>
                      <a:lvl2pPr marL="457200" algn="l" defTabSz="914400" rtl="0" eaLnBrk="1" latinLnBrk="0" hangingPunct="1">
                        <a:defRPr kumimoji="1" sz="1800" kern="1200">
                          <a:solidFill>
                            <a:schemeClr val="tx1"/>
                          </a:solidFill>
                          <a:latin typeface="Arial"/>
                          <a:ea typeface="HGPｺﾞｼｯｸM"/>
                        </a:defRPr>
                      </a:lvl2pPr>
                      <a:lvl3pPr marL="914400" algn="l" defTabSz="914400" rtl="0" eaLnBrk="1" latinLnBrk="0" hangingPunct="1">
                        <a:defRPr kumimoji="1" sz="1800" kern="1200">
                          <a:solidFill>
                            <a:schemeClr val="tx1"/>
                          </a:solidFill>
                          <a:latin typeface="Arial"/>
                          <a:ea typeface="HGPｺﾞｼｯｸM"/>
                        </a:defRPr>
                      </a:lvl3pPr>
                      <a:lvl4pPr marL="1371600" algn="l" defTabSz="914400" rtl="0" eaLnBrk="1" latinLnBrk="0" hangingPunct="1">
                        <a:defRPr kumimoji="1" sz="1800" kern="1200">
                          <a:solidFill>
                            <a:schemeClr val="tx1"/>
                          </a:solidFill>
                          <a:latin typeface="Arial"/>
                          <a:ea typeface="HGPｺﾞｼｯｸM"/>
                        </a:defRPr>
                      </a:lvl4pPr>
                      <a:lvl5pPr marL="1828800" algn="l" defTabSz="914400" rtl="0" eaLnBrk="1" latinLnBrk="0" hangingPunct="1">
                        <a:defRPr kumimoji="1" sz="1800" kern="1200">
                          <a:solidFill>
                            <a:schemeClr val="tx1"/>
                          </a:solidFill>
                          <a:latin typeface="Arial"/>
                          <a:ea typeface="HGPｺﾞｼｯｸM"/>
                        </a:defRPr>
                      </a:lvl5pPr>
                      <a:lvl6pPr marL="2286000" algn="l" defTabSz="914400" rtl="0" eaLnBrk="1" latinLnBrk="0" hangingPunct="1">
                        <a:defRPr kumimoji="1" sz="1800" kern="1200">
                          <a:solidFill>
                            <a:schemeClr val="tx1"/>
                          </a:solidFill>
                          <a:latin typeface="Arial"/>
                          <a:ea typeface="HGPｺﾞｼｯｸM"/>
                        </a:defRPr>
                      </a:lvl6pPr>
                      <a:lvl7pPr marL="2743200" algn="l" defTabSz="914400" rtl="0" eaLnBrk="1" latinLnBrk="0" hangingPunct="1">
                        <a:defRPr kumimoji="1" sz="1800" kern="1200">
                          <a:solidFill>
                            <a:schemeClr val="tx1"/>
                          </a:solidFill>
                          <a:latin typeface="Arial"/>
                          <a:ea typeface="HGPｺﾞｼｯｸM"/>
                        </a:defRPr>
                      </a:lvl7pPr>
                      <a:lvl8pPr marL="3200400" algn="l" defTabSz="914400" rtl="0" eaLnBrk="1" latinLnBrk="0" hangingPunct="1">
                        <a:defRPr kumimoji="1" sz="1800" kern="1200">
                          <a:solidFill>
                            <a:schemeClr val="tx1"/>
                          </a:solidFill>
                          <a:latin typeface="Arial"/>
                          <a:ea typeface="HGPｺﾞｼｯｸM"/>
                        </a:defRPr>
                      </a:lvl8pPr>
                      <a:lvl9pPr marL="3657600" algn="l" defTabSz="914400" rtl="0" eaLnBrk="1" latinLnBrk="0" hangingPunct="1">
                        <a:defRPr kumimoji="1" sz="1800" kern="1200">
                          <a:solidFill>
                            <a:schemeClr val="tx1"/>
                          </a:solidFill>
                          <a:latin typeface="Arial"/>
                          <a:ea typeface="HGPｺﾞｼｯｸM"/>
                        </a:defRPr>
                      </a:lvl9pPr>
                    </a:lstStyle>
                    <a:p>
                      <a:pPr algn="r"/>
                      <a:r>
                        <a:rPr kumimoji="1" lang="en-US" altLang="ja-JP" sz="1400" b="1" dirty="0" smtClean="0">
                          <a:solidFill>
                            <a:schemeClr val="tx1"/>
                          </a:solidFill>
                          <a:latin typeface="HGPｺﾞｼｯｸM" pitchFamily="50" charset="-128"/>
                          <a:ea typeface="HGPｺﾞｼｯｸM" pitchFamily="50" charset="-128"/>
                        </a:rPr>
                        <a:t>133</a:t>
                      </a:r>
                      <a:r>
                        <a:rPr kumimoji="1" lang="ja-JP" altLang="en-US" sz="1400" b="1" dirty="0" smtClean="0">
                          <a:solidFill>
                            <a:schemeClr val="tx1"/>
                          </a:solidFill>
                          <a:latin typeface="HGPｺﾞｼｯｸM" pitchFamily="50" charset="-128"/>
                          <a:ea typeface="HGPｺﾞｼｯｸM" pitchFamily="50" charset="-128"/>
                        </a:rPr>
                        <a:t>万人分（</a:t>
                      </a:r>
                      <a:r>
                        <a:rPr kumimoji="1" lang="en-US" altLang="ja-JP" sz="1400" b="1" dirty="0" smtClean="0">
                          <a:solidFill>
                            <a:schemeClr val="tx1"/>
                          </a:solidFill>
                          <a:latin typeface="HGPｺﾞｼｯｸM" pitchFamily="50" charset="-128"/>
                          <a:ea typeface="HGPｺﾞｼｯｸM" pitchFamily="50" charset="-128"/>
                        </a:rPr>
                        <a:t>1.4</a:t>
                      </a:r>
                      <a:r>
                        <a:rPr kumimoji="1" lang="ja-JP" altLang="en-US" sz="1400" b="1" dirty="0" smtClean="0">
                          <a:solidFill>
                            <a:schemeClr val="tx1"/>
                          </a:solidFill>
                          <a:latin typeface="HGPｺﾞｼｯｸM" pitchFamily="50" charset="-128"/>
                          <a:ea typeface="HGPｺﾞｼｯｸM" pitchFamily="50" charset="-128"/>
                        </a:rPr>
                        <a:t>倍）</a:t>
                      </a:r>
                      <a:endParaRPr kumimoji="1" lang="en-US" altLang="ja-JP" sz="1400" b="1" dirty="0" smtClean="0">
                        <a:solidFill>
                          <a:schemeClr val="tx1"/>
                        </a:solidFill>
                        <a:latin typeface="HGPｺﾞｼｯｸM" pitchFamily="50" charset="-128"/>
                        <a:ea typeface="HGPｺﾞｼｯｸM" pitchFamily="50" charset="-128"/>
                      </a:endParaRPr>
                    </a:p>
                    <a:p>
                      <a:pPr algn="r"/>
                      <a:endParaRPr kumimoji="1" lang="en-US" altLang="ja-JP" sz="800" b="1" dirty="0" smtClean="0">
                        <a:solidFill>
                          <a:schemeClr val="tx1"/>
                        </a:solidFill>
                        <a:latin typeface="HGPｺﾞｼｯｸM" pitchFamily="50" charset="-128"/>
                        <a:ea typeface="HGPｺﾞｼｯｸM" pitchFamily="50" charset="-128"/>
                      </a:endParaRPr>
                    </a:p>
                    <a:p>
                      <a:pPr algn="r"/>
                      <a:r>
                        <a:rPr kumimoji="1" lang="en-US" altLang="ja-JP" sz="1400" b="1" dirty="0" smtClean="0">
                          <a:solidFill>
                            <a:schemeClr val="tx1"/>
                          </a:solidFill>
                          <a:latin typeface="HGPｺﾞｼｯｸM" pitchFamily="50" charset="-128"/>
                          <a:ea typeface="HGPｺﾞｼｯｸM" pitchFamily="50" charset="-128"/>
                        </a:rPr>
                        <a:t>73</a:t>
                      </a:r>
                      <a:r>
                        <a:rPr kumimoji="1" lang="ja-JP" altLang="en-US" sz="1400" b="1" dirty="0" smtClean="0">
                          <a:solidFill>
                            <a:schemeClr val="tx1"/>
                          </a:solidFill>
                          <a:latin typeface="HGPｺﾞｼｯｸM" pitchFamily="50" charset="-128"/>
                          <a:ea typeface="HGPｺﾞｼｯｸM" pitchFamily="50" charset="-128"/>
                        </a:rPr>
                        <a:t>万人分（</a:t>
                      </a:r>
                      <a:r>
                        <a:rPr kumimoji="1" lang="en-US" altLang="ja-JP" sz="1400" b="1" dirty="0" smtClean="0">
                          <a:solidFill>
                            <a:schemeClr val="tx1"/>
                          </a:solidFill>
                          <a:latin typeface="HGPｺﾞｼｯｸM" pitchFamily="50" charset="-128"/>
                          <a:ea typeface="HGPｺﾞｼｯｸM" pitchFamily="50" charset="-128"/>
                        </a:rPr>
                        <a:t>1.4</a:t>
                      </a:r>
                      <a:r>
                        <a:rPr kumimoji="1" lang="ja-JP" altLang="en-US" sz="1400" b="1" dirty="0" smtClean="0">
                          <a:solidFill>
                            <a:schemeClr val="tx1"/>
                          </a:solidFill>
                          <a:latin typeface="HGPｺﾞｼｯｸM" pitchFamily="50" charset="-128"/>
                          <a:ea typeface="HGPｺﾞｼｯｸM" pitchFamily="50" charset="-128"/>
                        </a:rPr>
                        <a:t>倍）</a:t>
                      </a:r>
                      <a:endParaRPr kumimoji="1" lang="en-US" altLang="ja-JP" sz="1400" b="1" dirty="0" smtClean="0">
                        <a:solidFill>
                          <a:schemeClr val="tx1"/>
                        </a:solidFill>
                        <a:latin typeface="HGPｺﾞｼｯｸM" pitchFamily="50" charset="-128"/>
                        <a:ea typeface="HGPｺﾞｼｯｸM" pitchFamily="50" charset="-128"/>
                      </a:endParaRPr>
                    </a:p>
                    <a:p>
                      <a:pPr algn="r"/>
                      <a:r>
                        <a:rPr kumimoji="1" lang="en-US" altLang="ja-JP" sz="1400" b="1" dirty="0" smtClean="0">
                          <a:solidFill>
                            <a:schemeClr val="tx1"/>
                          </a:solidFill>
                          <a:latin typeface="HGPｺﾞｼｯｸM" pitchFamily="50" charset="-128"/>
                          <a:ea typeface="HGPｺﾞｼｯｸM" pitchFamily="50" charset="-128"/>
                        </a:rPr>
                        <a:t>60</a:t>
                      </a:r>
                      <a:r>
                        <a:rPr kumimoji="1" lang="ja-JP" altLang="en-US" sz="1400" b="1" dirty="0" smtClean="0">
                          <a:solidFill>
                            <a:schemeClr val="tx1"/>
                          </a:solidFill>
                          <a:latin typeface="HGPｺﾞｼｯｸM" pitchFamily="50" charset="-128"/>
                          <a:ea typeface="HGPｺﾞｼｯｸM" pitchFamily="50" charset="-128"/>
                        </a:rPr>
                        <a:t>万人分（</a:t>
                      </a:r>
                      <a:r>
                        <a:rPr kumimoji="1" lang="en-US" altLang="ja-JP" sz="1400" b="1" dirty="0" smtClean="0">
                          <a:solidFill>
                            <a:schemeClr val="tx1"/>
                          </a:solidFill>
                          <a:latin typeface="HGPｺﾞｼｯｸM" pitchFamily="50" charset="-128"/>
                          <a:ea typeface="HGPｺﾞｼｯｸM" pitchFamily="50" charset="-128"/>
                        </a:rPr>
                        <a:t>1.3</a:t>
                      </a:r>
                      <a:r>
                        <a:rPr kumimoji="1" lang="ja-JP" altLang="en-US" sz="1400" b="1" dirty="0" smtClean="0">
                          <a:solidFill>
                            <a:schemeClr val="tx1"/>
                          </a:solidFill>
                          <a:latin typeface="HGPｺﾞｼｯｸM" pitchFamily="50" charset="-128"/>
                          <a:ea typeface="HGPｺﾞｼｯｸM" pitchFamily="50" charset="-128"/>
                        </a:rPr>
                        <a:t>倍）</a:t>
                      </a:r>
                      <a:endParaRPr kumimoji="1" lang="en-US" altLang="ja-JP" sz="1400" b="1" dirty="0" smtClean="0">
                        <a:solidFill>
                          <a:schemeClr val="tx1"/>
                        </a:solidFill>
                        <a:latin typeface="HGPｺﾞｼｯｸM" pitchFamily="50" charset="-128"/>
                        <a:ea typeface="HGPｺﾞｼｯｸM" pitchFamily="50" charset="-128"/>
                      </a:endParaRPr>
                    </a:p>
                  </a:txBody>
                  <a:tcPr marL="84406" marR="84406">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r>
            </a:tbl>
          </a:graphicData>
        </a:graphic>
      </p:graphicFrame>
      <p:sp>
        <p:nvSpPr>
          <p:cNvPr id="5" name="右矢印 4"/>
          <p:cNvSpPr/>
          <p:nvPr/>
        </p:nvSpPr>
        <p:spPr>
          <a:xfrm>
            <a:off x="2976767" y="3068960"/>
            <a:ext cx="3589322" cy="2592288"/>
          </a:xfrm>
          <a:prstGeom prst="rightArrow">
            <a:avLst>
              <a:gd name="adj1" fmla="val 50000"/>
              <a:gd name="adj2" fmla="val 13929"/>
            </a:avLst>
          </a:prstGeom>
          <a:solidFill>
            <a:srgbClr val="4F81BD"/>
          </a:solidFill>
          <a:ln w="25400" cap="flat" cmpd="sng" algn="ctr">
            <a:solidFill>
              <a:srgbClr val="4F81BD">
                <a:shade val="50000"/>
              </a:srgbClr>
            </a:solidFill>
            <a:prstDash val="solid"/>
          </a:ln>
          <a:effectLst/>
        </p:spPr>
        <p:txBody>
          <a:bodyPr rtlCol="0" anchor="ctr"/>
          <a:lstStyle/>
          <a:p>
            <a:pPr algn="ctr" fontAlgn="auto">
              <a:spcBef>
                <a:spcPts val="0"/>
              </a:spcBef>
              <a:spcAft>
                <a:spcPts val="0"/>
              </a:spcAft>
              <a:defRPr/>
            </a:pPr>
            <a:endParaRPr lang="ja-JP" altLang="en-US" kern="0">
              <a:solidFill>
                <a:sysClr val="window" lastClr="FFFFFF"/>
              </a:solidFill>
              <a:latin typeface="Calibri"/>
              <a:ea typeface="HGPｺﾞｼｯｸM"/>
            </a:endParaRPr>
          </a:p>
        </p:txBody>
      </p:sp>
      <p:graphicFrame>
        <p:nvGraphicFramePr>
          <p:cNvPr id="6" name="表 5"/>
          <p:cNvGraphicFramePr>
            <a:graphicFrameLocks noGrp="1"/>
          </p:cNvGraphicFramePr>
          <p:nvPr>
            <p:extLst>
              <p:ext uri="{D42A27DB-BD31-4B8C-83A1-F6EECF244321}">
                <p14:modId xmlns:p14="http://schemas.microsoft.com/office/powerpoint/2010/main" val="3959699196"/>
              </p:ext>
            </p:extLst>
          </p:nvPr>
        </p:nvGraphicFramePr>
        <p:xfrm>
          <a:off x="3442046" y="1746628"/>
          <a:ext cx="2326412" cy="4152488"/>
        </p:xfrm>
        <a:graphic>
          <a:graphicData uri="http://schemas.openxmlformats.org/drawingml/2006/table">
            <a:tbl>
              <a:tblPr firstRow="1" bandRow="1"/>
              <a:tblGrid>
                <a:gridCol w="2326412"/>
              </a:tblGrid>
              <a:tr h="1111975">
                <a:tc>
                  <a:txBody>
                    <a:bodyPr/>
                    <a:lstStyle>
                      <a:defPPr>
                        <a:defRPr lang="ja-JP"/>
                      </a:defPPr>
                      <a:lvl1pPr marL="0" algn="l" defTabSz="914400" rtl="0" eaLnBrk="1" latinLnBrk="0" hangingPunct="1">
                        <a:defRPr kumimoji="1" sz="1800" b="1" kern="1200">
                          <a:solidFill>
                            <a:schemeClr val="lt1"/>
                          </a:solidFill>
                          <a:latin typeface="Arial"/>
                          <a:ea typeface="HGPｺﾞｼｯｸM"/>
                        </a:defRPr>
                      </a:lvl1pPr>
                      <a:lvl2pPr marL="457200" algn="l" defTabSz="914400" rtl="0" eaLnBrk="1" latinLnBrk="0" hangingPunct="1">
                        <a:defRPr kumimoji="1" sz="1800" b="1" kern="1200">
                          <a:solidFill>
                            <a:schemeClr val="lt1"/>
                          </a:solidFill>
                          <a:latin typeface="Arial"/>
                          <a:ea typeface="HGPｺﾞｼｯｸM"/>
                        </a:defRPr>
                      </a:lvl2pPr>
                      <a:lvl3pPr marL="914400" algn="l" defTabSz="914400" rtl="0" eaLnBrk="1" latinLnBrk="0" hangingPunct="1">
                        <a:defRPr kumimoji="1" sz="1800" b="1" kern="1200">
                          <a:solidFill>
                            <a:schemeClr val="lt1"/>
                          </a:solidFill>
                          <a:latin typeface="Arial"/>
                          <a:ea typeface="HGPｺﾞｼｯｸM"/>
                        </a:defRPr>
                      </a:lvl3pPr>
                      <a:lvl4pPr marL="1371600" algn="l" defTabSz="914400" rtl="0" eaLnBrk="1" latinLnBrk="0" hangingPunct="1">
                        <a:defRPr kumimoji="1" sz="1800" b="1" kern="1200">
                          <a:solidFill>
                            <a:schemeClr val="lt1"/>
                          </a:solidFill>
                          <a:latin typeface="Arial"/>
                          <a:ea typeface="HGPｺﾞｼｯｸM"/>
                        </a:defRPr>
                      </a:lvl4pPr>
                      <a:lvl5pPr marL="1828800" algn="l" defTabSz="914400" rtl="0" eaLnBrk="1" latinLnBrk="0" hangingPunct="1">
                        <a:defRPr kumimoji="1" sz="1800" b="1" kern="1200">
                          <a:solidFill>
                            <a:schemeClr val="lt1"/>
                          </a:solidFill>
                          <a:latin typeface="Arial"/>
                          <a:ea typeface="HGPｺﾞｼｯｸM"/>
                        </a:defRPr>
                      </a:lvl5pPr>
                      <a:lvl6pPr marL="2286000" algn="l" defTabSz="914400" rtl="0" eaLnBrk="1" latinLnBrk="0" hangingPunct="1">
                        <a:defRPr kumimoji="1" sz="1800" b="1" kern="1200">
                          <a:solidFill>
                            <a:schemeClr val="lt1"/>
                          </a:solidFill>
                          <a:latin typeface="Arial"/>
                          <a:ea typeface="HGPｺﾞｼｯｸM"/>
                        </a:defRPr>
                      </a:lvl6pPr>
                      <a:lvl7pPr marL="2743200" algn="l" defTabSz="914400" rtl="0" eaLnBrk="1" latinLnBrk="0" hangingPunct="1">
                        <a:defRPr kumimoji="1" sz="1800" b="1" kern="1200">
                          <a:solidFill>
                            <a:schemeClr val="lt1"/>
                          </a:solidFill>
                          <a:latin typeface="Arial"/>
                          <a:ea typeface="HGPｺﾞｼｯｸM"/>
                        </a:defRPr>
                      </a:lvl7pPr>
                      <a:lvl8pPr marL="3200400" algn="l" defTabSz="914400" rtl="0" eaLnBrk="1" latinLnBrk="0" hangingPunct="1">
                        <a:defRPr kumimoji="1" sz="1800" b="1" kern="1200">
                          <a:solidFill>
                            <a:schemeClr val="lt1"/>
                          </a:solidFill>
                          <a:latin typeface="Arial"/>
                          <a:ea typeface="HGPｺﾞｼｯｸM"/>
                        </a:defRPr>
                      </a:lvl8pPr>
                      <a:lvl9pPr marL="3657600" algn="l" defTabSz="914400" rtl="0" eaLnBrk="1" latinLnBrk="0" hangingPunct="1">
                        <a:defRPr kumimoji="1" sz="1800" b="1" kern="1200">
                          <a:solidFill>
                            <a:schemeClr val="lt1"/>
                          </a:solidFill>
                          <a:latin typeface="Arial"/>
                          <a:ea typeface="HGPｺﾞｼｯｸM"/>
                        </a:defRPr>
                      </a:lvl9pPr>
                    </a:lstStyle>
                    <a:p>
                      <a:pPr algn="ctr">
                        <a:lnSpc>
                          <a:spcPct val="100000"/>
                        </a:lnSpc>
                      </a:pPr>
                      <a:r>
                        <a:rPr kumimoji="1" lang="en-US" altLang="ja-JP" sz="1400" b="1" dirty="0" smtClean="0">
                          <a:solidFill>
                            <a:schemeClr val="tx1"/>
                          </a:solidFill>
                        </a:rPr>
                        <a:t>505</a:t>
                      </a:r>
                      <a:r>
                        <a:rPr kumimoji="1" lang="ja-JP" altLang="en-US" sz="1400" b="1" dirty="0" smtClean="0">
                          <a:solidFill>
                            <a:schemeClr val="tx1"/>
                          </a:solidFill>
                        </a:rPr>
                        <a:t>万人（</a:t>
                      </a:r>
                      <a:r>
                        <a:rPr kumimoji="1" lang="en-US" altLang="ja-JP" sz="1400" b="1" dirty="0" smtClean="0">
                          <a:solidFill>
                            <a:schemeClr val="tx1"/>
                          </a:solidFill>
                        </a:rPr>
                        <a:t>1.1</a:t>
                      </a:r>
                      <a:r>
                        <a:rPr kumimoji="1" lang="ja-JP" altLang="en-US" sz="1400" b="1" dirty="0" smtClean="0">
                          <a:solidFill>
                            <a:schemeClr val="tx1"/>
                          </a:solidFill>
                        </a:rPr>
                        <a:t>倍）</a:t>
                      </a:r>
                      <a:endParaRPr kumimoji="1" lang="en-US" altLang="ja-JP" sz="1400" b="1" dirty="0" smtClean="0">
                        <a:solidFill>
                          <a:schemeClr val="tx1"/>
                        </a:solidFill>
                      </a:endParaRPr>
                    </a:p>
                    <a:p>
                      <a:pPr marL="177800" indent="-177800" algn="l">
                        <a:lnSpc>
                          <a:spcPct val="100000"/>
                        </a:lnSpc>
                        <a:buFont typeface="Arial" pitchFamily="34" charset="0"/>
                        <a:buChar char="•"/>
                      </a:pPr>
                      <a:r>
                        <a:rPr kumimoji="1" lang="ja-JP" altLang="en-US" sz="1400" b="0" dirty="0" smtClean="0">
                          <a:solidFill>
                            <a:schemeClr val="tx1"/>
                          </a:solidFill>
                          <a:latin typeface="+mn-ea"/>
                          <a:ea typeface="+mn-ea"/>
                        </a:rPr>
                        <a:t>介護予防・重度化予防により</a:t>
                      </a:r>
                      <a:endParaRPr kumimoji="1" lang="en-US" altLang="ja-JP" sz="1400" b="0" dirty="0" smtClean="0">
                        <a:solidFill>
                          <a:schemeClr val="tx1"/>
                        </a:solidFill>
                        <a:latin typeface="+mn-ea"/>
                        <a:ea typeface="+mn-ea"/>
                      </a:endParaRPr>
                    </a:p>
                    <a:p>
                      <a:pPr marL="177800" indent="-177800" algn="l">
                        <a:lnSpc>
                          <a:spcPct val="100000"/>
                        </a:lnSpc>
                        <a:buFont typeface="Arial" pitchFamily="34" charset="0"/>
                        <a:buNone/>
                      </a:pPr>
                      <a:r>
                        <a:rPr kumimoji="1" lang="ja-JP" altLang="en-US" sz="1400" b="0" dirty="0" smtClean="0">
                          <a:solidFill>
                            <a:schemeClr val="tx1"/>
                          </a:solidFill>
                          <a:latin typeface="+mn-ea"/>
                          <a:ea typeface="+mn-ea"/>
                        </a:rPr>
                        <a:t>　　全体として約</a:t>
                      </a:r>
                      <a:r>
                        <a:rPr kumimoji="1" lang="en-US" altLang="ja-JP" sz="1400" b="0" dirty="0" smtClean="0">
                          <a:solidFill>
                            <a:schemeClr val="tx1"/>
                          </a:solidFill>
                          <a:latin typeface="+mn-ea"/>
                          <a:ea typeface="+mn-ea"/>
                        </a:rPr>
                        <a:t>0.9</a:t>
                      </a:r>
                      <a:r>
                        <a:rPr kumimoji="1" lang="ja-JP" altLang="en-US" sz="1400" b="0" dirty="0" smtClean="0">
                          <a:solidFill>
                            <a:schemeClr val="tx1"/>
                          </a:solidFill>
                          <a:latin typeface="+mn-ea"/>
                          <a:ea typeface="+mn-ea"/>
                        </a:rPr>
                        <a:t>％減</a:t>
                      </a:r>
                      <a:endParaRPr kumimoji="1" lang="en-US" altLang="ja-JP" sz="1400" b="0" dirty="0" smtClean="0">
                        <a:solidFill>
                          <a:schemeClr val="tx1"/>
                        </a:solidFill>
                        <a:latin typeface="+mn-ea"/>
                        <a:ea typeface="+mn-ea"/>
                      </a:endParaRPr>
                    </a:p>
                    <a:p>
                      <a:pPr marL="177800" indent="-177800" algn="l">
                        <a:lnSpc>
                          <a:spcPct val="100000"/>
                        </a:lnSpc>
                        <a:buFont typeface="Arial" pitchFamily="34" charset="0"/>
                        <a:buChar char="•"/>
                      </a:pPr>
                      <a:r>
                        <a:rPr kumimoji="1" lang="ja-JP" altLang="en-US" sz="1400" b="0" dirty="0" smtClean="0">
                          <a:solidFill>
                            <a:schemeClr val="tx1"/>
                          </a:solidFill>
                          <a:latin typeface="+mn-ea"/>
                          <a:ea typeface="+mn-ea"/>
                        </a:rPr>
                        <a:t>入院の減少（介護への移行）；</a:t>
                      </a:r>
                      <a:r>
                        <a:rPr kumimoji="1" lang="en-US" altLang="ja-JP" sz="1400" b="0" dirty="0" smtClean="0">
                          <a:solidFill>
                            <a:schemeClr val="tx1"/>
                          </a:solidFill>
                          <a:latin typeface="+mn-ea"/>
                          <a:ea typeface="+mn-ea"/>
                        </a:rPr>
                        <a:t>5</a:t>
                      </a:r>
                      <a:r>
                        <a:rPr kumimoji="1" lang="ja-JP" altLang="en-US" sz="1400" b="0" dirty="0" smtClean="0">
                          <a:solidFill>
                            <a:schemeClr val="tx1"/>
                          </a:solidFill>
                          <a:latin typeface="+mn-ea"/>
                          <a:ea typeface="+mn-ea"/>
                        </a:rPr>
                        <a:t>万人増　</a:t>
                      </a:r>
                      <a:endParaRPr kumimoji="1" lang="en-US" altLang="ja-JP" sz="1400" b="0" dirty="0" smtClean="0">
                        <a:solidFill>
                          <a:schemeClr val="tx1"/>
                        </a:solidFill>
                        <a:latin typeface="+mn-ea"/>
                        <a:ea typeface="+mn-ea"/>
                      </a:endParaRPr>
                    </a:p>
                  </a:txBody>
                  <a:tcPr marL="84406" marR="844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C99"/>
                    </a:solidFill>
                  </a:tcPr>
                </a:tc>
              </a:tr>
              <a:tr h="1074008">
                <a:tc>
                  <a:txBody>
                    <a:bodyPr/>
                    <a:lstStyle>
                      <a:defPPr>
                        <a:defRPr lang="ja-JP"/>
                      </a:defPPr>
                      <a:lvl1pPr marL="0" algn="l" defTabSz="914400" rtl="0" eaLnBrk="1" latinLnBrk="0" hangingPunct="1">
                        <a:defRPr kumimoji="1" sz="1800" kern="1200">
                          <a:solidFill>
                            <a:schemeClr val="dk1"/>
                          </a:solidFill>
                          <a:latin typeface="Arial"/>
                          <a:ea typeface="HGPｺﾞｼｯｸM"/>
                        </a:defRPr>
                      </a:lvl1pPr>
                      <a:lvl2pPr marL="457200" algn="l" defTabSz="914400" rtl="0" eaLnBrk="1" latinLnBrk="0" hangingPunct="1">
                        <a:defRPr kumimoji="1" sz="1800" kern="1200">
                          <a:solidFill>
                            <a:schemeClr val="dk1"/>
                          </a:solidFill>
                          <a:latin typeface="Arial"/>
                          <a:ea typeface="HGPｺﾞｼｯｸM"/>
                        </a:defRPr>
                      </a:lvl2pPr>
                      <a:lvl3pPr marL="914400" algn="l" defTabSz="914400" rtl="0" eaLnBrk="1" latinLnBrk="0" hangingPunct="1">
                        <a:defRPr kumimoji="1" sz="1800" kern="1200">
                          <a:solidFill>
                            <a:schemeClr val="dk1"/>
                          </a:solidFill>
                          <a:latin typeface="Arial"/>
                          <a:ea typeface="HGPｺﾞｼｯｸM"/>
                        </a:defRPr>
                      </a:lvl3pPr>
                      <a:lvl4pPr marL="1371600" algn="l" defTabSz="914400" rtl="0" eaLnBrk="1" latinLnBrk="0" hangingPunct="1">
                        <a:defRPr kumimoji="1" sz="1800" kern="1200">
                          <a:solidFill>
                            <a:schemeClr val="dk1"/>
                          </a:solidFill>
                          <a:latin typeface="Arial"/>
                          <a:ea typeface="HGPｺﾞｼｯｸM"/>
                        </a:defRPr>
                      </a:lvl4pPr>
                      <a:lvl5pPr marL="1828800" algn="l" defTabSz="914400" rtl="0" eaLnBrk="1" latinLnBrk="0" hangingPunct="1">
                        <a:defRPr kumimoji="1" sz="1800" kern="1200">
                          <a:solidFill>
                            <a:schemeClr val="dk1"/>
                          </a:solidFill>
                          <a:latin typeface="Arial"/>
                          <a:ea typeface="HGPｺﾞｼｯｸM"/>
                        </a:defRPr>
                      </a:lvl5pPr>
                      <a:lvl6pPr marL="2286000" algn="l" defTabSz="914400" rtl="0" eaLnBrk="1" latinLnBrk="0" hangingPunct="1">
                        <a:defRPr kumimoji="1" sz="1800" kern="1200">
                          <a:solidFill>
                            <a:schemeClr val="dk1"/>
                          </a:solidFill>
                          <a:latin typeface="Arial"/>
                          <a:ea typeface="HGPｺﾞｼｯｸM"/>
                        </a:defRPr>
                      </a:lvl6pPr>
                      <a:lvl7pPr marL="2743200" algn="l" defTabSz="914400" rtl="0" eaLnBrk="1" latinLnBrk="0" hangingPunct="1">
                        <a:defRPr kumimoji="1" sz="1800" kern="1200">
                          <a:solidFill>
                            <a:schemeClr val="dk1"/>
                          </a:solidFill>
                          <a:latin typeface="Arial"/>
                          <a:ea typeface="HGPｺﾞｼｯｸM"/>
                        </a:defRPr>
                      </a:lvl7pPr>
                      <a:lvl8pPr marL="3200400" algn="l" defTabSz="914400" rtl="0" eaLnBrk="1" latinLnBrk="0" hangingPunct="1">
                        <a:defRPr kumimoji="1" sz="1800" kern="1200">
                          <a:solidFill>
                            <a:schemeClr val="dk1"/>
                          </a:solidFill>
                          <a:latin typeface="Arial"/>
                          <a:ea typeface="HGPｺﾞｼｯｸM"/>
                        </a:defRPr>
                      </a:lvl8pPr>
                      <a:lvl9pPr marL="3657600" algn="l" defTabSz="914400" rtl="0" eaLnBrk="1" latinLnBrk="0" hangingPunct="1">
                        <a:defRPr kumimoji="1" sz="1800" kern="1200">
                          <a:solidFill>
                            <a:schemeClr val="dk1"/>
                          </a:solidFill>
                          <a:latin typeface="Arial"/>
                          <a:ea typeface="HGPｺﾞｼｯｸM"/>
                        </a:defRPr>
                      </a:lvl9pPr>
                    </a:lstStyle>
                    <a:p>
                      <a:pPr algn="r"/>
                      <a:r>
                        <a:rPr kumimoji="1" lang="en-US" altLang="ja-JP" sz="1400" b="1" dirty="0" smtClean="0">
                          <a:solidFill>
                            <a:schemeClr val="tx1"/>
                          </a:solidFill>
                          <a:latin typeface="HGPｺﾞｼｯｸM" pitchFamily="50" charset="-128"/>
                          <a:ea typeface="HGPｺﾞｼｯｸM" pitchFamily="50" charset="-128"/>
                        </a:rPr>
                        <a:t>361</a:t>
                      </a:r>
                      <a:r>
                        <a:rPr kumimoji="1" lang="ja-JP" altLang="en-US" sz="1400" b="1" dirty="0" smtClean="0">
                          <a:solidFill>
                            <a:schemeClr val="tx1"/>
                          </a:solidFill>
                          <a:latin typeface="HGPｺﾞｼｯｸM" pitchFamily="50" charset="-128"/>
                          <a:ea typeface="HGPｺﾞｼｯｸM" pitchFamily="50" charset="-128"/>
                        </a:rPr>
                        <a:t>万人分（</a:t>
                      </a:r>
                      <a:r>
                        <a:rPr kumimoji="1" lang="en-US" altLang="ja-JP" sz="1400" b="1" dirty="0" smtClean="0">
                          <a:solidFill>
                            <a:schemeClr val="tx1"/>
                          </a:solidFill>
                          <a:latin typeface="HGPｺﾞｼｯｸM" pitchFamily="50" charset="-128"/>
                          <a:ea typeface="HGPｺﾞｼｯｸM" pitchFamily="50" charset="-128"/>
                        </a:rPr>
                        <a:t>1.1</a:t>
                      </a:r>
                      <a:r>
                        <a:rPr kumimoji="1" lang="ja-JP" altLang="en-US" sz="1400" b="1" dirty="0" smtClean="0">
                          <a:solidFill>
                            <a:schemeClr val="tx1"/>
                          </a:solidFill>
                          <a:latin typeface="HGPｺﾞｼｯｸM" pitchFamily="50" charset="-128"/>
                          <a:ea typeface="HGPｺﾞｼｯｸM" pitchFamily="50" charset="-128"/>
                        </a:rPr>
                        <a:t>倍）</a:t>
                      </a:r>
                      <a:endParaRPr kumimoji="1" lang="en-US" altLang="ja-JP" sz="1400" b="1" dirty="0" smtClean="0">
                        <a:solidFill>
                          <a:schemeClr val="tx1"/>
                        </a:solidFill>
                        <a:latin typeface="HGPｺﾞｼｯｸM" pitchFamily="50" charset="-128"/>
                        <a:ea typeface="HGPｺﾞｼｯｸM" pitchFamily="50" charset="-128"/>
                      </a:endParaRPr>
                    </a:p>
                    <a:p>
                      <a:pPr algn="r"/>
                      <a:endParaRPr kumimoji="1" lang="en-US" altLang="ja-JP" sz="800" b="1" dirty="0" smtClean="0">
                        <a:solidFill>
                          <a:schemeClr val="tx1"/>
                        </a:solidFill>
                        <a:latin typeface="HGPｺﾞｼｯｸM" pitchFamily="50" charset="-128"/>
                        <a:ea typeface="HGPｺﾞｼｯｸM" pitchFamily="50" charset="-128"/>
                      </a:endParaRPr>
                    </a:p>
                    <a:p>
                      <a:pPr algn="r"/>
                      <a:r>
                        <a:rPr kumimoji="1" lang="en-US" altLang="ja-JP" sz="1400" b="1" dirty="0" smtClean="0">
                          <a:solidFill>
                            <a:schemeClr val="tx1"/>
                          </a:solidFill>
                          <a:latin typeface="HGPｺﾞｼｯｸM" pitchFamily="50" charset="-128"/>
                          <a:ea typeface="HGPｺﾞｼｯｸM" pitchFamily="50" charset="-128"/>
                        </a:rPr>
                        <a:t>10</a:t>
                      </a:r>
                      <a:r>
                        <a:rPr kumimoji="1" lang="ja-JP" altLang="en-US" sz="1400" b="1" dirty="0" smtClean="0">
                          <a:solidFill>
                            <a:schemeClr val="tx1"/>
                          </a:solidFill>
                          <a:latin typeface="HGPｺﾞｼｯｸM" pitchFamily="50" charset="-128"/>
                          <a:ea typeface="HGPｺﾞｼｯｸM" pitchFamily="50" charset="-128"/>
                        </a:rPr>
                        <a:t>万人分（</a:t>
                      </a:r>
                      <a:r>
                        <a:rPr kumimoji="1" lang="en-US" altLang="ja-JP" sz="1400" b="1" dirty="0" smtClean="0">
                          <a:solidFill>
                            <a:schemeClr val="tx1"/>
                          </a:solidFill>
                          <a:latin typeface="HGPｺﾞｼｯｸM" pitchFamily="50" charset="-128"/>
                          <a:ea typeface="HGPｺﾞｼｯｸM" pitchFamily="50" charset="-128"/>
                        </a:rPr>
                        <a:t>1.9</a:t>
                      </a:r>
                      <a:r>
                        <a:rPr kumimoji="1" lang="ja-JP" altLang="en-US" sz="1400" b="1" dirty="0" smtClean="0">
                          <a:solidFill>
                            <a:schemeClr val="tx1"/>
                          </a:solidFill>
                          <a:latin typeface="HGPｺﾞｼｯｸM" pitchFamily="50" charset="-128"/>
                          <a:ea typeface="HGPｺﾞｼｯｸM" pitchFamily="50" charset="-128"/>
                        </a:rPr>
                        <a:t>倍）</a:t>
                      </a:r>
                      <a:endParaRPr kumimoji="1" lang="en-US" altLang="ja-JP" sz="1400" b="1" dirty="0" smtClean="0">
                        <a:solidFill>
                          <a:schemeClr val="tx1"/>
                        </a:solidFill>
                        <a:latin typeface="HGPｺﾞｼｯｸM" pitchFamily="50" charset="-128"/>
                        <a:ea typeface="HGPｺﾞｼｯｸM" pitchFamily="50" charset="-128"/>
                      </a:endParaRPr>
                    </a:p>
                    <a:p>
                      <a:pPr marL="0" marR="0" indent="0" algn="r" defTabSz="914400" rtl="0" eaLnBrk="1" fontAlgn="auto" latinLnBrk="0" hangingPunct="1">
                        <a:lnSpc>
                          <a:spcPct val="100000"/>
                        </a:lnSpc>
                        <a:spcBef>
                          <a:spcPts val="0"/>
                        </a:spcBef>
                        <a:spcAft>
                          <a:spcPts val="0"/>
                        </a:spcAft>
                        <a:buClrTx/>
                        <a:buSzTx/>
                        <a:buFontTx/>
                        <a:buNone/>
                        <a:tabLst/>
                        <a:defRPr/>
                      </a:pPr>
                      <a:endParaRPr kumimoji="1" lang="en-US" altLang="ja-JP" sz="800" b="1" dirty="0" smtClean="0">
                        <a:solidFill>
                          <a:schemeClr val="tx1"/>
                        </a:solidFill>
                        <a:latin typeface="HGPｺﾞｼｯｸM" pitchFamily="50" charset="-128"/>
                        <a:ea typeface="HGPｺﾞｼｯｸM" pitchFamily="50" charset="-128"/>
                      </a:endParaRPr>
                    </a:p>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1400" b="1" dirty="0" smtClean="0">
                          <a:solidFill>
                            <a:schemeClr val="tx1"/>
                          </a:solidFill>
                          <a:latin typeface="HGPｺﾞｼｯｸM" pitchFamily="50" charset="-128"/>
                          <a:ea typeface="HGPｺﾞｼｯｸM" pitchFamily="50" charset="-128"/>
                        </a:rPr>
                        <a:t>1</a:t>
                      </a:r>
                      <a:r>
                        <a:rPr kumimoji="1" lang="ja-JP" altLang="en-US" sz="1400" b="1" dirty="0" smtClean="0">
                          <a:solidFill>
                            <a:schemeClr val="tx1"/>
                          </a:solidFill>
                          <a:latin typeface="HGPｺﾞｼｯｸM" pitchFamily="50" charset="-128"/>
                          <a:ea typeface="HGPｺﾞｼｯｸM" pitchFamily="50" charset="-128"/>
                        </a:rPr>
                        <a:t>万人分（－）</a:t>
                      </a:r>
                      <a:endParaRPr kumimoji="1" lang="en-US" altLang="ja-JP" sz="1400" b="1" dirty="0" smtClean="0">
                        <a:latin typeface="HGPｺﾞｼｯｸM" pitchFamily="50" charset="-128"/>
                        <a:ea typeface="HGPｺﾞｼｯｸM" pitchFamily="50" charset="-128"/>
                      </a:endParaRPr>
                    </a:p>
                  </a:txBody>
                  <a:tcPr marL="84406" marR="844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r>
              <a:tr h="792088">
                <a:tc>
                  <a:txBody>
                    <a:bodyPr/>
                    <a:lstStyle>
                      <a:defPPr>
                        <a:defRPr lang="ja-JP"/>
                      </a:defPPr>
                      <a:lvl1pPr marL="0" algn="l" defTabSz="914400" rtl="0" eaLnBrk="1" latinLnBrk="0" hangingPunct="1">
                        <a:defRPr kumimoji="1" sz="1800" kern="1200">
                          <a:solidFill>
                            <a:schemeClr val="dk1"/>
                          </a:solidFill>
                          <a:latin typeface="Arial"/>
                          <a:ea typeface="HGPｺﾞｼｯｸM"/>
                        </a:defRPr>
                      </a:lvl1pPr>
                      <a:lvl2pPr marL="457200" algn="l" defTabSz="914400" rtl="0" eaLnBrk="1" latinLnBrk="0" hangingPunct="1">
                        <a:defRPr kumimoji="1" sz="1800" kern="1200">
                          <a:solidFill>
                            <a:schemeClr val="dk1"/>
                          </a:solidFill>
                          <a:latin typeface="Arial"/>
                          <a:ea typeface="HGPｺﾞｼｯｸM"/>
                        </a:defRPr>
                      </a:lvl2pPr>
                      <a:lvl3pPr marL="914400" algn="l" defTabSz="914400" rtl="0" eaLnBrk="1" latinLnBrk="0" hangingPunct="1">
                        <a:defRPr kumimoji="1" sz="1800" kern="1200">
                          <a:solidFill>
                            <a:schemeClr val="dk1"/>
                          </a:solidFill>
                          <a:latin typeface="Arial"/>
                          <a:ea typeface="HGPｺﾞｼｯｸM"/>
                        </a:defRPr>
                      </a:lvl3pPr>
                      <a:lvl4pPr marL="1371600" algn="l" defTabSz="914400" rtl="0" eaLnBrk="1" latinLnBrk="0" hangingPunct="1">
                        <a:defRPr kumimoji="1" sz="1800" kern="1200">
                          <a:solidFill>
                            <a:schemeClr val="dk1"/>
                          </a:solidFill>
                          <a:latin typeface="Arial"/>
                          <a:ea typeface="HGPｺﾞｼｯｸM"/>
                        </a:defRPr>
                      </a:lvl4pPr>
                      <a:lvl5pPr marL="1828800" algn="l" defTabSz="914400" rtl="0" eaLnBrk="1" latinLnBrk="0" hangingPunct="1">
                        <a:defRPr kumimoji="1" sz="1800" kern="1200">
                          <a:solidFill>
                            <a:schemeClr val="dk1"/>
                          </a:solidFill>
                          <a:latin typeface="Arial"/>
                          <a:ea typeface="HGPｺﾞｼｯｸM"/>
                        </a:defRPr>
                      </a:lvl5pPr>
                      <a:lvl6pPr marL="2286000" algn="l" defTabSz="914400" rtl="0" eaLnBrk="1" latinLnBrk="0" hangingPunct="1">
                        <a:defRPr kumimoji="1" sz="1800" kern="1200">
                          <a:solidFill>
                            <a:schemeClr val="dk1"/>
                          </a:solidFill>
                          <a:latin typeface="Arial"/>
                          <a:ea typeface="HGPｺﾞｼｯｸM"/>
                        </a:defRPr>
                      </a:lvl6pPr>
                      <a:lvl7pPr marL="2743200" algn="l" defTabSz="914400" rtl="0" eaLnBrk="1" latinLnBrk="0" hangingPunct="1">
                        <a:defRPr kumimoji="1" sz="1800" kern="1200">
                          <a:solidFill>
                            <a:schemeClr val="dk1"/>
                          </a:solidFill>
                          <a:latin typeface="Arial"/>
                          <a:ea typeface="HGPｺﾞｼｯｸM"/>
                        </a:defRPr>
                      </a:lvl7pPr>
                      <a:lvl8pPr marL="3200400" algn="l" defTabSz="914400" rtl="0" eaLnBrk="1" latinLnBrk="0" hangingPunct="1">
                        <a:defRPr kumimoji="1" sz="1800" kern="1200">
                          <a:solidFill>
                            <a:schemeClr val="dk1"/>
                          </a:solidFill>
                          <a:latin typeface="Arial"/>
                          <a:ea typeface="HGPｺﾞｼｯｸM"/>
                        </a:defRPr>
                      </a:lvl8pPr>
                      <a:lvl9pPr marL="3657600" algn="l" defTabSz="914400" rtl="0" eaLnBrk="1" latinLnBrk="0" hangingPunct="1">
                        <a:defRPr kumimoji="1" sz="1800" kern="1200">
                          <a:solidFill>
                            <a:schemeClr val="dk1"/>
                          </a:solidFill>
                          <a:latin typeface="Arial"/>
                          <a:ea typeface="HGPｺﾞｼｯｸM"/>
                        </a:defRPr>
                      </a:lvl9pPr>
                    </a:lstStyle>
                    <a:p>
                      <a:pPr algn="r"/>
                      <a:r>
                        <a:rPr kumimoji="1" lang="en-US" altLang="ja-JP" sz="1400" b="1" dirty="0" smtClean="0">
                          <a:latin typeface="HGPｺﾞｼｯｸM" pitchFamily="50" charset="-128"/>
                          <a:ea typeface="HGPｺﾞｼｯｸM" pitchFamily="50" charset="-128"/>
                        </a:rPr>
                        <a:t>38</a:t>
                      </a:r>
                      <a:r>
                        <a:rPr kumimoji="1" lang="ja-JP" altLang="en-US" sz="1400" b="1" dirty="0" smtClean="0">
                          <a:latin typeface="HGPｺﾞｼｯｸM" pitchFamily="50" charset="-128"/>
                          <a:ea typeface="HGPｺﾞｼｯｸM" pitchFamily="50" charset="-128"/>
                        </a:rPr>
                        <a:t>万人分（</a:t>
                      </a:r>
                      <a:r>
                        <a:rPr kumimoji="1" lang="en-US" altLang="ja-JP" sz="1400" b="1" dirty="0" smtClean="0">
                          <a:latin typeface="HGPｺﾞｼｯｸM" pitchFamily="50" charset="-128"/>
                          <a:ea typeface="HGPｺﾞｼｯｸM" pitchFamily="50" charset="-128"/>
                        </a:rPr>
                        <a:t>1.2</a:t>
                      </a:r>
                      <a:r>
                        <a:rPr kumimoji="1" lang="ja-JP" altLang="en-US" sz="1400" b="1" dirty="0" smtClean="0">
                          <a:latin typeface="HGPｺﾞｼｯｸM" pitchFamily="50" charset="-128"/>
                          <a:ea typeface="HGPｺﾞｼｯｸM" pitchFamily="50" charset="-128"/>
                        </a:rPr>
                        <a:t>倍）</a:t>
                      </a:r>
                      <a:endParaRPr kumimoji="1" lang="en-US" altLang="ja-JP" sz="1400" b="1" dirty="0" smtClean="0">
                        <a:latin typeface="HGPｺﾞｼｯｸM" pitchFamily="50" charset="-128"/>
                        <a:ea typeface="HGPｺﾞｼｯｸM" pitchFamily="50" charset="-128"/>
                      </a:endParaRPr>
                    </a:p>
                    <a:p>
                      <a:pPr algn="r"/>
                      <a:endParaRPr kumimoji="1" lang="en-US" altLang="ja-JP" sz="800" b="1" dirty="0" smtClean="0">
                        <a:latin typeface="HGPｺﾞｼｯｸM" pitchFamily="50" charset="-128"/>
                        <a:ea typeface="HGPｺﾞｼｯｸM" pitchFamily="50" charset="-128"/>
                      </a:endParaRPr>
                    </a:p>
                    <a:p>
                      <a:pPr algn="r"/>
                      <a:r>
                        <a:rPr kumimoji="1" lang="en-US" altLang="ja-JP" sz="1400" b="1" dirty="0" smtClean="0">
                          <a:latin typeface="HGPｺﾞｼｯｸM" pitchFamily="50" charset="-128"/>
                          <a:ea typeface="HGPｺﾞｼｯｸM" pitchFamily="50" charset="-128"/>
                        </a:rPr>
                        <a:t>18</a:t>
                      </a:r>
                      <a:r>
                        <a:rPr kumimoji="1" lang="ja-JP" altLang="en-US" sz="1400" b="1" dirty="0" smtClean="0">
                          <a:latin typeface="HGPｺﾞｼｯｸM" pitchFamily="50" charset="-128"/>
                          <a:ea typeface="HGPｺﾞｼｯｸM" pitchFamily="50" charset="-128"/>
                        </a:rPr>
                        <a:t>万人分（</a:t>
                      </a:r>
                      <a:r>
                        <a:rPr kumimoji="1" lang="en-US" altLang="ja-JP" sz="1400" b="1" dirty="0" smtClean="0">
                          <a:latin typeface="HGPｺﾞｼｯｸM" pitchFamily="50" charset="-128"/>
                          <a:ea typeface="HGPｺﾞｼｯｸM" pitchFamily="50" charset="-128"/>
                        </a:rPr>
                        <a:t>1.1</a:t>
                      </a:r>
                      <a:r>
                        <a:rPr kumimoji="1" lang="ja-JP" altLang="en-US" sz="1400" b="1" dirty="0" smtClean="0">
                          <a:latin typeface="HGPｺﾞｼｯｸM" pitchFamily="50" charset="-128"/>
                          <a:ea typeface="HGPｺﾞｼｯｸM" pitchFamily="50" charset="-128"/>
                        </a:rPr>
                        <a:t>倍）</a:t>
                      </a:r>
                      <a:endParaRPr kumimoji="1" lang="en-US" altLang="ja-JP" sz="1400" b="1" dirty="0" smtClean="0">
                        <a:latin typeface="HGPｺﾞｼｯｸM" pitchFamily="50" charset="-128"/>
                        <a:ea typeface="HGPｺﾞｼｯｸM" pitchFamily="50" charset="-128"/>
                      </a:endParaRPr>
                    </a:p>
                    <a:p>
                      <a:pPr algn="r"/>
                      <a:r>
                        <a:rPr kumimoji="1" lang="en-US" altLang="ja-JP" sz="1400" b="1" dirty="0" smtClean="0">
                          <a:latin typeface="HGPｺﾞｼｯｸM" pitchFamily="50" charset="-128"/>
                          <a:ea typeface="HGPｺﾞｼｯｸM" pitchFamily="50" charset="-128"/>
                        </a:rPr>
                        <a:t>20</a:t>
                      </a:r>
                      <a:r>
                        <a:rPr kumimoji="1" lang="ja-JP" altLang="en-US" sz="1400" b="1" dirty="0" smtClean="0">
                          <a:latin typeface="HGPｺﾞｼｯｸM" pitchFamily="50" charset="-128"/>
                          <a:ea typeface="HGPｺﾞｼｯｸM" pitchFamily="50" charset="-128"/>
                        </a:rPr>
                        <a:t>万人分（</a:t>
                      </a:r>
                      <a:r>
                        <a:rPr kumimoji="1" lang="en-US" altLang="ja-JP" sz="1400" b="1" dirty="0" smtClean="0">
                          <a:latin typeface="HGPｺﾞｼｯｸM" pitchFamily="50" charset="-128"/>
                          <a:ea typeface="HGPｺﾞｼｯｸM" pitchFamily="50" charset="-128"/>
                        </a:rPr>
                        <a:t>1.2</a:t>
                      </a:r>
                      <a:r>
                        <a:rPr kumimoji="1" lang="ja-JP" altLang="en-US" sz="1400" b="1" dirty="0" smtClean="0">
                          <a:latin typeface="HGPｺﾞｼｯｸM" pitchFamily="50" charset="-128"/>
                          <a:ea typeface="HGPｺﾞｼｯｸM" pitchFamily="50" charset="-128"/>
                        </a:rPr>
                        <a:t>倍）</a:t>
                      </a:r>
                      <a:endParaRPr kumimoji="1" lang="en-US" altLang="ja-JP" sz="1400" b="1" dirty="0" smtClean="0">
                        <a:latin typeface="HGPｺﾞｼｯｸM" pitchFamily="50" charset="-128"/>
                        <a:ea typeface="HGPｺﾞｼｯｸM" pitchFamily="50" charset="-128"/>
                      </a:endParaRPr>
                    </a:p>
                  </a:txBody>
                  <a:tcPr marL="84406" marR="844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r>
              <a:tr h="802744">
                <a:tc>
                  <a:txBody>
                    <a:bodyPr/>
                    <a:lstStyle>
                      <a:defPPr>
                        <a:defRPr lang="ja-JP"/>
                      </a:defPPr>
                      <a:lvl1pPr marL="0" algn="l" defTabSz="914400" rtl="0" eaLnBrk="1" latinLnBrk="0" hangingPunct="1">
                        <a:defRPr kumimoji="1" sz="1800" kern="1200">
                          <a:solidFill>
                            <a:schemeClr val="dk1"/>
                          </a:solidFill>
                          <a:latin typeface="Arial"/>
                          <a:ea typeface="HGPｺﾞｼｯｸM"/>
                        </a:defRPr>
                      </a:lvl1pPr>
                      <a:lvl2pPr marL="457200" algn="l" defTabSz="914400" rtl="0" eaLnBrk="1" latinLnBrk="0" hangingPunct="1">
                        <a:defRPr kumimoji="1" sz="1800" kern="1200">
                          <a:solidFill>
                            <a:schemeClr val="dk1"/>
                          </a:solidFill>
                          <a:latin typeface="Arial"/>
                          <a:ea typeface="HGPｺﾞｼｯｸM"/>
                        </a:defRPr>
                      </a:lvl2pPr>
                      <a:lvl3pPr marL="914400" algn="l" defTabSz="914400" rtl="0" eaLnBrk="1" latinLnBrk="0" hangingPunct="1">
                        <a:defRPr kumimoji="1" sz="1800" kern="1200">
                          <a:solidFill>
                            <a:schemeClr val="dk1"/>
                          </a:solidFill>
                          <a:latin typeface="Arial"/>
                          <a:ea typeface="HGPｺﾞｼｯｸM"/>
                        </a:defRPr>
                      </a:lvl3pPr>
                      <a:lvl4pPr marL="1371600" algn="l" defTabSz="914400" rtl="0" eaLnBrk="1" latinLnBrk="0" hangingPunct="1">
                        <a:defRPr kumimoji="1" sz="1800" kern="1200">
                          <a:solidFill>
                            <a:schemeClr val="dk1"/>
                          </a:solidFill>
                          <a:latin typeface="Arial"/>
                          <a:ea typeface="HGPｺﾞｼｯｸM"/>
                        </a:defRPr>
                      </a:lvl4pPr>
                      <a:lvl5pPr marL="1828800" algn="l" defTabSz="914400" rtl="0" eaLnBrk="1" latinLnBrk="0" hangingPunct="1">
                        <a:defRPr kumimoji="1" sz="1800" kern="1200">
                          <a:solidFill>
                            <a:schemeClr val="dk1"/>
                          </a:solidFill>
                          <a:latin typeface="Arial"/>
                          <a:ea typeface="HGPｺﾞｼｯｸM"/>
                        </a:defRPr>
                      </a:lvl5pPr>
                      <a:lvl6pPr marL="2286000" algn="l" defTabSz="914400" rtl="0" eaLnBrk="1" latinLnBrk="0" hangingPunct="1">
                        <a:defRPr kumimoji="1" sz="1800" kern="1200">
                          <a:solidFill>
                            <a:schemeClr val="dk1"/>
                          </a:solidFill>
                          <a:latin typeface="Arial"/>
                          <a:ea typeface="HGPｺﾞｼｯｸM"/>
                        </a:defRPr>
                      </a:lvl6pPr>
                      <a:lvl7pPr marL="2743200" algn="l" defTabSz="914400" rtl="0" eaLnBrk="1" latinLnBrk="0" hangingPunct="1">
                        <a:defRPr kumimoji="1" sz="1800" kern="1200">
                          <a:solidFill>
                            <a:schemeClr val="dk1"/>
                          </a:solidFill>
                          <a:latin typeface="Arial"/>
                          <a:ea typeface="HGPｺﾞｼｯｸM"/>
                        </a:defRPr>
                      </a:lvl7pPr>
                      <a:lvl8pPr marL="3200400" algn="l" defTabSz="914400" rtl="0" eaLnBrk="1" latinLnBrk="0" hangingPunct="1">
                        <a:defRPr kumimoji="1" sz="1800" kern="1200">
                          <a:solidFill>
                            <a:schemeClr val="dk1"/>
                          </a:solidFill>
                          <a:latin typeface="Arial"/>
                          <a:ea typeface="HGPｺﾞｼｯｸM"/>
                        </a:defRPr>
                      </a:lvl8pPr>
                      <a:lvl9pPr marL="3657600" algn="l" defTabSz="914400" rtl="0" eaLnBrk="1" latinLnBrk="0" hangingPunct="1">
                        <a:defRPr kumimoji="1" sz="1800" kern="1200">
                          <a:solidFill>
                            <a:schemeClr val="dk1"/>
                          </a:solidFill>
                          <a:latin typeface="Arial"/>
                          <a:ea typeface="HGPｺﾞｼｯｸM"/>
                        </a:defRPr>
                      </a:lvl9pPr>
                    </a:lstStyle>
                    <a:p>
                      <a:pPr algn="r"/>
                      <a:r>
                        <a:rPr kumimoji="1" lang="en-US" altLang="ja-JP" sz="1400" b="1" dirty="0" smtClean="0">
                          <a:latin typeface="HGPｺﾞｼｯｸM" pitchFamily="50" charset="-128"/>
                          <a:ea typeface="HGPｺﾞｼｯｸM" pitchFamily="50" charset="-128"/>
                        </a:rPr>
                        <a:t>106</a:t>
                      </a:r>
                      <a:r>
                        <a:rPr kumimoji="1" lang="ja-JP" altLang="en-US" sz="1400" b="1" dirty="0" smtClean="0">
                          <a:latin typeface="HGPｺﾞｼｯｸM" pitchFamily="50" charset="-128"/>
                          <a:ea typeface="HGPｺﾞｼｯｸM" pitchFamily="50" charset="-128"/>
                        </a:rPr>
                        <a:t>万人分（</a:t>
                      </a:r>
                      <a:r>
                        <a:rPr kumimoji="1" lang="en-US" altLang="ja-JP" sz="1400" b="1" dirty="0" smtClean="0">
                          <a:latin typeface="HGPｺﾞｼｯｸM" pitchFamily="50" charset="-128"/>
                          <a:ea typeface="HGPｺﾞｼｯｸM" pitchFamily="50" charset="-128"/>
                        </a:rPr>
                        <a:t>1.1</a:t>
                      </a:r>
                      <a:r>
                        <a:rPr kumimoji="1" lang="ja-JP" altLang="en-US" sz="1400" b="1" dirty="0" smtClean="0">
                          <a:latin typeface="HGPｺﾞｼｯｸM" pitchFamily="50" charset="-128"/>
                          <a:ea typeface="HGPｺﾞｼｯｸM" pitchFamily="50" charset="-128"/>
                        </a:rPr>
                        <a:t>倍）</a:t>
                      </a:r>
                      <a:endParaRPr kumimoji="1" lang="en-US" altLang="ja-JP" sz="1400" b="1" dirty="0" smtClean="0">
                        <a:latin typeface="HGPｺﾞｼｯｸM" pitchFamily="50" charset="-128"/>
                        <a:ea typeface="HGPｺﾞｼｯｸM" pitchFamily="50" charset="-128"/>
                      </a:endParaRPr>
                    </a:p>
                    <a:p>
                      <a:pPr algn="r"/>
                      <a:endParaRPr kumimoji="1" lang="en-US" altLang="ja-JP" sz="800" b="1" dirty="0" smtClean="0">
                        <a:latin typeface="HGPｺﾞｼｯｸM" pitchFamily="50" charset="-128"/>
                        <a:ea typeface="HGPｺﾞｼｯｸM" pitchFamily="50" charset="-128"/>
                      </a:endParaRPr>
                    </a:p>
                    <a:p>
                      <a:pPr algn="r"/>
                      <a:r>
                        <a:rPr kumimoji="1" lang="en-US" altLang="ja-JP" sz="1400" b="1" dirty="0" smtClean="0">
                          <a:latin typeface="HGPｺﾞｼｯｸM" pitchFamily="50" charset="-128"/>
                          <a:ea typeface="HGPｺﾞｼｯｸM" pitchFamily="50" charset="-128"/>
                        </a:rPr>
                        <a:t>57</a:t>
                      </a:r>
                      <a:r>
                        <a:rPr kumimoji="1" lang="ja-JP" altLang="en-US" sz="1400" b="1" dirty="0" smtClean="0">
                          <a:latin typeface="HGPｺﾞｼｯｸM" pitchFamily="50" charset="-128"/>
                          <a:ea typeface="HGPｺﾞｼｯｸM" pitchFamily="50" charset="-128"/>
                        </a:rPr>
                        <a:t>万人分（</a:t>
                      </a:r>
                      <a:r>
                        <a:rPr kumimoji="1" lang="en-US" altLang="ja-JP" sz="1400" b="1" dirty="0" smtClean="0">
                          <a:latin typeface="HGPｺﾞｼｯｸM" pitchFamily="50" charset="-128"/>
                          <a:ea typeface="HGPｺﾞｼｯｸM" pitchFamily="50" charset="-128"/>
                        </a:rPr>
                        <a:t>1.1</a:t>
                      </a:r>
                      <a:r>
                        <a:rPr kumimoji="1" lang="ja-JP" altLang="en-US" sz="1400" b="1" dirty="0" smtClean="0">
                          <a:latin typeface="HGPｺﾞｼｯｸM" pitchFamily="50" charset="-128"/>
                          <a:ea typeface="HGPｺﾞｼｯｸM" pitchFamily="50" charset="-128"/>
                        </a:rPr>
                        <a:t>倍）</a:t>
                      </a:r>
                      <a:endParaRPr kumimoji="1" lang="en-US" altLang="ja-JP" sz="1400" b="1" dirty="0" smtClean="0">
                        <a:latin typeface="HGPｺﾞｼｯｸM" pitchFamily="50" charset="-128"/>
                        <a:ea typeface="HGPｺﾞｼｯｸM" pitchFamily="50" charset="-128"/>
                      </a:endParaRPr>
                    </a:p>
                    <a:p>
                      <a:pPr algn="r"/>
                      <a:r>
                        <a:rPr kumimoji="1" lang="en-US" altLang="ja-JP" sz="1400" b="1" dirty="0" smtClean="0">
                          <a:latin typeface="HGPｺﾞｼｯｸM" pitchFamily="50" charset="-128"/>
                          <a:ea typeface="HGPｺﾞｼｯｸM" pitchFamily="50" charset="-128"/>
                        </a:rPr>
                        <a:t>49</a:t>
                      </a:r>
                      <a:r>
                        <a:rPr kumimoji="1" lang="ja-JP" altLang="en-US" sz="1400" b="1" dirty="0" smtClean="0">
                          <a:latin typeface="HGPｺﾞｼｯｸM" pitchFamily="50" charset="-128"/>
                          <a:ea typeface="HGPｺﾞｼｯｸM" pitchFamily="50" charset="-128"/>
                        </a:rPr>
                        <a:t>万人分（</a:t>
                      </a:r>
                      <a:r>
                        <a:rPr kumimoji="1" lang="en-US" altLang="ja-JP" sz="1400" b="1" dirty="0" smtClean="0">
                          <a:latin typeface="HGPｺﾞｼｯｸM" pitchFamily="50" charset="-128"/>
                          <a:ea typeface="HGPｺﾞｼｯｸM" pitchFamily="50" charset="-128"/>
                        </a:rPr>
                        <a:t>1.0</a:t>
                      </a:r>
                      <a:r>
                        <a:rPr kumimoji="1" lang="ja-JP" altLang="en-US" sz="1400" b="1" dirty="0" smtClean="0">
                          <a:latin typeface="HGPｺﾞｼｯｸM" pitchFamily="50" charset="-128"/>
                          <a:ea typeface="HGPｺﾞｼｯｸM" pitchFamily="50" charset="-128"/>
                        </a:rPr>
                        <a:t>倍）</a:t>
                      </a:r>
                      <a:endParaRPr kumimoji="1" lang="en-US" altLang="ja-JP" sz="1400" b="1" dirty="0" smtClean="0">
                        <a:solidFill>
                          <a:schemeClr val="tx1"/>
                        </a:solidFill>
                        <a:latin typeface="HGPｺﾞｼｯｸM" pitchFamily="50" charset="-128"/>
                        <a:ea typeface="HGPｺﾞｼｯｸM" pitchFamily="50" charset="-128"/>
                      </a:endParaRPr>
                    </a:p>
                  </a:txBody>
                  <a:tcPr marL="84406" marR="844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r>
            </a:tbl>
          </a:graphicData>
        </a:graphic>
      </p:graphicFrame>
      <p:graphicFrame>
        <p:nvGraphicFramePr>
          <p:cNvPr id="7" name="表 6"/>
          <p:cNvGraphicFramePr>
            <a:graphicFrameLocks noGrp="1"/>
          </p:cNvGraphicFramePr>
          <p:nvPr>
            <p:extLst>
              <p:ext uri="{D42A27DB-BD31-4B8C-83A1-F6EECF244321}">
                <p14:modId xmlns:p14="http://schemas.microsoft.com/office/powerpoint/2010/main" val="2090962618"/>
              </p:ext>
            </p:extLst>
          </p:nvPr>
        </p:nvGraphicFramePr>
        <p:xfrm>
          <a:off x="267603" y="1750946"/>
          <a:ext cx="2709150" cy="4160506"/>
        </p:xfrm>
        <a:graphic>
          <a:graphicData uri="http://schemas.openxmlformats.org/drawingml/2006/table">
            <a:tbl>
              <a:tblPr firstRow="1" bandRow="1"/>
              <a:tblGrid>
                <a:gridCol w="1712116"/>
                <a:gridCol w="997034"/>
              </a:tblGrid>
              <a:tr h="1152154">
                <a:tc>
                  <a:txBody>
                    <a:bodyPr/>
                    <a:lstStyle>
                      <a:defPPr>
                        <a:defRPr lang="ja-JP"/>
                      </a:defPPr>
                      <a:lvl1pPr marL="0" algn="l" defTabSz="914400" rtl="0" eaLnBrk="1" latinLnBrk="0" hangingPunct="1">
                        <a:defRPr kumimoji="1" sz="1800" kern="1200">
                          <a:solidFill>
                            <a:schemeClr val="tx1"/>
                          </a:solidFill>
                          <a:latin typeface="Arial"/>
                          <a:ea typeface="HGPｺﾞｼｯｸM"/>
                        </a:defRPr>
                      </a:lvl1pPr>
                      <a:lvl2pPr marL="457200" algn="l" defTabSz="914400" rtl="0" eaLnBrk="1" latinLnBrk="0" hangingPunct="1">
                        <a:defRPr kumimoji="1" sz="1800" kern="1200">
                          <a:solidFill>
                            <a:schemeClr val="tx1"/>
                          </a:solidFill>
                          <a:latin typeface="Arial"/>
                          <a:ea typeface="HGPｺﾞｼｯｸM"/>
                        </a:defRPr>
                      </a:lvl2pPr>
                      <a:lvl3pPr marL="914400" algn="l" defTabSz="914400" rtl="0" eaLnBrk="1" latinLnBrk="0" hangingPunct="1">
                        <a:defRPr kumimoji="1" sz="1800" kern="1200">
                          <a:solidFill>
                            <a:schemeClr val="tx1"/>
                          </a:solidFill>
                          <a:latin typeface="Arial"/>
                          <a:ea typeface="HGPｺﾞｼｯｸM"/>
                        </a:defRPr>
                      </a:lvl3pPr>
                      <a:lvl4pPr marL="1371600" algn="l" defTabSz="914400" rtl="0" eaLnBrk="1" latinLnBrk="0" hangingPunct="1">
                        <a:defRPr kumimoji="1" sz="1800" kern="1200">
                          <a:solidFill>
                            <a:schemeClr val="tx1"/>
                          </a:solidFill>
                          <a:latin typeface="Arial"/>
                          <a:ea typeface="HGPｺﾞｼｯｸM"/>
                        </a:defRPr>
                      </a:lvl4pPr>
                      <a:lvl5pPr marL="1828800" algn="l" defTabSz="914400" rtl="0" eaLnBrk="1" latinLnBrk="0" hangingPunct="1">
                        <a:defRPr kumimoji="1" sz="1800" kern="1200">
                          <a:solidFill>
                            <a:schemeClr val="tx1"/>
                          </a:solidFill>
                          <a:latin typeface="Arial"/>
                          <a:ea typeface="HGPｺﾞｼｯｸM"/>
                        </a:defRPr>
                      </a:lvl5pPr>
                      <a:lvl6pPr marL="2286000" algn="l" defTabSz="914400" rtl="0" eaLnBrk="1" latinLnBrk="0" hangingPunct="1">
                        <a:defRPr kumimoji="1" sz="1800" kern="1200">
                          <a:solidFill>
                            <a:schemeClr val="tx1"/>
                          </a:solidFill>
                          <a:latin typeface="Arial"/>
                          <a:ea typeface="HGPｺﾞｼｯｸM"/>
                        </a:defRPr>
                      </a:lvl6pPr>
                      <a:lvl7pPr marL="2743200" algn="l" defTabSz="914400" rtl="0" eaLnBrk="1" latinLnBrk="0" hangingPunct="1">
                        <a:defRPr kumimoji="1" sz="1800" kern="1200">
                          <a:solidFill>
                            <a:schemeClr val="tx1"/>
                          </a:solidFill>
                          <a:latin typeface="Arial"/>
                          <a:ea typeface="HGPｺﾞｼｯｸM"/>
                        </a:defRPr>
                      </a:lvl7pPr>
                      <a:lvl8pPr marL="3200400" algn="l" defTabSz="914400" rtl="0" eaLnBrk="1" latinLnBrk="0" hangingPunct="1">
                        <a:defRPr kumimoji="1" sz="1800" kern="1200">
                          <a:solidFill>
                            <a:schemeClr val="tx1"/>
                          </a:solidFill>
                          <a:latin typeface="Arial"/>
                          <a:ea typeface="HGPｺﾞｼｯｸM"/>
                        </a:defRPr>
                      </a:lvl8pPr>
                      <a:lvl9pPr marL="3657600" algn="l" defTabSz="914400" rtl="0" eaLnBrk="1" latinLnBrk="0" hangingPunct="1">
                        <a:defRPr kumimoji="1" sz="1800" kern="1200">
                          <a:solidFill>
                            <a:schemeClr val="tx1"/>
                          </a:solidFill>
                          <a:latin typeface="Arial"/>
                          <a:ea typeface="HGPｺﾞｼｯｸM"/>
                        </a:defRPr>
                      </a:lvl9pPr>
                    </a:lstStyle>
                    <a:p>
                      <a:pPr marL="4763" indent="0" algn="ctr"/>
                      <a:r>
                        <a:rPr kumimoji="1" lang="ja-JP" altLang="en-US" sz="1400" dirty="0" smtClean="0">
                          <a:latin typeface="+mn-ea"/>
                          <a:ea typeface="+mn-ea"/>
                        </a:rPr>
                        <a:t>利用者数　　　　　　　　　　　　　</a:t>
                      </a:r>
                      <a:r>
                        <a:rPr kumimoji="1" lang="ja-JP" altLang="en-US" sz="1400" baseline="0" dirty="0" smtClean="0">
                          <a:latin typeface="+mn-ea"/>
                          <a:ea typeface="+mn-ea"/>
                        </a:rPr>
                        <a:t> 　</a:t>
                      </a:r>
                      <a:endParaRPr kumimoji="1" lang="en-US" altLang="ja-JP" sz="1400" dirty="0" smtClean="0">
                        <a:latin typeface="+mn-ea"/>
                        <a:ea typeface="+mn-ea"/>
                      </a:endParaRPr>
                    </a:p>
                  </a:txBody>
                  <a:tcPr marL="84406" marR="84406" anchor="ctr">
                    <a:lnL w="28575" cap="flat" cmpd="sng" algn="ctr">
                      <a:solidFill>
                        <a:sysClr val="windowText" lastClr="000000"/>
                      </a:solidFill>
                      <a:prstDash val="solid"/>
                      <a:round/>
                      <a:headEnd type="none" w="med" len="med"/>
                      <a:tailEnd type="none" w="med" len="med"/>
                    </a:lnL>
                    <a:lnR w="28575" cap="flat" cmpd="sng" algn="ctr">
                      <a:solidFill>
                        <a:sysClr val="windowText" lastClr="000000"/>
                      </a:solidFill>
                      <a:prstDash val="solid"/>
                      <a:round/>
                      <a:headEnd type="none" w="med" len="med"/>
                      <a:tailEnd type="none" w="med" len="med"/>
                    </a:lnR>
                    <a:lnT w="28575" cap="flat" cmpd="sng" algn="ctr">
                      <a:solidFill>
                        <a:sysClr val="windowText" lastClr="000000"/>
                      </a:solidFill>
                      <a:prstDash val="solid"/>
                      <a:round/>
                      <a:headEnd type="none" w="med" len="med"/>
                      <a:tailEnd type="none" w="med" len="med"/>
                    </a:lnT>
                    <a:lnB w="285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CC99"/>
                    </a:solidFill>
                  </a:tcPr>
                </a:tc>
                <a:tc>
                  <a:txBody>
                    <a:bodyPr/>
                    <a:lstStyle/>
                    <a:p>
                      <a:pPr algn="r"/>
                      <a:r>
                        <a:rPr kumimoji="1" lang="en-US" altLang="ja-JP" sz="1400" b="1" i="0" u="none" strike="noStrike" kern="1200" cap="none" spc="0" normalizeH="0" baseline="0" noProof="0" dirty="0" smtClean="0">
                          <a:ln>
                            <a:noFill/>
                          </a:ln>
                          <a:solidFill>
                            <a:prstClr val="black"/>
                          </a:solidFill>
                          <a:effectLst/>
                          <a:uLnTx/>
                          <a:uFillTx/>
                          <a:latin typeface="+mn-lt"/>
                          <a:ea typeface="+mn-ea"/>
                          <a:cs typeface="+mn-cs"/>
                        </a:rPr>
                        <a:t>452</a:t>
                      </a:r>
                      <a:r>
                        <a:rPr kumimoji="1" lang="ja-JP" altLang="en-US" sz="1400" b="1" i="0" u="none" strike="noStrike" kern="1200" cap="none" spc="0" normalizeH="0" baseline="0" noProof="0" dirty="0" smtClean="0">
                          <a:ln>
                            <a:noFill/>
                          </a:ln>
                          <a:solidFill>
                            <a:prstClr val="black"/>
                          </a:solidFill>
                          <a:effectLst/>
                          <a:uLnTx/>
                          <a:uFillTx/>
                          <a:latin typeface="+mn-lt"/>
                          <a:ea typeface="+mn-ea"/>
                          <a:cs typeface="+mn-cs"/>
                        </a:rPr>
                        <a:t>万人</a:t>
                      </a:r>
                      <a:endParaRPr kumimoji="1" lang="ja-JP" altLang="en-US" sz="1600" b="1" dirty="0"/>
                    </a:p>
                  </a:txBody>
                  <a:tcPr marL="84406" marR="84406" anchor="ctr">
                    <a:lnL w="28575" cap="flat" cmpd="sng" algn="ctr">
                      <a:solidFill>
                        <a:sysClr val="windowText" lastClr="000000"/>
                      </a:solidFill>
                      <a:prstDash val="solid"/>
                      <a:round/>
                      <a:headEnd type="none" w="med" len="med"/>
                      <a:tailEnd type="none" w="med" len="med"/>
                    </a:lnL>
                    <a:lnR w="28575" cap="flat" cmpd="sng" algn="ctr">
                      <a:solidFill>
                        <a:sysClr val="windowText" lastClr="000000"/>
                      </a:solidFill>
                      <a:prstDash val="solid"/>
                      <a:round/>
                      <a:headEnd type="none" w="med" len="med"/>
                      <a:tailEnd type="none" w="med" len="med"/>
                    </a:lnR>
                    <a:lnT w="28575" cap="flat" cmpd="sng" algn="ctr">
                      <a:solidFill>
                        <a:sysClr val="windowText" lastClr="000000"/>
                      </a:solidFill>
                      <a:prstDash val="solid"/>
                      <a:round/>
                      <a:headEnd type="none" w="med" len="med"/>
                      <a:tailEnd type="none" w="med" len="med"/>
                    </a:lnT>
                    <a:lnB w="285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CC99"/>
                    </a:solidFill>
                  </a:tcPr>
                </a:tc>
              </a:tr>
              <a:tr h="1080094">
                <a:tc>
                  <a:txBody>
                    <a:bodyPr/>
                    <a:lstStyle>
                      <a:defPPr>
                        <a:defRPr lang="ja-JP"/>
                      </a:defPPr>
                      <a:lvl1pPr marL="0" algn="l" defTabSz="914400" rtl="0" eaLnBrk="1" latinLnBrk="0" hangingPunct="1">
                        <a:defRPr kumimoji="1" sz="1800" kern="1200">
                          <a:solidFill>
                            <a:schemeClr val="tx1"/>
                          </a:solidFill>
                          <a:latin typeface="Arial"/>
                          <a:ea typeface="HGPｺﾞｼｯｸM"/>
                        </a:defRPr>
                      </a:lvl1pPr>
                      <a:lvl2pPr marL="457200" algn="l" defTabSz="914400" rtl="0" eaLnBrk="1" latinLnBrk="0" hangingPunct="1">
                        <a:defRPr kumimoji="1" sz="1800" kern="1200">
                          <a:solidFill>
                            <a:schemeClr val="tx1"/>
                          </a:solidFill>
                          <a:latin typeface="Arial"/>
                          <a:ea typeface="HGPｺﾞｼｯｸM"/>
                        </a:defRPr>
                      </a:lvl2pPr>
                      <a:lvl3pPr marL="914400" algn="l" defTabSz="914400" rtl="0" eaLnBrk="1" latinLnBrk="0" hangingPunct="1">
                        <a:defRPr kumimoji="1" sz="1800" kern="1200">
                          <a:solidFill>
                            <a:schemeClr val="tx1"/>
                          </a:solidFill>
                          <a:latin typeface="Arial"/>
                          <a:ea typeface="HGPｺﾞｼｯｸM"/>
                        </a:defRPr>
                      </a:lvl3pPr>
                      <a:lvl4pPr marL="1371600" algn="l" defTabSz="914400" rtl="0" eaLnBrk="1" latinLnBrk="0" hangingPunct="1">
                        <a:defRPr kumimoji="1" sz="1800" kern="1200">
                          <a:solidFill>
                            <a:schemeClr val="tx1"/>
                          </a:solidFill>
                          <a:latin typeface="Arial"/>
                          <a:ea typeface="HGPｺﾞｼｯｸM"/>
                        </a:defRPr>
                      </a:lvl4pPr>
                      <a:lvl5pPr marL="1828800" algn="l" defTabSz="914400" rtl="0" eaLnBrk="1" latinLnBrk="0" hangingPunct="1">
                        <a:defRPr kumimoji="1" sz="1800" kern="1200">
                          <a:solidFill>
                            <a:schemeClr val="tx1"/>
                          </a:solidFill>
                          <a:latin typeface="Arial"/>
                          <a:ea typeface="HGPｺﾞｼｯｸM"/>
                        </a:defRPr>
                      </a:lvl5pPr>
                      <a:lvl6pPr marL="2286000" algn="l" defTabSz="914400" rtl="0" eaLnBrk="1" latinLnBrk="0" hangingPunct="1">
                        <a:defRPr kumimoji="1" sz="1800" kern="1200">
                          <a:solidFill>
                            <a:schemeClr val="tx1"/>
                          </a:solidFill>
                          <a:latin typeface="Arial"/>
                          <a:ea typeface="HGPｺﾞｼｯｸM"/>
                        </a:defRPr>
                      </a:lvl6pPr>
                      <a:lvl7pPr marL="2743200" algn="l" defTabSz="914400" rtl="0" eaLnBrk="1" latinLnBrk="0" hangingPunct="1">
                        <a:defRPr kumimoji="1" sz="1800" kern="1200">
                          <a:solidFill>
                            <a:schemeClr val="tx1"/>
                          </a:solidFill>
                          <a:latin typeface="Arial"/>
                          <a:ea typeface="HGPｺﾞｼｯｸM"/>
                        </a:defRPr>
                      </a:lvl7pPr>
                      <a:lvl8pPr marL="3200400" algn="l" defTabSz="914400" rtl="0" eaLnBrk="1" latinLnBrk="0" hangingPunct="1">
                        <a:defRPr kumimoji="1" sz="1800" kern="1200">
                          <a:solidFill>
                            <a:schemeClr val="tx1"/>
                          </a:solidFill>
                          <a:latin typeface="Arial"/>
                          <a:ea typeface="HGPｺﾞｼｯｸM"/>
                        </a:defRPr>
                      </a:lvl8pPr>
                      <a:lvl9pPr marL="3657600" algn="l" defTabSz="914400" rtl="0" eaLnBrk="1" latinLnBrk="0" hangingPunct="1">
                        <a:defRPr kumimoji="1" sz="1800" kern="1200">
                          <a:solidFill>
                            <a:schemeClr val="tx1"/>
                          </a:solidFill>
                          <a:latin typeface="Arial"/>
                          <a:ea typeface="HGPｺﾞｼｯｸM"/>
                        </a:defRPr>
                      </a:lvl9pPr>
                    </a:lstStyle>
                    <a:p>
                      <a:r>
                        <a:rPr kumimoji="1" lang="ja-JP" altLang="en-US" sz="1400" dirty="0" smtClean="0">
                          <a:latin typeface="+mn-ea"/>
                          <a:ea typeface="+mn-ea"/>
                        </a:rPr>
                        <a:t>在宅介護</a:t>
                      </a:r>
                      <a:endParaRPr kumimoji="1" lang="en-US" altLang="ja-JP" sz="1400" dirty="0" smtClean="0">
                        <a:latin typeface="+mn-ea"/>
                        <a:ea typeface="+mn-ea"/>
                      </a:endParaRPr>
                    </a:p>
                    <a:p>
                      <a:r>
                        <a:rPr kumimoji="1" lang="ja-JP" altLang="en-US" sz="800" dirty="0" smtClean="0">
                          <a:latin typeface="+mn-ea"/>
                          <a:ea typeface="+mn-ea"/>
                        </a:rPr>
                        <a:t>　</a:t>
                      </a:r>
                      <a:endParaRPr kumimoji="1" lang="en-US" altLang="ja-JP" sz="800" dirty="0" smtClean="0">
                        <a:latin typeface="+mn-ea"/>
                        <a:ea typeface="+mn-ea"/>
                      </a:endParaRPr>
                    </a:p>
                    <a:p>
                      <a:r>
                        <a:rPr kumimoji="1" lang="ja-JP" altLang="en-US" sz="1400" dirty="0" smtClean="0">
                          <a:latin typeface="+mn-ea"/>
                          <a:ea typeface="+mn-ea"/>
                        </a:rPr>
                        <a:t>　うち小規模多機能</a:t>
                      </a:r>
                      <a:endParaRPr kumimoji="1" lang="en-US" altLang="ja-JP" sz="1400" dirty="0" smtClean="0">
                        <a:latin typeface="+mn-ea"/>
                        <a:ea typeface="+mn-ea"/>
                      </a:endParaRPr>
                    </a:p>
                    <a:p>
                      <a:pPr marL="87313" indent="0"/>
                      <a:r>
                        <a:rPr kumimoji="1" lang="ja-JP" altLang="en-US" sz="1400" dirty="0" smtClean="0">
                          <a:latin typeface="+mn-ea"/>
                          <a:ea typeface="+mn-ea"/>
                        </a:rPr>
                        <a:t>うち定期巡回・</a:t>
                      </a:r>
                      <a:endParaRPr kumimoji="1" lang="en-US" altLang="ja-JP" sz="1400" dirty="0" smtClean="0">
                        <a:latin typeface="+mn-ea"/>
                        <a:ea typeface="+mn-ea"/>
                      </a:endParaRPr>
                    </a:p>
                    <a:p>
                      <a:pPr marL="87313" indent="0"/>
                      <a:r>
                        <a:rPr kumimoji="1" lang="ja-JP" altLang="en-US" sz="1400" dirty="0" smtClean="0">
                          <a:latin typeface="+mn-ea"/>
                          <a:ea typeface="+mn-ea"/>
                        </a:rPr>
                        <a:t>随時対応型サービス</a:t>
                      </a:r>
                      <a:endParaRPr kumimoji="1" lang="en-US" altLang="ja-JP" sz="1400" dirty="0" smtClean="0">
                        <a:latin typeface="+mn-ea"/>
                        <a:ea typeface="+mn-ea"/>
                      </a:endParaRPr>
                    </a:p>
                  </a:txBody>
                  <a:tcPr marL="84406" marR="84406">
                    <a:lnL w="12700" cmpd="sng">
                      <a:solidFill>
                        <a:sysClr val="windowText" lastClr="000000"/>
                      </a:solidFill>
                    </a:lnL>
                    <a:lnR w="12700" cmpd="sng">
                      <a:solidFill>
                        <a:sysClr val="windowText" lastClr="000000"/>
                      </a:solidFill>
                    </a:lnR>
                    <a:lnT w="28575" cap="flat" cmpd="sng" algn="ctr">
                      <a:solidFill>
                        <a:sysClr val="windowText" lastClr="000000"/>
                      </a:solidFill>
                      <a:prstDash val="solid"/>
                      <a:round/>
                      <a:headEnd type="none" w="med" len="med"/>
                      <a:tailEnd type="none" w="med" len="med"/>
                    </a:lnT>
                    <a:lnB w="12700" cmpd="sng">
                      <a:solidFill>
                        <a:sysClr val="windowText" lastClr="000000"/>
                      </a:solidFill>
                    </a:lnB>
                    <a:lnTlToBr w="12700" cmpd="sng">
                      <a:noFill/>
                      <a:prstDash val="solid"/>
                    </a:lnTlToBr>
                    <a:lnBlToTr w="12700" cmpd="sng">
                      <a:noFill/>
                      <a:prstDash val="solid"/>
                    </a:lnBlToTr>
                    <a:solidFill>
                      <a:sysClr val="window" lastClr="FFFFFF"/>
                    </a:solidFill>
                  </a:tcPr>
                </a:tc>
                <a:tc>
                  <a:txBody>
                    <a:bodyPr/>
                    <a:lstStyle>
                      <a:defPPr>
                        <a:defRPr lang="ja-JP"/>
                      </a:defPPr>
                      <a:lvl1pPr marL="0" algn="l" defTabSz="914400" rtl="0" eaLnBrk="1" latinLnBrk="0" hangingPunct="1">
                        <a:defRPr kumimoji="1" sz="1800" kern="1200">
                          <a:solidFill>
                            <a:schemeClr val="tx1"/>
                          </a:solidFill>
                          <a:latin typeface="Arial"/>
                          <a:ea typeface="HGPｺﾞｼｯｸM"/>
                        </a:defRPr>
                      </a:lvl1pPr>
                      <a:lvl2pPr marL="457200" algn="l" defTabSz="914400" rtl="0" eaLnBrk="1" latinLnBrk="0" hangingPunct="1">
                        <a:defRPr kumimoji="1" sz="1800" kern="1200">
                          <a:solidFill>
                            <a:schemeClr val="tx1"/>
                          </a:solidFill>
                          <a:latin typeface="Arial"/>
                          <a:ea typeface="HGPｺﾞｼｯｸM"/>
                        </a:defRPr>
                      </a:lvl2pPr>
                      <a:lvl3pPr marL="914400" algn="l" defTabSz="914400" rtl="0" eaLnBrk="1" latinLnBrk="0" hangingPunct="1">
                        <a:defRPr kumimoji="1" sz="1800" kern="1200">
                          <a:solidFill>
                            <a:schemeClr val="tx1"/>
                          </a:solidFill>
                          <a:latin typeface="Arial"/>
                          <a:ea typeface="HGPｺﾞｼｯｸM"/>
                        </a:defRPr>
                      </a:lvl3pPr>
                      <a:lvl4pPr marL="1371600" algn="l" defTabSz="914400" rtl="0" eaLnBrk="1" latinLnBrk="0" hangingPunct="1">
                        <a:defRPr kumimoji="1" sz="1800" kern="1200">
                          <a:solidFill>
                            <a:schemeClr val="tx1"/>
                          </a:solidFill>
                          <a:latin typeface="Arial"/>
                          <a:ea typeface="HGPｺﾞｼｯｸM"/>
                        </a:defRPr>
                      </a:lvl4pPr>
                      <a:lvl5pPr marL="1828800" algn="l" defTabSz="914400" rtl="0" eaLnBrk="1" latinLnBrk="0" hangingPunct="1">
                        <a:defRPr kumimoji="1" sz="1800" kern="1200">
                          <a:solidFill>
                            <a:schemeClr val="tx1"/>
                          </a:solidFill>
                          <a:latin typeface="Arial"/>
                          <a:ea typeface="HGPｺﾞｼｯｸM"/>
                        </a:defRPr>
                      </a:lvl5pPr>
                      <a:lvl6pPr marL="2286000" algn="l" defTabSz="914400" rtl="0" eaLnBrk="1" latinLnBrk="0" hangingPunct="1">
                        <a:defRPr kumimoji="1" sz="1800" kern="1200">
                          <a:solidFill>
                            <a:schemeClr val="tx1"/>
                          </a:solidFill>
                          <a:latin typeface="Arial"/>
                          <a:ea typeface="HGPｺﾞｼｯｸM"/>
                        </a:defRPr>
                      </a:lvl6pPr>
                      <a:lvl7pPr marL="2743200" algn="l" defTabSz="914400" rtl="0" eaLnBrk="1" latinLnBrk="0" hangingPunct="1">
                        <a:defRPr kumimoji="1" sz="1800" kern="1200">
                          <a:solidFill>
                            <a:schemeClr val="tx1"/>
                          </a:solidFill>
                          <a:latin typeface="Arial"/>
                          <a:ea typeface="HGPｺﾞｼｯｸM"/>
                        </a:defRPr>
                      </a:lvl7pPr>
                      <a:lvl8pPr marL="3200400" algn="l" defTabSz="914400" rtl="0" eaLnBrk="1" latinLnBrk="0" hangingPunct="1">
                        <a:defRPr kumimoji="1" sz="1800" kern="1200">
                          <a:solidFill>
                            <a:schemeClr val="tx1"/>
                          </a:solidFill>
                          <a:latin typeface="Arial"/>
                          <a:ea typeface="HGPｺﾞｼｯｸM"/>
                        </a:defRPr>
                      </a:lvl8pPr>
                      <a:lvl9pPr marL="3657600" algn="l" defTabSz="914400" rtl="0" eaLnBrk="1" latinLnBrk="0" hangingPunct="1">
                        <a:defRPr kumimoji="1" sz="1800" kern="1200">
                          <a:solidFill>
                            <a:schemeClr val="tx1"/>
                          </a:solidFill>
                          <a:latin typeface="Arial"/>
                          <a:ea typeface="HGPｺﾞｼｯｸM"/>
                        </a:defRPr>
                      </a:lvl9pPr>
                    </a:lstStyle>
                    <a:p>
                      <a:pPr algn="r"/>
                      <a:r>
                        <a:rPr kumimoji="1" lang="en-US" altLang="ja-JP" sz="1400" b="1" dirty="0" smtClean="0">
                          <a:latin typeface="HGPｺﾞｼｯｸM" pitchFamily="50" charset="-128"/>
                          <a:ea typeface="HGPｺﾞｼｯｸM" pitchFamily="50" charset="-128"/>
                        </a:rPr>
                        <a:t>320</a:t>
                      </a:r>
                      <a:r>
                        <a:rPr kumimoji="1" lang="ja-JP" altLang="en-US" sz="1400" b="1" dirty="0" smtClean="0">
                          <a:latin typeface="HGPｺﾞｼｯｸM" pitchFamily="50" charset="-128"/>
                          <a:ea typeface="HGPｺﾞｼｯｸM" pitchFamily="50" charset="-128"/>
                        </a:rPr>
                        <a:t>万人分</a:t>
                      </a:r>
                      <a:endParaRPr kumimoji="1" lang="en-US" altLang="ja-JP" sz="1400" b="1" dirty="0" smtClean="0">
                        <a:latin typeface="HGPｺﾞｼｯｸM" pitchFamily="50" charset="-128"/>
                        <a:ea typeface="HGPｺﾞｼｯｸM" pitchFamily="50" charset="-128"/>
                      </a:endParaRPr>
                    </a:p>
                    <a:p>
                      <a:pPr algn="r"/>
                      <a:endParaRPr kumimoji="1" lang="en-US" altLang="ja-JP" sz="800" b="1" dirty="0" smtClean="0">
                        <a:latin typeface="HGPｺﾞｼｯｸM" pitchFamily="50" charset="-128"/>
                        <a:ea typeface="HGPｺﾞｼｯｸM" pitchFamily="50" charset="-128"/>
                      </a:endParaRPr>
                    </a:p>
                    <a:p>
                      <a:pPr algn="r"/>
                      <a:r>
                        <a:rPr kumimoji="1" lang="en-US" altLang="ja-JP" sz="1400" b="1" dirty="0" smtClean="0">
                          <a:latin typeface="HGPｺﾞｼｯｸM" pitchFamily="50" charset="-128"/>
                          <a:ea typeface="HGPｺﾞｼｯｸM" pitchFamily="50" charset="-128"/>
                        </a:rPr>
                        <a:t>5</a:t>
                      </a:r>
                      <a:r>
                        <a:rPr kumimoji="1" lang="ja-JP" altLang="en-US" sz="1400" b="1" dirty="0" smtClean="0">
                          <a:latin typeface="HGPｺﾞｼｯｸM" pitchFamily="50" charset="-128"/>
                          <a:ea typeface="HGPｺﾞｼｯｸM" pitchFamily="50" charset="-128"/>
                        </a:rPr>
                        <a:t>万人分</a:t>
                      </a:r>
                      <a:endParaRPr kumimoji="1" lang="en-US" altLang="ja-JP" sz="1400" b="1" dirty="0" smtClean="0">
                        <a:latin typeface="HGPｺﾞｼｯｸM" pitchFamily="50" charset="-128"/>
                        <a:ea typeface="HGPｺﾞｼｯｸM" pitchFamily="50" charset="-128"/>
                      </a:endParaRPr>
                    </a:p>
                    <a:p>
                      <a:pPr algn="r"/>
                      <a:endParaRPr kumimoji="1" lang="en-US" altLang="ja-JP" sz="800" b="1" dirty="0" smtClean="0">
                        <a:latin typeface="HGPｺﾞｼｯｸM" pitchFamily="50" charset="-128"/>
                        <a:ea typeface="HGPｺﾞｼｯｸM" pitchFamily="50" charset="-128"/>
                      </a:endParaRPr>
                    </a:p>
                    <a:p>
                      <a:pPr algn="r"/>
                      <a:r>
                        <a:rPr kumimoji="1" lang="en-US" altLang="ja-JP" sz="1400" b="1" dirty="0" smtClean="0">
                          <a:latin typeface="HGPｺﾞｼｯｸM" pitchFamily="50" charset="-128"/>
                          <a:ea typeface="HGPｺﾞｼｯｸM" pitchFamily="50" charset="-128"/>
                        </a:rPr>
                        <a:t>―</a:t>
                      </a:r>
                      <a:endParaRPr kumimoji="1" lang="ja-JP" altLang="en-US" sz="1400" b="1" dirty="0">
                        <a:latin typeface="HGPｺﾞｼｯｸM" pitchFamily="50" charset="-128"/>
                        <a:ea typeface="HGPｺﾞｼｯｸM" pitchFamily="50" charset="-128"/>
                      </a:endParaRPr>
                    </a:p>
                  </a:txBody>
                  <a:tcPr marL="84406" marR="84406">
                    <a:lnL w="12700" cap="flat" cmpd="sng" algn="ctr">
                      <a:solidFill>
                        <a:sysClr val="windowText" lastClr="000000"/>
                      </a:solidFill>
                      <a:prstDash val="solid"/>
                      <a:round/>
                      <a:headEnd type="none" w="med" len="med"/>
                      <a:tailEnd type="none" w="med" len="med"/>
                    </a:lnL>
                    <a:lnR w="12700" cmpd="sng">
                      <a:solidFill>
                        <a:sysClr val="windowText" lastClr="000000"/>
                      </a:solidFill>
                    </a:lnR>
                    <a:lnT w="28575"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r>
              <a:tr h="720080">
                <a:tc>
                  <a:txBody>
                    <a:bodyPr/>
                    <a:lstStyle>
                      <a:defPPr>
                        <a:defRPr lang="ja-JP"/>
                      </a:defPPr>
                      <a:lvl1pPr marL="0" algn="l" defTabSz="914400" rtl="0" eaLnBrk="1" latinLnBrk="0" hangingPunct="1">
                        <a:defRPr kumimoji="1" sz="1800" kern="1200">
                          <a:solidFill>
                            <a:schemeClr val="tx1"/>
                          </a:solidFill>
                          <a:latin typeface="Arial"/>
                          <a:ea typeface="HGPｺﾞｼｯｸM"/>
                        </a:defRPr>
                      </a:lvl1pPr>
                      <a:lvl2pPr marL="457200" algn="l" defTabSz="914400" rtl="0" eaLnBrk="1" latinLnBrk="0" hangingPunct="1">
                        <a:defRPr kumimoji="1" sz="1800" kern="1200">
                          <a:solidFill>
                            <a:schemeClr val="tx1"/>
                          </a:solidFill>
                          <a:latin typeface="Arial"/>
                          <a:ea typeface="HGPｺﾞｼｯｸM"/>
                        </a:defRPr>
                      </a:lvl2pPr>
                      <a:lvl3pPr marL="914400" algn="l" defTabSz="914400" rtl="0" eaLnBrk="1" latinLnBrk="0" hangingPunct="1">
                        <a:defRPr kumimoji="1" sz="1800" kern="1200">
                          <a:solidFill>
                            <a:schemeClr val="tx1"/>
                          </a:solidFill>
                          <a:latin typeface="Arial"/>
                          <a:ea typeface="HGPｺﾞｼｯｸM"/>
                        </a:defRPr>
                      </a:lvl3pPr>
                      <a:lvl4pPr marL="1371600" algn="l" defTabSz="914400" rtl="0" eaLnBrk="1" latinLnBrk="0" hangingPunct="1">
                        <a:defRPr kumimoji="1" sz="1800" kern="1200">
                          <a:solidFill>
                            <a:schemeClr val="tx1"/>
                          </a:solidFill>
                          <a:latin typeface="Arial"/>
                          <a:ea typeface="HGPｺﾞｼｯｸM"/>
                        </a:defRPr>
                      </a:lvl4pPr>
                      <a:lvl5pPr marL="1828800" algn="l" defTabSz="914400" rtl="0" eaLnBrk="1" latinLnBrk="0" hangingPunct="1">
                        <a:defRPr kumimoji="1" sz="1800" kern="1200">
                          <a:solidFill>
                            <a:schemeClr val="tx1"/>
                          </a:solidFill>
                          <a:latin typeface="Arial"/>
                          <a:ea typeface="HGPｺﾞｼｯｸM"/>
                        </a:defRPr>
                      </a:lvl5pPr>
                      <a:lvl6pPr marL="2286000" algn="l" defTabSz="914400" rtl="0" eaLnBrk="1" latinLnBrk="0" hangingPunct="1">
                        <a:defRPr kumimoji="1" sz="1800" kern="1200">
                          <a:solidFill>
                            <a:schemeClr val="tx1"/>
                          </a:solidFill>
                          <a:latin typeface="Arial"/>
                          <a:ea typeface="HGPｺﾞｼｯｸM"/>
                        </a:defRPr>
                      </a:lvl6pPr>
                      <a:lvl7pPr marL="2743200" algn="l" defTabSz="914400" rtl="0" eaLnBrk="1" latinLnBrk="0" hangingPunct="1">
                        <a:defRPr kumimoji="1" sz="1800" kern="1200">
                          <a:solidFill>
                            <a:schemeClr val="tx1"/>
                          </a:solidFill>
                          <a:latin typeface="Arial"/>
                          <a:ea typeface="HGPｺﾞｼｯｸM"/>
                        </a:defRPr>
                      </a:lvl7pPr>
                      <a:lvl8pPr marL="3200400" algn="l" defTabSz="914400" rtl="0" eaLnBrk="1" latinLnBrk="0" hangingPunct="1">
                        <a:defRPr kumimoji="1" sz="1800" kern="1200">
                          <a:solidFill>
                            <a:schemeClr val="tx1"/>
                          </a:solidFill>
                          <a:latin typeface="Arial"/>
                          <a:ea typeface="HGPｺﾞｼｯｸM"/>
                        </a:defRPr>
                      </a:lvl8pPr>
                      <a:lvl9pPr marL="3657600" algn="l" defTabSz="914400" rtl="0" eaLnBrk="1" latinLnBrk="0" hangingPunct="1">
                        <a:defRPr kumimoji="1" sz="1800" kern="1200">
                          <a:solidFill>
                            <a:schemeClr val="tx1"/>
                          </a:solidFill>
                          <a:latin typeface="Arial"/>
                          <a:ea typeface="HGPｺﾞｼｯｸM"/>
                        </a:defRPr>
                      </a:lvl9pPr>
                    </a:lstStyle>
                    <a:p>
                      <a:r>
                        <a:rPr kumimoji="1" lang="ja-JP" altLang="en-US" sz="1400" dirty="0" smtClean="0">
                          <a:latin typeface="+mn-ea"/>
                          <a:ea typeface="+mn-ea"/>
                        </a:rPr>
                        <a:t>居住系サービス</a:t>
                      </a:r>
                      <a:endParaRPr kumimoji="1" lang="en-US" altLang="ja-JP" sz="1400" dirty="0" smtClean="0">
                        <a:latin typeface="+mn-ea"/>
                        <a:ea typeface="+mn-ea"/>
                      </a:endParaRPr>
                    </a:p>
                    <a:p>
                      <a:r>
                        <a:rPr kumimoji="1" lang="ja-JP" altLang="en-US" sz="800" dirty="0" smtClean="0">
                          <a:latin typeface="+mn-ea"/>
                          <a:ea typeface="+mn-ea"/>
                        </a:rPr>
                        <a:t>　</a:t>
                      </a:r>
                      <a:endParaRPr kumimoji="1" lang="en-US" altLang="ja-JP" sz="800" dirty="0" smtClean="0">
                        <a:latin typeface="+mn-ea"/>
                        <a:ea typeface="+mn-ea"/>
                      </a:endParaRPr>
                    </a:p>
                    <a:p>
                      <a:r>
                        <a:rPr kumimoji="1" lang="ja-JP" altLang="en-US" sz="1400" dirty="0" smtClean="0">
                          <a:latin typeface="+mn-ea"/>
                          <a:ea typeface="+mn-ea"/>
                        </a:rPr>
                        <a:t>　特定施設</a:t>
                      </a:r>
                      <a:endParaRPr kumimoji="1" lang="en-US" altLang="ja-JP" sz="1400" dirty="0" smtClean="0">
                        <a:latin typeface="+mn-ea"/>
                        <a:ea typeface="+mn-ea"/>
                      </a:endParaRPr>
                    </a:p>
                    <a:p>
                      <a:r>
                        <a:rPr kumimoji="1" lang="ja-JP" altLang="en-US" sz="1400" dirty="0" smtClean="0">
                          <a:latin typeface="+mn-ea"/>
                          <a:ea typeface="+mn-ea"/>
                        </a:rPr>
                        <a:t>　グループホーム</a:t>
                      </a:r>
                      <a:endParaRPr kumimoji="1" lang="en-US" altLang="ja-JP" sz="1400" dirty="0" smtClean="0">
                        <a:latin typeface="+mn-ea"/>
                        <a:ea typeface="+mn-ea"/>
                      </a:endParaRPr>
                    </a:p>
                  </a:txBody>
                  <a:tcPr marL="84406" marR="84406">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ysClr val="window" lastClr="FFFFFF"/>
                    </a:solidFill>
                  </a:tcPr>
                </a:tc>
                <a:tc>
                  <a:txBody>
                    <a:bodyPr/>
                    <a:lstStyle>
                      <a:defPPr>
                        <a:defRPr lang="ja-JP"/>
                      </a:defPPr>
                      <a:lvl1pPr marL="0" algn="l" defTabSz="914400" rtl="0" eaLnBrk="1" latinLnBrk="0" hangingPunct="1">
                        <a:defRPr kumimoji="1" sz="1800" kern="1200">
                          <a:solidFill>
                            <a:schemeClr val="tx1"/>
                          </a:solidFill>
                          <a:latin typeface="Arial"/>
                          <a:ea typeface="HGPｺﾞｼｯｸM"/>
                        </a:defRPr>
                      </a:lvl1pPr>
                      <a:lvl2pPr marL="457200" algn="l" defTabSz="914400" rtl="0" eaLnBrk="1" latinLnBrk="0" hangingPunct="1">
                        <a:defRPr kumimoji="1" sz="1800" kern="1200">
                          <a:solidFill>
                            <a:schemeClr val="tx1"/>
                          </a:solidFill>
                          <a:latin typeface="Arial"/>
                          <a:ea typeface="HGPｺﾞｼｯｸM"/>
                        </a:defRPr>
                      </a:lvl2pPr>
                      <a:lvl3pPr marL="914400" algn="l" defTabSz="914400" rtl="0" eaLnBrk="1" latinLnBrk="0" hangingPunct="1">
                        <a:defRPr kumimoji="1" sz="1800" kern="1200">
                          <a:solidFill>
                            <a:schemeClr val="tx1"/>
                          </a:solidFill>
                          <a:latin typeface="Arial"/>
                          <a:ea typeface="HGPｺﾞｼｯｸM"/>
                        </a:defRPr>
                      </a:lvl3pPr>
                      <a:lvl4pPr marL="1371600" algn="l" defTabSz="914400" rtl="0" eaLnBrk="1" latinLnBrk="0" hangingPunct="1">
                        <a:defRPr kumimoji="1" sz="1800" kern="1200">
                          <a:solidFill>
                            <a:schemeClr val="tx1"/>
                          </a:solidFill>
                          <a:latin typeface="Arial"/>
                          <a:ea typeface="HGPｺﾞｼｯｸM"/>
                        </a:defRPr>
                      </a:lvl4pPr>
                      <a:lvl5pPr marL="1828800" algn="l" defTabSz="914400" rtl="0" eaLnBrk="1" latinLnBrk="0" hangingPunct="1">
                        <a:defRPr kumimoji="1" sz="1800" kern="1200">
                          <a:solidFill>
                            <a:schemeClr val="tx1"/>
                          </a:solidFill>
                          <a:latin typeface="Arial"/>
                          <a:ea typeface="HGPｺﾞｼｯｸM"/>
                        </a:defRPr>
                      </a:lvl5pPr>
                      <a:lvl6pPr marL="2286000" algn="l" defTabSz="914400" rtl="0" eaLnBrk="1" latinLnBrk="0" hangingPunct="1">
                        <a:defRPr kumimoji="1" sz="1800" kern="1200">
                          <a:solidFill>
                            <a:schemeClr val="tx1"/>
                          </a:solidFill>
                          <a:latin typeface="Arial"/>
                          <a:ea typeface="HGPｺﾞｼｯｸM"/>
                        </a:defRPr>
                      </a:lvl6pPr>
                      <a:lvl7pPr marL="2743200" algn="l" defTabSz="914400" rtl="0" eaLnBrk="1" latinLnBrk="0" hangingPunct="1">
                        <a:defRPr kumimoji="1" sz="1800" kern="1200">
                          <a:solidFill>
                            <a:schemeClr val="tx1"/>
                          </a:solidFill>
                          <a:latin typeface="Arial"/>
                          <a:ea typeface="HGPｺﾞｼｯｸM"/>
                        </a:defRPr>
                      </a:lvl7pPr>
                      <a:lvl8pPr marL="3200400" algn="l" defTabSz="914400" rtl="0" eaLnBrk="1" latinLnBrk="0" hangingPunct="1">
                        <a:defRPr kumimoji="1" sz="1800" kern="1200">
                          <a:solidFill>
                            <a:schemeClr val="tx1"/>
                          </a:solidFill>
                          <a:latin typeface="Arial"/>
                          <a:ea typeface="HGPｺﾞｼｯｸM"/>
                        </a:defRPr>
                      </a:lvl8pPr>
                      <a:lvl9pPr marL="3657600" algn="l" defTabSz="914400" rtl="0" eaLnBrk="1" latinLnBrk="0" hangingPunct="1">
                        <a:defRPr kumimoji="1" sz="1800" kern="1200">
                          <a:solidFill>
                            <a:schemeClr val="tx1"/>
                          </a:solidFill>
                          <a:latin typeface="Arial"/>
                          <a:ea typeface="HGPｺﾞｼｯｸM"/>
                        </a:defRPr>
                      </a:lvl9pPr>
                    </a:lstStyle>
                    <a:p>
                      <a:pPr algn="r"/>
                      <a:r>
                        <a:rPr kumimoji="1" lang="en-US" altLang="ja-JP" sz="1400" b="1" dirty="0" smtClean="0">
                          <a:latin typeface="HGPｺﾞｼｯｸM" pitchFamily="50" charset="-128"/>
                          <a:ea typeface="HGPｺﾞｼｯｸM" pitchFamily="50" charset="-128"/>
                        </a:rPr>
                        <a:t>33</a:t>
                      </a:r>
                      <a:r>
                        <a:rPr kumimoji="1" lang="ja-JP" altLang="en-US" sz="1400" b="1" dirty="0" smtClean="0">
                          <a:latin typeface="HGPｺﾞｼｯｸM" pitchFamily="50" charset="-128"/>
                          <a:ea typeface="HGPｺﾞｼｯｸM" pitchFamily="50" charset="-128"/>
                        </a:rPr>
                        <a:t>万人分</a:t>
                      </a:r>
                      <a:endParaRPr kumimoji="1" lang="en-US" altLang="ja-JP" sz="1400" b="1" dirty="0" smtClean="0">
                        <a:latin typeface="HGPｺﾞｼｯｸM" pitchFamily="50" charset="-128"/>
                        <a:ea typeface="HGPｺﾞｼｯｸM" pitchFamily="50" charset="-128"/>
                      </a:endParaRPr>
                    </a:p>
                    <a:p>
                      <a:pPr algn="r"/>
                      <a:endParaRPr kumimoji="1" lang="en-US" altLang="ja-JP" sz="800" b="1" dirty="0" smtClean="0">
                        <a:latin typeface="HGPｺﾞｼｯｸM" pitchFamily="50" charset="-128"/>
                        <a:ea typeface="HGPｺﾞｼｯｸM" pitchFamily="50" charset="-128"/>
                      </a:endParaRPr>
                    </a:p>
                    <a:p>
                      <a:pPr algn="r"/>
                      <a:r>
                        <a:rPr kumimoji="1" lang="en-US" altLang="ja-JP" sz="1400" b="1" dirty="0" smtClean="0">
                          <a:latin typeface="HGPｺﾞｼｯｸM" pitchFamily="50" charset="-128"/>
                          <a:ea typeface="HGPｺﾞｼｯｸM" pitchFamily="50" charset="-128"/>
                        </a:rPr>
                        <a:t>16</a:t>
                      </a:r>
                      <a:r>
                        <a:rPr kumimoji="1" lang="ja-JP" altLang="en-US" sz="1400" b="1" dirty="0" smtClean="0">
                          <a:latin typeface="HGPｺﾞｼｯｸM" pitchFamily="50" charset="-128"/>
                          <a:ea typeface="HGPｺﾞｼｯｸM" pitchFamily="50" charset="-128"/>
                        </a:rPr>
                        <a:t>万人分</a:t>
                      </a:r>
                      <a:endParaRPr kumimoji="1" lang="en-US" altLang="ja-JP" sz="1400" b="1" dirty="0" smtClean="0">
                        <a:latin typeface="HGPｺﾞｼｯｸM" pitchFamily="50" charset="-128"/>
                        <a:ea typeface="HGPｺﾞｼｯｸM" pitchFamily="50" charset="-128"/>
                      </a:endParaRPr>
                    </a:p>
                    <a:p>
                      <a:pPr algn="r"/>
                      <a:r>
                        <a:rPr kumimoji="1" lang="en-US" altLang="ja-JP" sz="1400" b="1" dirty="0" smtClean="0">
                          <a:latin typeface="HGPｺﾞｼｯｸM" pitchFamily="50" charset="-128"/>
                          <a:ea typeface="HGPｺﾞｼｯｸM" pitchFamily="50" charset="-128"/>
                        </a:rPr>
                        <a:t>17</a:t>
                      </a:r>
                      <a:r>
                        <a:rPr kumimoji="1" lang="ja-JP" altLang="en-US" sz="1400" b="1" dirty="0" smtClean="0">
                          <a:latin typeface="HGPｺﾞｼｯｸM" pitchFamily="50" charset="-128"/>
                          <a:ea typeface="HGPｺﾞｼｯｸM" pitchFamily="50" charset="-128"/>
                        </a:rPr>
                        <a:t>万人分</a:t>
                      </a:r>
                      <a:endParaRPr kumimoji="1" lang="ja-JP" altLang="en-US" sz="1400" b="1" dirty="0">
                        <a:latin typeface="HGPｺﾞｼｯｸM" pitchFamily="50" charset="-128"/>
                        <a:ea typeface="HGPｺﾞｼｯｸM" pitchFamily="50" charset="-128"/>
                      </a:endParaRPr>
                    </a:p>
                  </a:txBody>
                  <a:tcPr marL="84406" marR="84406">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r>
              <a:tr h="874752">
                <a:tc>
                  <a:txBody>
                    <a:bodyPr/>
                    <a:lstStyle>
                      <a:defPPr>
                        <a:defRPr lang="ja-JP"/>
                      </a:defPPr>
                      <a:lvl1pPr marL="0" algn="l" defTabSz="914400" rtl="0" eaLnBrk="1" latinLnBrk="0" hangingPunct="1">
                        <a:defRPr kumimoji="1" sz="1800" kern="1200">
                          <a:solidFill>
                            <a:schemeClr val="tx1"/>
                          </a:solidFill>
                          <a:latin typeface="Arial"/>
                          <a:ea typeface="HGPｺﾞｼｯｸM"/>
                        </a:defRPr>
                      </a:lvl1pPr>
                      <a:lvl2pPr marL="457200" algn="l" defTabSz="914400" rtl="0" eaLnBrk="1" latinLnBrk="0" hangingPunct="1">
                        <a:defRPr kumimoji="1" sz="1800" kern="1200">
                          <a:solidFill>
                            <a:schemeClr val="tx1"/>
                          </a:solidFill>
                          <a:latin typeface="Arial"/>
                          <a:ea typeface="HGPｺﾞｼｯｸM"/>
                        </a:defRPr>
                      </a:lvl2pPr>
                      <a:lvl3pPr marL="914400" algn="l" defTabSz="914400" rtl="0" eaLnBrk="1" latinLnBrk="0" hangingPunct="1">
                        <a:defRPr kumimoji="1" sz="1800" kern="1200">
                          <a:solidFill>
                            <a:schemeClr val="tx1"/>
                          </a:solidFill>
                          <a:latin typeface="Arial"/>
                          <a:ea typeface="HGPｺﾞｼｯｸM"/>
                        </a:defRPr>
                      </a:lvl3pPr>
                      <a:lvl4pPr marL="1371600" algn="l" defTabSz="914400" rtl="0" eaLnBrk="1" latinLnBrk="0" hangingPunct="1">
                        <a:defRPr kumimoji="1" sz="1800" kern="1200">
                          <a:solidFill>
                            <a:schemeClr val="tx1"/>
                          </a:solidFill>
                          <a:latin typeface="Arial"/>
                          <a:ea typeface="HGPｺﾞｼｯｸM"/>
                        </a:defRPr>
                      </a:lvl4pPr>
                      <a:lvl5pPr marL="1828800" algn="l" defTabSz="914400" rtl="0" eaLnBrk="1" latinLnBrk="0" hangingPunct="1">
                        <a:defRPr kumimoji="1" sz="1800" kern="1200">
                          <a:solidFill>
                            <a:schemeClr val="tx1"/>
                          </a:solidFill>
                          <a:latin typeface="Arial"/>
                          <a:ea typeface="HGPｺﾞｼｯｸM"/>
                        </a:defRPr>
                      </a:lvl5pPr>
                      <a:lvl6pPr marL="2286000" algn="l" defTabSz="914400" rtl="0" eaLnBrk="1" latinLnBrk="0" hangingPunct="1">
                        <a:defRPr kumimoji="1" sz="1800" kern="1200">
                          <a:solidFill>
                            <a:schemeClr val="tx1"/>
                          </a:solidFill>
                          <a:latin typeface="Arial"/>
                          <a:ea typeface="HGPｺﾞｼｯｸM"/>
                        </a:defRPr>
                      </a:lvl6pPr>
                      <a:lvl7pPr marL="2743200" algn="l" defTabSz="914400" rtl="0" eaLnBrk="1" latinLnBrk="0" hangingPunct="1">
                        <a:defRPr kumimoji="1" sz="1800" kern="1200">
                          <a:solidFill>
                            <a:schemeClr val="tx1"/>
                          </a:solidFill>
                          <a:latin typeface="Arial"/>
                          <a:ea typeface="HGPｺﾞｼｯｸM"/>
                        </a:defRPr>
                      </a:lvl7pPr>
                      <a:lvl8pPr marL="3200400" algn="l" defTabSz="914400" rtl="0" eaLnBrk="1" latinLnBrk="0" hangingPunct="1">
                        <a:defRPr kumimoji="1" sz="1800" kern="1200">
                          <a:solidFill>
                            <a:schemeClr val="tx1"/>
                          </a:solidFill>
                          <a:latin typeface="Arial"/>
                          <a:ea typeface="HGPｺﾞｼｯｸM"/>
                        </a:defRPr>
                      </a:lvl8pPr>
                      <a:lvl9pPr marL="3657600" algn="l" defTabSz="914400" rtl="0" eaLnBrk="1" latinLnBrk="0" hangingPunct="1">
                        <a:defRPr kumimoji="1" sz="1800" kern="1200">
                          <a:solidFill>
                            <a:schemeClr val="tx1"/>
                          </a:solidFill>
                          <a:latin typeface="Arial"/>
                          <a:ea typeface="HGPｺﾞｼｯｸM"/>
                        </a:defRPr>
                      </a:lvl9pPr>
                    </a:lstStyle>
                    <a:p>
                      <a:r>
                        <a:rPr kumimoji="1" lang="ja-JP" altLang="en-US" sz="1400" dirty="0" smtClean="0">
                          <a:latin typeface="+mn-ea"/>
                          <a:ea typeface="+mn-ea"/>
                        </a:rPr>
                        <a:t>介護施設　　　　　　　　</a:t>
                      </a:r>
                      <a:endParaRPr kumimoji="1" lang="en-US" altLang="ja-JP" sz="1400" dirty="0" smtClean="0">
                        <a:latin typeface="+mn-ea"/>
                        <a:ea typeface="+mn-ea"/>
                      </a:endParaRPr>
                    </a:p>
                    <a:p>
                      <a:r>
                        <a:rPr kumimoji="1" lang="ja-JP" altLang="en-US" sz="800" dirty="0" smtClean="0">
                          <a:latin typeface="+mn-ea"/>
                          <a:ea typeface="+mn-ea"/>
                        </a:rPr>
                        <a:t>　</a:t>
                      </a:r>
                      <a:endParaRPr kumimoji="1" lang="en-US" altLang="ja-JP" sz="800" dirty="0" smtClean="0">
                        <a:latin typeface="+mn-ea"/>
                        <a:ea typeface="+mn-ea"/>
                      </a:endParaRPr>
                    </a:p>
                    <a:p>
                      <a:r>
                        <a:rPr kumimoji="1" lang="ja-JP" altLang="en-US" sz="1400" dirty="0" smtClean="0">
                          <a:latin typeface="+mn-ea"/>
                          <a:ea typeface="+mn-ea"/>
                        </a:rPr>
                        <a:t>　特養</a:t>
                      </a:r>
                      <a:endParaRPr kumimoji="1" lang="en-US" altLang="ja-JP" sz="1400" dirty="0" smtClean="0">
                        <a:latin typeface="+mn-ea"/>
                        <a:ea typeface="+mn-ea"/>
                      </a:endParaRPr>
                    </a:p>
                    <a:p>
                      <a:r>
                        <a:rPr kumimoji="1" lang="ja-JP" altLang="en-US" sz="1400" dirty="0" smtClean="0">
                          <a:latin typeface="+mn-ea"/>
                          <a:ea typeface="+mn-ea"/>
                        </a:rPr>
                        <a:t>　老健（＋介護療養）</a:t>
                      </a:r>
                      <a:endParaRPr kumimoji="1" lang="en-US" altLang="ja-JP" sz="1400" dirty="0" smtClean="0">
                        <a:latin typeface="+mn-ea"/>
                        <a:ea typeface="+mn-ea"/>
                      </a:endParaRPr>
                    </a:p>
                  </a:txBody>
                  <a:tcPr marL="84406" marR="84406">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ysClr val="window" lastClr="FFFFFF"/>
                    </a:solidFill>
                  </a:tcPr>
                </a:tc>
                <a:tc>
                  <a:txBody>
                    <a:bodyPr/>
                    <a:lstStyle>
                      <a:defPPr>
                        <a:defRPr lang="ja-JP"/>
                      </a:defPPr>
                      <a:lvl1pPr marL="0" algn="l" defTabSz="914400" rtl="0" eaLnBrk="1" latinLnBrk="0" hangingPunct="1">
                        <a:defRPr kumimoji="1" sz="1800" kern="1200">
                          <a:solidFill>
                            <a:schemeClr val="tx1"/>
                          </a:solidFill>
                          <a:latin typeface="Arial"/>
                          <a:ea typeface="HGPｺﾞｼｯｸM"/>
                        </a:defRPr>
                      </a:lvl1pPr>
                      <a:lvl2pPr marL="457200" algn="l" defTabSz="914400" rtl="0" eaLnBrk="1" latinLnBrk="0" hangingPunct="1">
                        <a:defRPr kumimoji="1" sz="1800" kern="1200">
                          <a:solidFill>
                            <a:schemeClr val="tx1"/>
                          </a:solidFill>
                          <a:latin typeface="Arial"/>
                          <a:ea typeface="HGPｺﾞｼｯｸM"/>
                        </a:defRPr>
                      </a:lvl2pPr>
                      <a:lvl3pPr marL="914400" algn="l" defTabSz="914400" rtl="0" eaLnBrk="1" latinLnBrk="0" hangingPunct="1">
                        <a:defRPr kumimoji="1" sz="1800" kern="1200">
                          <a:solidFill>
                            <a:schemeClr val="tx1"/>
                          </a:solidFill>
                          <a:latin typeface="Arial"/>
                          <a:ea typeface="HGPｺﾞｼｯｸM"/>
                        </a:defRPr>
                      </a:lvl3pPr>
                      <a:lvl4pPr marL="1371600" algn="l" defTabSz="914400" rtl="0" eaLnBrk="1" latinLnBrk="0" hangingPunct="1">
                        <a:defRPr kumimoji="1" sz="1800" kern="1200">
                          <a:solidFill>
                            <a:schemeClr val="tx1"/>
                          </a:solidFill>
                          <a:latin typeface="Arial"/>
                          <a:ea typeface="HGPｺﾞｼｯｸM"/>
                        </a:defRPr>
                      </a:lvl4pPr>
                      <a:lvl5pPr marL="1828800" algn="l" defTabSz="914400" rtl="0" eaLnBrk="1" latinLnBrk="0" hangingPunct="1">
                        <a:defRPr kumimoji="1" sz="1800" kern="1200">
                          <a:solidFill>
                            <a:schemeClr val="tx1"/>
                          </a:solidFill>
                          <a:latin typeface="Arial"/>
                          <a:ea typeface="HGPｺﾞｼｯｸM"/>
                        </a:defRPr>
                      </a:lvl5pPr>
                      <a:lvl6pPr marL="2286000" algn="l" defTabSz="914400" rtl="0" eaLnBrk="1" latinLnBrk="0" hangingPunct="1">
                        <a:defRPr kumimoji="1" sz="1800" kern="1200">
                          <a:solidFill>
                            <a:schemeClr val="tx1"/>
                          </a:solidFill>
                          <a:latin typeface="Arial"/>
                          <a:ea typeface="HGPｺﾞｼｯｸM"/>
                        </a:defRPr>
                      </a:lvl6pPr>
                      <a:lvl7pPr marL="2743200" algn="l" defTabSz="914400" rtl="0" eaLnBrk="1" latinLnBrk="0" hangingPunct="1">
                        <a:defRPr kumimoji="1" sz="1800" kern="1200">
                          <a:solidFill>
                            <a:schemeClr val="tx1"/>
                          </a:solidFill>
                          <a:latin typeface="Arial"/>
                          <a:ea typeface="HGPｺﾞｼｯｸM"/>
                        </a:defRPr>
                      </a:lvl7pPr>
                      <a:lvl8pPr marL="3200400" algn="l" defTabSz="914400" rtl="0" eaLnBrk="1" latinLnBrk="0" hangingPunct="1">
                        <a:defRPr kumimoji="1" sz="1800" kern="1200">
                          <a:solidFill>
                            <a:schemeClr val="tx1"/>
                          </a:solidFill>
                          <a:latin typeface="Arial"/>
                          <a:ea typeface="HGPｺﾞｼｯｸM"/>
                        </a:defRPr>
                      </a:lvl8pPr>
                      <a:lvl9pPr marL="3657600" algn="l" defTabSz="914400" rtl="0" eaLnBrk="1" latinLnBrk="0" hangingPunct="1">
                        <a:defRPr kumimoji="1" sz="1800" kern="1200">
                          <a:solidFill>
                            <a:schemeClr val="tx1"/>
                          </a:solidFill>
                          <a:latin typeface="Arial"/>
                          <a:ea typeface="HGPｺﾞｼｯｸM"/>
                        </a:defRPr>
                      </a:lvl9pPr>
                    </a:lstStyle>
                    <a:p>
                      <a:pPr algn="r"/>
                      <a:r>
                        <a:rPr kumimoji="1" lang="en-US" altLang="ja-JP" sz="1400" b="1" dirty="0" smtClean="0">
                          <a:latin typeface="HGPｺﾞｼｯｸM" pitchFamily="50" charset="-128"/>
                          <a:ea typeface="HGPｺﾞｼｯｸM" pitchFamily="50" charset="-128"/>
                        </a:rPr>
                        <a:t>98</a:t>
                      </a:r>
                      <a:r>
                        <a:rPr kumimoji="1" lang="ja-JP" altLang="en-US" sz="1400" b="1" dirty="0" smtClean="0">
                          <a:latin typeface="HGPｺﾞｼｯｸM" pitchFamily="50" charset="-128"/>
                          <a:ea typeface="HGPｺﾞｼｯｸM" pitchFamily="50" charset="-128"/>
                        </a:rPr>
                        <a:t>万人分</a:t>
                      </a:r>
                      <a:endParaRPr kumimoji="1" lang="en-US" altLang="ja-JP" sz="1400" b="1" dirty="0" smtClean="0">
                        <a:latin typeface="HGPｺﾞｼｯｸM" pitchFamily="50" charset="-128"/>
                        <a:ea typeface="HGPｺﾞｼｯｸM" pitchFamily="50" charset="-128"/>
                      </a:endParaRPr>
                    </a:p>
                    <a:p>
                      <a:pPr algn="r"/>
                      <a:endParaRPr kumimoji="1" lang="en-US" altLang="ja-JP" sz="800" b="1" dirty="0" smtClean="0">
                        <a:latin typeface="HGPｺﾞｼｯｸM" pitchFamily="50" charset="-128"/>
                        <a:ea typeface="HGPｺﾞｼｯｸM" pitchFamily="50" charset="-128"/>
                      </a:endParaRPr>
                    </a:p>
                    <a:p>
                      <a:pPr algn="r"/>
                      <a:r>
                        <a:rPr kumimoji="1" lang="en-US" altLang="ja-JP" sz="1400" b="1" dirty="0" smtClean="0">
                          <a:latin typeface="HGPｺﾞｼｯｸM" pitchFamily="50" charset="-128"/>
                          <a:ea typeface="HGPｺﾞｼｯｸM" pitchFamily="50" charset="-128"/>
                        </a:rPr>
                        <a:t>52</a:t>
                      </a:r>
                      <a:r>
                        <a:rPr kumimoji="1" lang="ja-JP" altLang="en-US" sz="1400" b="1" dirty="0" smtClean="0">
                          <a:latin typeface="HGPｺﾞｼｯｸM" pitchFamily="50" charset="-128"/>
                          <a:ea typeface="HGPｺﾞｼｯｸM" pitchFamily="50" charset="-128"/>
                        </a:rPr>
                        <a:t>万人分</a:t>
                      </a:r>
                      <a:endParaRPr kumimoji="1" lang="en-US" altLang="ja-JP" sz="1400" b="1" dirty="0" smtClean="0">
                        <a:latin typeface="HGPｺﾞｼｯｸM" pitchFamily="50" charset="-128"/>
                        <a:ea typeface="HGPｺﾞｼｯｸM" pitchFamily="50" charset="-128"/>
                      </a:endParaRPr>
                    </a:p>
                    <a:p>
                      <a:pPr algn="r"/>
                      <a:r>
                        <a:rPr kumimoji="1" lang="en-US" altLang="ja-JP" sz="1400" b="1" dirty="0" smtClean="0">
                          <a:latin typeface="HGPｺﾞｼｯｸM" pitchFamily="50" charset="-128"/>
                          <a:ea typeface="HGPｺﾞｼｯｸM" pitchFamily="50" charset="-128"/>
                        </a:rPr>
                        <a:t>47</a:t>
                      </a:r>
                      <a:r>
                        <a:rPr kumimoji="1" lang="ja-JP" altLang="en-US" sz="1400" b="1" dirty="0" smtClean="0">
                          <a:latin typeface="HGPｺﾞｼｯｸM" pitchFamily="50" charset="-128"/>
                          <a:ea typeface="HGPｺﾞｼｯｸM" pitchFamily="50" charset="-128"/>
                        </a:rPr>
                        <a:t>万人分</a:t>
                      </a:r>
                      <a:endParaRPr kumimoji="1" lang="en-US" altLang="ja-JP" sz="1400" b="1" dirty="0" smtClean="0">
                        <a:solidFill>
                          <a:schemeClr val="tx1"/>
                        </a:solidFill>
                        <a:latin typeface="HGPｺﾞｼｯｸM" pitchFamily="50" charset="-128"/>
                        <a:ea typeface="HGPｺﾞｼｯｸM" pitchFamily="50" charset="-128"/>
                      </a:endParaRPr>
                    </a:p>
                  </a:txBody>
                  <a:tcPr marL="84406" marR="84406">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mpd="sng">
                      <a:solidFill>
                        <a:sysClr val="windowText" lastClr="000000"/>
                      </a:solidFill>
                    </a:lnB>
                    <a:lnTlToBr w="12700" cmpd="sng">
                      <a:noFill/>
                      <a:prstDash val="solid"/>
                    </a:lnTlToBr>
                    <a:lnBlToTr w="12700" cmpd="sng">
                      <a:noFill/>
                      <a:prstDash val="solid"/>
                    </a:lnBlToTr>
                    <a:solidFill>
                      <a:sysClr val="window" lastClr="FFFFFF"/>
                    </a:solidFill>
                  </a:tcPr>
                </a:tc>
              </a:tr>
            </a:tbl>
          </a:graphicData>
        </a:graphic>
      </p:graphicFrame>
      <p:sp>
        <p:nvSpPr>
          <p:cNvPr id="9" name="テキスト ボックス 8"/>
          <p:cNvSpPr txBox="1"/>
          <p:nvPr/>
        </p:nvSpPr>
        <p:spPr>
          <a:xfrm>
            <a:off x="3508496" y="1465775"/>
            <a:ext cx="2193474" cy="307777"/>
          </a:xfrm>
          <a:prstGeom prst="rect">
            <a:avLst/>
          </a:prstGeom>
          <a:noFill/>
        </p:spPr>
        <p:txBody>
          <a:bodyPr wrap="square" rtlCol="0">
            <a:spAutoFit/>
          </a:bodyPr>
          <a:lstStyle/>
          <a:p>
            <a:pPr algn="ctr" fontAlgn="auto">
              <a:spcBef>
                <a:spcPts val="0"/>
              </a:spcBef>
              <a:spcAft>
                <a:spcPts val="0"/>
              </a:spcAft>
              <a:defRPr/>
            </a:pPr>
            <a:r>
              <a:rPr lang="en-US" altLang="ja-JP" sz="1400" b="1" kern="0" dirty="0" smtClean="0">
                <a:solidFill>
                  <a:sysClr val="windowText" lastClr="000000"/>
                </a:solidFill>
                <a:latin typeface="ＭＳ Ｐゴシック"/>
                <a:ea typeface="ＭＳ Ｐゴシック"/>
              </a:rPr>
              <a:t>2015</a:t>
            </a:r>
            <a:r>
              <a:rPr lang="ja-JP" altLang="en-US" sz="1400" b="1" kern="0" dirty="0" smtClean="0">
                <a:solidFill>
                  <a:sysClr val="windowText" lastClr="000000"/>
                </a:solidFill>
                <a:latin typeface="ＭＳ Ｐゴシック"/>
                <a:ea typeface="ＭＳ Ｐゴシック"/>
              </a:rPr>
              <a:t>年度</a:t>
            </a:r>
            <a:r>
              <a:rPr kumimoji="0" lang="ja-JP" altLang="en-US" sz="1400" b="1" kern="0" dirty="0" smtClean="0">
                <a:solidFill>
                  <a:sysClr val="windowText" lastClr="000000"/>
                </a:solidFill>
                <a:latin typeface="ＭＳ Ｐゴシック"/>
                <a:ea typeface="ＭＳ Ｐゴシック"/>
              </a:rPr>
              <a:t>（改革シナリオ）</a:t>
            </a:r>
            <a:endParaRPr lang="ja-JP" altLang="en-US" sz="1400" b="1" kern="0" dirty="0">
              <a:solidFill>
                <a:sysClr val="windowText" lastClr="000000"/>
              </a:solidFill>
              <a:latin typeface="ＭＳ Ｐゴシック"/>
              <a:ea typeface="ＭＳ Ｐゴシック"/>
            </a:endParaRPr>
          </a:p>
        </p:txBody>
      </p:sp>
      <p:sp>
        <p:nvSpPr>
          <p:cNvPr id="10" name="テキスト ボックス 9"/>
          <p:cNvSpPr txBox="1"/>
          <p:nvPr/>
        </p:nvSpPr>
        <p:spPr>
          <a:xfrm>
            <a:off x="6646984" y="1449895"/>
            <a:ext cx="2378465" cy="307777"/>
          </a:xfrm>
          <a:prstGeom prst="rect">
            <a:avLst/>
          </a:prstGeom>
          <a:noFill/>
        </p:spPr>
        <p:txBody>
          <a:bodyPr wrap="square" rtlCol="0">
            <a:spAutoFit/>
          </a:bodyPr>
          <a:lstStyle/>
          <a:p>
            <a:pPr algn="ctr" fontAlgn="auto">
              <a:spcBef>
                <a:spcPts val="0"/>
              </a:spcBef>
              <a:spcAft>
                <a:spcPts val="0"/>
              </a:spcAft>
              <a:defRPr/>
            </a:pPr>
            <a:r>
              <a:rPr lang="en-US" altLang="ja-JP" sz="1400" b="1" kern="0" dirty="0" smtClean="0">
                <a:solidFill>
                  <a:sysClr val="windowText" lastClr="000000"/>
                </a:solidFill>
                <a:latin typeface="ＭＳ Ｐゴシック"/>
                <a:ea typeface="ＭＳ Ｐゴシック"/>
              </a:rPr>
              <a:t>2025</a:t>
            </a:r>
            <a:r>
              <a:rPr lang="ja-JP" altLang="en-US" sz="1400" b="1" kern="0" dirty="0" smtClean="0">
                <a:solidFill>
                  <a:sysClr val="windowText" lastClr="000000"/>
                </a:solidFill>
                <a:latin typeface="ＭＳ Ｐゴシック"/>
                <a:ea typeface="ＭＳ Ｐゴシック"/>
              </a:rPr>
              <a:t>年度</a:t>
            </a:r>
            <a:r>
              <a:rPr kumimoji="0" lang="ja-JP" altLang="en-US" sz="1400" b="1" kern="0" dirty="0" smtClean="0">
                <a:solidFill>
                  <a:sysClr val="windowText" lastClr="000000"/>
                </a:solidFill>
                <a:latin typeface="ＭＳ Ｐゴシック"/>
                <a:ea typeface="ＭＳ Ｐゴシック"/>
              </a:rPr>
              <a:t>（改革シナリオ）</a:t>
            </a:r>
            <a:endParaRPr lang="ja-JP" altLang="en-US" sz="1400" b="1" kern="0" dirty="0">
              <a:solidFill>
                <a:sysClr val="windowText" lastClr="000000"/>
              </a:solidFill>
              <a:latin typeface="ＭＳ Ｐゴシック"/>
              <a:ea typeface="ＭＳ Ｐゴシック"/>
            </a:endParaRPr>
          </a:p>
        </p:txBody>
      </p:sp>
      <p:grpSp>
        <p:nvGrpSpPr>
          <p:cNvPr id="2" name="グループ化 23"/>
          <p:cNvGrpSpPr/>
          <p:nvPr/>
        </p:nvGrpSpPr>
        <p:grpSpPr>
          <a:xfrm>
            <a:off x="204036" y="6131445"/>
            <a:ext cx="2858164" cy="432048"/>
            <a:chOff x="416496" y="6165304"/>
            <a:chExt cx="3816424" cy="504056"/>
          </a:xfrm>
        </p:grpSpPr>
        <p:sp>
          <p:nvSpPr>
            <p:cNvPr id="12" name="円/楕円 11"/>
            <p:cNvSpPr/>
            <p:nvPr/>
          </p:nvSpPr>
          <p:spPr>
            <a:xfrm>
              <a:off x="416496" y="6165304"/>
              <a:ext cx="3816424" cy="504056"/>
            </a:xfrm>
            <a:prstGeom prst="ellipse">
              <a:avLst/>
            </a:prstGeom>
            <a:noFill/>
            <a:ln w="25400" cap="flat" cmpd="sng" algn="ctr">
              <a:solidFill>
                <a:srgbClr val="4F81BD">
                  <a:shade val="50000"/>
                </a:srgbClr>
              </a:solidFill>
              <a:prstDash val="solid"/>
            </a:ln>
            <a:effectLst/>
          </p:spPr>
          <p:txBody>
            <a:bodyPr rtlCol="0" anchor="ctr"/>
            <a:lstStyle/>
            <a:p>
              <a:pPr algn="ctr" fontAlgn="auto">
                <a:spcBef>
                  <a:spcPts val="0"/>
                </a:spcBef>
                <a:spcAft>
                  <a:spcPts val="0"/>
                </a:spcAft>
                <a:defRPr/>
              </a:pPr>
              <a:endParaRPr lang="ja-JP" altLang="en-US" sz="1400" kern="0">
                <a:solidFill>
                  <a:sysClr val="window" lastClr="FFFFFF"/>
                </a:solidFill>
                <a:latin typeface="Calibri"/>
                <a:ea typeface="HGPｺﾞｼｯｸM"/>
              </a:endParaRPr>
            </a:p>
          </p:txBody>
        </p:sp>
        <p:sp>
          <p:nvSpPr>
            <p:cNvPr id="13" name="テキスト ボックス 12"/>
            <p:cNvSpPr txBox="1"/>
            <p:nvPr/>
          </p:nvSpPr>
          <p:spPr>
            <a:xfrm>
              <a:off x="715474" y="6226279"/>
              <a:ext cx="3240360" cy="359073"/>
            </a:xfrm>
            <a:prstGeom prst="rect">
              <a:avLst/>
            </a:prstGeom>
            <a:noFill/>
          </p:spPr>
          <p:txBody>
            <a:bodyPr wrap="square" rtlCol="0">
              <a:spAutoFit/>
            </a:bodyPr>
            <a:lstStyle/>
            <a:p>
              <a:pPr algn="ctr" fontAlgn="auto">
                <a:spcBef>
                  <a:spcPts val="0"/>
                </a:spcBef>
                <a:spcAft>
                  <a:spcPts val="0"/>
                </a:spcAft>
                <a:defRPr/>
              </a:pPr>
              <a:r>
                <a:rPr lang="ja-JP" altLang="en-US" sz="1400" kern="0" dirty="0" smtClean="0">
                  <a:solidFill>
                    <a:sysClr val="windowText" lastClr="000000"/>
                  </a:solidFill>
                  <a:latin typeface="Calibri"/>
                  <a:ea typeface="ＭＳ Ｐゴシック"/>
                </a:rPr>
                <a:t>介護職員：　　</a:t>
              </a:r>
              <a:r>
                <a:rPr lang="en-US" altLang="ja-JP" sz="1400" kern="0" dirty="0" smtClean="0">
                  <a:solidFill>
                    <a:sysClr val="windowText" lastClr="000000"/>
                  </a:solidFill>
                  <a:latin typeface="Calibri"/>
                  <a:ea typeface="ＭＳ Ｐゴシック"/>
                </a:rPr>
                <a:t>149</a:t>
              </a:r>
              <a:r>
                <a:rPr lang="ja-JP" altLang="en-US" sz="1400" kern="0" dirty="0" smtClean="0">
                  <a:solidFill>
                    <a:sysClr val="windowText" lastClr="000000"/>
                  </a:solidFill>
                  <a:latin typeface="Calibri"/>
                  <a:ea typeface="ＭＳ Ｐゴシック"/>
                </a:rPr>
                <a:t>万人　</a:t>
              </a:r>
              <a:endParaRPr lang="ja-JP" altLang="en-US" sz="1400" kern="0" dirty="0">
                <a:solidFill>
                  <a:sysClr val="windowText" lastClr="000000"/>
                </a:solidFill>
                <a:latin typeface="Calibri"/>
                <a:ea typeface="ＭＳ Ｐゴシック"/>
              </a:endParaRPr>
            </a:p>
          </p:txBody>
        </p:sp>
      </p:grpSp>
      <p:grpSp>
        <p:nvGrpSpPr>
          <p:cNvPr id="8" name="グループ化 23"/>
          <p:cNvGrpSpPr/>
          <p:nvPr/>
        </p:nvGrpSpPr>
        <p:grpSpPr>
          <a:xfrm>
            <a:off x="6559327" y="6112611"/>
            <a:ext cx="2567515" cy="436368"/>
            <a:chOff x="416496" y="6165304"/>
            <a:chExt cx="3816424" cy="504056"/>
          </a:xfrm>
        </p:grpSpPr>
        <p:sp>
          <p:nvSpPr>
            <p:cNvPr id="15" name="円/楕円 14"/>
            <p:cNvSpPr/>
            <p:nvPr/>
          </p:nvSpPr>
          <p:spPr>
            <a:xfrm>
              <a:off x="416496" y="6165304"/>
              <a:ext cx="3816424" cy="504056"/>
            </a:xfrm>
            <a:prstGeom prst="ellipse">
              <a:avLst/>
            </a:prstGeom>
            <a:noFill/>
            <a:ln w="25400" cap="flat" cmpd="sng" algn="ctr">
              <a:solidFill>
                <a:srgbClr val="4F81BD">
                  <a:shade val="50000"/>
                </a:srgbClr>
              </a:solidFill>
              <a:prstDash val="sysDash"/>
            </a:ln>
            <a:effectLst/>
          </p:spPr>
          <p:txBody>
            <a:bodyPr rtlCol="0" anchor="ctr"/>
            <a:lstStyle/>
            <a:p>
              <a:pPr algn="ctr" fontAlgn="auto">
                <a:spcBef>
                  <a:spcPts val="0"/>
                </a:spcBef>
                <a:spcAft>
                  <a:spcPts val="0"/>
                </a:spcAft>
                <a:defRPr/>
              </a:pPr>
              <a:endParaRPr lang="ja-JP" altLang="en-US" sz="1400" kern="0">
                <a:solidFill>
                  <a:sysClr val="window" lastClr="FFFFFF"/>
                </a:solidFill>
                <a:latin typeface="Calibri"/>
                <a:ea typeface="HGPｺﾞｼｯｸM"/>
              </a:endParaRPr>
            </a:p>
          </p:txBody>
        </p:sp>
        <p:sp>
          <p:nvSpPr>
            <p:cNvPr id="16" name="テキスト ボックス 15"/>
            <p:cNvSpPr txBox="1"/>
            <p:nvPr/>
          </p:nvSpPr>
          <p:spPr>
            <a:xfrm>
              <a:off x="776535" y="6249315"/>
              <a:ext cx="3240361" cy="359073"/>
            </a:xfrm>
            <a:prstGeom prst="rect">
              <a:avLst/>
            </a:prstGeom>
            <a:noFill/>
            <a:ln>
              <a:noFill/>
              <a:prstDash val="sysDash"/>
            </a:ln>
          </p:spPr>
          <p:txBody>
            <a:bodyPr wrap="square" rtlCol="0">
              <a:spAutoFit/>
            </a:bodyPr>
            <a:lstStyle/>
            <a:p>
              <a:pPr algn="ctr" fontAlgn="auto">
                <a:spcBef>
                  <a:spcPts val="0"/>
                </a:spcBef>
                <a:spcAft>
                  <a:spcPts val="0"/>
                </a:spcAft>
                <a:defRPr/>
              </a:pPr>
              <a:r>
                <a:rPr kumimoji="0" lang="en-US" altLang="ja-JP" sz="1400" kern="0" dirty="0" smtClean="0">
                  <a:solidFill>
                    <a:sysClr val="windowText" lastClr="000000"/>
                  </a:solidFill>
                  <a:latin typeface="Calibri"/>
                  <a:ea typeface="ＭＳ Ｐゴシック"/>
                </a:rPr>
                <a:t>237</a:t>
              </a:r>
              <a:r>
                <a:rPr kumimoji="0" lang="ja-JP" altLang="en-US" sz="1400" kern="0" dirty="0" smtClean="0">
                  <a:solidFill>
                    <a:sysClr val="windowText" lastClr="000000"/>
                  </a:solidFill>
                  <a:latin typeface="Calibri"/>
                  <a:ea typeface="ＭＳ Ｐゴシック"/>
                </a:rPr>
                <a:t>万人から</a:t>
              </a:r>
              <a:r>
                <a:rPr kumimoji="0" lang="en-US" altLang="ja-JP" sz="1400" kern="0" dirty="0" smtClean="0">
                  <a:solidFill>
                    <a:sysClr val="windowText" lastClr="000000"/>
                  </a:solidFill>
                  <a:latin typeface="Calibri"/>
                  <a:ea typeface="ＭＳ Ｐゴシック"/>
                </a:rPr>
                <a:t>249</a:t>
              </a:r>
              <a:r>
                <a:rPr kumimoji="0" lang="ja-JP" altLang="en-US" sz="1400" kern="0" dirty="0" smtClean="0">
                  <a:solidFill>
                    <a:sysClr val="windowText" lastClr="000000"/>
                  </a:solidFill>
                  <a:latin typeface="Calibri"/>
                  <a:ea typeface="ＭＳ Ｐゴシック"/>
                </a:rPr>
                <a:t>万人</a:t>
              </a:r>
              <a:endParaRPr lang="ja-JP" altLang="en-US" sz="1400" kern="0" dirty="0">
                <a:solidFill>
                  <a:sysClr val="windowText" lastClr="000000"/>
                </a:solidFill>
                <a:latin typeface="Calibri"/>
                <a:ea typeface="ＭＳ Ｐゴシック"/>
              </a:endParaRPr>
            </a:p>
          </p:txBody>
        </p:sp>
      </p:grpSp>
      <p:sp>
        <p:nvSpPr>
          <p:cNvPr id="19" name="円/楕円 18"/>
          <p:cNvSpPr/>
          <p:nvPr/>
        </p:nvSpPr>
        <p:spPr>
          <a:xfrm>
            <a:off x="3460996" y="6148123"/>
            <a:ext cx="2349510" cy="382595"/>
          </a:xfrm>
          <a:prstGeom prst="ellipse">
            <a:avLst/>
          </a:prstGeom>
          <a:solidFill>
            <a:schemeClr val="bg1"/>
          </a:solidFill>
          <a:ln w="25400" cap="flat" cmpd="sng" algn="ctr">
            <a:solidFill>
              <a:schemeClr val="accent1"/>
            </a:solidFill>
            <a:prstDash val="solid"/>
          </a:ln>
          <a:effectLst/>
        </p:spPr>
        <p:txBody>
          <a:bodyPr rtlCol="0" anchor="ctr"/>
          <a:lstStyle/>
          <a:p>
            <a:pPr algn="ctr" fontAlgn="auto">
              <a:spcBef>
                <a:spcPts val="0"/>
              </a:spcBef>
              <a:spcAft>
                <a:spcPts val="0"/>
              </a:spcAft>
              <a:defRPr/>
            </a:pPr>
            <a:endParaRPr lang="ja-JP" altLang="en-US" sz="1400" kern="0">
              <a:solidFill>
                <a:sysClr val="window" lastClr="FFFFFF"/>
              </a:solidFill>
              <a:latin typeface="Calibri"/>
              <a:ea typeface="HGPｺﾞｼｯｸM"/>
            </a:endParaRPr>
          </a:p>
        </p:txBody>
      </p:sp>
      <p:sp>
        <p:nvSpPr>
          <p:cNvPr id="18" name="テキスト ボックス 17"/>
          <p:cNvSpPr txBox="1"/>
          <p:nvPr/>
        </p:nvSpPr>
        <p:spPr>
          <a:xfrm>
            <a:off x="3152309" y="6211067"/>
            <a:ext cx="2905848" cy="307777"/>
          </a:xfrm>
          <a:prstGeom prst="rect">
            <a:avLst/>
          </a:prstGeom>
          <a:noFill/>
          <a:ln>
            <a:noFill/>
          </a:ln>
        </p:spPr>
        <p:txBody>
          <a:bodyPr wrap="square" rtlCol="0">
            <a:spAutoFit/>
          </a:bodyPr>
          <a:lstStyle/>
          <a:p>
            <a:pPr algn="ctr" fontAlgn="auto">
              <a:spcBef>
                <a:spcPts val="0"/>
              </a:spcBef>
              <a:spcAft>
                <a:spcPts val="0"/>
              </a:spcAft>
              <a:defRPr/>
            </a:pPr>
            <a:r>
              <a:rPr kumimoji="0" lang="en-US" altLang="ja-JP" sz="1400" kern="0" dirty="0" smtClean="0">
                <a:solidFill>
                  <a:sysClr val="windowText" lastClr="000000"/>
                </a:solidFill>
                <a:latin typeface="Calibri"/>
                <a:ea typeface="ＭＳ Ｐゴシック"/>
              </a:rPr>
              <a:t>167</a:t>
            </a:r>
            <a:r>
              <a:rPr kumimoji="0" lang="ja-JP" altLang="en-US" sz="1400" kern="0" dirty="0" smtClean="0">
                <a:solidFill>
                  <a:sysClr val="windowText" lastClr="000000"/>
                </a:solidFill>
                <a:latin typeface="Calibri"/>
                <a:ea typeface="ＭＳ Ｐゴシック"/>
              </a:rPr>
              <a:t>万人から</a:t>
            </a:r>
            <a:r>
              <a:rPr kumimoji="0" lang="en-US" altLang="ja-JP" sz="1400" kern="0" dirty="0" smtClean="0">
                <a:solidFill>
                  <a:sysClr val="windowText" lastClr="000000"/>
                </a:solidFill>
                <a:latin typeface="Calibri"/>
                <a:ea typeface="ＭＳ Ｐゴシック"/>
              </a:rPr>
              <a:t>176</a:t>
            </a:r>
            <a:r>
              <a:rPr kumimoji="0" lang="ja-JP" altLang="en-US" sz="1400" kern="0" dirty="0" smtClean="0">
                <a:solidFill>
                  <a:sysClr val="windowText" lastClr="000000"/>
                </a:solidFill>
                <a:latin typeface="Calibri"/>
                <a:ea typeface="ＭＳ Ｐゴシック"/>
              </a:rPr>
              <a:t>万人</a:t>
            </a:r>
            <a:endParaRPr lang="ja-JP" altLang="en-US" sz="1400" kern="0" dirty="0">
              <a:solidFill>
                <a:sysClr val="windowText" lastClr="000000"/>
              </a:solidFill>
              <a:latin typeface="Calibri"/>
              <a:ea typeface="ＭＳ Ｐゴシック"/>
            </a:endParaRPr>
          </a:p>
        </p:txBody>
      </p:sp>
      <p:sp>
        <p:nvSpPr>
          <p:cNvPr id="21" name="タイトル 20"/>
          <p:cNvSpPr>
            <a:spLocks noGrp="1"/>
          </p:cNvSpPr>
          <p:nvPr>
            <p:ph type="title"/>
          </p:nvPr>
        </p:nvSpPr>
        <p:spPr>
          <a:xfrm>
            <a:off x="457325" y="44624"/>
            <a:ext cx="8229600" cy="432048"/>
          </a:xfrm>
        </p:spPr>
        <p:txBody>
          <a:bodyPr>
            <a:normAutofit fontScale="90000"/>
          </a:bodyPr>
          <a:lstStyle/>
          <a:p>
            <a:r>
              <a:rPr kumimoji="1" lang="ja-JP" altLang="en-US" sz="2400" dirty="0" smtClean="0"/>
              <a:t>介護サービス提供体制の充実と重点化・効率化</a:t>
            </a:r>
            <a:endParaRPr kumimoji="1" lang="ja-JP" altLang="en-US" sz="2400" dirty="0"/>
          </a:p>
        </p:txBody>
      </p:sp>
      <p:sp>
        <p:nvSpPr>
          <p:cNvPr id="23" name="角丸四角形 22"/>
          <p:cNvSpPr/>
          <p:nvPr/>
        </p:nvSpPr>
        <p:spPr>
          <a:xfrm>
            <a:off x="398920" y="548680"/>
            <a:ext cx="8360728" cy="864096"/>
          </a:xfrm>
          <a:prstGeom prst="roundRect">
            <a:avLst>
              <a:gd name="adj" fmla="val 2866"/>
            </a:avLst>
          </a:prstGeom>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ctr"/>
          <a:lstStyle/>
          <a:p>
            <a:pPr defTabSz="914125" fontAlgn="auto">
              <a:spcBef>
                <a:spcPts val="0"/>
              </a:spcBef>
              <a:spcAft>
                <a:spcPts val="0"/>
              </a:spcAft>
              <a:buFont typeface="Wingdings" pitchFamily="2" charset="2"/>
              <a:buChar char="n"/>
            </a:pPr>
            <a:r>
              <a:rPr lang="ja-JP" altLang="en-US" sz="1600" dirty="0" smtClean="0">
                <a:solidFill>
                  <a:prstClr val="black"/>
                </a:solidFill>
              </a:rPr>
              <a:t>　在宅サービス、居住系サービスを拡充　</a:t>
            </a:r>
            <a:r>
              <a:rPr lang="en-US" altLang="ja-JP" sz="1600" dirty="0" smtClean="0">
                <a:solidFill>
                  <a:prstClr val="black"/>
                </a:solidFill>
              </a:rPr>
              <a:t>【</a:t>
            </a:r>
            <a:r>
              <a:rPr lang="ja-JP" altLang="en-US" sz="1600" dirty="0" smtClean="0">
                <a:solidFill>
                  <a:prstClr val="black"/>
                </a:solidFill>
              </a:rPr>
              <a:t>充実</a:t>
            </a:r>
            <a:r>
              <a:rPr lang="en-US" altLang="ja-JP" sz="1600" dirty="0" smtClean="0">
                <a:solidFill>
                  <a:prstClr val="black"/>
                </a:solidFill>
              </a:rPr>
              <a:t>】</a:t>
            </a:r>
          </a:p>
          <a:p>
            <a:pPr defTabSz="914125" fontAlgn="auto">
              <a:spcBef>
                <a:spcPts val="0"/>
              </a:spcBef>
              <a:spcAft>
                <a:spcPts val="0"/>
              </a:spcAft>
              <a:buFont typeface="Wingdings" pitchFamily="2" charset="2"/>
              <a:buChar char="n"/>
            </a:pPr>
            <a:r>
              <a:rPr lang="ja-JP" altLang="en-US" sz="1600" dirty="0" smtClean="0">
                <a:solidFill>
                  <a:prstClr val="black"/>
                </a:solidFill>
              </a:rPr>
              <a:t>　介護予防・重度化予防により、要介護者の増加を抑制　</a:t>
            </a:r>
            <a:r>
              <a:rPr lang="en-US" altLang="ja-JP" sz="1600" dirty="0" smtClean="0">
                <a:solidFill>
                  <a:prstClr val="black"/>
                </a:solidFill>
              </a:rPr>
              <a:t>【</a:t>
            </a:r>
            <a:r>
              <a:rPr lang="ja-JP" altLang="en-US" sz="1600" dirty="0" smtClean="0">
                <a:solidFill>
                  <a:prstClr val="black"/>
                </a:solidFill>
              </a:rPr>
              <a:t>重点化・効率化</a:t>
            </a:r>
            <a:r>
              <a:rPr lang="en-US" altLang="ja-JP" sz="1600" dirty="0" smtClean="0">
                <a:solidFill>
                  <a:prstClr val="black"/>
                </a:solidFill>
              </a:rPr>
              <a:t>】</a:t>
            </a:r>
          </a:p>
          <a:p>
            <a:pPr defTabSz="914125" fontAlgn="auto">
              <a:spcBef>
                <a:spcPts val="0"/>
              </a:spcBef>
              <a:spcAft>
                <a:spcPts val="0"/>
              </a:spcAft>
              <a:buFont typeface="Wingdings" pitchFamily="2" charset="2"/>
              <a:buChar char="n"/>
            </a:pPr>
            <a:r>
              <a:rPr lang="ja-JP" altLang="en-US" sz="1600" dirty="0" smtClean="0">
                <a:solidFill>
                  <a:prstClr val="black"/>
                </a:solidFill>
              </a:rPr>
              <a:t>　介護サービス量の増大に伴い、介護職員を増加。介護職員の処遇についても改善　</a:t>
            </a:r>
            <a:r>
              <a:rPr lang="en-US" altLang="ja-JP" sz="1600" dirty="0" smtClean="0">
                <a:solidFill>
                  <a:prstClr val="black"/>
                </a:solidFill>
              </a:rPr>
              <a:t>【</a:t>
            </a:r>
            <a:r>
              <a:rPr lang="ja-JP" altLang="en-US" sz="1600" dirty="0" smtClean="0">
                <a:solidFill>
                  <a:prstClr val="black"/>
                </a:solidFill>
              </a:rPr>
              <a:t>充実</a:t>
            </a:r>
            <a:r>
              <a:rPr lang="en-US" altLang="ja-JP" sz="1600" dirty="0" smtClean="0">
                <a:solidFill>
                  <a:prstClr val="black"/>
                </a:solidFill>
              </a:rPr>
              <a:t>】</a:t>
            </a:r>
            <a:endParaRPr lang="ja-JP" altLang="en-US" sz="1600" dirty="0">
              <a:solidFill>
                <a:prstClr val="black"/>
              </a:solidFill>
            </a:endParaRPr>
          </a:p>
        </p:txBody>
      </p:sp>
      <p:sp>
        <p:nvSpPr>
          <p:cNvPr id="22" name="テキスト ボックス 21"/>
          <p:cNvSpPr txBox="1"/>
          <p:nvPr/>
        </p:nvSpPr>
        <p:spPr>
          <a:xfrm>
            <a:off x="517396" y="1465775"/>
            <a:ext cx="2193474" cy="307777"/>
          </a:xfrm>
          <a:prstGeom prst="rect">
            <a:avLst/>
          </a:prstGeom>
          <a:noFill/>
        </p:spPr>
        <p:txBody>
          <a:bodyPr wrap="square" rtlCol="0">
            <a:spAutoFit/>
          </a:bodyPr>
          <a:lstStyle/>
          <a:p>
            <a:pPr algn="ctr" fontAlgn="auto">
              <a:spcBef>
                <a:spcPts val="0"/>
              </a:spcBef>
              <a:spcAft>
                <a:spcPts val="0"/>
              </a:spcAft>
              <a:defRPr/>
            </a:pPr>
            <a:r>
              <a:rPr lang="en-US" altLang="ja-JP" sz="1400" b="1" kern="0" dirty="0" smtClean="0">
                <a:solidFill>
                  <a:sysClr val="windowText" lastClr="000000"/>
                </a:solidFill>
                <a:latin typeface="ＭＳ Ｐゴシック"/>
                <a:ea typeface="ＭＳ Ｐゴシック"/>
              </a:rPr>
              <a:t>2012</a:t>
            </a:r>
            <a:r>
              <a:rPr lang="ja-JP" altLang="en-US" sz="1400" b="1" kern="0" dirty="0" smtClean="0">
                <a:solidFill>
                  <a:sysClr val="windowText" lastClr="000000"/>
                </a:solidFill>
                <a:latin typeface="ＭＳ Ｐゴシック"/>
                <a:ea typeface="ＭＳ Ｐゴシック"/>
              </a:rPr>
              <a:t>年度</a:t>
            </a:r>
          </a:p>
        </p:txBody>
      </p:sp>
      <p:sp>
        <p:nvSpPr>
          <p:cNvPr id="24" name="テキスト ボックス 23"/>
          <p:cNvSpPr txBox="1"/>
          <p:nvPr/>
        </p:nvSpPr>
        <p:spPr>
          <a:xfrm>
            <a:off x="3707930" y="6459322"/>
            <a:ext cx="4075779" cy="646331"/>
          </a:xfrm>
          <a:prstGeom prst="rect">
            <a:avLst/>
          </a:prstGeom>
          <a:noFill/>
        </p:spPr>
        <p:txBody>
          <a:bodyPr wrap="square" rtlCol="0">
            <a:spAutoFit/>
          </a:bodyPr>
          <a:lstStyle/>
          <a:p>
            <a:pPr defTabSz="914125" fontAlgn="auto">
              <a:spcBef>
                <a:spcPts val="0"/>
              </a:spcBef>
              <a:spcAft>
                <a:spcPts val="0"/>
              </a:spcAft>
              <a:buFont typeface="Arial" pitchFamily="34" charset="0"/>
              <a:buChar char="•"/>
            </a:pPr>
            <a:r>
              <a:rPr lang="ja-JP" altLang="en-US" sz="1200" dirty="0" smtClean="0">
                <a:solidFill>
                  <a:prstClr val="black"/>
                </a:solidFill>
                <a:latin typeface="ＭＳ Ｐゴシック"/>
                <a:ea typeface="ＭＳ Ｐゴシック"/>
              </a:rPr>
              <a:t>　介護職員数の増加</a:t>
            </a:r>
            <a:endParaRPr lang="en-US" altLang="ja-JP" sz="1200" dirty="0" smtClean="0">
              <a:solidFill>
                <a:prstClr val="black"/>
              </a:solidFill>
              <a:latin typeface="ＭＳ Ｐゴシック"/>
              <a:ea typeface="ＭＳ Ｐゴシック"/>
            </a:endParaRPr>
          </a:p>
          <a:p>
            <a:pPr defTabSz="914125" fontAlgn="auto">
              <a:spcBef>
                <a:spcPts val="0"/>
              </a:spcBef>
              <a:spcAft>
                <a:spcPts val="0"/>
              </a:spcAft>
              <a:buFont typeface="Arial" pitchFamily="34" charset="0"/>
              <a:buChar char="•"/>
            </a:pPr>
            <a:r>
              <a:rPr lang="ja-JP" altLang="en-US" sz="1200" dirty="0" smtClean="0">
                <a:solidFill>
                  <a:prstClr val="black"/>
                </a:solidFill>
                <a:latin typeface="ＭＳ Ｐゴシック"/>
                <a:ea typeface="ＭＳ Ｐゴシック"/>
              </a:rPr>
              <a:t>　賃金を月額４万円引き上げ（</a:t>
            </a:r>
            <a:r>
              <a:rPr lang="en-US" altLang="ja-JP" sz="1200" dirty="0" smtClean="0">
                <a:solidFill>
                  <a:prstClr val="black"/>
                </a:solidFill>
                <a:latin typeface="ＭＳ Ｐゴシック"/>
                <a:ea typeface="ＭＳ Ｐゴシック"/>
              </a:rPr>
              <a:t>2008</a:t>
            </a:r>
            <a:r>
              <a:rPr lang="ja-JP" altLang="en-US" sz="1200" dirty="0" smtClean="0">
                <a:solidFill>
                  <a:prstClr val="black"/>
                </a:solidFill>
                <a:latin typeface="ＭＳ Ｐゴシック"/>
                <a:ea typeface="ＭＳ Ｐゴシック"/>
              </a:rPr>
              <a:t>年時点との比較）</a:t>
            </a:r>
          </a:p>
          <a:p>
            <a:pPr defTabSz="914125" fontAlgn="auto">
              <a:spcBef>
                <a:spcPts val="0"/>
              </a:spcBef>
              <a:spcAft>
                <a:spcPts val="0"/>
              </a:spcAft>
              <a:buFont typeface="Arial" pitchFamily="34" charset="0"/>
              <a:buChar char="•"/>
            </a:pPr>
            <a:endParaRPr lang="ja-JP" altLang="en-US" sz="1200" dirty="0">
              <a:solidFill>
                <a:prstClr val="black"/>
              </a:solidFill>
              <a:latin typeface="ＭＳ Ｐゴシック"/>
              <a:ea typeface="ＭＳ Ｐゴシック"/>
            </a:endParaRPr>
          </a:p>
        </p:txBody>
      </p:sp>
    </p:spTree>
    <p:extLst>
      <p:ext uri="{BB962C8B-B14F-4D97-AF65-F5344CB8AC3E}">
        <p14:creationId xmlns:p14="http://schemas.microsoft.com/office/powerpoint/2010/main" val="268626406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323537" y="188640"/>
            <a:ext cx="8640960" cy="720080"/>
          </a:xfrm>
        </p:spPr>
        <p:txBody>
          <a:bodyPr>
            <a:normAutofit/>
          </a:bodyPr>
          <a:lstStyle/>
          <a:p>
            <a:r>
              <a:rPr lang="ja-JP" altLang="en-US" sz="2900" dirty="0" smtClean="0"/>
              <a:t>社会保障制度改革推進法（抄）</a:t>
            </a:r>
            <a:endParaRPr lang="ja-JP" altLang="en-US" sz="2900" dirty="0"/>
          </a:p>
        </p:txBody>
      </p:sp>
      <p:sp>
        <p:nvSpPr>
          <p:cNvPr id="3" name="サブタイトル 2"/>
          <p:cNvSpPr>
            <a:spLocks noGrp="1"/>
          </p:cNvSpPr>
          <p:nvPr>
            <p:ph type="subTitle" idx="1"/>
          </p:nvPr>
        </p:nvSpPr>
        <p:spPr>
          <a:xfrm>
            <a:off x="174796" y="1275749"/>
            <a:ext cx="8892480" cy="5184575"/>
          </a:xfrm>
        </p:spPr>
        <p:txBody>
          <a:bodyPr>
            <a:noAutofit/>
          </a:bodyPr>
          <a:lstStyle/>
          <a:p>
            <a:pPr algn="l"/>
            <a:r>
              <a:rPr lang="en-US" altLang="ja-JP" sz="1200" dirty="0" smtClean="0">
                <a:solidFill>
                  <a:schemeClr val="tx1"/>
                </a:solidFill>
              </a:rPr>
              <a:t> </a:t>
            </a:r>
            <a:endParaRPr lang="ja-JP" altLang="ja-JP" sz="1200" dirty="0" smtClean="0">
              <a:solidFill>
                <a:schemeClr val="tx1"/>
              </a:solidFill>
            </a:endParaRPr>
          </a:p>
          <a:p>
            <a:pPr algn="l"/>
            <a:r>
              <a:rPr lang="ja-JP" altLang="en-US" sz="1200" dirty="0" smtClean="0">
                <a:solidFill>
                  <a:schemeClr val="tx1"/>
                </a:solidFill>
              </a:rPr>
              <a:t>　</a:t>
            </a:r>
            <a:r>
              <a:rPr lang="ja-JP" altLang="ja-JP" sz="1400" dirty="0" smtClean="0">
                <a:solidFill>
                  <a:schemeClr val="tx1"/>
                </a:solidFill>
              </a:rPr>
              <a:t>（基本的な考え方）</a:t>
            </a:r>
          </a:p>
          <a:p>
            <a:pPr algn="l"/>
            <a:r>
              <a:rPr lang="ja-JP" altLang="ja-JP" sz="1400" dirty="0" smtClean="0">
                <a:solidFill>
                  <a:schemeClr val="tx1"/>
                </a:solidFill>
              </a:rPr>
              <a:t>第２条　社会保障制度改革は、次に掲げる事項を基本として行われるものとする。</a:t>
            </a:r>
          </a:p>
          <a:p>
            <a:pPr marL="273050" indent="-95250" algn="l"/>
            <a:r>
              <a:rPr lang="ja-JP" altLang="ja-JP" sz="1400" dirty="0" smtClean="0">
                <a:solidFill>
                  <a:schemeClr val="tx1"/>
                </a:solidFill>
              </a:rPr>
              <a:t>一　自助、共助及び公助が最も適切に組み合わされるよう留意しつつ、国民が自立した生活を営むことができるよう、家族相互及び国民相互の助け合いの仕組みを通じてその実現を支援していくこと。</a:t>
            </a:r>
          </a:p>
          <a:p>
            <a:pPr marL="273050" indent="-95250" algn="l"/>
            <a:r>
              <a:rPr lang="ja-JP" altLang="ja-JP" sz="1400" dirty="0" smtClean="0">
                <a:solidFill>
                  <a:schemeClr val="tx1"/>
                </a:solidFill>
              </a:rPr>
              <a:t>二　社会保障の機能の充実と給付の重点化及び制度の運営の効率化とを同時に行い、税金や社会保険料を納付する者の立場に立って、負担の増大を抑制しつつ、持続可能な制度を実現すること。</a:t>
            </a:r>
          </a:p>
          <a:p>
            <a:pPr marL="273050" indent="-95250" algn="l"/>
            <a:r>
              <a:rPr lang="ja-JP" altLang="ja-JP" sz="1400" dirty="0" smtClean="0">
                <a:solidFill>
                  <a:schemeClr val="tx1"/>
                </a:solidFill>
              </a:rPr>
              <a:t>三　年金、医療及び介護においては、社会保険制度を基本とし、国及び地方公共団体の負担は、社会保険料に係る国民の負担の適正化に充てることを基本とすること。</a:t>
            </a:r>
          </a:p>
          <a:p>
            <a:pPr marL="273050" indent="-95250" algn="l"/>
            <a:r>
              <a:rPr lang="ja-JP" altLang="ja-JP" sz="1400" dirty="0" smtClean="0">
                <a:solidFill>
                  <a:schemeClr val="tx1"/>
                </a:solidFill>
              </a:rPr>
              <a:t>四　国民が広く受益する社会保障に係る費用をあらゆる世代が広く公平に分かち合う観点等から、社会保障給付に要する費用に係る国及び地方公共団体の負担の主要な財源には、消費税及び地方消費税の収入を充てるものとすること。</a:t>
            </a:r>
          </a:p>
          <a:p>
            <a:pPr marL="273050" indent="-95250" algn="l"/>
            <a:r>
              <a:rPr lang="en-US" altLang="ja-JP" sz="1400" dirty="0" smtClean="0">
                <a:solidFill>
                  <a:schemeClr val="tx1"/>
                </a:solidFill>
              </a:rPr>
              <a:t> </a:t>
            </a:r>
            <a:endParaRPr lang="ja-JP" altLang="ja-JP" sz="1400" dirty="0" smtClean="0">
              <a:solidFill>
                <a:schemeClr val="tx1"/>
              </a:solidFill>
            </a:endParaRPr>
          </a:p>
          <a:p>
            <a:pPr algn="l"/>
            <a:r>
              <a:rPr lang="ja-JP" altLang="en-US" sz="1400" dirty="0" smtClean="0">
                <a:solidFill>
                  <a:schemeClr val="tx1"/>
                </a:solidFill>
              </a:rPr>
              <a:t>　</a:t>
            </a:r>
            <a:r>
              <a:rPr lang="ja-JP" altLang="ja-JP" sz="1400" dirty="0" smtClean="0">
                <a:solidFill>
                  <a:schemeClr val="tx1"/>
                </a:solidFill>
              </a:rPr>
              <a:t>（改革の実施及び目標時期）</a:t>
            </a:r>
          </a:p>
          <a:p>
            <a:pPr marL="82550" indent="-82550" algn="l"/>
            <a:r>
              <a:rPr lang="ja-JP" altLang="ja-JP" sz="1400" dirty="0" smtClean="0">
                <a:solidFill>
                  <a:schemeClr val="tx1"/>
                </a:solidFill>
              </a:rPr>
              <a:t>第４条　政府は、次章に定める基本方針に基づき、社会保障制度改革を行うものとし、このために必要な法制上の措置については、この法律の施行後一年以内に、第九条に規定する社会保障制度改革国民会議における審議の結果等を踏まえて講ずるものとする。</a:t>
            </a:r>
          </a:p>
          <a:p>
            <a:pPr algn="l"/>
            <a:r>
              <a:rPr lang="en-US" altLang="ja-JP" sz="1400" dirty="0" smtClean="0">
                <a:solidFill>
                  <a:schemeClr val="tx1"/>
                </a:solidFill>
              </a:rPr>
              <a:t> </a:t>
            </a:r>
            <a:endParaRPr lang="ja-JP" altLang="ja-JP" sz="1400" dirty="0" smtClean="0">
              <a:solidFill>
                <a:schemeClr val="tx1"/>
              </a:solidFill>
            </a:endParaRPr>
          </a:p>
          <a:p>
            <a:pPr algn="l"/>
            <a:r>
              <a:rPr lang="ja-JP" altLang="en-US" sz="1400" dirty="0" smtClean="0">
                <a:solidFill>
                  <a:schemeClr val="tx1"/>
                </a:solidFill>
              </a:rPr>
              <a:t>　</a:t>
            </a:r>
            <a:r>
              <a:rPr lang="ja-JP" altLang="ja-JP" sz="1400" dirty="0" smtClean="0">
                <a:solidFill>
                  <a:schemeClr val="tx1"/>
                </a:solidFill>
              </a:rPr>
              <a:t>（介護保険制度）</a:t>
            </a:r>
          </a:p>
          <a:p>
            <a:pPr marL="177800" indent="-177800" algn="l"/>
            <a:r>
              <a:rPr lang="ja-JP" altLang="ja-JP" sz="1400" dirty="0" smtClean="0">
                <a:solidFill>
                  <a:schemeClr val="tx1"/>
                </a:solidFill>
              </a:rPr>
              <a:t>第７条　政府は、介護保険の保険給付の対象となる保健医療サービス及び福祉サービス（以下「介護サービス」という。）の範囲の適正化等による介護サービスの効率化及び重点化を図るとともに、低所得者をはじめとする国民の保険料に係る負担の増大を抑制しつつ必要な介護サービスを確保するものとする。</a:t>
            </a:r>
          </a:p>
          <a:p>
            <a:pPr algn="l"/>
            <a:r>
              <a:rPr lang="en-US" altLang="ja-JP" sz="1400" dirty="0" smtClean="0">
                <a:solidFill>
                  <a:schemeClr val="tx1"/>
                </a:solidFill>
              </a:rPr>
              <a:t> </a:t>
            </a:r>
            <a:endParaRPr lang="ja-JP" altLang="ja-JP" sz="1400" dirty="0" smtClean="0">
              <a:solidFill>
                <a:schemeClr val="tx1"/>
              </a:solidFill>
            </a:endParaRPr>
          </a:p>
          <a:p>
            <a:pPr algn="l"/>
            <a:r>
              <a:rPr lang="ja-JP" altLang="en-US" sz="1200" dirty="0" smtClean="0">
                <a:solidFill>
                  <a:schemeClr val="tx1"/>
                </a:solidFill>
              </a:rPr>
              <a:t>　</a:t>
            </a:r>
            <a:endParaRPr lang="ja-JP" altLang="ja-JP" sz="1200" dirty="0">
              <a:solidFill>
                <a:schemeClr val="tx1"/>
              </a:solidFill>
            </a:endParaRPr>
          </a:p>
        </p:txBody>
      </p:sp>
      <p:sp>
        <p:nvSpPr>
          <p:cNvPr id="5" name="テキスト ボックス 4"/>
          <p:cNvSpPr txBox="1"/>
          <p:nvPr/>
        </p:nvSpPr>
        <p:spPr>
          <a:xfrm>
            <a:off x="2341753" y="764336"/>
            <a:ext cx="4559397" cy="308554"/>
          </a:xfrm>
          <a:prstGeom prst="rect">
            <a:avLst/>
          </a:prstGeom>
          <a:noFill/>
        </p:spPr>
        <p:txBody>
          <a:bodyPr wrap="square" lIns="93160" tIns="46580" rIns="93160" bIns="46580" rtlCol="0">
            <a:spAutoFit/>
          </a:bodyPr>
          <a:lstStyle/>
          <a:p>
            <a:pPr algn="ctr" fontAlgn="auto">
              <a:spcBef>
                <a:spcPts val="0"/>
              </a:spcBef>
              <a:spcAft>
                <a:spcPts val="0"/>
              </a:spcAft>
            </a:pPr>
            <a:r>
              <a:rPr lang="ja-JP" altLang="en-US" sz="1400" dirty="0" smtClean="0">
                <a:solidFill>
                  <a:prstClr val="black"/>
                </a:solidFill>
                <a:latin typeface="Calibri"/>
                <a:ea typeface="ＭＳ Ｐゴシック"/>
              </a:rPr>
              <a:t>平成</a:t>
            </a:r>
            <a:r>
              <a:rPr lang="en-US" altLang="ja-JP" sz="1400" dirty="0" smtClean="0">
                <a:solidFill>
                  <a:prstClr val="black"/>
                </a:solidFill>
                <a:latin typeface="Calibri"/>
                <a:ea typeface="ＭＳ Ｐゴシック"/>
              </a:rPr>
              <a:t>24</a:t>
            </a:r>
            <a:r>
              <a:rPr lang="ja-JP" altLang="en-US" sz="1400" dirty="0" smtClean="0">
                <a:solidFill>
                  <a:prstClr val="black"/>
                </a:solidFill>
                <a:latin typeface="Calibri"/>
                <a:ea typeface="ＭＳ Ｐゴシック"/>
              </a:rPr>
              <a:t>年</a:t>
            </a:r>
            <a:r>
              <a:rPr lang="en-US" altLang="ja-JP" sz="1400" dirty="0" smtClean="0">
                <a:solidFill>
                  <a:prstClr val="black"/>
                </a:solidFill>
                <a:latin typeface="Calibri"/>
                <a:ea typeface="ＭＳ Ｐゴシック"/>
              </a:rPr>
              <a:t>8</a:t>
            </a:r>
            <a:r>
              <a:rPr lang="ja-JP" altLang="en-US" sz="1400" dirty="0" smtClean="0">
                <a:solidFill>
                  <a:prstClr val="black"/>
                </a:solidFill>
                <a:latin typeface="Calibri"/>
                <a:ea typeface="ＭＳ Ｐゴシック"/>
              </a:rPr>
              <a:t>月</a:t>
            </a:r>
            <a:r>
              <a:rPr lang="en-US" altLang="ja-JP" sz="1400" dirty="0" smtClean="0">
                <a:solidFill>
                  <a:prstClr val="black"/>
                </a:solidFill>
                <a:latin typeface="Calibri"/>
                <a:ea typeface="ＭＳ Ｐゴシック"/>
              </a:rPr>
              <a:t>22</a:t>
            </a:r>
            <a:r>
              <a:rPr lang="ja-JP" altLang="en-US" sz="1400" dirty="0" smtClean="0">
                <a:solidFill>
                  <a:prstClr val="black"/>
                </a:solidFill>
                <a:latin typeface="Calibri"/>
                <a:ea typeface="ＭＳ Ｐゴシック"/>
              </a:rPr>
              <a:t>日公布</a:t>
            </a:r>
            <a:endParaRPr lang="ja-JP" altLang="en-US" sz="1400" dirty="0">
              <a:solidFill>
                <a:prstClr val="black"/>
              </a:solidFill>
              <a:latin typeface="Calibri"/>
              <a:ea typeface="ＭＳ Ｐゴシック"/>
            </a:endParaRPr>
          </a:p>
        </p:txBody>
      </p:sp>
      <p:sp>
        <p:nvSpPr>
          <p:cNvPr id="7" name="正方形/長方形 6"/>
          <p:cNvSpPr/>
          <p:nvPr/>
        </p:nvSpPr>
        <p:spPr>
          <a:xfrm>
            <a:off x="119588" y="258994"/>
            <a:ext cx="8955984" cy="866302"/>
          </a:xfrm>
          <a:prstGeom prst="rect">
            <a:avLst/>
          </a:prstGeom>
          <a:noFill/>
          <a:ln>
            <a:noFill/>
          </a:ln>
        </p:spPr>
        <p:style>
          <a:lnRef idx="2">
            <a:schemeClr val="accent6"/>
          </a:lnRef>
          <a:fillRef idx="1">
            <a:schemeClr val="lt1"/>
          </a:fillRef>
          <a:effectRef idx="0">
            <a:schemeClr val="accent6"/>
          </a:effectRef>
          <a:fontRef idx="minor">
            <a:schemeClr val="dk1"/>
          </a:fontRef>
        </p:style>
        <p:txBody>
          <a:bodyPr lIns="93168" tIns="46584" rIns="93168" bIns="46584" rtlCol="0" anchor="ctr"/>
          <a:lstStyle/>
          <a:p>
            <a:pPr algn="ctr" fontAlgn="auto">
              <a:spcBef>
                <a:spcPts val="0"/>
              </a:spcBef>
              <a:spcAft>
                <a:spcPts val="0"/>
              </a:spcAft>
            </a:pPr>
            <a:endParaRPr lang="ja-JP" altLang="en-US">
              <a:solidFill>
                <a:prstClr val="black"/>
              </a:solidFill>
            </a:endParaRPr>
          </a:p>
        </p:txBody>
      </p:sp>
      <p:sp>
        <p:nvSpPr>
          <p:cNvPr id="8" name="正方形/長方形 7"/>
          <p:cNvSpPr/>
          <p:nvPr/>
        </p:nvSpPr>
        <p:spPr>
          <a:xfrm>
            <a:off x="119588" y="1275745"/>
            <a:ext cx="8955984" cy="5256584"/>
          </a:xfrm>
          <a:prstGeom prst="rect">
            <a:avLst/>
          </a:prstGeom>
          <a:noFill/>
          <a:ln w="12700">
            <a:solidFill>
              <a:schemeClr val="tx1"/>
            </a:solidFill>
          </a:ln>
        </p:spPr>
        <p:style>
          <a:lnRef idx="2">
            <a:schemeClr val="accent6"/>
          </a:lnRef>
          <a:fillRef idx="1">
            <a:schemeClr val="lt1"/>
          </a:fillRef>
          <a:effectRef idx="0">
            <a:schemeClr val="accent6"/>
          </a:effectRef>
          <a:fontRef idx="minor">
            <a:schemeClr val="dk1"/>
          </a:fontRef>
        </p:style>
        <p:txBody>
          <a:bodyPr lIns="93168" tIns="46584" rIns="93168" bIns="46584" rtlCol="0" anchor="ctr"/>
          <a:lstStyle/>
          <a:p>
            <a:pPr algn="ctr" fontAlgn="auto">
              <a:spcBef>
                <a:spcPts val="0"/>
              </a:spcBef>
              <a:spcAft>
                <a:spcPts val="0"/>
              </a:spcAft>
            </a:pPr>
            <a:endParaRPr lang="ja-JP" altLang="en-US">
              <a:solidFill>
                <a:prstClr val="black"/>
              </a:solidFill>
            </a:endParaRPr>
          </a:p>
        </p:txBody>
      </p:sp>
    </p:spTree>
    <p:extLst>
      <p:ext uri="{BB962C8B-B14F-4D97-AF65-F5344CB8AC3E}">
        <p14:creationId xmlns:p14="http://schemas.microsoft.com/office/powerpoint/2010/main" val="12079115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267289" y="2"/>
            <a:ext cx="4647426" cy="538609"/>
          </a:xfrm>
          <a:prstGeom prst="rect">
            <a:avLst/>
          </a:prstGeom>
          <a:noFill/>
        </p:spPr>
        <p:txBody>
          <a:bodyPr wrap="none" rtlCol="0">
            <a:spAutoFit/>
          </a:bodyPr>
          <a:lstStyle/>
          <a:p>
            <a:pPr algn="ctr" fontAlgn="auto">
              <a:spcAft>
                <a:spcPts val="0"/>
              </a:spcAft>
            </a:pPr>
            <a:r>
              <a:rPr lang="ja-JP" altLang="en-US" sz="2900" dirty="0" smtClean="0">
                <a:solidFill>
                  <a:prstClr val="black"/>
                </a:solidFill>
                <a:latin typeface="Calibri"/>
                <a:ea typeface="ＭＳ Ｐゴシック"/>
              </a:rPr>
              <a:t>社会保障制度改革国民会議</a:t>
            </a:r>
            <a:endParaRPr lang="ja-JP" altLang="en-US" sz="2900" dirty="0">
              <a:solidFill>
                <a:prstClr val="black"/>
              </a:solidFill>
              <a:latin typeface="Calibri"/>
              <a:ea typeface="ＭＳ Ｐゴシック"/>
            </a:endParaRPr>
          </a:p>
        </p:txBody>
      </p:sp>
      <p:sp>
        <p:nvSpPr>
          <p:cNvPr id="3" name="角丸四角形 2"/>
          <p:cNvSpPr/>
          <p:nvPr/>
        </p:nvSpPr>
        <p:spPr>
          <a:xfrm>
            <a:off x="185051" y="332656"/>
            <a:ext cx="1462316" cy="36004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fontAlgn="auto">
              <a:spcBef>
                <a:spcPts val="0"/>
              </a:spcBef>
              <a:spcAft>
                <a:spcPts val="0"/>
              </a:spcAft>
            </a:pPr>
            <a:r>
              <a:rPr lang="ja-JP" altLang="en-US" dirty="0" smtClean="0">
                <a:solidFill>
                  <a:prstClr val="black"/>
                </a:solidFill>
                <a:ea typeface="ＤＨＰ平成ゴシックW5" pitchFamily="2" charset="-128"/>
              </a:rPr>
              <a:t>１　設置根拠　</a:t>
            </a:r>
            <a:endParaRPr lang="ja-JP" altLang="en-US" dirty="0">
              <a:solidFill>
                <a:prstClr val="black"/>
              </a:solidFill>
              <a:ea typeface="ＤＨＰ平成ゴシックW5" pitchFamily="2" charset="-128"/>
            </a:endParaRPr>
          </a:p>
        </p:txBody>
      </p:sp>
      <p:sp>
        <p:nvSpPr>
          <p:cNvPr id="4" name="角丸四角形 3"/>
          <p:cNvSpPr/>
          <p:nvPr/>
        </p:nvSpPr>
        <p:spPr>
          <a:xfrm>
            <a:off x="185057" y="1628800"/>
            <a:ext cx="1063503" cy="36004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fontAlgn="auto">
              <a:spcBef>
                <a:spcPts val="0"/>
              </a:spcBef>
              <a:spcAft>
                <a:spcPts val="0"/>
              </a:spcAft>
            </a:pPr>
            <a:r>
              <a:rPr lang="ja-JP" altLang="en-US" dirty="0" smtClean="0">
                <a:solidFill>
                  <a:prstClr val="black"/>
                </a:solidFill>
                <a:ea typeface="ＤＨＰ平成ゴシックW5" pitchFamily="2" charset="-128"/>
              </a:rPr>
              <a:t>２　委員</a:t>
            </a:r>
            <a:endParaRPr lang="ja-JP" altLang="en-US" dirty="0">
              <a:solidFill>
                <a:prstClr val="black"/>
              </a:solidFill>
              <a:ea typeface="ＤＨＰ平成ゴシックW5" pitchFamily="2" charset="-128"/>
            </a:endParaRPr>
          </a:p>
        </p:txBody>
      </p:sp>
      <p:sp>
        <p:nvSpPr>
          <p:cNvPr id="5" name="テキスト ボックス 4"/>
          <p:cNvSpPr txBox="1"/>
          <p:nvPr/>
        </p:nvSpPr>
        <p:spPr>
          <a:xfrm>
            <a:off x="450927" y="692699"/>
            <a:ext cx="9074920" cy="938719"/>
          </a:xfrm>
          <a:prstGeom prst="rect">
            <a:avLst/>
          </a:prstGeom>
          <a:noFill/>
        </p:spPr>
        <p:txBody>
          <a:bodyPr wrap="none" rtlCol="0">
            <a:spAutoFit/>
          </a:bodyPr>
          <a:lstStyle/>
          <a:p>
            <a:pPr fontAlgn="auto">
              <a:lnSpc>
                <a:spcPts val="2200"/>
              </a:lnSpc>
              <a:spcBef>
                <a:spcPts val="0"/>
              </a:spcBef>
              <a:spcAft>
                <a:spcPts val="0"/>
              </a:spcAft>
            </a:pPr>
            <a:r>
              <a:rPr lang="ja-JP" altLang="en-US" sz="1600" dirty="0" smtClean="0">
                <a:solidFill>
                  <a:prstClr val="black"/>
                </a:solidFill>
                <a:latin typeface="Calibri"/>
                <a:ea typeface="ＤＨＰ平成ゴシックW5" pitchFamily="2" charset="-128"/>
              </a:rPr>
              <a:t>○社会保障制度改革推進法に基づき設置。</a:t>
            </a:r>
            <a:endParaRPr lang="en-US" altLang="ja-JP" sz="1600" dirty="0" smtClean="0">
              <a:solidFill>
                <a:prstClr val="black"/>
              </a:solidFill>
              <a:latin typeface="Calibri"/>
              <a:ea typeface="ＤＨＰ平成ゴシックW5" pitchFamily="2" charset="-128"/>
            </a:endParaRPr>
          </a:p>
          <a:p>
            <a:pPr fontAlgn="auto">
              <a:lnSpc>
                <a:spcPts val="2200"/>
              </a:lnSpc>
              <a:spcBef>
                <a:spcPts val="0"/>
              </a:spcBef>
              <a:spcAft>
                <a:spcPts val="0"/>
              </a:spcAft>
            </a:pPr>
            <a:r>
              <a:rPr lang="ja-JP" altLang="en-US" sz="1600" dirty="0" smtClean="0">
                <a:solidFill>
                  <a:prstClr val="black"/>
                </a:solidFill>
                <a:latin typeface="Calibri"/>
                <a:ea typeface="ＤＨＰ平成ゴシックW5" pitchFamily="2" charset="-128"/>
              </a:rPr>
              <a:t>○法律に基づく設置期限は平成２５年８月２１日。</a:t>
            </a:r>
            <a:endParaRPr lang="en-US" altLang="ja-JP" sz="1600" dirty="0" smtClean="0">
              <a:solidFill>
                <a:prstClr val="black"/>
              </a:solidFill>
              <a:latin typeface="Calibri"/>
              <a:ea typeface="ＤＨＰ平成ゴシックW5" pitchFamily="2" charset="-128"/>
            </a:endParaRPr>
          </a:p>
          <a:p>
            <a:pPr fontAlgn="auto">
              <a:lnSpc>
                <a:spcPts val="2200"/>
              </a:lnSpc>
              <a:spcBef>
                <a:spcPts val="0"/>
              </a:spcBef>
              <a:spcAft>
                <a:spcPts val="0"/>
              </a:spcAft>
            </a:pPr>
            <a:r>
              <a:rPr lang="ja-JP" altLang="en-US" sz="1600" dirty="0" smtClean="0">
                <a:solidFill>
                  <a:prstClr val="black"/>
                </a:solidFill>
                <a:latin typeface="Calibri"/>
                <a:ea typeface="ＤＨＰ平成ゴシックW5" pitchFamily="2" charset="-128"/>
              </a:rPr>
              <a:t>○それまでに、国民会議の審議結果等を踏まえて、必要な法制上の措置を講じることになっている。</a:t>
            </a:r>
            <a:endParaRPr lang="ja-JP" altLang="en-US" sz="1600" dirty="0">
              <a:solidFill>
                <a:prstClr val="black"/>
              </a:solidFill>
              <a:latin typeface="Calibri"/>
              <a:ea typeface="ＤＨＰ平成ゴシックW5" pitchFamily="2" charset="-128"/>
            </a:endParaRPr>
          </a:p>
        </p:txBody>
      </p:sp>
      <p:sp>
        <p:nvSpPr>
          <p:cNvPr id="6" name="テキスト ボックス 5"/>
          <p:cNvSpPr txBox="1"/>
          <p:nvPr/>
        </p:nvSpPr>
        <p:spPr>
          <a:xfrm>
            <a:off x="317990" y="1988840"/>
            <a:ext cx="5857694" cy="338554"/>
          </a:xfrm>
          <a:prstGeom prst="rect">
            <a:avLst/>
          </a:prstGeom>
          <a:noFill/>
        </p:spPr>
        <p:txBody>
          <a:bodyPr wrap="none" rtlCol="0">
            <a:spAutoFit/>
          </a:bodyPr>
          <a:lstStyle/>
          <a:p>
            <a:pPr fontAlgn="auto">
              <a:spcBef>
                <a:spcPts val="0"/>
              </a:spcBef>
              <a:spcAft>
                <a:spcPts val="0"/>
              </a:spcAft>
            </a:pPr>
            <a:r>
              <a:rPr lang="ja-JP" altLang="en-US" sz="1600" dirty="0" smtClean="0">
                <a:solidFill>
                  <a:prstClr val="black"/>
                </a:solidFill>
                <a:latin typeface="Calibri"/>
                <a:ea typeface="ＤＨＰ平成ゴシックW5" pitchFamily="2" charset="-128"/>
              </a:rPr>
              <a:t>○委員として以下の有識者１５名を任命（法律上は２０名以内）。</a:t>
            </a:r>
            <a:endParaRPr lang="ja-JP" altLang="en-US" sz="1600" dirty="0">
              <a:solidFill>
                <a:prstClr val="black"/>
              </a:solidFill>
              <a:latin typeface="Calibri"/>
              <a:ea typeface="ＤＨＰ平成ゴシックW5" pitchFamily="2" charset="-128"/>
            </a:endParaRPr>
          </a:p>
        </p:txBody>
      </p:sp>
      <p:sp>
        <p:nvSpPr>
          <p:cNvPr id="8" name="正方形/長方形 7"/>
          <p:cNvSpPr/>
          <p:nvPr/>
        </p:nvSpPr>
        <p:spPr>
          <a:xfrm>
            <a:off x="4889988" y="2301969"/>
            <a:ext cx="4254012" cy="1259319"/>
          </a:xfrm>
          <a:prstGeom prst="rect">
            <a:avLst/>
          </a:prstGeom>
        </p:spPr>
        <p:txBody>
          <a:bodyPr wrap="square">
            <a:spAutoFit/>
          </a:bodyPr>
          <a:lstStyle/>
          <a:p>
            <a:pPr fontAlgn="auto">
              <a:lnSpc>
                <a:spcPts val="1300"/>
              </a:lnSpc>
              <a:spcBef>
                <a:spcPts val="0"/>
              </a:spcBef>
              <a:spcAft>
                <a:spcPts val="0"/>
              </a:spcAft>
            </a:pPr>
            <a:r>
              <a:rPr lang="ja-JP" altLang="en-US" sz="1200" dirty="0" smtClean="0">
                <a:solidFill>
                  <a:prstClr val="black"/>
                </a:solidFill>
                <a:latin typeface="ＭＳ Ｐゴシック"/>
                <a:ea typeface="ＭＳ Ｐゴシック"/>
              </a:rPr>
              <a:t>神野　直彦 　 東京大学名誉教授　　　　　　　</a:t>
            </a:r>
          </a:p>
          <a:p>
            <a:pPr fontAlgn="auto">
              <a:lnSpc>
                <a:spcPts val="1300"/>
              </a:lnSpc>
              <a:spcBef>
                <a:spcPts val="0"/>
              </a:spcBef>
              <a:spcAft>
                <a:spcPts val="0"/>
              </a:spcAft>
            </a:pPr>
            <a:r>
              <a:rPr lang="ja-JP" altLang="en-US" sz="1200" dirty="0" smtClean="0">
                <a:solidFill>
                  <a:prstClr val="black"/>
                </a:solidFill>
                <a:latin typeface="ＭＳ Ｐゴシック"/>
                <a:ea typeface="ＭＳ Ｐゴシック"/>
              </a:rPr>
              <a:t>永井　良三 　 自治医科大学学長　　　 </a:t>
            </a:r>
          </a:p>
          <a:p>
            <a:pPr fontAlgn="auto">
              <a:lnSpc>
                <a:spcPts val="1300"/>
              </a:lnSpc>
              <a:spcBef>
                <a:spcPts val="0"/>
              </a:spcBef>
              <a:spcAft>
                <a:spcPts val="0"/>
              </a:spcAft>
            </a:pPr>
            <a:r>
              <a:rPr lang="ja-JP" altLang="en-US" sz="1200" dirty="0" smtClean="0">
                <a:solidFill>
                  <a:prstClr val="black"/>
                </a:solidFill>
                <a:latin typeface="ＭＳ Ｐゴシック"/>
                <a:ea typeface="ＭＳ Ｐゴシック"/>
              </a:rPr>
              <a:t>西沢　和彦 　 日本総合研究所調査部上席主任研究員　　</a:t>
            </a:r>
          </a:p>
          <a:p>
            <a:pPr fontAlgn="auto">
              <a:lnSpc>
                <a:spcPts val="1300"/>
              </a:lnSpc>
              <a:spcBef>
                <a:spcPts val="0"/>
              </a:spcBef>
              <a:spcAft>
                <a:spcPts val="0"/>
              </a:spcAft>
            </a:pPr>
            <a:r>
              <a:rPr lang="ja-JP" altLang="en-US" sz="1200" dirty="0" smtClean="0">
                <a:solidFill>
                  <a:prstClr val="black"/>
                </a:solidFill>
                <a:latin typeface="ＭＳ Ｐゴシック"/>
                <a:ea typeface="ＭＳ Ｐゴシック"/>
              </a:rPr>
              <a:t>増田　寬也 　 野村総合研究所顧問　　　</a:t>
            </a:r>
          </a:p>
          <a:p>
            <a:pPr fontAlgn="auto">
              <a:lnSpc>
                <a:spcPts val="1300"/>
              </a:lnSpc>
              <a:spcBef>
                <a:spcPts val="0"/>
              </a:spcBef>
              <a:spcAft>
                <a:spcPts val="0"/>
              </a:spcAft>
            </a:pPr>
            <a:r>
              <a:rPr lang="ja-JP" altLang="en-US" sz="1200" dirty="0" smtClean="0">
                <a:solidFill>
                  <a:prstClr val="black"/>
                </a:solidFill>
                <a:latin typeface="ＭＳ Ｐゴシック"/>
                <a:ea typeface="ＭＳ Ｐゴシック"/>
              </a:rPr>
              <a:t>宮武　剛　 　  目白大学大学院生涯福祉研究科客員教授</a:t>
            </a:r>
          </a:p>
          <a:p>
            <a:pPr fontAlgn="auto">
              <a:lnSpc>
                <a:spcPts val="1300"/>
              </a:lnSpc>
              <a:spcBef>
                <a:spcPts val="0"/>
              </a:spcBef>
              <a:spcAft>
                <a:spcPts val="0"/>
              </a:spcAft>
            </a:pPr>
            <a:r>
              <a:rPr lang="ja-JP" altLang="en-US" sz="1200" dirty="0" smtClean="0">
                <a:solidFill>
                  <a:prstClr val="black"/>
                </a:solidFill>
                <a:latin typeface="ＭＳ Ｐゴシック"/>
                <a:ea typeface="ＭＳ Ｐゴシック"/>
              </a:rPr>
              <a:t>宮本　太郎 　 北海道大学大学院法学研究科教授</a:t>
            </a:r>
          </a:p>
          <a:p>
            <a:pPr fontAlgn="auto">
              <a:lnSpc>
                <a:spcPts val="1300"/>
              </a:lnSpc>
              <a:spcBef>
                <a:spcPts val="0"/>
              </a:spcBef>
              <a:spcAft>
                <a:spcPts val="0"/>
              </a:spcAft>
            </a:pPr>
            <a:r>
              <a:rPr lang="ja-JP" altLang="en-US" sz="1200" dirty="0" smtClean="0">
                <a:solidFill>
                  <a:prstClr val="black"/>
                </a:solidFill>
                <a:latin typeface="ＭＳ Ｐゴシック"/>
                <a:ea typeface="ＭＳ Ｐゴシック"/>
              </a:rPr>
              <a:t>山崎　泰彦 　 神奈川県立保健福祉大学名誉教授</a:t>
            </a:r>
            <a:endParaRPr lang="ja-JP" altLang="en-US" sz="1200" dirty="0">
              <a:solidFill>
                <a:prstClr val="black"/>
              </a:solidFill>
              <a:latin typeface="ＭＳ Ｐゴシック"/>
              <a:ea typeface="ＭＳ Ｐゴシック"/>
            </a:endParaRPr>
          </a:p>
        </p:txBody>
      </p:sp>
      <p:grpSp>
        <p:nvGrpSpPr>
          <p:cNvPr id="10" name="グループ化 17"/>
          <p:cNvGrpSpPr/>
          <p:nvPr/>
        </p:nvGrpSpPr>
        <p:grpSpPr>
          <a:xfrm>
            <a:off x="181054" y="2266165"/>
            <a:ext cx="4831082" cy="1426031"/>
            <a:chOff x="126884" y="3070458"/>
            <a:chExt cx="5233675" cy="1426031"/>
          </a:xfrm>
        </p:grpSpPr>
        <p:sp>
          <p:nvSpPr>
            <p:cNvPr id="9" name="正方形/長方形 8"/>
            <p:cNvSpPr/>
            <p:nvPr/>
          </p:nvSpPr>
          <p:spPr>
            <a:xfrm>
              <a:off x="444975" y="3086512"/>
              <a:ext cx="700192" cy="276999"/>
            </a:xfrm>
            <a:prstGeom prst="rect">
              <a:avLst/>
            </a:prstGeom>
          </p:spPr>
          <p:txBody>
            <a:bodyPr wrap="none">
              <a:spAutoFit/>
            </a:bodyPr>
            <a:lstStyle/>
            <a:p>
              <a:pPr fontAlgn="auto">
                <a:spcBef>
                  <a:spcPts val="0"/>
                </a:spcBef>
                <a:spcAft>
                  <a:spcPts val="0"/>
                </a:spcAft>
              </a:pPr>
              <a:r>
                <a:rPr lang="ja-JP" altLang="en-US" sz="1200" dirty="0" smtClean="0">
                  <a:solidFill>
                    <a:prstClr val="black"/>
                  </a:solidFill>
                  <a:latin typeface="Calibri"/>
                  <a:ea typeface="ＭＳ Ｐゴシック"/>
                </a:rPr>
                <a:t>（会長）</a:t>
              </a:r>
              <a:endParaRPr lang="ja-JP" altLang="en-US" sz="1200" dirty="0">
                <a:solidFill>
                  <a:prstClr val="black"/>
                </a:solidFill>
                <a:latin typeface="Calibri"/>
                <a:ea typeface="ＭＳ Ｐゴシック"/>
              </a:endParaRPr>
            </a:p>
          </p:txBody>
        </p:sp>
        <p:grpSp>
          <p:nvGrpSpPr>
            <p:cNvPr id="12" name="グループ化 11"/>
            <p:cNvGrpSpPr/>
            <p:nvPr/>
          </p:nvGrpSpPr>
          <p:grpSpPr>
            <a:xfrm>
              <a:off x="126884" y="3070458"/>
              <a:ext cx="5233675" cy="1426031"/>
              <a:chOff x="-17132" y="2768296"/>
              <a:chExt cx="5233675" cy="1426031"/>
            </a:xfrm>
          </p:grpSpPr>
          <p:sp>
            <p:nvSpPr>
              <p:cNvPr id="7" name="正方形/長方形 6"/>
              <p:cNvSpPr/>
              <p:nvPr/>
            </p:nvSpPr>
            <p:spPr>
              <a:xfrm>
                <a:off x="851330" y="2768296"/>
                <a:ext cx="4365213" cy="1426031"/>
              </a:xfrm>
              <a:prstGeom prst="rect">
                <a:avLst/>
              </a:prstGeom>
            </p:spPr>
            <p:txBody>
              <a:bodyPr wrap="square">
                <a:spAutoFit/>
              </a:bodyPr>
              <a:lstStyle/>
              <a:p>
                <a:pPr fontAlgn="auto">
                  <a:lnSpc>
                    <a:spcPts val="1300"/>
                  </a:lnSpc>
                  <a:spcBef>
                    <a:spcPts val="0"/>
                  </a:spcBef>
                  <a:spcAft>
                    <a:spcPts val="0"/>
                  </a:spcAft>
                </a:pPr>
                <a:r>
                  <a:rPr lang="ja-JP" altLang="en-US" sz="1200" dirty="0" smtClean="0">
                    <a:solidFill>
                      <a:prstClr val="black"/>
                    </a:solidFill>
                    <a:latin typeface="ＭＳ Ｐゴシック"/>
                    <a:ea typeface="ＭＳ Ｐゴシック"/>
                  </a:rPr>
                  <a:t>清家　篤　 　  慶應義塾長</a:t>
                </a:r>
                <a:endParaRPr lang="en-US" altLang="ja-JP" sz="1200" dirty="0" smtClean="0">
                  <a:solidFill>
                    <a:prstClr val="black"/>
                  </a:solidFill>
                  <a:latin typeface="ＭＳ Ｐゴシック"/>
                  <a:ea typeface="ＭＳ Ｐゴシック"/>
                </a:endParaRPr>
              </a:p>
              <a:p>
                <a:pPr fontAlgn="auto">
                  <a:lnSpc>
                    <a:spcPts val="1300"/>
                  </a:lnSpc>
                  <a:spcBef>
                    <a:spcPts val="0"/>
                  </a:spcBef>
                  <a:spcAft>
                    <a:spcPts val="0"/>
                  </a:spcAft>
                </a:pPr>
                <a:r>
                  <a:rPr lang="ja-JP" altLang="en-US" sz="1200" dirty="0" smtClean="0">
                    <a:solidFill>
                      <a:prstClr val="black"/>
                    </a:solidFill>
                    <a:latin typeface="ＭＳ Ｐゴシック"/>
                    <a:ea typeface="ＭＳ Ｐゴシック"/>
                  </a:rPr>
                  <a:t>遠藤　久夫 　 学習院大学経済学部教授</a:t>
                </a:r>
                <a:endParaRPr lang="en-US" altLang="ja-JP" sz="1200" dirty="0" smtClean="0">
                  <a:solidFill>
                    <a:prstClr val="black"/>
                  </a:solidFill>
                  <a:latin typeface="ＭＳ Ｐゴシック"/>
                  <a:ea typeface="ＭＳ Ｐゴシック"/>
                </a:endParaRPr>
              </a:p>
              <a:p>
                <a:pPr fontAlgn="auto">
                  <a:lnSpc>
                    <a:spcPts val="1300"/>
                  </a:lnSpc>
                  <a:spcBef>
                    <a:spcPts val="0"/>
                  </a:spcBef>
                  <a:spcAft>
                    <a:spcPts val="0"/>
                  </a:spcAft>
                </a:pPr>
                <a:r>
                  <a:rPr lang="ja-JP" altLang="en-US" sz="1200" dirty="0" smtClean="0">
                    <a:solidFill>
                      <a:prstClr val="black"/>
                    </a:solidFill>
                    <a:latin typeface="ＭＳ Ｐゴシック"/>
                    <a:ea typeface="ＭＳ Ｐゴシック"/>
                  </a:rPr>
                  <a:t>伊藤　元重 　 東京大学大学院経済学研究科教授　　</a:t>
                </a:r>
              </a:p>
              <a:p>
                <a:pPr fontAlgn="auto">
                  <a:lnSpc>
                    <a:spcPts val="1300"/>
                  </a:lnSpc>
                  <a:spcBef>
                    <a:spcPts val="0"/>
                  </a:spcBef>
                  <a:spcAft>
                    <a:spcPts val="0"/>
                  </a:spcAft>
                </a:pPr>
                <a:r>
                  <a:rPr lang="ja-JP" altLang="en-US" sz="1200" dirty="0" smtClean="0">
                    <a:solidFill>
                      <a:prstClr val="black"/>
                    </a:solidFill>
                    <a:latin typeface="ＭＳ Ｐゴシック"/>
                    <a:ea typeface="ＭＳ Ｐゴシック"/>
                  </a:rPr>
                  <a:t>大島　伸一 　 国立長寿医療研究センター総長</a:t>
                </a:r>
              </a:p>
              <a:p>
                <a:pPr fontAlgn="auto">
                  <a:lnSpc>
                    <a:spcPts val="1300"/>
                  </a:lnSpc>
                  <a:spcBef>
                    <a:spcPts val="0"/>
                  </a:spcBef>
                  <a:spcAft>
                    <a:spcPts val="0"/>
                  </a:spcAft>
                </a:pPr>
                <a:r>
                  <a:rPr lang="ja-JP" altLang="en-US" sz="1200" dirty="0" smtClean="0">
                    <a:solidFill>
                      <a:prstClr val="black"/>
                    </a:solidFill>
                    <a:latin typeface="ＭＳ Ｐゴシック"/>
                    <a:ea typeface="ＭＳ Ｐゴシック"/>
                  </a:rPr>
                  <a:t>大日向雅美 　恵泉女学園大学大学院平和学研究科教授　　</a:t>
                </a:r>
              </a:p>
              <a:p>
                <a:pPr fontAlgn="auto">
                  <a:lnSpc>
                    <a:spcPts val="1300"/>
                  </a:lnSpc>
                  <a:spcBef>
                    <a:spcPts val="0"/>
                  </a:spcBef>
                  <a:spcAft>
                    <a:spcPts val="0"/>
                  </a:spcAft>
                </a:pPr>
                <a:r>
                  <a:rPr lang="ja-JP" altLang="en-US" sz="1200" dirty="0" smtClean="0">
                    <a:solidFill>
                      <a:prstClr val="black"/>
                    </a:solidFill>
                    <a:latin typeface="ＭＳ Ｐゴシック"/>
                    <a:ea typeface="ＭＳ Ｐゴシック"/>
                  </a:rPr>
                  <a:t>権丈　善一 　 慶應義塾大学商学部教授</a:t>
                </a:r>
              </a:p>
              <a:p>
                <a:pPr fontAlgn="auto">
                  <a:lnSpc>
                    <a:spcPts val="1300"/>
                  </a:lnSpc>
                  <a:spcBef>
                    <a:spcPts val="0"/>
                  </a:spcBef>
                  <a:spcAft>
                    <a:spcPts val="0"/>
                  </a:spcAft>
                </a:pPr>
                <a:r>
                  <a:rPr lang="ja-JP" altLang="en-US" sz="1200" dirty="0" smtClean="0">
                    <a:solidFill>
                      <a:prstClr val="black"/>
                    </a:solidFill>
                    <a:latin typeface="ＭＳ Ｐゴシック"/>
                    <a:ea typeface="ＭＳ Ｐゴシック"/>
                  </a:rPr>
                  <a:t>駒村　康平 　 慶應義塾大学経済学部教授</a:t>
                </a:r>
              </a:p>
              <a:p>
                <a:pPr fontAlgn="auto">
                  <a:lnSpc>
                    <a:spcPts val="1300"/>
                  </a:lnSpc>
                  <a:spcBef>
                    <a:spcPts val="0"/>
                  </a:spcBef>
                  <a:spcAft>
                    <a:spcPts val="0"/>
                  </a:spcAft>
                </a:pPr>
                <a:r>
                  <a:rPr lang="ja-JP" altLang="en-US" sz="1200" dirty="0" smtClean="0">
                    <a:solidFill>
                      <a:prstClr val="black"/>
                    </a:solidFill>
                    <a:latin typeface="ＭＳ Ｐゴシック"/>
                    <a:ea typeface="ＭＳ Ｐゴシック"/>
                  </a:rPr>
                  <a:t>榊原　智子 　 読売新聞東京本社編集局社会保障部次長　　　</a:t>
                </a:r>
              </a:p>
            </p:txBody>
          </p:sp>
          <p:sp>
            <p:nvSpPr>
              <p:cNvPr id="11" name="正方形/長方形 10"/>
              <p:cNvSpPr/>
              <p:nvPr/>
            </p:nvSpPr>
            <p:spPr>
              <a:xfrm>
                <a:off x="-17132" y="2962170"/>
                <a:ext cx="1033616" cy="276999"/>
              </a:xfrm>
              <a:prstGeom prst="rect">
                <a:avLst/>
              </a:prstGeom>
            </p:spPr>
            <p:txBody>
              <a:bodyPr wrap="none">
                <a:spAutoFit/>
              </a:bodyPr>
              <a:lstStyle/>
              <a:p>
                <a:pPr fontAlgn="auto">
                  <a:spcBef>
                    <a:spcPts val="0"/>
                  </a:spcBef>
                  <a:spcAft>
                    <a:spcPts val="0"/>
                  </a:spcAft>
                </a:pPr>
                <a:r>
                  <a:rPr lang="ja-JP" altLang="en-US" sz="1200" dirty="0" smtClean="0">
                    <a:solidFill>
                      <a:prstClr val="black"/>
                    </a:solidFill>
                    <a:latin typeface="Calibri"/>
                    <a:ea typeface="ＭＳ Ｐゴシック"/>
                  </a:rPr>
                  <a:t>（会長代理）</a:t>
                </a:r>
                <a:endParaRPr lang="ja-JP" altLang="en-US" sz="1200" dirty="0">
                  <a:solidFill>
                    <a:prstClr val="black"/>
                  </a:solidFill>
                  <a:latin typeface="Calibri"/>
                  <a:ea typeface="ＭＳ Ｐゴシック"/>
                </a:endParaRPr>
              </a:p>
            </p:txBody>
          </p:sp>
        </p:grpSp>
      </p:grpSp>
      <p:sp>
        <p:nvSpPr>
          <p:cNvPr id="15" name="角丸四角形 14"/>
          <p:cNvSpPr/>
          <p:nvPr/>
        </p:nvSpPr>
        <p:spPr>
          <a:xfrm>
            <a:off x="251519" y="4190186"/>
            <a:ext cx="1743535" cy="36004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fontAlgn="auto">
              <a:spcBef>
                <a:spcPts val="0"/>
              </a:spcBef>
              <a:spcAft>
                <a:spcPts val="0"/>
              </a:spcAft>
            </a:pPr>
            <a:r>
              <a:rPr lang="ja-JP" altLang="en-US" dirty="0" smtClean="0">
                <a:solidFill>
                  <a:prstClr val="black"/>
                </a:solidFill>
                <a:ea typeface="ＤＨＰ平成ゴシックW5" pitchFamily="2" charset="-128"/>
              </a:rPr>
              <a:t>３　開催経過　</a:t>
            </a:r>
            <a:endParaRPr lang="ja-JP" altLang="en-US" dirty="0">
              <a:solidFill>
                <a:prstClr val="black"/>
              </a:solidFill>
              <a:ea typeface="ＤＨＰ平成ゴシックW5" pitchFamily="2" charset="-128"/>
            </a:endParaRPr>
          </a:p>
        </p:txBody>
      </p:sp>
      <p:sp>
        <p:nvSpPr>
          <p:cNvPr id="16" name="テキスト ボックス 15"/>
          <p:cNvSpPr txBox="1"/>
          <p:nvPr/>
        </p:nvSpPr>
        <p:spPr>
          <a:xfrm>
            <a:off x="384508" y="4550266"/>
            <a:ext cx="8759542" cy="2062103"/>
          </a:xfrm>
          <a:prstGeom prst="rect">
            <a:avLst/>
          </a:prstGeom>
          <a:noFill/>
        </p:spPr>
        <p:txBody>
          <a:bodyPr wrap="square" rtlCol="0">
            <a:spAutoFit/>
          </a:bodyPr>
          <a:lstStyle/>
          <a:p>
            <a:pPr fontAlgn="auto">
              <a:spcBef>
                <a:spcPts val="0"/>
              </a:spcBef>
              <a:spcAft>
                <a:spcPts val="0"/>
              </a:spcAft>
            </a:pPr>
            <a:r>
              <a:rPr lang="en-US" altLang="ja-JP" sz="1600" dirty="0" smtClean="0">
                <a:solidFill>
                  <a:prstClr val="black"/>
                </a:solidFill>
                <a:latin typeface="Calibri"/>
                <a:ea typeface="ＤＨＰ平成ゴシックW5" pitchFamily="2" charset="-128"/>
              </a:rPr>
              <a:t>【</a:t>
            </a:r>
            <a:r>
              <a:rPr lang="ja-JP" altLang="en-US" sz="1600" dirty="0" smtClean="0">
                <a:solidFill>
                  <a:prstClr val="black"/>
                </a:solidFill>
                <a:latin typeface="Calibri"/>
                <a:ea typeface="ＤＨＰ平成ゴシックW5" pitchFamily="2" charset="-128"/>
              </a:rPr>
              <a:t>第１回</a:t>
            </a:r>
            <a:r>
              <a:rPr lang="en-US" altLang="ja-JP" sz="1600" dirty="0" smtClean="0">
                <a:solidFill>
                  <a:prstClr val="black"/>
                </a:solidFill>
                <a:latin typeface="Calibri"/>
                <a:ea typeface="ＤＨＰ平成ゴシックW5" pitchFamily="2" charset="-128"/>
              </a:rPr>
              <a:t>】</a:t>
            </a:r>
            <a:r>
              <a:rPr lang="ja-JP" altLang="en-US" sz="1600" dirty="0" smtClean="0">
                <a:solidFill>
                  <a:prstClr val="black"/>
                </a:solidFill>
                <a:latin typeface="Calibri"/>
                <a:ea typeface="ＤＨＰ平成ゴシックW5" pitchFamily="2" charset="-128"/>
              </a:rPr>
              <a:t>平成２４年１１月３０日</a:t>
            </a:r>
            <a:endParaRPr lang="en-US" altLang="ja-JP" sz="1600" dirty="0" smtClean="0">
              <a:solidFill>
                <a:prstClr val="black"/>
              </a:solidFill>
              <a:latin typeface="Calibri"/>
              <a:ea typeface="ＤＨＰ平成ゴシックW5" pitchFamily="2" charset="-128"/>
            </a:endParaRPr>
          </a:p>
          <a:p>
            <a:pPr fontAlgn="auto">
              <a:spcBef>
                <a:spcPts val="0"/>
              </a:spcBef>
              <a:spcAft>
                <a:spcPts val="0"/>
              </a:spcAft>
            </a:pPr>
            <a:r>
              <a:rPr lang="ja-JP" altLang="en-US" sz="1600" dirty="0" smtClean="0">
                <a:solidFill>
                  <a:prstClr val="black"/>
                </a:solidFill>
                <a:latin typeface="Calibri"/>
                <a:ea typeface="ＤＨＰ平成ゴシックW5" pitchFamily="2" charset="-128"/>
              </a:rPr>
              <a:t>　＜議題＞　会長選任等諸手続、各委員からのあいさつ、意見交換　等</a:t>
            </a:r>
            <a:endParaRPr lang="en-US" altLang="ja-JP" sz="1600" dirty="0" smtClean="0">
              <a:solidFill>
                <a:prstClr val="black"/>
              </a:solidFill>
              <a:latin typeface="Calibri"/>
              <a:ea typeface="ＤＨＰ平成ゴシックW5" pitchFamily="2" charset="-128"/>
            </a:endParaRPr>
          </a:p>
          <a:p>
            <a:pPr fontAlgn="auto">
              <a:spcBef>
                <a:spcPts val="0"/>
              </a:spcBef>
              <a:spcAft>
                <a:spcPts val="0"/>
              </a:spcAft>
            </a:pPr>
            <a:r>
              <a:rPr lang="en-US" altLang="ja-JP" sz="1600" dirty="0" smtClean="0">
                <a:solidFill>
                  <a:prstClr val="black"/>
                </a:solidFill>
                <a:latin typeface="Calibri"/>
                <a:ea typeface="ＤＨＰ平成ゴシックW5" pitchFamily="2" charset="-128"/>
              </a:rPr>
              <a:t>【</a:t>
            </a:r>
            <a:r>
              <a:rPr lang="ja-JP" altLang="en-US" sz="1600" dirty="0" smtClean="0">
                <a:solidFill>
                  <a:prstClr val="black"/>
                </a:solidFill>
                <a:latin typeface="Calibri"/>
                <a:ea typeface="ＤＨＰ平成ゴシックW5" pitchFamily="2" charset="-128"/>
              </a:rPr>
              <a:t>第２回</a:t>
            </a:r>
            <a:r>
              <a:rPr lang="en-US" altLang="ja-JP" sz="1600" dirty="0" smtClean="0">
                <a:solidFill>
                  <a:prstClr val="black"/>
                </a:solidFill>
                <a:latin typeface="Calibri"/>
                <a:ea typeface="ＤＨＰ平成ゴシックW5" pitchFamily="2" charset="-128"/>
              </a:rPr>
              <a:t>】</a:t>
            </a:r>
            <a:r>
              <a:rPr lang="ja-JP" altLang="en-US" sz="1600" dirty="0" smtClean="0">
                <a:solidFill>
                  <a:prstClr val="black"/>
                </a:solidFill>
                <a:latin typeface="Calibri"/>
                <a:ea typeface="ＤＨＰ平成ゴシックW5" pitchFamily="2" charset="-128"/>
              </a:rPr>
              <a:t>平成２４年１２月７日</a:t>
            </a:r>
            <a:endParaRPr lang="en-US" altLang="ja-JP" sz="1600" dirty="0" smtClean="0">
              <a:solidFill>
                <a:prstClr val="black"/>
              </a:solidFill>
              <a:latin typeface="Calibri"/>
              <a:ea typeface="ＤＨＰ平成ゴシックW5" pitchFamily="2" charset="-128"/>
            </a:endParaRPr>
          </a:p>
          <a:p>
            <a:pPr marL="900113" indent="-900113" fontAlgn="auto">
              <a:spcBef>
                <a:spcPts val="0"/>
              </a:spcBef>
              <a:spcAft>
                <a:spcPts val="0"/>
              </a:spcAft>
            </a:pPr>
            <a:r>
              <a:rPr lang="ja-JP" altLang="en-US" sz="1600" dirty="0" smtClean="0">
                <a:solidFill>
                  <a:prstClr val="black"/>
                </a:solidFill>
                <a:latin typeface="Calibri"/>
                <a:ea typeface="ＤＨＰ平成ゴシックW5" pitchFamily="2" charset="-128"/>
              </a:rPr>
              <a:t>　＜議題＞　医療、介護、年金、少子化対策の各分野について、厚生労働省の関係審議会部会長を務める委員から現状と課題を説明、意見交換</a:t>
            </a:r>
          </a:p>
          <a:p>
            <a:pPr fontAlgn="auto">
              <a:spcBef>
                <a:spcPts val="0"/>
              </a:spcBef>
              <a:spcAft>
                <a:spcPts val="0"/>
              </a:spcAft>
            </a:pPr>
            <a:r>
              <a:rPr lang="en-US" altLang="ja-JP" sz="1600" dirty="0" smtClean="0">
                <a:solidFill>
                  <a:prstClr val="black"/>
                </a:solidFill>
                <a:latin typeface="Calibri"/>
                <a:ea typeface="ＤＨＰ平成ゴシックW5" pitchFamily="2" charset="-128"/>
              </a:rPr>
              <a:t>【</a:t>
            </a:r>
            <a:r>
              <a:rPr lang="ja-JP" altLang="en-US" sz="1600" dirty="0" smtClean="0">
                <a:solidFill>
                  <a:prstClr val="black"/>
                </a:solidFill>
                <a:latin typeface="Calibri"/>
                <a:ea typeface="ＤＨＰ平成ゴシックW5" pitchFamily="2" charset="-128"/>
              </a:rPr>
              <a:t>第３回</a:t>
            </a:r>
            <a:r>
              <a:rPr lang="en-US" altLang="ja-JP" sz="1600" dirty="0" smtClean="0">
                <a:solidFill>
                  <a:prstClr val="black"/>
                </a:solidFill>
                <a:latin typeface="Calibri"/>
                <a:ea typeface="ＤＨＰ平成ゴシックW5" pitchFamily="2" charset="-128"/>
              </a:rPr>
              <a:t>】</a:t>
            </a:r>
            <a:r>
              <a:rPr lang="ja-JP" altLang="en-US" sz="1600" dirty="0" smtClean="0">
                <a:solidFill>
                  <a:prstClr val="black"/>
                </a:solidFill>
                <a:latin typeface="Calibri"/>
                <a:ea typeface="ＤＨＰ平成ゴシックW5" pitchFamily="2" charset="-128"/>
              </a:rPr>
              <a:t>平成２５年１月２１日</a:t>
            </a:r>
            <a:endParaRPr lang="en-US" altLang="ja-JP" sz="1600" dirty="0" smtClean="0">
              <a:solidFill>
                <a:prstClr val="black"/>
              </a:solidFill>
              <a:latin typeface="Calibri"/>
              <a:ea typeface="ＤＨＰ平成ゴシックW5" pitchFamily="2" charset="-128"/>
            </a:endParaRPr>
          </a:p>
          <a:p>
            <a:pPr marL="900113" indent="-900113" fontAlgn="auto">
              <a:spcBef>
                <a:spcPts val="0"/>
              </a:spcBef>
              <a:spcAft>
                <a:spcPts val="0"/>
              </a:spcAft>
            </a:pPr>
            <a:r>
              <a:rPr lang="ja-JP" altLang="en-US" sz="1600" dirty="0" smtClean="0">
                <a:solidFill>
                  <a:prstClr val="black"/>
                </a:solidFill>
                <a:latin typeface="Calibri"/>
                <a:ea typeface="ＤＨＰ平成ゴシックW5" pitchFamily="2" charset="-128"/>
              </a:rPr>
              <a:t>　＜議題＞　これまでの社会保障制度改革国民会議における議論の確認、意見交換</a:t>
            </a:r>
          </a:p>
          <a:p>
            <a:pPr marL="900113" indent="-900113" fontAlgn="auto">
              <a:spcBef>
                <a:spcPts val="0"/>
              </a:spcBef>
              <a:spcAft>
                <a:spcPts val="0"/>
              </a:spcAft>
            </a:pPr>
            <a:endParaRPr lang="ja-JP" altLang="en-US" sz="1600" dirty="0">
              <a:solidFill>
                <a:prstClr val="black"/>
              </a:solidFill>
              <a:latin typeface="Calibri"/>
              <a:ea typeface="ＤＨＰ平成ゴシックW5" pitchFamily="2" charset="-128"/>
            </a:endParaRPr>
          </a:p>
        </p:txBody>
      </p:sp>
      <p:sp>
        <p:nvSpPr>
          <p:cNvPr id="19" name="正方形/長方形 18"/>
          <p:cNvSpPr/>
          <p:nvPr/>
        </p:nvSpPr>
        <p:spPr>
          <a:xfrm>
            <a:off x="450927" y="3833561"/>
            <a:ext cx="5715026" cy="307777"/>
          </a:xfrm>
          <a:prstGeom prst="rect">
            <a:avLst/>
          </a:prstGeom>
        </p:spPr>
        <p:txBody>
          <a:bodyPr wrap="none">
            <a:spAutoFit/>
          </a:bodyPr>
          <a:lstStyle/>
          <a:p>
            <a:pPr fontAlgn="auto">
              <a:spcBef>
                <a:spcPts val="0"/>
              </a:spcBef>
              <a:spcAft>
                <a:spcPts val="0"/>
              </a:spcAft>
            </a:pPr>
            <a:r>
              <a:rPr lang="en-US" altLang="ja-JP" sz="1400" dirty="0" smtClean="0">
                <a:solidFill>
                  <a:prstClr val="black"/>
                </a:solidFill>
                <a:latin typeface="Calibri"/>
                <a:ea typeface="ＭＳ Ｐゴシック"/>
              </a:rPr>
              <a:t>※</a:t>
            </a:r>
            <a:r>
              <a:rPr lang="ja-JP" altLang="en-US" sz="1400" dirty="0" smtClean="0">
                <a:solidFill>
                  <a:prstClr val="black"/>
                </a:solidFill>
                <a:latin typeface="Calibri"/>
                <a:ea typeface="ＭＳ Ｐゴシック"/>
              </a:rPr>
              <a:t>国民会議の事務局は、内閣官房社会保障改革担当室が担当している。</a:t>
            </a:r>
            <a:endParaRPr lang="ja-JP" altLang="en-US" sz="1400" dirty="0">
              <a:solidFill>
                <a:prstClr val="black"/>
              </a:solidFill>
              <a:latin typeface="Calibri"/>
              <a:ea typeface="ＭＳ Ｐゴシック"/>
            </a:endParaRPr>
          </a:p>
        </p:txBody>
      </p:sp>
    </p:spTree>
    <p:extLst>
      <p:ext uri="{BB962C8B-B14F-4D97-AF65-F5344CB8AC3E}">
        <p14:creationId xmlns:p14="http://schemas.microsoft.com/office/powerpoint/2010/main" val="6122909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462142" y="2925348"/>
            <a:ext cx="8393835" cy="792089"/>
          </a:xfrm>
        </p:spPr>
        <p:txBody>
          <a:bodyPr anchor="t">
            <a:noAutofit/>
          </a:bodyPr>
          <a:lstStyle/>
          <a:p>
            <a:r>
              <a:rPr lang="ja-JP" altLang="en-US" sz="4000" dirty="0" smtClean="0"/>
              <a:t>１</a:t>
            </a:r>
            <a:r>
              <a:rPr lang="en-US" altLang="ja-JP" sz="4000" dirty="0" smtClean="0"/>
              <a:t>‐</a:t>
            </a:r>
            <a:r>
              <a:rPr lang="ja-JP" altLang="en-US" sz="4000" dirty="0" smtClean="0"/>
              <a:t>３</a:t>
            </a:r>
            <a:r>
              <a:rPr kumimoji="1" lang="ja-JP" altLang="en-US" sz="4000" dirty="0" smtClean="0"/>
              <a:t>．介護保険制度のこれまでの</a:t>
            </a:r>
            <a:r>
              <a:rPr kumimoji="1" lang="en-US" altLang="ja-JP" sz="4000" dirty="0" smtClean="0"/>
              <a:t/>
            </a:r>
            <a:br>
              <a:rPr kumimoji="1" lang="en-US" altLang="ja-JP" sz="4000" dirty="0" smtClean="0"/>
            </a:br>
            <a:r>
              <a:rPr kumimoji="1" lang="en-US" altLang="ja-JP" sz="4000" dirty="0" smtClean="0"/>
              <a:t>12</a:t>
            </a:r>
            <a:r>
              <a:rPr kumimoji="1" lang="ja-JP" altLang="en-US" sz="4000" dirty="0" smtClean="0"/>
              <a:t>年間</a:t>
            </a:r>
            <a:endParaRPr kumimoji="1" lang="ja-JP" altLang="en-US" sz="4000" dirty="0"/>
          </a:p>
        </p:txBody>
      </p:sp>
    </p:spTree>
    <p:extLst>
      <p:ext uri="{BB962C8B-B14F-4D97-AF65-F5344CB8AC3E}">
        <p14:creationId xmlns:p14="http://schemas.microsoft.com/office/powerpoint/2010/main" val="20500182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48226" name="Group 2"/>
          <p:cNvGraphicFramePr>
            <a:graphicFrameLocks noGrp="1"/>
          </p:cNvGraphicFramePr>
          <p:nvPr/>
        </p:nvGraphicFramePr>
        <p:xfrm>
          <a:off x="516179" y="2228001"/>
          <a:ext cx="8308613" cy="732593"/>
        </p:xfrm>
        <a:graphic>
          <a:graphicData uri="http://schemas.openxmlformats.org/drawingml/2006/table">
            <a:tbl>
              <a:tblPr/>
              <a:tblGrid>
                <a:gridCol w="3057570"/>
                <a:gridCol w="1728192"/>
                <a:gridCol w="598220"/>
                <a:gridCol w="1861130"/>
                <a:gridCol w="1063501"/>
              </a:tblGrid>
              <a:tr h="36683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800" b="0" i="0" u="none" strike="noStrike" cap="none" normalizeH="0" baseline="0" dirty="0" smtClean="0">
                        <a:ln>
                          <a:noFill/>
                        </a:ln>
                        <a:solidFill>
                          <a:schemeClr val="tx1"/>
                        </a:solidFill>
                        <a:effectLst/>
                        <a:latin typeface="Arial" charset="0"/>
                        <a:ea typeface="HGPｺﾞｼｯｸM" pitchFamily="50" charset="-128"/>
                      </a:endParaRPr>
                    </a:p>
                  </a:txBody>
                  <a:tcPr marL="84448" marR="8444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800" b="0" i="0" u="none" strike="noStrike" cap="none" normalizeH="0" baseline="0" dirty="0" smtClean="0">
                          <a:ln>
                            <a:noFill/>
                          </a:ln>
                          <a:solidFill>
                            <a:schemeClr val="tx1"/>
                          </a:solidFill>
                          <a:effectLst/>
                          <a:latin typeface="Arial" charset="0"/>
                          <a:ea typeface="HGPｺﾞｼｯｸM" pitchFamily="50" charset="-128"/>
                        </a:rPr>
                        <a:t>２０００年４月末</a:t>
                      </a:r>
                    </a:p>
                  </a:txBody>
                  <a:tcPr marL="84448" marR="8444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en-US" sz="1800" b="0" i="0" u="none" strike="noStrike" cap="none" normalizeH="0" baseline="0" dirty="0" smtClean="0">
                        <a:ln>
                          <a:noFill/>
                        </a:ln>
                        <a:solidFill>
                          <a:schemeClr val="tx1"/>
                        </a:solidFill>
                        <a:effectLst/>
                        <a:latin typeface="Arial" charset="0"/>
                        <a:ea typeface="HGPｺﾞｼｯｸM" pitchFamily="50" charset="-128"/>
                      </a:endParaRPr>
                    </a:p>
                  </a:txBody>
                  <a:tcPr marL="84448" marR="8444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800" b="0" i="0" u="none" strike="noStrike" cap="none" normalizeH="0" baseline="0" dirty="0" smtClean="0">
                          <a:ln>
                            <a:noFill/>
                          </a:ln>
                          <a:solidFill>
                            <a:schemeClr val="tx1"/>
                          </a:solidFill>
                          <a:effectLst/>
                          <a:latin typeface="Arial" charset="0"/>
                          <a:ea typeface="HGPｺﾞｼｯｸM" pitchFamily="50" charset="-128"/>
                        </a:rPr>
                        <a:t>２０１２年４月末</a:t>
                      </a:r>
                    </a:p>
                  </a:txBody>
                  <a:tcPr marL="84448" marR="8444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en-US" sz="1800" b="0" i="0" u="none" strike="noStrike" cap="none" normalizeH="0" baseline="0" dirty="0" smtClean="0">
                        <a:ln>
                          <a:noFill/>
                        </a:ln>
                        <a:solidFill>
                          <a:schemeClr val="tx1"/>
                        </a:solidFill>
                        <a:effectLst/>
                        <a:latin typeface="Arial" charset="0"/>
                        <a:ea typeface="HGPｺﾞｼｯｸM" pitchFamily="50" charset="-128"/>
                      </a:endParaRPr>
                    </a:p>
                  </a:txBody>
                  <a:tcPr marL="84448" marR="8444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r>
              <a:tr h="35324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800" b="0" i="0" u="none" strike="noStrike" cap="none" normalizeH="0" baseline="0" dirty="0" smtClean="0">
                          <a:ln>
                            <a:noFill/>
                          </a:ln>
                          <a:solidFill>
                            <a:schemeClr val="tx1"/>
                          </a:solidFill>
                          <a:effectLst/>
                          <a:latin typeface="Arial" charset="0"/>
                          <a:ea typeface="HGPｺﾞｼｯｸM" pitchFamily="50" charset="-128"/>
                        </a:rPr>
                        <a:t>第１号被保険者数</a:t>
                      </a:r>
                    </a:p>
                  </a:txBody>
                  <a:tcPr marL="84448" marR="8444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800" b="0" i="0" u="none" strike="noStrike" cap="none" normalizeH="0" baseline="0" dirty="0" smtClean="0">
                          <a:ln>
                            <a:noFill/>
                          </a:ln>
                          <a:solidFill>
                            <a:schemeClr val="tx1"/>
                          </a:solidFill>
                          <a:effectLst/>
                          <a:latin typeface="Arial" charset="0"/>
                          <a:ea typeface="HGPｺﾞｼｯｸM" pitchFamily="50" charset="-128"/>
                        </a:rPr>
                        <a:t>２，１６５万人</a:t>
                      </a:r>
                    </a:p>
                  </a:txBody>
                  <a:tcPr marL="84448" marR="8444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800" b="0" i="0" u="none" strike="noStrike" cap="none" normalizeH="0" baseline="0" dirty="0" smtClean="0">
                          <a:ln>
                            <a:noFill/>
                          </a:ln>
                          <a:solidFill>
                            <a:schemeClr val="tx1"/>
                          </a:solidFill>
                          <a:effectLst/>
                          <a:latin typeface="Arial" charset="0"/>
                          <a:ea typeface="HGPｺﾞｼｯｸM" pitchFamily="50" charset="-128"/>
                        </a:rPr>
                        <a:t>⇒</a:t>
                      </a:r>
                    </a:p>
                  </a:txBody>
                  <a:tcPr marL="84448" marR="8444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800" b="0" i="0" u="none" strike="noStrike" cap="none" normalizeH="0" baseline="0" dirty="0" smtClean="0">
                          <a:ln>
                            <a:noFill/>
                          </a:ln>
                          <a:solidFill>
                            <a:schemeClr val="tx1"/>
                          </a:solidFill>
                          <a:effectLst/>
                          <a:latin typeface="Arial" charset="0"/>
                          <a:ea typeface="HGPｺﾞｼｯｸM" pitchFamily="50" charset="-128"/>
                        </a:rPr>
                        <a:t>２，９８６万人</a:t>
                      </a:r>
                    </a:p>
                  </a:txBody>
                  <a:tcPr marL="84448" marR="8444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800" b="0" i="0" u="none" strike="noStrike" cap="none" normalizeH="0" baseline="0" dirty="0" smtClean="0">
                          <a:ln>
                            <a:noFill/>
                          </a:ln>
                          <a:solidFill>
                            <a:schemeClr val="tx1"/>
                          </a:solidFill>
                          <a:effectLst/>
                          <a:latin typeface="Arial" charset="0"/>
                          <a:ea typeface="HGPｺﾞｼｯｸM" pitchFamily="50" charset="-128"/>
                        </a:rPr>
                        <a:t>１．３８倍</a:t>
                      </a:r>
                    </a:p>
                  </a:txBody>
                  <a:tcPr marL="84448" marR="8444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CC"/>
                    </a:solidFill>
                  </a:tcPr>
                </a:tc>
              </a:tr>
            </a:tbl>
          </a:graphicData>
        </a:graphic>
      </p:graphicFrame>
      <p:graphicFrame>
        <p:nvGraphicFramePr>
          <p:cNvPr id="948243" name="Group 19"/>
          <p:cNvGraphicFramePr>
            <a:graphicFrameLocks noGrp="1"/>
          </p:cNvGraphicFramePr>
          <p:nvPr/>
        </p:nvGraphicFramePr>
        <p:xfrm>
          <a:off x="516158" y="3429000"/>
          <a:ext cx="8308615" cy="731520"/>
        </p:xfrm>
        <a:graphic>
          <a:graphicData uri="http://schemas.openxmlformats.org/drawingml/2006/table">
            <a:tbl>
              <a:tblPr/>
              <a:tblGrid>
                <a:gridCol w="3057570"/>
                <a:gridCol w="1728192"/>
                <a:gridCol w="598220"/>
                <a:gridCol w="1861130"/>
                <a:gridCol w="1063503"/>
              </a:tblGrid>
              <a:tr h="32403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800" b="0" i="0" u="none" strike="noStrike" cap="none" normalizeH="0" baseline="0" dirty="0" smtClean="0">
                        <a:ln>
                          <a:noFill/>
                        </a:ln>
                        <a:solidFill>
                          <a:schemeClr val="tx1"/>
                        </a:solidFill>
                        <a:effectLst/>
                        <a:latin typeface="Arial" charset="0"/>
                        <a:ea typeface="HGPｺﾞｼｯｸM" pitchFamily="50" charset="-128"/>
                      </a:endParaRPr>
                    </a:p>
                  </a:txBody>
                  <a:tcPr marL="84448" marR="8444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800" b="0" i="0" u="none" strike="noStrike" cap="none" normalizeH="0" baseline="0" dirty="0" smtClean="0">
                          <a:ln>
                            <a:noFill/>
                          </a:ln>
                          <a:solidFill>
                            <a:schemeClr val="tx1"/>
                          </a:solidFill>
                          <a:effectLst/>
                          <a:latin typeface="Arial" charset="0"/>
                          <a:ea typeface="HGPｺﾞｼｯｸM" pitchFamily="50" charset="-128"/>
                        </a:rPr>
                        <a:t>２０００年４月末</a:t>
                      </a:r>
                    </a:p>
                  </a:txBody>
                  <a:tcPr marL="84448" marR="8444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en-US" sz="1800" b="0" i="0" u="none" strike="noStrike" cap="none" normalizeH="0" baseline="0" dirty="0" smtClean="0">
                        <a:ln>
                          <a:noFill/>
                        </a:ln>
                        <a:solidFill>
                          <a:schemeClr val="tx1"/>
                        </a:solidFill>
                        <a:effectLst/>
                        <a:latin typeface="Arial" charset="0"/>
                        <a:ea typeface="HGPｺﾞｼｯｸM" pitchFamily="50" charset="-128"/>
                      </a:endParaRPr>
                    </a:p>
                  </a:txBody>
                  <a:tcPr marL="84448" marR="8444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800" b="0" i="0" u="none" strike="noStrike" cap="none" normalizeH="0" baseline="0" dirty="0" smtClean="0">
                          <a:ln>
                            <a:noFill/>
                          </a:ln>
                          <a:solidFill>
                            <a:schemeClr val="tx1"/>
                          </a:solidFill>
                          <a:effectLst/>
                          <a:latin typeface="Arial" charset="0"/>
                          <a:ea typeface="HGPｺﾞｼｯｸM" pitchFamily="50" charset="-128"/>
                        </a:rPr>
                        <a:t>２０１２年４月末</a:t>
                      </a:r>
                    </a:p>
                  </a:txBody>
                  <a:tcPr marL="84448" marR="8444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en-US" sz="1800" b="0" i="0" u="none" strike="noStrike" cap="none" normalizeH="0" baseline="0" dirty="0" smtClean="0">
                        <a:ln>
                          <a:noFill/>
                        </a:ln>
                        <a:solidFill>
                          <a:schemeClr val="tx1"/>
                        </a:solidFill>
                        <a:effectLst/>
                        <a:latin typeface="Arial" charset="0"/>
                        <a:ea typeface="HGPｺﾞｼｯｸM" pitchFamily="50" charset="-128"/>
                      </a:endParaRPr>
                    </a:p>
                  </a:txBody>
                  <a:tcPr marL="84448" marR="8444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r>
              <a:tr h="32403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800" b="0" i="0" u="none" strike="noStrike" cap="none" normalizeH="0" baseline="0" dirty="0" smtClean="0">
                          <a:ln>
                            <a:noFill/>
                          </a:ln>
                          <a:solidFill>
                            <a:schemeClr val="tx1"/>
                          </a:solidFill>
                          <a:effectLst/>
                          <a:latin typeface="Arial" charset="0"/>
                          <a:ea typeface="HGPｺﾞｼｯｸM" pitchFamily="50" charset="-128"/>
                        </a:rPr>
                        <a:t>認定者数</a:t>
                      </a:r>
                    </a:p>
                  </a:txBody>
                  <a:tcPr marL="84448" marR="8444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800" b="0" i="0" u="none" strike="noStrike" cap="none" normalizeH="0" baseline="0" dirty="0" smtClean="0">
                          <a:ln>
                            <a:noFill/>
                          </a:ln>
                          <a:solidFill>
                            <a:schemeClr val="tx1"/>
                          </a:solidFill>
                          <a:effectLst/>
                          <a:latin typeface="Arial" charset="0"/>
                          <a:ea typeface="HGPｺﾞｼｯｸM" pitchFamily="50" charset="-128"/>
                        </a:rPr>
                        <a:t>２１８万人</a:t>
                      </a:r>
                    </a:p>
                  </a:txBody>
                  <a:tcPr marL="84448" marR="8444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800" b="0" i="0" u="none" strike="noStrike" cap="none" normalizeH="0" baseline="0" dirty="0" smtClean="0">
                          <a:ln>
                            <a:noFill/>
                          </a:ln>
                          <a:solidFill>
                            <a:schemeClr val="tx1"/>
                          </a:solidFill>
                          <a:effectLst/>
                          <a:latin typeface="Arial" charset="0"/>
                          <a:ea typeface="HGPｺﾞｼｯｸM" pitchFamily="50" charset="-128"/>
                        </a:rPr>
                        <a:t>⇒</a:t>
                      </a:r>
                    </a:p>
                  </a:txBody>
                  <a:tcPr marL="84448" marR="8444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800" b="0" i="0" u="none" strike="noStrike" cap="none" normalizeH="0" baseline="0" dirty="0" smtClean="0">
                          <a:ln>
                            <a:noFill/>
                          </a:ln>
                          <a:solidFill>
                            <a:schemeClr val="tx1"/>
                          </a:solidFill>
                          <a:effectLst/>
                          <a:latin typeface="Arial" charset="0"/>
                          <a:ea typeface="HGPｺﾞｼｯｸM" pitchFamily="50" charset="-128"/>
                        </a:rPr>
                        <a:t>５３３万人</a:t>
                      </a:r>
                    </a:p>
                  </a:txBody>
                  <a:tcPr marL="84448" marR="8444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800" b="0" i="0" u="none" strike="noStrike" cap="none" normalizeH="0" baseline="0" dirty="0" smtClean="0">
                          <a:ln>
                            <a:noFill/>
                          </a:ln>
                          <a:solidFill>
                            <a:schemeClr val="tx1"/>
                          </a:solidFill>
                          <a:effectLst/>
                          <a:latin typeface="Arial" charset="0"/>
                          <a:ea typeface="HGPｺﾞｼｯｸM" pitchFamily="50" charset="-128"/>
                        </a:rPr>
                        <a:t>２．４４倍</a:t>
                      </a:r>
                    </a:p>
                  </a:txBody>
                  <a:tcPr marL="84448" marR="8444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CC"/>
                    </a:solidFill>
                  </a:tcPr>
                </a:tc>
              </a:tr>
            </a:tbl>
          </a:graphicData>
        </a:graphic>
      </p:graphicFrame>
      <p:sp>
        <p:nvSpPr>
          <p:cNvPr id="3102" name="Rectangle 36"/>
          <p:cNvSpPr>
            <a:spLocks noChangeArrowheads="1"/>
          </p:cNvSpPr>
          <p:nvPr/>
        </p:nvSpPr>
        <p:spPr bwMode="auto">
          <a:xfrm>
            <a:off x="65356" y="1867160"/>
            <a:ext cx="4588860" cy="354012"/>
          </a:xfrm>
          <a:prstGeom prst="rect">
            <a:avLst/>
          </a:prstGeom>
          <a:noFill/>
          <a:ln w="9525">
            <a:noFill/>
            <a:miter lim="800000"/>
            <a:headEnd/>
            <a:tailEnd/>
          </a:ln>
        </p:spPr>
        <p:txBody>
          <a:bodyPr wrap="none" lIns="91333" tIns="45668" rIns="91333" bIns="45668" anchor="ctr"/>
          <a:lstStyle/>
          <a:p>
            <a:pPr defTabSz="912813"/>
            <a:r>
              <a:rPr lang="en-US" altLang="ja-JP" b="1" dirty="0" smtClean="0">
                <a:solidFill>
                  <a:srgbClr val="333399"/>
                </a:solidFill>
                <a:latin typeface="HG丸ｺﾞｼｯｸM-PRO" pitchFamily="50" charset="-128"/>
                <a:ea typeface="HG丸ｺﾞｼｯｸM-PRO" pitchFamily="50" charset="-128"/>
              </a:rPr>
              <a:t>①</a:t>
            </a:r>
            <a:r>
              <a:rPr lang="ja-JP" altLang="en-US" b="1" dirty="0" smtClean="0">
                <a:solidFill>
                  <a:srgbClr val="333399"/>
                </a:solidFill>
                <a:latin typeface="HG丸ｺﾞｼｯｸM-PRO" pitchFamily="50" charset="-128"/>
                <a:ea typeface="HG丸ｺﾞｼｯｸM-PRO" pitchFamily="50" charset="-128"/>
              </a:rPr>
              <a:t>６５歳</a:t>
            </a:r>
            <a:r>
              <a:rPr lang="ja-JP" altLang="en-US" b="1" dirty="0">
                <a:solidFill>
                  <a:srgbClr val="333399"/>
                </a:solidFill>
                <a:latin typeface="HG丸ｺﾞｼｯｸM-PRO" pitchFamily="50" charset="-128"/>
                <a:ea typeface="HG丸ｺﾞｼｯｸM-PRO" pitchFamily="50" charset="-128"/>
              </a:rPr>
              <a:t>以上被</a:t>
            </a:r>
            <a:r>
              <a:rPr lang="ja-JP" altLang="en-US" b="1" dirty="0" smtClean="0">
                <a:solidFill>
                  <a:srgbClr val="333399"/>
                </a:solidFill>
                <a:latin typeface="HG丸ｺﾞｼｯｸM-PRO" pitchFamily="50" charset="-128"/>
                <a:ea typeface="HG丸ｺﾞｼｯｸM-PRO" pitchFamily="50" charset="-128"/>
              </a:rPr>
              <a:t>保険者の増加</a:t>
            </a:r>
            <a:endParaRPr lang="ja-JP" altLang="en-US" b="1" dirty="0">
              <a:solidFill>
                <a:srgbClr val="333399"/>
              </a:solidFill>
              <a:latin typeface="HG丸ｺﾞｼｯｸM-PRO" pitchFamily="50" charset="-128"/>
              <a:ea typeface="HG丸ｺﾞｼｯｸM-PRO" pitchFamily="50" charset="-128"/>
            </a:endParaRPr>
          </a:p>
        </p:txBody>
      </p:sp>
      <p:sp>
        <p:nvSpPr>
          <p:cNvPr id="3104" name="Rectangle 38"/>
          <p:cNvSpPr>
            <a:spLocks noChangeArrowheads="1"/>
          </p:cNvSpPr>
          <p:nvPr/>
        </p:nvSpPr>
        <p:spPr bwMode="auto">
          <a:xfrm>
            <a:off x="65227" y="3064078"/>
            <a:ext cx="5031618" cy="358775"/>
          </a:xfrm>
          <a:prstGeom prst="rect">
            <a:avLst/>
          </a:prstGeom>
          <a:noFill/>
          <a:ln w="9525">
            <a:noFill/>
            <a:miter lim="800000"/>
            <a:headEnd/>
            <a:tailEnd/>
          </a:ln>
        </p:spPr>
        <p:txBody>
          <a:bodyPr wrap="none" lIns="91333" tIns="45668" rIns="91333" bIns="45668" anchor="ctr"/>
          <a:lstStyle/>
          <a:p>
            <a:pPr defTabSz="912813"/>
            <a:r>
              <a:rPr lang="ja-JP" altLang="en-US" b="1" dirty="0" smtClean="0">
                <a:solidFill>
                  <a:srgbClr val="333399"/>
                </a:solidFill>
                <a:latin typeface="HG丸ｺﾞｼｯｸM-PRO" pitchFamily="50" charset="-128"/>
                <a:ea typeface="HG丸ｺﾞｼｯｸM-PRO" pitchFamily="50" charset="-128"/>
              </a:rPr>
              <a:t>②要介護</a:t>
            </a:r>
            <a:r>
              <a:rPr lang="ja-JP" altLang="en-US" b="1" dirty="0">
                <a:solidFill>
                  <a:srgbClr val="333399"/>
                </a:solidFill>
                <a:latin typeface="HG丸ｺﾞｼｯｸM-PRO" pitchFamily="50" charset="-128"/>
                <a:ea typeface="HG丸ｺﾞｼｯｸM-PRO" pitchFamily="50" charset="-128"/>
              </a:rPr>
              <a:t>（要支援）</a:t>
            </a:r>
            <a:r>
              <a:rPr lang="ja-JP" altLang="en-US" b="1" dirty="0" smtClean="0">
                <a:solidFill>
                  <a:srgbClr val="333399"/>
                </a:solidFill>
                <a:latin typeface="HG丸ｺﾞｼｯｸM-PRO" pitchFamily="50" charset="-128"/>
                <a:ea typeface="HG丸ｺﾞｼｯｸM-PRO" pitchFamily="50" charset="-128"/>
              </a:rPr>
              <a:t>認定者の増加</a:t>
            </a:r>
            <a:endParaRPr lang="ja-JP" altLang="en-US" b="1" dirty="0">
              <a:solidFill>
                <a:srgbClr val="333399"/>
              </a:solidFill>
              <a:latin typeface="HG丸ｺﾞｼｯｸM-PRO" pitchFamily="50" charset="-128"/>
              <a:ea typeface="HG丸ｺﾞｼｯｸM-PRO" pitchFamily="50" charset="-128"/>
            </a:endParaRPr>
          </a:p>
        </p:txBody>
      </p:sp>
      <p:sp>
        <p:nvSpPr>
          <p:cNvPr id="3106" name="Text Box 41"/>
          <p:cNvSpPr txBox="1">
            <a:spLocks noChangeArrowheads="1"/>
          </p:cNvSpPr>
          <p:nvPr/>
        </p:nvSpPr>
        <p:spPr bwMode="auto">
          <a:xfrm>
            <a:off x="0" y="188640"/>
            <a:ext cx="9144000" cy="894622"/>
          </a:xfrm>
          <a:prstGeom prst="rect">
            <a:avLst/>
          </a:prstGeom>
          <a:noFill/>
          <a:ln w="9525">
            <a:noFill/>
            <a:miter lim="800000"/>
            <a:headEnd/>
            <a:tailEnd/>
          </a:ln>
        </p:spPr>
        <p:txBody>
          <a:bodyPr lIns="91333" tIns="46745" rIns="91333" bIns="46745">
            <a:spAutoFit/>
          </a:bodyPr>
          <a:lstStyle/>
          <a:p>
            <a:pPr defTabSz="912813"/>
            <a:r>
              <a:rPr lang="ja-JP" altLang="en-US" sz="2800" dirty="0" smtClean="0">
                <a:solidFill>
                  <a:prstClr val="black"/>
                </a:solidFill>
                <a:latin typeface="HGP創英角ｺﾞｼｯｸUB" pitchFamily="50" charset="-128"/>
                <a:ea typeface="HGP創英角ｺﾞｼｯｸUB" pitchFamily="50" charset="-128"/>
              </a:rPr>
              <a:t>３．介護保険制度のこれまでの１２年間</a:t>
            </a:r>
            <a:endParaRPr lang="en-US" altLang="ja-JP" sz="2800" dirty="0" smtClean="0">
              <a:solidFill>
                <a:prstClr val="black"/>
              </a:solidFill>
              <a:latin typeface="HGP創英角ｺﾞｼｯｸUB" pitchFamily="50" charset="-128"/>
              <a:ea typeface="HGP創英角ｺﾞｼｯｸUB" pitchFamily="50" charset="-128"/>
            </a:endParaRPr>
          </a:p>
          <a:p>
            <a:pPr defTabSz="912813"/>
            <a:r>
              <a:rPr lang="ja-JP" altLang="en-US" sz="2400" dirty="0" smtClean="0">
                <a:solidFill>
                  <a:prstClr val="black"/>
                </a:solidFill>
                <a:latin typeface="HGP創英角ｺﾞｼｯｸUB" pitchFamily="50" charset="-128"/>
                <a:ea typeface="HGP創英角ｺﾞｼｯｸUB" pitchFamily="50" charset="-128"/>
              </a:rPr>
              <a:t>　（１） 対象者、利用者の増加</a:t>
            </a:r>
            <a:endParaRPr lang="ja-JP" altLang="en-US" sz="2400" dirty="0">
              <a:solidFill>
                <a:prstClr val="black"/>
              </a:solidFill>
              <a:latin typeface="HGP創英角ｺﾞｼｯｸUB" pitchFamily="50" charset="-128"/>
              <a:ea typeface="HGP創英角ｺﾞｼｯｸUB" pitchFamily="50" charset="-128"/>
            </a:endParaRPr>
          </a:p>
        </p:txBody>
      </p:sp>
      <p:sp>
        <p:nvSpPr>
          <p:cNvPr id="23" name="Rectangle 38"/>
          <p:cNvSpPr>
            <a:spLocks noChangeArrowheads="1"/>
          </p:cNvSpPr>
          <p:nvPr/>
        </p:nvSpPr>
        <p:spPr bwMode="auto">
          <a:xfrm>
            <a:off x="65328" y="4293897"/>
            <a:ext cx="2843808" cy="358775"/>
          </a:xfrm>
          <a:prstGeom prst="rect">
            <a:avLst/>
          </a:prstGeom>
          <a:noFill/>
          <a:ln w="9525">
            <a:noFill/>
            <a:miter lim="800000"/>
            <a:headEnd/>
            <a:tailEnd/>
          </a:ln>
        </p:spPr>
        <p:txBody>
          <a:bodyPr wrap="none" lIns="91333" tIns="45668" rIns="91333" bIns="45668" anchor="ctr"/>
          <a:lstStyle/>
          <a:p>
            <a:pPr defTabSz="912813"/>
            <a:r>
              <a:rPr lang="ja-JP" altLang="en-US" b="1" dirty="0" smtClean="0">
                <a:solidFill>
                  <a:srgbClr val="333399"/>
                </a:solidFill>
                <a:latin typeface="HG丸ｺﾞｼｯｸM-PRO" pitchFamily="50" charset="-128"/>
                <a:ea typeface="HG丸ｺﾞｼｯｸM-PRO" pitchFamily="50" charset="-128"/>
              </a:rPr>
              <a:t>③サービス利用者の増加</a:t>
            </a:r>
            <a:endParaRPr lang="ja-JP" altLang="en-US" b="1" dirty="0">
              <a:solidFill>
                <a:srgbClr val="333399"/>
              </a:solidFill>
              <a:latin typeface="HG丸ｺﾞｼｯｸM-PRO" pitchFamily="50" charset="-128"/>
              <a:ea typeface="HG丸ｺﾞｼｯｸM-PRO" pitchFamily="50" charset="-128"/>
            </a:endParaRPr>
          </a:p>
        </p:txBody>
      </p:sp>
      <p:graphicFrame>
        <p:nvGraphicFramePr>
          <p:cNvPr id="24" name="Group 19"/>
          <p:cNvGraphicFramePr>
            <a:graphicFrameLocks noGrp="1"/>
          </p:cNvGraphicFramePr>
          <p:nvPr/>
        </p:nvGraphicFramePr>
        <p:xfrm>
          <a:off x="516153" y="4651871"/>
          <a:ext cx="8308615" cy="1828800"/>
        </p:xfrm>
        <a:graphic>
          <a:graphicData uri="http://schemas.openxmlformats.org/drawingml/2006/table">
            <a:tbl>
              <a:tblPr/>
              <a:tblGrid>
                <a:gridCol w="3057570"/>
                <a:gridCol w="1728192"/>
                <a:gridCol w="621432"/>
                <a:gridCol w="1846359"/>
                <a:gridCol w="1055062"/>
              </a:tblGrid>
              <a:tr h="27003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800" b="0" i="0" u="none" strike="noStrike" cap="none" normalizeH="0" baseline="0" dirty="0" smtClean="0">
                        <a:ln>
                          <a:noFill/>
                        </a:ln>
                        <a:solidFill>
                          <a:schemeClr val="tx1"/>
                        </a:solidFill>
                        <a:effectLst/>
                        <a:latin typeface="Arial" charset="0"/>
                        <a:ea typeface="HGPｺﾞｼｯｸM" pitchFamily="50" charset="-128"/>
                      </a:endParaRPr>
                    </a:p>
                  </a:txBody>
                  <a:tcPr marL="84448" marR="8444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800" b="0" i="0" u="none" strike="noStrike" cap="none" normalizeH="0" baseline="0" dirty="0" smtClean="0">
                          <a:ln>
                            <a:noFill/>
                          </a:ln>
                          <a:solidFill>
                            <a:schemeClr val="tx1"/>
                          </a:solidFill>
                          <a:effectLst/>
                          <a:latin typeface="Arial" charset="0"/>
                          <a:ea typeface="HGPｺﾞｼｯｸM" pitchFamily="50" charset="-128"/>
                        </a:rPr>
                        <a:t>２０００年４月末</a:t>
                      </a:r>
                    </a:p>
                  </a:txBody>
                  <a:tcPr marL="84448" marR="8444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en-US" sz="1800" b="0" i="0" u="none" strike="noStrike" cap="none" normalizeH="0" baseline="0" dirty="0" smtClean="0">
                        <a:ln>
                          <a:noFill/>
                        </a:ln>
                        <a:solidFill>
                          <a:schemeClr val="tx1"/>
                        </a:solidFill>
                        <a:effectLst/>
                        <a:latin typeface="Arial" charset="0"/>
                        <a:ea typeface="HGPｺﾞｼｯｸM" pitchFamily="50" charset="-128"/>
                      </a:endParaRPr>
                    </a:p>
                  </a:txBody>
                  <a:tcPr marL="84448" marR="8444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800" b="0" i="0" u="none" strike="noStrike" cap="none" normalizeH="0" baseline="0" dirty="0" smtClean="0">
                          <a:ln>
                            <a:noFill/>
                          </a:ln>
                          <a:solidFill>
                            <a:schemeClr val="tx1"/>
                          </a:solidFill>
                          <a:effectLst/>
                          <a:latin typeface="Arial" charset="0"/>
                          <a:ea typeface="HGPｺﾞｼｯｸM" pitchFamily="50" charset="-128"/>
                        </a:rPr>
                        <a:t>２０１２年４月末</a:t>
                      </a:r>
                    </a:p>
                  </a:txBody>
                  <a:tcPr marL="84448" marR="8444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en-US" sz="1800" b="0" i="0" u="none" strike="noStrike" cap="none" normalizeH="0" baseline="0" dirty="0" smtClean="0">
                        <a:ln>
                          <a:noFill/>
                        </a:ln>
                        <a:solidFill>
                          <a:schemeClr val="tx1"/>
                        </a:solidFill>
                        <a:effectLst/>
                        <a:latin typeface="Arial" charset="0"/>
                        <a:ea typeface="HGPｺﾞｼｯｸM" pitchFamily="50" charset="-128"/>
                      </a:endParaRPr>
                    </a:p>
                  </a:txBody>
                  <a:tcPr marL="84448" marR="8444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r>
              <a:tr h="27003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800" b="0" i="0" u="none" strike="noStrike" cap="none" normalizeH="0" baseline="0" dirty="0" smtClean="0">
                          <a:ln>
                            <a:noFill/>
                          </a:ln>
                          <a:solidFill>
                            <a:schemeClr val="tx1"/>
                          </a:solidFill>
                          <a:effectLst/>
                          <a:latin typeface="Arial" charset="0"/>
                          <a:ea typeface="HGPｺﾞｼｯｸM" pitchFamily="50" charset="-128"/>
                        </a:rPr>
                        <a:t>在宅サービス利用者数</a:t>
                      </a:r>
                    </a:p>
                  </a:txBody>
                  <a:tcPr marL="84448" marR="8444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800" b="0" i="0" u="none" strike="noStrike" cap="none" normalizeH="0" baseline="0" dirty="0" smtClean="0">
                          <a:ln>
                            <a:noFill/>
                          </a:ln>
                          <a:solidFill>
                            <a:schemeClr val="tx1"/>
                          </a:solidFill>
                          <a:effectLst/>
                          <a:latin typeface="Arial" charset="0"/>
                          <a:ea typeface="HGPｺﾞｼｯｸM" pitchFamily="50" charset="-128"/>
                        </a:rPr>
                        <a:t>９７万人</a:t>
                      </a:r>
                    </a:p>
                  </a:txBody>
                  <a:tcPr marL="84448" marR="8444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800" b="0" i="0" u="none" strike="noStrike" cap="none" normalizeH="0" baseline="0" dirty="0" smtClean="0">
                          <a:ln>
                            <a:noFill/>
                          </a:ln>
                          <a:solidFill>
                            <a:schemeClr val="tx1"/>
                          </a:solidFill>
                          <a:effectLst/>
                          <a:latin typeface="Arial" charset="0"/>
                          <a:ea typeface="HGPｺﾞｼｯｸM" pitchFamily="50" charset="-128"/>
                        </a:rPr>
                        <a:t>⇒</a:t>
                      </a:r>
                    </a:p>
                  </a:txBody>
                  <a:tcPr marL="84448" marR="8444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800" b="0" i="0" u="none" strike="noStrike" cap="none" normalizeH="0" baseline="0" dirty="0" smtClean="0">
                          <a:ln>
                            <a:noFill/>
                          </a:ln>
                          <a:solidFill>
                            <a:schemeClr val="tx1"/>
                          </a:solidFill>
                          <a:effectLst/>
                          <a:latin typeface="Arial" charset="0"/>
                          <a:ea typeface="HGPｺﾞｼｯｸM" pitchFamily="50" charset="-128"/>
                        </a:rPr>
                        <a:t>３２８万人</a:t>
                      </a:r>
                    </a:p>
                  </a:txBody>
                  <a:tcPr marL="84448" marR="8444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800" b="0" i="0" u="none" strike="noStrike" cap="none" normalizeH="0" baseline="0" dirty="0" smtClean="0">
                          <a:ln>
                            <a:noFill/>
                          </a:ln>
                          <a:solidFill>
                            <a:schemeClr val="tx1"/>
                          </a:solidFill>
                          <a:effectLst/>
                          <a:latin typeface="Arial" charset="0"/>
                          <a:ea typeface="HGPｺﾞｼｯｸM" pitchFamily="50" charset="-128"/>
                        </a:rPr>
                        <a:t>３．３８倍</a:t>
                      </a:r>
                    </a:p>
                  </a:txBody>
                  <a:tcPr marL="84448" marR="8444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r>
              <a:tr h="27003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800" b="0" i="0" u="none" strike="noStrike" cap="none" normalizeH="0" baseline="0" dirty="0" smtClean="0">
                          <a:ln>
                            <a:noFill/>
                          </a:ln>
                          <a:solidFill>
                            <a:schemeClr val="tx1"/>
                          </a:solidFill>
                          <a:effectLst/>
                          <a:latin typeface="Arial" charset="0"/>
                          <a:ea typeface="HGPｺﾞｼｯｸM" pitchFamily="50" charset="-128"/>
                        </a:rPr>
                        <a:t>施設サービス利用者数</a:t>
                      </a:r>
                    </a:p>
                  </a:txBody>
                  <a:tcPr marL="84448" marR="8444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800" b="0" i="0" u="none" strike="noStrike" cap="none" normalizeH="0" baseline="0" dirty="0" smtClean="0">
                          <a:ln>
                            <a:noFill/>
                          </a:ln>
                          <a:solidFill>
                            <a:schemeClr val="tx1"/>
                          </a:solidFill>
                          <a:effectLst/>
                          <a:latin typeface="Arial" charset="0"/>
                          <a:ea typeface="HGPｺﾞｼｯｸM" pitchFamily="50" charset="-128"/>
                        </a:rPr>
                        <a:t>５２万人</a:t>
                      </a:r>
                    </a:p>
                  </a:txBody>
                  <a:tcPr marL="84448" marR="8444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800" b="0" i="0" u="none" strike="noStrike" cap="none" normalizeH="0" baseline="0" dirty="0" smtClean="0">
                          <a:ln>
                            <a:noFill/>
                          </a:ln>
                          <a:solidFill>
                            <a:schemeClr val="tx1"/>
                          </a:solidFill>
                          <a:effectLst/>
                          <a:latin typeface="Arial" charset="0"/>
                          <a:ea typeface="HGPｺﾞｼｯｸM" pitchFamily="50" charset="-128"/>
                        </a:rPr>
                        <a:t>⇒</a:t>
                      </a:r>
                    </a:p>
                  </a:txBody>
                  <a:tcPr marL="84448" marR="8444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800" b="0" i="0" u="none" strike="noStrike" cap="none" normalizeH="0" baseline="0" dirty="0" smtClean="0">
                          <a:ln>
                            <a:noFill/>
                          </a:ln>
                          <a:solidFill>
                            <a:schemeClr val="tx1"/>
                          </a:solidFill>
                          <a:effectLst/>
                          <a:latin typeface="Arial" charset="0"/>
                          <a:ea typeface="HGPｺﾞｼｯｸM" pitchFamily="50" charset="-128"/>
                        </a:rPr>
                        <a:t>８６万人</a:t>
                      </a:r>
                    </a:p>
                  </a:txBody>
                  <a:tcPr marL="84448" marR="8444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800" b="0" i="0" u="none" strike="noStrike" cap="none" normalizeH="0" baseline="0" dirty="0" smtClean="0">
                          <a:ln>
                            <a:noFill/>
                          </a:ln>
                          <a:solidFill>
                            <a:schemeClr val="tx1"/>
                          </a:solidFill>
                          <a:effectLst/>
                          <a:latin typeface="Arial" charset="0"/>
                          <a:ea typeface="HGPｺﾞｼｯｸM" pitchFamily="50" charset="-128"/>
                        </a:rPr>
                        <a:t>１．６５倍</a:t>
                      </a:r>
                    </a:p>
                  </a:txBody>
                  <a:tcPr marL="84448" marR="8444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r>
              <a:tr h="27003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800" b="0" i="0" u="none" strike="noStrike" cap="none" normalizeH="0" baseline="0" dirty="0" smtClean="0">
                          <a:ln>
                            <a:noFill/>
                          </a:ln>
                          <a:solidFill>
                            <a:schemeClr val="tx1"/>
                          </a:solidFill>
                          <a:effectLst/>
                          <a:latin typeface="Arial" charset="0"/>
                          <a:ea typeface="HGPｺﾞｼｯｸM" pitchFamily="50" charset="-128"/>
                        </a:rPr>
                        <a:t>地域密着型サービス利用者数</a:t>
                      </a:r>
                    </a:p>
                  </a:txBody>
                  <a:tcPr marL="84448" marR="8444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800" b="0" i="0" u="none" strike="noStrike" cap="none" normalizeH="0" baseline="0" dirty="0" smtClean="0">
                          <a:ln>
                            <a:noFill/>
                          </a:ln>
                          <a:solidFill>
                            <a:schemeClr val="tx1"/>
                          </a:solidFill>
                          <a:effectLst/>
                          <a:latin typeface="Arial" charset="0"/>
                          <a:ea typeface="HGPｺﾞｼｯｸM" pitchFamily="50" charset="-128"/>
                        </a:rPr>
                        <a:t>－</a:t>
                      </a:r>
                    </a:p>
                  </a:txBody>
                  <a:tcPr marL="84448" marR="8444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en-US" sz="1800" b="0" i="0" u="none" strike="noStrike" cap="none" normalizeH="0" baseline="0" dirty="0" smtClean="0">
                        <a:ln>
                          <a:noFill/>
                        </a:ln>
                        <a:solidFill>
                          <a:schemeClr val="tx1"/>
                        </a:solidFill>
                        <a:effectLst/>
                        <a:latin typeface="Arial" charset="0"/>
                        <a:ea typeface="HGPｺﾞｼｯｸM" pitchFamily="50" charset="-128"/>
                      </a:endParaRPr>
                    </a:p>
                  </a:txBody>
                  <a:tcPr marL="84448" marR="8444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800" b="0" i="0" u="none" strike="noStrike" cap="none" normalizeH="0" baseline="0" dirty="0" smtClean="0">
                          <a:ln>
                            <a:noFill/>
                          </a:ln>
                          <a:solidFill>
                            <a:schemeClr val="tx1"/>
                          </a:solidFill>
                          <a:effectLst/>
                          <a:latin typeface="Arial" charset="0"/>
                          <a:ea typeface="HGPｺﾞｼｯｸM" pitchFamily="50" charset="-128"/>
                        </a:rPr>
                        <a:t>３１万人</a:t>
                      </a:r>
                    </a:p>
                  </a:txBody>
                  <a:tcPr marL="84448" marR="8444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en-US" sz="1800" b="0" i="0" u="none" strike="noStrike" cap="none" normalizeH="0" baseline="0" dirty="0" smtClean="0">
                        <a:ln>
                          <a:noFill/>
                        </a:ln>
                        <a:solidFill>
                          <a:schemeClr val="tx1"/>
                        </a:solidFill>
                        <a:effectLst/>
                        <a:latin typeface="Arial" charset="0"/>
                        <a:ea typeface="HGPｺﾞｼｯｸM" pitchFamily="50" charset="-128"/>
                      </a:endParaRPr>
                    </a:p>
                  </a:txBody>
                  <a:tcPr marL="84448" marR="8444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r>
              <a:tr h="27003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800" b="0" i="0" u="none" strike="noStrike" cap="none" normalizeH="0" baseline="0" dirty="0" smtClean="0">
                          <a:ln>
                            <a:noFill/>
                          </a:ln>
                          <a:solidFill>
                            <a:schemeClr val="tx1"/>
                          </a:solidFill>
                          <a:effectLst/>
                          <a:latin typeface="Arial" charset="0"/>
                          <a:ea typeface="HGPｺﾞｼｯｸM" pitchFamily="50" charset="-128"/>
                        </a:rPr>
                        <a:t>計</a:t>
                      </a:r>
                    </a:p>
                  </a:txBody>
                  <a:tcPr marL="84448" marR="8444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800" b="0" i="0" u="none" strike="noStrike" cap="none" normalizeH="0" baseline="0" dirty="0" smtClean="0">
                          <a:ln>
                            <a:noFill/>
                          </a:ln>
                          <a:solidFill>
                            <a:schemeClr val="tx1"/>
                          </a:solidFill>
                          <a:effectLst/>
                          <a:latin typeface="Arial" charset="0"/>
                          <a:ea typeface="HGPｺﾞｼｯｸM" pitchFamily="50" charset="-128"/>
                        </a:rPr>
                        <a:t>１４９万人</a:t>
                      </a:r>
                    </a:p>
                  </a:txBody>
                  <a:tcPr marL="84448" marR="8444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800" b="0" i="0" u="none" strike="noStrike" cap="none" normalizeH="0" baseline="0" dirty="0" smtClean="0">
                          <a:ln>
                            <a:noFill/>
                          </a:ln>
                          <a:solidFill>
                            <a:schemeClr val="tx1"/>
                          </a:solidFill>
                          <a:effectLst/>
                          <a:latin typeface="Arial" charset="0"/>
                          <a:ea typeface="HGPｺﾞｼｯｸM" pitchFamily="50" charset="-128"/>
                        </a:rPr>
                        <a:t>⇒</a:t>
                      </a:r>
                    </a:p>
                  </a:txBody>
                  <a:tcPr marL="84448" marR="8444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800" b="0" i="0" u="none" strike="noStrike" cap="none" normalizeH="0" baseline="0" dirty="0" smtClean="0">
                          <a:ln>
                            <a:noFill/>
                          </a:ln>
                          <a:solidFill>
                            <a:schemeClr val="tx1"/>
                          </a:solidFill>
                          <a:effectLst/>
                          <a:latin typeface="Arial" charset="0"/>
                          <a:ea typeface="HGPｺﾞｼｯｸM" pitchFamily="50" charset="-128"/>
                        </a:rPr>
                        <a:t>４４５万人</a:t>
                      </a:r>
                    </a:p>
                  </a:txBody>
                  <a:tcPr marL="84448" marR="8444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800" b="0" i="0" u="none" strike="noStrike" cap="none" normalizeH="0" baseline="0" dirty="0" smtClean="0">
                          <a:ln>
                            <a:noFill/>
                          </a:ln>
                          <a:solidFill>
                            <a:schemeClr val="tx1"/>
                          </a:solidFill>
                          <a:effectLst/>
                          <a:latin typeface="Arial" charset="0"/>
                          <a:ea typeface="HGPｺﾞｼｯｸM" pitchFamily="50" charset="-128"/>
                        </a:rPr>
                        <a:t>２．９９倍</a:t>
                      </a:r>
                    </a:p>
                  </a:txBody>
                  <a:tcPr marL="84448" marR="8444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CC"/>
                    </a:solidFill>
                  </a:tcPr>
                </a:tc>
              </a:tr>
            </a:tbl>
          </a:graphicData>
        </a:graphic>
      </p:graphicFrame>
      <p:sp>
        <p:nvSpPr>
          <p:cNvPr id="25" name="Text Box 47"/>
          <p:cNvSpPr txBox="1">
            <a:spLocks noChangeArrowheads="1"/>
          </p:cNvSpPr>
          <p:nvPr/>
        </p:nvSpPr>
        <p:spPr bwMode="auto">
          <a:xfrm>
            <a:off x="6897284" y="6459019"/>
            <a:ext cx="1928841" cy="281084"/>
          </a:xfrm>
          <a:prstGeom prst="rect">
            <a:avLst/>
          </a:prstGeom>
          <a:noFill/>
          <a:ln w="9525">
            <a:noFill/>
            <a:miter lim="800000"/>
            <a:headEnd/>
            <a:tailEnd/>
          </a:ln>
          <a:effectLst/>
        </p:spPr>
        <p:txBody>
          <a:bodyPr wrap="square" lIns="95485" tIns="47743" rIns="95485" bIns="47743" anchor="ctr">
            <a:spAutoFit/>
          </a:bodyPr>
          <a:lstStyle/>
          <a:p>
            <a:pPr defTabSz="956002">
              <a:spcBef>
                <a:spcPct val="50000"/>
              </a:spcBef>
              <a:defRPr/>
            </a:pPr>
            <a:r>
              <a:rPr lang="ja-JP" altLang="en-US" sz="1100" dirty="0" smtClean="0">
                <a:solidFill>
                  <a:prstClr val="black"/>
                </a:solidFill>
                <a:effectLst>
                  <a:outerShdw blurRad="38100" dist="38100" dir="2700000" algn="tl">
                    <a:srgbClr val="C0C0C0"/>
                  </a:outerShdw>
                </a:effectLst>
                <a:latin typeface="HG丸ｺﾞｼｯｸM-PRO" pitchFamily="50" charset="-128"/>
                <a:ea typeface="HG丸ｺﾞｼｯｸM-PRO" pitchFamily="50" charset="-128"/>
              </a:rPr>
              <a:t>（介護</a:t>
            </a:r>
            <a:r>
              <a:rPr lang="ja-JP" altLang="en-US" sz="1100" dirty="0">
                <a:solidFill>
                  <a:prstClr val="black"/>
                </a:solidFill>
                <a:effectLst>
                  <a:outerShdw blurRad="38100" dist="38100" dir="2700000" algn="tl">
                    <a:srgbClr val="C0C0C0"/>
                  </a:outerShdw>
                </a:effectLst>
                <a:latin typeface="HG丸ｺﾞｼｯｸM-PRO" pitchFamily="50" charset="-128"/>
                <a:ea typeface="HG丸ｺﾞｼｯｸM-PRO" pitchFamily="50" charset="-128"/>
              </a:rPr>
              <a:t>保険事業状況</a:t>
            </a:r>
            <a:r>
              <a:rPr lang="ja-JP" altLang="en-US" sz="1100" dirty="0" smtClean="0">
                <a:solidFill>
                  <a:prstClr val="black"/>
                </a:solidFill>
                <a:effectLst>
                  <a:outerShdw blurRad="38100" dist="38100" dir="2700000" algn="tl">
                    <a:srgbClr val="C0C0C0"/>
                  </a:outerShdw>
                </a:effectLst>
                <a:latin typeface="HG丸ｺﾞｼｯｸM-PRO" pitchFamily="50" charset="-128"/>
                <a:ea typeface="HG丸ｺﾞｼｯｸM-PRO" pitchFamily="50" charset="-128"/>
              </a:rPr>
              <a:t>報告</a:t>
            </a:r>
            <a:r>
              <a:rPr lang="ja-JP" altLang="en-US" sz="1200" dirty="0" smtClean="0">
                <a:solidFill>
                  <a:prstClr val="black"/>
                </a:solidFill>
                <a:effectLst>
                  <a:outerShdw blurRad="38100" dist="38100" dir="2700000" algn="tl">
                    <a:srgbClr val="C0C0C0"/>
                  </a:outerShdw>
                </a:effectLst>
                <a:latin typeface="HG丸ｺﾞｼｯｸM-PRO" pitchFamily="50" charset="-128"/>
                <a:ea typeface="HG丸ｺﾞｼｯｸM-PRO" pitchFamily="50" charset="-128"/>
              </a:rPr>
              <a:t>）</a:t>
            </a:r>
            <a:endParaRPr lang="ja-JP" altLang="en-US" sz="1200" dirty="0">
              <a:solidFill>
                <a:prstClr val="black"/>
              </a:solidFill>
              <a:effectLst>
                <a:outerShdw blurRad="38100" dist="38100" dir="2700000" algn="tl">
                  <a:srgbClr val="C0C0C0"/>
                </a:outerShdw>
              </a:effectLst>
              <a:latin typeface="HG丸ｺﾞｼｯｸM-PRO" pitchFamily="50" charset="-128"/>
              <a:ea typeface="HG丸ｺﾞｼｯｸM-PRO" pitchFamily="50" charset="-128"/>
            </a:endParaRPr>
          </a:p>
        </p:txBody>
      </p:sp>
      <p:sp>
        <p:nvSpPr>
          <p:cNvPr id="12" name="角丸四角形 11"/>
          <p:cNvSpPr/>
          <p:nvPr/>
        </p:nvSpPr>
        <p:spPr bwMode="auto">
          <a:xfrm>
            <a:off x="118582" y="1196752"/>
            <a:ext cx="8707429" cy="504056"/>
          </a:xfrm>
          <a:prstGeom prst="roundRect">
            <a:avLst/>
          </a:prstGeom>
          <a:ln w="19050">
            <a:headEnd/>
            <a:tailEnd/>
          </a:ln>
        </p:spPr>
        <p:style>
          <a:lnRef idx="2">
            <a:schemeClr val="dk1"/>
          </a:lnRef>
          <a:fillRef idx="1">
            <a:schemeClr val="lt1"/>
          </a:fillRef>
          <a:effectRef idx="0">
            <a:schemeClr val="dk1"/>
          </a:effectRef>
          <a:fontRef idx="minor">
            <a:schemeClr val="dk1"/>
          </a:fontRef>
        </p:style>
        <p:txBody>
          <a:bodyPr lIns="108000" tIns="72000" rIns="108000" bIns="72000" rtlCol="0" anchor="ctr"/>
          <a:lstStyle/>
          <a:p>
            <a:pPr marL="201613" indent="-201613" algn="just" defTabSz="957263"/>
            <a:r>
              <a:rPr lang="ja-JP" altLang="en-US" sz="1400" dirty="0" smtClean="0">
                <a:solidFill>
                  <a:prstClr val="black"/>
                </a:solidFill>
                <a:latin typeface="ＭＳ ゴシック" pitchFamily="49" charset="-128"/>
                <a:ea typeface="ＭＳ ゴシック" pitchFamily="49" charset="-128"/>
              </a:rPr>
              <a:t>○介護保険制度は、制度創設以来の１２年間で、６５歳以上被保険者数が約１．４倍に増加するなかで、サービス利用者数は約３倍に増加。高齢者の介護に無くてはならないものとして定着・発展している。</a:t>
            </a:r>
            <a:endParaRPr lang="ja-JP" altLang="en-US" sz="1400" dirty="0">
              <a:solidFill>
                <a:prstClr val="black"/>
              </a:solidFill>
              <a:latin typeface="ＭＳ ゴシック" pitchFamily="49" charset="-128"/>
              <a:ea typeface="ＭＳ ゴシック" pitchFamily="49" charset="-128"/>
            </a:endParaRPr>
          </a:p>
        </p:txBody>
      </p:sp>
    </p:spTree>
    <p:extLst>
      <p:ext uri="{BB962C8B-B14F-4D97-AF65-F5344CB8AC3E}">
        <p14:creationId xmlns:p14="http://schemas.microsoft.com/office/powerpoint/2010/main" val="352141396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76930" name="Object 2"/>
          <p:cNvGraphicFramePr>
            <a:graphicFrameLocks noChangeAspect="1"/>
          </p:cNvGraphicFramePr>
          <p:nvPr/>
        </p:nvGraphicFramePr>
        <p:xfrm>
          <a:off x="0" y="1108025"/>
          <a:ext cx="7225812" cy="5921375"/>
        </p:xfrm>
        <a:graphic>
          <a:graphicData uri="http://schemas.openxmlformats.org/presentationml/2006/ole">
            <mc:AlternateContent xmlns:mc="http://schemas.openxmlformats.org/markup-compatibility/2006">
              <mc:Choice xmlns:v="urn:schemas-microsoft-com:vml" Requires="v">
                <p:oleObj spid="_x0000_s585752" name="Worksheet" r:id="rId4" imgW="7581967" imgH="5686357" progId="Excel.Sheet.8">
                  <p:embed/>
                </p:oleObj>
              </mc:Choice>
              <mc:Fallback>
                <p:oleObj name="Worksheet" r:id="rId4" imgW="7581967" imgH="5686357" progId="Excel.Shee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108025"/>
                        <a:ext cx="7225812" cy="5921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Group 61"/>
          <p:cNvGraphicFramePr>
            <a:graphicFrameLocks noGrp="1"/>
          </p:cNvGraphicFramePr>
          <p:nvPr>
            <p:ph/>
          </p:nvPr>
        </p:nvGraphicFramePr>
        <p:xfrm>
          <a:off x="7364062" y="1860723"/>
          <a:ext cx="1595254" cy="4023000"/>
        </p:xfrm>
        <a:graphic>
          <a:graphicData uri="http://schemas.openxmlformats.org/drawingml/2006/table">
            <a:tbl>
              <a:tblPr/>
              <a:tblGrid>
                <a:gridCol w="354764"/>
                <a:gridCol w="471836"/>
                <a:gridCol w="768654"/>
              </a:tblGrid>
              <a:tr h="471330">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n-ea"/>
                          <a:ea typeface="+mn-ea"/>
                        </a:rPr>
                        <a:t>計</a:t>
                      </a:r>
                    </a:p>
                  </a:txBody>
                  <a:tcPr marL="88826" marR="88826" marT="47541" marB="47541"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n-ea"/>
                          <a:ea typeface="+mn-ea"/>
                        </a:rPr>
                        <a:t>２．４４倍</a:t>
                      </a:r>
                    </a:p>
                  </a:txBody>
                  <a:tcPr marL="66462" marR="66462" marT="47541" marB="47541"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r h="471330">
                <a:tc rowSpan="5">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smtClean="0">
                          <a:ln>
                            <a:noFill/>
                          </a:ln>
                          <a:solidFill>
                            <a:schemeClr val="tx1"/>
                          </a:solidFill>
                          <a:effectLst/>
                          <a:latin typeface="+mn-ea"/>
                          <a:ea typeface="+mn-ea"/>
                        </a:rPr>
                        <a:t>要介護</a:t>
                      </a:r>
                    </a:p>
                  </a:txBody>
                  <a:tcPr marL="88826" marR="88826" marT="47541" marB="47541" vert="eaVert"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n-ea"/>
                          <a:ea typeface="+mn-ea"/>
                        </a:rPr>
                        <a:t>５</a:t>
                      </a:r>
                    </a:p>
                  </a:txBody>
                  <a:tcPr marL="88826" marR="88826" marT="47541" marB="47541"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7C8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n-ea"/>
                          <a:ea typeface="+mn-ea"/>
                        </a:rPr>
                        <a:t>２．１０倍</a:t>
                      </a:r>
                    </a:p>
                  </a:txBody>
                  <a:tcPr marL="66462" marR="66462" marT="47541" marB="47541"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72814">
                <a:tc vMerge="1">
                  <a:txBody>
                    <a:bodyPr/>
                    <a:lstStyle/>
                    <a:p>
                      <a:endParaRPr kumimoji="1" lang="ja-JP" alt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n-ea"/>
                          <a:ea typeface="+mn-ea"/>
                        </a:rPr>
                        <a:t>４</a:t>
                      </a:r>
                    </a:p>
                  </a:txBody>
                  <a:tcPr marL="88826" marR="88826" marT="47541" marB="47541"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33"/>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n-ea"/>
                          <a:ea typeface="+mn-ea"/>
                        </a:rPr>
                        <a:t>１．９７倍</a:t>
                      </a:r>
                    </a:p>
                  </a:txBody>
                  <a:tcPr marL="66462" marR="66462" marT="47541" marB="47541"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71330">
                <a:tc vMerge="1">
                  <a:txBody>
                    <a:bodyPr/>
                    <a:lstStyle/>
                    <a:p>
                      <a:endParaRPr kumimoji="1" lang="ja-JP" alt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n-ea"/>
                          <a:ea typeface="+mn-ea"/>
                        </a:rPr>
                        <a:t>３</a:t>
                      </a:r>
                    </a:p>
                  </a:txBody>
                  <a:tcPr marL="88826" marR="88826" marT="47541" marB="47541"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n-ea"/>
                          <a:ea typeface="+mn-ea"/>
                        </a:rPr>
                        <a:t>２．２８倍</a:t>
                      </a:r>
                    </a:p>
                  </a:txBody>
                  <a:tcPr marL="66462" marR="66462" marT="47541" marB="47541"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71330">
                <a:tc vMerge="1">
                  <a:txBody>
                    <a:bodyPr/>
                    <a:lstStyle/>
                    <a:p>
                      <a:endParaRPr kumimoji="1" lang="ja-JP" alt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smtClean="0">
                          <a:ln>
                            <a:noFill/>
                          </a:ln>
                          <a:solidFill>
                            <a:schemeClr val="tx1"/>
                          </a:solidFill>
                          <a:effectLst/>
                          <a:latin typeface="+mn-ea"/>
                          <a:ea typeface="+mn-ea"/>
                        </a:rPr>
                        <a:t>２</a:t>
                      </a:r>
                    </a:p>
                  </a:txBody>
                  <a:tcPr marL="88826" marR="88826" marT="47541" marB="47541"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n-ea"/>
                          <a:ea typeface="+mn-ea"/>
                        </a:rPr>
                        <a:t>２．４２倍</a:t>
                      </a:r>
                    </a:p>
                  </a:txBody>
                  <a:tcPr marL="66462" marR="66462" marT="47541" marB="47541"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71330">
                <a:tc vMerge="1">
                  <a:txBody>
                    <a:bodyPr/>
                    <a:lstStyle/>
                    <a:p>
                      <a:endParaRPr kumimoji="1" lang="ja-JP" alt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n-ea"/>
                          <a:ea typeface="+mn-ea"/>
                        </a:rPr>
                        <a:t>１</a:t>
                      </a:r>
                    </a:p>
                  </a:txBody>
                  <a:tcPr marL="88826" marR="88826" marT="47541" marB="47541"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FFFF00"/>
                    </a:solidFill>
                  </a:tcPr>
                </a:tc>
                <a:tc rowSpan="3">
                  <a:txBody>
                    <a:bodyPr/>
                    <a:lstStyle/>
                    <a:p>
                      <a:r>
                        <a:rPr kumimoji="1" lang="ja-JP" altLang="en-US" sz="1400" dirty="0" smtClean="0"/>
                        <a:t>２．８２倍</a:t>
                      </a:r>
                      <a:endParaRPr kumimoji="1" lang="ja-JP" altLang="en-US" sz="1400" dirty="0"/>
                    </a:p>
                  </a:txBody>
                  <a:tcPr marL="66462" marR="66462" marT="47541" marB="47541"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471330">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n-ea"/>
                          <a:ea typeface="+mn-ea"/>
                        </a:rPr>
                        <a:t>要支援</a:t>
                      </a:r>
                    </a:p>
                  </a:txBody>
                  <a:tcPr marL="88826" marR="88826" marT="47541" marB="47541" vert="eaVert"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n-ea"/>
                          <a:ea typeface="+mn-ea"/>
                        </a:rPr>
                        <a:t>２</a:t>
                      </a:r>
                    </a:p>
                  </a:txBody>
                  <a:tcPr marL="88826" marR="88826" marT="47541" marB="47541"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FF"/>
                    </a:solidFill>
                  </a:tcPr>
                </a:tc>
                <a:tc vMerge="1">
                  <a:txBody>
                    <a:bodyPr/>
                    <a:lstStyle/>
                    <a:p>
                      <a:endParaRPr kumimoji="1" lang="ja-JP" altLang="en-US" sz="1400" dirty="0"/>
                    </a:p>
                  </a:txBody>
                  <a:tcPr marL="72000" marR="72000" marT="47541" marB="47541"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471330">
                <a:tc vMerge="1">
                  <a:txBody>
                    <a:bodyPr/>
                    <a:lstStyle/>
                    <a:p>
                      <a:endParaRPr kumimoji="1" lang="ja-JP" alt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n-ea"/>
                          <a:ea typeface="+mn-ea"/>
                        </a:rPr>
                        <a:t>１</a:t>
                      </a:r>
                    </a:p>
                  </a:txBody>
                  <a:tcPr marL="88826" marR="88826" marT="47541" marB="47541"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FF"/>
                    </a:solidFill>
                  </a:tcPr>
                </a:tc>
                <a:tc vMerge="1">
                  <a:txBody>
                    <a:bodyPr/>
                    <a:lstStyle/>
                    <a:p>
                      <a:endParaRPr kumimoji="1" lang="ja-JP" altLang="en-US"/>
                    </a:p>
                  </a:txBody>
                  <a:tcPr/>
                </a:tc>
              </a:tr>
            </a:tbl>
          </a:graphicData>
        </a:graphic>
      </p:graphicFrame>
      <p:sp>
        <p:nvSpPr>
          <p:cNvPr id="7" name="Text Box 47"/>
          <p:cNvSpPr txBox="1">
            <a:spLocks noChangeArrowheads="1"/>
          </p:cNvSpPr>
          <p:nvPr/>
        </p:nvSpPr>
        <p:spPr bwMode="auto">
          <a:xfrm>
            <a:off x="6875083" y="6166099"/>
            <a:ext cx="2090904" cy="281141"/>
          </a:xfrm>
          <a:prstGeom prst="rect">
            <a:avLst/>
          </a:prstGeom>
          <a:noFill/>
          <a:ln w="9525">
            <a:noFill/>
            <a:miter lim="800000"/>
            <a:headEnd/>
            <a:tailEnd/>
          </a:ln>
          <a:effectLst/>
        </p:spPr>
        <p:txBody>
          <a:bodyPr wrap="none" lIns="95541" tIns="47771" rIns="95541" bIns="47771" anchor="ctr">
            <a:spAutoFit/>
          </a:bodyPr>
          <a:lstStyle/>
          <a:p>
            <a:pPr algn="r" defTabSz="956589">
              <a:spcBef>
                <a:spcPct val="50000"/>
              </a:spcBef>
              <a:defRPr/>
            </a:pPr>
            <a:r>
              <a:rPr lang="ja-JP" altLang="en-US" sz="1200" dirty="0" smtClean="0">
                <a:solidFill>
                  <a:prstClr val="black"/>
                </a:solidFill>
                <a:effectLst>
                  <a:outerShdw blurRad="38100" dist="38100" dir="2700000" algn="tl">
                    <a:srgbClr val="C0C0C0"/>
                  </a:outerShdw>
                </a:effectLst>
                <a:latin typeface="HG丸ｺﾞｼｯｸM-PRO" pitchFamily="50" charset="-128"/>
                <a:ea typeface="ＭＳ Ｐゴシック" charset="-128"/>
              </a:rPr>
              <a:t>（介護</a:t>
            </a:r>
            <a:r>
              <a:rPr lang="ja-JP" altLang="en-US" sz="1200" dirty="0">
                <a:solidFill>
                  <a:prstClr val="black"/>
                </a:solidFill>
                <a:effectLst>
                  <a:outerShdw blurRad="38100" dist="38100" dir="2700000" algn="tl">
                    <a:srgbClr val="C0C0C0"/>
                  </a:outerShdw>
                </a:effectLst>
                <a:latin typeface="HG丸ｺﾞｼｯｸM-PRO" pitchFamily="50" charset="-128"/>
                <a:ea typeface="ＭＳ Ｐゴシック" charset="-128"/>
              </a:rPr>
              <a:t>保険事業状況報告 他）</a:t>
            </a:r>
          </a:p>
        </p:txBody>
      </p:sp>
      <p:sp>
        <p:nvSpPr>
          <p:cNvPr id="16" name="Text Box 58"/>
          <p:cNvSpPr txBox="1">
            <a:spLocks noChangeArrowheads="1"/>
          </p:cNvSpPr>
          <p:nvPr/>
        </p:nvSpPr>
        <p:spPr bwMode="auto">
          <a:xfrm>
            <a:off x="7228526" y="1489693"/>
            <a:ext cx="1994088" cy="327443"/>
          </a:xfrm>
          <a:prstGeom prst="rect">
            <a:avLst/>
          </a:prstGeom>
          <a:noFill/>
          <a:ln w="9525">
            <a:noFill/>
            <a:miter lim="800000"/>
            <a:headEnd/>
            <a:tailEnd/>
          </a:ln>
        </p:spPr>
        <p:txBody>
          <a:bodyPr wrap="square" lIns="95673" tIns="47838" rIns="95673" bIns="47838">
            <a:spAutoFit/>
          </a:bodyPr>
          <a:lstStyle/>
          <a:p>
            <a:pPr defTabSz="954088">
              <a:spcBef>
                <a:spcPct val="50000"/>
              </a:spcBef>
            </a:pPr>
            <a:r>
              <a:rPr lang="en-US" altLang="ja-JP" sz="1500" dirty="0" smtClean="0">
                <a:solidFill>
                  <a:srgbClr val="000000"/>
                </a:solidFill>
                <a:latin typeface="Arial" charset="0"/>
                <a:ea typeface="ＭＳ Ｐゴシック" charset="-128"/>
              </a:rPr>
              <a:t>H12.4</a:t>
            </a:r>
            <a:r>
              <a:rPr lang="ja-JP" altLang="en-US" sz="1500" dirty="0" smtClean="0">
                <a:solidFill>
                  <a:srgbClr val="000000"/>
                </a:solidFill>
                <a:latin typeface="Arial" charset="0"/>
                <a:ea typeface="ＭＳ Ｐゴシック" charset="-128"/>
              </a:rPr>
              <a:t>→</a:t>
            </a:r>
            <a:r>
              <a:rPr lang="en-US" altLang="ja-JP" sz="1500" dirty="0" smtClean="0">
                <a:solidFill>
                  <a:srgbClr val="000000"/>
                </a:solidFill>
                <a:latin typeface="Arial" charset="0"/>
                <a:ea typeface="ＭＳ Ｐゴシック" charset="-128"/>
              </a:rPr>
              <a:t>H24.4</a:t>
            </a:r>
            <a:r>
              <a:rPr lang="ja-JP" altLang="en-US" sz="1500" dirty="0" smtClean="0">
                <a:solidFill>
                  <a:srgbClr val="000000"/>
                </a:solidFill>
                <a:latin typeface="Arial" charset="0"/>
                <a:ea typeface="ＭＳ Ｐゴシック" charset="-128"/>
              </a:rPr>
              <a:t>の倍率</a:t>
            </a:r>
            <a:endParaRPr lang="ja-JP" altLang="en-US" sz="1500" dirty="0">
              <a:solidFill>
                <a:srgbClr val="000000"/>
              </a:solidFill>
              <a:latin typeface="Arial" charset="0"/>
              <a:ea typeface="ＭＳ Ｐゴシック" charset="-128"/>
            </a:endParaRPr>
          </a:p>
        </p:txBody>
      </p:sp>
      <p:sp>
        <p:nvSpPr>
          <p:cNvPr id="19" name="Text Box 1026"/>
          <p:cNvSpPr txBox="1">
            <a:spLocks noChangeArrowheads="1"/>
          </p:cNvSpPr>
          <p:nvPr/>
        </p:nvSpPr>
        <p:spPr bwMode="auto">
          <a:xfrm>
            <a:off x="8044" y="-27384"/>
            <a:ext cx="9151937" cy="461665"/>
          </a:xfrm>
          <a:prstGeom prst="rect">
            <a:avLst/>
          </a:prstGeom>
          <a:noFill/>
          <a:ln w="9525">
            <a:noFill/>
            <a:miter lim="800000"/>
            <a:headEnd/>
            <a:tailEnd/>
          </a:ln>
        </p:spPr>
        <p:txBody>
          <a:bodyPr>
            <a:spAutoFit/>
          </a:bodyPr>
          <a:lstStyle/>
          <a:p>
            <a:pPr defTabSz="912813">
              <a:spcBef>
                <a:spcPct val="50000"/>
              </a:spcBef>
            </a:pPr>
            <a:r>
              <a:rPr lang="ja-JP" altLang="en-US" sz="2400" dirty="0" smtClean="0">
                <a:solidFill>
                  <a:prstClr val="black"/>
                </a:solidFill>
                <a:latin typeface="HGP創英角ｺﾞｼｯｸUB" pitchFamily="50" charset="-128"/>
                <a:ea typeface="HGP創英角ｺﾞｼｯｸUB" pitchFamily="50" charset="-128"/>
              </a:rPr>
              <a:t>（２） 要介護度別の認定者数の推移</a:t>
            </a:r>
            <a:endParaRPr lang="ja-JP" altLang="en-US" sz="2400" dirty="0">
              <a:solidFill>
                <a:prstClr val="black"/>
              </a:solidFill>
              <a:latin typeface="HGP創英角ｺﾞｼｯｸUB" pitchFamily="50" charset="-128"/>
              <a:ea typeface="HGP創英角ｺﾞｼｯｸUB" pitchFamily="50" charset="-128"/>
            </a:endParaRPr>
          </a:p>
        </p:txBody>
      </p:sp>
      <p:sp>
        <p:nvSpPr>
          <p:cNvPr id="22" name="円/楕円 21"/>
          <p:cNvSpPr/>
          <p:nvPr/>
        </p:nvSpPr>
        <p:spPr bwMode="auto">
          <a:xfrm>
            <a:off x="8210206" y="4883992"/>
            <a:ext cx="731158" cy="576064"/>
          </a:xfrm>
          <a:prstGeom prst="ellipse">
            <a:avLst/>
          </a:prstGeom>
          <a:noFill/>
          <a:ln w="25400">
            <a:solidFill>
              <a:srgbClr val="FF0000"/>
            </a:solidFill>
            <a:round/>
            <a:headEnd/>
            <a:tailEnd/>
          </a:ln>
        </p:spPr>
        <p:txBody>
          <a:bodyPr lIns="68415" tIns="34208" rIns="68415" bIns="34208" rtlCol="0" anchor="ctr"/>
          <a:lstStyle/>
          <a:p>
            <a:pPr marL="201613" indent="-201613" algn="just" defTabSz="957263">
              <a:buFont typeface="Wingdings" pitchFamily="2" charset="2"/>
              <a:buChar char="p"/>
            </a:pPr>
            <a:endParaRPr lang="ja-JP" altLang="en-US" dirty="0">
              <a:solidFill>
                <a:prstClr val="black"/>
              </a:solidFill>
              <a:latin typeface="HGP創英角ｺﾞｼｯｸUB" pitchFamily="50" charset="-128"/>
              <a:ea typeface="ＭＳ Ｐゴシック" charset="-128"/>
            </a:endParaRPr>
          </a:p>
        </p:txBody>
      </p:sp>
      <p:sp>
        <p:nvSpPr>
          <p:cNvPr id="23" name="角丸四角形 22"/>
          <p:cNvSpPr/>
          <p:nvPr/>
        </p:nvSpPr>
        <p:spPr bwMode="auto">
          <a:xfrm>
            <a:off x="118588" y="434281"/>
            <a:ext cx="8840367" cy="590054"/>
          </a:xfrm>
          <a:prstGeom prst="roundRect">
            <a:avLst/>
          </a:prstGeom>
          <a:ln w="19050">
            <a:headEnd/>
            <a:tailEnd/>
          </a:ln>
        </p:spPr>
        <p:style>
          <a:lnRef idx="2">
            <a:schemeClr val="dk1"/>
          </a:lnRef>
          <a:fillRef idx="1">
            <a:schemeClr val="lt1"/>
          </a:fillRef>
          <a:effectRef idx="0">
            <a:schemeClr val="dk1"/>
          </a:effectRef>
          <a:fontRef idx="minor">
            <a:schemeClr val="dk1"/>
          </a:fontRef>
        </p:style>
        <p:txBody>
          <a:bodyPr lIns="68415" tIns="34208" rIns="68415" bIns="34208" rtlCol="0" anchor="ctr"/>
          <a:lstStyle/>
          <a:p>
            <a:pPr marL="201613" indent="-201613" algn="just" defTabSz="957263"/>
            <a:r>
              <a:rPr lang="ja-JP" altLang="en-US" sz="1400" dirty="0" smtClean="0">
                <a:solidFill>
                  <a:prstClr val="black"/>
                </a:solidFill>
                <a:latin typeface="ＭＳ ゴシック" pitchFamily="49" charset="-128"/>
                <a:ea typeface="ＭＳ ゴシック" pitchFamily="49" charset="-128"/>
              </a:rPr>
              <a:t>○ 要介護（要支援）の認定者数は、この１２年間で２．４４倍であるが、要支援１から要介護１まででは</a:t>
            </a:r>
            <a:endParaRPr lang="en-US" altLang="ja-JP" sz="1400" dirty="0" smtClean="0">
              <a:solidFill>
                <a:prstClr val="black"/>
              </a:solidFill>
              <a:latin typeface="ＭＳ ゴシック" pitchFamily="49" charset="-128"/>
              <a:ea typeface="ＭＳ ゴシック" pitchFamily="49" charset="-128"/>
            </a:endParaRPr>
          </a:p>
          <a:p>
            <a:pPr marL="201613" indent="-201613" algn="just" defTabSz="957263"/>
            <a:r>
              <a:rPr lang="en-US" altLang="ja-JP" sz="1400" dirty="0">
                <a:solidFill>
                  <a:prstClr val="black"/>
                </a:solidFill>
                <a:latin typeface="ＭＳ ゴシック" pitchFamily="49" charset="-128"/>
                <a:ea typeface="ＭＳ ゴシック" pitchFamily="49" charset="-128"/>
              </a:rPr>
              <a:t> </a:t>
            </a:r>
            <a:r>
              <a:rPr lang="en-US" altLang="ja-JP" sz="1400" dirty="0" smtClean="0">
                <a:solidFill>
                  <a:prstClr val="black"/>
                </a:solidFill>
                <a:latin typeface="ＭＳ ゴシック" pitchFamily="49" charset="-128"/>
                <a:ea typeface="ＭＳ ゴシック" pitchFamily="49" charset="-128"/>
              </a:rPr>
              <a:t>  </a:t>
            </a:r>
            <a:r>
              <a:rPr lang="ja-JP" altLang="en-US" sz="1400" dirty="0" smtClean="0">
                <a:solidFill>
                  <a:prstClr val="black"/>
                </a:solidFill>
                <a:latin typeface="ＭＳ ゴシック" pitchFamily="49" charset="-128"/>
                <a:ea typeface="ＭＳ ゴシック" pitchFamily="49" charset="-128"/>
              </a:rPr>
              <a:t>２．８２倍となっており、軽度の認定者数の増が大きい。</a:t>
            </a:r>
            <a:endParaRPr lang="ja-JP" altLang="en-US" sz="1400" dirty="0">
              <a:solidFill>
                <a:prstClr val="black"/>
              </a:solidFill>
              <a:latin typeface="ＭＳ ゴシック" pitchFamily="49" charset="-128"/>
              <a:ea typeface="ＭＳ ゴシック" pitchFamily="49" charset="-128"/>
            </a:endParaRPr>
          </a:p>
        </p:txBody>
      </p:sp>
      <p:sp>
        <p:nvSpPr>
          <p:cNvPr id="29" name="Text Box 4"/>
          <p:cNvSpPr txBox="1">
            <a:spLocks noChangeArrowheads="1"/>
          </p:cNvSpPr>
          <p:nvPr/>
        </p:nvSpPr>
        <p:spPr bwMode="auto">
          <a:xfrm>
            <a:off x="298618" y="1140926"/>
            <a:ext cx="1057982" cy="322838"/>
          </a:xfrm>
          <a:prstGeom prst="rect">
            <a:avLst/>
          </a:prstGeom>
          <a:noFill/>
          <a:ln w="9525">
            <a:noFill/>
            <a:miter lim="800000"/>
            <a:headEnd/>
            <a:tailEnd/>
          </a:ln>
          <a:effectLst/>
        </p:spPr>
        <p:txBody>
          <a:bodyPr wrap="none" lIns="0" tIns="45558" rIns="0" bIns="45558" anchor="ctr">
            <a:spAutoFit/>
          </a:bodyPr>
          <a:lstStyle/>
          <a:p>
            <a:pPr algn="ctr" defTabSz="911787">
              <a:spcBef>
                <a:spcPct val="50000"/>
              </a:spcBef>
              <a:defRPr/>
            </a:pPr>
            <a:r>
              <a:rPr lang="ja-JP" altLang="en-US" sz="1500" dirty="0">
                <a:solidFill>
                  <a:prstClr val="black"/>
                </a:solidFill>
                <a:effectLst>
                  <a:outerShdw blurRad="38100" dist="38100" dir="2700000" algn="tl">
                    <a:srgbClr val="C0C0C0"/>
                  </a:outerShdw>
                </a:effectLst>
                <a:latin typeface="Arial" charset="0"/>
                <a:ea typeface="ＭＳ Ｐゴシック" charset="-128"/>
              </a:rPr>
              <a:t>（単位：万人）</a:t>
            </a:r>
          </a:p>
        </p:txBody>
      </p:sp>
      <p:sp>
        <p:nvSpPr>
          <p:cNvPr id="30" name="Oval 48"/>
          <p:cNvSpPr>
            <a:spLocks noChangeArrowheads="1"/>
          </p:cNvSpPr>
          <p:nvPr/>
        </p:nvSpPr>
        <p:spPr bwMode="auto">
          <a:xfrm>
            <a:off x="87389" y="3781639"/>
            <a:ext cx="465231" cy="252000"/>
          </a:xfrm>
          <a:prstGeom prst="ellipse">
            <a:avLst/>
          </a:prstGeom>
          <a:solidFill>
            <a:schemeClr val="bg1"/>
          </a:solidFill>
          <a:ln w="38100" cmpd="dbl">
            <a:solidFill>
              <a:srgbClr val="FF0066"/>
            </a:solidFill>
            <a:round/>
            <a:headEnd/>
            <a:tailEnd/>
          </a:ln>
        </p:spPr>
        <p:txBody>
          <a:bodyPr wrap="none" lIns="0" tIns="47777" rIns="0" bIns="47777" anchor="ctr"/>
          <a:lstStyle/>
          <a:p>
            <a:pPr algn="ctr" defTabSz="952500"/>
            <a:r>
              <a:rPr lang="ja-JP" altLang="en-US" sz="1200" b="1" dirty="0" smtClean="0">
                <a:solidFill>
                  <a:srgbClr val="000000"/>
                </a:solidFill>
                <a:latin typeface="ＭＳ Ｐゴシック"/>
                <a:ea typeface="ＭＳ Ｐゴシック"/>
              </a:rPr>
              <a:t>２１８</a:t>
            </a:r>
          </a:p>
        </p:txBody>
      </p:sp>
      <p:sp>
        <p:nvSpPr>
          <p:cNvPr id="31" name="Oval 49"/>
          <p:cNvSpPr>
            <a:spLocks noChangeArrowheads="1"/>
          </p:cNvSpPr>
          <p:nvPr/>
        </p:nvSpPr>
        <p:spPr bwMode="auto">
          <a:xfrm>
            <a:off x="626911" y="3453037"/>
            <a:ext cx="465231" cy="252000"/>
          </a:xfrm>
          <a:prstGeom prst="ellipse">
            <a:avLst/>
          </a:prstGeom>
          <a:solidFill>
            <a:schemeClr val="bg1"/>
          </a:solidFill>
          <a:ln w="38100" cmpd="dbl">
            <a:solidFill>
              <a:srgbClr val="FF0066"/>
            </a:solidFill>
            <a:round/>
            <a:headEnd/>
            <a:tailEnd/>
          </a:ln>
        </p:spPr>
        <p:txBody>
          <a:bodyPr wrap="none" lIns="0" tIns="47777" rIns="0" bIns="47777" anchor="ctr"/>
          <a:lstStyle/>
          <a:p>
            <a:pPr algn="ctr" defTabSz="952500"/>
            <a:r>
              <a:rPr lang="ja-JP" altLang="en-US" sz="1200" b="1" dirty="0" smtClean="0">
                <a:solidFill>
                  <a:srgbClr val="000000"/>
                </a:solidFill>
                <a:latin typeface="ＭＳ Ｐゴシック"/>
                <a:ea typeface="ＭＳ Ｐゴシック"/>
              </a:rPr>
              <a:t>２５８</a:t>
            </a:r>
          </a:p>
        </p:txBody>
      </p:sp>
      <p:sp>
        <p:nvSpPr>
          <p:cNvPr id="32" name="Oval 50"/>
          <p:cNvSpPr>
            <a:spLocks noChangeArrowheads="1"/>
          </p:cNvSpPr>
          <p:nvPr/>
        </p:nvSpPr>
        <p:spPr bwMode="auto">
          <a:xfrm>
            <a:off x="1158737" y="3139484"/>
            <a:ext cx="465231" cy="252000"/>
          </a:xfrm>
          <a:prstGeom prst="ellipse">
            <a:avLst/>
          </a:prstGeom>
          <a:solidFill>
            <a:schemeClr val="bg1"/>
          </a:solidFill>
          <a:ln w="38100" cmpd="dbl">
            <a:solidFill>
              <a:srgbClr val="FF0066"/>
            </a:solidFill>
            <a:round/>
            <a:headEnd/>
            <a:tailEnd/>
          </a:ln>
        </p:spPr>
        <p:txBody>
          <a:bodyPr wrap="none" lIns="0" tIns="47777" rIns="0" bIns="47777" anchor="ctr"/>
          <a:lstStyle/>
          <a:p>
            <a:pPr algn="ctr" defTabSz="952500"/>
            <a:r>
              <a:rPr lang="ja-JP" altLang="en-US" sz="1200" b="1" dirty="0" smtClean="0">
                <a:solidFill>
                  <a:srgbClr val="000000"/>
                </a:solidFill>
                <a:latin typeface="ＭＳ Ｐゴシック"/>
                <a:ea typeface="ＭＳ Ｐゴシック"/>
              </a:rPr>
              <a:t>３０３</a:t>
            </a:r>
          </a:p>
        </p:txBody>
      </p:sp>
      <p:sp>
        <p:nvSpPr>
          <p:cNvPr id="33" name="Oval 51"/>
          <p:cNvSpPr>
            <a:spLocks noChangeArrowheads="1"/>
          </p:cNvSpPr>
          <p:nvPr/>
        </p:nvSpPr>
        <p:spPr bwMode="auto">
          <a:xfrm>
            <a:off x="1690421" y="2745012"/>
            <a:ext cx="465231" cy="252000"/>
          </a:xfrm>
          <a:prstGeom prst="ellipse">
            <a:avLst/>
          </a:prstGeom>
          <a:solidFill>
            <a:schemeClr val="bg1"/>
          </a:solidFill>
          <a:ln w="38100" cmpd="dbl">
            <a:solidFill>
              <a:srgbClr val="FF0066"/>
            </a:solidFill>
            <a:round/>
            <a:headEnd/>
            <a:tailEnd/>
          </a:ln>
        </p:spPr>
        <p:txBody>
          <a:bodyPr wrap="none" lIns="0" tIns="47777" rIns="0" bIns="47777" anchor="ctr"/>
          <a:lstStyle/>
          <a:p>
            <a:pPr algn="ctr" defTabSz="952500"/>
            <a:r>
              <a:rPr lang="ja-JP" altLang="en-US" sz="1200" b="1" dirty="0" smtClean="0">
                <a:solidFill>
                  <a:srgbClr val="000000"/>
                </a:solidFill>
                <a:latin typeface="ＭＳ Ｐゴシック"/>
                <a:ea typeface="ＭＳ Ｐゴシック"/>
              </a:rPr>
              <a:t>３４９</a:t>
            </a:r>
          </a:p>
        </p:txBody>
      </p:sp>
      <p:sp>
        <p:nvSpPr>
          <p:cNvPr id="34" name="Oval 52"/>
          <p:cNvSpPr>
            <a:spLocks noChangeArrowheads="1"/>
          </p:cNvSpPr>
          <p:nvPr/>
        </p:nvSpPr>
        <p:spPr bwMode="auto">
          <a:xfrm>
            <a:off x="2288693" y="2444964"/>
            <a:ext cx="465231" cy="252000"/>
          </a:xfrm>
          <a:prstGeom prst="ellipse">
            <a:avLst/>
          </a:prstGeom>
          <a:solidFill>
            <a:schemeClr val="bg1"/>
          </a:solidFill>
          <a:ln w="38100" cmpd="dbl">
            <a:solidFill>
              <a:srgbClr val="FF0066"/>
            </a:solidFill>
            <a:round/>
            <a:headEnd/>
            <a:tailEnd/>
          </a:ln>
        </p:spPr>
        <p:txBody>
          <a:bodyPr wrap="none" lIns="0" tIns="47777" rIns="0" bIns="47777" anchor="ctr"/>
          <a:lstStyle/>
          <a:p>
            <a:pPr algn="ctr" defTabSz="952500"/>
            <a:r>
              <a:rPr lang="ja-JP" altLang="en-US" sz="1200" b="1" dirty="0" smtClean="0">
                <a:solidFill>
                  <a:srgbClr val="000000"/>
                </a:solidFill>
                <a:latin typeface="ＭＳ Ｐゴシック"/>
                <a:ea typeface="ＭＳ Ｐゴシック"/>
              </a:rPr>
              <a:t>３８７</a:t>
            </a:r>
          </a:p>
        </p:txBody>
      </p:sp>
      <p:sp>
        <p:nvSpPr>
          <p:cNvPr id="35" name="Oval 53"/>
          <p:cNvSpPr>
            <a:spLocks noChangeArrowheads="1"/>
          </p:cNvSpPr>
          <p:nvPr/>
        </p:nvSpPr>
        <p:spPr bwMode="auto">
          <a:xfrm>
            <a:off x="2820389" y="2267164"/>
            <a:ext cx="465231" cy="252000"/>
          </a:xfrm>
          <a:prstGeom prst="ellipse">
            <a:avLst/>
          </a:prstGeom>
          <a:solidFill>
            <a:schemeClr val="bg1"/>
          </a:solidFill>
          <a:ln w="38100" cmpd="dbl">
            <a:solidFill>
              <a:srgbClr val="FF0066"/>
            </a:solidFill>
            <a:round/>
            <a:headEnd/>
            <a:tailEnd/>
          </a:ln>
        </p:spPr>
        <p:txBody>
          <a:bodyPr wrap="none" lIns="0" tIns="47777" rIns="0" bIns="47777" anchor="ctr"/>
          <a:lstStyle/>
          <a:p>
            <a:pPr algn="ctr" defTabSz="952500"/>
            <a:r>
              <a:rPr lang="ja-JP" altLang="en-US" sz="1200" b="1" dirty="0" smtClean="0">
                <a:solidFill>
                  <a:srgbClr val="000000"/>
                </a:solidFill>
                <a:latin typeface="ＭＳ Ｐゴシック"/>
                <a:ea typeface="ＭＳ Ｐゴシック"/>
              </a:rPr>
              <a:t>４１１</a:t>
            </a:r>
          </a:p>
        </p:txBody>
      </p:sp>
      <p:sp>
        <p:nvSpPr>
          <p:cNvPr id="36" name="Oval 54"/>
          <p:cNvSpPr>
            <a:spLocks noChangeArrowheads="1"/>
          </p:cNvSpPr>
          <p:nvPr/>
        </p:nvSpPr>
        <p:spPr bwMode="auto">
          <a:xfrm>
            <a:off x="3352241" y="2084605"/>
            <a:ext cx="465231" cy="252000"/>
          </a:xfrm>
          <a:prstGeom prst="ellipse">
            <a:avLst/>
          </a:prstGeom>
          <a:solidFill>
            <a:schemeClr val="bg1"/>
          </a:solidFill>
          <a:ln w="38100" cmpd="dbl">
            <a:solidFill>
              <a:srgbClr val="FF0066"/>
            </a:solidFill>
            <a:round/>
            <a:headEnd/>
            <a:tailEnd/>
          </a:ln>
        </p:spPr>
        <p:txBody>
          <a:bodyPr wrap="none" lIns="0" tIns="47777" rIns="0" bIns="47777" anchor="ctr"/>
          <a:lstStyle/>
          <a:p>
            <a:pPr algn="ctr" defTabSz="952500"/>
            <a:r>
              <a:rPr lang="ja-JP" altLang="en-US" sz="1200" b="1" dirty="0" smtClean="0">
                <a:solidFill>
                  <a:srgbClr val="000000"/>
                </a:solidFill>
                <a:latin typeface="ＭＳ Ｐゴシック"/>
                <a:ea typeface="ＭＳ Ｐゴシック"/>
              </a:rPr>
              <a:t>４３５</a:t>
            </a:r>
          </a:p>
        </p:txBody>
      </p:sp>
      <p:sp>
        <p:nvSpPr>
          <p:cNvPr id="37" name="Oval 55"/>
          <p:cNvSpPr>
            <a:spLocks noChangeArrowheads="1"/>
          </p:cNvSpPr>
          <p:nvPr/>
        </p:nvSpPr>
        <p:spPr bwMode="auto">
          <a:xfrm>
            <a:off x="3950357" y="2029039"/>
            <a:ext cx="465231" cy="252000"/>
          </a:xfrm>
          <a:prstGeom prst="ellipse">
            <a:avLst/>
          </a:prstGeom>
          <a:solidFill>
            <a:schemeClr val="bg1"/>
          </a:solidFill>
          <a:ln w="38100" cmpd="dbl">
            <a:solidFill>
              <a:srgbClr val="FF0066"/>
            </a:solidFill>
            <a:round/>
            <a:headEnd/>
            <a:tailEnd/>
          </a:ln>
        </p:spPr>
        <p:txBody>
          <a:bodyPr wrap="none" lIns="0" tIns="47777" rIns="0" bIns="47777" anchor="ctr"/>
          <a:lstStyle/>
          <a:p>
            <a:pPr algn="ctr" defTabSz="952500"/>
            <a:r>
              <a:rPr lang="ja-JP" altLang="en-US" sz="1200" b="1" dirty="0" smtClean="0">
                <a:solidFill>
                  <a:srgbClr val="000000"/>
                </a:solidFill>
                <a:latin typeface="ＭＳ Ｐゴシック"/>
                <a:ea typeface="ＭＳ Ｐゴシック"/>
              </a:rPr>
              <a:t>４４１</a:t>
            </a:r>
          </a:p>
        </p:txBody>
      </p:sp>
      <p:sp>
        <p:nvSpPr>
          <p:cNvPr id="38" name="Oval 59"/>
          <p:cNvSpPr>
            <a:spLocks noChangeArrowheads="1"/>
          </p:cNvSpPr>
          <p:nvPr/>
        </p:nvSpPr>
        <p:spPr bwMode="auto">
          <a:xfrm>
            <a:off x="4482197" y="1922687"/>
            <a:ext cx="465231" cy="252000"/>
          </a:xfrm>
          <a:prstGeom prst="ellipse">
            <a:avLst/>
          </a:prstGeom>
          <a:solidFill>
            <a:schemeClr val="bg1"/>
          </a:solidFill>
          <a:ln w="38100" cmpd="dbl">
            <a:solidFill>
              <a:srgbClr val="FF0066"/>
            </a:solidFill>
            <a:round/>
            <a:headEnd/>
            <a:tailEnd/>
          </a:ln>
        </p:spPr>
        <p:txBody>
          <a:bodyPr wrap="none" lIns="0" tIns="47777" rIns="0" bIns="47777" anchor="ctr"/>
          <a:lstStyle/>
          <a:p>
            <a:pPr algn="ctr" defTabSz="952500"/>
            <a:r>
              <a:rPr lang="ja-JP" altLang="en-US" sz="1200" b="1" dirty="0" smtClean="0">
                <a:solidFill>
                  <a:srgbClr val="000000"/>
                </a:solidFill>
                <a:latin typeface="ＭＳ Ｐゴシック"/>
                <a:ea typeface="ＭＳ Ｐゴシック"/>
              </a:rPr>
              <a:t>４５５</a:t>
            </a:r>
          </a:p>
        </p:txBody>
      </p:sp>
      <p:sp>
        <p:nvSpPr>
          <p:cNvPr id="39" name="Oval 59"/>
          <p:cNvSpPr>
            <a:spLocks noChangeArrowheads="1"/>
          </p:cNvSpPr>
          <p:nvPr/>
        </p:nvSpPr>
        <p:spPr bwMode="auto">
          <a:xfrm>
            <a:off x="5545721" y="1664138"/>
            <a:ext cx="465231" cy="252000"/>
          </a:xfrm>
          <a:prstGeom prst="ellipse">
            <a:avLst/>
          </a:prstGeom>
          <a:solidFill>
            <a:schemeClr val="bg1"/>
          </a:solidFill>
          <a:ln w="38100" cmpd="dbl">
            <a:solidFill>
              <a:srgbClr val="FF0066"/>
            </a:solidFill>
            <a:round/>
            <a:headEnd/>
            <a:tailEnd/>
          </a:ln>
        </p:spPr>
        <p:txBody>
          <a:bodyPr wrap="none" lIns="0" tIns="47777" rIns="0" bIns="47777" anchor="ctr"/>
          <a:lstStyle/>
          <a:p>
            <a:pPr algn="ctr" defTabSz="952500"/>
            <a:r>
              <a:rPr lang="ja-JP" altLang="en-US" sz="1200" b="1" dirty="0" smtClean="0">
                <a:solidFill>
                  <a:srgbClr val="000000"/>
                </a:solidFill>
                <a:latin typeface="ＭＳ Ｐゴシック"/>
                <a:ea typeface="ＭＳ Ｐゴシック"/>
              </a:rPr>
              <a:t>４８７</a:t>
            </a:r>
            <a:endParaRPr lang="en-US" altLang="ja-JP" sz="1200" b="1" dirty="0" smtClean="0">
              <a:solidFill>
                <a:srgbClr val="000000"/>
              </a:solidFill>
              <a:latin typeface="ＭＳ Ｐゴシック"/>
              <a:ea typeface="ＭＳ Ｐゴシック"/>
            </a:endParaRPr>
          </a:p>
        </p:txBody>
      </p:sp>
      <p:sp>
        <p:nvSpPr>
          <p:cNvPr id="40" name="Oval 59"/>
          <p:cNvSpPr>
            <a:spLocks noChangeArrowheads="1"/>
          </p:cNvSpPr>
          <p:nvPr/>
        </p:nvSpPr>
        <p:spPr bwMode="auto">
          <a:xfrm>
            <a:off x="5080329" y="1808153"/>
            <a:ext cx="465231" cy="252000"/>
          </a:xfrm>
          <a:prstGeom prst="ellipse">
            <a:avLst/>
          </a:prstGeom>
          <a:solidFill>
            <a:schemeClr val="bg1"/>
          </a:solidFill>
          <a:ln w="38100" cmpd="dbl">
            <a:solidFill>
              <a:srgbClr val="FF0066"/>
            </a:solidFill>
            <a:round/>
            <a:headEnd/>
            <a:tailEnd/>
          </a:ln>
        </p:spPr>
        <p:txBody>
          <a:bodyPr wrap="none" lIns="0" tIns="47777" rIns="0" bIns="47777" anchor="ctr"/>
          <a:lstStyle/>
          <a:p>
            <a:pPr algn="ctr" defTabSz="952500"/>
            <a:r>
              <a:rPr lang="ja-JP" altLang="en-US" sz="1200" b="1" dirty="0" smtClean="0">
                <a:solidFill>
                  <a:srgbClr val="000000"/>
                </a:solidFill>
                <a:latin typeface="ＭＳ Ｐゴシック"/>
                <a:ea typeface="ＭＳ Ｐゴシック"/>
              </a:rPr>
              <a:t>４６９</a:t>
            </a:r>
            <a:endParaRPr lang="en-US" altLang="ja-JP" sz="1200" b="1" dirty="0" smtClean="0">
              <a:solidFill>
                <a:srgbClr val="000000"/>
              </a:solidFill>
              <a:latin typeface="ＭＳ Ｐゴシック"/>
              <a:ea typeface="ＭＳ Ｐゴシック"/>
            </a:endParaRPr>
          </a:p>
        </p:txBody>
      </p:sp>
      <p:sp>
        <p:nvSpPr>
          <p:cNvPr id="41" name="Oval 59"/>
          <p:cNvSpPr>
            <a:spLocks noChangeArrowheads="1"/>
          </p:cNvSpPr>
          <p:nvPr/>
        </p:nvSpPr>
        <p:spPr bwMode="auto">
          <a:xfrm>
            <a:off x="6077369" y="1520122"/>
            <a:ext cx="465231" cy="252000"/>
          </a:xfrm>
          <a:prstGeom prst="ellipse">
            <a:avLst/>
          </a:prstGeom>
          <a:solidFill>
            <a:schemeClr val="bg1"/>
          </a:solidFill>
          <a:ln w="38100" cmpd="dbl">
            <a:solidFill>
              <a:srgbClr val="FF0066"/>
            </a:solidFill>
            <a:round/>
            <a:headEnd/>
            <a:tailEnd/>
          </a:ln>
        </p:spPr>
        <p:txBody>
          <a:bodyPr wrap="none" lIns="0" tIns="47777" rIns="0" bIns="47777" anchor="ctr"/>
          <a:lstStyle/>
          <a:p>
            <a:pPr algn="ctr" defTabSz="952500"/>
            <a:r>
              <a:rPr lang="ja-JP" altLang="en-US" sz="1200" b="1" dirty="0" smtClean="0">
                <a:solidFill>
                  <a:srgbClr val="000000"/>
                </a:solidFill>
                <a:latin typeface="ＭＳ Ｐゴシック"/>
                <a:ea typeface="ＭＳ Ｐゴシック"/>
              </a:rPr>
              <a:t>５０８</a:t>
            </a:r>
            <a:endParaRPr lang="en-US" altLang="ja-JP" sz="1200" b="1" dirty="0" smtClean="0">
              <a:solidFill>
                <a:srgbClr val="000000"/>
              </a:solidFill>
              <a:latin typeface="ＭＳ Ｐゴシック"/>
              <a:ea typeface="ＭＳ Ｐゴシック"/>
            </a:endParaRPr>
          </a:p>
        </p:txBody>
      </p:sp>
      <p:sp>
        <p:nvSpPr>
          <p:cNvPr id="42" name="Oval 59"/>
          <p:cNvSpPr>
            <a:spLocks noChangeArrowheads="1"/>
          </p:cNvSpPr>
          <p:nvPr/>
        </p:nvSpPr>
        <p:spPr bwMode="auto">
          <a:xfrm>
            <a:off x="6632669" y="1376106"/>
            <a:ext cx="465231" cy="252000"/>
          </a:xfrm>
          <a:prstGeom prst="ellipse">
            <a:avLst/>
          </a:prstGeom>
          <a:solidFill>
            <a:schemeClr val="bg1"/>
          </a:solidFill>
          <a:ln w="38100" cmpd="dbl">
            <a:solidFill>
              <a:srgbClr val="FF0066"/>
            </a:solidFill>
            <a:round/>
            <a:headEnd/>
            <a:tailEnd/>
          </a:ln>
        </p:spPr>
        <p:txBody>
          <a:bodyPr wrap="none" lIns="0" tIns="47777" rIns="0" bIns="47777" anchor="ctr"/>
          <a:lstStyle/>
          <a:p>
            <a:pPr algn="ctr" defTabSz="952500"/>
            <a:r>
              <a:rPr lang="ja-JP" altLang="en-US" sz="1200" b="1" dirty="0" smtClean="0">
                <a:solidFill>
                  <a:srgbClr val="000000"/>
                </a:solidFill>
                <a:latin typeface="ＭＳ Ｐゴシック"/>
                <a:ea typeface="ＭＳ Ｐゴシック"/>
              </a:rPr>
              <a:t>５３３</a:t>
            </a:r>
            <a:endParaRPr lang="en-US" altLang="ja-JP" sz="1200" b="1" dirty="0" smtClean="0">
              <a:solidFill>
                <a:srgbClr val="000000"/>
              </a:solidFill>
              <a:latin typeface="ＭＳ Ｐゴシック"/>
              <a:ea typeface="ＭＳ Ｐゴシック"/>
            </a:endParaRPr>
          </a:p>
        </p:txBody>
      </p:sp>
      <p:sp>
        <p:nvSpPr>
          <p:cNvPr id="43" name="フリーフォーム 42"/>
          <p:cNvSpPr/>
          <p:nvPr/>
        </p:nvSpPr>
        <p:spPr>
          <a:xfrm>
            <a:off x="167054" y="1209675"/>
            <a:ext cx="6682154" cy="2400300"/>
          </a:xfrm>
          <a:custGeom>
            <a:avLst/>
            <a:gdLst>
              <a:gd name="connsiteX0" fmla="*/ 0 w 7239000"/>
              <a:gd name="connsiteY0" fmla="*/ 2400300 h 2400300"/>
              <a:gd name="connsiteX1" fmla="*/ 3181350 w 7239000"/>
              <a:gd name="connsiteY1" fmla="*/ 838200 h 2400300"/>
              <a:gd name="connsiteX2" fmla="*/ 5800725 w 7239000"/>
              <a:gd name="connsiteY2" fmla="*/ 381000 h 2400300"/>
              <a:gd name="connsiteX3" fmla="*/ 7239000 w 7239000"/>
              <a:gd name="connsiteY3" fmla="*/ 0 h 2400300"/>
              <a:gd name="connsiteX4" fmla="*/ 7239000 w 7239000"/>
              <a:gd name="connsiteY4" fmla="*/ 0 h 2400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39000" h="2400300">
                <a:moveTo>
                  <a:pt x="0" y="2400300"/>
                </a:moveTo>
                <a:cubicBezTo>
                  <a:pt x="1107281" y="1787525"/>
                  <a:pt x="2214563" y="1174750"/>
                  <a:pt x="3181350" y="838200"/>
                </a:cubicBezTo>
                <a:cubicBezTo>
                  <a:pt x="4148137" y="501650"/>
                  <a:pt x="5124450" y="520700"/>
                  <a:pt x="5800725" y="381000"/>
                </a:cubicBezTo>
                <a:cubicBezTo>
                  <a:pt x="6477000" y="241300"/>
                  <a:pt x="7239000" y="0"/>
                  <a:pt x="7239000" y="0"/>
                </a:cubicBezTo>
                <a:lnTo>
                  <a:pt x="7239000" y="0"/>
                </a:lnTo>
              </a:path>
            </a:pathLst>
          </a:custGeom>
          <a:ln w="22225">
            <a:solidFill>
              <a:srgbClr val="FF0000"/>
            </a:solidFill>
            <a:tailEnd type="triangle" w="lg" len="med"/>
          </a:ln>
        </p:spPr>
        <p:style>
          <a:lnRef idx="1">
            <a:schemeClr val="accent1"/>
          </a:lnRef>
          <a:fillRef idx="0">
            <a:schemeClr val="accent1"/>
          </a:fillRef>
          <a:effectRef idx="0">
            <a:schemeClr val="accent1"/>
          </a:effectRef>
          <a:fontRef idx="minor">
            <a:schemeClr val="tx1"/>
          </a:fontRef>
        </p:style>
        <p:txBody>
          <a:bodyPr rtlCol="0" anchor="ctr"/>
          <a:lstStyle/>
          <a:p>
            <a:pPr algn="ctr" defTabSz="912813"/>
            <a:endParaRPr lang="ja-JP" altLang="en-US">
              <a:solidFill>
                <a:prstClr val="black"/>
              </a:solidFill>
            </a:endParaRPr>
          </a:p>
        </p:txBody>
      </p:sp>
      <p:sp>
        <p:nvSpPr>
          <p:cNvPr id="45" name="Text Box 5"/>
          <p:cNvSpPr txBox="1">
            <a:spLocks noChangeArrowheads="1"/>
          </p:cNvSpPr>
          <p:nvPr/>
        </p:nvSpPr>
        <p:spPr bwMode="auto">
          <a:xfrm>
            <a:off x="-114171" y="5805264"/>
            <a:ext cx="862061" cy="265112"/>
          </a:xfrm>
          <a:prstGeom prst="rect">
            <a:avLst/>
          </a:prstGeom>
          <a:noFill/>
          <a:ln w="9525">
            <a:noFill/>
            <a:miter lim="800000"/>
            <a:headEnd/>
            <a:tailEnd/>
          </a:ln>
        </p:spPr>
        <p:txBody>
          <a:bodyPr lIns="95555" tIns="47777" rIns="95555" bIns="47777">
            <a:spAutoFit/>
          </a:bodyPr>
          <a:lstStyle/>
          <a:p>
            <a:pPr algn="ctr" defTabSz="952500">
              <a:spcBef>
                <a:spcPct val="50000"/>
              </a:spcBef>
            </a:pPr>
            <a:r>
              <a:rPr lang="en-US" altLang="ja-JP" sz="1100" b="1" dirty="0" smtClean="0">
                <a:solidFill>
                  <a:srgbClr val="000000"/>
                </a:solidFill>
                <a:latin typeface="Arial" charset="0"/>
                <a:ea typeface="HG丸ｺﾞｼｯｸM-PRO" pitchFamily="50" charset="-128"/>
              </a:rPr>
              <a:t>H12.4</a:t>
            </a:r>
            <a:r>
              <a:rPr lang="ja-JP" altLang="en-US" sz="1100" b="1" dirty="0" smtClean="0">
                <a:solidFill>
                  <a:srgbClr val="000000"/>
                </a:solidFill>
                <a:latin typeface="Arial" charset="0"/>
                <a:ea typeface="HG丸ｺﾞｼｯｸM-PRO" pitchFamily="50" charset="-128"/>
              </a:rPr>
              <a:t>末</a:t>
            </a:r>
          </a:p>
        </p:txBody>
      </p:sp>
      <p:sp>
        <p:nvSpPr>
          <p:cNvPr id="46" name="Text Box 6"/>
          <p:cNvSpPr txBox="1">
            <a:spLocks noChangeArrowheads="1"/>
          </p:cNvSpPr>
          <p:nvPr/>
        </p:nvSpPr>
        <p:spPr bwMode="auto">
          <a:xfrm>
            <a:off x="405708" y="5807656"/>
            <a:ext cx="863527" cy="265113"/>
          </a:xfrm>
          <a:prstGeom prst="rect">
            <a:avLst/>
          </a:prstGeom>
          <a:noFill/>
          <a:ln w="9525">
            <a:noFill/>
            <a:miter lim="800000"/>
            <a:headEnd/>
            <a:tailEnd/>
          </a:ln>
        </p:spPr>
        <p:txBody>
          <a:bodyPr lIns="95555" tIns="47777" rIns="95555" bIns="47777">
            <a:spAutoFit/>
          </a:bodyPr>
          <a:lstStyle/>
          <a:p>
            <a:pPr algn="ctr" defTabSz="952500">
              <a:spcBef>
                <a:spcPct val="50000"/>
              </a:spcBef>
            </a:pPr>
            <a:r>
              <a:rPr lang="en-US" altLang="ja-JP" sz="1100" b="1" dirty="0" smtClean="0">
                <a:solidFill>
                  <a:srgbClr val="000000"/>
                </a:solidFill>
                <a:latin typeface="Arial" charset="0"/>
                <a:ea typeface="HG丸ｺﾞｼｯｸM-PRO" pitchFamily="50" charset="-128"/>
              </a:rPr>
              <a:t>H13.4</a:t>
            </a:r>
            <a:r>
              <a:rPr lang="ja-JP" altLang="en-US" sz="1100" b="1" dirty="0" smtClean="0">
                <a:solidFill>
                  <a:srgbClr val="000000"/>
                </a:solidFill>
                <a:latin typeface="Arial" charset="0"/>
                <a:ea typeface="HG丸ｺﾞｼｯｸM-PRO" pitchFamily="50" charset="-128"/>
              </a:rPr>
              <a:t>末</a:t>
            </a:r>
          </a:p>
        </p:txBody>
      </p:sp>
      <p:sp>
        <p:nvSpPr>
          <p:cNvPr id="47" name="Text Box 7"/>
          <p:cNvSpPr txBox="1">
            <a:spLocks noChangeArrowheads="1"/>
          </p:cNvSpPr>
          <p:nvPr/>
        </p:nvSpPr>
        <p:spPr bwMode="auto">
          <a:xfrm>
            <a:off x="978563" y="5820356"/>
            <a:ext cx="863527" cy="265113"/>
          </a:xfrm>
          <a:prstGeom prst="rect">
            <a:avLst/>
          </a:prstGeom>
          <a:noFill/>
          <a:ln w="9525">
            <a:noFill/>
            <a:miter lim="800000"/>
            <a:headEnd/>
            <a:tailEnd/>
          </a:ln>
        </p:spPr>
        <p:txBody>
          <a:bodyPr lIns="95555" tIns="47777" rIns="95555" bIns="47777">
            <a:spAutoFit/>
          </a:bodyPr>
          <a:lstStyle/>
          <a:p>
            <a:pPr algn="ctr" defTabSz="952500">
              <a:spcBef>
                <a:spcPct val="50000"/>
              </a:spcBef>
            </a:pPr>
            <a:r>
              <a:rPr lang="en-US" altLang="ja-JP" sz="1100" b="1" dirty="0" smtClean="0">
                <a:solidFill>
                  <a:srgbClr val="000000"/>
                </a:solidFill>
                <a:latin typeface="Arial" charset="0"/>
                <a:ea typeface="HG丸ｺﾞｼｯｸM-PRO" pitchFamily="50" charset="-128"/>
              </a:rPr>
              <a:t>H14.4</a:t>
            </a:r>
            <a:r>
              <a:rPr lang="ja-JP" altLang="en-US" sz="1100" b="1" dirty="0" smtClean="0">
                <a:solidFill>
                  <a:srgbClr val="000000"/>
                </a:solidFill>
                <a:latin typeface="Arial" charset="0"/>
                <a:ea typeface="HG丸ｺﾞｼｯｸM-PRO" pitchFamily="50" charset="-128"/>
              </a:rPr>
              <a:t>末</a:t>
            </a:r>
          </a:p>
        </p:txBody>
      </p:sp>
      <p:sp>
        <p:nvSpPr>
          <p:cNvPr id="48" name="Text Box 8"/>
          <p:cNvSpPr txBox="1">
            <a:spLocks noChangeArrowheads="1"/>
          </p:cNvSpPr>
          <p:nvPr/>
        </p:nvSpPr>
        <p:spPr bwMode="auto">
          <a:xfrm>
            <a:off x="1511780" y="5820356"/>
            <a:ext cx="864993" cy="265113"/>
          </a:xfrm>
          <a:prstGeom prst="rect">
            <a:avLst/>
          </a:prstGeom>
          <a:noFill/>
          <a:ln w="9525">
            <a:noFill/>
            <a:miter lim="800000"/>
            <a:headEnd/>
            <a:tailEnd/>
          </a:ln>
        </p:spPr>
        <p:txBody>
          <a:bodyPr lIns="95555" tIns="47777" rIns="95555" bIns="47777">
            <a:spAutoFit/>
          </a:bodyPr>
          <a:lstStyle/>
          <a:p>
            <a:pPr algn="ctr" defTabSz="952500">
              <a:spcBef>
                <a:spcPct val="50000"/>
              </a:spcBef>
            </a:pPr>
            <a:r>
              <a:rPr lang="en-US" altLang="ja-JP" sz="1100" b="1" dirty="0" smtClean="0">
                <a:solidFill>
                  <a:srgbClr val="000000"/>
                </a:solidFill>
                <a:latin typeface="Arial" charset="0"/>
                <a:ea typeface="HG丸ｺﾞｼｯｸM-PRO" pitchFamily="50" charset="-128"/>
              </a:rPr>
              <a:t>H15.4</a:t>
            </a:r>
            <a:r>
              <a:rPr lang="ja-JP" altLang="en-US" sz="1100" b="1" dirty="0" smtClean="0">
                <a:solidFill>
                  <a:srgbClr val="000000"/>
                </a:solidFill>
                <a:latin typeface="Arial" charset="0"/>
                <a:ea typeface="HG丸ｺﾞｼｯｸM-PRO" pitchFamily="50" charset="-128"/>
              </a:rPr>
              <a:t>末</a:t>
            </a:r>
          </a:p>
        </p:txBody>
      </p:sp>
      <p:sp>
        <p:nvSpPr>
          <p:cNvPr id="49" name="Text Box 9"/>
          <p:cNvSpPr txBox="1">
            <a:spLocks noChangeArrowheads="1"/>
          </p:cNvSpPr>
          <p:nvPr/>
        </p:nvSpPr>
        <p:spPr bwMode="auto">
          <a:xfrm>
            <a:off x="2059040" y="5820356"/>
            <a:ext cx="864993" cy="265113"/>
          </a:xfrm>
          <a:prstGeom prst="rect">
            <a:avLst/>
          </a:prstGeom>
          <a:noFill/>
          <a:ln w="9525">
            <a:noFill/>
            <a:miter lim="800000"/>
            <a:headEnd/>
            <a:tailEnd/>
          </a:ln>
        </p:spPr>
        <p:txBody>
          <a:bodyPr lIns="95555" tIns="47777" rIns="95555" bIns="47777">
            <a:spAutoFit/>
          </a:bodyPr>
          <a:lstStyle/>
          <a:p>
            <a:pPr algn="ctr" defTabSz="952500">
              <a:spcBef>
                <a:spcPct val="50000"/>
              </a:spcBef>
            </a:pPr>
            <a:r>
              <a:rPr lang="en-US" altLang="ja-JP" sz="1100" b="1" dirty="0" smtClean="0">
                <a:solidFill>
                  <a:srgbClr val="000000"/>
                </a:solidFill>
                <a:latin typeface="Arial" charset="0"/>
                <a:ea typeface="HG丸ｺﾞｼｯｸM-PRO" pitchFamily="50" charset="-128"/>
              </a:rPr>
              <a:t>H16.4</a:t>
            </a:r>
            <a:r>
              <a:rPr lang="ja-JP" altLang="en-US" sz="1100" b="1" dirty="0" smtClean="0">
                <a:solidFill>
                  <a:srgbClr val="000000"/>
                </a:solidFill>
                <a:latin typeface="Arial" charset="0"/>
                <a:ea typeface="HG丸ｺﾞｼｯｸM-PRO" pitchFamily="50" charset="-128"/>
              </a:rPr>
              <a:t>末</a:t>
            </a:r>
          </a:p>
        </p:txBody>
      </p:sp>
      <p:sp>
        <p:nvSpPr>
          <p:cNvPr id="50" name="Text Box 10"/>
          <p:cNvSpPr txBox="1">
            <a:spLocks noChangeArrowheads="1"/>
          </p:cNvSpPr>
          <p:nvPr/>
        </p:nvSpPr>
        <p:spPr bwMode="auto">
          <a:xfrm>
            <a:off x="2592811" y="5820356"/>
            <a:ext cx="863526" cy="265113"/>
          </a:xfrm>
          <a:prstGeom prst="rect">
            <a:avLst/>
          </a:prstGeom>
          <a:noFill/>
          <a:ln w="9525">
            <a:noFill/>
            <a:miter lim="800000"/>
            <a:headEnd/>
            <a:tailEnd/>
          </a:ln>
        </p:spPr>
        <p:txBody>
          <a:bodyPr lIns="95555" tIns="47777" rIns="95555" bIns="47777">
            <a:spAutoFit/>
          </a:bodyPr>
          <a:lstStyle/>
          <a:p>
            <a:pPr algn="ctr" defTabSz="952500">
              <a:spcBef>
                <a:spcPct val="50000"/>
              </a:spcBef>
            </a:pPr>
            <a:r>
              <a:rPr lang="en-US" altLang="ja-JP" sz="1100" b="1" dirty="0" smtClean="0">
                <a:solidFill>
                  <a:srgbClr val="000000"/>
                </a:solidFill>
                <a:latin typeface="Arial" charset="0"/>
                <a:ea typeface="HG丸ｺﾞｼｯｸM-PRO" pitchFamily="50" charset="-128"/>
              </a:rPr>
              <a:t>H17.4</a:t>
            </a:r>
            <a:r>
              <a:rPr lang="ja-JP" altLang="en-US" sz="1100" b="1" dirty="0" smtClean="0">
                <a:solidFill>
                  <a:srgbClr val="000000"/>
                </a:solidFill>
                <a:latin typeface="Arial" charset="0"/>
                <a:ea typeface="HG丸ｺﾞｼｯｸM-PRO" pitchFamily="50" charset="-128"/>
              </a:rPr>
              <a:t>末</a:t>
            </a:r>
          </a:p>
        </p:txBody>
      </p:sp>
      <p:sp>
        <p:nvSpPr>
          <p:cNvPr id="51" name="Text Box 11"/>
          <p:cNvSpPr txBox="1">
            <a:spLocks noChangeArrowheads="1"/>
          </p:cNvSpPr>
          <p:nvPr/>
        </p:nvSpPr>
        <p:spPr bwMode="auto">
          <a:xfrm>
            <a:off x="3152887" y="5820356"/>
            <a:ext cx="863526" cy="265113"/>
          </a:xfrm>
          <a:prstGeom prst="rect">
            <a:avLst/>
          </a:prstGeom>
          <a:noFill/>
          <a:ln w="9525">
            <a:noFill/>
            <a:miter lim="800000"/>
            <a:headEnd/>
            <a:tailEnd/>
          </a:ln>
        </p:spPr>
        <p:txBody>
          <a:bodyPr lIns="95555" tIns="47777" rIns="95555" bIns="47777">
            <a:spAutoFit/>
          </a:bodyPr>
          <a:lstStyle/>
          <a:p>
            <a:pPr algn="ctr" defTabSz="952500">
              <a:spcBef>
                <a:spcPct val="50000"/>
              </a:spcBef>
            </a:pPr>
            <a:r>
              <a:rPr lang="en-US" altLang="ja-JP" sz="1100" b="1" dirty="0" smtClean="0">
                <a:solidFill>
                  <a:srgbClr val="000000"/>
                </a:solidFill>
                <a:latin typeface="Arial" charset="0"/>
                <a:ea typeface="HG丸ｺﾞｼｯｸM-PRO" pitchFamily="50" charset="-128"/>
              </a:rPr>
              <a:t>H18.4</a:t>
            </a:r>
            <a:r>
              <a:rPr lang="ja-JP" altLang="en-US" sz="1100" b="1" dirty="0" smtClean="0">
                <a:solidFill>
                  <a:srgbClr val="000000"/>
                </a:solidFill>
                <a:latin typeface="Arial" charset="0"/>
                <a:ea typeface="HG丸ｺﾞｼｯｸM-PRO" pitchFamily="50" charset="-128"/>
              </a:rPr>
              <a:t>末</a:t>
            </a:r>
          </a:p>
        </p:txBody>
      </p:sp>
      <p:sp>
        <p:nvSpPr>
          <p:cNvPr id="52" name="Text Box 12"/>
          <p:cNvSpPr txBox="1">
            <a:spLocks noChangeArrowheads="1"/>
          </p:cNvSpPr>
          <p:nvPr/>
        </p:nvSpPr>
        <p:spPr bwMode="auto">
          <a:xfrm>
            <a:off x="3687729" y="5820356"/>
            <a:ext cx="862061" cy="265113"/>
          </a:xfrm>
          <a:prstGeom prst="rect">
            <a:avLst/>
          </a:prstGeom>
          <a:noFill/>
          <a:ln w="9525">
            <a:noFill/>
            <a:miter lim="800000"/>
            <a:headEnd/>
            <a:tailEnd/>
          </a:ln>
        </p:spPr>
        <p:txBody>
          <a:bodyPr lIns="95555" tIns="47777" rIns="95555" bIns="47777">
            <a:spAutoFit/>
          </a:bodyPr>
          <a:lstStyle/>
          <a:p>
            <a:pPr algn="ctr" defTabSz="952500">
              <a:spcBef>
                <a:spcPct val="50000"/>
              </a:spcBef>
            </a:pPr>
            <a:r>
              <a:rPr lang="en-US" altLang="ja-JP" sz="1100" b="1" dirty="0" smtClean="0">
                <a:solidFill>
                  <a:srgbClr val="000000"/>
                </a:solidFill>
                <a:latin typeface="Arial" charset="0"/>
                <a:ea typeface="HG丸ｺﾞｼｯｸM-PRO" pitchFamily="50" charset="-128"/>
              </a:rPr>
              <a:t>H19.4</a:t>
            </a:r>
            <a:r>
              <a:rPr lang="ja-JP" altLang="en-US" sz="1100" b="1" dirty="0" smtClean="0">
                <a:solidFill>
                  <a:srgbClr val="000000"/>
                </a:solidFill>
                <a:latin typeface="Arial" charset="0"/>
                <a:ea typeface="HG丸ｺﾞｼｯｸM-PRO" pitchFamily="50" charset="-128"/>
              </a:rPr>
              <a:t>末</a:t>
            </a:r>
          </a:p>
        </p:txBody>
      </p:sp>
      <p:sp>
        <p:nvSpPr>
          <p:cNvPr id="53" name="Text Box 56"/>
          <p:cNvSpPr txBox="1">
            <a:spLocks noChangeArrowheads="1"/>
          </p:cNvSpPr>
          <p:nvPr/>
        </p:nvSpPr>
        <p:spPr bwMode="auto">
          <a:xfrm>
            <a:off x="4238097" y="5820356"/>
            <a:ext cx="862061" cy="265113"/>
          </a:xfrm>
          <a:prstGeom prst="rect">
            <a:avLst/>
          </a:prstGeom>
          <a:noFill/>
          <a:ln w="9525">
            <a:noFill/>
            <a:miter lim="800000"/>
            <a:headEnd/>
            <a:tailEnd/>
          </a:ln>
        </p:spPr>
        <p:txBody>
          <a:bodyPr lIns="95555" tIns="47777" rIns="95555" bIns="47777">
            <a:spAutoFit/>
          </a:bodyPr>
          <a:lstStyle/>
          <a:p>
            <a:pPr algn="ctr" defTabSz="952500">
              <a:spcBef>
                <a:spcPct val="50000"/>
              </a:spcBef>
            </a:pPr>
            <a:r>
              <a:rPr lang="en-US" altLang="ja-JP" sz="1100" b="1" dirty="0" smtClean="0">
                <a:solidFill>
                  <a:srgbClr val="000000"/>
                </a:solidFill>
                <a:latin typeface="Arial" charset="0"/>
                <a:ea typeface="HG丸ｺﾞｼｯｸM-PRO" pitchFamily="50" charset="-128"/>
              </a:rPr>
              <a:t>H20.4</a:t>
            </a:r>
            <a:r>
              <a:rPr lang="ja-JP" altLang="en-US" sz="1100" b="1" dirty="0" smtClean="0">
                <a:solidFill>
                  <a:srgbClr val="000000"/>
                </a:solidFill>
                <a:latin typeface="Arial" charset="0"/>
                <a:ea typeface="HG丸ｺﾞｼｯｸM-PRO" pitchFamily="50" charset="-128"/>
              </a:rPr>
              <a:t>末</a:t>
            </a:r>
          </a:p>
        </p:txBody>
      </p:sp>
      <p:sp>
        <p:nvSpPr>
          <p:cNvPr id="54" name="Text Box 56"/>
          <p:cNvSpPr txBox="1">
            <a:spLocks noChangeArrowheads="1"/>
          </p:cNvSpPr>
          <p:nvPr/>
        </p:nvSpPr>
        <p:spPr bwMode="auto">
          <a:xfrm>
            <a:off x="4792377" y="5820356"/>
            <a:ext cx="863527" cy="265113"/>
          </a:xfrm>
          <a:prstGeom prst="rect">
            <a:avLst/>
          </a:prstGeom>
          <a:noFill/>
          <a:ln w="9525">
            <a:noFill/>
            <a:miter lim="800000"/>
            <a:headEnd/>
            <a:tailEnd/>
          </a:ln>
        </p:spPr>
        <p:txBody>
          <a:bodyPr lIns="95555" tIns="47777" rIns="95555" bIns="47777">
            <a:spAutoFit/>
          </a:bodyPr>
          <a:lstStyle/>
          <a:p>
            <a:pPr algn="ctr" defTabSz="952500">
              <a:spcBef>
                <a:spcPct val="50000"/>
              </a:spcBef>
            </a:pPr>
            <a:r>
              <a:rPr lang="en-US" altLang="ja-JP" sz="1100" b="1" dirty="0" smtClean="0">
                <a:solidFill>
                  <a:srgbClr val="000000"/>
                </a:solidFill>
                <a:latin typeface="Arial" charset="0"/>
                <a:ea typeface="HG丸ｺﾞｼｯｸM-PRO" pitchFamily="50" charset="-128"/>
              </a:rPr>
              <a:t>H21.4</a:t>
            </a:r>
            <a:r>
              <a:rPr lang="ja-JP" altLang="en-US" sz="1100" b="1" dirty="0" smtClean="0">
                <a:solidFill>
                  <a:srgbClr val="000000"/>
                </a:solidFill>
                <a:latin typeface="Arial" charset="0"/>
                <a:ea typeface="HG丸ｺﾞｼｯｸM-PRO" pitchFamily="50" charset="-128"/>
              </a:rPr>
              <a:t>末</a:t>
            </a:r>
          </a:p>
        </p:txBody>
      </p:sp>
      <p:sp>
        <p:nvSpPr>
          <p:cNvPr id="55" name="Text Box 56"/>
          <p:cNvSpPr txBox="1">
            <a:spLocks noChangeArrowheads="1"/>
          </p:cNvSpPr>
          <p:nvPr/>
        </p:nvSpPr>
        <p:spPr bwMode="auto">
          <a:xfrm>
            <a:off x="5324955" y="5820356"/>
            <a:ext cx="862061" cy="265113"/>
          </a:xfrm>
          <a:prstGeom prst="rect">
            <a:avLst/>
          </a:prstGeom>
          <a:noFill/>
          <a:ln w="9525">
            <a:noFill/>
            <a:miter lim="800000"/>
            <a:headEnd/>
            <a:tailEnd/>
          </a:ln>
        </p:spPr>
        <p:txBody>
          <a:bodyPr lIns="95555" tIns="47777" rIns="95555" bIns="47777">
            <a:spAutoFit/>
          </a:bodyPr>
          <a:lstStyle/>
          <a:p>
            <a:pPr algn="ctr" defTabSz="952500">
              <a:spcBef>
                <a:spcPct val="50000"/>
              </a:spcBef>
            </a:pPr>
            <a:r>
              <a:rPr lang="en-US" altLang="ja-JP" sz="1100" b="1" dirty="0" smtClean="0">
                <a:solidFill>
                  <a:srgbClr val="000000"/>
                </a:solidFill>
                <a:latin typeface="Arial" charset="0"/>
                <a:ea typeface="HG丸ｺﾞｼｯｸM-PRO" pitchFamily="50" charset="-128"/>
              </a:rPr>
              <a:t>H22.4</a:t>
            </a:r>
            <a:r>
              <a:rPr lang="ja-JP" altLang="en-US" sz="1100" b="1" dirty="0" smtClean="0">
                <a:solidFill>
                  <a:srgbClr val="000000"/>
                </a:solidFill>
                <a:latin typeface="Arial" charset="0"/>
                <a:ea typeface="HG丸ｺﾞｼｯｸM-PRO" pitchFamily="50" charset="-128"/>
              </a:rPr>
              <a:t>末</a:t>
            </a:r>
          </a:p>
        </p:txBody>
      </p:sp>
      <p:sp>
        <p:nvSpPr>
          <p:cNvPr id="56" name="Text Box 56"/>
          <p:cNvSpPr txBox="1">
            <a:spLocks noChangeArrowheads="1"/>
          </p:cNvSpPr>
          <p:nvPr/>
        </p:nvSpPr>
        <p:spPr bwMode="auto">
          <a:xfrm>
            <a:off x="6429717" y="5820356"/>
            <a:ext cx="862061" cy="265113"/>
          </a:xfrm>
          <a:prstGeom prst="rect">
            <a:avLst/>
          </a:prstGeom>
          <a:noFill/>
          <a:ln w="9525">
            <a:noFill/>
            <a:miter lim="800000"/>
            <a:headEnd/>
            <a:tailEnd/>
          </a:ln>
        </p:spPr>
        <p:txBody>
          <a:bodyPr lIns="95555" tIns="47777" rIns="95555" bIns="47777">
            <a:spAutoFit/>
          </a:bodyPr>
          <a:lstStyle/>
          <a:p>
            <a:pPr algn="ctr" defTabSz="952500">
              <a:spcBef>
                <a:spcPct val="50000"/>
              </a:spcBef>
            </a:pPr>
            <a:r>
              <a:rPr lang="en-US" altLang="ja-JP" sz="1100" b="1" dirty="0" smtClean="0">
                <a:solidFill>
                  <a:srgbClr val="000000"/>
                </a:solidFill>
                <a:latin typeface="Arial" charset="0"/>
                <a:ea typeface="HG丸ｺﾞｼｯｸM-PRO" pitchFamily="50" charset="-128"/>
              </a:rPr>
              <a:t>H24.4</a:t>
            </a:r>
            <a:r>
              <a:rPr lang="ja-JP" altLang="en-US" sz="1100" b="1" dirty="0" smtClean="0">
                <a:solidFill>
                  <a:srgbClr val="000000"/>
                </a:solidFill>
                <a:latin typeface="Arial" charset="0"/>
                <a:ea typeface="HG丸ｺﾞｼｯｸM-PRO" pitchFamily="50" charset="-128"/>
              </a:rPr>
              <a:t>末</a:t>
            </a:r>
          </a:p>
        </p:txBody>
      </p:sp>
      <p:sp>
        <p:nvSpPr>
          <p:cNvPr id="57" name="Text Box 56"/>
          <p:cNvSpPr txBox="1">
            <a:spLocks noChangeArrowheads="1"/>
          </p:cNvSpPr>
          <p:nvPr/>
        </p:nvSpPr>
        <p:spPr bwMode="auto">
          <a:xfrm>
            <a:off x="5870877" y="5820356"/>
            <a:ext cx="862061" cy="265113"/>
          </a:xfrm>
          <a:prstGeom prst="rect">
            <a:avLst/>
          </a:prstGeom>
          <a:noFill/>
          <a:ln w="9525">
            <a:noFill/>
            <a:miter lim="800000"/>
            <a:headEnd/>
            <a:tailEnd/>
          </a:ln>
        </p:spPr>
        <p:txBody>
          <a:bodyPr lIns="95555" tIns="47777" rIns="95555" bIns="47777">
            <a:spAutoFit/>
          </a:bodyPr>
          <a:lstStyle/>
          <a:p>
            <a:pPr algn="ctr" defTabSz="952500">
              <a:spcBef>
                <a:spcPct val="50000"/>
              </a:spcBef>
            </a:pPr>
            <a:r>
              <a:rPr lang="en-US" altLang="ja-JP" sz="1100" b="1" dirty="0" smtClean="0">
                <a:solidFill>
                  <a:srgbClr val="000000"/>
                </a:solidFill>
                <a:latin typeface="Arial" charset="0"/>
                <a:ea typeface="HG丸ｺﾞｼｯｸM-PRO" pitchFamily="50" charset="-128"/>
              </a:rPr>
              <a:t>H23.4</a:t>
            </a:r>
            <a:r>
              <a:rPr lang="ja-JP" altLang="en-US" sz="1100" b="1" dirty="0" smtClean="0">
                <a:solidFill>
                  <a:srgbClr val="000000"/>
                </a:solidFill>
                <a:latin typeface="Arial" charset="0"/>
                <a:ea typeface="HG丸ｺﾞｼｯｸM-PRO" pitchFamily="50" charset="-128"/>
              </a:rPr>
              <a:t>末</a:t>
            </a:r>
          </a:p>
        </p:txBody>
      </p:sp>
      <p:sp>
        <p:nvSpPr>
          <p:cNvPr id="58" name="Text Box 56"/>
          <p:cNvSpPr txBox="1">
            <a:spLocks noChangeArrowheads="1"/>
          </p:cNvSpPr>
          <p:nvPr/>
        </p:nvSpPr>
        <p:spPr bwMode="auto">
          <a:xfrm>
            <a:off x="5934335" y="5984661"/>
            <a:ext cx="771433" cy="265764"/>
          </a:xfrm>
          <a:prstGeom prst="rect">
            <a:avLst/>
          </a:prstGeom>
          <a:noFill/>
          <a:ln w="9525">
            <a:noFill/>
            <a:miter lim="800000"/>
            <a:headEnd/>
            <a:tailEnd/>
          </a:ln>
        </p:spPr>
        <p:txBody>
          <a:bodyPr wrap="square" lIns="95555" tIns="47777" rIns="95555" bIns="47777">
            <a:spAutoFit/>
          </a:bodyPr>
          <a:lstStyle/>
          <a:p>
            <a:pPr algn="ctr" defTabSz="952500">
              <a:spcBef>
                <a:spcPct val="50000"/>
              </a:spcBef>
            </a:pPr>
            <a:r>
              <a:rPr lang="ja-JP" altLang="en-US" sz="1100" b="1" dirty="0" smtClean="0">
                <a:solidFill>
                  <a:srgbClr val="000000"/>
                </a:solidFill>
                <a:latin typeface="Arial" charset="0"/>
                <a:ea typeface="HG丸ｺﾞｼｯｸM-PRO" pitchFamily="50" charset="-128"/>
              </a:rPr>
              <a:t>（注１）</a:t>
            </a:r>
          </a:p>
        </p:txBody>
      </p:sp>
      <p:sp>
        <p:nvSpPr>
          <p:cNvPr id="59" name="Text Box 56"/>
          <p:cNvSpPr txBox="1">
            <a:spLocks noChangeArrowheads="1"/>
          </p:cNvSpPr>
          <p:nvPr/>
        </p:nvSpPr>
        <p:spPr bwMode="auto">
          <a:xfrm>
            <a:off x="6467854" y="5984661"/>
            <a:ext cx="771433" cy="265764"/>
          </a:xfrm>
          <a:prstGeom prst="rect">
            <a:avLst/>
          </a:prstGeom>
          <a:noFill/>
          <a:ln w="9525">
            <a:noFill/>
            <a:miter lim="800000"/>
            <a:headEnd/>
            <a:tailEnd/>
          </a:ln>
        </p:spPr>
        <p:txBody>
          <a:bodyPr wrap="square" lIns="95555" tIns="47777" rIns="95555" bIns="47777">
            <a:spAutoFit/>
          </a:bodyPr>
          <a:lstStyle/>
          <a:p>
            <a:pPr algn="ctr" defTabSz="952500">
              <a:spcBef>
                <a:spcPct val="50000"/>
              </a:spcBef>
            </a:pPr>
            <a:r>
              <a:rPr lang="ja-JP" altLang="en-US" sz="1100" b="1" dirty="0" smtClean="0">
                <a:solidFill>
                  <a:srgbClr val="000000"/>
                </a:solidFill>
                <a:latin typeface="Arial" charset="0"/>
                <a:ea typeface="HG丸ｺﾞｼｯｸM-PRO" pitchFamily="50" charset="-128"/>
              </a:rPr>
              <a:t>（注２）</a:t>
            </a:r>
          </a:p>
        </p:txBody>
      </p:sp>
      <p:sp>
        <p:nvSpPr>
          <p:cNvPr id="60" name="Text Box 47"/>
          <p:cNvSpPr txBox="1">
            <a:spLocks noChangeArrowheads="1"/>
          </p:cNvSpPr>
          <p:nvPr/>
        </p:nvSpPr>
        <p:spPr bwMode="auto">
          <a:xfrm>
            <a:off x="183290" y="6469520"/>
            <a:ext cx="8392496" cy="404195"/>
          </a:xfrm>
          <a:prstGeom prst="rect">
            <a:avLst/>
          </a:prstGeom>
          <a:noFill/>
          <a:ln w="9525">
            <a:noFill/>
            <a:miter lim="800000"/>
            <a:headEnd/>
            <a:tailEnd/>
          </a:ln>
          <a:effectLst/>
        </p:spPr>
        <p:txBody>
          <a:bodyPr wrap="square" lIns="95485" tIns="47743" rIns="95485" bIns="47743" anchor="ctr">
            <a:spAutoFit/>
          </a:bodyPr>
          <a:lstStyle/>
          <a:p>
            <a:pPr defTabSz="956002">
              <a:spcBef>
                <a:spcPts val="0"/>
              </a:spcBef>
              <a:defRPr/>
            </a:pPr>
            <a:r>
              <a:rPr lang="ja-JP" altLang="en-US" sz="1000" dirty="0" smtClean="0">
                <a:solidFill>
                  <a:prstClr val="black"/>
                </a:solidFill>
                <a:effectLst>
                  <a:outerShdw blurRad="38100" dist="38100" dir="2700000" algn="tl">
                    <a:srgbClr val="C0C0C0"/>
                  </a:outerShdw>
                </a:effectLst>
                <a:latin typeface="HG丸ｺﾞｼｯｸM-PRO" pitchFamily="50" charset="-128"/>
                <a:ea typeface="HG丸ｺﾞｼｯｸM-PRO" pitchFamily="50" charset="-128"/>
              </a:rPr>
              <a:t>注１）</a:t>
            </a:r>
            <a:r>
              <a:rPr lang="en-US" altLang="ja-JP" sz="1000" dirty="0" smtClean="0">
                <a:solidFill>
                  <a:prstClr val="black"/>
                </a:solidFill>
                <a:effectLst>
                  <a:outerShdw blurRad="38100" dist="38100" dir="2700000" algn="tl">
                    <a:srgbClr val="C0C0C0"/>
                  </a:outerShdw>
                </a:effectLst>
                <a:latin typeface="HG丸ｺﾞｼｯｸM-PRO" pitchFamily="50" charset="-128"/>
                <a:ea typeface="HG丸ｺﾞｼｯｸM-PRO" pitchFamily="50" charset="-128"/>
              </a:rPr>
              <a:t>H23.4</a:t>
            </a:r>
            <a:r>
              <a:rPr lang="ja-JP" altLang="en-US" sz="1000" dirty="0" smtClean="0">
                <a:solidFill>
                  <a:prstClr val="black"/>
                </a:solidFill>
                <a:effectLst>
                  <a:outerShdw blurRad="38100" dist="38100" dir="2700000" algn="tl">
                    <a:srgbClr val="C0C0C0"/>
                  </a:outerShdw>
                </a:effectLst>
                <a:latin typeface="HG丸ｺﾞｼｯｸM-PRO" pitchFamily="50" charset="-128"/>
                <a:ea typeface="HG丸ｺﾞｼｯｸM-PRO" pitchFamily="50" charset="-128"/>
              </a:rPr>
              <a:t>は、陸前高田市</a:t>
            </a:r>
            <a:r>
              <a:rPr lang="ja-JP" altLang="en-US" sz="1000" dirty="0">
                <a:solidFill>
                  <a:prstClr val="black"/>
                </a:solidFill>
                <a:effectLst>
                  <a:outerShdw blurRad="38100" dist="38100" dir="2700000" algn="tl">
                    <a:srgbClr val="C0C0C0"/>
                  </a:outerShdw>
                </a:effectLst>
                <a:latin typeface="HG丸ｺﾞｼｯｸM-PRO" pitchFamily="50" charset="-128"/>
                <a:ea typeface="HG丸ｺﾞｼｯｸM-PRO" pitchFamily="50" charset="-128"/>
              </a:rPr>
              <a:t>、大槌町、女川町、桑折町、広野町、楢葉町、富岡町、川内村、大熊町、双葉町、</a:t>
            </a:r>
            <a:r>
              <a:rPr lang="ja-JP" altLang="en-US" sz="1000" dirty="0" smtClean="0">
                <a:solidFill>
                  <a:prstClr val="black"/>
                </a:solidFill>
                <a:effectLst>
                  <a:outerShdw blurRad="38100" dist="38100" dir="2700000" algn="tl">
                    <a:srgbClr val="C0C0C0"/>
                  </a:outerShdw>
                </a:effectLst>
                <a:latin typeface="HG丸ｺﾞｼｯｸM-PRO" pitchFamily="50" charset="-128"/>
                <a:ea typeface="HG丸ｺﾞｼｯｸM-PRO" pitchFamily="50" charset="-128"/>
              </a:rPr>
              <a:t>浪江町が含まれて</a:t>
            </a:r>
            <a:r>
              <a:rPr lang="ja-JP" altLang="en-US" sz="1000" dirty="0">
                <a:solidFill>
                  <a:prstClr val="black"/>
                </a:solidFill>
                <a:effectLst>
                  <a:outerShdw blurRad="38100" dist="38100" dir="2700000" algn="tl">
                    <a:srgbClr val="C0C0C0"/>
                  </a:outerShdw>
                </a:effectLst>
                <a:latin typeface="HG丸ｺﾞｼｯｸM-PRO" pitchFamily="50" charset="-128"/>
                <a:ea typeface="HG丸ｺﾞｼｯｸM-PRO" pitchFamily="50" charset="-128"/>
              </a:rPr>
              <a:t>いない</a:t>
            </a:r>
            <a:r>
              <a:rPr lang="ja-JP" altLang="en-US" sz="1000" dirty="0" smtClean="0">
                <a:solidFill>
                  <a:prstClr val="black"/>
                </a:solidFill>
                <a:effectLst>
                  <a:outerShdw blurRad="38100" dist="38100" dir="2700000" algn="tl">
                    <a:srgbClr val="C0C0C0"/>
                  </a:outerShdw>
                </a:effectLst>
                <a:latin typeface="HG丸ｺﾞｼｯｸM-PRO" pitchFamily="50" charset="-128"/>
                <a:ea typeface="HG丸ｺﾞｼｯｸM-PRO" pitchFamily="50" charset="-128"/>
              </a:rPr>
              <a:t>。</a:t>
            </a:r>
            <a:endParaRPr lang="en-US" altLang="ja-JP" sz="1000" dirty="0" smtClean="0">
              <a:solidFill>
                <a:prstClr val="black"/>
              </a:solidFill>
              <a:effectLst>
                <a:outerShdw blurRad="38100" dist="38100" dir="2700000" algn="tl">
                  <a:srgbClr val="C0C0C0"/>
                </a:outerShdw>
              </a:effectLst>
              <a:latin typeface="HG丸ｺﾞｼｯｸM-PRO" pitchFamily="50" charset="-128"/>
              <a:ea typeface="HG丸ｺﾞｼｯｸM-PRO" pitchFamily="50" charset="-128"/>
            </a:endParaRPr>
          </a:p>
          <a:p>
            <a:pPr defTabSz="956002">
              <a:spcBef>
                <a:spcPts val="0"/>
              </a:spcBef>
              <a:defRPr/>
            </a:pPr>
            <a:r>
              <a:rPr lang="ja-JP" altLang="en-US" sz="1000" dirty="0" smtClean="0">
                <a:solidFill>
                  <a:prstClr val="black"/>
                </a:solidFill>
                <a:effectLst>
                  <a:outerShdw blurRad="38100" dist="38100" dir="2700000" algn="tl">
                    <a:srgbClr val="C0C0C0"/>
                  </a:outerShdw>
                </a:effectLst>
                <a:latin typeface="HG丸ｺﾞｼｯｸM-PRO" pitchFamily="50" charset="-128"/>
                <a:ea typeface="HG丸ｺﾞｼｯｸM-PRO" pitchFamily="50" charset="-128"/>
              </a:rPr>
              <a:t>注２）</a:t>
            </a:r>
            <a:r>
              <a:rPr lang="en-US" altLang="ja-JP" sz="1000" dirty="0" smtClean="0">
                <a:solidFill>
                  <a:prstClr val="black"/>
                </a:solidFill>
                <a:effectLst>
                  <a:outerShdw blurRad="38100" dist="38100" dir="2700000" algn="tl">
                    <a:srgbClr val="C0C0C0"/>
                  </a:outerShdw>
                </a:effectLst>
                <a:latin typeface="HG丸ｺﾞｼｯｸM-PRO" pitchFamily="50" charset="-128"/>
                <a:ea typeface="HG丸ｺﾞｼｯｸM-PRO" pitchFamily="50" charset="-128"/>
              </a:rPr>
              <a:t>H24.4</a:t>
            </a:r>
            <a:r>
              <a:rPr lang="ja-JP" altLang="en-US" sz="1000" dirty="0" smtClean="0">
                <a:solidFill>
                  <a:prstClr val="black"/>
                </a:solidFill>
                <a:effectLst>
                  <a:outerShdw blurRad="38100" dist="38100" dir="2700000" algn="tl">
                    <a:srgbClr val="C0C0C0"/>
                  </a:outerShdw>
                </a:effectLst>
                <a:latin typeface="HG丸ｺﾞｼｯｸM-PRO" pitchFamily="50" charset="-128"/>
                <a:ea typeface="HG丸ｺﾞｼｯｸM-PRO" pitchFamily="50" charset="-128"/>
              </a:rPr>
              <a:t>は、楢葉町、富岡町、大熊町が含まれていない。</a:t>
            </a:r>
            <a:endParaRPr lang="ja-JP" altLang="en-US" sz="1000" dirty="0">
              <a:solidFill>
                <a:prstClr val="black"/>
              </a:solidFill>
              <a:effectLst>
                <a:outerShdw blurRad="38100" dist="38100" dir="2700000" algn="tl">
                  <a:srgbClr val="C0C0C0"/>
                </a:outerShdw>
              </a:effectLst>
              <a:latin typeface="HG丸ｺﾞｼｯｸM-PRO" pitchFamily="50" charset="-128"/>
              <a:ea typeface="HG丸ｺﾞｼｯｸM-PRO" pitchFamily="50" charset="-128"/>
            </a:endParaRPr>
          </a:p>
        </p:txBody>
      </p:sp>
    </p:spTree>
    <p:extLst>
      <p:ext uri="{BB962C8B-B14F-4D97-AF65-F5344CB8AC3E}">
        <p14:creationId xmlns:p14="http://schemas.microsoft.com/office/powerpoint/2010/main" val="40910396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646497" y="836712"/>
            <a:ext cx="7980107" cy="576064"/>
          </a:xfrm>
          <a:prstGeom prst="rect">
            <a:avLst/>
          </a:prstGeom>
          <a:gradFill>
            <a:gsLst>
              <a:gs pos="0">
                <a:schemeClr val="accent3">
                  <a:lumMod val="60000"/>
                  <a:lumOff val="40000"/>
                </a:schemeClr>
              </a:gs>
              <a:gs pos="64999">
                <a:srgbClr val="F0EBD5"/>
              </a:gs>
              <a:gs pos="100000">
                <a:srgbClr val="D1C39F"/>
              </a:gs>
            </a:gsLst>
            <a:lin ang="5400000" scaled="0"/>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r>
              <a:rPr lang="ja-JP" altLang="en-US" dirty="0" smtClean="0">
                <a:solidFill>
                  <a:prstClr val="black"/>
                </a:solidFill>
                <a:latin typeface="HG丸ｺﾞｼｯｸM-PRO" pitchFamily="50" charset="-128"/>
                <a:ea typeface="HG丸ｺﾞｼｯｸM-PRO" pitchFamily="50" charset="-128"/>
              </a:rPr>
              <a:t>１</a:t>
            </a:r>
            <a:r>
              <a:rPr lang="en-US" altLang="ja-JP" dirty="0" smtClean="0">
                <a:solidFill>
                  <a:prstClr val="black"/>
                </a:solidFill>
                <a:latin typeface="HG丸ｺﾞｼｯｸM-PRO" pitchFamily="50" charset="-128"/>
                <a:ea typeface="HG丸ｺﾞｼｯｸM-PRO" pitchFamily="50" charset="-128"/>
              </a:rPr>
              <a:t>-</a:t>
            </a:r>
            <a:r>
              <a:rPr lang="ja-JP" altLang="en-US" dirty="0" smtClean="0">
                <a:solidFill>
                  <a:prstClr val="black"/>
                </a:solidFill>
                <a:latin typeface="HG丸ｺﾞｼｯｸM-PRO" pitchFamily="50" charset="-128"/>
                <a:ea typeface="HG丸ｺﾞｼｯｸM-PRO" pitchFamily="50" charset="-128"/>
              </a:rPr>
              <a:t>１．介護給付費の動向</a:t>
            </a:r>
            <a:endParaRPr lang="ja-JP" altLang="en-US" dirty="0">
              <a:solidFill>
                <a:prstClr val="black"/>
              </a:solidFill>
              <a:latin typeface="HG丸ｺﾞｼｯｸM-PRO" pitchFamily="50" charset="-128"/>
              <a:ea typeface="HG丸ｺﾞｼｯｸM-PRO" pitchFamily="50" charset="-128"/>
            </a:endParaRPr>
          </a:p>
        </p:txBody>
      </p:sp>
      <p:sp>
        <p:nvSpPr>
          <p:cNvPr id="5" name="正方形/長方形 4"/>
          <p:cNvSpPr/>
          <p:nvPr/>
        </p:nvSpPr>
        <p:spPr>
          <a:xfrm>
            <a:off x="646497" y="1658944"/>
            <a:ext cx="7980107" cy="576064"/>
          </a:xfrm>
          <a:prstGeom prst="rect">
            <a:avLst/>
          </a:prstGeom>
          <a:gradFill>
            <a:gsLst>
              <a:gs pos="0">
                <a:schemeClr val="accent3">
                  <a:lumMod val="60000"/>
                  <a:lumOff val="40000"/>
                </a:schemeClr>
              </a:gs>
              <a:gs pos="64999">
                <a:srgbClr val="F0EBD5"/>
              </a:gs>
              <a:gs pos="100000">
                <a:srgbClr val="D1C39F"/>
              </a:gs>
            </a:gsLst>
            <a:lin ang="5400000" scaled="0"/>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r>
              <a:rPr lang="ja-JP" altLang="en-US" dirty="0" smtClean="0">
                <a:solidFill>
                  <a:prstClr val="black"/>
                </a:solidFill>
                <a:latin typeface="HG丸ｺﾞｼｯｸM-PRO" pitchFamily="50" charset="-128"/>
                <a:ea typeface="HG丸ｺﾞｼｯｸM-PRO" pitchFamily="50" charset="-128"/>
              </a:rPr>
              <a:t>１</a:t>
            </a:r>
            <a:r>
              <a:rPr lang="en-US" altLang="ja-JP" dirty="0" smtClean="0">
                <a:solidFill>
                  <a:prstClr val="black"/>
                </a:solidFill>
                <a:latin typeface="HG丸ｺﾞｼｯｸM-PRO" pitchFamily="50" charset="-128"/>
                <a:ea typeface="HG丸ｺﾞｼｯｸM-PRO" pitchFamily="50" charset="-128"/>
              </a:rPr>
              <a:t>-</a:t>
            </a:r>
            <a:r>
              <a:rPr lang="ja-JP" altLang="en-US" dirty="0" smtClean="0">
                <a:solidFill>
                  <a:prstClr val="black"/>
                </a:solidFill>
                <a:latin typeface="HG丸ｺﾞｼｯｸM-PRO" pitchFamily="50" charset="-128"/>
                <a:ea typeface="HG丸ｺﾞｼｯｸM-PRO" pitchFamily="50" charset="-128"/>
              </a:rPr>
              <a:t>２．社会保障・税一体改革で目指す将来像</a:t>
            </a:r>
            <a:endParaRPr lang="ja-JP" altLang="en-US" dirty="0">
              <a:solidFill>
                <a:prstClr val="black"/>
              </a:solidFill>
              <a:latin typeface="HG丸ｺﾞｼｯｸM-PRO" pitchFamily="50" charset="-128"/>
              <a:ea typeface="HG丸ｺﾞｼｯｸM-PRO" pitchFamily="50" charset="-128"/>
            </a:endParaRPr>
          </a:p>
        </p:txBody>
      </p:sp>
      <p:sp>
        <p:nvSpPr>
          <p:cNvPr id="11" name="正方形/長方形 10"/>
          <p:cNvSpPr/>
          <p:nvPr/>
        </p:nvSpPr>
        <p:spPr>
          <a:xfrm>
            <a:off x="646497" y="2481176"/>
            <a:ext cx="7980107" cy="576064"/>
          </a:xfrm>
          <a:prstGeom prst="rect">
            <a:avLst/>
          </a:prstGeom>
          <a:gradFill>
            <a:gsLst>
              <a:gs pos="0">
                <a:schemeClr val="accent3">
                  <a:lumMod val="60000"/>
                  <a:lumOff val="40000"/>
                </a:schemeClr>
              </a:gs>
              <a:gs pos="64999">
                <a:srgbClr val="F0EBD5"/>
              </a:gs>
              <a:gs pos="100000">
                <a:srgbClr val="D1C39F"/>
              </a:gs>
            </a:gsLst>
            <a:lin ang="5400000" scaled="0"/>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r>
              <a:rPr lang="ja-JP" altLang="en-US" dirty="0" smtClean="0">
                <a:solidFill>
                  <a:prstClr val="black"/>
                </a:solidFill>
                <a:latin typeface="HG丸ｺﾞｼｯｸM-PRO" pitchFamily="50" charset="-128"/>
                <a:ea typeface="HG丸ｺﾞｼｯｸM-PRO" pitchFamily="50" charset="-128"/>
              </a:rPr>
              <a:t>１</a:t>
            </a:r>
            <a:r>
              <a:rPr lang="en-US" altLang="ja-JP" dirty="0" smtClean="0">
                <a:solidFill>
                  <a:prstClr val="black"/>
                </a:solidFill>
                <a:latin typeface="HG丸ｺﾞｼｯｸM-PRO" pitchFamily="50" charset="-128"/>
                <a:ea typeface="HG丸ｺﾞｼｯｸM-PRO" pitchFamily="50" charset="-128"/>
              </a:rPr>
              <a:t>-</a:t>
            </a:r>
            <a:r>
              <a:rPr lang="ja-JP" altLang="en-US" dirty="0" smtClean="0">
                <a:solidFill>
                  <a:prstClr val="black"/>
                </a:solidFill>
                <a:latin typeface="HG丸ｺﾞｼｯｸM-PRO" pitchFamily="50" charset="-128"/>
                <a:ea typeface="HG丸ｺﾞｼｯｸM-PRO" pitchFamily="50" charset="-128"/>
              </a:rPr>
              <a:t>３．介護保険制度のこれまでの１２年間</a:t>
            </a:r>
            <a:endParaRPr lang="ja-JP" altLang="en-US" dirty="0">
              <a:solidFill>
                <a:prstClr val="black"/>
              </a:solidFill>
              <a:latin typeface="HG丸ｺﾞｼｯｸM-PRO" pitchFamily="50" charset="-128"/>
              <a:ea typeface="HG丸ｺﾞｼｯｸM-PRO" pitchFamily="50" charset="-128"/>
            </a:endParaRPr>
          </a:p>
        </p:txBody>
      </p:sp>
      <p:sp>
        <p:nvSpPr>
          <p:cNvPr id="10" name="正方形/長方形 9"/>
          <p:cNvSpPr/>
          <p:nvPr/>
        </p:nvSpPr>
        <p:spPr>
          <a:xfrm>
            <a:off x="72" y="188640"/>
            <a:ext cx="9143999" cy="5760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ja-JP" altLang="en-US" sz="3200" b="1" dirty="0" smtClean="0">
                <a:solidFill>
                  <a:prstClr val="black"/>
                </a:solidFill>
              </a:rPr>
              <a:t>本日の内容</a:t>
            </a:r>
            <a:endParaRPr lang="ja-JP" altLang="en-US" sz="3200" b="1" dirty="0">
              <a:solidFill>
                <a:prstClr val="black"/>
              </a:solidFill>
            </a:endParaRPr>
          </a:p>
        </p:txBody>
      </p:sp>
      <p:sp>
        <p:nvSpPr>
          <p:cNvPr id="12" name="正方形/長方形 11"/>
          <p:cNvSpPr/>
          <p:nvPr/>
        </p:nvSpPr>
        <p:spPr>
          <a:xfrm>
            <a:off x="646497" y="3303408"/>
            <a:ext cx="7980107" cy="576064"/>
          </a:xfrm>
          <a:prstGeom prst="rect">
            <a:avLst/>
          </a:prstGeom>
          <a:gradFill>
            <a:gsLst>
              <a:gs pos="0">
                <a:schemeClr val="accent3">
                  <a:lumMod val="60000"/>
                  <a:lumOff val="40000"/>
                </a:schemeClr>
              </a:gs>
              <a:gs pos="64999">
                <a:srgbClr val="F0EBD5"/>
              </a:gs>
              <a:gs pos="100000">
                <a:srgbClr val="D1C39F"/>
              </a:gs>
            </a:gsLst>
            <a:lin ang="5400000" scaled="0"/>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r>
              <a:rPr lang="ja-JP" altLang="en-US" dirty="0" smtClean="0">
                <a:solidFill>
                  <a:prstClr val="black"/>
                </a:solidFill>
                <a:latin typeface="HG丸ｺﾞｼｯｸM-PRO" pitchFamily="50" charset="-128"/>
                <a:ea typeface="HG丸ｺﾞｼｯｸM-PRO" pitchFamily="50" charset="-128"/>
              </a:rPr>
              <a:t>１</a:t>
            </a:r>
            <a:r>
              <a:rPr lang="en-US" altLang="ja-JP" dirty="0" smtClean="0">
                <a:solidFill>
                  <a:prstClr val="black"/>
                </a:solidFill>
                <a:latin typeface="HG丸ｺﾞｼｯｸM-PRO" pitchFamily="50" charset="-128"/>
                <a:ea typeface="HG丸ｺﾞｼｯｸM-PRO" pitchFamily="50" charset="-128"/>
              </a:rPr>
              <a:t>-</a:t>
            </a:r>
            <a:r>
              <a:rPr lang="ja-JP" altLang="en-US" dirty="0" smtClean="0">
                <a:solidFill>
                  <a:prstClr val="black"/>
                </a:solidFill>
                <a:latin typeface="HG丸ｺﾞｼｯｸM-PRO" pitchFamily="50" charset="-128"/>
                <a:ea typeface="HG丸ｺﾞｼｯｸM-PRO" pitchFamily="50" charset="-128"/>
              </a:rPr>
              <a:t>４．高齢化の進展と介護保険の今後</a:t>
            </a:r>
            <a:endParaRPr lang="ja-JP" altLang="en-US" dirty="0">
              <a:solidFill>
                <a:prstClr val="black"/>
              </a:solidFill>
              <a:latin typeface="HG丸ｺﾞｼｯｸM-PRO" pitchFamily="50" charset="-128"/>
              <a:ea typeface="HG丸ｺﾞｼｯｸM-PRO" pitchFamily="50" charset="-128"/>
            </a:endParaRPr>
          </a:p>
        </p:txBody>
      </p:sp>
      <p:sp>
        <p:nvSpPr>
          <p:cNvPr id="14" name="正方形/長方形 13"/>
          <p:cNvSpPr/>
          <p:nvPr/>
        </p:nvSpPr>
        <p:spPr>
          <a:xfrm>
            <a:off x="646497" y="4125640"/>
            <a:ext cx="7980107" cy="576064"/>
          </a:xfrm>
          <a:prstGeom prst="rect">
            <a:avLst/>
          </a:prstGeom>
          <a:gradFill>
            <a:gsLst>
              <a:gs pos="0">
                <a:schemeClr val="accent3">
                  <a:lumMod val="60000"/>
                  <a:lumOff val="40000"/>
                </a:schemeClr>
              </a:gs>
              <a:gs pos="64999">
                <a:srgbClr val="F0EBD5"/>
              </a:gs>
              <a:gs pos="100000">
                <a:srgbClr val="D1C39F"/>
              </a:gs>
            </a:gsLst>
            <a:lin ang="5400000" scaled="0"/>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r>
              <a:rPr lang="ja-JP" altLang="en-US" dirty="0" smtClean="0">
                <a:solidFill>
                  <a:prstClr val="black"/>
                </a:solidFill>
                <a:latin typeface="HG丸ｺﾞｼｯｸM-PRO" pitchFamily="50" charset="-128"/>
                <a:ea typeface="HG丸ｺﾞｼｯｸM-PRO" pitchFamily="50" charset="-128"/>
              </a:rPr>
              <a:t>１</a:t>
            </a:r>
            <a:r>
              <a:rPr lang="en-US" altLang="ja-JP" dirty="0" smtClean="0">
                <a:solidFill>
                  <a:prstClr val="black"/>
                </a:solidFill>
                <a:latin typeface="HG丸ｺﾞｼｯｸM-PRO" pitchFamily="50" charset="-128"/>
                <a:ea typeface="HG丸ｺﾞｼｯｸM-PRO" pitchFamily="50" charset="-128"/>
              </a:rPr>
              <a:t>-</a:t>
            </a:r>
            <a:r>
              <a:rPr lang="ja-JP" altLang="en-US" dirty="0" smtClean="0">
                <a:solidFill>
                  <a:prstClr val="black"/>
                </a:solidFill>
                <a:latin typeface="HG丸ｺﾞｼｯｸM-PRO" pitchFamily="50" charset="-128"/>
                <a:ea typeface="HG丸ｺﾞｼｯｸM-PRO" pitchFamily="50" charset="-128"/>
              </a:rPr>
              <a:t>５．介護保険制度のこれまでの取組</a:t>
            </a:r>
            <a:endParaRPr lang="ja-JP" altLang="en-US" dirty="0">
              <a:solidFill>
                <a:prstClr val="black"/>
              </a:solidFill>
              <a:latin typeface="HG丸ｺﾞｼｯｸM-PRO" pitchFamily="50" charset="-128"/>
              <a:ea typeface="HG丸ｺﾞｼｯｸM-PRO" pitchFamily="50" charset="-128"/>
            </a:endParaRPr>
          </a:p>
        </p:txBody>
      </p:sp>
      <p:sp>
        <p:nvSpPr>
          <p:cNvPr id="15" name="正方形/長方形 14"/>
          <p:cNvSpPr/>
          <p:nvPr/>
        </p:nvSpPr>
        <p:spPr>
          <a:xfrm>
            <a:off x="646497" y="5770104"/>
            <a:ext cx="7980107" cy="576064"/>
          </a:xfrm>
          <a:prstGeom prst="rect">
            <a:avLst/>
          </a:prstGeom>
          <a:gradFill>
            <a:gsLst>
              <a:gs pos="0">
                <a:schemeClr val="accent3">
                  <a:lumMod val="60000"/>
                  <a:lumOff val="40000"/>
                </a:schemeClr>
              </a:gs>
              <a:gs pos="64999">
                <a:srgbClr val="F0EBD5"/>
              </a:gs>
              <a:gs pos="100000">
                <a:srgbClr val="D1C39F"/>
              </a:gs>
            </a:gsLst>
            <a:lin ang="5400000" scaled="0"/>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r>
              <a:rPr lang="ja-JP" altLang="en-US" dirty="0" smtClean="0">
                <a:solidFill>
                  <a:prstClr val="black"/>
                </a:solidFill>
                <a:latin typeface="HG丸ｺﾞｼｯｸM-PRO" pitchFamily="50" charset="-128"/>
                <a:ea typeface="HG丸ｺﾞｼｯｸM-PRO" pitchFamily="50" charset="-128"/>
              </a:rPr>
              <a:t>１</a:t>
            </a:r>
            <a:r>
              <a:rPr lang="en-US" altLang="ja-JP" dirty="0" smtClean="0">
                <a:solidFill>
                  <a:prstClr val="black"/>
                </a:solidFill>
                <a:latin typeface="HG丸ｺﾞｼｯｸM-PRO" pitchFamily="50" charset="-128"/>
                <a:ea typeface="HG丸ｺﾞｼｯｸM-PRO" pitchFamily="50" charset="-128"/>
              </a:rPr>
              <a:t>-</a:t>
            </a:r>
            <a:r>
              <a:rPr lang="ja-JP" altLang="en-US" dirty="0" smtClean="0">
                <a:solidFill>
                  <a:prstClr val="black"/>
                </a:solidFill>
                <a:latin typeface="HG丸ｺﾞｼｯｸM-PRO" pitchFamily="50" charset="-128"/>
                <a:ea typeface="HG丸ｺﾞｼｯｸM-PRO" pitchFamily="50" charset="-128"/>
              </a:rPr>
              <a:t>７．「見える化」の推進について</a:t>
            </a:r>
            <a:endParaRPr lang="ja-JP" altLang="en-US" dirty="0">
              <a:solidFill>
                <a:prstClr val="black"/>
              </a:solidFill>
              <a:latin typeface="HG丸ｺﾞｼｯｸM-PRO" pitchFamily="50" charset="-128"/>
              <a:ea typeface="HG丸ｺﾞｼｯｸM-PRO" pitchFamily="50" charset="-128"/>
            </a:endParaRPr>
          </a:p>
        </p:txBody>
      </p:sp>
      <p:sp>
        <p:nvSpPr>
          <p:cNvPr id="16" name="正方形/長方形 15"/>
          <p:cNvSpPr/>
          <p:nvPr/>
        </p:nvSpPr>
        <p:spPr>
          <a:xfrm>
            <a:off x="646497" y="4947872"/>
            <a:ext cx="7980107" cy="576064"/>
          </a:xfrm>
          <a:prstGeom prst="rect">
            <a:avLst/>
          </a:prstGeom>
          <a:gradFill>
            <a:gsLst>
              <a:gs pos="0">
                <a:schemeClr val="accent3">
                  <a:lumMod val="60000"/>
                  <a:lumOff val="40000"/>
                </a:schemeClr>
              </a:gs>
              <a:gs pos="64999">
                <a:srgbClr val="F0EBD5"/>
              </a:gs>
              <a:gs pos="100000">
                <a:srgbClr val="D1C39F"/>
              </a:gs>
            </a:gsLst>
            <a:lin ang="5400000" scaled="0"/>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r>
              <a:rPr lang="ja-JP" altLang="en-US" dirty="0" smtClean="0">
                <a:solidFill>
                  <a:prstClr val="black"/>
                </a:solidFill>
                <a:latin typeface="HG丸ｺﾞｼｯｸM-PRO" pitchFamily="50" charset="-128"/>
                <a:ea typeface="HG丸ｺﾞｼｯｸM-PRO" pitchFamily="50" charset="-128"/>
              </a:rPr>
              <a:t>１</a:t>
            </a:r>
            <a:r>
              <a:rPr lang="en-US" altLang="ja-JP" dirty="0" smtClean="0">
                <a:solidFill>
                  <a:prstClr val="black"/>
                </a:solidFill>
                <a:latin typeface="HG丸ｺﾞｼｯｸM-PRO" pitchFamily="50" charset="-128"/>
                <a:ea typeface="HG丸ｺﾞｼｯｸM-PRO" pitchFamily="50" charset="-128"/>
              </a:rPr>
              <a:t>-</a:t>
            </a:r>
            <a:r>
              <a:rPr lang="ja-JP" altLang="en-US" dirty="0" smtClean="0">
                <a:solidFill>
                  <a:prstClr val="black"/>
                </a:solidFill>
                <a:latin typeface="HG丸ｺﾞｼｯｸM-PRO" pitchFamily="50" charset="-128"/>
                <a:ea typeface="HG丸ｺﾞｼｯｸM-PRO" pitchFamily="50" charset="-128"/>
              </a:rPr>
              <a:t>６．今後の検討課題（介護保険部会資料より）</a:t>
            </a:r>
            <a:endParaRPr lang="ja-JP" altLang="en-US" dirty="0">
              <a:solidFill>
                <a:prstClr val="black"/>
              </a:solidFill>
              <a:latin typeface="HG丸ｺﾞｼｯｸM-PRO" pitchFamily="50" charset="-128"/>
              <a:ea typeface="HG丸ｺﾞｼｯｸM-PRO" pitchFamily="50" charset="-128"/>
            </a:endParaRPr>
          </a:p>
        </p:txBody>
      </p:sp>
    </p:spTree>
    <p:extLst>
      <p:ext uri="{BB962C8B-B14F-4D97-AF65-F5344CB8AC3E}">
        <p14:creationId xmlns:p14="http://schemas.microsoft.com/office/powerpoint/2010/main" val="59965079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 name="Rectangle 27"/>
          <p:cNvSpPr>
            <a:spLocks noChangeArrowheads="1"/>
          </p:cNvSpPr>
          <p:nvPr/>
        </p:nvSpPr>
        <p:spPr bwMode="auto">
          <a:xfrm>
            <a:off x="5715851" y="1820308"/>
            <a:ext cx="504254" cy="2270125"/>
          </a:xfrm>
          <a:prstGeom prst="rect">
            <a:avLst/>
          </a:prstGeom>
          <a:solidFill>
            <a:srgbClr val="66FF66">
              <a:alpha val="50195"/>
            </a:srgbClr>
          </a:solidFill>
          <a:ln w="9525">
            <a:solidFill>
              <a:schemeClr val="tx1"/>
            </a:solidFill>
            <a:miter lim="800000"/>
            <a:headEnd/>
            <a:tailEnd/>
          </a:ln>
        </p:spPr>
        <p:txBody>
          <a:bodyPr wrap="none" lIns="18000" rIns="18000" anchor="ctr"/>
          <a:lstStyle/>
          <a:p>
            <a:pPr algn="ctr" defTabSz="912813"/>
            <a:r>
              <a:rPr lang="ja-JP" altLang="en-US" sz="1200" b="1" dirty="0" smtClean="0">
                <a:solidFill>
                  <a:prstClr val="black"/>
                </a:solidFill>
                <a:latin typeface="Times New Roman" pitchFamily="18" charset="0"/>
                <a:ea typeface="ＭＳ Ｐゴシック" charset="-128"/>
              </a:rPr>
              <a:t>６．９</a:t>
            </a:r>
            <a:endParaRPr lang="en-US" altLang="ja-JP" sz="1200" b="1" dirty="0" smtClean="0">
              <a:solidFill>
                <a:prstClr val="black"/>
              </a:solidFill>
              <a:latin typeface="Times New Roman" pitchFamily="18" charset="0"/>
              <a:ea typeface="ＭＳ Ｐゴシック" charset="-128"/>
            </a:endParaRPr>
          </a:p>
          <a:p>
            <a:pPr algn="ctr" defTabSz="912813"/>
            <a:r>
              <a:rPr lang="ja-JP" altLang="en-US" sz="1200" b="1" dirty="0" smtClean="0">
                <a:solidFill>
                  <a:prstClr val="black"/>
                </a:solidFill>
                <a:latin typeface="Times New Roman" pitchFamily="18" charset="0"/>
                <a:ea typeface="ＭＳ Ｐゴシック" charset="-128"/>
              </a:rPr>
              <a:t>兆円</a:t>
            </a:r>
            <a:endParaRPr lang="ja-JP" altLang="en-US" sz="1200" b="1" dirty="0">
              <a:solidFill>
                <a:prstClr val="black"/>
              </a:solidFill>
              <a:latin typeface="Times New Roman" pitchFamily="18" charset="0"/>
              <a:ea typeface="ＭＳ Ｐゴシック" charset="-128"/>
            </a:endParaRPr>
          </a:p>
        </p:txBody>
      </p:sp>
      <p:sp>
        <p:nvSpPr>
          <p:cNvPr id="2066" name="Rectangle 25"/>
          <p:cNvSpPr>
            <a:spLocks noChangeArrowheads="1"/>
          </p:cNvSpPr>
          <p:nvPr/>
        </p:nvSpPr>
        <p:spPr bwMode="auto">
          <a:xfrm>
            <a:off x="4999983" y="1963180"/>
            <a:ext cx="504254" cy="2127250"/>
          </a:xfrm>
          <a:prstGeom prst="rect">
            <a:avLst/>
          </a:prstGeom>
          <a:solidFill>
            <a:srgbClr val="66FF66">
              <a:alpha val="50195"/>
            </a:srgbClr>
          </a:solidFill>
          <a:ln w="9525">
            <a:solidFill>
              <a:schemeClr val="tx1"/>
            </a:solidFill>
            <a:miter lim="800000"/>
            <a:headEnd/>
            <a:tailEnd/>
          </a:ln>
        </p:spPr>
        <p:txBody>
          <a:bodyPr wrap="none" lIns="18000" rIns="18000" anchor="ctr"/>
          <a:lstStyle/>
          <a:p>
            <a:pPr algn="ctr" defTabSz="912813"/>
            <a:r>
              <a:rPr lang="ja-JP" altLang="en-US" sz="1200" b="1" dirty="0" smtClean="0">
                <a:solidFill>
                  <a:prstClr val="black"/>
                </a:solidFill>
                <a:latin typeface="Times New Roman" pitchFamily="18" charset="0"/>
                <a:ea typeface="ＭＳ Ｐゴシック" charset="-128"/>
              </a:rPr>
              <a:t>６．７</a:t>
            </a:r>
            <a:endParaRPr lang="en-US" altLang="ja-JP" sz="1200" b="1" dirty="0" smtClean="0">
              <a:solidFill>
                <a:prstClr val="black"/>
              </a:solidFill>
              <a:latin typeface="Times New Roman" pitchFamily="18" charset="0"/>
              <a:ea typeface="ＭＳ Ｐゴシック" charset="-128"/>
            </a:endParaRPr>
          </a:p>
          <a:p>
            <a:pPr algn="ctr" defTabSz="912813"/>
            <a:r>
              <a:rPr lang="ja-JP" altLang="en-US" sz="1200" b="1" dirty="0" smtClean="0">
                <a:solidFill>
                  <a:prstClr val="black"/>
                </a:solidFill>
                <a:latin typeface="Times New Roman" pitchFamily="18" charset="0"/>
                <a:ea typeface="ＭＳ Ｐゴシック" charset="-128"/>
              </a:rPr>
              <a:t>兆</a:t>
            </a:r>
            <a:r>
              <a:rPr lang="ja-JP" altLang="en-US" sz="1200" b="1" dirty="0">
                <a:solidFill>
                  <a:prstClr val="black"/>
                </a:solidFill>
                <a:latin typeface="Times New Roman" pitchFamily="18" charset="0"/>
                <a:ea typeface="ＭＳ Ｐゴシック" charset="-128"/>
              </a:rPr>
              <a:t>円</a:t>
            </a:r>
          </a:p>
        </p:txBody>
      </p:sp>
      <p:sp>
        <p:nvSpPr>
          <p:cNvPr id="7177" name="Text Box 9"/>
          <p:cNvSpPr txBox="1">
            <a:spLocks noChangeArrowheads="1"/>
          </p:cNvSpPr>
          <p:nvPr/>
        </p:nvSpPr>
        <p:spPr bwMode="auto">
          <a:xfrm>
            <a:off x="201" y="1247271"/>
            <a:ext cx="2843213" cy="677108"/>
          </a:xfrm>
          <a:prstGeom prst="rect">
            <a:avLst/>
          </a:prstGeom>
          <a:noFill/>
          <a:ln w="9525">
            <a:noFill/>
            <a:miter lim="800000"/>
            <a:headEnd/>
            <a:tailEnd/>
          </a:ln>
          <a:effectLst/>
        </p:spPr>
        <p:txBody>
          <a:bodyPr>
            <a:spAutoFit/>
          </a:bodyPr>
          <a:lstStyle/>
          <a:p>
            <a:pPr defTabSz="912813">
              <a:spcBef>
                <a:spcPct val="50000"/>
              </a:spcBef>
              <a:defRPr/>
            </a:pPr>
            <a:r>
              <a:rPr lang="ja-JP" altLang="en-US" sz="1900" dirty="0" smtClean="0">
                <a:solidFill>
                  <a:prstClr val="black"/>
                </a:solidFill>
                <a:latin typeface="Times New Roman" pitchFamily="18" charset="0"/>
              </a:rPr>
              <a:t>① 介護保険の総費用（</a:t>
            </a:r>
            <a:r>
              <a:rPr lang="en-US" altLang="ja-JP" sz="1900" dirty="0" smtClean="0">
                <a:solidFill>
                  <a:prstClr val="black"/>
                </a:solidFill>
                <a:latin typeface="Times New Roman" pitchFamily="18" charset="0"/>
              </a:rPr>
              <a:t>※</a:t>
            </a:r>
            <a:r>
              <a:rPr lang="ja-JP" altLang="en-US" sz="1900" dirty="0" smtClean="0">
                <a:solidFill>
                  <a:prstClr val="black"/>
                </a:solidFill>
                <a:latin typeface="Times New Roman" pitchFamily="18" charset="0"/>
              </a:rPr>
              <a:t>）</a:t>
            </a:r>
            <a:endParaRPr lang="ja-JP" altLang="en-US" sz="1900" dirty="0">
              <a:solidFill>
                <a:prstClr val="black"/>
              </a:solidFill>
              <a:latin typeface="Times New Roman" pitchFamily="18" charset="0"/>
            </a:endParaRPr>
          </a:p>
        </p:txBody>
      </p:sp>
      <p:sp>
        <p:nvSpPr>
          <p:cNvPr id="2053" name="Rectangle 12"/>
          <p:cNvSpPr>
            <a:spLocks noChangeArrowheads="1"/>
          </p:cNvSpPr>
          <p:nvPr/>
        </p:nvSpPr>
        <p:spPr bwMode="auto">
          <a:xfrm>
            <a:off x="2132147" y="2615730"/>
            <a:ext cx="504254" cy="1495425"/>
          </a:xfrm>
          <a:prstGeom prst="rect">
            <a:avLst/>
          </a:prstGeom>
          <a:solidFill>
            <a:srgbClr val="66FF66">
              <a:alpha val="50195"/>
            </a:srgbClr>
          </a:solidFill>
          <a:ln w="9525">
            <a:solidFill>
              <a:schemeClr val="tx1"/>
            </a:solidFill>
            <a:miter lim="800000"/>
            <a:headEnd/>
            <a:tailEnd/>
          </a:ln>
        </p:spPr>
        <p:txBody>
          <a:bodyPr wrap="none" lIns="18000" rIns="18000" anchor="t"/>
          <a:lstStyle/>
          <a:p>
            <a:pPr algn="ctr" defTabSz="912813"/>
            <a:endParaRPr lang="en-US" altLang="ja-JP" sz="1200" b="1" dirty="0" smtClean="0">
              <a:solidFill>
                <a:prstClr val="black"/>
              </a:solidFill>
              <a:latin typeface="Times New Roman" pitchFamily="18" charset="0"/>
              <a:ea typeface="ＭＳ Ｐゴシック" charset="-128"/>
            </a:endParaRPr>
          </a:p>
          <a:p>
            <a:pPr algn="ctr" defTabSz="912813"/>
            <a:endParaRPr lang="en-US" altLang="ja-JP" sz="1200" b="1" dirty="0" smtClean="0">
              <a:solidFill>
                <a:prstClr val="black"/>
              </a:solidFill>
              <a:latin typeface="Times New Roman" pitchFamily="18" charset="0"/>
              <a:ea typeface="ＭＳ Ｐゴシック" charset="-128"/>
            </a:endParaRPr>
          </a:p>
          <a:p>
            <a:pPr algn="ctr" defTabSz="912813">
              <a:spcBef>
                <a:spcPts val="600"/>
              </a:spcBef>
            </a:pPr>
            <a:r>
              <a:rPr lang="ja-JP" altLang="en-US" sz="1200" b="1" dirty="0" smtClean="0">
                <a:solidFill>
                  <a:prstClr val="black"/>
                </a:solidFill>
                <a:latin typeface="Times New Roman" pitchFamily="18" charset="0"/>
                <a:ea typeface="ＭＳ Ｐゴシック" charset="-128"/>
              </a:rPr>
              <a:t>５．７</a:t>
            </a:r>
            <a:endParaRPr lang="en-US" altLang="ja-JP" sz="1200" b="1" dirty="0" smtClean="0">
              <a:solidFill>
                <a:prstClr val="black"/>
              </a:solidFill>
              <a:latin typeface="Times New Roman" pitchFamily="18" charset="0"/>
              <a:ea typeface="ＭＳ Ｐゴシック" charset="-128"/>
            </a:endParaRPr>
          </a:p>
          <a:p>
            <a:pPr algn="ctr" defTabSz="912813"/>
            <a:r>
              <a:rPr lang="ja-JP" altLang="en-US" sz="1200" b="1" dirty="0" smtClean="0">
                <a:solidFill>
                  <a:prstClr val="black"/>
                </a:solidFill>
                <a:latin typeface="Times New Roman" pitchFamily="18" charset="0"/>
                <a:ea typeface="ＭＳ Ｐゴシック" charset="-128"/>
              </a:rPr>
              <a:t>兆</a:t>
            </a:r>
            <a:r>
              <a:rPr lang="ja-JP" altLang="en-US" sz="1200" b="1" dirty="0">
                <a:solidFill>
                  <a:prstClr val="black"/>
                </a:solidFill>
                <a:latin typeface="Times New Roman" pitchFamily="18" charset="0"/>
                <a:ea typeface="ＭＳ Ｐゴシック" charset="-128"/>
              </a:rPr>
              <a:t>円</a:t>
            </a:r>
          </a:p>
        </p:txBody>
      </p:sp>
      <p:sp>
        <p:nvSpPr>
          <p:cNvPr id="2054" name="Rectangle 13"/>
          <p:cNvSpPr>
            <a:spLocks noChangeArrowheads="1"/>
          </p:cNvSpPr>
          <p:nvPr/>
        </p:nvSpPr>
        <p:spPr bwMode="auto">
          <a:xfrm>
            <a:off x="13145" y="3231592"/>
            <a:ext cx="504255" cy="858838"/>
          </a:xfrm>
          <a:prstGeom prst="rect">
            <a:avLst/>
          </a:prstGeom>
          <a:solidFill>
            <a:srgbClr val="66FF66">
              <a:alpha val="50195"/>
            </a:srgbClr>
          </a:solidFill>
          <a:ln w="9525">
            <a:solidFill>
              <a:schemeClr val="tx1"/>
            </a:solidFill>
            <a:miter lim="800000"/>
            <a:headEnd/>
            <a:tailEnd/>
          </a:ln>
        </p:spPr>
        <p:txBody>
          <a:bodyPr wrap="none" lIns="18000" rIns="18000" anchor="t"/>
          <a:lstStyle/>
          <a:p>
            <a:pPr algn="ctr" defTabSz="912813"/>
            <a:r>
              <a:rPr lang="ja-JP" altLang="en-US" sz="1200" b="1" dirty="0" smtClean="0">
                <a:solidFill>
                  <a:prstClr val="black"/>
                </a:solidFill>
                <a:latin typeface="Times New Roman" pitchFamily="18" charset="0"/>
                <a:ea typeface="ＭＳ Ｐゴシック" charset="-128"/>
              </a:rPr>
              <a:t>３．６</a:t>
            </a:r>
            <a:endParaRPr lang="en-US" altLang="ja-JP" sz="1200" b="1" dirty="0" smtClean="0">
              <a:solidFill>
                <a:prstClr val="black"/>
              </a:solidFill>
              <a:latin typeface="Times New Roman" pitchFamily="18" charset="0"/>
              <a:ea typeface="ＭＳ Ｐゴシック" charset="-128"/>
            </a:endParaRPr>
          </a:p>
          <a:p>
            <a:pPr algn="ctr" defTabSz="912813"/>
            <a:r>
              <a:rPr lang="ja-JP" altLang="en-US" sz="1200" b="1" dirty="0" smtClean="0">
                <a:solidFill>
                  <a:prstClr val="black"/>
                </a:solidFill>
                <a:latin typeface="Times New Roman" pitchFamily="18" charset="0"/>
                <a:ea typeface="ＭＳ Ｐゴシック" charset="-128"/>
              </a:rPr>
              <a:t>兆</a:t>
            </a:r>
            <a:r>
              <a:rPr lang="ja-JP" altLang="en-US" sz="1200" b="1" dirty="0">
                <a:solidFill>
                  <a:prstClr val="black"/>
                </a:solidFill>
                <a:latin typeface="Times New Roman" pitchFamily="18" charset="0"/>
                <a:ea typeface="ＭＳ Ｐゴシック" charset="-128"/>
              </a:rPr>
              <a:t>円</a:t>
            </a:r>
          </a:p>
        </p:txBody>
      </p:sp>
      <p:sp>
        <p:nvSpPr>
          <p:cNvPr id="2055" name="Rectangle 14"/>
          <p:cNvSpPr>
            <a:spLocks noChangeArrowheads="1"/>
          </p:cNvSpPr>
          <p:nvPr/>
        </p:nvSpPr>
        <p:spPr bwMode="auto">
          <a:xfrm>
            <a:off x="730205" y="2995099"/>
            <a:ext cx="504255" cy="1095375"/>
          </a:xfrm>
          <a:prstGeom prst="rect">
            <a:avLst/>
          </a:prstGeom>
          <a:solidFill>
            <a:srgbClr val="66FF66">
              <a:alpha val="50195"/>
            </a:srgbClr>
          </a:solidFill>
          <a:ln w="9525">
            <a:solidFill>
              <a:schemeClr val="tx1"/>
            </a:solidFill>
            <a:miter lim="800000"/>
            <a:headEnd/>
            <a:tailEnd/>
          </a:ln>
        </p:spPr>
        <p:txBody>
          <a:bodyPr wrap="none" lIns="18000" rIns="18000" anchor="t"/>
          <a:lstStyle/>
          <a:p>
            <a:pPr algn="ctr" defTabSz="912813"/>
            <a:endParaRPr lang="en-US" altLang="ja-JP" sz="900" b="1" dirty="0" smtClean="0">
              <a:solidFill>
                <a:prstClr val="black"/>
              </a:solidFill>
              <a:latin typeface="Times New Roman" pitchFamily="18" charset="0"/>
              <a:ea typeface="ＭＳ Ｐゴシック" charset="-128"/>
            </a:endParaRPr>
          </a:p>
          <a:p>
            <a:pPr algn="ctr" defTabSz="912813">
              <a:spcBef>
                <a:spcPts val="300"/>
              </a:spcBef>
            </a:pPr>
            <a:r>
              <a:rPr lang="ja-JP" altLang="en-US" sz="1200" b="1" dirty="0" smtClean="0">
                <a:solidFill>
                  <a:prstClr val="black"/>
                </a:solidFill>
                <a:latin typeface="Times New Roman" pitchFamily="18" charset="0"/>
                <a:ea typeface="ＭＳ Ｐゴシック" charset="-128"/>
              </a:rPr>
              <a:t>４．６</a:t>
            </a:r>
            <a:endParaRPr lang="en-US" altLang="ja-JP" sz="1200" b="1" dirty="0" smtClean="0">
              <a:solidFill>
                <a:prstClr val="black"/>
              </a:solidFill>
              <a:latin typeface="Times New Roman" pitchFamily="18" charset="0"/>
              <a:ea typeface="ＭＳ Ｐゴシック" charset="-128"/>
            </a:endParaRPr>
          </a:p>
          <a:p>
            <a:pPr algn="ctr" defTabSz="912813"/>
            <a:r>
              <a:rPr lang="ja-JP" altLang="en-US" sz="1200" b="1" dirty="0" smtClean="0">
                <a:solidFill>
                  <a:prstClr val="black"/>
                </a:solidFill>
                <a:latin typeface="Times New Roman" pitchFamily="18" charset="0"/>
                <a:ea typeface="ＭＳ Ｐゴシック" charset="-128"/>
              </a:rPr>
              <a:t>兆</a:t>
            </a:r>
            <a:r>
              <a:rPr lang="ja-JP" altLang="en-US" sz="1200" b="1" dirty="0">
                <a:solidFill>
                  <a:prstClr val="black"/>
                </a:solidFill>
                <a:latin typeface="Times New Roman" pitchFamily="18" charset="0"/>
                <a:ea typeface="ＭＳ Ｐゴシック" charset="-128"/>
              </a:rPr>
              <a:t>円</a:t>
            </a:r>
          </a:p>
        </p:txBody>
      </p:sp>
      <p:sp>
        <p:nvSpPr>
          <p:cNvPr id="2056" name="Rectangle 15"/>
          <p:cNvSpPr>
            <a:spLocks noChangeArrowheads="1"/>
          </p:cNvSpPr>
          <p:nvPr/>
        </p:nvSpPr>
        <p:spPr bwMode="auto">
          <a:xfrm>
            <a:off x="1424979" y="2831542"/>
            <a:ext cx="504254" cy="1258888"/>
          </a:xfrm>
          <a:prstGeom prst="rect">
            <a:avLst/>
          </a:prstGeom>
          <a:solidFill>
            <a:srgbClr val="66FF66">
              <a:alpha val="50195"/>
            </a:srgbClr>
          </a:solidFill>
          <a:ln w="9525">
            <a:solidFill>
              <a:schemeClr val="tx1"/>
            </a:solidFill>
            <a:miter lim="800000"/>
            <a:headEnd/>
            <a:tailEnd/>
          </a:ln>
        </p:spPr>
        <p:txBody>
          <a:bodyPr wrap="none" lIns="18000" rIns="18000" anchor="t"/>
          <a:lstStyle/>
          <a:p>
            <a:pPr algn="ctr" defTabSz="912813"/>
            <a:endParaRPr lang="en-US" altLang="ja-JP" sz="900" b="1" dirty="0" smtClean="0">
              <a:solidFill>
                <a:prstClr val="black"/>
              </a:solidFill>
              <a:latin typeface="Times New Roman" pitchFamily="18" charset="0"/>
              <a:ea typeface="ＭＳ Ｐゴシック" charset="-128"/>
            </a:endParaRPr>
          </a:p>
          <a:p>
            <a:pPr algn="ctr" defTabSz="912813"/>
            <a:endParaRPr lang="en-US" altLang="ja-JP" sz="900" b="1" dirty="0" smtClean="0">
              <a:solidFill>
                <a:prstClr val="black"/>
              </a:solidFill>
              <a:latin typeface="Times New Roman" pitchFamily="18" charset="0"/>
              <a:ea typeface="ＭＳ Ｐゴシック" charset="-128"/>
            </a:endParaRPr>
          </a:p>
          <a:p>
            <a:pPr algn="ctr" defTabSz="912813"/>
            <a:r>
              <a:rPr lang="ja-JP" altLang="en-US" sz="1200" b="1" dirty="0" smtClean="0">
                <a:solidFill>
                  <a:prstClr val="black"/>
                </a:solidFill>
                <a:latin typeface="Times New Roman" pitchFamily="18" charset="0"/>
                <a:ea typeface="ＭＳ Ｐゴシック" charset="-128"/>
              </a:rPr>
              <a:t>５．２</a:t>
            </a:r>
            <a:endParaRPr lang="en-US" altLang="ja-JP" sz="1200" b="1" dirty="0" smtClean="0">
              <a:solidFill>
                <a:prstClr val="black"/>
              </a:solidFill>
              <a:latin typeface="Times New Roman" pitchFamily="18" charset="0"/>
              <a:ea typeface="ＭＳ Ｐゴシック" charset="-128"/>
            </a:endParaRPr>
          </a:p>
          <a:p>
            <a:pPr algn="ctr" defTabSz="912813"/>
            <a:r>
              <a:rPr lang="ja-JP" altLang="en-US" sz="1200" b="1" dirty="0" smtClean="0">
                <a:solidFill>
                  <a:prstClr val="black"/>
                </a:solidFill>
                <a:latin typeface="Times New Roman" pitchFamily="18" charset="0"/>
                <a:ea typeface="ＭＳ Ｐゴシック" charset="-128"/>
              </a:rPr>
              <a:t>兆</a:t>
            </a:r>
            <a:r>
              <a:rPr lang="ja-JP" altLang="en-US" sz="1200" b="1" dirty="0">
                <a:solidFill>
                  <a:prstClr val="black"/>
                </a:solidFill>
                <a:latin typeface="Times New Roman" pitchFamily="18" charset="0"/>
                <a:ea typeface="ＭＳ Ｐゴシック" charset="-128"/>
              </a:rPr>
              <a:t>円</a:t>
            </a:r>
          </a:p>
        </p:txBody>
      </p:sp>
      <p:sp>
        <p:nvSpPr>
          <p:cNvPr id="2057" name="AutoShape 16"/>
          <p:cNvSpPr>
            <a:spLocks noChangeArrowheads="1"/>
          </p:cNvSpPr>
          <p:nvPr/>
        </p:nvSpPr>
        <p:spPr bwMode="auto">
          <a:xfrm>
            <a:off x="558162" y="3312592"/>
            <a:ext cx="125413" cy="365125"/>
          </a:xfrm>
          <a:prstGeom prst="rightArrow">
            <a:avLst>
              <a:gd name="adj1" fmla="val 50000"/>
              <a:gd name="adj2" fmla="val 40625"/>
            </a:avLst>
          </a:prstGeom>
          <a:solidFill>
            <a:srgbClr val="FFFF00">
              <a:alpha val="50195"/>
            </a:srgbClr>
          </a:solidFill>
          <a:ln w="12700">
            <a:solidFill>
              <a:srgbClr val="CC3300"/>
            </a:solidFill>
            <a:miter lim="800000"/>
            <a:headEnd/>
            <a:tailEnd/>
          </a:ln>
        </p:spPr>
        <p:txBody>
          <a:bodyPr wrap="none" anchor="ctr"/>
          <a:lstStyle/>
          <a:p>
            <a:pPr defTabSz="912813"/>
            <a:endParaRPr lang="ja-JP" altLang="en-US">
              <a:solidFill>
                <a:prstClr val="black"/>
              </a:solidFill>
              <a:latin typeface="Arial" charset="0"/>
              <a:ea typeface="ＭＳ Ｐゴシック" charset="-128"/>
            </a:endParaRPr>
          </a:p>
        </p:txBody>
      </p:sp>
      <p:sp>
        <p:nvSpPr>
          <p:cNvPr id="2058" name="AutoShape 17"/>
          <p:cNvSpPr>
            <a:spLocks noChangeArrowheads="1"/>
          </p:cNvSpPr>
          <p:nvPr/>
        </p:nvSpPr>
        <p:spPr bwMode="auto">
          <a:xfrm>
            <a:off x="1257301" y="3175274"/>
            <a:ext cx="142156" cy="371475"/>
          </a:xfrm>
          <a:prstGeom prst="rightArrow">
            <a:avLst>
              <a:gd name="adj1" fmla="val 50000"/>
              <a:gd name="adj2" fmla="val 40625"/>
            </a:avLst>
          </a:prstGeom>
          <a:solidFill>
            <a:srgbClr val="FFFF00">
              <a:alpha val="50195"/>
            </a:srgbClr>
          </a:solidFill>
          <a:ln w="12700">
            <a:solidFill>
              <a:srgbClr val="CC3300"/>
            </a:solidFill>
            <a:miter lim="800000"/>
            <a:headEnd/>
            <a:tailEnd/>
          </a:ln>
        </p:spPr>
        <p:txBody>
          <a:bodyPr wrap="none" anchor="ctr"/>
          <a:lstStyle/>
          <a:p>
            <a:pPr defTabSz="912813"/>
            <a:endParaRPr lang="ja-JP" altLang="en-US">
              <a:solidFill>
                <a:prstClr val="black"/>
              </a:solidFill>
              <a:latin typeface="Arial" charset="0"/>
              <a:ea typeface="ＭＳ Ｐゴシック" charset="-128"/>
            </a:endParaRPr>
          </a:p>
        </p:txBody>
      </p:sp>
      <p:sp>
        <p:nvSpPr>
          <p:cNvPr id="2059" name="AutoShape 18"/>
          <p:cNvSpPr>
            <a:spLocks noChangeArrowheads="1"/>
          </p:cNvSpPr>
          <p:nvPr/>
        </p:nvSpPr>
        <p:spPr bwMode="auto">
          <a:xfrm>
            <a:off x="1968526" y="2972074"/>
            <a:ext cx="127000" cy="354013"/>
          </a:xfrm>
          <a:prstGeom prst="rightArrow">
            <a:avLst>
              <a:gd name="adj1" fmla="val 50000"/>
              <a:gd name="adj2" fmla="val 40625"/>
            </a:avLst>
          </a:prstGeom>
          <a:solidFill>
            <a:srgbClr val="FFFF00">
              <a:alpha val="50195"/>
            </a:srgbClr>
          </a:solidFill>
          <a:ln w="12700">
            <a:solidFill>
              <a:srgbClr val="CC3300"/>
            </a:solidFill>
            <a:miter lim="800000"/>
            <a:headEnd/>
            <a:tailEnd/>
          </a:ln>
        </p:spPr>
        <p:txBody>
          <a:bodyPr wrap="none" anchor="ctr"/>
          <a:lstStyle/>
          <a:p>
            <a:pPr defTabSz="912813"/>
            <a:endParaRPr lang="ja-JP" altLang="en-US">
              <a:solidFill>
                <a:prstClr val="black"/>
              </a:solidFill>
              <a:latin typeface="Arial" charset="0"/>
              <a:ea typeface="ＭＳ Ｐゴシック" charset="-128"/>
            </a:endParaRPr>
          </a:p>
        </p:txBody>
      </p:sp>
      <p:sp>
        <p:nvSpPr>
          <p:cNvPr id="2060" name="Rectangle 19"/>
          <p:cNvSpPr>
            <a:spLocks noChangeArrowheads="1"/>
          </p:cNvSpPr>
          <p:nvPr/>
        </p:nvSpPr>
        <p:spPr bwMode="auto">
          <a:xfrm>
            <a:off x="2830937" y="2375930"/>
            <a:ext cx="504255" cy="1714500"/>
          </a:xfrm>
          <a:prstGeom prst="rect">
            <a:avLst/>
          </a:prstGeom>
          <a:solidFill>
            <a:srgbClr val="66FF66">
              <a:alpha val="50195"/>
            </a:srgbClr>
          </a:solidFill>
          <a:ln w="9525">
            <a:solidFill>
              <a:schemeClr val="tx1"/>
            </a:solidFill>
            <a:miter lim="800000"/>
            <a:headEnd/>
            <a:tailEnd/>
          </a:ln>
        </p:spPr>
        <p:txBody>
          <a:bodyPr wrap="none" lIns="18000" rIns="18000" anchor="ctr"/>
          <a:lstStyle/>
          <a:p>
            <a:pPr algn="ctr" defTabSz="912813"/>
            <a:r>
              <a:rPr lang="ja-JP" altLang="en-US" sz="1200" b="1" dirty="0" smtClean="0">
                <a:solidFill>
                  <a:prstClr val="black"/>
                </a:solidFill>
                <a:latin typeface="Times New Roman" pitchFamily="18" charset="0"/>
                <a:ea typeface="ＭＳ Ｐゴシック" charset="-128"/>
              </a:rPr>
              <a:t>６．２</a:t>
            </a:r>
            <a:endParaRPr lang="en-US" altLang="ja-JP" sz="1200" b="1" dirty="0" smtClean="0">
              <a:solidFill>
                <a:prstClr val="black"/>
              </a:solidFill>
              <a:latin typeface="Times New Roman" pitchFamily="18" charset="0"/>
              <a:ea typeface="ＭＳ Ｐゴシック" charset="-128"/>
            </a:endParaRPr>
          </a:p>
          <a:p>
            <a:pPr algn="ctr" defTabSz="912813"/>
            <a:r>
              <a:rPr lang="ja-JP" altLang="en-US" sz="1200" b="1" dirty="0" smtClean="0">
                <a:solidFill>
                  <a:prstClr val="black"/>
                </a:solidFill>
                <a:latin typeface="Times New Roman" pitchFamily="18" charset="0"/>
                <a:ea typeface="ＭＳ Ｐゴシック" charset="-128"/>
              </a:rPr>
              <a:t>兆</a:t>
            </a:r>
            <a:r>
              <a:rPr lang="ja-JP" altLang="en-US" sz="1200" b="1" dirty="0">
                <a:solidFill>
                  <a:prstClr val="black"/>
                </a:solidFill>
                <a:latin typeface="Times New Roman" pitchFamily="18" charset="0"/>
                <a:ea typeface="ＭＳ Ｐゴシック" charset="-128"/>
              </a:rPr>
              <a:t>円</a:t>
            </a:r>
          </a:p>
        </p:txBody>
      </p:sp>
      <p:sp>
        <p:nvSpPr>
          <p:cNvPr id="2061" name="Rectangle 20"/>
          <p:cNvSpPr>
            <a:spLocks noChangeArrowheads="1"/>
          </p:cNvSpPr>
          <p:nvPr/>
        </p:nvSpPr>
        <p:spPr bwMode="auto">
          <a:xfrm>
            <a:off x="3572303" y="2144950"/>
            <a:ext cx="504254" cy="1946275"/>
          </a:xfrm>
          <a:prstGeom prst="rect">
            <a:avLst/>
          </a:prstGeom>
          <a:solidFill>
            <a:srgbClr val="66FF66">
              <a:alpha val="50195"/>
            </a:srgbClr>
          </a:solidFill>
          <a:ln w="9525">
            <a:solidFill>
              <a:schemeClr val="tx1"/>
            </a:solidFill>
            <a:miter lim="800000"/>
            <a:headEnd/>
            <a:tailEnd/>
          </a:ln>
        </p:spPr>
        <p:txBody>
          <a:bodyPr wrap="none" lIns="18000" rIns="18000" anchor="ctr"/>
          <a:lstStyle/>
          <a:p>
            <a:pPr algn="ctr" defTabSz="912813"/>
            <a:r>
              <a:rPr lang="ja-JP" altLang="en-US" sz="1200" b="1" dirty="0" smtClean="0">
                <a:solidFill>
                  <a:prstClr val="black"/>
                </a:solidFill>
                <a:latin typeface="Times New Roman" pitchFamily="18" charset="0"/>
                <a:ea typeface="ＭＳ Ｐゴシック" charset="-128"/>
              </a:rPr>
              <a:t>６．４</a:t>
            </a:r>
            <a:endParaRPr lang="en-US" altLang="ja-JP" sz="1200" b="1" dirty="0" smtClean="0">
              <a:solidFill>
                <a:prstClr val="black"/>
              </a:solidFill>
              <a:latin typeface="Times New Roman" pitchFamily="18" charset="0"/>
              <a:ea typeface="ＭＳ Ｐゴシック" charset="-128"/>
            </a:endParaRPr>
          </a:p>
          <a:p>
            <a:pPr algn="ctr" defTabSz="912813"/>
            <a:r>
              <a:rPr lang="ja-JP" altLang="en-US" sz="1200" b="1" dirty="0" smtClean="0">
                <a:solidFill>
                  <a:prstClr val="black"/>
                </a:solidFill>
                <a:latin typeface="Times New Roman" pitchFamily="18" charset="0"/>
                <a:ea typeface="ＭＳ Ｐゴシック" charset="-128"/>
              </a:rPr>
              <a:t>兆</a:t>
            </a:r>
            <a:r>
              <a:rPr lang="ja-JP" altLang="en-US" sz="1200" b="1" dirty="0">
                <a:solidFill>
                  <a:prstClr val="black"/>
                </a:solidFill>
                <a:latin typeface="Times New Roman" pitchFamily="18" charset="0"/>
                <a:ea typeface="ＭＳ Ｐゴシック" charset="-128"/>
              </a:rPr>
              <a:t>円</a:t>
            </a:r>
          </a:p>
        </p:txBody>
      </p:sp>
      <p:sp>
        <p:nvSpPr>
          <p:cNvPr id="2062" name="AutoShape 21"/>
          <p:cNvSpPr>
            <a:spLocks noChangeArrowheads="1"/>
          </p:cNvSpPr>
          <p:nvPr/>
        </p:nvSpPr>
        <p:spPr bwMode="auto">
          <a:xfrm>
            <a:off x="3369321" y="2757762"/>
            <a:ext cx="163513" cy="365125"/>
          </a:xfrm>
          <a:prstGeom prst="rightArrow">
            <a:avLst>
              <a:gd name="adj1" fmla="val 50000"/>
              <a:gd name="adj2" fmla="val 40625"/>
            </a:avLst>
          </a:prstGeom>
          <a:solidFill>
            <a:srgbClr val="FFFF00">
              <a:alpha val="50195"/>
            </a:srgbClr>
          </a:solidFill>
          <a:ln w="12700">
            <a:solidFill>
              <a:srgbClr val="CC3300"/>
            </a:solidFill>
            <a:miter lim="800000"/>
            <a:headEnd/>
            <a:tailEnd/>
          </a:ln>
        </p:spPr>
        <p:txBody>
          <a:bodyPr wrap="none" anchor="ctr"/>
          <a:lstStyle/>
          <a:p>
            <a:pPr defTabSz="912813"/>
            <a:endParaRPr lang="ja-JP" altLang="en-US">
              <a:solidFill>
                <a:prstClr val="black"/>
              </a:solidFill>
              <a:latin typeface="Arial" charset="0"/>
              <a:ea typeface="ＭＳ Ｐゴシック" charset="-128"/>
            </a:endParaRPr>
          </a:p>
        </p:txBody>
      </p:sp>
      <p:sp>
        <p:nvSpPr>
          <p:cNvPr id="2063" name="Rectangle 22"/>
          <p:cNvSpPr>
            <a:spLocks noChangeArrowheads="1"/>
          </p:cNvSpPr>
          <p:nvPr/>
        </p:nvSpPr>
        <p:spPr bwMode="auto">
          <a:xfrm>
            <a:off x="4284527" y="2125900"/>
            <a:ext cx="504254" cy="1965325"/>
          </a:xfrm>
          <a:prstGeom prst="rect">
            <a:avLst/>
          </a:prstGeom>
          <a:solidFill>
            <a:srgbClr val="66FF66">
              <a:alpha val="50195"/>
            </a:srgbClr>
          </a:solidFill>
          <a:ln w="9525">
            <a:solidFill>
              <a:schemeClr val="tx1"/>
            </a:solidFill>
            <a:miter lim="800000"/>
            <a:headEnd/>
            <a:tailEnd/>
          </a:ln>
        </p:spPr>
        <p:txBody>
          <a:bodyPr wrap="none" lIns="18000" rIns="18000" anchor="ctr"/>
          <a:lstStyle/>
          <a:p>
            <a:pPr algn="ctr" defTabSz="912813"/>
            <a:r>
              <a:rPr lang="ja-JP" altLang="en-US" sz="1200" b="1" dirty="0" smtClean="0">
                <a:solidFill>
                  <a:prstClr val="black"/>
                </a:solidFill>
                <a:latin typeface="Times New Roman" pitchFamily="18" charset="0"/>
                <a:ea typeface="ＭＳ Ｐゴシック" charset="-128"/>
              </a:rPr>
              <a:t>６．４</a:t>
            </a:r>
            <a:endParaRPr lang="en-US" altLang="ja-JP" sz="1200" b="1" dirty="0" smtClean="0">
              <a:solidFill>
                <a:prstClr val="black"/>
              </a:solidFill>
              <a:latin typeface="Times New Roman" pitchFamily="18" charset="0"/>
              <a:ea typeface="ＭＳ Ｐゴシック" charset="-128"/>
            </a:endParaRPr>
          </a:p>
          <a:p>
            <a:pPr algn="ctr" defTabSz="912813"/>
            <a:r>
              <a:rPr lang="ja-JP" altLang="en-US" sz="1200" b="1" dirty="0" smtClean="0">
                <a:solidFill>
                  <a:prstClr val="black"/>
                </a:solidFill>
                <a:latin typeface="Times New Roman" pitchFamily="18" charset="0"/>
                <a:ea typeface="ＭＳ Ｐゴシック" charset="-128"/>
              </a:rPr>
              <a:t>兆</a:t>
            </a:r>
            <a:r>
              <a:rPr lang="ja-JP" altLang="en-US" sz="1200" b="1" dirty="0">
                <a:solidFill>
                  <a:prstClr val="black"/>
                </a:solidFill>
                <a:latin typeface="Times New Roman" pitchFamily="18" charset="0"/>
                <a:ea typeface="ＭＳ Ｐゴシック" charset="-128"/>
              </a:rPr>
              <a:t>円</a:t>
            </a:r>
          </a:p>
        </p:txBody>
      </p:sp>
      <p:sp>
        <p:nvSpPr>
          <p:cNvPr id="2064" name="AutoShape 23"/>
          <p:cNvSpPr>
            <a:spLocks noChangeArrowheads="1"/>
          </p:cNvSpPr>
          <p:nvPr/>
        </p:nvSpPr>
        <p:spPr bwMode="auto">
          <a:xfrm>
            <a:off x="4114959" y="2638699"/>
            <a:ext cx="128587" cy="365125"/>
          </a:xfrm>
          <a:prstGeom prst="rightArrow">
            <a:avLst>
              <a:gd name="adj1" fmla="val 50000"/>
              <a:gd name="adj2" fmla="val 40625"/>
            </a:avLst>
          </a:prstGeom>
          <a:solidFill>
            <a:srgbClr val="FFFF00">
              <a:alpha val="50195"/>
            </a:srgbClr>
          </a:solidFill>
          <a:ln w="12700">
            <a:solidFill>
              <a:srgbClr val="CC3300"/>
            </a:solidFill>
            <a:miter lim="800000"/>
            <a:headEnd/>
            <a:tailEnd/>
          </a:ln>
        </p:spPr>
        <p:txBody>
          <a:bodyPr wrap="none" anchor="ctr"/>
          <a:lstStyle/>
          <a:p>
            <a:pPr defTabSz="912813"/>
            <a:endParaRPr lang="ja-JP" altLang="en-US">
              <a:solidFill>
                <a:prstClr val="black"/>
              </a:solidFill>
              <a:latin typeface="Arial" charset="0"/>
              <a:ea typeface="ＭＳ Ｐゴシック" charset="-128"/>
            </a:endParaRPr>
          </a:p>
        </p:txBody>
      </p:sp>
      <p:sp>
        <p:nvSpPr>
          <p:cNvPr id="2065" name="AutoShape 24"/>
          <p:cNvSpPr>
            <a:spLocks noChangeArrowheads="1"/>
          </p:cNvSpPr>
          <p:nvPr/>
        </p:nvSpPr>
        <p:spPr bwMode="auto">
          <a:xfrm>
            <a:off x="4822338" y="2565366"/>
            <a:ext cx="142875" cy="365125"/>
          </a:xfrm>
          <a:prstGeom prst="rightArrow">
            <a:avLst>
              <a:gd name="adj1" fmla="val 50000"/>
              <a:gd name="adj2" fmla="val 40625"/>
            </a:avLst>
          </a:prstGeom>
          <a:solidFill>
            <a:srgbClr val="FFFF00">
              <a:alpha val="50195"/>
            </a:srgbClr>
          </a:solidFill>
          <a:ln w="12700">
            <a:solidFill>
              <a:srgbClr val="CC3300"/>
            </a:solidFill>
            <a:miter lim="800000"/>
            <a:headEnd/>
            <a:tailEnd/>
          </a:ln>
        </p:spPr>
        <p:txBody>
          <a:bodyPr wrap="none" anchor="ctr"/>
          <a:lstStyle/>
          <a:p>
            <a:pPr defTabSz="912813"/>
            <a:endParaRPr lang="ja-JP" altLang="en-US">
              <a:solidFill>
                <a:prstClr val="black"/>
              </a:solidFill>
              <a:latin typeface="Arial" charset="0"/>
              <a:ea typeface="ＭＳ Ｐゴシック" charset="-128"/>
            </a:endParaRPr>
          </a:p>
        </p:txBody>
      </p:sp>
      <p:sp>
        <p:nvSpPr>
          <p:cNvPr id="2067" name="AutoShape 26"/>
          <p:cNvSpPr>
            <a:spLocks noChangeArrowheads="1"/>
          </p:cNvSpPr>
          <p:nvPr/>
        </p:nvSpPr>
        <p:spPr bwMode="auto">
          <a:xfrm>
            <a:off x="5525120" y="2460866"/>
            <a:ext cx="165100" cy="365125"/>
          </a:xfrm>
          <a:prstGeom prst="rightArrow">
            <a:avLst>
              <a:gd name="adj1" fmla="val 50000"/>
              <a:gd name="adj2" fmla="val 40625"/>
            </a:avLst>
          </a:prstGeom>
          <a:solidFill>
            <a:srgbClr val="FFFF00">
              <a:alpha val="50195"/>
            </a:srgbClr>
          </a:solidFill>
          <a:ln w="12700">
            <a:solidFill>
              <a:srgbClr val="CC3300"/>
            </a:solidFill>
            <a:miter lim="800000"/>
            <a:headEnd/>
            <a:tailEnd/>
          </a:ln>
        </p:spPr>
        <p:txBody>
          <a:bodyPr wrap="none" anchor="ctr"/>
          <a:lstStyle/>
          <a:p>
            <a:pPr defTabSz="912813"/>
            <a:endParaRPr lang="ja-JP" altLang="en-US">
              <a:solidFill>
                <a:prstClr val="black"/>
              </a:solidFill>
              <a:latin typeface="Arial" charset="0"/>
              <a:ea typeface="ＭＳ Ｐゴシック" charset="-128"/>
            </a:endParaRPr>
          </a:p>
        </p:txBody>
      </p:sp>
      <p:sp>
        <p:nvSpPr>
          <p:cNvPr id="2069" name="AutoShape 28"/>
          <p:cNvSpPr>
            <a:spLocks noChangeArrowheads="1"/>
          </p:cNvSpPr>
          <p:nvPr/>
        </p:nvSpPr>
        <p:spPr bwMode="auto">
          <a:xfrm>
            <a:off x="2681636" y="2873649"/>
            <a:ext cx="109538" cy="365125"/>
          </a:xfrm>
          <a:prstGeom prst="rightArrow">
            <a:avLst>
              <a:gd name="adj1" fmla="val 50000"/>
              <a:gd name="adj2" fmla="val 40625"/>
            </a:avLst>
          </a:prstGeom>
          <a:solidFill>
            <a:srgbClr val="FFFF00">
              <a:alpha val="50195"/>
            </a:srgbClr>
          </a:solidFill>
          <a:ln w="12700">
            <a:solidFill>
              <a:srgbClr val="CC3300"/>
            </a:solidFill>
            <a:miter lim="800000"/>
            <a:headEnd/>
            <a:tailEnd/>
          </a:ln>
        </p:spPr>
        <p:txBody>
          <a:bodyPr wrap="none" anchor="ctr"/>
          <a:lstStyle/>
          <a:p>
            <a:pPr defTabSz="912813"/>
            <a:endParaRPr lang="ja-JP" altLang="en-US">
              <a:solidFill>
                <a:prstClr val="black"/>
              </a:solidFill>
              <a:latin typeface="Arial" charset="0"/>
              <a:ea typeface="ＭＳ Ｐゴシック" charset="-128"/>
            </a:endParaRPr>
          </a:p>
        </p:txBody>
      </p:sp>
      <p:sp>
        <p:nvSpPr>
          <p:cNvPr id="2072" name="Rectangle 34"/>
          <p:cNvSpPr>
            <a:spLocks noChangeArrowheads="1"/>
          </p:cNvSpPr>
          <p:nvPr/>
        </p:nvSpPr>
        <p:spPr bwMode="auto">
          <a:xfrm>
            <a:off x="6444255" y="1607580"/>
            <a:ext cx="504254" cy="2482850"/>
          </a:xfrm>
          <a:prstGeom prst="rect">
            <a:avLst/>
          </a:prstGeom>
          <a:solidFill>
            <a:srgbClr val="66FF66">
              <a:alpha val="50195"/>
            </a:srgbClr>
          </a:solidFill>
          <a:ln w="9525">
            <a:solidFill>
              <a:schemeClr val="tx1"/>
            </a:solidFill>
            <a:miter lim="800000"/>
            <a:headEnd/>
            <a:tailEnd/>
          </a:ln>
        </p:spPr>
        <p:txBody>
          <a:bodyPr wrap="none" lIns="18000" rIns="18000" anchor="ctr"/>
          <a:lstStyle/>
          <a:p>
            <a:pPr algn="ctr" defTabSz="912813"/>
            <a:r>
              <a:rPr lang="ja-JP" altLang="en-US" sz="1200" b="1" dirty="0" smtClean="0">
                <a:solidFill>
                  <a:prstClr val="black"/>
                </a:solidFill>
                <a:latin typeface="Times New Roman" pitchFamily="18" charset="0"/>
                <a:ea typeface="ＭＳ Ｐゴシック" charset="-128"/>
              </a:rPr>
              <a:t>７．４</a:t>
            </a:r>
            <a:endParaRPr lang="en-US" altLang="ja-JP" sz="1200" b="1" dirty="0" smtClean="0">
              <a:solidFill>
                <a:prstClr val="black"/>
              </a:solidFill>
              <a:latin typeface="Times New Roman" pitchFamily="18" charset="0"/>
              <a:ea typeface="ＭＳ Ｐゴシック" charset="-128"/>
            </a:endParaRPr>
          </a:p>
          <a:p>
            <a:pPr algn="ctr" defTabSz="912813"/>
            <a:r>
              <a:rPr lang="ja-JP" altLang="en-US" sz="1200" b="1" dirty="0" smtClean="0">
                <a:solidFill>
                  <a:prstClr val="black"/>
                </a:solidFill>
                <a:latin typeface="Times New Roman" pitchFamily="18" charset="0"/>
                <a:ea typeface="ＭＳ Ｐゴシック" charset="-128"/>
              </a:rPr>
              <a:t>兆円</a:t>
            </a:r>
            <a:endParaRPr lang="ja-JP" altLang="en-US" sz="1200" b="1" dirty="0">
              <a:solidFill>
                <a:prstClr val="black"/>
              </a:solidFill>
              <a:latin typeface="Times New Roman" pitchFamily="18" charset="0"/>
              <a:ea typeface="ＭＳ Ｐゴシック" charset="-128"/>
            </a:endParaRPr>
          </a:p>
        </p:txBody>
      </p:sp>
      <p:sp>
        <p:nvSpPr>
          <p:cNvPr id="2073" name="AutoShape 35"/>
          <p:cNvSpPr>
            <a:spLocks noChangeArrowheads="1"/>
          </p:cNvSpPr>
          <p:nvPr/>
        </p:nvSpPr>
        <p:spPr bwMode="auto">
          <a:xfrm>
            <a:off x="6259611" y="2370230"/>
            <a:ext cx="147638" cy="365125"/>
          </a:xfrm>
          <a:prstGeom prst="rightArrow">
            <a:avLst>
              <a:gd name="adj1" fmla="val 50000"/>
              <a:gd name="adj2" fmla="val 40625"/>
            </a:avLst>
          </a:prstGeom>
          <a:solidFill>
            <a:srgbClr val="FFFF00">
              <a:alpha val="50195"/>
            </a:srgbClr>
          </a:solidFill>
          <a:ln w="12700">
            <a:solidFill>
              <a:srgbClr val="CC3300"/>
            </a:solidFill>
            <a:miter lim="800000"/>
            <a:headEnd/>
            <a:tailEnd/>
          </a:ln>
        </p:spPr>
        <p:txBody>
          <a:bodyPr wrap="none" anchor="ctr"/>
          <a:lstStyle/>
          <a:p>
            <a:pPr defTabSz="912813"/>
            <a:endParaRPr lang="ja-JP" altLang="en-US">
              <a:solidFill>
                <a:prstClr val="black"/>
              </a:solidFill>
              <a:latin typeface="Arial" charset="0"/>
              <a:ea typeface="ＭＳ Ｐゴシック" charset="-128"/>
            </a:endParaRPr>
          </a:p>
        </p:txBody>
      </p:sp>
      <p:sp>
        <p:nvSpPr>
          <p:cNvPr id="2074" name="Text Box 37"/>
          <p:cNvSpPr txBox="1">
            <a:spLocks noChangeArrowheads="1"/>
          </p:cNvSpPr>
          <p:nvPr/>
        </p:nvSpPr>
        <p:spPr bwMode="auto">
          <a:xfrm>
            <a:off x="93663" y="5214194"/>
            <a:ext cx="9002712" cy="1415206"/>
          </a:xfrm>
          <a:prstGeom prst="rect">
            <a:avLst/>
          </a:prstGeom>
          <a:noFill/>
          <a:ln w="12700">
            <a:solidFill>
              <a:schemeClr val="tx1"/>
            </a:solidFill>
            <a:prstDash val="dash"/>
            <a:miter lim="800000"/>
            <a:headEnd/>
            <a:tailEnd/>
          </a:ln>
        </p:spPr>
        <p:txBody>
          <a:bodyPr wrap="square" lIns="87279" tIns="43640" rIns="87279" bIns="43640">
            <a:noAutofit/>
          </a:bodyPr>
          <a:lstStyle/>
          <a:p>
            <a:pPr algn="just" defTabSz="873125">
              <a:lnSpc>
                <a:spcPct val="0"/>
              </a:lnSpc>
            </a:pPr>
            <a:endParaRPr lang="en-US" altLang="ja-JP" sz="1200" dirty="0">
              <a:solidFill>
                <a:prstClr val="black"/>
              </a:solidFill>
              <a:latin typeface="ＭＳ ゴシック" pitchFamily="49" charset="-128"/>
              <a:ea typeface="ＭＳ ゴシック" pitchFamily="49" charset="-128"/>
            </a:endParaRPr>
          </a:p>
          <a:p>
            <a:pPr algn="just" defTabSz="873125">
              <a:lnSpc>
                <a:spcPct val="120000"/>
              </a:lnSpc>
            </a:pPr>
            <a:r>
              <a:rPr lang="ja-JP" altLang="en-US" sz="1400" b="1" dirty="0">
                <a:solidFill>
                  <a:prstClr val="black"/>
                </a:solidFill>
                <a:latin typeface="ＭＳ ゴシック" pitchFamily="49" charset="-128"/>
                <a:ea typeface="ＭＳ ゴシック" pitchFamily="49" charset="-128"/>
              </a:rPr>
              <a:t>第１期</a:t>
            </a:r>
            <a:r>
              <a:rPr lang="ja-JP" altLang="en-US" sz="1400" dirty="0">
                <a:solidFill>
                  <a:prstClr val="black"/>
                </a:solidFill>
                <a:latin typeface="ＭＳ Ｐゴシック" charset="-128"/>
                <a:ea typeface="ＭＳ Ｐゴシック" charset="-128"/>
              </a:rPr>
              <a:t>（Ｈ</a:t>
            </a:r>
            <a:r>
              <a:rPr lang="en-US" altLang="ja-JP" sz="1400" dirty="0">
                <a:solidFill>
                  <a:prstClr val="black"/>
                </a:solidFill>
                <a:latin typeface="ＭＳ Ｐゴシック" charset="-128"/>
                <a:ea typeface="ＭＳ Ｐゴシック" charset="-128"/>
              </a:rPr>
              <a:t>12</a:t>
            </a:r>
            <a:r>
              <a:rPr lang="ja-JP" altLang="en-US" sz="1400" dirty="0">
                <a:solidFill>
                  <a:prstClr val="black"/>
                </a:solidFill>
                <a:latin typeface="ＭＳ Ｐゴシック" charset="-128"/>
                <a:ea typeface="ＭＳ Ｐゴシック" charset="-128"/>
              </a:rPr>
              <a:t>～</a:t>
            </a:r>
            <a:r>
              <a:rPr lang="en-US" altLang="ja-JP" sz="1400" dirty="0">
                <a:solidFill>
                  <a:prstClr val="black"/>
                </a:solidFill>
                <a:latin typeface="ＭＳ Ｐゴシック" charset="-128"/>
                <a:ea typeface="ＭＳ Ｐゴシック" charset="-128"/>
              </a:rPr>
              <a:t>14</a:t>
            </a:r>
            <a:r>
              <a:rPr lang="ja-JP" altLang="en-US" sz="1400" dirty="0">
                <a:solidFill>
                  <a:prstClr val="black"/>
                </a:solidFill>
                <a:latin typeface="ＭＳ Ｐゴシック" charset="-128"/>
                <a:ea typeface="ＭＳ Ｐゴシック" charset="-128"/>
              </a:rPr>
              <a:t>年度</a:t>
            </a:r>
            <a:r>
              <a:rPr lang="ja-JP" altLang="en-US" sz="1400" dirty="0" smtClean="0">
                <a:solidFill>
                  <a:prstClr val="black"/>
                </a:solidFill>
                <a:latin typeface="ＭＳ Ｐゴシック" charset="-128"/>
                <a:ea typeface="ＭＳ Ｐゴシック" charset="-128"/>
              </a:rPr>
              <a:t>）　</a:t>
            </a:r>
            <a:r>
              <a:rPr lang="ja-JP" altLang="en-US" sz="1400" b="1" dirty="0" smtClean="0">
                <a:solidFill>
                  <a:prstClr val="black"/>
                </a:solidFill>
                <a:latin typeface="ＭＳ ゴシック" pitchFamily="49" charset="-128"/>
                <a:ea typeface="ＭＳ ゴシック" pitchFamily="49" charset="-128"/>
              </a:rPr>
              <a:t>第２期</a:t>
            </a:r>
            <a:r>
              <a:rPr lang="ja-JP" altLang="en-US" sz="1400" dirty="0">
                <a:solidFill>
                  <a:prstClr val="black"/>
                </a:solidFill>
                <a:latin typeface="ＭＳ Ｐゴシック" charset="-128"/>
                <a:ea typeface="ＭＳ Ｐゴシック" charset="-128"/>
              </a:rPr>
              <a:t>（Ｈ</a:t>
            </a:r>
            <a:r>
              <a:rPr lang="en-US" altLang="ja-JP" sz="1400" dirty="0">
                <a:solidFill>
                  <a:prstClr val="black"/>
                </a:solidFill>
                <a:latin typeface="ＭＳ Ｐゴシック" charset="-128"/>
                <a:ea typeface="ＭＳ Ｐゴシック" charset="-128"/>
              </a:rPr>
              <a:t>15</a:t>
            </a:r>
            <a:r>
              <a:rPr lang="ja-JP" altLang="en-US" sz="1400" dirty="0">
                <a:solidFill>
                  <a:prstClr val="black"/>
                </a:solidFill>
                <a:latin typeface="ＭＳ Ｐゴシック" charset="-128"/>
                <a:ea typeface="ＭＳ Ｐゴシック" charset="-128"/>
              </a:rPr>
              <a:t>～</a:t>
            </a:r>
            <a:r>
              <a:rPr lang="en-US" altLang="ja-JP" sz="1400" dirty="0">
                <a:solidFill>
                  <a:prstClr val="black"/>
                </a:solidFill>
                <a:latin typeface="ＭＳ Ｐゴシック" charset="-128"/>
                <a:ea typeface="ＭＳ Ｐゴシック" charset="-128"/>
              </a:rPr>
              <a:t>17</a:t>
            </a:r>
            <a:r>
              <a:rPr lang="ja-JP" altLang="en-US" sz="1400" dirty="0">
                <a:solidFill>
                  <a:prstClr val="black"/>
                </a:solidFill>
                <a:latin typeface="ＭＳ Ｐゴシック" charset="-128"/>
                <a:ea typeface="ＭＳ Ｐゴシック" charset="-128"/>
              </a:rPr>
              <a:t>年度</a:t>
            </a:r>
            <a:r>
              <a:rPr lang="ja-JP" altLang="en-US" sz="1400" dirty="0" smtClean="0">
                <a:solidFill>
                  <a:prstClr val="black"/>
                </a:solidFill>
                <a:latin typeface="ＭＳ Ｐゴシック" charset="-128"/>
                <a:ea typeface="ＭＳ Ｐゴシック" charset="-128"/>
              </a:rPr>
              <a:t>）</a:t>
            </a:r>
            <a:r>
              <a:rPr lang="ja-JP" altLang="en-US" sz="1400" dirty="0" smtClean="0">
                <a:solidFill>
                  <a:prstClr val="black"/>
                </a:solidFill>
                <a:latin typeface="ＭＳ ゴシック" pitchFamily="49" charset="-128"/>
                <a:ea typeface="ＭＳ ゴシック" pitchFamily="49" charset="-128"/>
              </a:rPr>
              <a:t> </a:t>
            </a:r>
            <a:r>
              <a:rPr lang="ja-JP" altLang="en-US" sz="1400" b="1" dirty="0" smtClean="0">
                <a:solidFill>
                  <a:prstClr val="black"/>
                </a:solidFill>
                <a:latin typeface="ＭＳ ゴシック" pitchFamily="49" charset="-128"/>
                <a:ea typeface="ＭＳ ゴシック" pitchFamily="49" charset="-128"/>
              </a:rPr>
              <a:t>第３期</a:t>
            </a:r>
            <a:r>
              <a:rPr lang="ja-JP" altLang="en-US" sz="1400" dirty="0">
                <a:solidFill>
                  <a:prstClr val="black"/>
                </a:solidFill>
                <a:latin typeface="ＭＳ Ｐゴシック" charset="-128"/>
                <a:ea typeface="ＭＳ Ｐゴシック" charset="-128"/>
              </a:rPr>
              <a:t>（Ｈ</a:t>
            </a:r>
            <a:r>
              <a:rPr lang="en-US" altLang="ja-JP" sz="1400" dirty="0">
                <a:solidFill>
                  <a:prstClr val="black"/>
                </a:solidFill>
                <a:latin typeface="ＭＳ Ｐゴシック" charset="-128"/>
                <a:ea typeface="ＭＳ Ｐゴシック" charset="-128"/>
              </a:rPr>
              <a:t>18</a:t>
            </a:r>
            <a:r>
              <a:rPr lang="ja-JP" altLang="en-US" sz="1400" dirty="0">
                <a:solidFill>
                  <a:prstClr val="black"/>
                </a:solidFill>
                <a:latin typeface="ＭＳ Ｐゴシック" charset="-128"/>
                <a:ea typeface="ＭＳ Ｐゴシック" charset="-128"/>
              </a:rPr>
              <a:t>～</a:t>
            </a:r>
            <a:r>
              <a:rPr lang="en-US" altLang="ja-JP" sz="1400" dirty="0">
                <a:solidFill>
                  <a:prstClr val="black"/>
                </a:solidFill>
                <a:latin typeface="ＭＳ Ｐゴシック" charset="-128"/>
                <a:ea typeface="ＭＳ Ｐゴシック" charset="-128"/>
              </a:rPr>
              <a:t>20</a:t>
            </a:r>
            <a:r>
              <a:rPr lang="ja-JP" altLang="en-US" sz="1400" dirty="0">
                <a:solidFill>
                  <a:prstClr val="black"/>
                </a:solidFill>
                <a:latin typeface="ＭＳ Ｐゴシック" charset="-128"/>
                <a:ea typeface="ＭＳ Ｐゴシック" charset="-128"/>
              </a:rPr>
              <a:t>年度</a:t>
            </a:r>
            <a:r>
              <a:rPr lang="ja-JP" altLang="en-US" sz="1400" dirty="0" smtClean="0">
                <a:solidFill>
                  <a:prstClr val="black"/>
                </a:solidFill>
                <a:latin typeface="ＭＳ Ｐゴシック" charset="-128"/>
                <a:ea typeface="ＭＳ Ｐゴシック" charset="-128"/>
              </a:rPr>
              <a:t>）</a:t>
            </a:r>
            <a:r>
              <a:rPr lang="ja-JP" altLang="en-US" sz="1400" b="1" dirty="0" smtClean="0">
                <a:solidFill>
                  <a:prstClr val="black"/>
                </a:solidFill>
                <a:latin typeface="ＭＳ ゴシック" pitchFamily="49" charset="-128"/>
                <a:ea typeface="ＭＳ ゴシック" pitchFamily="49" charset="-128"/>
              </a:rPr>
              <a:t>第４期</a:t>
            </a:r>
            <a:r>
              <a:rPr lang="ja-JP" altLang="en-US" sz="1400" dirty="0">
                <a:solidFill>
                  <a:prstClr val="black"/>
                </a:solidFill>
                <a:latin typeface="ＭＳ Ｐゴシック" charset="-128"/>
                <a:ea typeface="ＭＳ Ｐゴシック" charset="-128"/>
              </a:rPr>
              <a:t>（Ｈ</a:t>
            </a:r>
            <a:r>
              <a:rPr lang="en-US" altLang="ja-JP" sz="1400" dirty="0">
                <a:solidFill>
                  <a:prstClr val="black"/>
                </a:solidFill>
                <a:latin typeface="ＭＳ Ｐゴシック" charset="-128"/>
                <a:ea typeface="ＭＳ Ｐゴシック" charset="-128"/>
              </a:rPr>
              <a:t>21</a:t>
            </a:r>
            <a:r>
              <a:rPr lang="ja-JP" altLang="en-US" sz="1400" dirty="0">
                <a:solidFill>
                  <a:prstClr val="black"/>
                </a:solidFill>
                <a:latin typeface="ＭＳ Ｐゴシック" charset="-128"/>
                <a:ea typeface="ＭＳ Ｐゴシック" charset="-128"/>
              </a:rPr>
              <a:t>～</a:t>
            </a:r>
            <a:r>
              <a:rPr lang="en-US" altLang="ja-JP" sz="1400" dirty="0">
                <a:solidFill>
                  <a:prstClr val="black"/>
                </a:solidFill>
                <a:latin typeface="ＭＳ Ｐゴシック" charset="-128"/>
                <a:ea typeface="ＭＳ Ｐゴシック" charset="-128"/>
              </a:rPr>
              <a:t>23</a:t>
            </a:r>
            <a:r>
              <a:rPr lang="ja-JP" altLang="en-US" sz="1400" dirty="0">
                <a:solidFill>
                  <a:prstClr val="black"/>
                </a:solidFill>
                <a:latin typeface="ＭＳ Ｐゴシック" charset="-128"/>
                <a:ea typeface="ＭＳ Ｐゴシック" charset="-128"/>
              </a:rPr>
              <a:t>年度</a:t>
            </a:r>
            <a:r>
              <a:rPr lang="ja-JP" altLang="en-US" sz="1400" dirty="0" smtClean="0">
                <a:solidFill>
                  <a:prstClr val="black"/>
                </a:solidFill>
                <a:latin typeface="ＭＳ Ｐゴシック" charset="-128"/>
                <a:ea typeface="ＭＳ Ｐゴシック" charset="-128"/>
              </a:rPr>
              <a:t>）</a:t>
            </a:r>
            <a:r>
              <a:rPr lang="ja-JP" altLang="en-US" sz="1400" b="1" dirty="0" smtClean="0">
                <a:solidFill>
                  <a:prstClr val="black"/>
                </a:solidFill>
                <a:latin typeface="ＭＳ Ｐゴシック" charset="-128"/>
                <a:ea typeface="ＭＳ Ｐゴシック" charset="-128"/>
              </a:rPr>
              <a:t>第５期</a:t>
            </a:r>
            <a:r>
              <a:rPr lang="ja-JP" altLang="en-US" sz="1400" dirty="0" smtClean="0">
                <a:solidFill>
                  <a:prstClr val="black"/>
                </a:solidFill>
                <a:latin typeface="ＭＳ Ｐゴシック" charset="-128"/>
                <a:ea typeface="ＭＳ Ｐゴシック" charset="-128"/>
              </a:rPr>
              <a:t>（</a:t>
            </a:r>
            <a:r>
              <a:rPr lang="en-US" altLang="ja-JP" sz="1400" dirty="0" smtClean="0">
                <a:solidFill>
                  <a:prstClr val="black"/>
                </a:solidFill>
                <a:latin typeface="ＭＳ Ｐゴシック" charset="-128"/>
                <a:ea typeface="ＭＳ Ｐゴシック" charset="-128"/>
              </a:rPr>
              <a:t>H24</a:t>
            </a:r>
            <a:r>
              <a:rPr lang="ja-JP" altLang="en-US" sz="1400" dirty="0" smtClean="0">
                <a:solidFill>
                  <a:prstClr val="black"/>
                </a:solidFill>
                <a:latin typeface="ＭＳ Ｐゴシック" charset="-128"/>
                <a:ea typeface="ＭＳ Ｐゴシック" charset="-128"/>
              </a:rPr>
              <a:t>～</a:t>
            </a:r>
            <a:r>
              <a:rPr lang="en-US" altLang="ja-JP" sz="1400" dirty="0" smtClean="0">
                <a:solidFill>
                  <a:prstClr val="black"/>
                </a:solidFill>
                <a:latin typeface="ＭＳ Ｐゴシック" charset="-128"/>
                <a:ea typeface="ＭＳ Ｐゴシック" charset="-128"/>
              </a:rPr>
              <a:t>26</a:t>
            </a:r>
            <a:r>
              <a:rPr lang="ja-JP" altLang="en-US" sz="1400" dirty="0" smtClean="0">
                <a:solidFill>
                  <a:prstClr val="black"/>
                </a:solidFill>
                <a:latin typeface="ＭＳ Ｐゴシック" charset="-128"/>
                <a:ea typeface="ＭＳ Ｐゴシック" charset="-128"/>
              </a:rPr>
              <a:t>年度） </a:t>
            </a:r>
            <a:endParaRPr lang="en-US" altLang="ja-JP" sz="1400" dirty="0" smtClean="0">
              <a:solidFill>
                <a:prstClr val="black"/>
              </a:solidFill>
              <a:latin typeface="ＭＳ Ｐゴシック" charset="-128"/>
              <a:ea typeface="ＭＳ Ｐゴシック" charset="-128"/>
            </a:endParaRPr>
          </a:p>
          <a:p>
            <a:pPr algn="just" defTabSz="873125">
              <a:lnSpc>
                <a:spcPct val="120000"/>
              </a:lnSpc>
            </a:pPr>
            <a:r>
              <a:rPr lang="ja-JP" altLang="en-US" sz="1400" dirty="0" smtClean="0">
                <a:solidFill>
                  <a:prstClr val="black"/>
                </a:solidFill>
                <a:latin typeface="ＭＳ Ｐゴシック" charset="-128"/>
                <a:ea typeface="ＭＳ Ｐゴシック" charset="-128"/>
              </a:rPr>
              <a:t>  　</a:t>
            </a:r>
            <a:r>
              <a:rPr lang="en-US" altLang="ja-JP" sz="1400" dirty="0" smtClean="0">
                <a:solidFill>
                  <a:prstClr val="black"/>
                </a:solidFill>
                <a:latin typeface="ＭＳ Ｐゴシック" charset="-128"/>
                <a:ea typeface="ＭＳ Ｐゴシック" charset="-128"/>
              </a:rPr>
              <a:t>(</a:t>
            </a:r>
            <a:r>
              <a:rPr lang="en-US" altLang="ja-JP" sz="1400" dirty="0">
                <a:solidFill>
                  <a:prstClr val="black"/>
                </a:solidFill>
                <a:latin typeface="ＭＳ Ｐゴシック" charset="-128"/>
                <a:ea typeface="ＭＳ Ｐゴシック" charset="-128"/>
              </a:rPr>
              <a:t>2000</a:t>
            </a:r>
            <a:r>
              <a:rPr lang="ja-JP" altLang="en-US" sz="1400" dirty="0">
                <a:solidFill>
                  <a:prstClr val="black"/>
                </a:solidFill>
                <a:latin typeface="ＭＳ Ｐゴシック" charset="-128"/>
                <a:ea typeface="ＭＳ Ｐゴシック" charset="-128"/>
              </a:rPr>
              <a:t>～</a:t>
            </a:r>
            <a:r>
              <a:rPr lang="en-US" altLang="ja-JP" sz="1400" dirty="0">
                <a:solidFill>
                  <a:prstClr val="black"/>
                </a:solidFill>
                <a:latin typeface="ＭＳ Ｐゴシック" charset="-128"/>
                <a:ea typeface="ＭＳ Ｐゴシック" charset="-128"/>
              </a:rPr>
              <a:t>2002) </a:t>
            </a:r>
            <a:r>
              <a:rPr lang="en-US" altLang="ja-JP" sz="1400" dirty="0" smtClean="0">
                <a:solidFill>
                  <a:prstClr val="black"/>
                </a:solidFill>
                <a:latin typeface="ＭＳ Ｐゴシック" charset="-128"/>
                <a:ea typeface="ＭＳ Ｐゴシック" charset="-128"/>
              </a:rPr>
              <a:t>              </a:t>
            </a:r>
            <a:r>
              <a:rPr lang="en-US" altLang="ja-JP" sz="1400" dirty="0">
                <a:solidFill>
                  <a:prstClr val="black"/>
                </a:solidFill>
                <a:latin typeface="ＭＳ Ｐゴシック" charset="-128"/>
                <a:ea typeface="ＭＳ Ｐゴシック" charset="-128"/>
              </a:rPr>
              <a:t>(2003</a:t>
            </a:r>
            <a:r>
              <a:rPr lang="ja-JP" altLang="en-US" sz="1400" dirty="0">
                <a:solidFill>
                  <a:prstClr val="black"/>
                </a:solidFill>
                <a:latin typeface="ＭＳ Ｐゴシック" charset="-128"/>
                <a:ea typeface="ＭＳ Ｐゴシック" charset="-128"/>
              </a:rPr>
              <a:t>～</a:t>
            </a:r>
            <a:r>
              <a:rPr lang="en-US" altLang="ja-JP" sz="1400" dirty="0">
                <a:solidFill>
                  <a:prstClr val="black"/>
                </a:solidFill>
                <a:latin typeface="ＭＳ Ｐゴシック" charset="-128"/>
                <a:ea typeface="ＭＳ Ｐゴシック" charset="-128"/>
              </a:rPr>
              <a:t>2005)     </a:t>
            </a:r>
            <a:r>
              <a:rPr lang="en-US" altLang="ja-JP" sz="1400" dirty="0" smtClean="0">
                <a:solidFill>
                  <a:prstClr val="black"/>
                </a:solidFill>
                <a:latin typeface="ＭＳ Ｐゴシック" charset="-128"/>
                <a:ea typeface="ＭＳ Ｐゴシック" charset="-128"/>
              </a:rPr>
              <a:t>          </a:t>
            </a:r>
            <a:r>
              <a:rPr lang="en-US" altLang="ja-JP" sz="1400" dirty="0">
                <a:solidFill>
                  <a:prstClr val="black"/>
                </a:solidFill>
                <a:latin typeface="ＭＳ Ｐゴシック" charset="-128"/>
                <a:ea typeface="ＭＳ Ｐゴシック" charset="-128"/>
              </a:rPr>
              <a:t>(2006</a:t>
            </a:r>
            <a:r>
              <a:rPr lang="ja-JP" altLang="en-US" sz="1400" dirty="0">
                <a:solidFill>
                  <a:prstClr val="black"/>
                </a:solidFill>
                <a:latin typeface="ＭＳ Ｐゴシック" charset="-128"/>
                <a:ea typeface="ＭＳ Ｐゴシック" charset="-128"/>
              </a:rPr>
              <a:t>～</a:t>
            </a:r>
            <a:r>
              <a:rPr lang="en-US" altLang="ja-JP" sz="1400" dirty="0">
                <a:solidFill>
                  <a:prstClr val="black"/>
                </a:solidFill>
                <a:latin typeface="ＭＳ Ｐゴシック" charset="-128"/>
                <a:ea typeface="ＭＳ Ｐゴシック" charset="-128"/>
              </a:rPr>
              <a:t>2008)        </a:t>
            </a:r>
            <a:r>
              <a:rPr lang="en-US" altLang="ja-JP" sz="1400" dirty="0" smtClean="0">
                <a:solidFill>
                  <a:prstClr val="black"/>
                </a:solidFill>
                <a:latin typeface="ＭＳ Ｐゴシック" charset="-128"/>
                <a:ea typeface="ＭＳ Ｐゴシック" charset="-128"/>
              </a:rPr>
              <a:t>       </a:t>
            </a:r>
            <a:r>
              <a:rPr lang="en-US" altLang="ja-JP" sz="1400" dirty="0">
                <a:solidFill>
                  <a:prstClr val="black"/>
                </a:solidFill>
                <a:latin typeface="ＭＳ Ｐゴシック" charset="-128"/>
                <a:ea typeface="ＭＳ Ｐゴシック" charset="-128"/>
              </a:rPr>
              <a:t>(2009</a:t>
            </a:r>
            <a:r>
              <a:rPr lang="ja-JP" altLang="en-US" sz="1400" dirty="0">
                <a:solidFill>
                  <a:prstClr val="black"/>
                </a:solidFill>
                <a:latin typeface="ＭＳ Ｐゴシック" charset="-128"/>
                <a:ea typeface="ＭＳ Ｐゴシック" charset="-128"/>
              </a:rPr>
              <a:t>～</a:t>
            </a:r>
            <a:r>
              <a:rPr lang="en-US" altLang="ja-JP" sz="1400" dirty="0">
                <a:solidFill>
                  <a:prstClr val="black"/>
                </a:solidFill>
                <a:latin typeface="ＭＳ Ｐゴシック" charset="-128"/>
                <a:ea typeface="ＭＳ Ｐゴシック" charset="-128"/>
              </a:rPr>
              <a:t>2011</a:t>
            </a:r>
            <a:r>
              <a:rPr lang="en-US" altLang="ja-JP" sz="1400" dirty="0" smtClean="0">
                <a:solidFill>
                  <a:prstClr val="black"/>
                </a:solidFill>
                <a:latin typeface="ＭＳ Ｐゴシック" charset="-128"/>
                <a:ea typeface="ＭＳ Ｐゴシック" charset="-128"/>
              </a:rPr>
              <a:t>)</a:t>
            </a:r>
            <a:r>
              <a:rPr lang="ja-JP" altLang="en-US" sz="1400" dirty="0" smtClean="0">
                <a:solidFill>
                  <a:prstClr val="black"/>
                </a:solidFill>
                <a:latin typeface="ＭＳ Ｐゴシック" charset="-128"/>
                <a:ea typeface="ＭＳ Ｐゴシック" charset="-128"/>
              </a:rPr>
              <a:t>　　　　 　　　</a:t>
            </a:r>
            <a:r>
              <a:rPr lang="en-US" altLang="ja-JP" sz="1400" dirty="0" smtClean="0">
                <a:solidFill>
                  <a:prstClr val="black"/>
                </a:solidFill>
                <a:latin typeface="ＭＳ Ｐゴシック" charset="-128"/>
                <a:ea typeface="ＭＳ Ｐゴシック" charset="-128"/>
              </a:rPr>
              <a:t>(2012</a:t>
            </a:r>
            <a:r>
              <a:rPr lang="ja-JP" altLang="en-US" sz="1400" dirty="0" smtClean="0">
                <a:solidFill>
                  <a:prstClr val="black"/>
                </a:solidFill>
                <a:latin typeface="ＭＳ Ｐゴシック" charset="-128"/>
                <a:ea typeface="ＭＳ Ｐゴシック" charset="-128"/>
              </a:rPr>
              <a:t>～</a:t>
            </a:r>
            <a:r>
              <a:rPr lang="en-US" altLang="ja-JP" sz="1400" dirty="0" smtClean="0">
                <a:solidFill>
                  <a:prstClr val="black"/>
                </a:solidFill>
                <a:latin typeface="ＭＳ Ｐゴシック" charset="-128"/>
                <a:ea typeface="ＭＳ Ｐゴシック" charset="-128"/>
              </a:rPr>
              <a:t>2014)</a:t>
            </a:r>
            <a:endParaRPr lang="en-US" altLang="ja-JP" sz="1400" dirty="0">
              <a:solidFill>
                <a:prstClr val="black"/>
              </a:solidFill>
              <a:latin typeface="ＭＳ Ｐゴシック" charset="-128"/>
              <a:ea typeface="ＭＳ Ｐゴシック" charset="-128"/>
            </a:endParaRPr>
          </a:p>
          <a:p>
            <a:pPr algn="just" defTabSz="873125">
              <a:spcBef>
                <a:spcPct val="50000"/>
              </a:spcBef>
            </a:pPr>
            <a:r>
              <a:rPr lang="ja-JP" altLang="en-US" sz="1200" dirty="0">
                <a:solidFill>
                  <a:prstClr val="black"/>
                </a:solidFill>
                <a:latin typeface="ＭＳ ゴシック" pitchFamily="49" charset="-128"/>
                <a:ea typeface="ＭＳ ゴシック" pitchFamily="49" charset="-128"/>
              </a:rPr>
              <a:t>　　</a:t>
            </a:r>
            <a:endParaRPr lang="ja-JP" altLang="en-US" sz="1200" dirty="0">
              <a:solidFill>
                <a:prstClr val="black"/>
              </a:solidFill>
              <a:latin typeface="ＭＳ Ｐゴシック" charset="-128"/>
              <a:ea typeface="ＭＳ Ｐゴシック" charset="-128"/>
            </a:endParaRPr>
          </a:p>
          <a:p>
            <a:pPr algn="just" defTabSz="873125">
              <a:spcBef>
                <a:spcPct val="10000"/>
              </a:spcBef>
            </a:pPr>
            <a:endParaRPr lang="ja-JP" altLang="en-US" sz="1200" dirty="0">
              <a:solidFill>
                <a:prstClr val="black"/>
              </a:solidFill>
              <a:latin typeface="ＭＳ ゴシック" pitchFamily="49" charset="-128"/>
              <a:ea typeface="ＭＳ ゴシック" pitchFamily="49" charset="-128"/>
            </a:endParaRPr>
          </a:p>
          <a:p>
            <a:pPr algn="just" defTabSz="873125">
              <a:spcBef>
                <a:spcPct val="10000"/>
              </a:spcBef>
            </a:pPr>
            <a:endParaRPr lang="en-US" altLang="ja-JP" sz="1200" dirty="0">
              <a:solidFill>
                <a:prstClr val="black"/>
              </a:solidFill>
              <a:latin typeface="ＭＳ Ｐゴシック" charset="-128"/>
              <a:ea typeface="ＭＳ Ｐゴシック" charset="-128"/>
            </a:endParaRPr>
          </a:p>
        </p:txBody>
      </p:sp>
      <p:sp>
        <p:nvSpPr>
          <p:cNvPr id="2075" name="Text Box 38"/>
          <p:cNvSpPr txBox="1">
            <a:spLocks noChangeArrowheads="1"/>
          </p:cNvSpPr>
          <p:nvPr/>
        </p:nvSpPr>
        <p:spPr bwMode="auto">
          <a:xfrm>
            <a:off x="176506" y="5808990"/>
            <a:ext cx="1427163" cy="665913"/>
          </a:xfrm>
          <a:prstGeom prst="rect">
            <a:avLst/>
          </a:prstGeom>
          <a:solidFill>
            <a:srgbClr val="FFCC66"/>
          </a:solidFill>
          <a:ln w="12700">
            <a:solidFill>
              <a:schemeClr val="tx1"/>
            </a:solidFill>
            <a:miter lim="800000"/>
            <a:headEnd/>
            <a:tailEnd/>
          </a:ln>
        </p:spPr>
        <p:txBody>
          <a:bodyPr lIns="87279" tIns="43640" rIns="87279" bIns="43640" anchor="ctr"/>
          <a:lstStyle/>
          <a:p>
            <a:pPr algn="ctr" defTabSz="873125"/>
            <a:r>
              <a:rPr lang="ja-JP" altLang="en-US" b="1" dirty="0">
                <a:solidFill>
                  <a:prstClr val="black"/>
                </a:solidFill>
                <a:latin typeface="Times New Roman" pitchFamily="18" charset="0"/>
                <a:ea typeface="ＭＳ Ｐゴシック" charset="-128"/>
              </a:rPr>
              <a:t>２，９１１円</a:t>
            </a:r>
          </a:p>
        </p:txBody>
      </p:sp>
      <p:sp>
        <p:nvSpPr>
          <p:cNvPr id="2077" name="AutoShape 40"/>
          <p:cNvSpPr>
            <a:spLocks noChangeArrowheads="1"/>
          </p:cNvSpPr>
          <p:nvPr/>
        </p:nvSpPr>
        <p:spPr bwMode="auto">
          <a:xfrm>
            <a:off x="1684851" y="5962392"/>
            <a:ext cx="264042" cy="399900"/>
          </a:xfrm>
          <a:prstGeom prst="rightArrow">
            <a:avLst>
              <a:gd name="adj1" fmla="val 36806"/>
              <a:gd name="adj2" fmla="val 56473"/>
            </a:avLst>
          </a:prstGeom>
          <a:solidFill>
            <a:srgbClr val="6699FF"/>
          </a:solidFill>
          <a:ln w="12700">
            <a:solidFill>
              <a:schemeClr val="tx1"/>
            </a:solidFill>
            <a:miter lim="800000"/>
            <a:headEnd/>
            <a:tailEnd/>
          </a:ln>
        </p:spPr>
        <p:txBody>
          <a:bodyPr wrap="none" anchor="ctr"/>
          <a:lstStyle/>
          <a:p>
            <a:pPr algn="ctr" defTabSz="912813">
              <a:spcBef>
                <a:spcPct val="50000"/>
              </a:spcBef>
            </a:pPr>
            <a:endParaRPr lang="ja-JP" altLang="ja-JP" sz="2800" b="1">
              <a:solidFill>
                <a:prstClr val="black"/>
              </a:solidFill>
              <a:latin typeface="Verdana" pitchFamily="34" charset="0"/>
              <a:ea typeface="ＤＦ平成ゴシック体W5" pitchFamily="1" charset="-128"/>
            </a:endParaRPr>
          </a:p>
        </p:txBody>
      </p:sp>
      <p:sp>
        <p:nvSpPr>
          <p:cNvPr id="7209" name="Text Box 41"/>
          <p:cNvSpPr txBox="1">
            <a:spLocks noChangeArrowheads="1"/>
          </p:cNvSpPr>
          <p:nvPr/>
        </p:nvSpPr>
        <p:spPr bwMode="auto">
          <a:xfrm>
            <a:off x="57" y="4782393"/>
            <a:ext cx="6300192" cy="380520"/>
          </a:xfrm>
          <a:prstGeom prst="rect">
            <a:avLst/>
          </a:prstGeom>
          <a:noFill/>
          <a:ln w="12700">
            <a:noFill/>
            <a:miter lim="800000"/>
            <a:headEnd/>
            <a:tailEnd/>
          </a:ln>
          <a:effectLst/>
        </p:spPr>
        <p:txBody>
          <a:bodyPr wrap="square" lIns="87279" tIns="43640" rIns="87279" bIns="43640">
            <a:spAutoFit/>
          </a:bodyPr>
          <a:lstStyle/>
          <a:p>
            <a:pPr defTabSz="873125">
              <a:spcBef>
                <a:spcPct val="50000"/>
              </a:spcBef>
              <a:defRPr/>
            </a:pPr>
            <a:r>
              <a:rPr lang="ja-JP" altLang="en-US" sz="1900" dirty="0" smtClean="0">
                <a:solidFill>
                  <a:prstClr val="black"/>
                </a:solidFill>
                <a:latin typeface="Verdana" pitchFamily="34" charset="0"/>
              </a:rPr>
              <a:t>② </a:t>
            </a:r>
            <a:r>
              <a:rPr lang="en-US" altLang="ja-JP" dirty="0" smtClean="0">
                <a:solidFill>
                  <a:prstClr val="black"/>
                </a:solidFill>
                <a:latin typeface="Arial" charset="0"/>
              </a:rPr>
              <a:t>65</a:t>
            </a:r>
            <a:r>
              <a:rPr lang="ja-JP" altLang="en-US" dirty="0">
                <a:solidFill>
                  <a:prstClr val="black"/>
                </a:solidFill>
                <a:latin typeface="Arial" charset="0"/>
              </a:rPr>
              <a:t>歳以上が支払う</a:t>
            </a:r>
            <a:r>
              <a:rPr lang="ja-JP" altLang="en-US" dirty="0" smtClean="0">
                <a:solidFill>
                  <a:prstClr val="black"/>
                </a:solidFill>
                <a:latin typeface="Arial" charset="0"/>
              </a:rPr>
              <a:t>保険料 </a:t>
            </a:r>
            <a:r>
              <a:rPr lang="en-US" altLang="ja-JP" sz="1600" b="1" dirty="0" smtClean="0">
                <a:solidFill>
                  <a:prstClr val="black"/>
                </a:solidFill>
                <a:latin typeface="ＭＳ Ｐゴシック" pitchFamily="50" charset="-128"/>
              </a:rPr>
              <a:t>〔 </a:t>
            </a:r>
            <a:r>
              <a:rPr lang="ja-JP" altLang="en-US" sz="1600" b="1" dirty="0" smtClean="0">
                <a:solidFill>
                  <a:prstClr val="black"/>
                </a:solidFill>
                <a:latin typeface="ＭＳ Ｐゴシック" pitchFamily="50" charset="-128"/>
              </a:rPr>
              <a:t>全国平均 </a:t>
            </a:r>
            <a:r>
              <a:rPr lang="en-US" altLang="ja-JP" sz="1600" b="1" dirty="0" smtClean="0">
                <a:solidFill>
                  <a:prstClr val="black"/>
                </a:solidFill>
                <a:latin typeface="ＭＳ Ｐゴシック" pitchFamily="50" charset="-128"/>
              </a:rPr>
              <a:t>( </a:t>
            </a:r>
            <a:r>
              <a:rPr lang="ja-JP" altLang="en-US" sz="1600" b="1" dirty="0" smtClean="0">
                <a:solidFill>
                  <a:prstClr val="black"/>
                </a:solidFill>
                <a:latin typeface="ＭＳ Ｐゴシック" pitchFamily="50" charset="-128"/>
              </a:rPr>
              <a:t>月額・加重平均 </a:t>
            </a:r>
            <a:r>
              <a:rPr lang="en-US" altLang="ja-JP" sz="1600" b="1" dirty="0" smtClean="0">
                <a:solidFill>
                  <a:prstClr val="black"/>
                </a:solidFill>
                <a:latin typeface="ＭＳ Ｐゴシック" pitchFamily="50" charset="-128"/>
              </a:rPr>
              <a:t>) 〕</a:t>
            </a:r>
            <a:endParaRPr lang="en-US" altLang="ja-JP" sz="1600" b="1" dirty="0">
              <a:solidFill>
                <a:prstClr val="black"/>
              </a:solidFill>
              <a:latin typeface="ＭＳ Ｐゴシック" pitchFamily="50" charset="-128"/>
            </a:endParaRPr>
          </a:p>
        </p:txBody>
      </p:sp>
      <p:sp>
        <p:nvSpPr>
          <p:cNvPr id="2083" name="Rectangle 34"/>
          <p:cNvSpPr>
            <a:spLocks noChangeArrowheads="1"/>
          </p:cNvSpPr>
          <p:nvPr/>
        </p:nvSpPr>
        <p:spPr bwMode="auto">
          <a:xfrm>
            <a:off x="7871813" y="1294843"/>
            <a:ext cx="504255" cy="2793653"/>
          </a:xfrm>
          <a:prstGeom prst="rect">
            <a:avLst/>
          </a:prstGeom>
          <a:solidFill>
            <a:srgbClr val="66FF66">
              <a:alpha val="50195"/>
            </a:srgbClr>
          </a:solidFill>
          <a:ln w="9525">
            <a:solidFill>
              <a:schemeClr val="tx1"/>
            </a:solidFill>
            <a:miter lim="800000"/>
            <a:headEnd/>
            <a:tailEnd/>
          </a:ln>
        </p:spPr>
        <p:txBody>
          <a:bodyPr wrap="none" lIns="18000" rIns="18000" anchor="ctr"/>
          <a:lstStyle/>
          <a:p>
            <a:pPr algn="ctr" defTabSz="912813"/>
            <a:r>
              <a:rPr lang="ja-JP" altLang="en-US" sz="1200" b="1" dirty="0" smtClean="0">
                <a:solidFill>
                  <a:prstClr val="black"/>
                </a:solidFill>
                <a:latin typeface="Times New Roman" pitchFamily="18" charset="0"/>
                <a:ea typeface="ＭＳ Ｐゴシック" charset="-128"/>
              </a:rPr>
              <a:t>８．３</a:t>
            </a:r>
            <a:endParaRPr lang="en-US" altLang="ja-JP" sz="1200" b="1" dirty="0" smtClean="0">
              <a:solidFill>
                <a:prstClr val="black"/>
              </a:solidFill>
              <a:latin typeface="Times New Roman" pitchFamily="18" charset="0"/>
              <a:ea typeface="ＭＳ Ｐゴシック" charset="-128"/>
            </a:endParaRPr>
          </a:p>
          <a:p>
            <a:pPr algn="ctr" defTabSz="912813"/>
            <a:r>
              <a:rPr lang="ja-JP" altLang="en-US" sz="1200" b="1" dirty="0" smtClean="0">
                <a:solidFill>
                  <a:prstClr val="black"/>
                </a:solidFill>
                <a:latin typeface="Times New Roman" pitchFamily="18" charset="0"/>
                <a:ea typeface="ＭＳ Ｐゴシック" charset="-128"/>
              </a:rPr>
              <a:t>兆円</a:t>
            </a:r>
            <a:endParaRPr lang="ja-JP" altLang="en-US" sz="1200" b="1" dirty="0">
              <a:solidFill>
                <a:prstClr val="black"/>
              </a:solidFill>
              <a:latin typeface="Times New Roman" pitchFamily="18" charset="0"/>
              <a:ea typeface="ＭＳ Ｐゴシック" charset="-128"/>
            </a:endParaRPr>
          </a:p>
        </p:txBody>
      </p:sp>
      <p:sp>
        <p:nvSpPr>
          <p:cNvPr id="2084" name="AutoShape 35"/>
          <p:cNvSpPr>
            <a:spLocks noChangeArrowheads="1"/>
          </p:cNvSpPr>
          <p:nvPr/>
        </p:nvSpPr>
        <p:spPr bwMode="auto">
          <a:xfrm>
            <a:off x="6975978" y="2271929"/>
            <a:ext cx="147637" cy="365125"/>
          </a:xfrm>
          <a:prstGeom prst="rightArrow">
            <a:avLst>
              <a:gd name="adj1" fmla="val 50000"/>
              <a:gd name="adj2" fmla="val 40625"/>
            </a:avLst>
          </a:prstGeom>
          <a:solidFill>
            <a:srgbClr val="FFFF00">
              <a:alpha val="50195"/>
            </a:srgbClr>
          </a:solidFill>
          <a:ln w="12700">
            <a:solidFill>
              <a:srgbClr val="CC3300"/>
            </a:solidFill>
            <a:miter lim="800000"/>
            <a:headEnd/>
            <a:tailEnd/>
          </a:ln>
        </p:spPr>
        <p:txBody>
          <a:bodyPr wrap="none" anchor="ctr"/>
          <a:lstStyle/>
          <a:p>
            <a:pPr defTabSz="912813"/>
            <a:endParaRPr lang="ja-JP" altLang="en-US">
              <a:solidFill>
                <a:prstClr val="black"/>
              </a:solidFill>
              <a:latin typeface="Arial" charset="0"/>
              <a:ea typeface="ＭＳ Ｐゴシック" charset="-128"/>
            </a:endParaRPr>
          </a:p>
        </p:txBody>
      </p:sp>
      <p:sp>
        <p:nvSpPr>
          <p:cNvPr id="37" name="Rectangle 34"/>
          <p:cNvSpPr>
            <a:spLocks noChangeArrowheads="1"/>
          </p:cNvSpPr>
          <p:nvPr/>
        </p:nvSpPr>
        <p:spPr bwMode="auto">
          <a:xfrm>
            <a:off x="7168625" y="1462772"/>
            <a:ext cx="504255" cy="2625725"/>
          </a:xfrm>
          <a:prstGeom prst="rect">
            <a:avLst/>
          </a:prstGeom>
          <a:solidFill>
            <a:srgbClr val="66FF66">
              <a:alpha val="50195"/>
            </a:srgbClr>
          </a:solidFill>
          <a:ln w="9525">
            <a:solidFill>
              <a:schemeClr val="tx1"/>
            </a:solidFill>
            <a:miter lim="800000"/>
            <a:headEnd/>
            <a:tailEnd/>
          </a:ln>
        </p:spPr>
        <p:txBody>
          <a:bodyPr wrap="none" lIns="18000" rIns="18000" anchor="ctr"/>
          <a:lstStyle/>
          <a:p>
            <a:pPr algn="ctr" defTabSz="912813"/>
            <a:r>
              <a:rPr lang="ja-JP" altLang="en-US" sz="1200" b="1" dirty="0" smtClean="0">
                <a:solidFill>
                  <a:prstClr val="black"/>
                </a:solidFill>
                <a:latin typeface="Times New Roman" pitchFamily="18" charset="0"/>
                <a:ea typeface="ＭＳ Ｐゴシック" charset="-128"/>
              </a:rPr>
              <a:t>７．８</a:t>
            </a:r>
            <a:endParaRPr lang="en-US" altLang="ja-JP" sz="1200" b="1" dirty="0" smtClean="0">
              <a:solidFill>
                <a:prstClr val="black"/>
              </a:solidFill>
              <a:latin typeface="Times New Roman" pitchFamily="18" charset="0"/>
              <a:ea typeface="ＭＳ Ｐゴシック" charset="-128"/>
            </a:endParaRPr>
          </a:p>
          <a:p>
            <a:pPr algn="ctr" defTabSz="912813"/>
            <a:r>
              <a:rPr lang="ja-JP" altLang="en-US" sz="1200" b="1" dirty="0" smtClean="0">
                <a:solidFill>
                  <a:prstClr val="black"/>
                </a:solidFill>
                <a:latin typeface="Times New Roman" pitchFamily="18" charset="0"/>
                <a:ea typeface="ＭＳ Ｐゴシック" charset="-128"/>
              </a:rPr>
              <a:t>兆円</a:t>
            </a:r>
            <a:endParaRPr lang="ja-JP" altLang="en-US" sz="1200" b="1" dirty="0">
              <a:solidFill>
                <a:prstClr val="black"/>
              </a:solidFill>
              <a:latin typeface="Times New Roman" pitchFamily="18" charset="0"/>
              <a:ea typeface="ＭＳ Ｐゴシック" charset="-128"/>
            </a:endParaRPr>
          </a:p>
        </p:txBody>
      </p:sp>
      <p:sp>
        <p:nvSpPr>
          <p:cNvPr id="38" name="AutoShape 35"/>
          <p:cNvSpPr>
            <a:spLocks noChangeArrowheads="1"/>
          </p:cNvSpPr>
          <p:nvPr/>
        </p:nvSpPr>
        <p:spPr bwMode="auto">
          <a:xfrm>
            <a:off x="7693820" y="2213488"/>
            <a:ext cx="147637" cy="365125"/>
          </a:xfrm>
          <a:prstGeom prst="rightArrow">
            <a:avLst>
              <a:gd name="adj1" fmla="val 50000"/>
              <a:gd name="adj2" fmla="val 40625"/>
            </a:avLst>
          </a:prstGeom>
          <a:solidFill>
            <a:srgbClr val="FFFF00">
              <a:alpha val="50195"/>
            </a:srgbClr>
          </a:solidFill>
          <a:ln w="12700">
            <a:solidFill>
              <a:srgbClr val="CC3300"/>
            </a:solidFill>
            <a:miter lim="800000"/>
            <a:headEnd/>
            <a:tailEnd/>
          </a:ln>
        </p:spPr>
        <p:txBody>
          <a:bodyPr wrap="none" anchor="ctr"/>
          <a:lstStyle/>
          <a:p>
            <a:pPr defTabSz="912813"/>
            <a:endParaRPr lang="ja-JP" altLang="en-US">
              <a:solidFill>
                <a:prstClr val="black"/>
              </a:solidFill>
              <a:latin typeface="Arial" charset="0"/>
              <a:ea typeface="ＭＳ Ｐゴシック" charset="-128"/>
            </a:endParaRPr>
          </a:p>
        </p:txBody>
      </p:sp>
      <p:sp>
        <p:nvSpPr>
          <p:cNvPr id="40" name="正方形/長方形 39"/>
          <p:cNvSpPr/>
          <p:nvPr/>
        </p:nvSpPr>
        <p:spPr>
          <a:xfrm>
            <a:off x="52113" y="4293096"/>
            <a:ext cx="7510988"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6316" tIns="48157" rIns="96316" bIns="48157" anchor="ctr"/>
          <a:lstStyle/>
          <a:p>
            <a:pPr defTabSz="912813">
              <a:defRPr/>
            </a:pPr>
            <a:r>
              <a:rPr lang="en-US" altLang="ja-JP" sz="1100" dirty="0">
                <a:solidFill>
                  <a:prstClr val="black"/>
                </a:solidFill>
                <a:latin typeface="HGPｺﾞｼｯｸM" pitchFamily="50" charset="-128"/>
                <a:ea typeface="HGPｺﾞｼｯｸM" pitchFamily="50" charset="-128"/>
              </a:rPr>
              <a:t>※</a:t>
            </a:r>
            <a:r>
              <a:rPr lang="ja-JP" altLang="en-US" sz="1100" dirty="0">
                <a:solidFill>
                  <a:prstClr val="black"/>
                </a:solidFill>
                <a:latin typeface="HGPｺﾞｼｯｸM" pitchFamily="50" charset="-128"/>
                <a:ea typeface="HGPｺﾞｼｯｸM" pitchFamily="50" charset="-128"/>
              </a:rPr>
              <a:t>介護保険に係る事務コストや人件費などは含まない（地方交付税により措置されている）。</a:t>
            </a:r>
          </a:p>
        </p:txBody>
      </p:sp>
      <p:sp>
        <p:nvSpPr>
          <p:cNvPr id="41" name="Rectangle 34"/>
          <p:cNvSpPr>
            <a:spLocks noChangeArrowheads="1"/>
          </p:cNvSpPr>
          <p:nvPr/>
        </p:nvSpPr>
        <p:spPr bwMode="auto">
          <a:xfrm>
            <a:off x="8582993" y="1102731"/>
            <a:ext cx="504255" cy="2973536"/>
          </a:xfrm>
          <a:prstGeom prst="rect">
            <a:avLst/>
          </a:prstGeom>
          <a:solidFill>
            <a:srgbClr val="66FF66">
              <a:alpha val="50195"/>
            </a:srgbClr>
          </a:solidFill>
          <a:ln w="9525">
            <a:solidFill>
              <a:schemeClr val="tx1"/>
            </a:solidFill>
            <a:miter lim="800000"/>
            <a:headEnd/>
            <a:tailEnd/>
          </a:ln>
        </p:spPr>
        <p:txBody>
          <a:bodyPr wrap="none" lIns="18000" rIns="18000" anchor="ctr"/>
          <a:lstStyle/>
          <a:p>
            <a:pPr algn="ctr" defTabSz="912813"/>
            <a:r>
              <a:rPr lang="ja-JP" altLang="en-US" sz="1200" b="1" dirty="0" smtClean="0">
                <a:solidFill>
                  <a:prstClr val="black"/>
                </a:solidFill>
                <a:latin typeface="Times New Roman" pitchFamily="18" charset="0"/>
                <a:ea typeface="ＭＳ Ｐゴシック" charset="-128"/>
              </a:rPr>
              <a:t>８．９</a:t>
            </a:r>
            <a:endParaRPr lang="en-US" altLang="ja-JP" sz="1200" b="1" dirty="0" smtClean="0">
              <a:solidFill>
                <a:prstClr val="black"/>
              </a:solidFill>
              <a:latin typeface="Times New Roman" pitchFamily="18" charset="0"/>
              <a:ea typeface="ＭＳ Ｐゴシック" charset="-128"/>
            </a:endParaRPr>
          </a:p>
          <a:p>
            <a:pPr algn="ctr" defTabSz="912813"/>
            <a:r>
              <a:rPr lang="ja-JP" altLang="en-US" sz="1200" b="1" dirty="0" smtClean="0">
                <a:solidFill>
                  <a:prstClr val="black"/>
                </a:solidFill>
                <a:latin typeface="Times New Roman" pitchFamily="18" charset="0"/>
                <a:ea typeface="ＭＳ Ｐゴシック" charset="-128"/>
              </a:rPr>
              <a:t>兆円</a:t>
            </a:r>
            <a:endParaRPr lang="ja-JP" altLang="en-US" sz="1200" b="1" dirty="0">
              <a:solidFill>
                <a:prstClr val="black"/>
              </a:solidFill>
              <a:latin typeface="Times New Roman" pitchFamily="18" charset="0"/>
              <a:ea typeface="ＭＳ Ｐゴシック" charset="-128"/>
            </a:endParaRPr>
          </a:p>
        </p:txBody>
      </p:sp>
      <p:sp>
        <p:nvSpPr>
          <p:cNvPr id="42" name="AutoShape 35"/>
          <p:cNvSpPr>
            <a:spLocks noChangeArrowheads="1"/>
          </p:cNvSpPr>
          <p:nvPr/>
        </p:nvSpPr>
        <p:spPr bwMode="auto">
          <a:xfrm>
            <a:off x="8405046" y="2124338"/>
            <a:ext cx="147637" cy="365125"/>
          </a:xfrm>
          <a:prstGeom prst="rightArrow">
            <a:avLst>
              <a:gd name="adj1" fmla="val 50000"/>
              <a:gd name="adj2" fmla="val 40625"/>
            </a:avLst>
          </a:prstGeom>
          <a:solidFill>
            <a:srgbClr val="FFFF00">
              <a:alpha val="50195"/>
            </a:srgbClr>
          </a:solidFill>
          <a:ln w="12700">
            <a:solidFill>
              <a:srgbClr val="CC3300"/>
            </a:solidFill>
            <a:miter lim="800000"/>
            <a:headEnd/>
            <a:tailEnd/>
          </a:ln>
        </p:spPr>
        <p:txBody>
          <a:bodyPr wrap="none" anchor="ctr"/>
          <a:lstStyle/>
          <a:p>
            <a:pPr defTabSz="912813"/>
            <a:endParaRPr lang="ja-JP" altLang="en-US">
              <a:solidFill>
                <a:prstClr val="black"/>
              </a:solidFill>
              <a:latin typeface="Arial" charset="0"/>
              <a:ea typeface="ＭＳ Ｐゴシック" charset="-128"/>
            </a:endParaRPr>
          </a:p>
        </p:txBody>
      </p:sp>
      <p:sp>
        <p:nvSpPr>
          <p:cNvPr id="43" name="タイトル 1"/>
          <p:cNvSpPr>
            <a:spLocks noGrp="1"/>
          </p:cNvSpPr>
          <p:nvPr>
            <p:ph type="title"/>
          </p:nvPr>
        </p:nvSpPr>
        <p:spPr>
          <a:xfrm>
            <a:off x="0" y="-26988"/>
            <a:ext cx="9144000" cy="503659"/>
          </a:xfrm>
          <a:noFill/>
        </p:spPr>
        <p:txBody>
          <a:bodyPr>
            <a:noAutofit/>
          </a:bodyPr>
          <a:lstStyle/>
          <a:p>
            <a:pPr algn="l"/>
            <a:r>
              <a:rPr lang="ja-JP" altLang="en-US" sz="2400" dirty="0" smtClean="0">
                <a:latin typeface="HGP創英角ｺﾞｼｯｸUB" pitchFamily="50" charset="-128"/>
                <a:ea typeface="HGP創英角ｺﾞｼｯｸUB" pitchFamily="50" charset="-128"/>
              </a:rPr>
              <a:t>（３） </a:t>
            </a:r>
            <a:r>
              <a:rPr kumimoji="1" lang="ja-JP" altLang="en-US" sz="2400" dirty="0" smtClean="0">
                <a:latin typeface="HGP創英角ｺﾞｼｯｸUB" pitchFamily="50" charset="-128"/>
                <a:ea typeface="HGP創英角ｺﾞｼｯｸUB" pitchFamily="50" charset="-128"/>
              </a:rPr>
              <a:t>介護費用と保険料の推移</a:t>
            </a:r>
            <a:endParaRPr kumimoji="1" lang="ja-JP" altLang="en-US" sz="2400" dirty="0">
              <a:latin typeface="HGP創英角ｺﾞｼｯｸUB" pitchFamily="50" charset="-128"/>
              <a:ea typeface="HGP創英角ｺﾞｼｯｸUB" pitchFamily="50" charset="-128"/>
            </a:endParaRPr>
          </a:p>
        </p:txBody>
      </p:sp>
      <p:sp>
        <p:nvSpPr>
          <p:cNvPr id="47" name="Text Box 39"/>
          <p:cNvSpPr txBox="1">
            <a:spLocks noChangeArrowheads="1"/>
          </p:cNvSpPr>
          <p:nvPr/>
        </p:nvSpPr>
        <p:spPr bwMode="auto">
          <a:xfrm>
            <a:off x="2014082" y="5815023"/>
            <a:ext cx="1424443" cy="664363"/>
          </a:xfrm>
          <a:prstGeom prst="rect">
            <a:avLst/>
          </a:prstGeom>
          <a:solidFill>
            <a:srgbClr val="FFCC66"/>
          </a:solidFill>
          <a:ln w="12700">
            <a:solidFill>
              <a:schemeClr val="tx1"/>
            </a:solidFill>
            <a:miter lim="800000"/>
            <a:headEnd/>
            <a:tailEnd/>
          </a:ln>
        </p:spPr>
        <p:txBody>
          <a:bodyPr wrap="none" lIns="87279" tIns="43640" rIns="87279" bIns="43640" anchor="ctr"/>
          <a:lstStyle/>
          <a:p>
            <a:pPr algn="ctr" defTabSz="873125"/>
            <a:r>
              <a:rPr lang="ja-JP" altLang="en-US" b="1" dirty="0">
                <a:solidFill>
                  <a:prstClr val="black"/>
                </a:solidFill>
                <a:latin typeface="Times New Roman" pitchFamily="18" charset="0"/>
                <a:ea typeface="ＭＳ Ｐゴシック" charset="-128"/>
              </a:rPr>
              <a:t>３，２９３円</a:t>
            </a:r>
          </a:p>
          <a:p>
            <a:pPr algn="ctr" defTabSz="873125"/>
            <a:r>
              <a:rPr lang="ja-JP" altLang="en-US" b="1" dirty="0">
                <a:solidFill>
                  <a:prstClr val="black"/>
                </a:solidFill>
                <a:latin typeface="Times New Roman" pitchFamily="18" charset="0"/>
                <a:ea typeface="ＭＳ Ｐゴシック" charset="-128"/>
              </a:rPr>
              <a:t>（＋１３％）</a:t>
            </a:r>
          </a:p>
        </p:txBody>
      </p:sp>
      <p:sp>
        <p:nvSpPr>
          <p:cNvPr id="48" name="AutoShape 40"/>
          <p:cNvSpPr>
            <a:spLocks noChangeArrowheads="1"/>
          </p:cNvSpPr>
          <p:nvPr/>
        </p:nvSpPr>
        <p:spPr bwMode="auto">
          <a:xfrm>
            <a:off x="3513541" y="5953428"/>
            <a:ext cx="264042" cy="399900"/>
          </a:xfrm>
          <a:prstGeom prst="rightArrow">
            <a:avLst>
              <a:gd name="adj1" fmla="val 36806"/>
              <a:gd name="adj2" fmla="val 56473"/>
            </a:avLst>
          </a:prstGeom>
          <a:solidFill>
            <a:srgbClr val="6699FF"/>
          </a:solidFill>
          <a:ln w="12700">
            <a:solidFill>
              <a:schemeClr val="tx1"/>
            </a:solidFill>
            <a:miter lim="800000"/>
            <a:headEnd/>
            <a:tailEnd/>
          </a:ln>
        </p:spPr>
        <p:txBody>
          <a:bodyPr wrap="none" anchor="ctr"/>
          <a:lstStyle/>
          <a:p>
            <a:pPr algn="ctr" defTabSz="912813">
              <a:spcBef>
                <a:spcPct val="50000"/>
              </a:spcBef>
            </a:pPr>
            <a:endParaRPr lang="ja-JP" altLang="ja-JP" sz="2800" b="1">
              <a:solidFill>
                <a:prstClr val="black"/>
              </a:solidFill>
              <a:latin typeface="Verdana" pitchFamily="34" charset="0"/>
              <a:ea typeface="ＤＦ平成ゴシック体W5" pitchFamily="1" charset="-128"/>
            </a:endParaRPr>
          </a:p>
        </p:txBody>
      </p:sp>
      <p:sp>
        <p:nvSpPr>
          <p:cNvPr id="49" name="Text Box 39"/>
          <p:cNvSpPr txBox="1">
            <a:spLocks noChangeArrowheads="1"/>
          </p:cNvSpPr>
          <p:nvPr/>
        </p:nvSpPr>
        <p:spPr bwMode="auto">
          <a:xfrm>
            <a:off x="3842994" y="5806059"/>
            <a:ext cx="1424443" cy="664363"/>
          </a:xfrm>
          <a:prstGeom prst="rect">
            <a:avLst/>
          </a:prstGeom>
          <a:solidFill>
            <a:srgbClr val="FFCC66"/>
          </a:solidFill>
          <a:ln w="12700">
            <a:solidFill>
              <a:schemeClr val="tx1"/>
            </a:solidFill>
            <a:miter lim="800000"/>
            <a:headEnd/>
            <a:tailEnd/>
          </a:ln>
        </p:spPr>
        <p:txBody>
          <a:bodyPr wrap="none" lIns="87279" tIns="43640" rIns="87279" bIns="43640" anchor="ctr"/>
          <a:lstStyle/>
          <a:p>
            <a:pPr algn="ctr" defTabSz="873125"/>
            <a:r>
              <a:rPr lang="ja-JP" altLang="en-US" b="1" dirty="0" smtClean="0">
                <a:solidFill>
                  <a:prstClr val="black"/>
                </a:solidFill>
                <a:latin typeface="Times New Roman" pitchFamily="18" charset="0"/>
                <a:ea typeface="ＭＳ Ｐゴシック" charset="-128"/>
              </a:rPr>
              <a:t>４，０９０円</a:t>
            </a:r>
            <a:endParaRPr lang="ja-JP" altLang="en-US" b="1" dirty="0">
              <a:solidFill>
                <a:prstClr val="black"/>
              </a:solidFill>
              <a:latin typeface="Times New Roman" pitchFamily="18" charset="0"/>
              <a:ea typeface="ＭＳ Ｐゴシック" charset="-128"/>
            </a:endParaRPr>
          </a:p>
          <a:p>
            <a:pPr algn="ctr" defTabSz="873125"/>
            <a:r>
              <a:rPr lang="ja-JP" altLang="en-US" b="1" dirty="0">
                <a:solidFill>
                  <a:prstClr val="black"/>
                </a:solidFill>
                <a:latin typeface="Times New Roman" pitchFamily="18" charset="0"/>
                <a:ea typeface="ＭＳ Ｐゴシック" charset="-128"/>
              </a:rPr>
              <a:t>（</a:t>
            </a:r>
            <a:r>
              <a:rPr lang="ja-JP" altLang="en-US" b="1" dirty="0" smtClean="0">
                <a:solidFill>
                  <a:prstClr val="black"/>
                </a:solidFill>
                <a:latin typeface="Times New Roman" pitchFamily="18" charset="0"/>
                <a:ea typeface="ＭＳ Ｐゴシック" charset="-128"/>
              </a:rPr>
              <a:t>＋２４％</a:t>
            </a:r>
            <a:r>
              <a:rPr lang="ja-JP" altLang="en-US" b="1" dirty="0">
                <a:solidFill>
                  <a:prstClr val="black"/>
                </a:solidFill>
                <a:latin typeface="Times New Roman" pitchFamily="18" charset="0"/>
                <a:ea typeface="ＭＳ Ｐゴシック" charset="-128"/>
              </a:rPr>
              <a:t>）</a:t>
            </a:r>
          </a:p>
        </p:txBody>
      </p:sp>
      <p:sp>
        <p:nvSpPr>
          <p:cNvPr id="50" name="AutoShape 40"/>
          <p:cNvSpPr>
            <a:spLocks noChangeArrowheads="1"/>
          </p:cNvSpPr>
          <p:nvPr/>
        </p:nvSpPr>
        <p:spPr bwMode="auto">
          <a:xfrm>
            <a:off x="5325817" y="5966875"/>
            <a:ext cx="264042" cy="399900"/>
          </a:xfrm>
          <a:prstGeom prst="rightArrow">
            <a:avLst>
              <a:gd name="adj1" fmla="val 36806"/>
              <a:gd name="adj2" fmla="val 56473"/>
            </a:avLst>
          </a:prstGeom>
          <a:solidFill>
            <a:srgbClr val="6699FF"/>
          </a:solidFill>
          <a:ln w="12700">
            <a:solidFill>
              <a:schemeClr val="tx1"/>
            </a:solidFill>
            <a:miter lim="800000"/>
            <a:headEnd/>
            <a:tailEnd/>
          </a:ln>
        </p:spPr>
        <p:txBody>
          <a:bodyPr wrap="none" anchor="ctr"/>
          <a:lstStyle/>
          <a:p>
            <a:pPr algn="ctr" defTabSz="912813">
              <a:spcBef>
                <a:spcPct val="50000"/>
              </a:spcBef>
            </a:pPr>
            <a:endParaRPr lang="ja-JP" altLang="ja-JP" sz="2800" b="1">
              <a:solidFill>
                <a:prstClr val="black"/>
              </a:solidFill>
              <a:latin typeface="Verdana" pitchFamily="34" charset="0"/>
              <a:ea typeface="ＤＦ平成ゴシック体W5" pitchFamily="1" charset="-128"/>
            </a:endParaRPr>
          </a:p>
        </p:txBody>
      </p:sp>
      <p:sp>
        <p:nvSpPr>
          <p:cNvPr id="51" name="Text Box 39"/>
          <p:cNvSpPr txBox="1">
            <a:spLocks noChangeArrowheads="1"/>
          </p:cNvSpPr>
          <p:nvPr/>
        </p:nvSpPr>
        <p:spPr bwMode="auto">
          <a:xfrm>
            <a:off x="5655230" y="5819506"/>
            <a:ext cx="1424443" cy="664363"/>
          </a:xfrm>
          <a:prstGeom prst="rect">
            <a:avLst/>
          </a:prstGeom>
          <a:solidFill>
            <a:srgbClr val="FFCC66"/>
          </a:solidFill>
          <a:ln w="12700">
            <a:solidFill>
              <a:schemeClr val="tx1"/>
            </a:solidFill>
            <a:miter lim="800000"/>
            <a:headEnd/>
            <a:tailEnd/>
          </a:ln>
        </p:spPr>
        <p:txBody>
          <a:bodyPr wrap="none" lIns="87279" tIns="43640" rIns="87279" bIns="43640" anchor="ctr"/>
          <a:lstStyle/>
          <a:p>
            <a:pPr algn="ctr" defTabSz="873125"/>
            <a:r>
              <a:rPr lang="ja-JP" altLang="en-US" b="1" dirty="0" smtClean="0">
                <a:solidFill>
                  <a:prstClr val="black"/>
                </a:solidFill>
                <a:latin typeface="Times New Roman" pitchFamily="18" charset="0"/>
                <a:ea typeface="ＭＳ Ｐゴシック" charset="-128"/>
              </a:rPr>
              <a:t>４，１６０円</a:t>
            </a:r>
            <a:endParaRPr lang="ja-JP" altLang="en-US" b="1" dirty="0">
              <a:solidFill>
                <a:prstClr val="black"/>
              </a:solidFill>
              <a:latin typeface="Times New Roman" pitchFamily="18" charset="0"/>
              <a:ea typeface="ＭＳ Ｐゴシック" charset="-128"/>
            </a:endParaRPr>
          </a:p>
          <a:p>
            <a:pPr algn="ctr" defTabSz="873125"/>
            <a:r>
              <a:rPr lang="ja-JP" altLang="en-US" b="1" dirty="0">
                <a:solidFill>
                  <a:prstClr val="black"/>
                </a:solidFill>
                <a:latin typeface="Times New Roman" pitchFamily="18" charset="0"/>
                <a:ea typeface="ＭＳ Ｐゴシック" charset="-128"/>
              </a:rPr>
              <a:t>（</a:t>
            </a:r>
            <a:r>
              <a:rPr lang="ja-JP" altLang="en-US" b="1" dirty="0" smtClean="0">
                <a:solidFill>
                  <a:prstClr val="black"/>
                </a:solidFill>
                <a:latin typeface="Times New Roman" pitchFamily="18" charset="0"/>
                <a:ea typeface="ＭＳ Ｐゴシック" charset="-128"/>
              </a:rPr>
              <a:t>＋１．７％</a:t>
            </a:r>
            <a:r>
              <a:rPr lang="ja-JP" altLang="en-US" b="1" dirty="0">
                <a:solidFill>
                  <a:prstClr val="black"/>
                </a:solidFill>
                <a:latin typeface="Times New Roman" pitchFamily="18" charset="0"/>
                <a:ea typeface="ＭＳ Ｐゴシック" charset="-128"/>
              </a:rPr>
              <a:t>）</a:t>
            </a:r>
          </a:p>
        </p:txBody>
      </p:sp>
      <p:sp>
        <p:nvSpPr>
          <p:cNvPr id="52" name="AutoShape 40"/>
          <p:cNvSpPr>
            <a:spLocks noChangeArrowheads="1"/>
          </p:cNvSpPr>
          <p:nvPr/>
        </p:nvSpPr>
        <p:spPr bwMode="auto">
          <a:xfrm>
            <a:off x="7142216" y="5971358"/>
            <a:ext cx="264042" cy="399900"/>
          </a:xfrm>
          <a:prstGeom prst="rightArrow">
            <a:avLst>
              <a:gd name="adj1" fmla="val 36806"/>
              <a:gd name="adj2" fmla="val 56473"/>
            </a:avLst>
          </a:prstGeom>
          <a:solidFill>
            <a:srgbClr val="6699FF"/>
          </a:solidFill>
          <a:ln w="12700">
            <a:solidFill>
              <a:schemeClr val="tx1"/>
            </a:solidFill>
            <a:miter lim="800000"/>
            <a:headEnd/>
            <a:tailEnd/>
          </a:ln>
        </p:spPr>
        <p:txBody>
          <a:bodyPr wrap="none" anchor="ctr"/>
          <a:lstStyle/>
          <a:p>
            <a:pPr algn="ctr" defTabSz="912813">
              <a:spcBef>
                <a:spcPct val="50000"/>
              </a:spcBef>
            </a:pPr>
            <a:endParaRPr lang="ja-JP" altLang="ja-JP" sz="2800" b="1">
              <a:solidFill>
                <a:prstClr val="black"/>
              </a:solidFill>
              <a:latin typeface="Verdana" pitchFamily="34" charset="0"/>
              <a:ea typeface="ＤＦ平成ゴシック体W5" pitchFamily="1" charset="-128"/>
            </a:endParaRPr>
          </a:p>
        </p:txBody>
      </p:sp>
      <p:sp>
        <p:nvSpPr>
          <p:cNvPr id="53" name="Text Box 39"/>
          <p:cNvSpPr txBox="1">
            <a:spLocks noChangeArrowheads="1"/>
          </p:cNvSpPr>
          <p:nvPr/>
        </p:nvSpPr>
        <p:spPr bwMode="auto">
          <a:xfrm>
            <a:off x="7471399" y="5823989"/>
            <a:ext cx="1540326" cy="664363"/>
          </a:xfrm>
          <a:prstGeom prst="rect">
            <a:avLst/>
          </a:prstGeom>
          <a:solidFill>
            <a:srgbClr val="FFCC66"/>
          </a:solidFill>
          <a:ln w="12700">
            <a:solidFill>
              <a:schemeClr val="tx1"/>
            </a:solidFill>
            <a:miter lim="800000"/>
            <a:headEnd/>
            <a:tailEnd/>
          </a:ln>
        </p:spPr>
        <p:txBody>
          <a:bodyPr wrap="none" lIns="87279" tIns="43640" rIns="87279" bIns="43640" anchor="ctr"/>
          <a:lstStyle/>
          <a:p>
            <a:pPr algn="ctr" defTabSz="873125"/>
            <a:r>
              <a:rPr lang="ja-JP" altLang="en-US" b="1" dirty="0" smtClean="0">
                <a:solidFill>
                  <a:prstClr val="black"/>
                </a:solidFill>
                <a:latin typeface="Times New Roman" pitchFamily="18" charset="0"/>
                <a:ea typeface="ＭＳ Ｐゴシック" charset="-128"/>
              </a:rPr>
              <a:t>４，９７２円</a:t>
            </a:r>
            <a:endParaRPr lang="en-US" altLang="ja-JP" b="1" dirty="0" smtClean="0">
              <a:solidFill>
                <a:prstClr val="black"/>
              </a:solidFill>
              <a:latin typeface="Times New Roman" pitchFamily="18" charset="0"/>
              <a:ea typeface="ＭＳ Ｐゴシック" charset="-128"/>
            </a:endParaRPr>
          </a:p>
          <a:p>
            <a:pPr algn="ctr" defTabSz="873125"/>
            <a:r>
              <a:rPr lang="ja-JP" altLang="en-US" b="1" dirty="0" smtClean="0">
                <a:solidFill>
                  <a:prstClr val="black"/>
                </a:solidFill>
                <a:latin typeface="Times New Roman" pitchFamily="18" charset="0"/>
                <a:ea typeface="ＭＳ Ｐゴシック" charset="-128"/>
              </a:rPr>
              <a:t>（＋２０％）</a:t>
            </a:r>
            <a:endParaRPr lang="en-US" altLang="ja-JP" b="1" dirty="0" smtClean="0">
              <a:solidFill>
                <a:prstClr val="black"/>
              </a:solidFill>
              <a:latin typeface="Times New Roman" pitchFamily="18" charset="0"/>
              <a:ea typeface="ＭＳ Ｐゴシック" charset="-128"/>
            </a:endParaRPr>
          </a:p>
        </p:txBody>
      </p:sp>
      <p:sp>
        <p:nvSpPr>
          <p:cNvPr id="46" name="Text Box 8"/>
          <p:cNvSpPr txBox="1">
            <a:spLocks noChangeArrowheads="1"/>
          </p:cNvSpPr>
          <p:nvPr/>
        </p:nvSpPr>
        <p:spPr bwMode="auto">
          <a:xfrm>
            <a:off x="80824" y="4481195"/>
            <a:ext cx="8295243" cy="246221"/>
          </a:xfrm>
          <a:prstGeom prst="rect">
            <a:avLst/>
          </a:prstGeom>
          <a:noFill/>
          <a:ln w="9525">
            <a:noFill/>
            <a:miter lim="800000"/>
            <a:headEnd/>
            <a:tailEnd/>
          </a:ln>
        </p:spPr>
        <p:txBody>
          <a:bodyPr wrap="square">
            <a:spAutoFit/>
          </a:bodyPr>
          <a:lstStyle/>
          <a:p>
            <a:pPr defTabSz="912813">
              <a:spcBef>
                <a:spcPct val="50000"/>
              </a:spcBef>
            </a:pPr>
            <a:r>
              <a:rPr lang="ja-JP" altLang="en-US" sz="1000" dirty="0">
                <a:solidFill>
                  <a:prstClr val="black"/>
                </a:solidFill>
                <a:latin typeface="ＭＳ Ｐゴシック"/>
                <a:ea typeface="ＭＳ Ｐゴシック"/>
              </a:rPr>
              <a:t>（注）</a:t>
            </a:r>
            <a:r>
              <a:rPr lang="en-US" altLang="ja-JP" sz="1000" dirty="0">
                <a:solidFill>
                  <a:prstClr val="black"/>
                </a:solidFill>
                <a:latin typeface="ＭＳ Ｐゴシック"/>
                <a:ea typeface="ＭＳ Ｐゴシック"/>
              </a:rPr>
              <a:t>2000</a:t>
            </a:r>
            <a:r>
              <a:rPr lang="ja-JP" altLang="en-US" sz="1000" dirty="0">
                <a:solidFill>
                  <a:prstClr val="black"/>
                </a:solidFill>
                <a:latin typeface="ＭＳ Ｐゴシック"/>
                <a:ea typeface="ＭＳ Ｐゴシック"/>
              </a:rPr>
              <a:t>～</a:t>
            </a:r>
            <a:r>
              <a:rPr lang="en-US" altLang="ja-JP" sz="1000" dirty="0" smtClean="0">
                <a:solidFill>
                  <a:prstClr val="black"/>
                </a:solidFill>
                <a:latin typeface="ＭＳ Ｐゴシック"/>
                <a:ea typeface="ＭＳ Ｐゴシック"/>
              </a:rPr>
              <a:t>2010</a:t>
            </a:r>
            <a:r>
              <a:rPr lang="ja-JP" altLang="en-US" sz="1000" dirty="0" smtClean="0">
                <a:solidFill>
                  <a:prstClr val="black"/>
                </a:solidFill>
                <a:latin typeface="ＭＳ Ｐゴシック"/>
                <a:ea typeface="ＭＳ Ｐゴシック"/>
              </a:rPr>
              <a:t>年度</a:t>
            </a:r>
            <a:r>
              <a:rPr lang="ja-JP" altLang="en-US" sz="1000" dirty="0">
                <a:solidFill>
                  <a:prstClr val="black"/>
                </a:solidFill>
                <a:latin typeface="ＭＳ Ｐゴシック"/>
                <a:ea typeface="ＭＳ Ｐゴシック"/>
              </a:rPr>
              <a:t>は</a:t>
            </a:r>
            <a:r>
              <a:rPr lang="ja-JP" altLang="en-US" sz="1000" dirty="0" smtClean="0">
                <a:solidFill>
                  <a:prstClr val="black"/>
                </a:solidFill>
                <a:latin typeface="ＭＳ Ｐゴシック"/>
                <a:ea typeface="ＭＳ Ｐゴシック"/>
              </a:rPr>
              <a:t>実績、</a:t>
            </a:r>
            <a:r>
              <a:rPr lang="en-US" altLang="ja-JP" sz="1000" dirty="0" smtClean="0">
                <a:solidFill>
                  <a:prstClr val="black"/>
                </a:solidFill>
                <a:latin typeface="ＭＳ Ｐゴシック"/>
                <a:ea typeface="ＭＳ Ｐゴシック"/>
              </a:rPr>
              <a:t>2011</a:t>
            </a:r>
            <a:r>
              <a:rPr lang="ja-JP" altLang="en-US" sz="1000" dirty="0" smtClean="0">
                <a:solidFill>
                  <a:prstClr val="black"/>
                </a:solidFill>
                <a:latin typeface="ＭＳ Ｐゴシック"/>
                <a:ea typeface="ＭＳ Ｐゴシック"/>
              </a:rPr>
              <a:t>・</a:t>
            </a:r>
            <a:r>
              <a:rPr lang="en-US" altLang="ja-JP" sz="1000" dirty="0" smtClean="0">
                <a:solidFill>
                  <a:prstClr val="black"/>
                </a:solidFill>
                <a:latin typeface="ＭＳ Ｐゴシック"/>
                <a:ea typeface="ＭＳ Ｐゴシック"/>
              </a:rPr>
              <a:t>2012</a:t>
            </a:r>
            <a:r>
              <a:rPr lang="ja-JP" altLang="en-US" sz="1000" dirty="0" smtClean="0">
                <a:solidFill>
                  <a:prstClr val="black"/>
                </a:solidFill>
                <a:latin typeface="ＭＳ Ｐゴシック"/>
                <a:ea typeface="ＭＳ Ｐゴシック"/>
              </a:rPr>
              <a:t>年度</a:t>
            </a:r>
            <a:r>
              <a:rPr lang="ja-JP" altLang="en-US" sz="1000" dirty="0">
                <a:solidFill>
                  <a:prstClr val="black"/>
                </a:solidFill>
                <a:latin typeface="ＭＳ Ｐゴシック"/>
                <a:ea typeface="ＭＳ Ｐゴシック"/>
              </a:rPr>
              <a:t>は当初</a:t>
            </a:r>
            <a:r>
              <a:rPr lang="ja-JP" altLang="en-US" sz="1000" dirty="0" smtClean="0">
                <a:solidFill>
                  <a:prstClr val="black"/>
                </a:solidFill>
                <a:latin typeface="ＭＳ Ｐゴシック"/>
                <a:ea typeface="ＭＳ Ｐゴシック"/>
              </a:rPr>
              <a:t>予算。ただし、</a:t>
            </a:r>
            <a:r>
              <a:rPr lang="en-US" altLang="ja-JP" sz="1000" dirty="0" smtClean="0">
                <a:solidFill>
                  <a:prstClr val="black"/>
                </a:solidFill>
                <a:latin typeface="ＭＳ Ｐゴシック"/>
                <a:ea typeface="ＭＳ Ｐゴシック"/>
              </a:rPr>
              <a:t>2010</a:t>
            </a:r>
            <a:r>
              <a:rPr lang="ja-JP" altLang="en-US" sz="1000" dirty="0" smtClean="0">
                <a:solidFill>
                  <a:prstClr val="black"/>
                </a:solidFill>
                <a:latin typeface="ＭＳ Ｐゴシック"/>
                <a:ea typeface="ＭＳ Ｐゴシック"/>
              </a:rPr>
              <a:t>年度の実績は、東日本大震災の影響により、福島県の５町１村を除いて集計。 </a:t>
            </a:r>
            <a:endParaRPr lang="ja-JP" altLang="en-US" sz="1000" dirty="0">
              <a:solidFill>
                <a:prstClr val="black"/>
              </a:solidFill>
              <a:latin typeface="ＭＳ Ｐゴシック"/>
              <a:ea typeface="ＭＳ Ｐゴシック"/>
            </a:endParaRPr>
          </a:p>
        </p:txBody>
      </p:sp>
      <p:sp>
        <p:nvSpPr>
          <p:cNvPr id="54" name="角丸四角形 53"/>
          <p:cNvSpPr/>
          <p:nvPr/>
        </p:nvSpPr>
        <p:spPr bwMode="auto">
          <a:xfrm>
            <a:off x="118588" y="476672"/>
            <a:ext cx="8840367" cy="504056"/>
          </a:xfrm>
          <a:prstGeom prst="roundRect">
            <a:avLst/>
          </a:prstGeom>
          <a:ln w="19050">
            <a:headEnd/>
            <a:tailEnd/>
          </a:ln>
        </p:spPr>
        <p:style>
          <a:lnRef idx="2">
            <a:schemeClr val="dk1"/>
          </a:lnRef>
          <a:fillRef idx="1">
            <a:schemeClr val="lt1"/>
          </a:fillRef>
          <a:effectRef idx="0">
            <a:schemeClr val="dk1"/>
          </a:effectRef>
          <a:fontRef idx="minor">
            <a:schemeClr val="dk1"/>
          </a:fontRef>
        </p:style>
        <p:txBody>
          <a:bodyPr lIns="68415" tIns="34208" rIns="68415" bIns="34208" rtlCol="0" anchor="ctr"/>
          <a:lstStyle/>
          <a:p>
            <a:pPr marL="201613" indent="-201613" algn="just" defTabSz="957263"/>
            <a:r>
              <a:rPr lang="ja-JP" altLang="en-US" sz="1400" dirty="0" smtClean="0">
                <a:solidFill>
                  <a:prstClr val="black"/>
                </a:solidFill>
                <a:latin typeface="ＭＳ ゴシック" pitchFamily="49" charset="-128"/>
                <a:ea typeface="ＭＳ ゴシック" pitchFamily="49" charset="-128"/>
              </a:rPr>
              <a:t>○ この１２年間で、介護保険の総費用は約２．４倍に増加。　保険料の全国平均は１．７倍に増加。</a:t>
            </a:r>
            <a:endParaRPr lang="ja-JP" altLang="en-US" sz="1400" dirty="0">
              <a:solidFill>
                <a:prstClr val="black"/>
              </a:solidFill>
              <a:latin typeface="ＭＳ ゴシック" pitchFamily="49" charset="-128"/>
              <a:ea typeface="ＭＳ ゴシック" pitchFamily="49" charset="-128"/>
            </a:endParaRPr>
          </a:p>
        </p:txBody>
      </p:sp>
      <p:sp>
        <p:nvSpPr>
          <p:cNvPr id="58" name="右大かっこ 57"/>
          <p:cNvSpPr/>
          <p:nvPr/>
        </p:nvSpPr>
        <p:spPr>
          <a:xfrm>
            <a:off x="964350" y="3121090"/>
            <a:ext cx="66469" cy="2088232"/>
          </a:xfrm>
          <a:prstGeom prst="rightBracket">
            <a:avLst/>
          </a:prstGeom>
          <a:ln w="19050">
            <a:solidFill>
              <a:schemeClr val="tx1"/>
            </a:solidFill>
          </a:ln>
          <a:scene3d>
            <a:camera prst="orthographicFront">
              <a:rot lat="0" lon="0" rev="16200000"/>
            </a:camera>
            <a:lightRig rig="threePt" dir="t"/>
          </a:scene3d>
        </p:spPr>
        <p:style>
          <a:lnRef idx="1">
            <a:schemeClr val="accent1"/>
          </a:lnRef>
          <a:fillRef idx="0">
            <a:schemeClr val="accent1"/>
          </a:fillRef>
          <a:effectRef idx="0">
            <a:schemeClr val="accent1"/>
          </a:effectRef>
          <a:fontRef idx="minor">
            <a:schemeClr val="tx1"/>
          </a:fontRef>
        </p:style>
        <p:txBody>
          <a:bodyPr rtlCol="0" anchor="ctr"/>
          <a:lstStyle/>
          <a:p>
            <a:pPr algn="ctr" defTabSz="912813"/>
            <a:endParaRPr lang="ja-JP" altLang="en-US">
              <a:solidFill>
                <a:prstClr val="black"/>
              </a:solidFill>
            </a:endParaRPr>
          </a:p>
        </p:txBody>
      </p:sp>
      <p:sp>
        <p:nvSpPr>
          <p:cNvPr id="2071" name="Text Box 30"/>
          <p:cNvSpPr txBox="1">
            <a:spLocks noChangeArrowheads="1"/>
          </p:cNvSpPr>
          <p:nvPr/>
        </p:nvSpPr>
        <p:spPr bwMode="auto">
          <a:xfrm>
            <a:off x="-107811" y="3830855"/>
            <a:ext cx="9442277" cy="246221"/>
          </a:xfrm>
          <a:prstGeom prst="rect">
            <a:avLst/>
          </a:prstGeom>
          <a:noFill/>
          <a:ln w="9525">
            <a:noFill/>
            <a:miter lim="800000"/>
            <a:headEnd/>
            <a:tailEnd/>
          </a:ln>
        </p:spPr>
        <p:txBody>
          <a:bodyPr wrap="square">
            <a:spAutoFit/>
          </a:bodyPr>
          <a:lstStyle/>
          <a:p>
            <a:pPr defTabSz="912813">
              <a:spcBef>
                <a:spcPct val="50000"/>
              </a:spcBef>
            </a:pPr>
            <a:r>
              <a:rPr lang="en-US" altLang="ja-JP" sz="1000" b="1" dirty="0">
                <a:solidFill>
                  <a:prstClr val="black"/>
                </a:solidFill>
                <a:latin typeface="ＭＳ ゴシック" pitchFamily="49" charset="-128"/>
                <a:ea typeface="ＭＳ ゴシック" pitchFamily="49" charset="-128"/>
              </a:rPr>
              <a:t> (12</a:t>
            </a:r>
            <a:r>
              <a:rPr lang="ja-JP" altLang="en-US" sz="1000" b="1" dirty="0">
                <a:solidFill>
                  <a:prstClr val="black"/>
                </a:solidFill>
                <a:latin typeface="ＭＳ ゴシック" pitchFamily="49" charset="-128"/>
                <a:ea typeface="ＭＳ ゴシック" pitchFamily="49" charset="-128"/>
              </a:rPr>
              <a:t>年度</a:t>
            </a:r>
            <a:r>
              <a:rPr lang="en-US" altLang="ja-JP" sz="1000" b="1" dirty="0" smtClean="0">
                <a:solidFill>
                  <a:prstClr val="black"/>
                </a:solidFill>
                <a:latin typeface="ＭＳ ゴシック" pitchFamily="49" charset="-128"/>
                <a:ea typeface="ＭＳ ゴシック" pitchFamily="49" charset="-128"/>
              </a:rPr>
              <a:t>)   (</a:t>
            </a:r>
            <a:r>
              <a:rPr lang="en-US" altLang="ja-JP" sz="1000" b="1" dirty="0">
                <a:solidFill>
                  <a:prstClr val="black"/>
                </a:solidFill>
                <a:latin typeface="ＭＳ ゴシック" pitchFamily="49" charset="-128"/>
                <a:ea typeface="ＭＳ ゴシック" pitchFamily="49" charset="-128"/>
              </a:rPr>
              <a:t>13</a:t>
            </a:r>
            <a:r>
              <a:rPr lang="ja-JP" altLang="en-US" sz="1000" b="1" dirty="0">
                <a:solidFill>
                  <a:prstClr val="black"/>
                </a:solidFill>
                <a:latin typeface="ＭＳ ゴシック" pitchFamily="49" charset="-128"/>
                <a:ea typeface="ＭＳ ゴシック" pitchFamily="49" charset="-128"/>
              </a:rPr>
              <a:t>年度</a:t>
            </a:r>
            <a:r>
              <a:rPr lang="en-US" altLang="ja-JP" sz="1000" b="1" dirty="0">
                <a:solidFill>
                  <a:prstClr val="black"/>
                </a:solidFill>
                <a:latin typeface="ＭＳ ゴシック" pitchFamily="49" charset="-128"/>
                <a:ea typeface="ＭＳ ゴシック" pitchFamily="49" charset="-128"/>
              </a:rPr>
              <a:t>) </a:t>
            </a:r>
            <a:r>
              <a:rPr lang="en-US" altLang="ja-JP" sz="1000" b="1" dirty="0" smtClean="0">
                <a:solidFill>
                  <a:prstClr val="black"/>
                </a:solidFill>
                <a:latin typeface="ＭＳ ゴシック" pitchFamily="49" charset="-128"/>
                <a:ea typeface="ＭＳ ゴシック" pitchFamily="49" charset="-128"/>
              </a:rPr>
              <a:t>  (</a:t>
            </a:r>
            <a:r>
              <a:rPr lang="en-US" altLang="ja-JP" sz="1000" b="1" dirty="0">
                <a:solidFill>
                  <a:prstClr val="black"/>
                </a:solidFill>
                <a:latin typeface="ＭＳ ゴシック" pitchFamily="49" charset="-128"/>
                <a:ea typeface="ＭＳ ゴシック" pitchFamily="49" charset="-128"/>
              </a:rPr>
              <a:t>14</a:t>
            </a:r>
            <a:r>
              <a:rPr lang="ja-JP" altLang="en-US" sz="1000" b="1" dirty="0">
                <a:solidFill>
                  <a:prstClr val="black"/>
                </a:solidFill>
                <a:latin typeface="ＭＳ ゴシック" pitchFamily="49" charset="-128"/>
                <a:ea typeface="ＭＳ ゴシック" pitchFamily="49" charset="-128"/>
              </a:rPr>
              <a:t>年度</a:t>
            </a:r>
            <a:r>
              <a:rPr lang="en-US" altLang="ja-JP" sz="1000" b="1" dirty="0" smtClean="0">
                <a:solidFill>
                  <a:prstClr val="black"/>
                </a:solidFill>
                <a:latin typeface="ＭＳ ゴシック" pitchFamily="49" charset="-128"/>
                <a:ea typeface="ＭＳ ゴシック" pitchFamily="49" charset="-128"/>
              </a:rPr>
              <a:t>)   (</a:t>
            </a:r>
            <a:r>
              <a:rPr lang="en-US" altLang="ja-JP" sz="1000" b="1" dirty="0">
                <a:solidFill>
                  <a:prstClr val="black"/>
                </a:solidFill>
                <a:latin typeface="ＭＳ ゴシック" pitchFamily="49" charset="-128"/>
                <a:ea typeface="ＭＳ ゴシック" pitchFamily="49" charset="-128"/>
              </a:rPr>
              <a:t>15</a:t>
            </a:r>
            <a:r>
              <a:rPr lang="ja-JP" altLang="en-US" sz="1000" b="1" dirty="0">
                <a:solidFill>
                  <a:prstClr val="black"/>
                </a:solidFill>
                <a:latin typeface="ＭＳ ゴシック" pitchFamily="49" charset="-128"/>
                <a:ea typeface="ＭＳ ゴシック" pitchFamily="49" charset="-128"/>
              </a:rPr>
              <a:t>年度</a:t>
            </a:r>
            <a:r>
              <a:rPr lang="en-US" altLang="ja-JP" sz="1000" b="1" dirty="0" smtClean="0">
                <a:solidFill>
                  <a:prstClr val="black"/>
                </a:solidFill>
                <a:latin typeface="ＭＳ ゴシック" pitchFamily="49" charset="-128"/>
                <a:ea typeface="ＭＳ ゴシック" pitchFamily="49" charset="-128"/>
              </a:rPr>
              <a:t>)   (</a:t>
            </a:r>
            <a:r>
              <a:rPr lang="en-US" altLang="ja-JP" sz="1000" b="1" dirty="0">
                <a:solidFill>
                  <a:prstClr val="black"/>
                </a:solidFill>
                <a:latin typeface="ＭＳ ゴシック" pitchFamily="49" charset="-128"/>
                <a:ea typeface="ＭＳ ゴシック" pitchFamily="49" charset="-128"/>
              </a:rPr>
              <a:t>16</a:t>
            </a:r>
            <a:r>
              <a:rPr lang="ja-JP" altLang="en-US" sz="1000" b="1" dirty="0">
                <a:solidFill>
                  <a:prstClr val="black"/>
                </a:solidFill>
                <a:latin typeface="ＭＳ ゴシック" pitchFamily="49" charset="-128"/>
                <a:ea typeface="ＭＳ ゴシック" pitchFamily="49" charset="-128"/>
              </a:rPr>
              <a:t>年度</a:t>
            </a:r>
            <a:r>
              <a:rPr lang="en-US" altLang="ja-JP" sz="1000" b="1" dirty="0" smtClean="0">
                <a:solidFill>
                  <a:prstClr val="black"/>
                </a:solidFill>
                <a:latin typeface="ＭＳ ゴシック" pitchFamily="49" charset="-128"/>
                <a:ea typeface="ＭＳ ゴシック" pitchFamily="49" charset="-128"/>
              </a:rPr>
              <a:t>)    (</a:t>
            </a:r>
            <a:r>
              <a:rPr lang="en-US" altLang="ja-JP" sz="1000" b="1" dirty="0">
                <a:solidFill>
                  <a:prstClr val="black"/>
                </a:solidFill>
                <a:latin typeface="ＭＳ ゴシック" pitchFamily="49" charset="-128"/>
                <a:ea typeface="ＭＳ ゴシック" pitchFamily="49" charset="-128"/>
              </a:rPr>
              <a:t>17</a:t>
            </a:r>
            <a:r>
              <a:rPr lang="ja-JP" altLang="en-US" sz="1000" b="1" dirty="0">
                <a:solidFill>
                  <a:prstClr val="black"/>
                </a:solidFill>
                <a:latin typeface="ＭＳ ゴシック" pitchFamily="49" charset="-128"/>
                <a:ea typeface="ＭＳ ゴシック" pitchFamily="49" charset="-128"/>
              </a:rPr>
              <a:t>年度</a:t>
            </a:r>
            <a:r>
              <a:rPr lang="en-US" altLang="ja-JP" sz="1000" b="1" dirty="0" smtClean="0">
                <a:solidFill>
                  <a:prstClr val="black"/>
                </a:solidFill>
                <a:latin typeface="ＭＳ ゴシック" pitchFamily="49" charset="-128"/>
                <a:ea typeface="ＭＳ ゴシック" pitchFamily="49" charset="-128"/>
              </a:rPr>
              <a:t>)  </a:t>
            </a:r>
            <a:r>
              <a:rPr lang="ja-JP" altLang="en-US" sz="1000" b="1" dirty="0" smtClean="0">
                <a:solidFill>
                  <a:prstClr val="black"/>
                </a:solidFill>
                <a:latin typeface="ＭＳ ゴシック" pitchFamily="49" charset="-128"/>
                <a:ea typeface="ＭＳ ゴシック" pitchFamily="49" charset="-128"/>
              </a:rPr>
              <a:t>（</a:t>
            </a:r>
            <a:r>
              <a:rPr lang="en-US" altLang="ja-JP" sz="1000" b="1" dirty="0" smtClean="0">
                <a:solidFill>
                  <a:prstClr val="black"/>
                </a:solidFill>
                <a:latin typeface="ＭＳ ゴシック" pitchFamily="49" charset="-128"/>
                <a:ea typeface="ＭＳ ゴシック" pitchFamily="49" charset="-128"/>
              </a:rPr>
              <a:t>18</a:t>
            </a:r>
            <a:r>
              <a:rPr lang="ja-JP" altLang="en-US" sz="1000" b="1" dirty="0">
                <a:solidFill>
                  <a:prstClr val="black"/>
                </a:solidFill>
                <a:latin typeface="ＭＳ ゴシック" pitchFamily="49" charset="-128"/>
                <a:ea typeface="ＭＳ ゴシック" pitchFamily="49" charset="-128"/>
              </a:rPr>
              <a:t>年度</a:t>
            </a:r>
            <a:r>
              <a:rPr lang="en-US" altLang="ja-JP" sz="1000" b="1" dirty="0" smtClean="0">
                <a:solidFill>
                  <a:prstClr val="black"/>
                </a:solidFill>
                <a:latin typeface="ＭＳ ゴシック" pitchFamily="49" charset="-128"/>
                <a:ea typeface="ＭＳ ゴシック" pitchFamily="49" charset="-128"/>
              </a:rPr>
              <a:t>)   (</a:t>
            </a:r>
            <a:r>
              <a:rPr lang="en-US" altLang="ja-JP" sz="1000" b="1" dirty="0">
                <a:solidFill>
                  <a:prstClr val="black"/>
                </a:solidFill>
                <a:latin typeface="ＭＳ ゴシック" pitchFamily="49" charset="-128"/>
                <a:ea typeface="ＭＳ ゴシック" pitchFamily="49" charset="-128"/>
              </a:rPr>
              <a:t>19</a:t>
            </a:r>
            <a:r>
              <a:rPr lang="ja-JP" altLang="en-US" sz="1000" b="1" dirty="0">
                <a:solidFill>
                  <a:prstClr val="black"/>
                </a:solidFill>
                <a:latin typeface="ＭＳ ゴシック" pitchFamily="49" charset="-128"/>
                <a:ea typeface="ＭＳ ゴシック" pitchFamily="49" charset="-128"/>
              </a:rPr>
              <a:t>年度</a:t>
            </a:r>
            <a:r>
              <a:rPr lang="en-US" altLang="ja-JP" sz="1000" b="1" dirty="0" smtClean="0">
                <a:solidFill>
                  <a:prstClr val="black"/>
                </a:solidFill>
                <a:latin typeface="ＭＳ ゴシック" pitchFamily="49" charset="-128"/>
                <a:ea typeface="ＭＳ ゴシック" pitchFamily="49" charset="-128"/>
              </a:rPr>
              <a:t>)   (20</a:t>
            </a:r>
            <a:r>
              <a:rPr lang="ja-JP" altLang="en-US" sz="1000" b="1" dirty="0">
                <a:solidFill>
                  <a:prstClr val="black"/>
                </a:solidFill>
                <a:latin typeface="ＭＳ ゴシック" pitchFamily="49" charset="-128"/>
                <a:ea typeface="ＭＳ ゴシック" pitchFamily="49" charset="-128"/>
              </a:rPr>
              <a:t>年度</a:t>
            </a:r>
            <a:r>
              <a:rPr lang="en-US" altLang="ja-JP" sz="1000" b="1" dirty="0" smtClean="0">
                <a:solidFill>
                  <a:prstClr val="black"/>
                </a:solidFill>
                <a:latin typeface="ＭＳ ゴシック" pitchFamily="49" charset="-128"/>
                <a:ea typeface="ＭＳ ゴシック" pitchFamily="49" charset="-128"/>
              </a:rPr>
              <a:t>)    (21</a:t>
            </a:r>
            <a:r>
              <a:rPr lang="ja-JP" altLang="en-US" sz="1000" b="1" dirty="0">
                <a:solidFill>
                  <a:prstClr val="black"/>
                </a:solidFill>
                <a:latin typeface="ＭＳ ゴシック" pitchFamily="49" charset="-128"/>
                <a:ea typeface="ＭＳ ゴシック" pitchFamily="49" charset="-128"/>
              </a:rPr>
              <a:t>年度</a:t>
            </a:r>
            <a:r>
              <a:rPr lang="en-US" altLang="ja-JP" sz="1000" b="1" dirty="0" smtClean="0">
                <a:solidFill>
                  <a:prstClr val="black"/>
                </a:solidFill>
                <a:latin typeface="ＭＳ ゴシック" pitchFamily="49" charset="-128"/>
                <a:ea typeface="ＭＳ ゴシック" pitchFamily="49" charset="-128"/>
              </a:rPr>
              <a:t>)   (22</a:t>
            </a:r>
            <a:r>
              <a:rPr lang="ja-JP" altLang="en-US" sz="1000" b="1" dirty="0">
                <a:solidFill>
                  <a:prstClr val="black"/>
                </a:solidFill>
                <a:latin typeface="ＭＳ ゴシック" pitchFamily="49" charset="-128"/>
                <a:ea typeface="ＭＳ ゴシック" pitchFamily="49" charset="-128"/>
              </a:rPr>
              <a:t>年度</a:t>
            </a:r>
            <a:r>
              <a:rPr lang="en-US" altLang="ja-JP" sz="1000" b="1" dirty="0" smtClean="0">
                <a:solidFill>
                  <a:prstClr val="black"/>
                </a:solidFill>
                <a:latin typeface="ＭＳ ゴシック" pitchFamily="49" charset="-128"/>
                <a:ea typeface="ＭＳ ゴシック" pitchFamily="49" charset="-128"/>
              </a:rPr>
              <a:t>)   (23</a:t>
            </a:r>
            <a:r>
              <a:rPr lang="ja-JP" altLang="en-US" sz="1000" b="1" dirty="0" smtClean="0">
                <a:solidFill>
                  <a:prstClr val="black"/>
                </a:solidFill>
                <a:latin typeface="ＭＳ ゴシック" pitchFamily="49" charset="-128"/>
                <a:ea typeface="ＭＳ ゴシック" pitchFamily="49" charset="-128"/>
              </a:rPr>
              <a:t>年度</a:t>
            </a:r>
            <a:r>
              <a:rPr lang="en-US" altLang="ja-JP" sz="1000" b="1" dirty="0" smtClean="0">
                <a:solidFill>
                  <a:prstClr val="black"/>
                </a:solidFill>
                <a:latin typeface="ＭＳ ゴシック" pitchFamily="49" charset="-128"/>
                <a:ea typeface="ＭＳ ゴシック" pitchFamily="49" charset="-128"/>
              </a:rPr>
              <a:t>)    (24</a:t>
            </a:r>
            <a:r>
              <a:rPr lang="ja-JP" altLang="en-US" sz="1000" b="1" dirty="0" smtClean="0">
                <a:solidFill>
                  <a:prstClr val="black"/>
                </a:solidFill>
                <a:latin typeface="ＭＳ ゴシック" pitchFamily="49" charset="-128"/>
                <a:ea typeface="ＭＳ ゴシック" pitchFamily="49" charset="-128"/>
              </a:rPr>
              <a:t>年度</a:t>
            </a:r>
            <a:r>
              <a:rPr lang="en-US" altLang="ja-JP" sz="1000" b="1" dirty="0" smtClean="0">
                <a:solidFill>
                  <a:prstClr val="black"/>
                </a:solidFill>
                <a:latin typeface="ＭＳ ゴシック" pitchFamily="49" charset="-128"/>
                <a:ea typeface="ＭＳ ゴシック" pitchFamily="49" charset="-128"/>
              </a:rPr>
              <a:t>)</a:t>
            </a:r>
            <a:endParaRPr lang="en-US" altLang="ja-JP" sz="1000" b="1" dirty="0">
              <a:solidFill>
                <a:prstClr val="black"/>
              </a:solidFill>
              <a:latin typeface="ＭＳ ゴシック" pitchFamily="49" charset="-128"/>
              <a:ea typeface="ＭＳ ゴシック" pitchFamily="49" charset="-128"/>
            </a:endParaRPr>
          </a:p>
        </p:txBody>
      </p:sp>
      <p:sp>
        <p:nvSpPr>
          <p:cNvPr id="2052" name="Text Box 11"/>
          <p:cNvSpPr txBox="1">
            <a:spLocks noChangeArrowheads="1"/>
          </p:cNvSpPr>
          <p:nvPr/>
        </p:nvSpPr>
        <p:spPr bwMode="auto">
          <a:xfrm>
            <a:off x="-134401" y="3686836"/>
            <a:ext cx="9480120" cy="246221"/>
          </a:xfrm>
          <a:prstGeom prst="rect">
            <a:avLst/>
          </a:prstGeom>
          <a:noFill/>
          <a:ln w="9525">
            <a:noFill/>
            <a:miter lim="800000"/>
            <a:headEnd/>
            <a:tailEnd/>
          </a:ln>
        </p:spPr>
        <p:txBody>
          <a:bodyPr wrap="square">
            <a:spAutoFit/>
          </a:bodyPr>
          <a:lstStyle/>
          <a:p>
            <a:pPr defTabSz="912813">
              <a:spcBef>
                <a:spcPct val="50000"/>
              </a:spcBef>
            </a:pPr>
            <a:r>
              <a:rPr lang="en-US" altLang="ja-JP" sz="1000" b="1" dirty="0">
                <a:solidFill>
                  <a:prstClr val="black"/>
                </a:solidFill>
                <a:latin typeface="ＭＳ ゴシック" pitchFamily="49" charset="-128"/>
                <a:ea typeface="ＭＳ ゴシック" pitchFamily="49" charset="-128"/>
              </a:rPr>
              <a:t> </a:t>
            </a:r>
            <a:r>
              <a:rPr lang="en-US" altLang="ja-JP" sz="1000" b="1" dirty="0" smtClean="0">
                <a:solidFill>
                  <a:prstClr val="black"/>
                </a:solidFill>
                <a:latin typeface="ＭＳ ゴシック" pitchFamily="49" charset="-128"/>
                <a:ea typeface="ＭＳ ゴシック" pitchFamily="49" charset="-128"/>
              </a:rPr>
              <a:t>2000</a:t>
            </a:r>
            <a:r>
              <a:rPr lang="ja-JP" altLang="en-US" sz="1000" b="1" dirty="0" smtClean="0">
                <a:solidFill>
                  <a:prstClr val="black"/>
                </a:solidFill>
                <a:latin typeface="ＭＳ ゴシック" pitchFamily="49" charset="-128"/>
                <a:ea typeface="ＭＳ ゴシック" pitchFamily="49" charset="-128"/>
              </a:rPr>
              <a:t>年度　 </a:t>
            </a:r>
            <a:r>
              <a:rPr lang="en-US" altLang="ja-JP" sz="1000" b="1" dirty="0" smtClean="0">
                <a:solidFill>
                  <a:prstClr val="black"/>
                </a:solidFill>
                <a:latin typeface="ＭＳ ゴシック" pitchFamily="49" charset="-128"/>
                <a:ea typeface="ＭＳ ゴシック" pitchFamily="49" charset="-128"/>
              </a:rPr>
              <a:t>2001</a:t>
            </a:r>
            <a:r>
              <a:rPr lang="ja-JP" altLang="en-US" sz="1000" b="1" dirty="0" smtClean="0">
                <a:solidFill>
                  <a:prstClr val="black"/>
                </a:solidFill>
                <a:latin typeface="ＭＳ ゴシック" pitchFamily="49" charset="-128"/>
                <a:ea typeface="ＭＳ ゴシック" pitchFamily="49" charset="-128"/>
              </a:rPr>
              <a:t>年度 　</a:t>
            </a:r>
            <a:r>
              <a:rPr lang="en-US" altLang="ja-JP" sz="1000" b="1" dirty="0" smtClean="0">
                <a:solidFill>
                  <a:prstClr val="black"/>
                </a:solidFill>
                <a:latin typeface="ＭＳ ゴシック" pitchFamily="49" charset="-128"/>
                <a:ea typeface="ＭＳ ゴシック" pitchFamily="49" charset="-128"/>
              </a:rPr>
              <a:t>2002</a:t>
            </a:r>
            <a:r>
              <a:rPr lang="ja-JP" altLang="en-US" sz="1000" b="1" dirty="0">
                <a:solidFill>
                  <a:prstClr val="black"/>
                </a:solidFill>
                <a:latin typeface="ＭＳ ゴシック" pitchFamily="49" charset="-128"/>
                <a:ea typeface="ＭＳ ゴシック" pitchFamily="49" charset="-128"/>
              </a:rPr>
              <a:t>年度 </a:t>
            </a:r>
            <a:r>
              <a:rPr lang="ja-JP" altLang="en-US" sz="1000" b="1" dirty="0" smtClean="0">
                <a:solidFill>
                  <a:prstClr val="black"/>
                </a:solidFill>
                <a:latin typeface="ＭＳ ゴシック" pitchFamily="49" charset="-128"/>
                <a:ea typeface="ＭＳ ゴシック" pitchFamily="49" charset="-128"/>
              </a:rPr>
              <a:t> 　</a:t>
            </a:r>
            <a:r>
              <a:rPr lang="en-US" altLang="ja-JP" sz="1000" b="1" dirty="0" smtClean="0">
                <a:solidFill>
                  <a:prstClr val="black"/>
                </a:solidFill>
                <a:latin typeface="ＭＳ ゴシック" pitchFamily="49" charset="-128"/>
                <a:ea typeface="ＭＳ ゴシック" pitchFamily="49" charset="-128"/>
              </a:rPr>
              <a:t>2003</a:t>
            </a:r>
            <a:r>
              <a:rPr lang="ja-JP" altLang="en-US" sz="1000" b="1" dirty="0" smtClean="0">
                <a:solidFill>
                  <a:prstClr val="black"/>
                </a:solidFill>
                <a:latin typeface="ＭＳ ゴシック" pitchFamily="49" charset="-128"/>
                <a:ea typeface="ＭＳ ゴシック" pitchFamily="49" charset="-128"/>
              </a:rPr>
              <a:t>年度   </a:t>
            </a:r>
            <a:r>
              <a:rPr lang="en-US" altLang="ja-JP" sz="1000" b="1" dirty="0" smtClean="0">
                <a:solidFill>
                  <a:prstClr val="black"/>
                </a:solidFill>
                <a:latin typeface="ＭＳ ゴシック" pitchFamily="49" charset="-128"/>
                <a:ea typeface="ＭＳ ゴシック" pitchFamily="49" charset="-128"/>
              </a:rPr>
              <a:t>2004</a:t>
            </a:r>
            <a:r>
              <a:rPr lang="ja-JP" altLang="en-US" sz="1000" b="1" dirty="0" smtClean="0">
                <a:solidFill>
                  <a:prstClr val="black"/>
                </a:solidFill>
                <a:latin typeface="ＭＳ ゴシック" pitchFamily="49" charset="-128"/>
                <a:ea typeface="ＭＳ ゴシック" pitchFamily="49" charset="-128"/>
              </a:rPr>
              <a:t>年度  　</a:t>
            </a:r>
            <a:r>
              <a:rPr lang="en-US" altLang="ja-JP" sz="1000" b="1" dirty="0" smtClean="0">
                <a:solidFill>
                  <a:prstClr val="black"/>
                </a:solidFill>
                <a:latin typeface="ＭＳ ゴシック" pitchFamily="49" charset="-128"/>
                <a:ea typeface="ＭＳ ゴシック" pitchFamily="49" charset="-128"/>
              </a:rPr>
              <a:t>2005</a:t>
            </a:r>
            <a:r>
              <a:rPr lang="ja-JP" altLang="en-US" sz="1000" b="1" dirty="0" smtClean="0">
                <a:solidFill>
                  <a:prstClr val="black"/>
                </a:solidFill>
                <a:latin typeface="ＭＳ ゴシック" pitchFamily="49" charset="-128"/>
                <a:ea typeface="ＭＳ ゴシック" pitchFamily="49" charset="-128"/>
              </a:rPr>
              <a:t>年度   </a:t>
            </a:r>
            <a:r>
              <a:rPr lang="en-US" altLang="ja-JP" sz="1000" b="1" dirty="0" smtClean="0">
                <a:solidFill>
                  <a:prstClr val="black"/>
                </a:solidFill>
                <a:latin typeface="ＭＳ ゴシック" pitchFamily="49" charset="-128"/>
                <a:ea typeface="ＭＳ ゴシック" pitchFamily="49" charset="-128"/>
              </a:rPr>
              <a:t>2006</a:t>
            </a:r>
            <a:r>
              <a:rPr lang="ja-JP" altLang="en-US" sz="1000" b="1" dirty="0" smtClean="0">
                <a:solidFill>
                  <a:prstClr val="black"/>
                </a:solidFill>
                <a:latin typeface="ＭＳ ゴシック" pitchFamily="49" charset="-128"/>
                <a:ea typeface="ＭＳ ゴシック" pitchFamily="49" charset="-128"/>
              </a:rPr>
              <a:t>年度   </a:t>
            </a:r>
            <a:r>
              <a:rPr lang="en-US" altLang="ja-JP" sz="1000" b="1" dirty="0" smtClean="0">
                <a:solidFill>
                  <a:prstClr val="black"/>
                </a:solidFill>
                <a:latin typeface="ＭＳ ゴシック" pitchFamily="49" charset="-128"/>
                <a:ea typeface="ＭＳ ゴシック" pitchFamily="49" charset="-128"/>
              </a:rPr>
              <a:t>2007</a:t>
            </a:r>
            <a:r>
              <a:rPr lang="ja-JP" altLang="en-US" sz="1000" b="1" dirty="0" smtClean="0">
                <a:solidFill>
                  <a:prstClr val="black"/>
                </a:solidFill>
                <a:latin typeface="ＭＳ ゴシック" pitchFamily="49" charset="-128"/>
                <a:ea typeface="ＭＳ ゴシック" pitchFamily="49" charset="-128"/>
              </a:rPr>
              <a:t>年度   </a:t>
            </a:r>
            <a:r>
              <a:rPr lang="en-US" altLang="ja-JP" sz="1000" b="1" dirty="0" smtClean="0">
                <a:solidFill>
                  <a:prstClr val="black"/>
                </a:solidFill>
                <a:latin typeface="ＭＳ ゴシック" pitchFamily="49" charset="-128"/>
                <a:ea typeface="ＭＳ ゴシック" pitchFamily="49" charset="-128"/>
              </a:rPr>
              <a:t>2008</a:t>
            </a:r>
            <a:r>
              <a:rPr lang="ja-JP" altLang="en-US" sz="1000" b="1" dirty="0" smtClean="0">
                <a:solidFill>
                  <a:prstClr val="black"/>
                </a:solidFill>
                <a:latin typeface="ＭＳ ゴシック" pitchFamily="49" charset="-128"/>
                <a:ea typeface="ＭＳ ゴシック" pitchFamily="49" charset="-128"/>
              </a:rPr>
              <a:t>年度    </a:t>
            </a:r>
            <a:r>
              <a:rPr lang="en-US" altLang="ja-JP" sz="1000" b="1" dirty="0" smtClean="0">
                <a:solidFill>
                  <a:prstClr val="black"/>
                </a:solidFill>
                <a:latin typeface="ＭＳ ゴシック" pitchFamily="49" charset="-128"/>
                <a:ea typeface="ＭＳ ゴシック" pitchFamily="49" charset="-128"/>
              </a:rPr>
              <a:t>2009</a:t>
            </a:r>
            <a:r>
              <a:rPr lang="ja-JP" altLang="en-US" sz="1000" b="1" dirty="0" smtClean="0">
                <a:solidFill>
                  <a:prstClr val="black"/>
                </a:solidFill>
                <a:latin typeface="ＭＳ ゴシック" pitchFamily="49" charset="-128"/>
                <a:ea typeface="ＭＳ ゴシック" pitchFamily="49" charset="-128"/>
              </a:rPr>
              <a:t>年度   </a:t>
            </a:r>
            <a:r>
              <a:rPr lang="en-US" altLang="ja-JP" sz="1000" b="1" dirty="0" smtClean="0">
                <a:solidFill>
                  <a:prstClr val="black"/>
                </a:solidFill>
                <a:latin typeface="ＭＳ ゴシック" pitchFamily="49" charset="-128"/>
                <a:ea typeface="ＭＳ ゴシック" pitchFamily="49" charset="-128"/>
              </a:rPr>
              <a:t>2010</a:t>
            </a:r>
            <a:r>
              <a:rPr lang="ja-JP" altLang="en-US" sz="1000" b="1" dirty="0" smtClean="0">
                <a:solidFill>
                  <a:prstClr val="black"/>
                </a:solidFill>
                <a:latin typeface="ＭＳ ゴシック" pitchFamily="49" charset="-128"/>
                <a:ea typeface="ＭＳ ゴシック" pitchFamily="49" charset="-128"/>
              </a:rPr>
              <a:t>年度   </a:t>
            </a:r>
            <a:r>
              <a:rPr lang="en-US" altLang="ja-JP" sz="1000" b="1" dirty="0" smtClean="0">
                <a:solidFill>
                  <a:prstClr val="black"/>
                </a:solidFill>
                <a:latin typeface="ＭＳ ゴシック" pitchFamily="49" charset="-128"/>
                <a:ea typeface="ＭＳ ゴシック" pitchFamily="49" charset="-128"/>
              </a:rPr>
              <a:t>2011</a:t>
            </a:r>
            <a:r>
              <a:rPr lang="ja-JP" altLang="en-US" sz="1000" b="1" dirty="0" smtClean="0">
                <a:solidFill>
                  <a:prstClr val="black"/>
                </a:solidFill>
                <a:latin typeface="ＭＳ ゴシック" pitchFamily="49" charset="-128"/>
                <a:ea typeface="ＭＳ ゴシック" pitchFamily="49" charset="-128"/>
              </a:rPr>
              <a:t>年度   </a:t>
            </a:r>
            <a:r>
              <a:rPr lang="en-US" altLang="ja-JP" sz="1000" b="1" dirty="0" smtClean="0">
                <a:solidFill>
                  <a:prstClr val="black"/>
                </a:solidFill>
                <a:latin typeface="ＭＳ ゴシック" pitchFamily="49" charset="-128"/>
                <a:ea typeface="ＭＳ ゴシック" pitchFamily="49" charset="-128"/>
              </a:rPr>
              <a:t>2012</a:t>
            </a:r>
            <a:r>
              <a:rPr lang="ja-JP" altLang="en-US" sz="1000" b="1" dirty="0" smtClean="0">
                <a:solidFill>
                  <a:prstClr val="black"/>
                </a:solidFill>
                <a:latin typeface="ＭＳ ゴシック" pitchFamily="49" charset="-128"/>
                <a:ea typeface="ＭＳ ゴシック" pitchFamily="49" charset="-128"/>
              </a:rPr>
              <a:t>年度</a:t>
            </a:r>
            <a:endParaRPr lang="ja-JP" altLang="en-US" sz="1000" b="1" dirty="0">
              <a:solidFill>
                <a:prstClr val="black"/>
              </a:solidFill>
              <a:latin typeface="ＭＳ ゴシック" pitchFamily="49" charset="-128"/>
              <a:ea typeface="ＭＳ ゴシック" pitchFamily="49" charset="-128"/>
            </a:endParaRPr>
          </a:p>
        </p:txBody>
      </p:sp>
      <p:sp>
        <p:nvSpPr>
          <p:cNvPr id="59" name="右大かっこ 58"/>
          <p:cNvSpPr/>
          <p:nvPr/>
        </p:nvSpPr>
        <p:spPr>
          <a:xfrm>
            <a:off x="3089151" y="3078899"/>
            <a:ext cx="57294" cy="2170179"/>
          </a:xfrm>
          <a:prstGeom prst="rightBracket">
            <a:avLst/>
          </a:prstGeom>
          <a:ln w="19050">
            <a:solidFill>
              <a:schemeClr val="tx1"/>
            </a:solidFill>
          </a:ln>
          <a:scene3d>
            <a:camera prst="orthographicFront">
              <a:rot lat="0" lon="0" rev="16200000"/>
            </a:camera>
            <a:lightRig rig="threePt" dir="t"/>
          </a:scene3d>
        </p:spPr>
        <p:style>
          <a:lnRef idx="1">
            <a:schemeClr val="accent1"/>
          </a:lnRef>
          <a:fillRef idx="0">
            <a:schemeClr val="accent1"/>
          </a:fillRef>
          <a:effectRef idx="0">
            <a:schemeClr val="accent1"/>
          </a:effectRef>
          <a:fontRef idx="minor">
            <a:schemeClr val="tx1"/>
          </a:fontRef>
        </p:style>
        <p:txBody>
          <a:bodyPr rtlCol="0" anchor="ctr"/>
          <a:lstStyle/>
          <a:p>
            <a:pPr algn="ctr" defTabSz="912813"/>
            <a:endParaRPr lang="ja-JP" altLang="en-US">
              <a:solidFill>
                <a:prstClr val="black"/>
              </a:solidFill>
            </a:endParaRPr>
          </a:p>
        </p:txBody>
      </p:sp>
      <p:sp>
        <p:nvSpPr>
          <p:cNvPr id="60" name="右大かっこ 59"/>
          <p:cNvSpPr/>
          <p:nvPr/>
        </p:nvSpPr>
        <p:spPr>
          <a:xfrm>
            <a:off x="5230155" y="3078899"/>
            <a:ext cx="57294" cy="2170179"/>
          </a:xfrm>
          <a:prstGeom prst="rightBracket">
            <a:avLst/>
          </a:prstGeom>
          <a:ln w="19050">
            <a:solidFill>
              <a:schemeClr val="tx1"/>
            </a:solidFill>
          </a:ln>
          <a:scene3d>
            <a:camera prst="orthographicFront">
              <a:rot lat="0" lon="0" rev="16200000"/>
            </a:camera>
            <a:lightRig rig="threePt" dir="t"/>
          </a:scene3d>
        </p:spPr>
        <p:style>
          <a:lnRef idx="1">
            <a:schemeClr val="accent1"/>
          </a:lnRef>
          <a:fillRef idx="0">
            <a:schemeClr val="accent1"/>
          </a:fillRef>
          <a:effectRef idx="0">
            <a:schemeClr val="accent1"/>
          </a:effectRef>
          <a:fontRef idx="minor">
            <a:schemeClr val="tx1"/>
          </a:fontRef>
        </p:style>
        <p:txBody>
          <a:bodyPr rtlCol="0" anchor="ctr"/>
          <a:lstStyle/>
          <a:p>
            <a:pPr algn="ctr" defTabSz="912813"/>
            <a:endParaRPr lang="ja-JP" altLang="en-US">
              <a:solidFill>
                <a:prstClr val="black"/>
              </a:solidFill>
            </a:endParaRPr>
          </a:p>
        </p:txBody>
      </p:sp>
      <p:sp>
        <p:nvSpPr>
          <p:cNvPr id="61" name="右大かっこ 60"/>
          <p:cNvSpPr/>
          <p:nvPr/>
        </p:nvSpPr>
        <p:spPr>
          <a:xfrm>
            <a:off x="7382067" y="3082215"/>
            <a:ext cx="57294" cy="2170179"/>
          </a:xfrm>
          <a:prstGeom prst="rightBracket">
            <a:avLst/>
          </a:prstGeom>
          <a:ln w="19050">
            <a:solidFill>
              <a:schemeClr val="tx1"/>
            </a:solidFill>
          </a:ln>
          <a:scene3d>
            <a:camera prst="orthographicFront">
              <a:rot lat="0" lon="0" rev="16200000"/>
            </a:camera>
            <a:lightRig rig="threePt" dir="t"/>
          </a:scene3d>
        </p:spPr>
        <p:style>
          <a:lnRef idx="1">
            <a:schemeClr val="accent1"/>
          </a:lnRef>
          <a:fillRef idx="0">
            <a:schemeClr val="accent1"/>
          </a:fillRef>
          <a:effectRef idx="0">
            <a:schemeClr val="accent1"/>
          </a:effectRef>
          <a:fontRef idx="minor">
            <a:schemeClr val="tx1"/>
          </a:fontRef>
        </p:style>
        <p:txBody>
          <a:bodyPr rtlCol="0" anchor="ctr"/>
          <a:lstStyle/>
          <a:p>
            <a:pPr algn="ctr" defTabSz="912813"/>
            <a:endParaRPr lang="ja-JP" altLang="en-US">
              <a:solidFill>
                <a:prstClr val="black"/>
              </a:solidFill>
            </a:endParaRPr>
          </a:p>
        </p:txBody>
      </p:sp>
      <p:sp>
        <p:nvSpPr>
          <p:cNvPr id="62" name="右大かっこ 61"/>
          <p:cNvSpPr/>
          <p:nvPr/>
        </p:nvSpPr>
        <p:spPr>
          <a:xfrm>
            <a:off x="9566367" y="3088838"/>
            <a:ext cx="57294" cy="2170179"/>
          </a:xfrm>
          <a:prstGeom prst="rightBracket">
            <a:avLst/>
          </a:prstGeom>
          <a:ln w="19050">
            <a:solidFill>
              <a:schemeClr val="tx1"/>
            </a:solidFill>
          </a:ln>
          <a:scene3d>
            <a:camera prst="orthographicFront">
              <a:rot lat="0" lon="0" rev="16200000"/>
            </a:camera>
            <a:lightRig rig="threePt" dir="t"/>
          </a:scene3d>
        </p:spPr>
        <p:style>
          <a:lnRef idx="1">
            <a:schemeClr val="accent1"/>
          </a:lnRef>
          <a:fillRef idx="0">
            <a:schemeClr val="accent1"/>
          </a:fillRef>
          <a:effectRef idx="0">
            <a:schemeClr val="accent1"/>
          </a:effectRef>
          <a:fontRef idx="minor">
            <a:schemeClr val="tx1"/>
          </a:fontRef>
        </p:style>
        <p:txBody>
          <a:bodyPr rtlCol="0" anchor="ctr"/>
          <a:lstStyle/>
          <a:p>
            <a:pPr algn="ctr" defTabSz="912813"/>
            <a:endParaRPr lang="ja-JP" altLang="en-US">
              <a:solidFill>
                <a:prstClr val="black"/>
              </a:solidFill>
            </a:endParaRPr>
          </a:p>
        </p:txBody>
      </p:sp>
      <p:sp>
        <p:nvSpPr>
          <p:cNvPr id="55" name="テキスト ボックス 54"/>
          <p:cNvSpPr txBox="1"/>
          <p:nvPr/>
        </p:nvSpPr>
        <p:spPr>
          <a:xfrm>
            <a:off x="347553" y="4130030"/>
            <a:ext cx="531751" cy="184666"/>
          </a:xfrm>
          <a:prstGeom prst="rect">
            <a:avLst/>
          </a:prstGeom>
          <a:solidFill>
            <a:schemeClr val="bg1"/>
          </a:solidFill>
          <a:ln>
            <a:solidFill>
              <a:schemeClr val="tx1"/>
            </a:solidFill>
          </a:ln>
        </p:spPr>
        <p:txBody>
          <a:bodyPr wrap="square" lIns="0" tIns="0" rIns="0" bIns="0" rtlCol="0">
            <a:spAutoFit/>
          </a:bodyPr>
          <a:lstStyle/>
          <a:p>
            <a:pPr algn="ctr" defTabSz="912813"/>
            <a:r>
              <a:rPr lang="ja-JP" altLang="en-US" sz="1200" dirty="0" smtClean="0">
                <a:solidFill>
                  <a:prstClr val="black"/>
                </a:solidFill>
                <a:latin typeface="Arial" charset="0"/>
                <a:ea typeface="ＭＳ Ｐゴシック" charset="-128"/>
              </a:rPr>
              <a:t>第１期</a:t>
            </a:r>
            <a:endParaRPr lang="ja-JP" altLang="en-US" sz="1200" dirty="0">
              <a:solidFill>
                <a:prstClr val="black"/>
              </a:solidFill>
              <a:latin typeface="Arial" charset="0"/>
              <a:ea typeface="ＭＳ Ｐゴシック" charset="-128"/>
            </a:endParaRPr>
          </a:p>
        </p:txBody>
      </p:sp>
      <p:sp>
        <p:nvSpPr>
          <p:cNvPr id="56" name="テキスト ボックス 55"/>
          <p:cNvSpPr txBox="1"/>
          <p:nvPr/>
        </p:nvSpPr>
        <p:spPr>
          <a:xfrm>
            <a:off x="2511573" y="4139555"/>
            <a:ext cx="531751" cy="184666"/>
          </a:xfrm>
          <a:prstGeom prst="rect">
            <a:avLst/>
          </a:prstGeom>
          <a:solidFill>
            <a:schemeClr val="bg1"/>
          </a:solidFill>
          <a:ln>
            <a:solidFill>
              <a:schemeClr val="tx1"/>
            </a:solidFill>
          </a:ln>
        </p:spPr>
        <p:txBody>
          <a:bodyPr wrap="square" lIns="0" tIns="0" rIns="0" bIns="0" rtlCol="0">
            <a:spAutoFit/>
          </a:bodyPr>
          <a:lstStyle/>
          <a:p>
            <a:pPr algn="ctr" defTabSz="912813"/>
            <a:r>
              <a:rPr lang="ja-JP" altLang="en-US" sz="1200" dirty="0" smtClean="0">
                <a:solidFill>
                  <a:prstClr val="black"/>
                </a:solidFill>
                <a:latin typeface="Arial" charset="0"/>
                <a:ea typeface="ＭＳ Ｐゴシック" charset="-128"/>
              </a:rPr>
              <a:t>第２期</a:t>
            </a:r>
            <a:endParaRPr lang="ja-JP" altLang="en-US" sz="1200" dirty="0">
              <a:solidFill>
                <a:prstClr val="black"/>
              </a:solidFill>
              <a:latin typeface="Arial" charset="0"/>
              <a:ea typeface="ＭＳ Ｐゴシック" charset="-128"/>
            </a:endParaRPr>
          </a:p>
        </p:txBody>
      </p:sp>
      <p:sp>
        <p:nvSpPr>
          <p:cNvPr id="57" name="テキスト ボックス 56"/>
          <p:cNvSpPr txBox="1"/>
          <p:nvPr/>
        </p:nvSpPr>
        <p:spPr>
          <a:xfrm>
            <a:off x="4638469" y="4144888"/>
            <a:ext cx="531751" cy="184666"/>
          </a:xfrm>
          <a:prstGeom prst="rect">
            <a:avLst/>
          </a:prstGeom>
          <a:solidFill>
            <a:schemeClr val="bg1"/>
          </a:solidFill>
          <a:ln>
            <a:solidFill>
              <a:schemeClr val="tx1"/>
            </a:solidFill>
          </a:ln>
        </p:spPr>
        <p:txBody>
          <a:bodyPr wrap="square" lIns="0" tIns="0" rIns="0" bIns="0" rtlCol="0">
            <a:spAutoFit/>
          </a:bodyPr>
          <a:lstStyle/>
          <a:p>
            <a:pPr algn="ctr" defTabSz="912813"/>
            <a:r>
              <a:rPr lang="ja-JP" altLang="en-US" sz="1200" dirty="0" smtClean="0">
                <a:solidFill>
                  <a:prstClr val="black"/>
                </a:solidFill>
                <a:latin typeface="Arial" charset="0"/>
                <a:ea typeface="ＭＳ Ｐゴシック" charset="-128"/>
              </a:rPr>
              <a:t>第３期</a:t>
            </a:r>
            <a:endParaRPr lang="ja-JP" altLang="en-US" sz="1200" dirty="0">
              <a:solidFill>
                <a:prstClr val="black"/>
              </a:solidFill>
              <a:latin typeface="Arial" charset="0"/>
              <a:ea typeface="ＭＳ Ｐゴシック" charset="-128"/>
            </a:endParaRPr>
          </a:p>
        </p:txBody>
      </p:sp>
      <p:sp>
        <p:nvSpPr>
          <p:cNvPr id="63" name="テキスト ボックス 62"/>
          <p:cNvSpPr txBox="1"/>
          <p:nvPr/>
        </p:nvSpPr>
        <p:spPr>
          <a:xfrm>
            <a:off x="6831945" y="4139555"/>
            <a:ext cx="531751" cy="184666"/>
          </a:xfrm>
          <a:prstGeom prst="rect">
            <a:avLst/>
          </a:prstGeom>
          <a:solidFill>
            <a:schemeClr val="bg1"/>
          </a:solidFill>
          <a:ln>
            <a:solidFill>
              <a:schemeClr val="tx1"/>
            </a:solidFill>
          </a:ln>
        </p:spPr>
        <p:txBody>
          <a:bodyPr wrap="square" lIns="0" tIns="0" rIns="0" bIns="0" rtlCol="0">
            <a:spAutoFit/>
          </a:bodyPr>
          <a:lstStyle/>
          <a:p>
            <a:pPr algn="ctr" defTabSz="912813"/>
            <a:r>
              <a:rPr lang="ja-JP" altLang="en-US" sz="1200" dirty="0" smtClean="0">
                <a:solidFill>
                  <a:prstClr val="black"/>
                </a:solidFill>
                <a:latin typeface="Arial" charset="0"/>
                <a:ea typeface="ＭＳ Ｐゴシック" charset="-128"/>
              </a:rPr>
              <a:t>第４期</a:t>
            </a:r>
            <a:endParaRPr lang="ja-JP" altLang="en-US" sz="1200" dirty="0">
              <a:solidFill>
                <a:prstClr val="black"/>
              </a:solidFill>
              <a:latin typeface="Arial" charset="0"/>
              <a:ea typeface="ＭＳ Ｐゴシック" charset="-128"/>
            </a:endParaRPr>
          </a:p>
        </p:txBody>
      </p:sp>
      <p:sp>
        <p:nvSpPr>
          <p:cNvPr id="64" name="テキスト ボックス 63"/>
          <p:cNvSpPr txBox="1"/>
          <p:nvPr/>
        </p:nvSpPr>
        <p:spPr>
          <a:xfrm>
            <a:off x="8678634" y="4149080"/>
            <a:ext cx="413576" cy="184666"/>
          </a:xfrm>
          <a:prstGeom prst="rect">
            <a:avLst/>
          </a:prstGeom>
          <a:solidFill>
            <a:schemeClr val="bg1"/>
          </a:solidFill>
          <a:ln>
            <a:solidFill>
              <a:schemeClr val="tx1"/>
            </a:solidFill>
          </a:ln>
        </p:spPr>
        <p:txBody>
          <a:bodyPr wrap="none" lIns="0" tIns="0" rIns="0" bIns="0" rtlCol="0">
            <a:spAutoFit/>
          </a:bodyPr>
          <a:lstStyle/>
          <a:p>
            <a:pPr algn="ctr" defTabSz="912813"/>
            <a:r>
              <a:rPr lang="ja-JP" altLang="en-US" sz="1200" dirty="0" smtClean="0">
                <a:solidFill>
                  <a:prstClr val="black"/>
                </a:solidFill>
                <a:latin typeface="Arial" charset="0"/>
                <a:ea typeface="ＭＳ Ｐゴシック" charset="-128"/>
              </a:rPr>
              <a:t>第５期</a:t>
            </a:r>
            <a:endParaRPr lang="ja-JP" altLang="en-US" sz="1200" dirty="0">
              <a:solidFill>
                <a:prstClr val="black"/>
              </a:solidFill>
              <a:latin typeface="Arial" charset="0"/>
              <a:ea typeface="ＭＳ Ｐゴシック" charset="-128"/>
            </a:endParaRPr>
          </a:p>
        </p:txBody>
      </p:sp>
    </p:spTree>
    <p:extLst>
      <p:ext uri="{BB962C8B-B14F-4D97-AF65-F5344CB8AC3E}">
        <p14:creationId xmlns:p14="http://schemas.microsoft.com/office/powerpoint/2010/main" val="224263802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30629" y="2925320"/>
            <a:ext cx="8725339" cy="792089"/>
          </a:xfrm>
        </p:spPr>
        <p:txBody>
          <a:bodyPr anchor="t">
            <a:noAutofit/>
          </a:bodyPr>
          <a:lstStyle/>
          <a:p>
            <a:r>
              <a:rPr lang="ja-JP" altLang="en-US" sz="4000" dirty="0" smtClean="0"/>
              <a:t>１</a:t>
            </a:r>
            <a:r>
              <a:rPr lang="en-US" altLang="ja-JP" sz="4000" dirty="0" smtClean="0"/>
              <a:t>‐</a:t>
            </a:r>
            <a:r>
              <a:rPr lang="ja-JP" altLang="en-US" sz="4000" dirty="0" smtClean="0"/>
              <a:t>４．高齢化の進展と介護保険の今後</a:t>
            </a:r>
            <a:endParaRPr kumimoji="1" lang="ja-JP" altLang="en-US" sz="4000" dirty="0"/>
          </a:p>
        </p:txBody>
      </p:sp>
    </p:spTree>
    <p:extLst>
      <p:ext uri="{BB962C8B-B14F-4D97-AF65-F5344CB8AC3E}">
        <p14:creationId xmlns:p14="http://schemas.microsoft.com/office/powerpoint/2010/main" val="4419869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7" y="22311"/>
            <a:ext cx="8686800" cy="692696"/>
          </a:xfrm>
          <a:noFill/>
        </p:spPr>
        <p:txBody>
          <a:bodyPr>
            <a:normAutofit fontScale="90000"/>
          </a:bodyPr>
          <a:lstStyle/>
          <a:p>
            <a:pPr algn="l"/>
            <a:r>
              <a:rPr lang="ja-JP" altLang="en-US" sz="3100" dirty="0" smtClean="0">
                <a:latin typeface="HGP創英角ｺﾞｼｯｸUB" pitchFamily="50" charset="-128"/>
                <a:ea typeface="HGP創英角ｺﾞｼｯｸUB" pitchFamily="50" charset="-128"/>
              </a:rPr>
              <a:t>４．高齢化の進展と介護保険の今後</a:t>
            </a:r>
            <a:r>
              <a:rPr lang="en-US" altLang="ja-JP" sz="2400" dirty="0" smtClean="0">
                <a:latin typeface="HGP創英角ｺﾞｼｯｸUB" pitchFamily="50" charset="-128"/>
                <a:ea typeface="HGP創英角ｺﾞｼｯｸUB" pitchFamily="50" charset="-128"/>
              </a:rPr>
              <a:t/>
            </a:r>
            <a:br>
              <a:rPr lang="en-US" altLang="ja-JP" sz="2400" dirty="0" smtClean="0">
                <a:latin typeface="HGP創英角ｺﾞｼｯｸUB" pitchFamily="50" charset="-128"/>
                <a:ea typeface="HGP創英角ｺﾞｼｯｸUB" pitchFamily="50" charset="-128"/>
              </a:rPr>
            </a:br>
            <a:r>
              <a:rPr lang="ja-JP" altLang="en-US" sz="2700" dirty="0" smtClean="0">
                <a:latin typeface="HGP創英角ｺﾞｼｯｸUB" pitchFamily="50" charset="-128"/>
                <a:ea typeface="HGP創英角ｺﾞｼｯｸUB" pitchFamily="50" charset="-128"/>
              </a:rPr>
              <a:t>（１） </a:t>
            </a:r>
            <a:r>
              <a:rPr lang="en-US" altLang="ja-JP" sz="2700" dirty="0" smtClean="0">
                <a:latin typeface="HGP創英角ｺﾞｼｯｸUB" pitchFamily="50" charset="-128"/>
                <a:ea typeface="HGP創英角ｺﾞｼｯｸUB" pitchFamily="50" charset="-128"/>
              </a:rPr>
              <a:t>75</a:t>
            </a:r>
            <a:r>
              <a:rPr lang="ja-JP" altLang="en-US" sz="2700" dirty="0" smtClean="0">
                <a:latin typeface="HGP創英角ｺﾞｼｯｸUB" pitchFamily="50" charset="-128"/>
                <a:ea typeface="HGP創英角ｺﾞｼｯｸUB" pitchFamily="50" charset="-128"/>
              </a:rPr>
              <a:t>歳以上の高齢者数の急速な増加</a:t>
            </a:r>
            <a:endParaRPr lang="ja-JP" altLang="en-US" sz="2700" dirty="0">
              <a:latin typeface="HGP創英角ｺﾞｼｯｸUB" pitchFamily="50" charset="-128"/>
              <a:ea typeface="HGP創英角ｺﾞｼｯｸUB" pitchFamily="50" charset="-128"/>
            </a:endParaRPr>
          </a:p>
        </p:txBody>
      </p:sp>
      <p:graphicFrame>
        <p:nvGraphicFramePr>
          <p:cNvPr id="9218" name="Object 3"/>
          <p:cNvGraphicFramePr>
            <a:graphicFrameLocks noGrp="1"/>
          </p:cNvGraphicFramePr>
          <p:nvPr>
            <p:ph idx="4294967295"/>
            <p:extLst>
              <p:ext uri="{D42A27DB-BD31-4B8C-83A1-F6EECF244321}">
                <p14:modId xmlns:p14="http://schemas.microsoft.com/office/powerpoint/2010/main" val="820625233"/>
              </p:ext>
            </p:extLst>
          </p:nvPr>
        </p:nvGraphicFramePr>
        <p:xfrm>
          <a:off x="0" y="1196755"/>
          <a:ext cx="9144000" cy="5370783"/>
        </p:xfrm>
        <a:graphic>
          <a:graphicData uri="http://schemas.openxmlformats.org/presentationml/2006/ole">
            <mc:AlternateContent xmlns:mc="http://schemas.openxmlformats.org/markup-compatibility/2006">
              <mc:Choice xmlns:v="urn:schemas-microsoft-com:vml" Requires="v">
                <p:oleObj spid="_x0000_s586776" name="ワークシート" r:id="rId5" imgW="8343872" imgH="4752990" progId="Excel.Sheet.8">
                  <p:embed/>
                </p:oleObj>
              </mc:Choice>
              <mc:Fallback>
                <p:oleObj name="ワークシート" r:id="rId5" imgW="8343872" imgH="4752990" progId="Excel.Sheet.8">
                  <p:embed/>
                  <p:pic>
                    <p:nvPicPr>
                      <p:cNvPr id="0" name=""/>
                      <p:cNvPicPr>
                        <a:picLocks noGrp="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1196755"/>
                        <a:ext cx="9144000" cy="53707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220" name="Text Box 4"/>
          <p:cNvSpPr txBox="1">
            <a:spLocks noChangeArrowheads="1"/>
          </p:cNvSpPr>
          <p:nvPr/>
        </p:nvSpPr>
        <p:spPr bwMode="auto">
          <a:xfrm>
            <a:off x="-14356" y="849580"/>
            <a:ext cx="990855" cy="255588"/>
          </a:xfrm>
          <a:prstGeom prst="rect">
            <a:avLst/>
          </a:prstGeom>
          <a:noFill/>
          <a:ln w="9525">
            <a:noFill/>
            <a:miter lim="800000"/>
            <a:headEnd/>
            <a:tailEnd/>
          </a:ln>
        </p:spPr>
        <p:txBody>
          <a:bodyPr lIns="91339" tIns="45669" rIns="91339" bIns="45669"/>
          <a:lstStyle/>
          <a:p>
            <a:pPr defTabSz="912813"/>
            <a:r>
              <a:rPr lang="ja-JP" altLang="en-US" sz="1400" dirty="0">
                <a:solidFill>
                  <a:prstClr val="black"/>
                </a:solidFill>
                <a:latin typeface="Arial" charset="0"/>
                <a:ea typeface="ＭＳ Ｐゴシック" charset="-128"/>
              </a:rPr>
              <a:t>人口（万人）</a:t>
            </a:r>
          </a:p>
        </p:txBody>
      </p:sp>
      <p:sp>
        <p:nvSpPr>
          <p:cNvPr id="9221" name="Text Box 5"/>
          <p:cNvSpPr txBox="1">
            <a:spLocks noChangeArrowheads="1"/>
          </p:cNvSpPr>
          <p:nvPr/>
        </p:nvSpPr>
        <p:spPr bwMode="auto">
          <a:xfrm>
            <a:off x="8554323" y="698000"/>
            <a:ext cx="560046" cy="196850"/>
          </a:xfrm>
          <a:prstGeom prst="rect">
            <a:avLst/>
          </a:prstGeom>
          <a:noFill/>
          <a:ln w="9525">
            <a:noFill/>
            <a:miter lim="800000"/>
            <a:headEnd/>
            <a:tailEnd/>
          </a:ln>
        </p:spPr>
        <p:txBody>
          <a:bodyPr lIns="91339" tIns="45669" rIns="91339" bIns="45669"/>
          <a:lstStyle/>
          <a:p>
            <a:pPr algn="r" defTabSz="912813"/>
            <a:r>
              <a:rPr lang="ja-JP" altLang="en-US" sz="1400" dirty="0">
                <a:solidFill>
                  <a:prstClr val="black"/>
                </a:solidFill>
                <a:latin typeface="Arial" charset="0"/>
                <a:ea typeface="ＭＳ Ｐゴシック" charset="-128"/>
              </a:rPr>
              <a:t>（％）</a:t>
            </a:r>
          </a:p>
        </p:txBody>
      </p:sp>
      <p:sp>
        <p:nvSpPr>
          <p:cNvPr id="9223" name="Rectangle 7"/>
          <p:cNvSpPr>
            <a:spLocks noChangeArrowheads="1"/>
          </p:cNvSpPr>
          <p:nvPr/>
        </p:nvSpPr>
        <p:spPr bwMode="auto">
          <a:xfrm>
            <a:off x="2906744" y="5704076"/>
            <a:ext cx="1460481" cy="258826"/>
          </a:xfrm>
          <a:prstGeom prst="rect">
            <a:avLst/>
          </a:prstGeom>
          <a:solidFill>
            <a:schemeClr val="accent3">
              <a:lumMod val="20000"/>
              <a:lumOff val="80000"/>
            </a:schemeClr>
          </a:solidFill>
          <a:ln w="9525">
            <a:solidFill>
              <a:schemeClr val="accent3">
                <a:lumMod val="50000"/>
              </a:schemeClr>
            </a:solidFill>
            <a:miter lim="800000"/>
            <a:headEnd/>
            <a:tailEnd/>
          </a:ln>
        </p:spPr>
        <p:txBody>
          <a:bodyPr wrap="none" lIns="91339" tIns="45669" rIns="91339" bIns="45669" anchor="ctr"/>
          <a:lstStyle/>
          <a:p>
            <a:pPr defTabSz="912813"/>
            <a:r>
              <a:rPr lang="en-US" altLang="ja-JP" sz="1600" b="1" dirty="0">
                <a:solidFill>
                  <a:srgbClr val="9BBB59">
                    <a:lumMod val="50000"/>
                  </a:srgbClr>
                </a:solidFill>
                <a:latin typeface="Arial" charset="0"/>
                <a:ea typeface="ＭＳ Ｐゴシック" charset="-128"/>
              </a:rPr>
              <a:t>14</a:t>
            </a:r>
            <a:r>
              <a:rPr lang="ja-JP" altLang="en-US" sz="1600" b="1" dirty="0">
                <a:solidFill>
                  <a:srgbClr val="9BBB59">
                    <a:lumMod val="50000"/>
                  </a:srgbClr>
                </a:solidFill>
                <a:latin typeface="Arial" charset="0"/>
                <a:ea typeface="ＭＳ Ｐゴシック" charset="-128"/>
              </a:rPr>
              <a:t>歳以下人口</a:t>
            </a:r>
          </a:p>
        </p:txBody>
      </p:sp>
      <p:sp>
        <p:nvSpPr>
          <p:cNvPr id="9224" name="Rectangle 8"/>
          <p:cNvSpPr>
            <a:spLocks noChangeArrowheads="1"/>
          </p:cNvSpPr>
          <p:nvPr/>
        </p:nvSpPr>
        <p:spPr bwMode="auto">
          <a:xfrm>
            <a:off x="2918984" y="3479368"/>
            <a:ext cx="1460481" cy="258826"/>
          </a:xfrm>
          <a:prstGeom prst="rect">
            <a:avLst/>
          </a:prstGeom>
          <a:solidFill>
            <a:srgbClr val="EAEAFF"/>
          </a:solidFill>
          <a:ln w="9525">
            <a:solidFill>
              <a:srgbClr val="666699"/>
            </a:solidFill>
            <a:miter lim="800000"/>
            <a:headEnd/>
            <a:tailEnd/>
          </a:ln>
        </p:spPr>
        <p:txBody>
          <a:bodyPr wrap="none" lIns="91339" tIns="45669" rIns="91339" bIns="45669" anchor="ctr"/>
          <a:lstStyle/>
          <a:p>
            <a:pPr defTabSz="912813"/>
            <a:r>
              <a:rPr lang="en-US" altLang="ja-JP" sz="1600" b="1" dirty="0">
                <a:solidFill>
                  <a:srgbClr val="3333CC"/>
                </a:solidFill>
                <a:latin typeface="Arial" charset="0"/>
                <a:ea typeface="ＭＳ Ｐゴシック" charset="-128"/>
              </a:rPr>
              <a:t>15</a:t>
            </a:r>
            <a:r>
              <a:rPr lang="ja-JP" altLang="en-US" sz="1600" b="1" dirty="0">
                <a:solidFill>
                  <a:srgbClr val="3333CC"/>
                </a:solidFill>
                <a:latin typeface="Arial" charset="0"/>
                <a:ea typeface="ＭＳ Ｐゴシック" charset="-128"/>
              </a:rPr>
              <a:t>～</a:t>
            </a:r>
            <a:r>
              <a:rPr lang="en-US" altLang="ja-JP" sz="1600" b="1" dirty="0">
                <a:solidFill>
                  <a:srgbClr val="3333CC"/>
                </a:solidFill>
                <a:latin typeface="Arial" charset="0"/>
                <a:ea typeface="ＭＳ Ｐゴシック" charset="-128"/>
              </a:rPr>
              <a:t>64</a:t>
            </a:r>
            <a:r>
              <a:rPr lang="ja-JP" altLang="en-US" sz="1600" b="1" dirty="0">
                <a:solidFill>
                  <a:srgbClr val="3333CC"/>
                </a:solidFill>
                <a:latin typeface="Arial" charset="0"/>
                <a:ea typeface="ＭＳ Ｐゴシック" charset="-128"/>
              </a:rPr>
              <a:t>歳人口</a:t>
            </a:r>
          </a:p>
        </p:txBody>
      </p:sp>
      <p:sp>
        <p:nvSpPr>
          <p:cNvPr id="9225" name="Rectangle 9"/>
          <p:cNvSpPr>
            <a:spLocks noChangeArrowheads="1"/>
          </p:cNvSpPr>
          <p:nvPr/>
        </p:nvSpPr>
        <p:spPr bwMode="auto">
          <a:xfrm>
            <a:off x="2926474" y="2337610"/>
            <a:ext cx="1458501" cy="258826"/>
          </a:xfrm>
          <a:prstGeom prst="rect">
            <a:avLst/>
          </a:prstGeom>
          <a:solidFill>
            <a:srgbClr val="FFFFEA"/>
          </a:solidFill>
          <a:ln w="9525">
            <a:solidFill>
              <a:srgbClr val="FF6600"/>
            </a:solidFill>
            <a:miter lim="800000"/>
            <a:headEnd/>
            <a:tailEnd/>
          </a:ln>
        </p:spPr>
        <p:txBody>
          <a:bodyPr wrap="none" lIns="91339" tIns="45669" rIns="91339" bIns="45669" anchor="ctr"/>
          <a:lstStyle/>
          <a:p>
            <a:pPr defTabSz="912813"/>
            <a:r>
              <a:rPr lang="en-US" altLang="ja-JP" sz="1600" b="1" dirty="0">
                <a:solidFill>
                  <a:srgbClr val="CC6600"/>
                </a:solidFill>
                <a:latin typeface="Arial" charset="0"/>
                <a:ea typeface="ＭＳ Ｐゴシック" charset="-128"/>
              </a:rPr>
              <a:t>65</a:t>
            </a:r>
            <a:r>
              <a:rPr lang="ja-JP" altLang="en-US" sz="1600" b="1" dirty="0">
                <a:solidFill>
                  <a:srgbClr val="CC6600"/>
                </a:solidFill>
                <a:latin typeface="Arial" charset="0"/>
                <a:ea typeface="ＭＳ Ｐゴシック" charset="-128"/>
              </a:rPr>
              <a:t>～</a:t>
            </a:r>
            <a:r>
              <a:rPr lang="en-US" altLang="ja-JP" sz="1600" b="1" dirty="0">
                <a:solidFill>
                  <a:srgbClr val="CC6600"/>
                </a:solidFill>
                <a:latin typeface="Arial" charset="0"/>
                <a:ea typeface="ＭＳ Ｐゴシック" charset="-128"/>
              </a:rPr>
              <a:t>74</a:t>
            </a:r>
            <a:r>
              <a:rPr lang="ja-JP" altLang="en-US" sz="1600" b="1" dirty="0">
                <a:solidFill>
                  <a:srgbClr val="CC6600"/>
                </a:solidFill>
                <a:latin typeface="Arial" charset="0"/>
                <a:ea typeface="ＭＳ Ｐゴシック" charset="-128"/>
              </a:rPr>
              <a:t>歳人口</a:t>
            </a:r>
          </a:p>
        </p:txBody>
      </p:sp>
      <p:sp>
        <p:nvSpPr>
          <p:cNvPr id="9226" name="Rectangle 10"/>
          <p:cNvSpPr>
            <a:spLocks noChangeArrowheads="1"/>
          </p:cNvSpPr>
          <p:nvPr/>
        </p:nvSpPr>
        <p:spPr bwMode="auto">
          <a:xfrm>
            <a:off x="2938670" y="1918183"/>
            <a:ext cx="1458501" cy="258825"/>
          </a:xfrm>
          <a:prstGeom prst="rect">
            <a:avLst/>
          </a:prstGeom>
          <a:solidFill>
            <a:srgbClr val="FFCCFF"/>
          </a:solidFill>
          <a:ln w="9525">
            <a:solidFill>
              <a:srgbClr val="C00000"/>
            </a:solidFill>
            <a:miter lim="800000"/>
            <a:headEnd/>
            <a:tailEnd/>
          </a:ln>
        </p:spPr>
        <p:txBody>
          <a:bodyPr wrap="none" lIns="91339" tIns="45669" rIns="91339" bIns="45669" anchor="ctr"/>
          <a:lstStyle/>
          <a:p>
            <a:pPr defTabSz="912813"/>
            <a:r>
              <a:rPr lang="en-US" altLang="ja-JP" sz="1600" b="1" dirty="0">
                <a:solidFill>
                  <a:srgbClr val="C00000"/>
                </a:solidFill>
                <a:latin typeface="Arial" charset="0"/>
                <a:ea typeface="ＭＳ Ｐゴシック" charset="-128"/>
              </a:rPr>
              <a:t>75</a:t>
            </a:r>
            <a:r>
              <a:rPr lang="ja-JP" altLang="en-US" sz="1600" b="1" dirty="0">
                <a:solidFill>
                  <a:srgbClr val="C00000"/>
                </a:solidFill>
                <a:latin typeface="Arial" charset="0"/>
                <a:ea typeface="ＭＳ Ｐゴシック" charset="-128"/>
              </a:rPr>
              <a:t>歳以上人口</a:t>
            </a:r>
          </a:p>
        </p:txBody>
      </p:sp>
      <p:sp>
        <p:nvSpPr>
          <p:cNvPr id="9228" name="Rectangle 12"/>
          <p:cNvSpPr>
            <a:spLocks noChangeArrowheads="1"/>
          </p:cNvSpPr>
          <p:nvPr/>
        </p:nvSpPr>
        <p:spPr bwMode="auto">
          <a:xfrm>
            <a:off x="6499616" y="1916832"/>
            <a:ext cx="1623330" cy="216024"/>
          </a:xfrm>
          <a:prstGeom prst="rect">
            <a:avLst/>
          </a:prstGeom>
          <a:solidFill>
            <a:srgbClr val="FFFF99"/>
          </a:solidFill>
          <a:ln w="9525">
            <a:solidFill>
              <a:srgbClr val="C00000"/>
            </a:solidFill>
            <a:miter lim="800000"/>
            <a:headEnd/>
            <a:tailEnd/>
          </a:ln>
        </p:spPr>
        <p:txBody>
          <a:bodyPr wrap="none" lIns="91339" tIns="45669" rIns="91339" bIns="45669" anchor="ctr"/>
          <a:lstStyle/>
          <a:p>
            <a:pPr defTabSz="912813"/>
            <a:r>
              <a:rPr lang="en-US" altLang="ja-JP" sz="1400" b="1" dirty="0">
                <a:solidFill>
                  <a:srgbClr val="C00000"/>
                </a:solidFill>
                <a:latin typeface="Arial" charset="0"/>
                <a:ea typeface="ＭＳ Ｐゴシック" charset="-128"/>
              </a:rPr>
              <a:t>75</a:t>
            </a:r>
            <a:r>
              <a:rPr lang="ja-JP" altLang="en-US" sz="1400" b="1" dirty="0">
                <a:solidFill>
                  <a:srgbClr val="C00000"/>
                </a:solidFill>
                <a:latin typeface="Arial" charset="0"/>
                <a:ea typeface="ＭＳ Ｐゴシック" charset="-128"/>
              </a:rPr>
              <a:t>歳以上人口の割合</a:t>
            </a:r>
          </a:p>
        </p:txBody>
      </p:sp>
      <p:sp>
        <p:nvSpPr>
          <p:cNvPr id="9229" name="Line 13"/>
          <p:cNvSpPr>
            <a:spLocks noChangeShapeType="1"/>
          </p:cNvSpPr>
          <p:nvPr/>
        </p:nvSpPr>
        <p:spPr bwMode="auto">
          <a:xfrm>
            <a:off x="6832300" y="3573016"/>
            <a:ext cx="85629" cy="304800"/>
          </a:xfrm>
          <a:prstGeom prst="line">
            <a:avLst/>
          </a:prstGeom>
          <a:noFill/>
          <a:ln w="9525">
            <a:solidFill>
              <a:srgbClr val="CC6600"/>
            </a:solidFill>
            <a:round/>
            <a:headEnd/>
            <a:tailEnd/>
          </a:ln>
        </p:spPr>
        <p:txBody>
          <a:bodyPr lIns="91339" tIns="45669" rIns="91339" bIns="45669"/>
          <a:lstStyle/>
          <a:p>
            <a:pPr defTabSz="912813"/>
            <a:endParaRPr lang="ja-JP" altLang="en-US">
              <a:solidFill>
                <a:prstClr val="black"/>
              </a:solidFill>
              <a:latin typeface="Arial" charset="0"/>
              <a:ea typeface="ＭＳ Ｐゴシック" charset="-128"/>
            </a:endParaRPr>
          </a:p>
        </p:txBody>
      </p:sp>
      <p:sp>
        <p:nvSpPr>
          <p:cNvPr id="9230" name="Line 14"/>
          <p:cNvSpPr>
            <a:spLocks noChangeShapeType="1"/>
          </p:cNvSpPr>
          <p:nvPr/>
        </p:nvSpPr>
        <p:spPr bwMode="auto">
          <a:xfrm flipH="1" flipV="1">
            <a:off x="7430377" y="2133625"/>
            <a:ext cx="216981" cy="358775"/>
          </a:xfrm>
          <a:prstGeom prst="line">
            <a:avLst/>
          </a:prstGeom>
          <a:noFill/>
          <a:ln w="9525">
            <a:solidFill>
              <a:srgbClr val="C00000"/>
            </a:solidFill>
            <a:round/>
            <a:headEnd/>
            <a:tailEnd/>
          </a:ln>
        </p:spPr>
        <p:txBody>
          <a:bodyPr lIns="91339" tIns="45669" rIns="91339" bIns="45669"/>
          <a:lstStyle/>
          <a:p>
            <a:pPr defTabSz="912813"/>
            <a:endParaRPr lang="ja-JP" altLang="en-US">
              <a:solidFill>
                <a:prstClr val="black"/>
              </a:solidFill>
              <a:latin typeface="Arial" charset="0"/>
              <a:ea typeface="ＭＳ Ｐゴシック" charset="-128"/>
            </a:endParaRPr>
          </a:p>
        </p:txBody>
      </p:sp>
      <p:sp>
        <p:nvSpPr>
          <p:cNvPr id="9231" name="Rectangle 15"/>
          <p:cNvSpPr>
            <a:spLocks noChangeArrowheads="1"/>
          </p:cNvSpPr>
          <p:nvPr/>
        </p:nvSpPr>
        <p:spPr bwMode="auto">
          <a:xfrm>
            <a:off x="3683252" y="1308884"/>
            <a:ext cx="1027918" cy="304799"/>
          </a:xfrm>
          <a:prstGeom prst="rect">
            <a:avLst/>
          </a:prstGeom>
          <a:solidFill>
            <a:schemeClr val="bg1"/>
          </a:solidFill>
          <a:ln w="9525">
            <a:solidFill>
              <a:schemeClr val="tx1"/>
            </a:solidFill>
            <a:miter lim="800000"/>
            <a:headEnd/>
            <a:tailEnd/>
          </a:ln>
        </p:spPr>
        <p:txBody>
          <a:bodyPr wrap="none" lIns="91339" tIns="45669" rIns="91339" bIns="45669" anchor="ctr"/>
          <a:lstStyle/>
          <a:p>
            <a:pPr algn="ctr" defTabSz="912813"/>
            <a:r>
              <a:rPr lang="ja-JP" altLang="en-US" sz="900" dirty="0">
                <a:solidFill>
                  <a:prstClr val="black"/>
                </a:solidFill>
                <a:latin typeface="Arial" charset="0"/>
                <a:ea typeface="ＭＳ Ｐゴシック" charset="-128"/>
              </a:rPr>
              <a:t>人口</a:t>
            </a:r>
            <a:r>
              <a:rPr lang="ja-JP" altLang="en-US" sz="900" dirty="0" smtClean="0">
                <a:solidFill>
                  <a:prstClr val="black"/>
                </a:solidFill>
                <a:latin typeface="Arial" charset="0"/>
                <a:ea typeface="ＭＳ Ｐゴシック" charset="-128"/>
              </a:rPr>
              <a:t>ピーク（</a:t>
            </a:r>
            <a:r>
              <a:rPr lang="en-US" altLang="ja-JP" sz="900" dirty="0" smtClean="0">
                <a:solidFill>
                  <a:prstClr val="black"/>
                </a:solidFill>
                <a:latin typeface="Arial" charset="0"/>
                <a:ea typeface="ＭＳ Ｐゴシック" charset="-128"/>
              </a:rPr>
              <a:t>2004</a:t>
            </a:r>
            <a:r>
              <a:rPr lang="ja-JP" altLang="en-US" sz="900" dirty="0" smtClean="0">
                <a:solidFill>
                  <a:prstClr val="black"/>
                </a:solidFill>
                <a:latin typeface="Arial" charset="0"/>
                <a:ea typeface="ＭＳ Ｐゴシック" charset="-128"/>
              </a:rPr>
              <a:t>年）</a:t>
            </a:r>
            <a:endParaRPr lang="ja-JP" altLang="en-US" sz="900" dirty="0">
              <a:solidFill>
                <a:prstClr val="black"/>
              </a:solidFill>
              <a:latin typeface="Arial" charset="0"/>
              <a:ea typeface="ＭＳ Ｐゴシック" charset="-128"/>
            </a:endParaRPr>
          </a:p>
          <a:p>
            <a:pPr algn="ctr" defTabSz="912813"/>
            <a:r>
              <a:rPr lang="en-US" altLang="ja-JP" sz="900" dirty="0">
                <a:solidFill>
                  <a:prstClr val="black"/>
                </a:solidFill>
                <a:latin typeface="Arial" charset="0"/>
                <a:ea typeface="ＭＳ Ｐゴシック" charset="-128"/>
              </a:rPr>
              <a:t>12,779</a:t>
            </a:r>
            <a:r>
              <a:rPr lang="ja-JP" altLang="en-US" sz="900" dirty="0">
                <a:solidFill>
                  <a:prstClr val="black"/>
                </a:solidFill>
                <a:latin typeface="Arial" charset="0"/>
                <a:ea typeface="ＭＳ Ｐゴシック" charset="-128"/>
              </a:rPr>
              <a:t>万人</a:t>
            </a:r>
          </a:p>
        </p:txBody>
      </p:sp>
      <p:sp>
        <p:nvSpPr>
          <p:cNvPr id="9232" name="Rectangle 16"/>
          <p:cNvSpPr>
            <a:spLocks noChangeArrowheads="1"/>
          </p:cNvSpPr>
          <p:nvPr/>
        </p:nvSpPr>
        <p:spPr bwMode="auto">
          <a:xfrm>
            <a:off x="4758567" y="1298140"/>
            <a:ext cx="420786" cy="187200"/>
          </a:xfrm>
          <a:prstGeom prst="rect">
            <a:avLst/>
          </a:prstGeom>
          <a:solidFill>
            <a:schemeClr val="bg1"/>
          </a:solidFill>
          <a:ln w="25400" cmpd="dbl">
            <a:solidFill>
              <a:schemeClr val="tx1"/>
            </a:solidFill>
            <a:miter lim="800000"/>
            <a:headEnd/>
            <a:tailEnd/>
          </a:ln>
        </p:spPr>
        <p:txBody>
          <a:bodyPr wrap="none" lIns="91339" tIns="45669" rIns="91339" bIns="45669" anchor="ctr"/>
          <a:lstStyle/>
          <a:p>
            <a:pPr algn="ctr" defTabSz="912813"/>
            <a:r>
              <a:rPr lang="en-US" altLang="ja-JP" sz="1100" dirty="0" smtClean="0">
                <a:solidFill>
                  <a:prstClr val="black"/>
                </a:solidFill>
                <a:latin typeface="Arial" charset="0"/>
                <a:ea typeface="ＭＳ Ｐゴシック" charset="-128"/>
              </a:rPr>
              <a:t>12,806</a:t>
            </a:r>
            <a:endParaRPr lang="en-US" altLang="ja-JP" sz="1100" dirty="0">
              <a:solidFill>
                <a:prstClr val="black"/>
              </a:solidFill>
              <a:latin typeface="Arial" charset="0"/>
              <a:ea typeface="ＭＳ Ｐゴシック" charset="-128"/>
            </a:endParaRPr>
          </a:p>
        </p:txBody>
      </p:sp>
      <p:sp>
        <p:nvSpPr>
          <p:cNvPr id="9234" name="Rectangle 18"/>
          <p:cNvSpPr>
            <a:spLocks noChangeArrowheads="1"/>
          </p:cNvSpPr>
          <p:nvPr/>
        </p:nvSpPr>
        <p:spPr bwMode="auto">
          <a:xfrm>
            <a:off x="4795252" y="2313042"/>
            <a:ext cx="367961" cy="187732"/>
          </a:xfrm>
          <a:prstGeom prst="rect">
            <a:avLst/>
          </a:prstGeom>
          <a:solidFill>
            <a:schemeClr val="bg1"/>
          </a:solidFill>
          <a:ln w="9525">
            <a:solidFill>
              <a:schemeClr val="tx1"/>
            </a:solidFill>
            <a:miter lim="800000"/>
            <a:headEnd/>
            <a:tailEnd/>
          </a:ln>
        </p:spPr>
        <p:txBody>
          <a:bodyPr wrap="none" lIns="91339" tIns="45669" rIns="91339" bIns="45669" anchor="ctr"/>
          <a:lstStyle/>
          <a:p>
            <a:pPr algn="ctr" defTabSz="912813"/>
            <a:r>
              <a:rPr lang="en-US" altLang="ja-JP" sz="1200" dirty="0" smtClean="0">
                <a:solidFill>
                  <a:prstClr val="black"/>
                </a:solidFill>
                <a:latin typeface="Arial" charset="0"/>
                <a:ea typeface="ＭＳ Ｐゴシック" charset="-128"/>
              </a:rPr>
              <a:t>1,529</a:t>
            </a:r>
            <a:endParaRPr lang="en-US" altLang="ja-JP" sz="1200" dirty="0">
              <a:solidFill>
                <a:prstClr val="black"/>
              </a:solidFill>
              <a:latin typeface="Arial" charset="0"/>
              <a:ea typeface="ＭＳ Ｐゴシック" charset="-128"/>
            </a:endParaRPr>
          </a:p>
        </p:txBody>
      </p:sp>
      <p:sp>
        <p:nvSpPr>
          <p:cNvPr id="9235" name="Rectangle 19"/>
          <p:cNvSpPr>
            <a:spLocks noChangeArrowheads="1"/>
          </p:cNvSpPr>
          <p:nvPr/>
        </p:nvSpPr>
        <p:spPr bwMode="auto">
          <a:xfrm>
            <a:off x="4795275" y="3522165"/>
            <a:ext cx="368862" cy="187200"/>
          </a:xfrm>
          <a:prstGeom prst="rect">
            <a:avLst/>
          </a:prstGeom>
          <a:solidFill>
            <a:schemeClr val="bg1"/>
          </a:solidFill>
          <a:ln w="9525">
            <a:solidFill>
              <a:schemeClr val="tx1"/>
            </a:solidFill>
            <a:miter lim="800000"/>
            <a:headEnd/>
            <a:tailEnd/>
          </a:ln>
        </p:spPr>
        <p:txBody>
          <a:bodyPr wrap="none" lIns="91339" tIns="45669" rIns="91339" bIns="45669" anchor="ctr"/>
          <a:lstStyle/>
          <a:p>
            <a:pPr algn="ctr" defTabSz="912813"/>
            <a:r>
              <a:rPr lang="en-US" altLang="ja-JP" sz="1200" dirty="0" smtClean="0">
                <a:solidFill>
                  <a:prstClr val="black"/>
                </a:solidFill>
                <a:latin typeface="Arial" charset="0"/>
                <a:ea typeface="ＭＳ Ｐゴシック" charset="-128"/>
              </a:rPr>
              <a:t>8,174</a:t>
            </a:r>
            <a:endParaRPr lang="en-US" altLang="ja-JP" sz="1200" dirty="0">
              <a:solidFill>
                <a:prstClr val="black"/>
              </a:solidFill>
              <a:latin typeface="Arial" charset="0"/>
              <a:ea typeface="ＭＳ Ｐゴシック" charset="-128"/>
            </a:endParaRPr>
          </a:p>
        </p:txBody>
      </p:sp>
      <p:sp>
        <p:nvSpPr>
          <p:cNvPr id="9236" name="Rectangle 20"/>
          <p:cNvSpPr>
            <a:spLocks noChangeArrowheads="1"/>
          </p:cNvSpPr>
          <p:nvPr/>
        </p:nvSpPr>
        <p:spPr bwMode="auto">
          <a:xfrm>
            <a:off x="4790427" y="5702566"/>
            <a:ext cx="368862" cy="187200"/>
          </a:xfrm>
          <a:prstGeom prst="rect">
            <a:avLst/>
          </a:prstGeom>
          <a:solidFill>
            <a:schemeClr val="bg1"/>
          </a:solidFill>
          <a:ln w="9525">
            <a:solidFill>
              <a:schemeClr val="tx1"/>
            </a:solidFill>
            <a:miter lim="800000"/>
            <a:headEnd/>
            <a:tailEnd/>
          </a:ln>
        </p:spPr>
        <p:txBody>
          <a:bodyPr wrap="none" lIns="91339" tIns="45669" rIns="91339" bIns="45669" anchor="ctr"/>
          <a:lstStyle/>
          <a:p>
            <a:pPr algn="ctr" defTabSz="912813"/>
            <a:r>
              <a:rPr lang="en-US" altLang="ja-JP" sz="1200" dirty="0" smtClean="0">
                <a:solidFill>
                  <a:prstClr val="black"/>
                </a:solidFill>
                <a:latin typeface="Arial" charset="0"/>
                <a:ea typeface="ＭＳ Ｐゴシック" charset="-128"/>
              </a:rPr>
              <a:t>1,684</a:t>
            </a:r>
            <a:endParaRPr lang="en-US" altLang="ja-JP" sz="1200" dirty="0">
              <a:solidFill>
                <a:prstClr val="black"/>
              </a:solidFill>
              <a:latin typeface="Arial" charset="0"/>
              <a:ea typeface="ＭＳ Ｐゴシック" charset="-128"/>
            </a:endParaRPr>
          </a:p>
        </p:txBody>
      </p:sp>
      <p:sp>
        <p:nvSpPr>
          <p:cNvPr id="9237" name="Rectangle 21"/>
          <p:cNvSpPr>
            <a:spLocks noChangeArrowheads="1"/>
          </p:cNvSpPr>
          <p:nvPr/>
        </p:nvSpPr>
        <p:spPr bwMode="auto">
          <a:xfrm>
            <a:off x="4464439" y="3891021"/>
            <a:ext cx="389046" cy="169871"/>
          </a:xfrm>
          <a:prstGeom prst="rect">
            <a:avLst/>
          </a:prstGeom>
          <a:solidFill>
            <a:schemeClr val="bg1"/>
          </a:solidFill>
          <a:ln w="9525">
            <a:solidFill>
              <a:schemeClr val="accent6">
                <a:lumMod val="75000"/>
              </a:schemeClr>
            </a:solidFill>
            <a:miter lim="800000"/>
            <a:headEnd/>
            <a:tailEnd/>
          </a:ln>
        </p:spPr>
        <p:txBody>
          <a:bodyPr wrap="none" lIns="91339" tIns="45669" rIns="91339" bIns="45669" anchor="ctr"/>
          <a:lstStyle/>
          <a:p>
            <a:pPr algn="ctr" defTabSz="912813"/>
            <a:r>
              <a:rPr lang="en-US" altLang="ja-JP" sz="1200" dirty="0" smtClean="0">
                <a:solidFill>
                  <a:prstClr val="black"/>
                </a:solidFill>
                <a:latin typeface="Arial" charset="0"/>
                <a:ea typeface="ＭＳ Ｐゴシック" charset="-128"/>
              </a:rPr>
              <a:t>11.9%</a:t>
            </a:r>
            <a:endParaRPr lang="en-US" altLang="ja-JP" sz="1100" dirty="0">
              <a:solidFill>
                <a:prstClr val="black"/>
              </a:solidFill>
              <a:latin typeface="Arial" charset="0"/>
              <a:ea typeface="ＭＳ Ｐゴシック" charset="-128"/>
            </a:endParaRPr>
          </a:p>
        </p:txBody>
      </p:sp>
      <p:sp>
        <p:nvSpPr>
          <p:cNvPr id="9238" name="Line 22"/>
          <p:cNvSpPr>
            <a:spLocks noChangeShapeType="1"/>
          </p:cNvSpPr>
          <p:nvPr/>
        </p:nvSpPr>
        <p:spPr bwMode="auto">
          <a:xfrm>
            <a:off x="4863093" y="4003729"/>
            <a:ext cx="146610" cy="142876"/>
          </a:xfrm>
          <a:prstGeom prst="line">
            <a:avLst/>
          </a:prstGeom>
          <a:noFill/>
          <a:ln w="9525">
            <a:solidFill>
              <a:srgbClr val="CC6600"/>
            </a:solidFill>
            <a:round/>
            <a:headEnd/>
            <a:tailEnd/>
          </a:ln>
        </p:spPr>
        <p:txBody>
          <a:bodyPr lIns="91339" tIns="45669" rIns="91339" bIns="45669"/>
          <a:lstStyle/>
          <a:p>
            <a:pPr defTabSz="912813"/>
            <a:endParaRPr lang="ja-JP" altLang="en-US">
              <a:solidFill>
                <a:prstClr val="black"/>
              </a:solidFill>
              <a:latin typeface="Arial" charset="0"/>
              <a:ea typeface="ＭＳ Ｐゴシック" charset="-128"/>
            </a:endParaRPr>
          </a:p>
        </p:txBody>
      </p:sp>
      <p:sp>
        <p:nvSpPr>
          <p:cNvPr id="9239" name="Line 23"/>
          <p:cNvSpPr>
            <a:spLocks noChangeShapeType="1"/>
          </p:cNvSpPr>
          <p:nvPr/>
        </p:nvSpPr>
        <p:spPr bwMode="auto">
          <a:xfrm flipH="1" flipV="1">
            <a:off x="5037282" y="4445374"/>
            <a:ext cx="88468" cy="136523"/>
          </a:xfrm>
          <a:prstGeom prst="line">
            <a:avLst/>
          </a:prstGeom>
          <a:noFill/>
          <a:ln w="9525">
            <a:solidFill>
              <a:srgbClr val="C00000"/>
            </a:solidFill>
            <a:round/>
            <a:headEnd/>
            <a:tailEnd/>
          </a:ln>
        </p:spPr>
        <p:txBody>
          <a:bodyPr lIns="91339" tIns="45669" rIns="91339" bIns="45669"/>
          <a:lstStyle/>
          <a:p>
            <a:pPr defTabSz="912813"/>
            <a:endParaRPr lang="ja-JP" altLang="en-US">
              <a:solidFill>
                <a:prstClr val="black"/>
              </a:solidFill>
              <a:latin typeface="Arial" charset="0"/>
              <a:ea typeface="ＭＳ Ｐゴシック" charset="-128"/>
            </a:endParaRPr>
          </a:p>
        </p:txBody>
      </p:sp>
      <p:sp>
        <p:nvSpPr>
          <p:cNvPr id="9256" name="Line 40"/>
          <p:cNvSpPr>
            <a:spLocks noChangeShapeType="1"/>
          </p:cNvSpPr>
          <p:nvPr/>
        </p:nvSpPr>
        <p:spPr bwMode="auto">
          <a:xfrm>
            <a:off x="5172913" y="1121245"/>
            <a:ext cx="0" cy="5111750"/>
          </a:xfrm>
          <a:prstGeom prst="line">
            <a:avLst/>
          </a:prstGeom>
          <a:noFill/>
          <a:ln w="9525">
            <a:solidFill>
              <a:schemeClr val="tx1"/>
            </a:solidFill>
            <a:prstDash val="dash"/>
            <a:round/>
            <a:headEnd/>
            <a:tailEnd/>
          </a:ln>
        </p:spPr>
        <p:txBody>
          <a:bodyPr lIns="91339" tIns="45669" rIns="91339" bIns="45669"/>
          <a:lstStyle/>
          <a:p>
            <a:pPr defTabSz="912813"/>
            <a:endParaRPr lang="ja-JP" altLang="en-US">
              <a:solidFill>
                <a:prstClr val="black"/>
              </a:solidFill>
              <a:latin typeface="Arial" charset="0"/>
              <a:ea typeface="ＭＳ Ｐゴシック" charset="-128"/>
            </a:endParaRPr>
          </a:p>
        </p:txBody>
      </p:sp>
      <p:sp>
        <p:nvSpPr>
          <p:cNvPr id="9257" name="AutoShape 41"/>
          <p:cNvSpPr>
            <a:spLocks noChangeArrowheads="1"/>
          </p:cNvSpPr>
          <p:nvPr/>
        </p:nvSpPr>
        <p:spPr bwMode="auto">
          <a:xfrm>
            <a:off x="5290209" y="774947"/>
            <a:ext cx="2804647" cy="474239"/>
          </a:xfrm>
          <a:prstGeom prst="rightArrow">
            <a:avLst>
              <a:gd name="adj1" fmla="val 65843"/>
              <a:gd name="adj2" fmla="val 67455"/>
            </a:avLst>
          </a:prstGeom>
          <a:solidFill>
            <a:srgbClr val="CCFFFF"/>
          </a:solidFill>
          <a:ln w="9525">
            <a:solidFill>
              <a:schemeClr val="tx1"/>
            </a:solidFill>
            <a:miter lim="800000"/>
            <a:headEnd/>
            <a:tailEnd/>
          </a:ln>
        </p:spPr>
        <p:txBody>
          <a:bodyPr wrap="none" lIns="91327" tIns="45669" rIns="91327" bIns="45669" anchor="ctr"/>
          <a:lstStyle/>
          <a:p>
            <a:pPr algn="ctr" defTabSz="912813"/>
            <a:r>
              <a:rPr lang="ja-JP" altLang="en-US" sz="1400" dirty="0" smtClean="0">
                <a:solidFill>
                  <a:prstClr val="black"/>
                </a:solidFill>
                <a:latin typeface="Arial" charset="0"/>
                <a:ea typeface="ＭＳ Ｐゴシック" charset="-128"/>
              </a:rPr>
              <a:t>平成</a:t>
            </a:r>
            <a:r>
              <a:rPr lang="en-US" altLang="ja-JP" sz="1400" dirty="0" smtClean="0">
                <a:solidFill>
                  <a:prstClr val="black"/>
                </a:solidFill>
                <a:latin typeface="Arial" charset="0"/>
                <a:ea typeface="ＭＳ Ｐゴシック" charset="-128"/>
              </a:rPr>
              <a:t>24</a:t>
            </a:r>
            <a:r>
              <a:rPr lang="ja-JP" altLang="en-US" sz="1400" dirty="0" smtClean="0">
                <a:solidFill>
                  <a:prstClr val="black"/>
                </a:solidFill>
                <a:latin typeface="Arial" charset="0"/>
                <a:ea typeface="ＭＳ Ｐゴシック" charset="-128"/>
              </a:rPr>
              <a:t>年推計値</a:t>
            </a:r>
            <a:r>
              <a:rPr lang="ja-JP" altLang="en-US" sz="1100" dirty="0" smtClean="0">
                <a:solidFill>
                  <a:prstClr val="black"/>
                </a:solidFill>
                <a:latin typeface="Arial" charset="0"/>
                <a:ea typeface="ＭＳ Ｐゴシック" charset="-128"/>
              </a:rPr>
              <a:t>（</a:t>
            </a:r>
            <a:r>
              <a:rPr lang="ja-JP" altLang="en-US" sz="1100" dirty="0">
                <a:solidFill>
                  <a:prstClr val="black"/>
                </a:solidFill>
                <a:latin typeface="Arial" charset="0"/>
                <a:ea typeface="ＭＳ Ｐゴシック" charset="-128"/>
              </a:rPr>
              <a:t>日本の将来人口推計）</a:t>
            </a:r>
          </a:p>
        </p:txBody>
      </p:sp>
      <p:sp>
        <p:nvSpPr>
          <p:cNvPr id="9258" name="AutoShape 42"/>
          <p:cNvSpPr>
            <a:spLocks noChangeArrowheads="1"/>
          </p:cNvSpPr>
          <p:nvPr/>
        </p:nvSpPr>
        <p:spPr bwMode="auto">
          <a:xfrm>
            <a:off x="1780305" y="817136"/>
            <a:ext cx="2791695" cy="360040"/>
          </a:xfrm>
          <a:prstGeom prst="rightArrow">
            <a:avLst>
              <a:gd name="adj1" fmla="val 65843"/>
              <a:gd name="adj2" fmla="val 72128"/>
            </a:avLst>
          </a:prstGeom>
          <a:solidFill>
            <a:srgbClr val="CCFFFF"/>
          </a:solidFill>
          <a:ln w="9525">
            <a:solidFill>
              <a:schemeClr val="tx1"/>
            </a:solidFill>
            <a:miter lim="800000"/>
            <a:headEnd/>
            <a:tailEnd/>
          </a:ln>
        </p:spPr>
        <p:txBody>
          <a:bodyPr wrap="none" lIns="91327" tIns="45669" rIns="91327" bIns="45669" anchor="ctr"/>
          <a:lstStyle/>
          <a:p>
            <a:pPr algn="ctr" defTabSz="912813"/>
            <a:r>
              <a:rPr lang="ja-JP" altLang="en-US" sz="1400" dirty="0" smtClean="0">
                <a:solidFill>
                  <a:prstClr val="black"/>
                </a:solidFill>
                <a:latin typeface="Arial" charset="0"/>
                <a:ea typeface="ＭＳ Ｐゴシック" charset="-128"/>
              </a:rPr>
              <a:t>実績値</a:t>
            </a:r>
            <a:r>
              <a:rPr lang="ja-JP" altLang="en-US" sz="1100" dirty="0" smtClean="0">
                <a:solidFill>
                  <a:prstClr val="black"/>
                </a:solidFill>
                <a:latin typeface="Arial" charset="0"/>
                <a:ea typeface="ＭＳ Ｐゴシック" charset="-128"/>
              </a:rPr>
              <a:t>（</a:t>
            </a:r>
            <a:r>
              <a:rPr lang="ja-JP" altLang="en-US" sz="1100" dirty="0">
                <a:solidFill>
                  <a:prstClr val="black"/>
                </a:solidFill>
                <a:latin typeface="Arial" charset="0"/>
                <a:ea typeface="ＭＳ Ｐゴシック" charset="-128"/>
              </a:rPr>
              <a:t>国勢</a:t>
            </a:r>
            <a:r>
              <a:rPr lang="ja-JP" altLang="en-US" sz="1100" dirty="0" smtClean="0">
                <a:solidFill>
                  <a:prstClr val="black"/>
                </a:solidFill>
                <a:latin typeface="Arial" charset="0"/>
                <a:ea typeface="ＭＳ Ｐゴシック" charset="-128"/>
              </a:rPr>
              <a:t>調査）</a:t>
            </a:r>
            <a:endParaRPr lang="ja-JP" altLang="en-US" sz="1100" dirty="0">
              <a:solidFill>
                <a:prstClr val="black"/>
              </a:solidFill>
              <a:latin typeface="Arial" charset="0"/>
              <a:ea typeface="ＭＳ Ｐゴシック" charset="-128"/>
            </a:endParaRPr>
          </a:p>
        </p:txBody>
      </p:sp>
      <p:sp>
        <p:nvSpPr>
          <p:cNvPr id="9259" name="Rectangle 43"/>
          <p:cNvSpPr>
            <a:spLocks noChangeArrowheads="1"/>
          </p:cNvSpPr>
          <p:nvPr/>
        </p:nvSpPr>
        <p:spPr bwMode="auto">
          <a:xfrm>
            <a:off x="4815079" y="4571035"/>
            <a:ext cx="566630" cy="246221"/>
          </a:xfrm>
          <a:prstGeom prst="rect">
            <a:avLst/>
          </a:prstGeom>
          <a:solidFill>
            <a:srgbClr val="FFFF99"/>
          </a:solidFill>
          <a:ln w="19050">
            <a:solidFill>
              <a:srgbClr val="C00000"/>
            </a:solidFill>
            <a:miter lim="800000"/>
            <a:headEnd/>
            <a:tailEnd/>
          </a:ln>
        </p:spPr>
        <p:txBody>
          <a:bodyPr wrap="none" lIns="0" tIns="0" rIns="0" bIns="0" anchor="ctr">
            <a:spAutoFit/>
          </a:bodyPr>
          <a:lstStyle/>
          <a:p>
            <a:pPr algn="ctr" defTabSz="912813"/>
            <a:r>
              <a:rPr lang="en-US" altLang="ja-JP" sz="1600" dirty="0" smtClean="0">
                <a:solidFill>
                  <a:srgbClr val="C00000"/>
                </a:solidFill>
                <a:latin typeface="Arial" charset="0"/>
                <a:ea typeface="ＭＳ Ｐゴシック" charset="-128"/>
              </a:rPr>
              <a:t>11.1%</a:t>
            </a:r>
            <a:endParaRPr lang="en-US" altLang="ja-JP" sz="1600" dirty="0">
              <a:solidFill>
                <a:srgbClr val="C00000"/>
              </a:solidFill>
              <a:latin typeface="Arial" charset="0"/>
              <a:ea typeface="ＭＳ Ｐゴシック" charset="-128"/>
            </a:endParaRPr>
          </a:p>
        </p:txBody>
      </p:sp>
      <p:sp>
        <p:nvSpPr>
          <p:cNvPr id="44" name="テキスト ボックス 43"/>
          <p:cNvSpPr txBox="1"/>
          <p:nvPr/>
        </p:nvSpPr>
        <p:spPr>
          <a:xfrm>
            <a:off x="1" y="6355225"/>
            <a:ext cx="8942156" cy="477003"/>
          </a:xfrm>
          <a:prstGeom prst="rect">
            <a:avLst/>
          </a:prstGeom>
          <a:noFill/>
        </p:spPr>
        <p:txBody>
          <a:bodyPr wrap="square" lIns="91388" tIns="45695" rIns="91388" bIns="45695" rtlCol="0">
            <a:spAutoFit/>
          </a:bodyPr>
          <a:lstStyle/>
          <a:p>
            <a:pPr defTabSz="912813"/>
            <a:r>
              <a:rPr lang="ja-JP" altLang="en-US" sz="1200" dirty="0" smtClean="0">
                <a:solidFill>
                  <a:prstClr val="black"/>
                </a:solidFill>
                <a:latin typeface="Arial" charset="0"/>
                <a:ea typeface="HGPｺﾞｼｯｸM" pitchFamily="50" charset="-128"/>
              </a:rPr>
              <a:t>（資料）総務省統計局「国勢調査」、国立社会保障・人口問題研究所「日本の将来推計人口（平成</a:t>
            </a:r>
            <a:r>
              <a:rPr lang="en-US" altLang="ja-JP" sz="1200" dirty="0" smtClean="0">
                <a:solidFill>
                  <a:prstClr val="black"/>
                </a:solidFill>
                <a:latin typeface="Arial" charset="0"/>
                <a:ea typeface="HGPｺﾞｼｯｸM" pitchFamily="50" charset="-128"/>
              </a:rPr>
              <a:t>24</a:t>
            </a:r>
            <a:r>
              <a:rPr lang="ja-JP" altLang="en-US" sz="1200" dirty="0" smtClean="0">
                <a:solidFill>
                  <a:prstClr val="black"/>
                </a:solidFill>
                <a:latin typeface="Arial" charset="0"/>
                <a:ea typeface="HGPｺﾞｼｯｸM" pitchFamily="50" charset="-128"/>
              </a:rPr>
              <a:t>年</a:t>
            </a:r>
            <a:r>
              <a:rPr lang="en-US" altLang="ja-JP" sz="1200" dirty="0" smtClean="0">
                <a:solidFill>
                  <a:prstClr val="black"/>
                </a:solidFill>
                <a:latin typeface="Arial" charset="0"/>
                <a:ea typeface="HGPｺﾞｼｯｸM" pitchFamily="50" charset="-128"/>
              </a:rPr>
              <a:t>1</a:t>
            </a:r>
            <a:r>
              <a:rPr lang="ja-JP" altLang="en-US" sz="1200" dirty="0" smtClean="0">
                <a:solidFill>
                  <a:prstClr val="black"/>
                </a:solidFill>
                <a:latin typeface="Arial" charset="0"/>
                <a:ea typeface="HGPｺﾞｼｯｸM" pitchFamily="50" charset="-128"/>
              </a:rPr>
              <a:t>月推計）出生中位（死亡中位）推計</a:t>
            </a:r>
            <a:endParaRPr lang="en-US" altLang="ja-JP" sz="1200" dirty="0" smtClean="0">
              <a:solidFill>
                <a:prstClr val="black"/>
              </a:solidFill>
              <a:latin typeface="Arial" charset="0"/>
              <a:ea typeface="HGPｺﾞｼｯｸM" pitchFamily="50" charset="-128"/>
            </a:endParaRPr>
          </a:p>
          <a:p>
            <a:pPr defTabSz="912813"/>
            <a:r>
              <a:rPr lang="en-US" altLang="ja-JP" sz="1200" dirty="0" smtClean="0">
                <a:solidFill>
                  <a:prstClr val="black"/>
                </a:solidFill>
                <a:latin typeface="Arial" charset="0"/>
                <a:ea typeface="HGPｺﾞｼｯｸM" pitchFamily="50" charset="-128"/>
              </a:rPr>
              <a:t>           2010</a:t>
            </a:r>
            <a:r>
              <a:rPr lang="ja-JP" altLang="en-US" sz="1200" dirty="0" smtClean="0">
                <a:solidFill>
                  <a:prstClr val="black"/>
                </a:solidFill>
                <a:latin typeface="Arial" charset="0"/>
                <a:ea typeface="HGPｺﾞｼｯｸM" pitchFamily="50" charset="-128"/>
              </a:rPr>
              <a:t>年の値は総務省統計局「平成</a:t>
            </a:r>
            <a:r>
              <a:rPr lang="en-US" altLang="ja-JP" sz="1200" dirty="0" smtClean="0">
                <a:solidFill>
                  <a:prstClr val="black"/>
                </a:solidFill>
                <a:latin typeface="Arial" charset="0"/>
                <a:ea typeface="HGPｺﾞｼｯｸM" pitchFamily="50" charset="-128"/>
              </a:rPr>
              <a:t>22</a:t>
            </a:r>
            <a:r>
              <a:rPr lang="ja-JP" altLang="en-US" sz="1200" dirty="0" smtClean="0">
                <a:solidFill>
                  <a:prstClr val="black"/>
                </a:solidFill>
                <a:latin typeface="Arial" charset="0"/>
                <a:ea typeface="HGPｺﾞｼｯｸM" pitchFamily="50" charset="-128"/>
              </a:rPr>
              <a:t>年国勢調査による基準人口」（国籍・年齢「不詳人口」を按分補正した人口）による。</a:t>
            </a:r>
            <a:endParaRPr lang="ja-JP" altLang="en-US" sz="1200" dirty="0">
              <a:solidFill>
                <a:prstClr val="black"/>
              </a:solidFill>
              <a:latin typeface="Arial" charset="0"/>
              <a:ea typeface="HGPｺﾞｼｯｸM" pitchFamily="50" charset="-128"/>
            </a:endParaRPr>
          </a:p>
        </p:txBody>
      </p:sp>
      <p:sp>
        <p:nvSpPr>
          <p:cNvPr id="46" name="Rectangle 18"/>
          <p:cNvSpPr>
            <a:spLocks noChangeArrowheads="1"/>
          </p:cNvSpPr>
          <p:nvPr/>
        </p:nvSpPr>
        <p:spPr bwMode="auto">
          <a:xfrm>
            <a:off x="4789134" y="1787931"/>
            <a:ext cx="367961" cy="187732"/>
          </a:xfrm>
          <a:prstGeom prst="rect">
            <a:avLst/>
          </a:prstGeom>
          <a:solidFill>
            <a:schemeClr val="bg1"/>
          </a:solidFill>
          <a:ln w="9525">
            <a:solidFill>
              <a:schemeClr val="tx1"/>
            </a:solidFill>
            <a:miter lim="800000"/>
            <a:headEnd/>
            <a:tailEnd/>
          </a:ln>
        </p:spPr>
        <p:txBody>
          <a:bodyPr wrap="none" lIns="91339" tIns="45669" rIns="91339" bIns="45669" anchor="ctr"/>
          <a:lstStyle/>
          <a:p>
            <a:pPr algn="ctr" defTabSz="912813"/>
            <a:r>
              <a:rPr lang="en-US" altLang="ja-JP" sz="1100" dirty="0" smtClean="0">
                <a:solidFill>
                  <a:prstClr val="black"/>
                </a:solidFill>
                <a:latin typeface="Arial" charset="0"/>
                <a:ea typeface="ＭＳ Ｐゴシック" charset="-128"/>
              </a:rPr>
              <a:t>1,419</a:t>
            </a:r>
            <a:endParaRPr lang="en-US" altLang="ja-JP" sz="1100" dirty="0">
              <a:solidFill>
                <a:prstClr val="black"/>
              </a:solidFill>
              <a:latin typeface="Arial" charset="0"/>
              <a:ea typeface="ＭＳ Ｐゴシック" charset="-128"/>
            </a:endParaRPr>
          </a:p>
        </p:txBody>
      </p:sp>
      <p:sp>
        <p:nvSpPr>
          <p:cNvPr id="47" name="Rectangle 16"/>
          <p:cNvSpPr>
            <a:spLocks noChangeArrowheads="1"/>
          </p:cNvSpPr>
          <p:nvPr/>
        </p:nvSpPr>
        <p:spPr bwMode="auto">
          <a:xfrm>
            <a:off x="8263214" y="2802244"/>
            <a:ext cx="420786" cy="187200"/>
          </a:xfrm>
          <a:prstGeom prst="rect">
            <a:avLst/>
          </a:prstGeom>
          <a:solidFill>
            <a:schemeClr val="bg1"/>
          </a:solidFill>
          <a:ln w="25400" cmpd="dbl">
            <a:solidFill>
              <a:schemeClr val="tx1"/>
            </a:solidFill>
            <a:miter lim="800000"/>
            <a:headEnd/>
            <a:tailEnd/>
          </a:ln>
        </p:spPr>
        <p:txBody>
          <a:bodyPr wrap="none" lIns="91339" tIns="45669" rIns="91339" bIns="45669" anchor="ctr"/>
          <a:lstStyle/>
          <a:p>
            <a:pPr algn="ctr" defTabSz="912813"/>
            <a:r>
              <a:rPr lang="en-US" altLang="ja-JP" sz="1200" dirty="0" smtClean="0">
                <a:solidFill>
                  <a:prstClr val="black"/>
                </a:solidFill>
                <a:latin typeface="Arial" charset="0"/>
                <a:ea typeface="ＭＳ Ｐゴシック" charset="-128"/>
              </a:rPr>
              <a:t>8,674</a:t>
            </a:r>
            <a:endParaRPr lang="en-US" altLang="ja-JP" sz="1200" dirty="0">
              <a:solidFill>
                <a:prstClr val="black"/>
              </a:solidFill>
              <a:latin typeface="Arial" charset="0"/>
              <a:ea typeface="ＭＳ Ｐゴシック" charset="-128"/>
            </a:endParaRPr>
          </a:p>
        </p:txBody>
      </p:sp>
      <p:sp>
        <p:nvSpPr>
          <p:cNvPr id="48" name="Rectangle 20"/>
          <p:cNvSpPr>
            <a:spLocks noChangeArrowheads="1"/>
          </p:cNvSpPr>
          <p:nvPr/>
        </p:nvSpPr>
        <p:spPr bwMode="auto">
          <a:xfrm>
            <a:off x="8307319" y="5880227"/>
            <a:ext cx="368862" cy="187200"/>
          </a:xfrm>
          <a:prstGeom prst="rect">
            <a:avLst/>
          </a:prstGeom>
          <a:solidFill>
            <a:schemeClr val="bg1"/>
          </a:solidFill>
          <a:ln w="9525">
            <a:solidFill>
              <a:schemeClr val="tx1"/>
            </a:solidFill>
            <a:miter lim="800000"/>
            <a:headEnd/>
            <a:tailEnd/>
          </a:ln>
        </p:spPr>
        <p:txBody>
          <a:bodyPr wrap="none" lIns="91339" tIns="45669" rIns="91339" bIns="45669" anchor="ctr"/>
          <a:lstStyle/>
          <a:p>
            <a:pPr algn="ctr" defTabSz="912813"/>
            <a:r>
              <a:rPr lang="en-US" altLang="ja-JP" sz="1200" dirty="0" smtClean="0">
                <a:solidFill>
                  <a:prstClr val="black"/>
                </a:solidFill>
                <a:latin typeface="Arial" charset="0"/>
                <a:ea typeface="ＭＳ Ｐゴシック" charset="-128"/>
              </a:rPr>
              <a:t>791</a:t>
            </a:r>
            <a:endParaRPr lang="en-US" altLang="ja-JP" sz="1200" dirty="0">
              <a:solidFill>
                <a:prstClr val="black"/>
              </a:solidFill>
              <a:latin typeface="Arial" charset="0"/>
              <a:ea typeface="ＭＳ Ｐゴシック" charset="-128"/>
            </a:endParaRPr>
          </a:p>
        </p:txBody>
      </p:sp>
      <p:sp>
        <p:nvSpPr>
          <p:cNvPr id="43" name="Rectangle 20"/>
          <p:cNvSpPr>
            <a:spLocks noChangeArrowheads="1"/>
          </p:cNvSpPr>
          <p:nvPr/>
        </p:nvSpPr>
        <p:spPr bwMode="auto">
          <a:xfrm>
            <a:off x="8276643" y="3221925"/>
            <a:ext cx="368862" cy="187200"/>
          </a:xfrm>
          <a:prstGeom prst="rect">
            <a:avLst/>
          </a:prstGeom>
          <a:solidFill>
            <a:schemeClr val="bg1"/>
          </a:solidFill>
          <a:ln w="9525">
            <a:solidFill>
              <a:schemeClr val="tx1"/>
            </a:solidFill>
            <a:miter lim="800000"/>
            <a:headEnd/>
            <a:tailEnd/>
          </a:ln>
        </p:spPr>
        <p:txBody>
          <a:bodyPr wrap="none" lIns="91339" tIns="45669" rIns="91339" bIns="45669" anchor="ctr"/>
          <a:lstStyle/>
          <a:p>
            <a:pPr algn="ctr" defTabSz="912813"/>
            <a:r>
              <a:rPr lang="en-US" altLang="ja-JP" sz="1200" dirty="0" smtClean="0">
                <a:solidFill>
                  <a:prstClr val="black"/>
                </a:solidFill>
                <a:latin typeface="Arial" charset="0"/>
                <a:ea typeface="ＭＳ Ｐゴシック" charset="-128"/>
              </a:rPr>
              <a:t>2,336</a:t>
            </a:r>
            <a:endParaRPr lang="en-US" altLang="ja-JP" sz="1200" dirty="0">
              <a:solidFill>
                <a:prstClr val="black"/>
              </a:solidFill>
              <a:latin typeface="Arial" charset="0"/>
              <a:ea typeface="ＭＳ Ｐゴシック" charset="-128"/>
            </a:endParaRPr>
          </a:p>
        </p:txBody>
      </p:sp>
      <p:sp>
        <p:nvSpPr>
          <p:cNvPr id="49" name="Rectangle 20"/>
          <p:cNvSpPr>
            <a:spLocks noChangeArrowheads="1"/>
          </p:cNvSpPr>
          <p:nvPr/>
        </p:nvSpPr>
        <p:spPr bwMode="auto">
          <a:xfrm>
            <a:off x="8303019" y="4904952"/>
            <a:ext cx="368862" cy="187200"/>
          </a:xfrm>
          <a:prstGeom prst="rect">
            <a:avLst/>
          </a:prstGeom>
          <a:solidFill>
            <a:schemeClr val="bg1"/>
          </a:solidFill>
          <a:ln w="9525">
            <a:solidFill>
              <a:schemeClr val="tx1"/>
            </a:solidFill>
            <a:miter lim="800000"/>
            <a:headEnd/>
            <a:tailEnd/>
          </a:ln>
        </p:spPr>
        <p:txBody>
          <a:bodyPr wrap="none" lIns="91339" tIns="45669" rIns="91339" bIns="45669" anchor="ctr"/>
          <a:lstStyle/>
          <a:p>
            <a:pPr algn="ctr" defTabSz="912813"/>
            <a:r>
              <a:rPr lang="en-US" altLang="ja-JP" sz="1200" dirty="0" smtClean="0">
                <a:solidFill>
                  <a:prstClr val="black"/>
                </a:solidFill>
                <a:latin typeface="Arial" charset="0"/>
                <a:ea typeface="ＭＳ Ｐゴシック" charset="-128"/>
              </a:rPr>
              <a:t>4,418</a:t>
            </a:r>
            <a:endParaRPr lang="en-US" altLang="ja-JP" sz="1200" dirty="0">
              <a:solidFill>
                <a:prstClr val="black"/>
              </a:solidFill>
              <a:latin typeface="Arial" charset="0"/>
              <a:ea typeface="ＭＳ Ｐゴシック" charset="-128"/>
            </a:endParaRPr>
          </a:p>
        </p:txBody>
      </p:sp>
      <p:sp>
        <p:nvSpPr>
          <p:cNvPr id="50" name="Rectangle 20"/>
          <p:cNvSpPr>
            <a:spLocks noChangeArrowheads="1"/>
          </p:cNvSpPr>
          <p:nvPr/>
        </p:nvSpPr>
        <p:spPr bwMode="auto">
          <a:xfrm>
            <a:off x="8303019" y="4057223"/>
            <a:ext cx="368862" cy="187200"/>
          </a:xfrm>
          <a:prstGeom prst="rect">
            <a:avLst/>
          </a:prstGeom>
          <a:solidFill>
            <a:schemeClr val="bg1"/>
          </a:solidFill>
          <a:ln w="9525">
            <a:solidFill>
              <a:schemeClr val="tx1"/>
            </a:solidFill>
            <a:miter lim="800000"/>
            <a:headEnd/>
            <a:tailEnd/>
          </a:ln>
        </p:spPr>
        <p:txBody>
          <a:bodyPr wrap="none" lIns="91339" tIns="45669" rIns="91339" bIns="45669" anchor="ctr"/>
          <a:lstStyle/>
          <a:p>
            <a:pPr algn="ctr" defTabSz="912813"/>
            <a:r>
              <a:rPr lang="en-US" altLang="ja-JP" sz="1200" dirty="0" smtClean="0">
                <a:solidFill>
                  <a:prstClr val="black"/>
                </a:solidFill>
                <a:latin typeface="Arial" charset="0"/>
                <a:ea typeface="ＭＳ Ｐゴシック" charset="-128"/>
              </a:rPr>
              <a:t>1,128</a:t>
            </a:r>
            <a:endParaRPr lang="en-US" altLang="ja-JP" sz="1200" dirty="0">
              <a:solidFill>
                <a:prstClr val="black"/>
              </a:solidFill>
              <a:latin typeface="Arial" charset="0"/>
              <a:ea typeface="ＭＳ Ｐゴシック" charset="-128"/>
            </a:endParaRPr>
          </a:p>
        </p:txBody>
      </p:sp>
      <p:sp>
        <p:nvSpPr>
          <p:cNvPr id="51" name="Rectangle 16"/>
          <p:cNvSpPr>
            <a:spLocks noChangeArrowheads="1"/>
          </p:cNvSpPr>
          <p:nvPr/>
        </p:nvSpPr>
        <p:spPr bwMode="auto">
          <a:xfrm>
            <a:off x="5875175" y="1660089"/>
            <a:ext cx="525745" cy="221707"/>
          </a:xfrm>
          <a:prstGeom prst="rect">
            <a:avLst/>
          </a:prstGeom>
          <a:solidFill>
            <a:schemeClr val="bg1"/>
          </a:solidFill>
          <a:ln w="25400" cmpd="dbl">
            <a:solidFill>
              <a:schemeClr val="tx1"/>
            </a:solidFill>
            <a:miter lim="800000"/>
            <a:headEnd/>
            <a:tailEnd/>
          </a:ln>
        </p:spPr>
        <p:txBody>
          <a:bodyPr wrap="none" lIns="91339" tIns="45669" rIns="91339" bIns="45669" anchor="ctr"/>
          <a:lstStyle/>
          <a:p>
            <a:pPr algn="ctr" defTabSz="912813"/>
            <a:r>
              <a:rPr lang="en-US" altLang="ja-JP" sz="1200" dirty="0" smtClean="0">
                <a:solidFill>
                  <a:prstClr val="black"/>
                </a:solidFill>
                <a:latin typeface="Arial" charset="0"/>
                <a:ea typeface="ＭＳ Ｐゴシック" charset="-128"/>
              </a:rPr>
              <a:t>12,806</a:t>
            </a:r>
            <a:endParaRPr lang="en-US" altLang="ja-JP" sz="1200" dirty="0">
              <a:solidFill>
                <a:prstClr val="black"/>
              </a:solidFill>
              <a:latin typeface="Arial" charset="0"/>
              <a:ea typeface="ＭＳ Ｐゴシック" charset="-128"/>
            </a:endParaRPr>
          </a:p>
        </p:txBody>
      </p:sp>
      <p:sp>
        <p:nvSpPr>
          <p:cNvPr id="52" name="Rectangle 18"/>
          <p:cNvSpPr>
            <a:spLocks noChangeArrowheads="1"/>
          </p:cNvSpPr>
          <p:nvPr/>
        </p:nvSpPr>
        <p:spPr bwMode="auto">
          <a:xfrm>
            <a:off x="5879384" y="2092735"/>
            <a:ext cx="367961" cy="187732"/>
          </a:xfrm>
          <a:prstGeom prst="rect">
            <a:avLst/>
          </a:prstGeom>
          <a:solidFill>
            <a:schemeClr val="bg1"/>
          </a:solidFill>
          <a:ln w="9525">
            <a:solidFill>
              <a:schemeClr val="tx1"/>
            </a:solidFill>
            <a:miter lim="800000"/>
            <a:headEnd/>
            <a:tailEnd/>
          </a:ln>
        </p:spPr>
        <p:txBody>
          <a:bodyPr wrap="none" lIns="91339" tIns="45669" rIns="91339" bIns="45669" anchor="ctr"/>
          <a:lstStyle/>
          <a:p>
            <a:pPr algn="ctr" defTabSz="912813"/>
            <a:r>
              <a:rPr lang="en-US" altLang="ja-JP" sz="1200" dirty="0" smtClean="0">
                <a:solidFill>
                  <a:prstClr val="black"/>
                </a:solidFill>
                <a:latin typeface="Arial" charset="0"/>
                <a:ea typeface="ＭＳ Ｐゴシック" charset="-128"/>
              </a:rPr>
              <a:t>2,179</a:t>
            </a:r>
            <a:endParaRPr lang="en-US" altLang="ja-JP" sz="1200" dirty="0">
              <a:solidFill>
                <a:prstClr val="black"/>
              </a:solidFill>
              <a:latin typeface="Arial" charset="0"/>
              <a:ea typeface="ＭＳ Ｐゴシック" charset="-128"/>
            </a:endParaRPr>
          </a:p>
        </p:txBody>
      </p:sp>
      <p:sp>
        <p:nvSpPr>
          <p:cNvPr id="53" name="Rectangle 18"/>
          <p:cNvSpPr>
            <a:spLocks noChangeArrowheads="1"/>
          </p:cNvSpPr>
          <p:nvPr/>
        </p:nvSpPr>
        <p:spPr bwMode="auto">
          <a:xfrm>
            <a:off x="5888176" y="2740435"/>
            <a:ext cx="367961" cy="187732"/>
          </a:xfrm>
          <a:prstGeom prst="rect">
            <a:avLst/>
          </a:prstGeom>
          <a:solidFill>
            <a:schemeClr val="bg1"/>
          </a:solidFill>
          <a:ln w="9525">
            <a:solidFill>
              <a:schemeClr val="tx1"/>
            </a:solidFill>
            <a:miter lim="800000"/>
            <a:headEnd/>
            <a:tailEnd/>
          </a:ln>
        </p:spPr>
        <p:txBody>
          <a:bodyPr wrap="none" lIns="91339" tIns="45669" rIns="91339" bIns="45669" anchor="ctr"/>
          <a:lstStyle/>
          <a:p>
            <a:pPr algn="ctr" defTabSz="912813"/>
            <a:r>
              <a:rPr lang="en-US" altLang="ja-JP" sz="1200" dirty="0" smtClean="0">
                <a:solidFill>
                  <a:prstClr val="black"/>
                </a:solidFill>
                <a:latin typeface="Arial" charset="0"/>
                <a:ea typeface="ＭＳ Ｐゴシック" charset="-128"/>
              </a:rPr>
              <a:t>1,479</a:t>
            </a:r>
            <a:endParaRPr lang="en-US" altLang="ja-JP" sz="1200" dirty="0">
              <a:solidFill>
                <a:prstClr val="black"/>
              </a:solidFill>
              <a:latin typeface="Arial" charset="0"/>
              <a:ea typeface="ＭＳ Ｐゴシック" charset="-128"/>
            </a:endParaRPr>
          </a:p>
        </p:txBody>
      </p:sp>
      <p:sp>
        <p:nvSpPr>
          <p:cNvPr id="54" name="Rectangle 18"/>
          <p:cNvSpPr>
            <a:spLocks noChangeArrowheads="1"/>
          </p:cNvSpPr>
          <p:nvPr/>
        </p:nvSpPr>
        <p:spPr bwMode="auto">
          <a:xfrm>
            <a:off x="5888176" y="4216810"/>
            <a:ext cx="367961" cy="187732"/>
          </a:xfrm>
          <a:prstGeom prst="rect">
            <a:avLst/>
          </a:prstGeom>
          <a:solidFill>
            <a:schemeClr val="bg1"/>
          </a:solidFill>
          <a:ln w="9525">
            <a:solidFill>
              <a:schemeClr val="tx1"/>
            </a:solidFill>
            <a:miter lim="800000"/>
            <a:headEnd/>
            <a:tailEnd/>
          </a:ln>
        </p:spPr>
        <p:txBody>
          <a:bodyPr wrap="none" lIns="91339" tIns="45669" rIns="91339" bIns="45669" anchor="ctr"/>
          <a:lstStyle/>
          <a:p>
            <a:pPr algn="ctr" defTabSz="912813"/>
            <a:r>
              <a:rPr lang="en-US" altLang="ja-JP" sz="1200" dirty="0" smtClean="0">
                <a:solidFill>
                  <a:prstClr val="black"/>
                </a:solidFill>
                <a:latin typeface="Arial" charset="0"/>
                <a:ea typeface="ＭＳ Ｐゴシック" charset="-128"/>
              </a:rPr>
              <a:t>7,085</a:t>
            </a:r>
            <a:endParaRPr lang="en-US" altLang="ja-JP" sz="1200" dirty="0">
              <a:solidFill>
                <a:prstClr val="black"/>
              </a:solidFill>
              <a:latin typeface="Arial" charset="0"/>
              <a:ea typeface="ＭＳ Ｐゴシック" charset="-128"/>
            </a:endParaRPr>
          </a:p>
        </p:txBody>
      </p:sp>
      <p:sp>
        <p:nvSpPr>
          <p:cNvPr id="55" name="Rectangle 18"/>
          <p:cNvSpPr>
            <a:spLocks noChangeArrowheads="1"/>
          </p:cNvSpPr>
          <p:nvPr/>
        </p:nvSpPr>
        <p:spPr bwMode="auto">
          <a:xfrm>
            <a:off x="5888176" y="5788431"/>
            <a:ext cx="367961" cy="187732"/>
          </a:xfrm>
          <a:prstGeom prst="rect">
            <a:avLst/>
          </a:prstGeom>
          <a:solidFill>
            <a:schemeClr val="bg1"/>
          </a:solidFill>
          <a:ln w="9525">
            <a:solidFill>
              <a:schemeClr val="tx1"/>
            </a:solidFill>
            <a:miter lim="800000"/>
            <a:headEnd/>
            <a:tailEnd/>
          </a:ln>
        </p:spPr>
        <p:txBody>
          <a:bodyPr wrap="none" lIns="91339" tIns="45669" rIns="91339" bIns="45669" anchor="ctr"/>
          <a:lstStyle/>
          <a:p>
            <a:pPr algn="ctr" defTabSz="912813"/>
            <a:r>
              <a:rPr lang="en-US" altLang="ja-JP" sz="1200" dirty="0" smtClean="0">
                <a:solidFill>
                  <a:prstClr val="black"/>
                </a:solidFill>
                <a:latin typeface="Arial" charset="0"/>
                <a:ea typeface="ＭＳ Ｐゴシック" charset="-128"/>
              </a:rPr>
              <a:t>1,324</a:t>
            </a:r>
            <a:endParaRPr lang="en-US" altLang="ja-JP" sz="1200" dirty="0">
              <a:solidFill>
                <a:prstClr val="black"/>
              </a:solidFill>
              <a:latin typeface="Arial" charset="0"/>
              <a:ea typeface="ＭＳ Ｐゴシック" charset="-128"/>
            </a:endParaRPr>
          </a:p>
        </p:txBody>
      </p:sp>
      <p:sp>
        <p:nvSpPr>
          <p:cNvPr id="57" name="Line 23"/>
          <p:cNvSpPr>
            <a:spLocks noChangeShapeType="1"/>
          </p:cNvSpPr>
          <p:nvPr/>
        </p:nvSpPr>
        <p:spPr bwMode="auto">
          <a:xfrm flipH="1" flipV="1">
            <a:off x="8476108" y="1976466"/>
            <a:ext cx="17585" cy="247650"/>
          </a:xfrm>
          <a:prstGeom prst="line">
            <a:avLst/>
          </a:prstGeom>
          <a:noFill/>
          <a:ln w="9525">
            <a:solidFill>
              <a:srgbClr val="C00000"/>
            </a:solidFill>
            <a:round/>
            <a:headEnd/>
            <a:tailEnd/>
          </a:ln>
        </p:spPr>
        <p:txBody>
          <a:bodyPr lIns="91339" tIns="45669" rIns="91339" bIns="45669"/>
          <a:lstStyle/>
          <a:p>
            <a:pPr defTabSz="912813"/>
            <a:endParaRPr lang="ja-JP" altLang="en-US">
              <a:solidFill>
                <a:prstClr val="black"/>
              </a:solidFill>
              <a:latin typeface="Arial" charset="0"/>
              <a:ea typeface="ＭＳ Ｐゴシック" charset="-128"/>
            </a:endParaRPr>
          </a:p>
        </p:txBody>
      </p:sp>
      <p:sp>
        <p:nvSpPr>
          <p:cNvPr id="58" name="Rectangle 21"/>
          <p:cNvSpPr>
            <a:spLocks noChangeArrowheads="1"/>
          </p:cNvSpPr>
          <p:nvPr/>
        </p:nvSpPr>
        <p:spPr bwMode="auto">
          <a:xfrm>
            <a:off x="8103679" y="3632599"/>
            <a:ext cx="389046" cy="169871"/>
          </a:xfrm>
          <a:prstGeom prst="rect">
            <a:avLst/>
          </a:prstGeom>
          <a:solidFill>
            <a:schemeClr val="bg1"/>
          </a:solidFill>
          <a:ln w="9525">
            <a:solidFill>
              <a:schemeClr val="accent6">
                <a:lumMod val="75000"/>
              </a:schemeClr>
            </a:solidFill>
            <a:miter lim="800000"/>
            <a:headEnd/>
            <a:tailEnd/>
          </a:ln>
        </p:spPr>
        <p:txBody>
          <a:bodyPr wrap="none" lIns="91339" tIns="45669" rIns="91339" bIns="45669" anchor="ctr"/>
          <a:lstStyle/>
          <a:p>
            <a:pPr algn="ctr" defTabSz="912813"/>
            <a:r>
              <a:rPr lang="en-US" altLang="ja-JP" sz="1200" dirty="0" smtClean="0">
                <a:solidFill>
                  <a:prstClr val="black"/>
                </a:solidFill>
                <a:latin typeface="Arial" charset="0"/>
                <a:ea typeface="ＭＳ Ｐゴシック" charset="-128"/>
              </a:rPr>
              <a:t>13.0%</a:t>
            </a:r>
            <a:endParaRPr lang="en-US" altLang="ja-JP" sz="1100" dirty="0">
              <a:solidFill>
                <a:prstClr val="black"/>
              </a:solidFill>
              <a:latin typeface="Arial" charset="0"/>
              <a:ea typeface="ＭＳ Ｐゴシック" charset="-128"/>
            </a:endParaRPr>
          </a:p>
        </p:txBody>
      </p:sp>
      <p:sp>
        <p:nvSpPr>
          <p:cNvPr id="59" name="Line 22"/>
          <p:cNvSpPr>
            <a:spLocks noChangeShapeType="1"/>
          </p:cNvSpPr>
          <p:nvPr/>
        </p:nvSpPr>
        <p:spPr bwMode="auto">
          <a:xfrm>
            <a:off x="8294295" y="3811577"/>
            <a:ext cx="146610" cy="142876"/>
          </a:xfrm>
          <a:prstGeom prst="line">
            <a:avLst/>
          </a:prstGeom>
          <a:noFill/>
          <a:ln w="9525">
            <a:solidFill>
              <a:srgbClr val="CC6600"/>
            </a:solidFill>
            <a:round/>
            <a:headEnd/>
            <a:tailEnd/>
          </a:ln>
        </p:spPr>
        <p:txBody>
          <a:bodyPr lIns="91339" tIns="45669" rIns="91339" bIns="45669"/>
          <a:lstStyle/>
          <a:p>
            <a:pPr defTabSz="912813"/>
            <a:endParaRPr lang="ja-JP" altLang="en-US">
              <a:solidFill>
                <a:prstClr val="black"/>
              </a:solidFill>
              <a:latin typeface="Arial" charset="0"/>
              <a:ea typeface="ＭＳ Ｐゴシック" charset="-128"/>
            </a:endParaRPr>
          </a:p>
        </p:txBody>
      </p:sp>
      <p:sp>
        <p:nvSpPr>
          <p:cNvPr id="60" name="Rectangle 43"/>
          <p:cNvSpPr>
            <a:spLocks noChangeArrowheads="1"/>
          </p:cNvSpPr>
          <p:nvPr/>
        </p:nvSpPr>
        <p:spPr bwMode="auto">
          <a:xfrm>
            <a:off x="5679595" y="2925713"/>
            <a:ext cx="581891" cy="246221"/>
          </a:xfrm>
          <a:prstGeom prst="rect">
            <a:avLst/>
          </a:prstGeom>
          <a:solidFill>
            <a:srgbClr val="FFFF99"/>
          </a:solidFill>
          <a:ln w="19050">
            <a:solidFill>
              <a:srgbClr val="C00000"/>
            </a:solidFill>
            <a:miter lim="800000"/>
            <a:headEnd/>
            <a:tailEnd/>
          </a:ln>
        </p:spPr>
        <p:txBody>
          <a:bodyPr wrap="none" lIns="0" tIns="0" rIns="0" bIns="0" anchor="ctr">
            <a:spAutoFit/>
          </a:bodyPr>
          <a:lstStyle/>
          <a:p>
            <a:pPr algn="ctr" defTabSz="912813"/>
            <a:r>
              <a:rPr lang="en-US" altLang="ja-JP" sz="1600" dirty="0" smtClean="0">
                <a:solidFill>
                  <a:srgbClr val="C00000"/>
                </a:solidFill>
                <a:latin typeface="Arial" charset="0"/>
                <a:ea typeface="ＭＳ Ｐゴシック" charset="-128"/>
              </a:rPr>
              <a:t>18.1%</a:t>
            </a:r>
            <a:endParaRPr lang="en-US" altLang="ja-JP" sz="1600" dirty="0">
              <a:solidFill>
                <a:srgbClr val="C00000"/>
              </a:solidFill>
              <a:latin typeface="Arial" charset="0"/>
              <a:ea typeface="ＭＳ Ｐゴシック" charset="-128"/>
            </a:endParaRPr>
          </a:p>
        </p:txBody>
      </p:sp>
      <p:sp>
        <p:nvSpPr>
          <p:cNvPr id="61" name="Line 23"/>
          <p:cNvSpPr>
            <a:spLocks noChangeShapeType="1"/>
          </p:cNvSpPr>
          <p:nvPr/>
        </p:nvSpPr>
        <p:spPr bwMode="auto">
          <a:xfrm flipH="1" flipV="1">
            <a:off x="5967909" y="3141737"/>
            <a:ext cx="88468" cy="136523"/>
          </a:xfrm>
          <a:prstGeom prst="line">
            <a:avLst/>
          </a:prstGeom>
          <a:noFill/>
          <a:ln w="9525">
            <a:solidFill>
              <a:srgbClr val="C00000"/>
            </a:solidFill>
            <a:round/>
            <a:headEnd/>
            <a:tailEnd/>
          </a:ln>
        </p:spPr>
        <p:txBody>
          <a:bodyPr lIns="91339" tIns="45669" rIns="91339" bIns="45669"/>
          <a:lstStyle/>
          <a:p>
            <a:pPr defTabSz="912813"/>
            <a:endParaRPr lang="ja-JP" altLang="en-US">
              <a:solidFill>
                <a:prstClr val="black"/>
              </a:solidFill>
              <a:latin typeface="Arial" charset="0"/>
              <a:ea typeface="ＭＳ Ｐゴシック" charset="-128"/>
            </a:endParaRPr>
          </a:p>
        </p:txBody>
      </p:sp>
      <p:sp>
        <p:nvSpPr>
          <p:cNvPr id="62" name="Rectangle 21"/>
          <p:cNvSpPr>
            <a:spLocks noChangeArrowheads="1"/>
          </p:cNvSpPr>
          <p:nvPr/>
        </p:nvSpPr>
        <p:spPr bwMode="auto">
          <a:xfrm>
            <a:off x="6011875" y="3795766"/>
            <a:ext cx="389046" cy="169871"/>
          </a:xfrm>
          <a:prstGeom prst="rect">
            <a:avLst/>
          </a:prstGeom>
          <a:solidFill>
            <a:schemeClr val="bg1"/>
          </a:solidFill>
          <a:ln w="9525">
            <a:solidFill>
              <a:schemeClr val="accent6">
                <a:lumMod val="75000"/>
              </a:schemeClr>
            </a:solidFill>
            <a:miter lim="800000"/>
            <a:headEnd/>
            <a:tailEnd/>
          </a:ln>
        </p:spPr>
        <p:txBody>
          <a:bodyPr wrap="none" lIns="91339" tIns="45669" rIns="91339" bIns="45669" anchor="ctr"/>
          <a:lstStyle/>
          <a:p>
            <a:pPr algn="ctr" defTabSz="912813"/>
            <a:r>
              <a:rPr lang="en-US" altLang="ja-JP" sz="1200" dirty="0" smtClean="0">
                <a:solidFill>
                  <a:prstClr val="black"/>
                </a:solidFill>
                <a:latin typeface="Arial" charset="0"/>
                <a:ea typeface="ＭＳ Ｐゴシック" charset="-128"/>
              </a:rPr>
              <a:t>12.3%</a:t>
            </a:r>
            <a:endParaRPr lang="en-US" altLang="ja-JP" sz="1100" dirty="0">
              <a:solidFill>
                <a:prstClr val="black"/>
              </a:solidFill>
              <a:latin typeface="Arial" charset="0"/>
              <a:ea typeface="ＭＳ Ｐゴシック" charset="-128"/>
            </a:endParaRPr>
          </a:p>
        </p:txBody>
      </p:sp>
      <p:sp>
        <p:nvSpPr>
          <p:cNvPr id="63" name="Line 22"/>
          <p:cNvSpPr>
            <a:spLocks noChangeShapeType="1"/>
          </p:cNvSpPr>
          <p:nvPr/>
        </p:nvSpPr>
        <p:spPr bwMode="auto">
          <a:xfrm flipH="1">
            <a:off x="6099968" y="3976732"/>
            <a:ext cx="89937" cy="122244"/>
          </a:xfrm>
          <a:prstGeom prst="line">
            <a:avLst/>
          </a:prstGeom>
          <a:noFill/>
          <a:ln w="9525">
            <a:solidFill>
              <a:srgbClr val="CC6600"/>
            </a:solidFill>
            <a:round/>
            <a:headEnd/>
            <a:tailEnd/>
          </a:ln>
        </p:spPr>
        <p:txBody>
          <a:bodyPr lIns="91339" tIns="45669" rIns="91339" bIns="45669"/>
          <a:lstStyle/>
          <a:p>
            <a:pPr defTabSz="912813"/>
            <a:endParaRPr lang="ja-JP" altLang="en-US">
              <a:solidFill>
                <a:prstClr val="black"/>
              </a:solidFill>
              <a:latin typeface="Arial" charset="0"/>
              <a:ea typeface="ＭＳ Ｐゴシック" charset="-128"/>
            </a:endParaRPr>
          </a:p>
        </p:txBody>
      </p:sp>
      <p:cxnSp>
        <p:nvCxnSpPr>
          <p:cNvPr id="65" name="直線矢印コネクタ 64"/>
          <p:cNvCxnSpPr/>
          <p:nvPr/>
        </p:nvCxnSpPr>
        <p:spPr>
          <a:xfrm>
            <a:off x="4505531" y="1556792"/>
            <a:ext cx="0" cy="2286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7" name="直線矢印コネクタ 66"/>
          <p:cNvCxnSpPr/>
          <p:nvPr/>
        </p:nvCxnSpPr>
        <p:spPr>
          <a:xfrm>
            <a:off x="7297226" y="1556792"/>
            <a:ext cx="0" cy="2286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6" name="Rectangle 43"/>
          <p:cNvSpPr>
            <a:spLocks noChangeArrowheads="1"/>
          </p:cNvSpPr>
          <p:nvPr/>
        </p:nvSpPr>
        <p:spPr bwMode="auto">
          <a:xfrm>
            <a:off x="8169491" y="2190534"/>
            <a:ext cx="581891" cy="246221"/>
          </a:xfrm>
          <a:prstGeom prst="rect">
            <a:avLst/>
          </a:prstGeom>
          <a:solidFill>
            <a:srgbClr val="FFFF99"/>
          </a:solidFill>
          <a:ln w="19050">
            <a:solidFill>
              <a:srgbClr val="C00000"/>
            </a:solidFill>
            <a:miter lim="800000"/>
            <a:headEnd/>
            <a:tailEnd/>
          </a:ln>
        </p:spPr>
        <p:txBody>
          <a:bodyPr wrap="none" lIns="0" tIns="0" rIns="0" bIns="0" anchor="ctr">
            <a:spAutoFit/>
          </a:bodyPr>
          <a:lstStyle/>
          <a:p>
            <a:pPr algn="ctr" defTabSz="912813"/>
            <a:r>
              <a:rPr lang="en-US" altLang="ja-JP" sz="1600" dirty="0" smtClean="0">
                <a:solidFill>
                  <a:srgbClr val="C00000"/>
                </a:solidFill>
                <a:latin typeface="Arial" charset="0"/>
                <a:ea typeface="ＭＳ Ｐゴシック" charset="-128"/>
              </a:rPr>
              <a:t>26.9%</a:t>
            </a:r>
            <a:endParaRPr lang="en-US" altLang="ja-JP" sz="1600" dirty="0">
              <a:solidFill>
                <a:srgbClr val="C00000"/>
              </a:solidFill>
              <a:latin typeface="Arial" charset="0"/>
              <a:ea typeface="ＭＳ Ｐゴシック" charset="-128"/>
            </a:endParaRPr>
          </a:p>
        </p:txBody>
      </p:sp>
      <p:sp>
        <p:nvSpPr>
          <p:cNvPr id="9227" name="Rectangle 11"/>
          <p:cNvSpPr>
            <a:spLocks noChangeArrowheads="1"/>
          </p:cNvSpPr>
          <p:nvPr/>
        </p:nvSpPr>
        <p:spPr bwMode="auto">
          <a:xfrm>
            <a:off x="6167254" y="3501008"/>
            <a:ext cx="1474702" cy="179313"/>
          </a:xfrm>
          <a:prstGeom prst="rect">
            <a:avLst/>
          </a:prstGeom>
          <a:solidFill>
            <a:srgbClr val="FFFFEA"/>
          </a:solidFill>
          <a:ln w="9525">
            <a:solidFill>
              <a:srgbClr val="FF6600"/>
            </a:solidFill>
            <a:miter lim="800000"/>
            <a:headEnd/>
            <a:tailEnd/>
          </a:ln>
        </p:spPr>
        <p:txBody>
          <a:bodyPr wrap="none" lIns="91339" tIns="45669" rIns="91339" bIns="45669" anchor="ctr"/>
          <a:lstStyle/>
          <a:p>
            <a:pPr defTabSz="912813"/>
            <a:r>
              <a:rPr lang="en-US" altLang="ja-JP" sz="1200" b="1" dirty="0">
                <a:solidFill>
                  <a:srgbClr val="CC6600"/>
                </a:solidFill>
                <a:latin typeface="Arial" charset="0"/>
                <a:ea typeface="ＭＳ Ｐゴシック" charset="-128"/>
              </a:rPr>
              <a:t>65</a:t>
            </a:r>
            <a:r>
              <a:rPr lang="ja-JP" altLang="en-US" sz="1200" b="1" dirty="0">
                <a:solidFill>
                  <a:srgbClr val="CC6600"/>
                </a:solidFill>
                <a:latin typeface="Arial" charset="0"/>
                <a:ea typeface="ＭＳ Ｐゴシック" charset="-128"/>
              </a:rPr>
              <a:t>～</a:t>
            </a:r>
            <a:r>
              <a:rPr lang="en-US" altLang="ja-JP" sz="1200" b="1" dirty="0">
                <a:solidFill>
                  <a:srgbClr val="CC6600"/>
                </a:solidFill>
                <a:latin typeface="Arial" charset="0"/>
                <a:ea typeface="ＭＳ Ｐゴシック" charset="-128"/>
              </a:rPr>
              <a:t>74</a:t>
            </a:r>
            <a:r>
              <a:rPr lang="ja-JP" altLang="en-US" sz="1200" b="1" dirty="0">
                <a:solidFill>
                  <a:srgbClr val="CC6600"/>
                </a:solidFill>
                <a:latin typeface="Arial" charset="0"/>
                <a:ea typeface="ＭＳ Ｐゴシック" charset="-128"/>
              </a:rPr>
              <a:t>歳人口の割合</a:t>
            </a:r>
          </a:p>
        </p:txBody>
      </p:sp>
      <p:sp>
        <p:nvSpPr>
          <p:cNvPr id="66" name="Rectangle 15"/>
          <p:cNvSpPr>
            <a:spLocks noChangeArrowheads="1"/>
          </p:cNvSpPr>
          <p:nvPr/>
        </p:nvSpPr>
        <p:spPr bwMode="auto">
          <a:xfrm>
            <a:off x="6499636" y="1341537"/>
            <a:ext cx="1160855" cy="329595"/>
          </a:xfrm>
          <a:prstGeom prst="rect">
            <a:avLst/>
          </a:prstGeom>
          <a:solidFill>
            <a:schemeClr val="bg1"/>
          </a:solidFill>
          <a:ln w="9525">
            <a:solidFill>
              <a:schemeClr val="tx1"/>
            </a:solidFill>
            <a:miter lim="800000"/>
            <a:headEnd/>
            <a:tailEnd/>
          </a:ln>
        </p:spPr>
        <p:txBody>
          <a:bodyPr wrap="none" lIns="91339" tIns="45669" rIns="91339" bIns="45669" anchor="ctr"/>
          <a:lstStyle/>
          <a:p>
            <a:pPr algn="ctr" defTabSz="912813"/>
            <a:r>
              <a:rPr lang="ja-JP" altLang="en-US" sz="900" dirty="0" smtClean="0">
                <a:solidFill>
                  <a:prstClr val="black"/>
                </a:solidFill>
                <a:latin typeface="Arial" charset="0"/>
                <a:ea typeface="ＭＳ Ｐゴシック" charset="-128"/>
              </a:rPr>
              <a:t>高齢者数のピーク</a:t>
            </a:r>
            <a:endParaRPr lang="ja-JP" altLang="en-US" sz="900" dirty="0">
              <a:solidFill>
                <a:prstClr val="black"/>
              </a:solidFill>
              <a:latin typeface="Arial" charset="0"/>
              <a:ea typeface="ＭＳ Ｐゴシック" charset="-128"/>
            </a:endParaRPr>
          </a:p>
          <a:p>
            <a:pPr algn="ctr" defTabSz="912813"/>
            <a:r>
              <a:rPr lang="en-US" altLang="ja-JP" sz="900" dirty="0" smtClean="0">
                <a:solidFill>
                  <a:prstClr val="black"/>
                </a:solidFill>
                <a:latin typeface="Arial" charset="0"/>
                <a:ea typeface="ＭＳ Ｐゴシック" charset="-128"/>
              </a:rPr>
              <a:t>3,878</a:t>
            </a:r>
            <a:r>
              <a:rPr lang="ja-JP" altLang="en-US" sz="900" dirty="0" smtClean="0">
                <a:solidFill>
                  <a:prstClr val="black"/>
                </a:solidFill>
                <a:latin typeface="Arial" charset="0"/>
                <a:ea typeface="ＭＳ Ｐゴシック" charset="-128"/>
              </a:rPr>
              <a:t>万人（</a:t>
            </a:r>
            <a:r>
              <a:rPr lang="en-US" altLang="ja-JP" sz="900" dirty="0" smtClean="0">
                <a:solidFill>
                  <a:prstClr val="black"/>
                </a:solidFill>
                <a:latin typeface="Arial" charset="0"/>
                <a:ea typeface="ＭＳ Ｐゴシック" charset="-128"/>
              </a:rPr>
              <a:t>2042</a:t>
            </a:r>
            <a:r>
              <a:rPr lang="ja-JP" altLang="en-US" sz="900" dirty="0" smtClean="0">
                <a:solidFill>
                  <a:prstClr val="black"/>
                </a:solidFill>
                <a:latin typeface="Arial" charset="0"/>
                <a:ea typeface="ＭＳ Ｐゴシック" charset="-128"/>
              </a:rPr>
              <a:t>年）</a:t>
            </a:r>
            <a:endParaRPr lang="ja-JP" altLang="en-US" sz="900" dirty="0">
              <a:solidFill>
                <a:prstClr val="black"/>
              </a:solidFill>
              <a:latin typeface="Arial" charset="0"/>
              <a:ea typeface="ＭＳ Ｐゴシック" charset="-128"/>
            </a:endParaRPr>
          </a:p>
        </p:txBody>
      </p:sp>
    </p:spTree>
    <p:extLst>
      <p:ext uri="{BB962C8B-B14F-4D97-AF65-F5344CB8AC3E}">
        <p14:creationId xmlns:p14="http://schemas.microsoft.com/office/powerpoint/2010/main" val="2274199213"/>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9" name="グラフ 68"/>
          <p:cNvGraphicFramePr/>
          <p:nvPr/>
        </p:nvGraphicFramePr>
        <p:xfrm>
          <a:off x="318114" y="1340768"/>
          <a:ext cx="2085032" cy="468062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0" name="グラフ 69"/>
          <p:cNvGraphicFramePr/>
          <p:nvPr/>
        </p:nvGraphicFramePr>
        <p:xfrm>
          <a:off x="2487090" y="1340768"/>
          <a:ext cx="2085032" cy="468062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1" name="グラフ 70"/>
          <p:cNvGraphicFramePr/>
          <p:nvPr/>
        </p:nvGraphicFramePr>
        <p:xfrm>
          <a:off x="4705062" y="1340768"/>
          <a:ext cx="2085032" cy="468062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2" name="グラフ 71"/>
          <p:cNvGraphicFramePr/>
          <p:nvPr/>
        </p:nvGraphicFramePr>
        <p:xfrm>
          <a:off x="6832074" y="1340768"/>
          <a:ext cx="2085032" cy="4680620"/>
        </p:xfrm>
        <a:graphic>
          <a:graphicData uri="http://schemas.openxmlformats.org/drawingml/2006/chart">
            <c:chart xmlns:c="http://schemas.openxmlformats.org/drawingml/2006/chart" xmlns:r="http://schemas.openxmlformats.org/officeDocument/2006/relationships" r:id="rId5"/>
          </a:graphicData>
        </a:graphic>
      </p:graphicFrame>
      <p:sp>
        <p:nvSpPr>
          <p:cNvPr id="10" name="テキスト ボックス 9"/>
          <p:cNvSpPr txBox="1"/>
          <p:nvPr/>
        </p:nvSpPr>
        <p:spPr>
          <a:xfrm>
            <a:off x="0" y="6534173"/>
            <a:ext cx="8894618" cy="230832"/>
          </a:xfrm>
          <a:prstGeom prst="rect">
            <a:avLst/>
          </a:prstGeom>
          <a:noFill/>
        </p:spPr>
        <p:txBody>
          <a:bodyPr wrap="square" rtlCol="0">
            <a:spAutoFit/>
          </a:bodyPr>
          <a:lstStyle/>
          <a:p>
            <a:r>
              <a:rPr lang="ja-JP" altLang="en-US" sz="900" dirty="0" smtClean="0">
                <a:solidFill>
                  <a:prstClr val="black"/>
                </a:solidFill>
                <a:latin typeface="Arial" charset="0"/>
              </a:rPr>
              <a:t>（出所）　総務省「国勢調査」及び「人口推計」、国立社会保障・人口問題研究所「日本の将来推計人口（平成</a:t>
            </a:r>
            <a:r>
              <a:rPr lang="en-US" altLang="ja-JP" sz="900" dirty="0" smtClean="0">
                <a:solidFill>
                  <a:prstClr val="black"/>
                </a:solidFill>
                <a:latin typeface="Arial" charset="0"/>
              </a:rPr>
              <a:t>24</a:t>
            </a:r>
            <a:r>
              <a:rPr lang="ja-JP" altLang="en-US" sz="900" dirty="0" smtClean="0">
                <a:solidFill>
                  <a:prstClr val="black"/>
                </a:solidFill>
                <a:latin typeface="Arial" charset="0"/>
              </a:rPr>
              <a:t>年</a:t>
            </a:r>
            <a:r>
              <a:rPr lang="en-US" altLang="ja-JP" sz="900" dirty="0" smtClean="0">
                <a:solidFill>
                  <a:prstClr val="black"/>
                </a:solidFill>
                <a:latin typeface="Arial" charset="0"/>
              </a:rPr>
              <a:t>1</a:t>
            </a:r>
            <a:r>
              <a:rPr lang="ja-JP" altLang="en-US" sz="900" dirty="0" smtClean="0">
                <a:solidFill>
                  <a:prstClr val="black"/>
                </a:solidFill>
                <a:latin typeface="Arial" charset="0"/>
              </a:rPr>
              <a:t>月推計）：出生中位・死亡中位推計」（各年</a:t>
            </a:r>
            <a:r>
              <a:rPr lang="en-US" altLang="ja-JP" sz="900" dirty="0" smtClean="0">
                <a:solidFill>
                  <a:prstClr val="black"/>
                </a:solidFill>
                <a:latin typeface="Arial" charset="0"/>
              </a:rPr>
              <a:t>10</a:t>
            </a:r>
            <a:r>
              <a:rPr lang="ja-JP" altLang="en-US" sz="900" dirty="0" smtClean="0">
                <a:solidFill>
                  <a:prstClr val="black"/>
                </a:solidFill>
                <a:latin typeface="Arial" charset="0"/>
              </a:rPr>
              <a:t>月</a:t>
            </a:r>
            <a:r>
              <a:rPr lang="en-US" altLang="ja-JP" sz="900" dirty="0" smtClean="0">
                <a:solidFill>
                  <a:prstClr val="black"/>
                </a:solidFill>
                <a:latin typeface="Arial" charset="0"/>
              </a:rPr>
              <a:t>1</a:t>
            </a:r>
            <a:r>
              <a:rPr lang="ja-JP" altLang="en-US" sz="900" dirty="0" smtClean="0">
                <a:solidFill>
                  <a:prstClr val="black"/>
                </a:solidFill>
                <a:latin typeface="Arial" charset="0"/>
              </a:rPr>
              <a:t>日現在人口）</a:t>
            </a:r>
            <a:endParaRPr lang="en-US" altLang="ja-JP" sz="900" dirty="0" smtClean="0">
              <a:solidFill>
                <a:prstClr val="black"/>
              </a:solidFill>
              <a:latin typeface="Arial" charset="0"/>
            </a:endParaRPr>
          </a:p>
        </p:txBody>
      </p:sp>
      <p:sp>
        <p:nvSpPr>
          <p:cNvPr id="11" name="Text Box 6"/>
          <p:cNvSpPr txBox="1">
            <a:spLocks noChangeArrowheads="1"/>
          </p:cNvSpPr>
          <p:nvPr/>
        </p:nvSpPr>
        <p:spPr bwMode="auto">
          <a:xfrm>
            <a:off x="549498" y="1062452"/>
            <a:ext cx="1512277" cy="298808"/>
          </a:xfrm>
          <a:prstGeom prst="rect">
            <a:avLst/>
          </a:prstGeom>
          <a:solidFill>
            <a:schemeClr val="accent6">
              <a:lumMod val="40000"/>
              <a:lumOff val="60000"/>
            </a:schemeClr>
          </a:solidFill>
          <a:ln w="38100" cmpd="dbl" algn="ctr">
            <a:solidFill>
              <a:schemeClr val="tx1"/>
            </a:solidFill>
            <a:miter lim="800000"/>
            <a:headEnd/>
            <a:tailEnd/>
          </a:ln>
        </p:spPr>
        <p:txBody>
          <a:bodyPr lIns="17998" tIns="10799" rIns="17998" bIns="10799">
            <a:spAutoFit/>
          </a:bodyPr>
          <a:lstStyle/>
          <a:p>
            <a:pPr algn="ctr">
              <a:spcBef>
                <a:spcPct val="50000"/>
              </a:spcBef>
            </a:pPr>
            <a:r>
              <a:rPr lang="en-US" altLang="ja-JP" b="1" dirty="0" smtClean="0">
                <a:solidFill>
                  <a:prstClr val="black"/>
                </a:solidFill>
                <a:latin typeface="ＭＳ ゴシック" pitchFamily="49" charset="-128"/>
                <a:ea typeface="ＭＳ ゴシック" pitchFamily="49" charset="-128"/>
              </a:rPr>
              <a:t>1990</a:t>
            </a:r>
            <a:r>
              <a:rPr lang="ja-JP" altLang="en-US" b="1" dirty="0" smtClean="0">
                <a:solidFill>
                  <a:prstClr val="black"/>
                </a:solidFill>
                <a:latin typeface="ＭＳ ゴシック" pitchFamily="49" charset="-128"/>
                <a:ea typeface="ＭＳ ゴシック" pitchFamily="49" charset="-128"/>
              </a:rPr>
              <a:t>年</a:t>
            </a:r>
            <a:r>
              <a:rPr lang="en-US" altLang="ja-JP" sz="1600" b="1" dirty="0">
                <a:solidFill>
                  <a:prstClr val="black"/>
                </a:solidFill>
                <a:latin typeface="ＭＳ ゴシック" pitchFamily="49" charset="-128"/>
                <a:ea typeface="ＭＳ ゴシック" pitchFamily="49" charset="-128"/>
              </a:rPr>
              <a:t>(</a:t>
            </a:r>
            <a:r>
              <a:rPr lang="ja-JP" altLang="en-US" sz="1600" b="1" dirty="0">
                <a:solidFill>
                  <a:prstClr val="black"/>
                </a:solidFill>
                <a:latin typeface="ＭＳ ゴシック" pitchFamily="49" charset="-128"/>
                <a:ea typeface="ＭＳ ゴシック" pitchFamily="49" charset="-128"/>
              </a:rPr>
              <a:t>実績</a:t>
            </a:r>
            <a:r>
              <a:rPr lang="en-US" altLang="ja-JP" sz="1600" b="1" dirty="0">
                <a:solidFill>
                  <a:prstClr val="black"/>
                </a:solidFill>
                <a:latin typeface="ＭＳ ゴシック" pitchFamily="49" charset="-128"/>
                <a:ea typeface="ＭＳ ゴシック" pitchFamily="49" charset="-128"/>
              </a:rPr>
              <a:t>)</a:t>
            </a:r>
          </a:p>
        </p:txBody>
      </p:sp>
      <p:sp>
        <p:nvSpPr>
          <p:cNvPr id="12" name="Text Box 7"/>
          <p:cNvSpPr txBox="1">
            <a:spLocks noChangeArrowheads="1"/>
          </p:cNvSpPr>
          <p:nvPr/>
        </p:nvSpPr>
        <p:spPr bwMode="auto">
          <a:xfrm>
            <a:off x="4967676" y="1062452"/>
            <a:ext cx="1510812" cy="298808"/>
          </a:xfrm>
          <a:prstGeom prst="rect">
            <a:avLst/>
          </a:prstGeom>
          <a:solidFill>
            <a:schemeClr val="accent6">
              <a:lumMod val="40000"/>
              <a:lumOff val="60000"/>
            </a:schemeClr>
          </a:solidFill>
          <a:ln w="38100" cmpd="dbl" algn="ctr">
            <a:solidFill>
              <a:schemeClr val="tx1"/>
            </a:solidFill>
            <a:miter lim="800000"/>
            <a:headEnd/>
            <a:tailEnd/>
          </a:ln>
        </p:spPr>
        <p:txBody>
          <a:bodyPr lIns="91428" tIns="10799" rIns="91428" bIns="10799">
            <a:spAutoFit/>
          </a:bodyPr>
          <a:lstStyle/>
          <a:p>
            <a:pPr algn="ctr">
              <a:spcBef>
                <a:spcPct val="50000"/>
              </a:spcBef>
            </a:pPr>
            <a:r>
              <a:rPr lang="en-US" altLang="ja-JP" b="1" dirty="0" smtClean="0">
                <a:solidFill>
                  <a:prstClr val="black"/>
                </a:solidFill>
                <a:latin typeface="ＭＳ ゴシック" pitchFamily="49" charset="-128"/>
                <a:ea typeface="ＭＳ ゴシック" pitchFamily="49" charset="-128"/>
              </a:rPr>
              <a:t>2025</a:t>
            </a:r>
            <a:r>
              <a:rPr lang="ja-JP" altLang="en-US" b="1" dirty="0" smtClean="0">
                <a:solidFill>
                  <a:prstClr val="black"/>
                </a:solidFill>
                <a:latin typeface="ＭＳ ゴシック" pitchFamily="49" charset="-128"/>
                <a:ea typeface="ＭＳ ゴシック" pitchFamily="49" charset="-128"/>
              </a:rPr>
              <a:t>年</a:t>
            </a:r>
            <a:endParaRPr lang="ja-JP" altLang="en-US" b="1" dirty="0">
              <a:solidFill>
                <a:prstClr val="black"/>
              </a:solidFill>
              <a:latin typeface="ＭＳ ゴシック" pitchFamily="49" charset="-128"/>
              <a:ea typeface="ＭＳ ゴシック" pitchFamily="49" charset="-128"/>
            </a:endParaRPr>
          </a:p>
        </p:txBody>
      </p:sp>
      <p:sp>
        <p:nvSpPr>
          <p:cNvPr id="13" name="Text Box 8"/>
          <p:cNvSpPr txBox="1">
            <a:spLocks noChangeArrowheads="1"/>
          </p:cNvSpPr>
          <p:nvPr/>
        </p:nvSpPr>
        <p:spPr bwMode="auto">
          <a:xfrm>
            <a:off x="7077852" y="1062452"/>
            <a:ext cx="1510812" cy="298808"/>
          </a:xfrm>
          <a:prstGeom prst="rect">
            <a:avLst/>
          </a:prstGeom>
          <a:solidFill>
            <a:schemeClr val="accent6">
              <a:lumMod val="40000"/>
              <a:lumOff val="60000"/>
            </a:schemeClr>
          </a:solidFill>
          <a:ln w="38100" cmpd="dbl" algn="ctr">
            <a:solidFill>
              <a:schemeClr val="tx1"/>
            </a:solidFill>
            <a:miter lim="800000"/>
            <a:headEnd/>
            <a:tailEnd/>
          </a:ln>
        </p:spPr>
        <p:txBody>
          <a:bodyPr lIns="91428" tIns="10799" rIns="91428" bIns="10799">
            <a:spAutoFit/>
          </a:bodyPr>
          <a:lstStyle/>
          <a:p>
            <a:pPr algn="ctr">
              <a:spcBef>
                <a:spcPct val="50000"/>
              </a:spcBef>
            </a:pPr>
            <a:r>
              <a:rPr lang="en-US" altLang="ja-JP" b="1" dirty="0" smtClean="0">
                <a:solidFill>
                  <a:prstClr val="black"/>
                </a:solidFill>
                <a:latin typeface="ＭＳ ゴシック" pitchFamily="49" charset="-128"/>
                <a:ea typeface="ＭＳ ゴシック" pitchFamily="49" charset="-128"/>
              </a:rPr>
              <a:t>2060</a:t>
            </a:r>
            <a:r>
              <a:rPr lang="ja-JP" altLang="en-US" b="1" dirty="0" smtClean="0">
                <a:solidFill>
                  <a:prstClr val="black"/>
                </a:solidFill>
                <a:latin typeface="ＭＳ ゴシック" pitchFamily="49" charset="-128"/>
                <a:ea typeface="ＭＳ ゴシック" pitchFamily="49" charset="-128"/>
              </a:rPr>
              <a:t>年</a:t>
            </a:r>
            <a:endParaRPr lang="ja-JP" altLang="en-US" b="1" dirty="0">
              <a:solidFill>
                <a:prstClr val="black"/>
              </a:solidFill>
              <a:latin typeface="ＭＳ ゴシック" pitchFamily="49" charset="-128"/>
              <a:ea typeface="ＭＳ ゴシック" pitchFamily="49" charset="-128"/>
            </a:endParaRPr>
          </a:p>
        </p:txBody>
      </p:sp>
      <p:sp>
        <p:nvSpPr>
          <p:cNvPr id="18" name="Rectangle 49" descr="25%"/>
          <p:cNvSpPr>
            <a:spLocks noChangeArrowheads="1"/>
          </p:cNvSpPr>
          <p:nvPr/>
        </p:nvSpPr>
        <p:spPr bwMode="auto">
          <a:xfrm>
            <a:off x="249382" y="476675"/>
            <a:ext cx="8742801" cy="536575"/>
          </a:xfrm>
          <a:prstGeom prst="rect">
            <a:avLst/>
          </a:prstGeom>
          <a:noFill/>
          <a:ln w="9525">
            <a:solidFill>
              <a:schemeClr val="tx1"/>
            </a:solidFill>
            <a:miter lim="800000"/>
            <a:headEnd/>
            <a:tailEnd/>
          </a:ln>
        </p:spPr>
        <p:txBody>
          <a:bodyPr wrap="none" lIns="91428" tIns="10799" rIns="91428" bIns="10799" anchor="ctr"/>
          <a:lstStyle/>
          <a:p>
            <a:r>
              <a:rPr lang="en-US" altLang="ja-JP" sz="1600" dirty="0" smtClean="0">
                <a:solidFill>
                  <a:prstClr val="black"/>
                </a:solidFill>
                <a:latin typeface="Arial" charset="0"/>
              </a:rPr>
              <a:t>○ </a:t>
            </a:r>
            <a:r>
              <a:rPr lang="ja-JP" altLang="en-US" sz="1600" dirty="0" smtClean="0">
                <a:solidFill>
                  <a:prstClr val="black"/>
                </a:solidFill>
                <a:latin typeface="Arial" charset="0"/>
              </a:rPr>
              <a:t>日本の</a:t>
            </a:r>
            <a:r>
              <a:rPr lang="ja-JP" altLang="en-US" sz="1600" dirty="0">
                <a:solidFill>
                  <a:prstClr val="black"/>
                </a:solidFill>
                <a:latin typeface="Arial" charset="0"/>
              </a:rPr>
              <a:t>人口構造の変化を見ると、現在１人の高齢者</a:t>
            </a:r>
            <a:r>
              <a:rPr lang="ja-JP" altLang="en-US" sz="1600" dirty="0" smtClean="0">
                <a:solidFill>
                  <a:prstClr val="black"/>
                </a:solidFill>
                <a:latin typeface="Arial" charset="0"/>
              </a:rPr>
              <a:t>を２．６人</a:t>
            </a:r>
            <a:r>
              <a:rPr lang="ja-JP" altLang="en-US" sz="1600" dirty="0">
                <a:solidFill>
                  <a:prstClr val="black"/>
                </a:solidFill>
                <a:latin typeface="Arial" charset="0"/>
              </a:rPr>
              <a:t>で支えている社会構造になっており</a:t>
            </a:r>
            <a:r>
              <a:rPr lang="ja-JP" altLang="en-US" sz="1600" dirty="0" smtClean="0">
                <a:solidFill>
                  <a:prstClr val="black"/>
                </a:solidFill>
                <a:latin typeface="Arial" charset="0"/>
              </a:rPr>
              <a:t>、</a:t>
            </a:r>
            <a:endParaRPr lang="en-US" altLang="ja-JP" sz="1600" dirty="0" smtClean="0">
              <a:solidFill>
                <a:prstClr val="black"/>
              </a:solidFill>
              <a:latin typeface="Arial" charset="0"/>
            </a:endParaRPr>
          </a:p>
          <a:p>
            <a:r>
              <a:rPr lang="ja-JP" altLang="en-US" sz="1600" dirty="0" smtClean="0">
                <a:solidFill>
                  <a:prstClr val="black"/>
                </a:solidFill>
                <a:latin typeface="Arial" charset="0"/>
              </a:rPr>
              <a:t>    少子高齢化</a:t>
            </a:r>
            <a:r>
              <a:rPr lang="ja-JP" altLang="en-US" sz="1600" dirty="0">
                <a:solidFill>
                  <a:prstClr val="black"/>
                </a:solidFill>
                <a:latin typeface="Arial" charset="0"/>
              </a:rPr>
              <a:t>が一層進行する</a:t>
            </a:r>
            <a:r>
              <a:rPr lang="en-US" altLang="ja-JP" sz="1600" dirty="0" smtClean="0">
                <a:solidFill>
                  <a:prstClr val="black"/>
                </a:solidFill>
                <a:latin typeface="Arial" charset="0"/>
              </a:rPr>
              <a:t>2060</a:t>
            </a:r>
            <a:r>
              <a:rPr lang="ja-JP" altLang="en-US" sz="1600" dirty="0" smtClean="0">
                <a:solidFill>
                  <a:prstClr val="black"/>
                </a:solidFill>
                <a:latin typeface="Arial" charset="0"/>
              </a:rPr>
              <a:t>年</a:t>
            </a:r>
            <a:r>
              <a:rPr lang="ja-JP" altLang="en-US" sz="1600" dirty="0">
                <a:solidFill>
                  <a:prstClr val="black"/>
                </a:solidFill>
                <a:latin typeface="Arial" charset="0"/>
              </a:rPr>
              <a:t>には１人の高齢者を１．２人で支える社会構造になると想定</a:t>
            </a:r>
          </a:p>
        </p:txBody>
      </p:sp>
      <p:sp>
        <p:nvSpPr>
          <p:cNvPr id="20" name="Text Box 6"/>
          <p:cNvSpPr txBox="1">
            <a:spLocks noChangeArrowheads="1"/>
          </p:cNvSpPr>
          <p:nvPr/>
        </p:nvSpPr>
        <p:spPr bwMode="auto">
          <a:xfrm>
            <a:off x="2791545" y="1066842"/>
            <a:ext cx="1512277" cy="298808"/>
          </a:xfrm>
          <a:prstGeom prst="rect">
            <a:avLst/>
          </a:prstGeom>
          <a:solidFill>
            <a:schemeClr val="accent6">
              <a:lumMod val="40000"/>
              <a:lumOff val="60000"/>
            </a:schemeClr>
          </a:solidFill>
          <a:ln w="38100" cmpd="dbl" algn="ctr">
            <a:solidFill>
              <a:schemeClr val="tx1"/>
            </a:solidFill>
            <a:miter lim="800000"/>
            <a:headEnd/>
            <a:tailEnd/>
          </a:ln>
        </p:spPr>
        <p:txBody>
          <a:bodyPr lIns="17998" tIns="10799" rIns="17998" bIns="10799">
            <a:spAutoFit/>
          </a:bodyPr>
          <a:lstStyle/>
          <a:p>
            <a:pPr algn="ctr">
              <a:spcBef>
                <a:spcPct val="50000"/>
              </a:spcBef>
            </a:pPr>
            <a:r>
              <a:rPr lang="en-US" altLang="ja-JP" b="1" dirty="0" smtClean="0">
                <a:solidFill>
                  <a:prstClr val="black"/>
                </a:solidFill>
                <a:latin typeface="ＭＳ ゴシック" pitchFamily="49" charset="-128"/>
                <a:ea typeface="ＭＳ ゴシック" pitchFamily="49" charset="-128"/>
              </a:rPr>
              <a:t>2010</a:t>
            </a:r>
            <a:r>
              <a:rPr lang="ja-JP" altLang="en-US" b="1" dirty="0" smtClean="0">
                <a:solidFill>
                  <a:prstClr val="black"/>
                </a:solidFill>
                <a:latin typeface="ＭＳ ゴシック" pitchFamily="49" charset="-128"/>
                <a:ea typeface="ＭＳ ゴシック" pitchFamily="49" charset="-128"/>
              </a:rPr>
              <a:t>年</a:t>
            </a:r>
            <a:r>
              <a:rPr lang="en-US" altLang="ja-JP" sz="1600" b="1" dirty="0">
                <a:solidFill>
                  <a:prstClr val="black"/>
                </a:solidFill>
                <a:latin typeface="ＭＳ ゴシック" pitchFamily="49" charset="-128"/>
                <a:ea typeface="ＭＳ ゴシック" pitchFamily="49" charset="-128"/>
              </a:rPr>
              <a:t>(</a:t>
            </a:r>
            <a:r>
              <a:rPr lang="ja-JP" altLang="en-US" sz="1600" b="1" dirty="0">
                <a:solidFill>
                  <a:prstClr val="black"/>
                </a:solidFill>
                <a:latin typeface="ＭＳ ゴシック" pitchFamily="49" charset="-128"/>
                <a:ea typeface="ＭＳ ゴシック" pitchFamily="49" charset="-128"/>
              </a:rPr>
              <a:t>実績</a:t>
            </a:r>
            <a:r>
              <a:rPr lang="en-US" altLang="ja-JP" sz="1600" b="1" dirty="0">
                <a:solidFill>
                  <a:prstClr val="black"/>
                </a:solidFill>
                <a:latin typeface="ＭＳ ゴシック" pitchFamily="49" charset="-128"/>
                <a:ea typeface="ＭＳ ゴシック" pitchFamily="49" charset="-128"/>
              </a:rPr>
              <a:t>)</a:t>
            </a:r>
          </a:p>
        </p:txBody>
      </p:sp>
      <p:sp>
        <p:nvSpPr>
          <p:cNvPr id="22" name="Text Box 37"/>
          <p:cNvSpPr txBox="1">
            <a:spLocks noChangeArrowheads="1"/>
          </p:cNvSpPr>
          <p:nvPr/>
        </p:nvSpPr>
        <p:spPr bwMode="auto">
          <a:xfrm>
            <a:off x="27" y="6021388"/>
            <a:ext cx="1008185" cy="442912"/>
          </a:xfrm>
          <a:prstGeom prst="rect">
            <a:avLst/>
          </a:prstGeom>
          <a:noFill/>
          <a:ln w="38100" cmpd="dbl" algn="ctr">
            <a:noFill/>
            <a:miter lim="800000"/>
            <a:headEnd/>
            <a:tailEnd/>
          </a:ln>
        </p:spPr>
        <p:txBody>
          <a:bodyPr lIns="17998" tIns="10799" rIns="17998" bIns="10799">
            <a:spAutoFit/>
          </a:bodyPr>
          <a:lstStyle/>
          <a:p>
            <a:pPr algn="ctr">
              <a:spcBef>
                <a:spcPct val="50000"/>
              </a:spcBef>
            </a:pPr>
            <a:r>
              <a:rPr lang="en-US" altLang="ja-JP" sz="1100" b="1" dirty="0">
                <a:solidFill>
                  <a:prstClr val="black"/>
                </a:solidFill>
                <a:latin typeface="ＭＳ Ｐゴシック"/>
                <a:ea typeface="ＭＳ Ｐゴシック"/>
              </a:rPr>
              <a:t>65</a:t>
            </a:r>
            <a:r>
              <a:rPr lang="ja-JP" altLang="en-US" sz="1100" b="1" dirty="0">
                <a:solidFill>
                  <a:prstClr val="black"/>
                </a:solidFill>
                <a:latin typeface="ＭＳ Ｐゴシック"/>
                <a:ea typeface="ＭＳ Ｐゴシック"/>
              </a:rPr>
              <a:t>歳～人口</a:t>
            </a:r>
          </a:p>
          <a:p>
            <a:pPr algn="ctr">
              <a:spcBef>
                <a:spcPct val="50000"/>
              </a:spcBef>
            </a:pPr>
            <a:r>
              <a:rPr lang="en-US" altLang="ja-JP" sz="1100" b="1" dirty="0">
                <a:solidFill>
                  <a:prstClr val="black"/>
                </a:solidFill>
                <a:latin typeface="ＭＳ Ｐゴシック"/>
                <a:ea typeface="ＭＳ Ｐゴシック"/>
              </a:rPr>
              <a:t>20</a:t>
            </a:r>
            <a:r>
              <a:rPr lang="ja-JP" altLang="en-US" sz="1100" b="1" dirty="0">
                <a:solidFill>
                  <a:prstClr val="black"/>
                </a:solidFill>
                <a:latin typeface="ＭＳ Ｐゴシック"/>
                <a:ea typeface="ＭＳ Ｐゴシック"/>
              </a:rPr>
              <a:t>～</a:t>
            </a:r>
            <a:r>
              <a:rPr lang="en-US" altLang="ja-JP" sz="1100" b="1" dirty="0">
                <a:solidFill>
                  <a:prstClr val="black"/>
                </a:solidFill>
                <a:latin typeface="ＭＳ Ｐゴシック"/>
                <a:ea typeface="ＭＳ Ｐゴシック"/>
              </a:rPr>
              <a:t>64</a:t>
            </a:r>
            <a:r>
              <a:rPr lang="ja-JP" altLang="en-US" sz="1100" b="1" dirty="0">
                <a:solidFill>
                  <a:prstClr val="black"/>
                </a:solidFill>
                <a:latin typeface="ＭＳ Ｐゴシック"/>
                <a:ea typeface="ＭＳ Ｐゴシック"/>
              </a:rPr>
              <a:t>歳人口</a:t>
            </a:r>
          </a:p>
        </p:txBody>
      </p:sp>
      <p:sp>
        <p:nvSpPr>
          <p:cNvPr id="23" name="Line 38"/>
          <p:cNvSpPr>
            <a:spLocks noChangeShapeType="1"/>
          </p:cNvSpPr>
          <p:nvPr/>
        </p:nvSpPr>
        <p:spPr bwMode="auto">
          <a:xfrm flipV="1">
            <a:off x="61575" y="6249187"/>
            <a:ext cx="971550" cy="0"/>
          </a:xfrm>
          <a:prstGeom prst="line">
            <a:avLst/>
          </a:prstGeom>
          <a:noFill/>
          <a:ln w="12700">
            <a:solidFill>
              <a:schemeClr val="tx1"/>
            </a:solidFill>
            <a:round/>
            <a:headEnd/>
            <a:tailEnd/>
          </a:ln>
        </p:spPr>
        <p:txBody>
          <a:bodyPr>
            <a:spAutoFit/>
          </a:bodyPr>
          <a:lstStyle/>
          <a:p>
            <a:endParaRPr lang="ja-JP" altLang="en-US">
              <a:solidFill>
                <a:prstClr val="black"/>
              </a:solidFill>
              <a:latin typeface="Arial" charset="0"/>
            </a:endParaRPr>
          </a:p>
        </p:txBody>
      </p:sp>
      <p:sp>
        <p:nvSpPr>
          <p:cNvPr id="24" name="Text Box 39"/>
          <p:cNvSpPr txBox="1">
            <a:spLocks noChangeAspect="1" noChangeArrowheads="1"/>
          </p:cNvSpPr>
          <p:nvPr/>
        </p:nvSpPr>
        <p:spPr bwMode="auto">
          <a:xfrm>
            <a:off x="1115726" y="6021388"/>
            <a:ext cx="974480" cy="501650"/>
          </a:xfrm>
          <a:prstGeom prst="rect">
            <a:avLst/>
          </a:prstGeom>
          <a:solidFill>
            <a:schemeClr val="accent6">
              <a:lumMod val="40000"/>
              <a:lumOff val="60000"/>
            </a:schemeClr>
          </a:solidFill>
          <a:ln w="38100" cmpd="dbl" algn="ctr">
            <a:solidFill>
              <a:schemeClr val="tx1"/>
            </a:solidFill>
            <a:miter lim="800000"/>
            <a:headEnd/>
            <a:tailEnd/>
          </a:ln>
        </p:spPr>
        <p:txBody>
          <a:bodyPr lIns="91428" tIns="10799" rIns="91428" bIns="10799"/>
          <a:lstStyle/>
          <a:p>
            <a:pPr algn="ctr">
              <a:lnSpc>
                <a:spcPct val="90000"/>
              </a:lnSpc>
            </a:pPr>
            <a:r>
              <a:rPr lang="ja-JP" altLang="en-US" sz="1600" b="1" dirty="0">
                <a:solidFill>
                  <a:prstClr val="black"/>
                </a:solidFill>
                <a:latin typeface="Times New Roman" pitchFamily="18" charset="0"/>
              </a:rPr>
              <a:t>１人</a:t>
            </a:r>
          </a:p>
          <a:p>
            <a:pPr algn="ctr">
              <a:lnSpc>
                <a:spcPct val="90000"/>
              </a:lnSpc>
            </a:pPr>
            <a:r>
              <a:rPr lang="ja-JP" altLang="en-US" sz="1600" b="1" dirty="0" smtClean="0">
                <a:solidFill>
                  <a:prstClr val="black"/>
                </a:solidFill>
                <a:latin typeface="Times New Roman" pitchFamily="18" charset="0"/>
              </a:rPr>
              <a:t>５．１人</a:t>
            </a:r>
            <a:endParaRPr lang="ja-JP" altLang="en-US" sz="1600" b="1" dirty="0">
              <a:solidFill>
                <a:prstClr val="black"/>
              </a:solidFill>
              <a:latin typeface="Times New Roman" pitchFamily="18" charset="0"/>
            </a:endParaRPr>
          </a:p>
        </p:txBody>
      </p:sp>
      <p:sp>
        <p:nvSpPr>
          <p:cNvPr id="25" name="Line 42"/>
          <p:cNvSpPr>
            <a:spLocks noChangeShapeType="1"/>
          </p:cNvSpPr>
          <p:nvPr/>
        </p:nvSpPr>
        <p:spPr bwMode="auto">
          <a:xfrm>
            <a:off x="1164089" y="6248421"/>
            <a:ext cx="863112" cy="0"/>
          </a:xfrm>
          <a:prstGeom prst="line">
            <a:avLst/>
          </a:prstGeom>
          <a:noFill/>
          <a:ln w="12700">
            <a:solidFill>
              <a:schemeClr val="tx1"/>
            </a:solidFill>
            <a:round/>
            <a:headEnd/>
            <a:tailEnd/>
          </a:ln>
        </p:spPr>
        <p:txBody>
          <a:bodyPr>
            <a:spAutoFit/>
          </a:bodyPr>
          <a:lstStyle/>
          <a:p>
            <a:endParaRPr lang="ja-JP" altLang="en-US">
              <a:solidFill>
                <a:prstClr val="black"/>
              </a:solidFill>
              <a:latin typeface="Arial" charset="0"/>
            </a:endParaRPr>
          </a:p>
        </p:txBody>
      </p:sp>
      <p:sp>
        <p:nvSpPr>
          <p:cNvPr id="26" name="Text Box 43"/>
          <p:cNvSpPr txBox="1">
            <a:spLocks noChangeAspect="1" noChangeArrowheads="1"/>
          </p:cNvSpPr>
          <p:nvPr/>
        </p:nvSpPr>
        <p:spPr bwMode="auto">
          <a:xfrm>
            <a:off x="5303259" y="6021288"/>
            <a:ext cx="971550" cy="500062"/>
          </a:xfrm>
          <a:prstGeom prst="rect">
            <a:avLst/>
          </a:prstGeom>
          <a:solidFill>
            <a:schemeClr val="accent6">
              <a:lumMod val="40000"/>
              <a:lumOff val="60000"/>
            </a:schemeClr>
          </a:solidFill>
          <a:ln w="38100" cmpd="dbl" algn="ctr">
            <a:solidFill>
              <a:schemeClr val="tx1"/>
            </a:solidFill>
            <a:miter lim="800000"/>
            <a:headEnd/>
            <a:tailEnd/>
          </a:ln>
        </p:spPr>
        <p:txBody>
          <a:bodyPr lIns="91428" tIns="10799" rIns="91428" bIns="10799"/>
          <a:lstStyle/>
          <a:p>
            <a:pPr algn="ctr">
              <a:lnSpc>
                <a:spcPct val="90000"/>
              </a:lnSpc>
            </a:pPr>
            <a:r>
              <a:rPr lang="ja-JP" altLang="en-US" sz="1600" b="1" dirty="0">
                <a:solidFill>
                  <a:prstClr val="black"/>
                </a:solidFill>
                <a:latin typeface="Times New Roman" pitchFamily="18" charset="0"/>
              </a:rPr>
              <a:t>１人</a:t>
            </a:r>
          </a:p>
          <a:p>
            <a:pPr algn="ctr">
              <a:lnSpc>
                <a:spcPct val="90000"/>
              </a:lnSpc>
            </a:pPr>
            <a:r>
              <a:rPr lang="ja-JP" altLang="en-US" sz="1600" b="1" dirty="0" smtClean="0">
                <a:solidFill>
                  <a:prstClr val="black"/>
                </a:solidFill>
                <a:latin typeface="Times New Roman" pitchFamily="18" charset="0"/>
              </a:rPr>
              <a:t>１．８人</a:t>
            </a:r>
            <a:endParaRPr lang="ja-JP" altLang="en-US" sz="1600" b="1" dirty="0">
              <a:solidFill>
                <a:prstClr val="black"/>
              </a:solidFill>
              <a:latin typeface="Times New Roman" pitchFamily="18" charset="0"/>
            </a:endParaRPr>
          </a:p>
        </p:txBody>
      </p:sp>
      <p:sp>
        <p:nvSpPr>
          <p:cNvPr id="27" name="Line 44"/>
          <p:cNvSpPr>
            <a:spLocks noChangeShapeType="1"/>
          </p:cNvSpPr>
          <p:nvPr/>
        </p:nvSpPr>
        <p:spPr bwMode="auto">
          <a:xfrm>
            <a:off x="5358912" y="6242013"/>
            <a:ext cx="863111" cy="0"/>
          </a:xfrm>
          <a:prstGeom prst="line">
            <a:avLst/>
          </a:prstGeom>
          <a:noFill/>
          <a:ln w="12700">
            <a:solidFill>
              <a:schemeClr val="tx1"/>
            </a:solidFill>
            <a:round/>
            <a:headEnd/>
            <a:tailEnd/>
          </a:ln>
        </p:spPr>
        <p:txBody>
          <a:bodyPr>
            <a:spAutoFit/>
          </a:bodyPr>
          <a:lstStyle/>
          <a:p>
            <a:endParaRPr lang="ja-JP" altLang="en-US">
              <a:solidFill>
                <a:prstClr val="black"/>
              </a:solidFill>
              <a:latin typeface="Arial" charset="0"/>
            </a:endParaRPr>
          </a:p>
        </p:txBody>
      </p:sp>
      <p:sp>
        <p:nvSpPr>
          <p:cNvPr id="28" name="Text Box 45"/>
          <p:cNvSpPr txBox="1">
            <a:spLocks noChangeAspect="1" noChangeArrowheads="1"/>
          </p:cNvSpPr>
          <p:nvPr/>
        </p:nvSpPr>
        <p:spPr bwMode="auto">
          <a:xfrm>
            <a:off x="7430287" y="6021288"/>
            <a:ext cx="971550" cy="500062"/>
          </a:xfrm>
          <a:prstGeom prst="rect">
            <a:avLst/>
          </a:prstGeom>
          <a:solidFill>
            <a:schemeClr val="accent6">
              <a:lumMod val="40000"/>
              <a:lumOff val="60000"/>
            </a:schemeClr>
          </a:solidFill>
          <a:ln w="38100" cmpd="dbl" algn="ctr">
            <a:solidFill>
              <a:schemeClr val="tx1"/>
            </a:solidFill>
            <a:miter lim="800000"/>
            <a:headEnd/>
            <a:tailEnd/>
          </a:ln>
        </p:spPr>
        <p:txBody>
          <a:bodyPr lIns="91428" tIns="10799" rIns="91428" bIns="10799"/>
          <a:lstStyle/>
          <a:p>
            <a:pPr algn="ctr">
              <a:lnSpc>
                <a:spcPct val="90000"/>
              </a:lnSpc>
            </a:pPr>
            <a:r>
              <a:rPr lang="ja-JP" altLang="en-US" sz="1600" b="1" dirty="0">
                <a:solidFill>
                  <a:prstClr val="black"/>
                </a:solidFill>
                <a:latin typeface="Times New Roman" pitchFamily="18" charset="0"/>
              </a:rPr>
              <a:t>１人</a:t>
            </a:r>
          </a:p>
          <a:p>
            <a:pPr algn="ctr">
              <a:lnSpc>
                <a:spcPct val="90000"/>
              </a:lnSpc>
            </a:pPr>
            <a:r>
              <a:rPr lang="ja-JP" altLang="en-US" sz="1600" b="1" dirty="0">
                <a:solidFill>
                  <a:prstClr val="black"/>
                </a:solidFill>
                <a:latin typeface="Times New Roman" pitchFamily="18" charset="0"/>
              </a:rPr>
              <a:t>１．２人</a:t>
            </a:r>
          </a:p>
        </p:txBody>
      </p:sp>
      <p:sp>
        <p:nvSpPr>
          <p:cNvPr id="29" name="Line 46"/>
          <p:cNvSpPr>
            <a:spLocks noChangeShapeType="1"/>
          </p:cNvSpPr>
          <p:nvPr/>
        </p:nvSpPr>
        <p:spPr bwMode="auto">
          <a:xfrm>
            <a:off x="7485515" y="6242013"/>
            <a:ext cx="864577" cy="0"/>
          </a:xfrm>
          <a:prstGeom prst="line">
            <a:avLst/>
          </a:prstGeom>
          <a:noFill/>
          <a:ln w="12700">
            <a:solidFill>
              <a:schemeClr val="tx1"/>
            </a:solidFill>
            <a:round/>
            <a:headEnd/>
            <a:tailEnd/>
          </a:ln>
        </p:spPr>
        <p:txBody>
          <a:bodyPr>
            <a:spAutoFit/>
          </a:bodyPr>
          <a:lstStyle/>
          <a:p>
            <a:endParaRPr lang="ja-JP" altLang="en-US">
              <a:solidFill>
                <a:prstClr val="black"/>
              </a:solidFill>
              <a:latin typeface="Arial" charset="0"/>
            </a:endParaRPr>
          </a:p>
        </p:txBody>
      </p:sp>
      <p:sp>
        <p:nvSpPr>
          <p:cNvPr id="30" name="Text Box 39"/>
          <p:cNvSpPr txBox="1">
            <a:spLocks noChangeAspect="1" noChangeArrowheads="1"/>
          </p:cNvSpPr>
          <p:nvPr/>
        </p:nvSpPr>
        <p:spPr bwMode="auto">
          <a:xfrm>
            <a:off x="3109806" y="6032523"/>
            <a:ext cx="974480" cy="501650"/>
          </a:xfrm>
          <a:prstGeom prst="rect">
            <a:avLst/>
          </a:prstGeom>
          <a:solidFill>
            <a:schemeClr val="accent6">
              <a:lumMod val="40000"/>
              <a:lumOff val="60000"/>
            </a:schemeClr>
          </a:solidFill>
          <a:ln w="38100" cmpd="dbl" algn="ctr">
            <a:solidFill>
              <a:schemeClr val="tx1"/>
            </a:solidFill>
            <a:miter lim="800000"/>
            <a:headEnd/>
            <a:tailEnd/>
          </a:ln>
        </p:spPr>
        <p:txBody>
          <a:bodyPr lIns="91428" tIns="10799" rIns="91428" bIns="10799"/>
          <a:lstStyle/>
          <a:p>
            <a:pPr algn="ctr">
              <a:lnSpc>
                <a:spcPct val="90000"/>
              </a:lnSpc>
            </a:pPr>
            <a:r>
              <a:rPr lang="ja-JP" altLang="en-US" sz="1600" b="1" dirty="0">
                <a:solidFill>
                  <a:prstClr val="black"/>
                </a:solidFill>
                <a:latin typeface="Times New Roman" pitchFamily="18" charset="0"/>
              </a:rPr>
              <a:t>１人</a:t>
            </a:r>
          </a:p>
          <a:p>
            <a:pPr algn="ctr">
              <a:lnSpc>
                <a:spcPct val="90000"/>
              </a:lnSpc>
            </a:pPr>
            <a:r>
              <a:rPr lang="ja-JP" altLang="en-US" sz="1600" b="1" dirty="0" smtClean="0">
                <a:solidFill>
                  <a:prstClr val="black"/>
                </a:solidFill>
                <a:latin typeface="Times New Roman" pitchFamily="18" charset="0"/>
              </a:rPr>
              <a:t>２．６人</a:t>
            </a:r>
            <a:endParaRPr lang="ja-JP" altLang="en-US" sz="1600" b="1" dirty="0">
              <a:solidFill>
                <a:prstClr val="black"/>
              </a:solidFill>
              <a:latin typeface="Times New Roman" pitchFamily="18" charset="0"/>
            </a:endParaRPr>
          </a:p>
        </p:txBody>
      </p:sp>
      <p:sp>
        <p:nvSpPr>
          <p:cNvPr id="31" name="Line 42"/>
          <p:cNvSpPr>
            <a:spLocks noChangeShapeType="1"/>
          </p:cNvSpPr>
          <p:nvPr/>
        </p:nvSpPr>
        <p:spPr bwMode="auto">
          <a:xfrm>
            <a:off x="3176169" y="6248421"/>
            <a:ext cx="863112" cy="0"/>
          </a:xfrm>
          <a:prstGeom prst="line">
            <a:avLst/>
          </a:prstGeom>
          <a:noFill/>
          <a:ln w="12700">
            <a:solidFill>
              <a:schemeClr val="tx1"/>
            </a:solidFill>
            <a:round/>
            <a:headEnd/>
            <a:tailEnd/>
          </a:ln>
        </p:spPr>
        <p:txBody>
          <a:bodyPr>
            <a:spAutoFit/>
          </a:bodyPr>
          <a:lstStyle/>
          <a:p>
            <a:endParaRPr lang="ja-JP" altLang="en-US">
              <a:solidFill>
                <a:prstClr val="black"/>
              </a:solidFill>
              <a:latin typeface="Arial" charset="0"/>
            </a:endParaRPr>
          </a:p>
        </p:txBody>
      </p:sp>
      <p:cxnSp>
        <p:nvCxnSpPr>
          <p:cNvPr id="34" name="直線矢印コネクタ 33"/>
          <p:cNvCxnSpPr/>
          <p:nvPr/>
        </p:nvCxnSpPr>
        <p:spPr>
          <a:xfrm flipV="1">
            <a:off x="1946947" y="4244838"/>
            <a:ext cx="2127006" cy="792088"/>
          </a:xfrm>
          <a:prstGeom prst="straightConnector1">
            <a:avLst/>
          </a:prstGeom>
          <a:ln>
            <a:prstDash val="sysDash"/>
            <a:tailEnd type="arrow"/>
          </a:ln>
        </p:spPr>
        <p:style>
          <a:lnRef idx="2">
            <a:schemeClr val="accent1"/>
          </a:lnRef>
          <a:fillRef idx="0">
            <a:schemeClr val="accent1"/>
          </a:fillRef>
          <a:effectRef idx="1">
            <a:schemeClr val="accent1"/>
          </a:effectRef>
          <a:fontRef idx="minor">
            <a:schemeClr val="tx1"/>
          </a:fontRef>
        </p:style>
      </p:cxnSp>
      <p:cxnSp>
        <p:nvCxnSpPr>
          <p:cNvPr id="35" name="直線矢印コネクタ 34"/>
          <p:cNvCxnSpPr/>
          <p:nvPr/>
        </p:nvCxnSpPr>
        <p:spPr>
          <a:xfrm flipV="1">
            <a:off x="4106768" y="3645024"/>
            <a:ext cx="2171551" cy="576064"/>
          </a:xfrm>
          <a:prstGeom prst="straightConnector1">
            <a:avLst/>
          </a:prstGeom>
          <a:ln>
            <a:prstDash val="sysDash"/>
            <a:tailEnd type="arrow"/>
          </a:ln>
        </p:spPr>
        <p:style>
          <a:lnRef idx="2">
            <a:schemeClr val="accent1"/>
          </a:lnRef>
          <a:fillRef idx="0">
            <a:schemeClr val="accent1"/>
          </a:fillRef>
          <a:effectRef idx="1">
            <a:schemeClr val="accent1"/>
          </a:effectRef>
          <a:fontRef idx="minor">
            <a:schemeClr val="tx1"/>
          </a:fontRef>
        </p:style>
      </p:cxnSp>
      <p:cxnSp>
        <p:nvCxnSpPr>
          <p:cNvPr id="38" name="直線矢印コネクタ 37"/>
          <p:cNvCxnSpPr/>
          <p:nvPr/>
        </p:nvCxnSpPr>
        <p:spPr>
          <a:xfrm flipV="1">
            <a:off x="6233723" y="2276872"/>
            <a:ext cx="1728192" cy="1404032"/>
          </a:xfrm>
          <a:prstGeom prst="straightConnector1">
            <a:avLst/>
          </a:prstGeom>
          <a:ln>
            <a:prstDash val="sysDash"/>
            <a:tailEnd type="arrow"/>
          </a:ln>
        </p:spPr>
        <p:style>
          <a:lnRef idx="2">
            <a:schemeClr val="accent1"/>
          </a:lnRef>
          <a:fillRef idx="0">
            <a:schemeClr val="accent1"/>
          </a:fillRef>
          <a:effectRef idx="1">
            <a:schemeClr val="accent1"/>
          </a:effectRef>
          <a:fontRef idx="minor">
            <a:schemeClr val="tx1"/>
          </a:fontRef>
        </p:style>
      </p:cxnSp>
      <p:cxnSp>
        <p:nvCxnSpPr>
          <p:cNvPr id="40" name="直線矢印コネクタ 39"/>
          <p:cNvCxnSpPr/>
          <p:nvPr/>
        </p:nvCxnSpPr>
        <p:spPr>
          <a:xfrm flipV="1">
            <a:off x="2112650" y="3284984"/>
            <a:ext cx="2193474" cy="792088"/>
          </a:xfrm>
          <a:prstGeom prst="straightConnector1">
            <a:avLst/>
          </a:prstGeom>
          <a:ln>
            <a:prstDash val="sysDash"/>
            <a:tailEnd type="arrow"/>
          </a:ln>
        </p:spPr>
        <p:style>
          <a:lnRef idx="2">
            <a:schemeClr val="accent2"/>
          </a:lnRef>
          <a:fillRef idx="0">
            <a:schemeClr val="accent2"/>
          </a:fillRef>
          <a:effectRef idx="1">
            <a:schemeClr val="accent2"/>
          </a:effectRef>
          <a:fontRef idx="minor">
            <a:schemeClr val="tx1"/>
          </a:fontRef>
        </p:style>
      </p:cxnSp>
      <p:cxnSp>
        <p:nvCxnSpPr>
          <p:cNvPr id="42" name="直線矢印コネクタ 41"/>
          <p:cNvCxnSpPr/>
          <p:nvPr/>
        </p:nvCxnSpPr>
        <p:spPr>
          <a:xfrm flipV="1">
            <a:off x="4306124" y="2708920"/>
            <a:ext cx="1927599" cy="576064"/>
          </a:xfrm>
          <a:prstGeom prst="straightConnector1">
            <a:avLst/>
          </a:prstGeom>
          <a:ln>
            <a:prstDash val="sysDash"/>
            <a:tailEnd type="arrow"/>
          </a:ln>
        </p:spPr>
        <p:style>
          <a:lnRef idx="2">
            <a:schemeClr val="accent2"/>
          </a:lnRef>
          <a:fillRef idx="0">
            <a:schemeClr val="accent2"/>
          </a:fillRef>
          <a:effectRef idx="1">
            <a:schemeClr val="accent2"/>
          </a:effectRef>
          <a:fontRef idx="minor">
            <a:schemeClr val="tx1"/>
          </a:fontRef>
        </p:style>
      </p:cxnSp>
      <p:cxnSp>
        <p:nvCxnSpPr>
          <p:cNvPr id="46" name="直線矢印コネクタ 45"/>
          <p:cNvCxnSpPr/>
          <p:nvPr/>
        </p:nvCxnSpPr>
        <p:spPr>
          <a:xfrm flipV="1">
            <a:off x="6233729" y="1628800"/>
            <a:ext cx="1063503" cy="1080120"/>
          </a:xfrm>
          <a:prstGeom prst="straightConnector1">
            <a:avLst/>
          </a:prstGeom>
          <a:ln>
            <a:prstDash val="sysDash"/>
            <a:tailEnd type="arrow"/>
          </a:ln>
        </p:spPr>
        <p:style>
          <a:lnRef idx="2">
            <a:schemeClr val="accent2"/>
          </a:lnRef>
          <a:fillRef idx="0">
            <a:schemeClr val="accent2"/>
          </a:fillRef>
          <a:effectRef idx="1">
            <a:schemeClr val="accent2"/>
          </a:effectRef>
          <a:fontRef idx="minor">
            <a:schemeClr val="tx1"/>
          </a:fontRef>
        </p:style>
      </p:cxnSp>
      <p:sp>
        <p:nvSpPr>
          <p:cNvPr id="36" name="角丸四角形吹き出し 35"/>
          <p:cNvSpPr/>
          <p:nvPr/>
        </p:nvSpPr>
        <p:spPr>
          <a:xfrm>
            <a:off x="3708022" y="4585688"/>
            <a:ext cx="1196308" cy="571504"/>
          </a:xfrm>
          <a:prstGeom prst="wedgeRoundRectCallout">
            <a:avLst>
              <a:gd name="adj1" fmla="val 20493"/>
              <a:gd name="adj2" fmla="val -132841"/>
              <a:gd name="adj3" fmla="val 16667"/>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none" lIns="36000" tIns="36000" rIns="36000" bIns="36000" rtlCol="0" anchor="ctr"/>
          <a:lstStyle/>
          <a:p>
            <a:pPr algn="ctr"/>
            <a:r>
              <a:rPr lang="ja-JP" altLang="en-US" sz="1200" b="1" dirty="0" smtClean="0">
                <a:solidFill>
                  <a:prstClr val="black"/>
                </a:solidFill>
                <a:latin typeface="ＭＳ Ｐゴシック"/>
              </a:rPr>
              <a:t>団塊ジュニア世代</a:t>
            </a:r>
            <a:endParaRPr lang="en-US" altLang="ja-JP" sz="1200" b="1" dirty="0" smtClean="0">
              <a:solidFill>
                <a:prstClr val="black"/>
              </a:solidFill>
              <a:latin typeface="ＭＳ Ｐゴシック"/>
            </a:endParaRPr>
          </a:p>
          <a:p>
            <a:pPr algn="ctr"/>
            <a:r>
              <a:rPr lang="ja-JP" altLang="en-US" sz="1200" b="1" dirty="0" smtClean="0">
                <a:solidFill>
                  <a:prstClr val="black"/>
                </a:solidFill>
                <a:latin typeface="ＭＳ Ｐゴシック"/>
              </a:rPr>
              <a:t>（</a:t>
            </a:r>
            <a:r>
              <a:rPr lang="en-US" altLang="ja-JP" sz="1200" b="1" dirty="0" smtClean="0">
                <a:solidFill>
                  <a:prstClr val="black"/>
                </a:solidFill>
                <a:latin typeface="ＭＳ Ｐゴシック"/>
              </a:rPr>
              <a:t>1971</a:t>
            </a:r>
            <a:r>
              <a:rPr lang="ja-JP" altLang="en-US" sz="1200" b="1" dirty="0" smtClean="0">
                <a:solidFill>
                  <a:prstClr val="black"/>
                </a:solidFill>
                <a:latin typeface="ＭＳ Ｐゴシック"/>
              </a:rPr>
              <a:t>～</a:t>
            </a:r>
            <a:r>
              <a:rPr lang="en-US" altLang="ja-JP" sz="1200" b="1" dirty="0" smtClean="0">
                <a:solidFill>
                  <a:prstClr val="black"/>
                </a:solidFill>
                <a:latin typeface="ＭＳ Ｐゴシック"/>
              </a:rPr>
              <a:t>74</a:t>
            </a:r>
            <a:r>
              <a:rPr lang="ja-JP" altLang="en-US" sz="1200" b="1" dirty="0" smtClean="0">
                <a:solidFill>
                  <a:prstClr val="black"/>
                </a:solidFill>
                <a:latin typeface="ＭＳ Ｐゴシック"/>
              </a:rPr>
              <a:t>年</a:t>
            </a:r>
            <a:endParaRPr lang="en-US" altLang="ja-JP" sz="1200" b="1" dirty="0" smtClean="0">
              <a:solidFill>
                <a:prstClr val="black"/>
              </a:solidFill>
              <a:latin typeface="ＭＳ Ｐゴシック"/>
            </a:endParaRPr>
          </a:p>
          <a:p>
            <a:pPr algn="ctr"/>
            <a:r>
              <a:rPr lang="ja-JP" altLang="en-US" sz="1200" b="1" dirty="0" smtClean="0">
                <a:solidFill>
                  <a:prstClr val="black"/>
                </a:solidFill>
                <a:latin typeface="ＭＳ Ｐゴシック"/>
              </a:rPr>
              <a:t>生まれ）</a:t>
            </a:r>
            <a:endParaRPr lang="ja-JP" altLang="en-US" sz="1200" b="1" dirty="0">
              <a:solidFill>
                <a:prstClr val="black"/>
              </a:solidFill>
              <a:latin typeface="ＭＳ Ｐゴシック"/>
            </a:endParaRPr>
          </a:p>
        </p:txBody>
      </p:sp>
      <p:sp>
        <p:nvSpPr>
          <p:cNvPr id="37" name="Text Box 9"/>
          <p:cNvSpPr txBox="1">
            <a:spLocks noChangeArrowheads="1"/>
          </p:cNvSpPr>
          <p:nvPr/>
        </p:nvSpPr>
        <p:spPr bwMode="auto">
          <a:xfrm>
            <a:off x="716819" y="2236669"/>
            <a:ext cx="1441938" cy="461655"/>
          </a:xfrm>
          <a:prstGeom prst="rect">
            <a:avLst/>
          </a:prstGeom>
          <a:noFill/>
          <a:ln w="12700" algn="ctr">
            <a:noFill/>
            <a:miter lim="800000"/>
            <a:headEnd/>
            <a:tailEnd/>
          </a:ln>
        </p:spPr>
        <p:txBody>
          <a:bodyPr lIns="91428" tIns="45715" rIns="91428" bIns="45715">
            <a:spAutoFit/>
          </a:bodyPr>
          <a:lstStyle/>
          <a:p>
            <a:pPr>
              <a:spcBef>
                <a:spcPct val="50000"/>
              </a:spcBef>
            </a:pPr>
            <a:r>
              <a:rPr lang="en-US" altLang="ja-JP" sz="1200" b="1" dirty="0">
                <a:solidFill>
                  <a:prstClr val="black"/>
                </a:solidFill>
                <a:latin typeface="ＭＳ ゴシック" pitchFamily="49" charset="-128"/>
                <a:ea typeface="ＭＳ ゴシック" pitchFamily="49" charset="-128"/>
              </a:rPr>
              <a:t>75</a:t>
            </a:r>
            <a:r>
              <a:rPr lang="ja-JP" altLang="en-US" sz="1200" b="1" dirty="0">
                <a:solidFill>
                  <a:prstClr val="black"/>
                </a:solidFill>
                <a:latin typeface="ＭＳ ゴシック" pitchFamily="49" charset="-128"/>
                <a:ea typeface="ＭＳ ゴシック" pitchFamily="49" charset="-128"/>
              </a:rPr>
              <a:t>歳～　</a:t>
            </a:r>
          </a:p>
          <a:p>
            <a:r>
              <a:rPr lang="ja-JP" altLang="en-US" sz="1200" b="1" dirty="0">
                <a:solidFill>
                  <a:prstClr val="black"/>
                </a:solidFill>
                <a:latin typeface="ＭＳ ゴシック" pitchFamily="49" charset="-128"/>
                <a:ea typeface="ＭＳ ゴシック" pitchFamily="49" charset="-128"/>
              </a:rPr>
              <a:t>　</a:t>
            </a:r>
            <a:r>
              <a:rPr lang="en-US" altLang="ja-JP" sz="1200" b="1" dirty="0" smtClean="0">
                <a:solidFill>
                  <a:prstClr val="black"/>
                </a:solidFill>
                <a:latin typeface="ＭＳ ゴシック" pitchFamily="49" charset="-128"/>
                <a:ea typeface="ＭＳ ゴシック" pitchFamily="49" charset="-128"/>
              </a:rPr>
              <a:t>597( 5%)</a:t>
            </a:r>
            <a:endParaRPr lang="en-US" altLang="ja-JP" sz="1200" b="1" dirty="0">
              <a:solidFill>
                <a:prstClr val="black"/>
              </a:solidFill>
              <a:latin typeface="ＭＳ ゴシック" pitchFamily="49" charset="-128"/>
              <a:ea typeface="ＭＳ ゴシック" pitchFamily="49" charset="-128"/>
            </a:endParaRPr>
          </a:p>
        </p:txBody>
      </p:sp>
      <p:sp>
        <p:nvSpPr>
          <p:cNvPr id="39" name="Text Box 10"/>
          <p:cNvSpPr txBox="1">
            <a:spLocks noChangeArrowheads="1"/>
          </p:cNvSpPr>
          <p:nvPr/>
        </p:nvSpPr>
        <p:spPr bwMode="auto">
          <a:xfrm>
            <a:off x="716819" y="2731159"/>
            <a:ext cx="1441938" cy="461655"/>
          </a:xfrm>
          <a:prstGeom prst="rect">
            <a:avLst/>
          </a:prstGeom>
          <a:noFill/>
          <a:ln w="12700" algn="ctr">
            <a:noFill/>
            <a:miter lim="800000"/>
            <a:headEnd/>
            <a:tailEnd/>
          </a:ln>
        </p:spPr>
        <p:txBody>
          <a:bodyPr lIns="91428" tIns="45715" rIns="91428" bIns="45715">
            <a:spAutoFit/>
          </a:bodyPr>
          <a:lstStyle/>
          <a:p>
            <a:pPr>
              <a:spcBef>
                <a:spcPct val="50000"/>
              </a:spcBef>
            </a:pPr>
            <a:r>
              <a:rPr lang="en-US" altLang="ja-JP" sz="1200" b="1" dirty="0">
                <a:solidFill>
                  <a:prstClr val="black"/>
                </a:solidFill>
                <a:latin typeface="ＭＳ ゴシック" pitchFamily="49" charset="-128"/>
                <a:ea typeface="ＭＳ ゴシック" pitchFamily="49" charset="-128"/>
              </a:rPr>
              <a:t>65</a:t>
            </a:r>
            <a:r>
              <a:rPr lang="ja-JP" altLang="en-US" sz="1200" b="1" dirty="0">
                <a:solidFill>
                  <a:prstClr val="black"/>
                </a:solidFill>
                <a:latin typeface="ＭＳ ゴシック" pitchFamily="49" charset="-128"/>
                <a:ea typeface="ＭＳ ゴシック" pitchFamily="49" charset="-128"/>
              </a:rPr>
              <a:t>～</a:t>
            </a:r>
            <a:r>
              <a:rPr lang="en-US" altLang="ja-JP" sz="1200" b="1" dirty="0">
                <a:solidFill>
                  <a:prstClr val="black"/>
                </a:solidFill>
                <a:latin typeface="ＭＳ ゴシック" pitchFamily="49" charset="-128"/>
                <a:ea typeface="ＭＳ ゴシック" pitchFamily="49" charset="-128"/>
              </a:rPr>
              <a:t>74</a:t>
            </a:r>
            <a:r>
              <a:rPr lang="ja-JP" altLang="en-US" sz="1200" b="1" dirty="0">
                <a:solidFill>
                  <a:prstClr val="black"/>
                </a:solidFill>
                <a:latin typeface="ＭＳ ゴシック" pitchFamily="49" charset="-128"/>
                <a:ea typeface="ＭＳ ゴシック" pitchFamily="49" charset="-128"/>
              </a:rPr>
              <a:t>歳　</a:t>
            </a:r>
          </a:p>
          <a:p>
            <a:r>
              <a:rPr lang="ja-JP" altLang="en-US" sz="1200" b="1" dirty="0">
                <a:solidFill>
                  <a:prstClr val="black"/>
                </a:solidFill>
                <a:latin typeface="ＭＳ ゴシック" pitchFamily="49" charset="-128"/>
                <a:ea typeface="ＭＳ ゴシック" pitchFamily="49" charset="-128"/>
              </a:rPr>
              <a:t>　</a:t>
            </a:r>
            <a:r>
              <a:rPr lang="en-US" altLang="ja-JP" sz="1200" b="1" dirty="0" smtClean="0">
                <a:solidFill>
                  <a:prstClr val="black"/>
                </a:solidFill>
                <a:latin typeface="ＭＳ ゴシック" pitchFamily="49" charset="-128"/>
                <a:ea typeface="ＭＳ ゴシック" pitchFamily="49" charset="-128"/>
              </a:rPr>
              <a:t>892( 7%)</a:t>
            </a:r>
            <a:endParaRPr lang="en-US" altLang="ja-JP" sz="1200" b="1" dirty="0">
              <a:solidFill>
                <a:prstClr val="black"/>
              </a:solidFill>
              <a:latin typeface="ＭＳ ゴシック" pitchFamily="49" charset="-128"/>
              <a:ea typeface="ＭＳ ゴシック" pitchFamily="49" charset="-128"/>
            </a:endParaRPr>
          </a:p>
        </p:txBody>
      </p:sp>
      <p:sp>
        <p:nvSpPr>
          <p:cNvPr id="41" name="Text Box 11"/>
          <p:cNvSpPr txBox="1">
            <a:spLocks noChangeArrowheads="1"/>
          </p:cNvSpPr>
          <p:nvPr/>
        </p:nvSpPr>
        <p:spPr bwMode="auto">
          <a:xfrm>
            <a:off x="737282" y="3831441"/>
            <a:ext cx="1109594" cy="461655"/>
          </a:xfrm>
          <a:prstGeom prst="rect">
            <a:avLst/>
          </a:prstGeom>
          <a:noFill/>
          <a:ln w="12700" algn="ctr">
            <a:noFill/>
            <a:miter lim="800000"/>
            <a:headEnd/>
            <a:tailEnd/>
          </a:ln>
        </p:spPr>
        <p:txBody>
          <a:bodyPr wrap="square" lIns="91428" tIns="45715" rIns="91428" bIns="45715">
            <a:spAutoFit/>
          </a:bodyPr>
          <a:lstStyle/>
          <a:p>
            <a:pPr>
              <a:spcBef>
                <a:spcPct val="50000"/>
              </a:spcBef>
            </a:pPr>
            <a:r>
              <a:rPr lang="en-US" altLang="ja-JP" sz="1200" b="1" dirty="0">
                <a:solidFill>
                  <a:prstClr val="black"/>
                </a:solidFill>
                <a:latin typeface="ＭＳ ゴシック" pitchFamily="49" charset="-128"/>
                <a:ea typeface="ＭＳ ゴシック" pitchFamily="49" charset="-128"/>
              </a:rPr>
              <a:t>20</a:t>
            </a:r>
            <a:r>
              <a:rPr lang="ja-JP" altLang="en-US" sz="1200" b="1" dirty="0">
                <a:solidFill>
                  <a:prstClr val="black"/>
                </a:solidFill>
                <a:latin typeface="ＭＳ ゴシック" pitchFamily="49" charset="-128"/>
                <a:ea typeface="ＭＳ ゴシック" pitchFamily="49" charset="-128"/>
              </a:rPr>
              <a:t>～</a:t>
            </a:r>
            <a:r>
              <a:rPr lang="en-US" altLang="ja-JP" sz="1200" b="1" dirty="0">
                <a:solidFill>
                  <a:prstClr val="black"/>
                </a:solidFill>
                <a:latin typeface="ＭＳ ゴシック" pitchFamily="49" charset="-128"/>
                <a:ea typeface="ＭＳ ゴシック" pitchFamily="49" charset="-128"/>
              </a:rPr>
              <a:t>64</a:t>
            </a:r>
            <a:r>
              <a:rPr lang="ja-JP" altLang="en-US" sz="1200" b="1" dirty="0">
                <a:solidFill>
                  <a:prstClr val="black"/>
                </a:solidFill>
                <a:latin typeface="ＭＳ ゴシック" pitchFamily="49" charset="-128"/>
                <a:ea typeface="ＭＳ ゴシック" pitchFamily="49" charset="-128"/>
              </a:rPr>
              <a:t>歳　</a:t>
            </a:r>
          </a:p>
          <a:p>
            <a:r>
              <a:rPr lang="ja-JP" altLang="en-US" sz="1200" b="1" dirty="0" smtClean="0">
                <a:solidFill>
                  <a:prstClr val="black"/>
                </a:solidFill>
                <a:latin typeface="ＭＳ ゴシック" pitchFamily="49" charset="-128"/>
                <a:ea typeface="ＭＳ ゴシック" pitchFamily="49" charset="-128"/>
              </a:rPr>
              <a:t> </a:t>
            </a:r>
            <a:r>
              <a:rPr lang="en-US" altLang="ja-JP" sz="1200" b="1" dirty="0" smtClean="0">
                <a:solidFill>
                  <a:prstClr val="black"/>
                </a:solidFill>
                <a:latin typeface="ＭＳ ゴシック" pitchFamily="49" charset="-128"/>
                <a:ea typeface="ＭＳ ゴシック" pitchFamily="49" charset="-128"/>
              </a:rPr>
              <a:t>7,590(61</a:t>
            </a:r>
            <a:r>
              <a:rPr lang="en-US" altLang="ja-JP" sz="1200" b="1" dirty="0">
                <a:solidFill>
                  <a:prstClr val="black"/>
                </a:solidFill>
                <a:latin typeface="ＭＳ ゴシック" pitchFamily="49" charset="-128"/>
                <a:ea typeface="ＭＳ ゴシック" pitchFamily="49" charset="-128"/>
              </a:rPr>
              <a:t>%)</a:t>
            </a:r>
          </a:p>
        </p:txBody>
      </p:sp>
      <p:sp>
        <p:nvSpPr>
          <p:cNvPr id="43" name="Text Box 12"/>
          <p:cNvSpPr txBox="1">
            <a:spLocks noChangeArrowheads="1"/>
          </p:cNvSpPr>
          <p:nvPr/>
        </p:nvSpPr>
        <p:spPr bwMode="auto">
          <a:xfrm>
            <a:off x="729583" y="5128326"/>
            <a:ext cx="1109594" cy="461655"/>
          </a:xfrm>
          <a:prstGeom prst="rect">
            <a:avLst/>
          </a:prstGeom>
          <a:noFill/>
          <a:ln w="12700" algn="ctr">
            <a:noFill/>
            <a:miter lim="800000"/>
            <a:headEnd/>
            <a:tailEnd/>
          </a:ln>
        </p:spPr>
        <p:txBody>
          <a:bodyPr wrap="square" lIns="91428" tIns="45715" rIns="91428" bIns="45715">
            <a:spAutoFit/>
          </a:bodyPr>
          <a:lstStyle/>
          <a:p>
            <a:pPr>
              <a:spcBef>
                <a:spcPct val="50000"/>
              </a:spcBef>
            </a:pPr>
            <a:r>
              <a:rPr lang="ja-JP" altLang="en-US" sz="1200" b="1" dirty="0">
                <a:solidFill>
                  <a:prstClr val="black"/>
                </a:solidFill>
                <a:latin typeface="ＭＳ ゴシック" pitchFamily="49" charset="-128"/>
                <a:ea typeface="ＭＳ ゴシック" pitchFamily="49" charset="-128"/>
              </a:rPr>
              <a:t>～</a:t>
            </a:r>
            <a:r>
              <a:rPr lang="en-US" altLang="ja-JP" sz="1200" b="1" dirty="0">
                <a:solidFill>
                  <a:prstClr val="black"/>
                </a:solidFill>
                <a:latin typeface="ＭＳ ゴシック" pitchFamily="49" charset="-128"/>
                <a:ea typeface="ＭＳ ゴシック" pitchFamily="49" charset="-128"/>
              </a:rPr>
              <a:t>19</a:t>
            </a:r>
            <a:r>
              <a:rPr lang="ja-JP" altLang="en-US" sz="1200" b="1" dirty="0">
                <a:solidFill>
                  <a:prstClr val="black"/>
                </a:solidFill>
                <a:latin typeface="ＭＳ ゴシック" pitchFamily="49" charset="-128"/>
                <a:ea typeface="ＭＳ ゴシック" pitchFamily="49" charset="-128"/>
              </a:rPr>
              <a:t>歳　</a:t>
            </a:r>
          </a:p>
          <a:p>
            <a:r>
              <a:rPr lang="ja-JP" altLang="en-US" sz="1200" b="1" dirty="0" smtClean="0">
                <a:solidFill>
                  <a:prstClr val="black"/>
                </a:solidFill>
                <a:latin typeface="ＭＳ ゴシック" pitchFamily="49" charset="-128"/>
                <a:ea typeface="ＭＳ ゴシック" pitchFamily="49" charset="-128"/>
              </a:rPr>
              <a:t> </a:t>
            </a:r>
            <a:r>
              <a:rPr lang="en-US" altLang="ja-JP" sz="1200" b="1" dirty="0" smtClean="0">
                <a:solidFill>
                  <a:prstClr val="black"/>
                </a:solidFill>
                <a:latin typeface="ＭＳ ゴシック" pitchFamily="49" charset="-128"/>
                <a:ea typeface="ＭＳ ゴシック" pitchFamily="49" charset="-128"/>
              </a:rPr>
              <a:t>3,249(26%)</a:t>
            </a:r>
            <a:endParaRPr lang="en-US" altLang="ja-JP" sz="1200" b="1" dirty="0">
              <a:solidFill>
                <a:prstClr val="black"/>
              </a:solidFill>
              <a:latin typeface="ＭＳ ゴシック" pitchFamily="49" charset="-128"/>
              <a:ea typeface="ＭＳ ゴシック" pitchFamily="49" charset="-128"/>
            </a:endParaRPr>
          </a:p>
        </p:txBody>
      </p:sp>
      <p:sp>
        <p:nvSpPr>
          <p:cNvPr id="44" name="Text Box 13"/>
          <p:cNvSpPr txBox="1">
            <a:spLocks noChangeArrowheads="1"/>
          </p:cNvSpPr>
          <p:nvPr/>
        </p:nvSpPr>
        <p:spPr bwMode="auto">
          <a:xfrm>
            <a:off x="849929" y="1484786"/>
            <a:ext cx="1262727" cy="692487"/>
          </a:xfrm>
          <a:prstGeom prst="rect">
            <a:avLst/>
          </a:prstGeom>
          <a:noFill/>
          <a:ln w="12700" algn="ctr">
            <a:noFill/>
            <a:miter lim="800000"/>
            <a:headEnd/>
            <a:tailEnd/>
          </a:ln>
        </p:spPr>
        <p:txBody>
          <a:bodyPr wrap="square" lIns="91428" tIns="45715" rIns="91428" bIns="45715">
            <a:spAutoFit/>
          </a:bodyPr>
          <a:lstStyle/>
          <a:p>
            <a:pPr>
              <a:spcBef>
                <a:spcPct val="50000"/>
              </a:spcBef>
            </a:pPr>
            <a:r>
              <a:rPr lang="ja-JP" altLang="en-US" sz="1300" b="1" dirty="0">
                <a:solidFill>
                  <a:prstClr val="black"/>
                </a:solidFill>
                <a:latin typeface="ＭＳ ゴシック" pitchFamily="49" charset="-128"/>
                <a:ea typeface="ＭＳ ゴシック" pitchFamily="49" charset="-128"/>
              </a:rPr>
              <a:t>総人口</a:t>
            </a:r>
          </a:p>
          <a:p>
            <a:r>
              <a:rPr lang="ja-JP" altLang="en-US" sz="1300" b="1" dirty="0">
                <a:solidFill>
                  <a:prstClr val="black"/>
                </a:solidFill>
                <a:latin typeface="ＭＳ ゴシック" pitchFamily="49" charset="-128"/>
                <a:ea typeface="ＭＳ ゴシック" pitchFamily="49" charset="-128"/>
              </a:rPr>
              <a:t>　</a:t>
            </a:r>
            <a:r>
              <a:rPr lang="en-US" altLang="ja-JP" sz="1300" b="1" dirty="0">
                <a:solidFill>
                  <a:prstClr val="black"/>
                </a:solidFill>
                <a:latin typeface="ＭＳ ゴシック" pitchFamily="49" charset="-128"/>
                <a:ea typeface="ＭＳ ゴシック" pitchFamily="49" charset="-128"/>
              </a:rPr>
              <a:t>1</a:t>
            </a:r>
            <a:r>
              <a:rPr lang="ja-JP" altLang="en-US" sz="1300" b="1" dirty="0">
                <a:solidFill>
                  <a:prstClr val="black"/>
                </a:solidFill>
                <a:latin typeface="ＭＳ ゴシック" pitchFamily="49" charset="-128"/>
                <a:ea typeface="ＭＳ ゴシック" pitchFamily="49" charset="-128"/>
              </a:rPr>
              <a:t>億</a:t>
            </a:r>
            <a:r>
              <a:rPr lang="en-US" altLang="ja-JP" sz="1300" b="1" dirty="0" smtClean="0">
                <a:solidFill>
                  <a:prstClr val="black"/>
                </a:solidFill>
                <a:latin typeface="ＭＳ ゴシック" pitchFamily="49" charset="-128"/>
                <a:ea typeface="ＭＳ ゴシック" pitchFamily="49" charset="-128"/>
              </a:rPr>
              <a:t>2,361</a:t>
            </a:r>
            <a:r>
              <a:rPr lang="ja-JP" altLang="en-US" sz="1300" b="1" dirty="0" smtClean="0">
                <a:solidFill>
                  <a:prstClr val="black"/>
                </a:solidFill>
                <a:latin typeface="ＭＳ ゴシック" pitchFamily="49" charset="-128"/>
                <a:ea typeface="ＭＳ ゴシック" pitchFamily="49" charset="-128"/>
              </a:rPr>
              <a:t>万人</a:t>
            </a:r>
            <a:endParaRPr lang="ja-JP" altLang="en-US" sz="1300" b="1" dirty="0">
              <a:solidFill>
                <a:prstClr val="black"/>
              </a:solidFill>
              <a:latin typeface="ＭＳ ゴシック" pitchFamily="49" charset="-128"/>
              <a:ea typeface="ＭＳ ゴシック" pitchFamily="49" charset="-128"/>
            </a:endParaRPr>
          </a:p>
        </p:txBody>
      </p:sp>
      <p:sp>
        <p:nvSpPr>
          <p:cNvPr id="45" name="Text Box 9"/>
          <p:cNvSpPr txBox="1">
            <a:spLocks noChangeArrowheads="1"/>
          </p:cNvSpPr>
          <p:nvPr/>
        </p:nvSpPr>
        <p:spPr bwMode="auto">
          <a:xfrm>
            <a:off x="2930672" y="2234358"/>
            <a:ext cx="1441938" cy="461655"/>
          </a:xfrm>
          <a:prstGeom prst="rect">
            <a:avLst/>
          </a:prstGeom>
          <a:noFill/>
          <a:ln w="12700" algn="ctr">
            <a:noFill/>
            <a:miter lim="800000"/>
            <a:headEnd/>
            <a:tailEnd/>
          </a:ln>
        </p:spPr>
        <p:txBody>
          <a:bodyPr lIns="91428" tIns="45715" rIns="91428" bIns="45715">
            <a:spAutoFit/>
          </a:bodyPr>
          <a:lstStyle/>
          <a:p>
            <a:pPr>
              <a:spcBef>
                <a:spcPct val="50000"/>
              </a:spcBef>
            </a:pPr>
            <a:r>
              <a:rPr lang="en-US" altLang="ja-JP" sz="1200" b="1" dirty="0">
                <a:solidFill>
                  <a:prstClr val="black"/>
                </a:solidFill>
                <a:latin typeface="ＭＳ ゴシック" pitchFamily="49" charset="-128"/>
                <a:ea typeface="ＭＳ ゴシック" pitchFamily="49" charset="-128"/>
              </a:rPr>
              <a:t>75</a:t>
            </a:r>
            <a:r>
              <a:rPr lang="ja-JP" altLang="en-US" sz="1200" b="1" dirty="0">
                <a:solidFill>
                  <a:prstClr val="black"/>
                </a:solidFill>
                <a:latin typeface="ＭＳ ゴシック" pitchFamily="49" charset="-128"/>
                <a:ea typeface="ＭＳ ゴシック" pitchFamily="49" charset="-128"/>
              </a:rPr>
              <a:t>歳～　</a:t>
            </a:r>
          </a:p>
          <a:p>
            <a:r>
              <a:rPr lang="en-US" altLang="ja-JP" sz="1200" b="1" dirty="0" smtClean="0">
                <a:solidFill>
                  <a:prstClr val="black"/>
                </a:solidFill>
                <a:latin typeface="ＭＳ ゴシック" pitchFamily="49" charset="-128"/>
                <a:ea typeface="ＭＳ ゴシック" pitchFamily="49" charset="-128"/>
              </a:rPr>
              <a:t> 1,407(11%)</a:t>
            </a:r>
            <a:endParaRPr lang="en-US" altLang="ja-JP" sz="1200" b="1" dirty="0">
              <a:solidFill>
                <a:prstClr val="black"/>
              </a:solidFill>
              <a:latin typeface="ＭＳ ゴシック" pitchFamily="49" charset="-128"/>
              <a:ea typeface="ＭＳ ゴシック" pitchFamily="49" charset="-128"/>
            </a:endParaRPr>
          </a:p>
        </p:txBody>
      </p:sp>
      <p:sp>
        <p:nvSpPr>
          <p:cNvPr id="47" name="Text Box 10"/>
          <p:cNvSpPr txBox="1">
            <a:spLocks noChangeArrowheads="1"/>
          </p:cNvSpPr>
          <p:nvPr/>
        </p:nvSpPr>
        <p:spPr bwMode="auto">
          <a:xfrm>
            <a:off x="2930672" y="2728848"/>
            <a:ext cx="1441938" cy="461655"/>
          </a:xfrm>
          <a:prstGeom prst="rect">
            <a:avLst/>
          </a:prstGeom>
          <a:noFill/>
          <a:ln w="12700" algn="ctr">
            <a:noFill/>
            <a:miter lim="800000"/>
            <a:headEnd/>
            <a:tailEnd/>
          </a:ln>
        </p:spPr>
        <p:txBody>
          <a:bodyPr lIns="91428" tIns="45715" rIns="91428" bIns="45715">
            <a:spAutoFit/>
          </a:bodyPr>
          <a:lstStyle/>
          <a:p>
            <a:pPr>
              <a:spcBef>
                <a:spcPct val="50000"/>
              </a:spcBef>
            </a:pPr>
            <a:r>
              <a:rPr lang="en-US" altLang="ja-JP" sz="1200" b="1" dirty="0">
                <a:solidFill>
                  <a:prstClr val="black"/>
                </a:solidFill>
                <a:latin typeface="ＭＳ ゴシック" pitchFamily="49" charset="-128"/>
                <a:ea typeface="ＭＳ ゴシック" pitchFamily="49" charset="-128"/>
              </a:rPr>
              <a:t>65</a:t>
            </a:r>
            <a:r>
              <a:rPr lang="ja-JP" altLang="en-US" sz="1200" b="1" dirty="0">
                <a:solidFill>
                  <a:prstClr val="black"/>
                </a:solidFill>
                <a:latin typeface="ＭＳ ゴシック" pitchFamily="49" charset="-128"/>
                <a:ea typeface="ＭＳ ゴシック" pitchFamily="49" charset="-128"/>
              </a:rPr>
              <a:t>～</a:t>
            </a:r>
            <a:r>
              <a:rPr lang="en-US" altLang="ja-JP" sz="1200" b="1" dirty="0">
                <a:solidFill>
                  <a:prstClr val="black"/>
                </a:solidFill>
                <a:latin typeface="ＭＳ ゴシック" pitchFamily="49" charset="-128"/>
                <a:ea typeface="ＭＳ ゴシック" pitchFamily="49" charset="-128"/>
              </a:rPr>
              <a:t>74</a:t>
            </a:r>
            <a:r>
              <a:rPr lang="ja-JP" altLang="en-US" sz="1200" b="1" dirty="0">
                <a:solidFill>
                  <a:prstClr val="black"/>
                </a:solidFill>
                <a:latin typeface="ＭＳ ゴシック" pitchFamily="49" charset="-128"/>
                <a:ea typeface="ＭＳ ゴシック" pitchFamily="49" charset="-128"/>
              </a:rPr>
              <a:t>歳　</a:t>
            </a:r>
          </a:p>
          <a:p>
            <a:r>
              <a:rPr lang="en-US" altLang="ja-JP" sz="1200" b="1" dirty="0" smtClean="0">
                <a:solidFill>
                  <a:prstClr val="black"/>
                </a:solidFill>
                <a:latin typeface="ＭＳ ゴシック" pitchFamily="49" charset="-128"/>
                <a:ea typeface="ＭＳ ゴシック" pitchFamily="49" charset="-128"/>
              </a:rPr>
              <a:t> 1,517(12%)</a:t>
            </a:r>
            <a:endParaRPr lang="en-US" altLang="ja-JP" sz="1200" b="1" dirty="0">
              <a:solidFill>
                <a:prstClr val="black"/>
              </a:solidFill>
              <a:latin typeface="ＭＳ ゴシック" pitchFamily="49" charset="-128"/>
              <a:ea typeface="ＭＳ ゴシック" pitchFamily="49" charset="-128"/>
            </a:endParaRPr>
          </a:p>
        </p:txBody>
      </p:sp>
      <p:sp>
        <p:nvSpPr>
          <p:cNvPr id="48" name="Text Box 11"/>
          <p:cNvSpPr txBox="1">
            <a:spLocks noChangeArrowheads="1"/>
          </p:cNvSpPr>
          <p:nvPr/>
        </p:nvSpPr>
        <p:spPr bwMode="auto">
          <a:xfrm>
            <a:off x="2930756" y="3829138"/>
            <a:ext cx="1109594" cy="461655"/>
          </a:xfrm>
          <a:prstGeom prst="rect">
            <a:avLst/>
          </a:prstGeom>
          <a:noFill/>
          <a:ln w="12700" algn="ctr">
            <a:noFill/>
            <a:miter lim="800000"/>
            <a:headEnd/>
            <a:tailEnd/>
          </a:ln>
        </p:spPr>
        <p:txBody>
          <a:bodyPr wrap="square" lIns="91428" tIns="45715" rIns="91428" bIns="45715">
            <a:spAutoFit/>
          </a:bodyPr>
          <a:lstStyle/>
          <a:p>
            <a:pPr>
              <a:spcBef>
                <a:spcPct val="50000"/>
              </a:spcBef>
            </a:pPr>
            <a:r>
              <a:rPr lang="en-US" altLang="ja-JP" sz="1200" b="1" dirty="0">
                <a:solidFill>
                  <a:prstClr val="black"/>
                </a:solidFill>
                <a:latin typeface="ＭＳ ゴシック" pitchFamily="49" charset="-128"/>
                <a:ea typeface="ＭＳ ゴシック" pitchFamily="49" charset="-128"/>
              </a:rPr>
              <a:t>20</a:t>
            </a:r>
            <a:r>
              <a:rPr lang="ja-JP" altLang="en-US" sz="1200" b="1" dirty="0">
                <a:solidFill>
                  <a:prstClr val="black"/>
                </a:solidFill>
                <a:latin typeface="ＭＳ ゴシック" pitchFamily="49" charset="-128"/>
                <a:ea typeface="ＭＳ ゴシック" pitchFamily="49" charset="-128"/>
              </a:rPr>
              <a:t>～</a:t>
            </a:r>
            <a:r>
              <a:rPr lang="en-US" altLang="ja-JP" sz="1200" b="1" dirty="0">
                <a:solidFill>
                  <a:prstClr val="black"/>
                </a:solidFill>
                <a:latin typeface="ＭＳ ゴシック" pitchFamily="49" charset="-128"/>
                <a:ea typeface="ＭＳ ゴシック" pitchFamily="49" charset="-128"/>
              </a:rPr>
              <a:t>64</a:t>
            </a:r>
            <a:r>
              <a:rPr lang="ja-JP" altLang="en-US" sz="1200" b="1" dirty="0">
                <a:solidFill>
                  <a:prstClr val="black"/>
                </a:solidFill>
                <a:latin typeface="ＭＳ ゴシック" pitchFamily="49" charset="-128"/>
                <a:ea typeface="ＭＳ ゴシック" pitchFamily="49" charset="-128"/>
              </a:rPr>
              <a:t>歳　</a:t>
            </a:r>
          </a:p>
          <a:p>
            <a:r>
              <a:rPr lang="ja-JP" altLang="en-US" sz="1200" b="1" dirty="0">
                <a:solidFill>
                  <a:prstClr val="black"/>
                </a:solidFill>
                <a:latin typeface="ＭＳ ゴシック" pitchFamily="49" charset="-128"/>
                <a:ea typeface="ＭＳ ゴシック" pitchFamily="49" charset="-128"/>
              </a:rPr>
              <a:t>　</a:t>
            </a:r>
            <a:r>
              <a:rPr lang="en-US" altLang="ja-JP" sz="1200" b="1" dirty="0" smtClean="0">
                <a:solidFill>
                  <a:prstClr val="black"/>
                </a:solidFill>
                <a:latin typeface="ＭＳ ゴシック" pitchFamily="49" charset="-128"/>
                <a:ea typeface="ＭＳ ゴシック" pitchFamily="49" charset="-128"/>
              </a:rPr>
              <a:t>7,497(59%)</a:t>
            </a:r>
            <a:endParaRPr lang="en-US" altLang="ja-JP" sz="1200" b="1" dirty="0">
              <a:solidFill>
                <a:prstClr val="black"/>
              </a:solidFill>
              <a:latin typeface="ＭＳ ゴシック" pitchFamily="49" charset="-128"/>
              <a:ea typeface="ＭＳ ゴシック" pitchFamily="49" charset="-128"/>
            </a:endParaRPr>
          </a:p>
        </p:txBody>
      </p:sp>
      <p:sp>
        <p:nvSpPr>
          <p:cNvPr id="49" name="Text Box 12"/>
          <p:cNvSpPr txBox="1">
            <a:spLocks noChangeArrowheads="1"/>
          </p:cNvSpPr>
          <p:nvPr/>
        </p:nvSpPr>
        <p:spPr bwMode="auto">
          <a:xfrm>
            <a:off x="2930756" y="5126015"/>
            <a:ext cx="1109594" cy="461655"/>
          </a:xfrm>
          <a:prstGeom prst="rect">
            <a:avLst/>
          </a:prstGeom>
          <a:noFill/>
          <a:ln w="12700" algn="ctr">
            <a:noFill/>
            <a:miter lim="800000"/>
            <a:headEnd/>
            <a:tailEnd/>
          </a:ln>
        </p:spPr>
        <p:txBody>
          <a:bodyPr wrap="square" lIns="91428" tIns="45715" rIns="91428" bIns="45715">
            <a:spAutoFit/>
          </a:bodyPr>
          <a:lstStyle/>
          <a:p>
            <a:pPr>
              <a:spcBef>
                <a:spcPct val="50000"/>
              </a:spcBef>
            </a:pPr>
            <a:r>
              <a:rPr lang="ja-JP" altLang="en-US" sz="1200" b="1" dirty="0">
                <a:solidFill>
                  <a:prstClr val="black"/>
                </a:solidFill>
                <a:latin typeface="ＭＳ ゴシック" pitchFamily="49" charset="-128"/>
                <a:ea typeface="ＭＳ ゴシック" pitchFamily="49" charset="-128"/>
              </a:rPr>
              <a:t>～</a:t>
            </a:r>
            <a:r>
              <a:rPr lang="en-US" altLang="ja-JP" sz="1200" b="1" dirty="0">
                <a:solidFill>
                  <a:prstClr val="black"/>
                </a:solidFill>
                <a:latin typeface="ＭＳ ゴシック" pitchFamily="49" charset="-128"/>
                <a:ea typeface="ＭＳ ゴシック" pitchFamily="49" charset="-128"/>
              </a:rPr>
              <a:t>19</a:t>
            </a:r>
            <a:r>
              <a:rPr lang="ja-JP" altLang="en-US" sz="1200" b="1" dirty="0">
                <a:solidFill>
                  <a:prstClr val="black"/>
                </a:solidFill>
                <a:latin typeface="ＭＳ ゴシック" pitchFamily="49" charset="-128"/>
                <a:ea typeface="ＭＳ ゴシック" pitchFamily="49" charset="-128"/>
              </a:rPr>
              <a:t>歳　</a:t>
            </a:r>
          </a:p>
          <a:p>
            <a:r>
              <a:rPr lang="ja-JP" altLang="en-US" sz="1200" b="1" dirty="0">
                <a:solidFill>
                  <a:prstClr val="black"/>
                </a:solidFill>
                <a:latin typeface="ＭＳ ゴシック" pitchFamily="49" charset="-128"/>
                <a:ea typeface="ＭＳ ゴシック" pitchFamily="49" charset="-128"/>
              </a:rPr>
              <a:t>　</a:t>
            </a:r>
            <a:r>
              <a:rPr lang="en-US" altLang="ja-JP" sz="1200" b="1" dirty="0" smtClean="0">
                <a:solidFill>
                  <a:prstClr val="black"/>
                </a:solidFill>
                <a:latin typeface="ＭＳ ゴシック" pitchFamily="49" charset="-128"/>
                <a:ea typeface="ＭＳ ゴシック" pitchFamily="49" charset="-128"/>
              </a:rPr>
              <a:t>2,287(18%)</a:t>
            </a:r>
            <a:endParaRPr lang="en-US" altLang="ja-JP" sz="1200" b="1" dirty="0">
              <a:solidFill>
                <a:prstClr val="black"/>
              </a:solidFill>
              <a:latin typeface="ＭＳ ゴシック" pitchFamily="49" charset="-128"/>
              <a:ea typeface="ＭＳ ゴシック" pitchFamily="49" charset="-128"/>
            </a:endParaRPr>
          </a:p>
        </p:txBody>
      </p:sp>
      <p:sp>
        <p:nvSpPr>
          <p:cNvPr id="50" name="Text Box 13"/>
          <p:cNvSpPr txBox="1">
            <a:spLocks noChangeArrowheads="1"/>
          </p:cNvSpPr>
          <p:nvPr/>
        </p:nvSpPr>
        <p:spPr bwMode="auto">
          <a:xfrm>
            <a:off x="2981048" y="1482474"/>
            <a:ext cx="1262727" cy="692487"/>
          </a:xfrm>
          <a:prstGeom prst="rect">
            <a:avLst/>
          </a:prstGeom>
          <a:noFill/>
          <a:ln w="12700" algn="ctr">
            <a:noFill/>
            <a:miter lim="800000"/>
            <a:headEnd/>
            <a:tailEnd/>
          </a:ln>
        </p:spPr>
        <p:txBody>
          <a:bodyPr wrap="square" lIns="91428" tIns="45715" rIns="91428" bIns="45715">
            <a:spAutoFit/>
          </a:bodyPr>
          <a:lstStyle/>
          <a:p>
            <a:pPr>
              <a:spcBef>
                <a:spcPct val="50000"/>
              </a:spcBef>
            </a:pPr>
            <a:r>
              <a:rPr lang="ja-JP" altLang="en-US" sz="1300" b="1" dirty="0">
                <a:solidFill>
                  <a:prstClr val="black"/>
                </a:solidFill>
                <a:latin typeface="ＭＳ ゴシック" pitchFamily="49" charset="-128"/>
                <a:ea typeface="ＭＳ ゴシック" pitchFamily="49" charset="-128"/>
              </a:rPr>
              <a:t>総人口</a:t>
            </a:r>
          </a:p>
          <a:p>
            <a:r>
              <a:rPr lang="ja-JP" altLang="en-US" sz="1300" b="1" dirty="0">
                <a:solidFill>
                  <a:prstClr val="black"/>
                </a:solidFill>
                <a:latin typeface="ＭＳ ゴシック" pitchFamily="49" charset="-128"/>
                <a:ea typeface="ＭＳ ゴシック" pitchFamily="49" charset="-128"/>
              </a:rPr>
              <a:t>　</a:t>
            </a:r>
            <a:r>
              <a:rPr lang="en-US" altLang="ja-JP" sz="1300" b="1" dirty="0">
                <a:solidFill>
                  <a:prstClr val="black"/>
                </a:solidFill>
                <a:latin typeface="ＭＳ ゴシック" pitchFamily="49" charset="-128"/>
                <a:ea typeface="ＭＳ ゴシック" pitchFamily="49" charset="-128"/>
              </a:rPr>
              <a:t>1</a:t>
            </a:r>
            <a:r>
              <a:rPr lang="ja-JP" altLang="en-US" sz="1300" b="1" dirty="0">
                <a:solidFill>
                  <a:prstClr val="black"/>
                </a:solidFill>
                <a:latin typeface="ＭＳ ゴシック" pitchFamily="49" charset="-128"/>
                <a:ea typeface="ＭＳ ゴシック" pitchFamily="49" charset="-128"/>
              </a:rPr>
              <a:t>億</a:t>
            </a:r>
            <a:r>
              <a:rPr lang="en-US" altLang="ja-JP" sz="1300" b="1" dirty="0" smtClean="0">
                <a:solidFill>
                  <a:prstClr val="black"/>
                </a:solidFill>
                <a:latin typeface="ＭＳ ゴシック" pitchFamily="49" charset="-128"/>
                <a:ea typeface="ＭＳ ゴシック" pitchFamily="49" charset="-128"/>
              </a:rPr>
              <a:t>2,806</a:t>
            </a:r>
            <a:r>
              <a:rPr lang="ja-JP" altLang="en-US" sz="1300" b="1" dirty="0" smtClean="0">
                <a:solidFill>
                  <a:prstClr val="black"/>
                </a:solidFill>
                <a:latin typeface="ＭＳ ゴシック" pitchFamily="49" charset="-128"/>
                <a:ea typeface="ＭＳ ゴシック" pitchFamily="49" charset="-128"/>
              </a:rPr>
              <a:t>万人</a:t>
            </a:r>
            <a:endParaRPr lang="ja-JP" altLang="en-US" sz="1300" b="1" dirty="0">
              <a:solidFill>
                <a:prstClr val="black"/>
              </a:solidFill>
              <a:latin typeface="ＭＳ ゴシック" pitchFamily="49" charset="-128"/>
              <a:ea typeface="ＭＳ ゴシック" pitchFamily="49" charset="-128"/>
            </a:endParaRPr>
          </a:p>
        </p:txBody>
      </p:sp>
      <p:sp>
        <p:nvSpPr>
          <p:cNvPr id="51" name="Text Box 9"/>
          <p:cNvSpPr txBox="1">
            <a:spLocks noChangeArrowheads="1"/>
          </p:cNvSpPr>
          <p:nvPr/>
        </p:nvSpPr>
        <p:spPr bwMode="auto">
          <a:xfrm>
            <a:off x="5170221" y="2236669"/>
            <a:ext cx="1441938" cy="461655"/>
          </a:xfrm>
          <a:prstGeom prst="rect">
            <a:avLst/>
          </a:prstGeom>
          <a:noFill/>
          <a:ln w="12700" algn="ctr">
            <a:noFill/>
            <a:miter lim="800000"/>
            <a:headEnd/>
            <a:tailEnd/>
          </a:ln>
        </p:spPr>
        <p:txBody>
          <a:bodyPr lIns="91428" tIns="45715" rIns="91428" bIns="45715">
            <a:spAutoFit/>
          </a:bodyPr>
          <a:lstStyle/>
          <a:p>
            <a:pPr>
              <a:spcBef>
                <a:spcPct val="50000"/>
              </a:spcBef>
            </a:pPr>
            <a:r>
              <a:rPr lang="en-US" altLang="ja-JP" sz="1200" b="1" dirty="0">
                <a:solidFill>
                  <a:prstClr val="black"/>
                </a:solidFill>
                <a:latin typeface="ＭＳ ゴシック" pitchFamily="49" charset="-128"/>
                <a:ea typeface="ＭＳ ゴシック" pitchFamily="49" charset="-128"/>
              </a:rPr>
              <a:t>75</a:t>
            </a:r>
            <a:r>
              <a:rPr lang="ja-JP" altLang="en-US" sz="1200" b="1" dirty="0">
                <a:solidFill>
                  <a:prstClr val="black"/>
                </a:solidFill>
                <a:latin typeface="ＭＳ ゴシック" pitchFamily="49" charset="-128"/>
                <a:ea typeface="ＭＳ ゴシック" pitchFamily="49" charset="-128"/>
              </a:rPr>
              <a:t>歳～　</a:t>
            </a:r>
          </a:p>
          <a:p>
            <a:r>
              <a:rPr lang="ja-JP" altLang="en-US" sz="1200" b="1" dirty="0" smtClean="0">
                <a:solidFill>
                  <a:prstClr val="black"/>
                </a:solidFill>
                <a:latin typeface="ＭＳ ゴシック" pitchFamily="49" charset="-128"/>
                <a:ea typeface="ＭＳ ゴシック" pitchFamily="49" charset="-128"/>
              </a:rPr>
              <a:t> </a:t>
            </a:r>
            <a:r>
              <a:rPr lang="en-US" altLang="ja-JP" sz="1200" b="1" dirty="0" smtClean="0">
                <a:solidFill>
                  <a:prstClr val="black"/>
                </a:solidFill>
                <a:latin typeface="ＭＳ ゴシック" pitchFamily="49" charset="-128"/>
                <a:ea typeface="ＭＳ ゴシック" pitchFamily="49" charset="-128"/>
              </a:rPr>
              <a:t>2,179(18%)</a:t>
            </a:r>
            <a:endParaRPr lang="en-US" altLang="ja-JP" sz="1200" b="1" dirty="0">
              <a:solidFill>
                <a:prstClr val="black"/>
              </a:solidFill>
              <a:latin typeface="ＭＳ ゴシック" pitchFamily="49" charset="-128"/>
              <a:ea typeface="ＭＳ ゴシック" pitchFamily="49" charset="-128"/>
            </a:endParaRPr>
          </a:p>
        </p:txBody>
      </p:sp>
      <p:sp>
        <p:nvSpPr>
          <p:cNvPr id="52" name="Text Box 10"/>
          <p:cNvSpPr txBox="1">
            <a:spLocks noChangeArrowheads="1"/>
          </p:cNvSpPr>
          <p:nvPr/>
        </p:nvSpPr>
        <p:spPr bwMode="auto">
          <a:xfrm>
            <a:off x="5170221" y="2731159"/>
            <a:ext cx="1441938" cy="461655"/>
          </a:xfrm>
          <a:prstGeom prst="rect">
            <a:avLst/>
          </a:prstGeom>
          <a:noFill/>
          <a:ln w="12700" algn="ctr">
            <a:noFill/>
            <a:miter lim="800000"/>
            <a:headEnd/>
            <a:tailEnd/>
          </a:ln>
        </p:spPr>
        <p:txBody>
          <a:bodyPr lIns="91428" tIns="45715" rIns="91428" bIns="45715">
            <a:spAutoFit/>
          </a:bodyPr>
          <a:lstStyle/>
          <a:p>
            <a:pPr>
              <a:spcBef>
                <a:spcPct val="50000"/>
              </a:spcBef>
            </a:pPr>
            <a:r>
              <a:rPr lang="en-US" altLang="ja-JP" sz="1200" b="1" dirty="0">
                <a:solidFill>
                  <a:prstClr val="black"/>
                </a:solidFill>
                <a:latin typeface="ＭＳ ゴシック" pitchFamily="49" charset="-128"/>
                <a:ea typeface="ＭＳ ゴシック" pitchFamily="49" charset="-128"/>
              </a:rPr>
              <a:t>65</a:t>
            </a:r>
            <a:r>
              <a:rPr lang="ja-JP" altLang="en-US" sz="1200" b="1" dirty="0">
                <a:solidFill>
                  <a:prstClr val="black"/>
                </a:solidFill>
                <a:latin typeface="ＭＳ ゴシック" pitchFamily="49" charset="-128"/>
                <a:ea typeface="ＭＳ ゴシック" pitchFamily="49" charset="-128"/>
              </a:rPr>
              <a:t>～</a:t>
            </a:r>
            <a:r>
              <a:rPr lang="en-US" altLang="ja-JP" sz="1200" b="1" dirty="0">
                <a:solidFill>
                  <a:prstClr val="black"/>
                </a:solidFill>
                <a:latin typeface="ＭＳ ゴシック" pitchFamily="49" charset="-128"/>
                <a:ea typeface="ＭＳ ゴシック" pitchFamily="49" charset="-128"/>
              </a:rPr>
              <a:t>74</a:t>
            </a:r>
            <a:r>
              <a:rPr lang="ja-JP" altLang="en-US" sz="1200" b="1" dirty="0">
                <a:solidFill>
                  <a:prstClr val="black"/>
                </a:solidFill>
                <a:latin typeface="ＭＳ ゴシック" pitchFamily="49" charset="-128"/>
                <a:ea typeface="ＭＳ ゴシック" pitchFamily="49" charset="-128"/>
              </a:rPr>
              <a:t>歳　</a:t>
            </a:r>
          </a:p>
          <a:p>
            <a:r>
              <a:rPr lang="ja-JP" altLang="en-US" sz="1200" b="1" dirty="0" smtClean="0">
                <a:solidFill>
                  <a:prstClr val="black"/>
                </a:solidFill>
                <a:latin typeface="ＭＳ ゴシック" pitchFamily="49" charset="-128"/>
                <a:ea typeface="ＭＳ ゴシック" pitchFamily="49" charset="-128"/>
              </a:rPr>
              <a:t> </a:t>
            </a:r>
            <a:r>
              <a:rPr lang="en-US" altLang="ja-JP" sz="1200" b="1" dirty="0" smtClean="0">
                <a:solidFill>
                  <a:prstClr val="black"/>
                </a:solidFill>
                <a:latin typeface="ＭＳ ゴシック" pitchFamily="49" charset="-128"/>
                <a:ea typeface="ＭＳ ゴシック" pitchFamily="49" charset="-128"/>
              </a:rPr>
              <a:t>1,479(12%)</a:t>
            </a:r>
            <a:endParaRPr lang="en-US" altLang="ja-JP" sz="1200" b="1" dirty="0">
              <a:solidFill>
                <a:prstClr val="black"/>
              </a:solidFill>
              <a:latin typeface="ＭＳ ゴシック" pitchFamily="49" charset="-128"/>
              <a:ea typeface="ＭＳ ゴシック" pitchFamily="49" charset="-128"/>
            </a:endParaRPr>
          </a:p>
        </p:txBody>
      </p:sp>
      <p:sp>
        <p:nvSpPr>
          <p:cNvPr id="53" name="Text Box 11"/>
          <p:cNvSpPr txBox="1">
            <a:spLocks noChangeArrowheads="1"/>
          </p:cNvSpPr>
          <p:nvPr/>
        </p:nvSpPr>
        <p:spPr bwMode="auto">
          <a:xfrm>
            <a:off x="5190697" y="3831441"/>
            <a:ext cx="1109594" cy="461655"/>
          </a:xfrm>
          <a:prstGeom prst="rect">
            <a:avLst/>
          </a:prstGeom>
          <a:noFill/>
          <a:ln w="12700" algn="ctr">
            <a:noFill/>
            <a:miter lim="800000"/>
            <a:headEnd/>
            <a:tailEnd/>
          </a:ln>
        </p:spPr>
        <p:txBody>
          <a:bodyPr wrap="square" lIns="91428" tIns="45715" rIns="91428" bIns="45715">
            <a:spAutoFit/>
          </a:bodyPr>
          <a:lstStyle/>
          <a:p>
            <a:pPr>
              <a:spcBef>
                <a:spcPct val="50000"/>
              </a:spcBef>
            </a:pPr>
            <a:r>
              <a:rPr lang="en-US" altLang="ja-JP" sz="1200" b="1" dirty="0">
                <a:solidFill>
                  <a:prstClr val="black"/>
                </a:solidFill>
                <a:latin typeface="ＭＳ ゴシック" pitchFamily="49" charset="-128"/>
                <a:ea typeface="ＭＳ ゴシック" pitchFamily="49" charset="-128"/>
              </a:rPr>
              <a:t>20</a:t>
            </a:r>
            <a:r>
              <a:rPr lang="ja-JP" altLang="en-US" sz="1200" b="1" dirty="0">
                <a:solidFill>
                  <a:prstClr val="black"/>
                </a:solidFill>
                <a:latin typeface="ＭＳ ゴシック" pitchFamily="49" charset="-128"/>
                <a:ea typeface="ＭＳ ゴシック" pitchFamily="49" charset="-128"/>
              </a:rPr>
              <a:t>～</a:t>
            </a:r>
            <a:r>
              <a:rPr lang="en-US" altLang="ja-JP" sz="1200" b="1" dirty="0">
                <a:solidFill>
                  <a:prstClr val="black"/>
                </a:solidFill>
                <a:latin typeface="ＭＳ ゴシック" pitchFamily="49" charset="-128"/>
                <a:ea typeface="ＭＳ ゴシック" pitchFamily="49" charset="-128"/>
              </a:rPr>
              <a:t>64</a:t>
            </a:r>
            <a:r>
              <a:rPr lang="ja-JP" altLang="en-US" sz="1200" b="1" dirty="0">
                <a:solidFill>
                  <a:prstClr val="black"/>
                </a:solidFill>
                <a:latin typeface="ＭＳ ゴシック" pitchFamily="49" charset="-128"/>
                <a:ea typeface="ＭＳ ゴシック" pitchFamily="49" charset="-128"/>
              </a:rPr>
              <a:t>歳　</a:t>
            </a:r>
          </a:p>
          <a:p>
            <a:r>
              <a:rPr lang="ja-JP" altLang="en-US" sz="1200" b="1" dirty="0" smtClean="0">
                <a:solidFill>
                  <a:prstClr val="black"/>
                </a:solidFill>
                <a:latin typeface="ＭＳ ゴシック" pitchFamily="49" charset="-128"/>
                <a:ea typeface="ＭＳ ゴシック" pitchFamily="49" charset="-128"/>
              </a:rPr>
              <a:t> </a:t>
            </a:r>
            <a:r>
              <a:rPr lang="en-US" altLang="ja-JP" sz="1200" b="1" dirty="0" smtClean="0">
                <a:solidFill>
                  <a:prstClr val="black"/>
                </a:solidFill>
                <a:latin typeface="ＭＳ ゴシック" pitchFamily="49" charset="-128"/>
                <a:ea typeface="ＭＳ ゴシック" pitchFamily="49" charset="-128"/>
              </a:rPr>
              <a:t>6,559(54%)</a:t>
            </a:r>
            <a:endParaRPr lang="en-US" altLang="ja-JP" sz="1200" b="1" dirty="0">
              <a:solidFill>
                <a:prstClr val="black"/>
              </a:solidFill>
              <a:latin typeface="ＭＳ ゴシック" pitchFamily="49" charset="-128"/>
              <a:ea typeface="ＭＳ ゴシック" pitchFamily="49" charset="-128"/>
            </a:endParaRPr>
          </a:p>
        </p:txBody>
      </p:sp>
      <p:sp>
        <p:nvSpPr>
          <p:cNvPr id="54" name="Text Box 12"/>
          <p:cNvSpPr txBox="1">
            <a:spLocks noChangeArrowheads="1"/>
          </p:cNvSpPr>
          <p:nvPr/>
        </p:nvSpPr>
        <p:spPr bwMode="auto">
          <a:xfrm>
            <a:off x="5190697" y="5128326"/>
            <a:ext cx="1109594" cy="461655"/>
          </a:xfrm>
          <a:prstGeom prst="rect">
            <a:avLst/>
          </a:prstGeom>
          <a:noFill/>
          <a:ln w="12700" algn="ctr">
            <a:noFill/>
            <a:miter lim="800000"/>
            <a:headEnd/>
            <a:tailEnd/>
          </a:ln>
        </p:spPr>
        <p:txBody>
          <a:bodyPr wrap="square" lIns="91428" tIns="45715" rIns="91428" bIns="45715">
            <a:spAutoFit/>
          </a:bodyPr>
          <a:lstStyle/>
          <a:p>
            <a:pPr>
              <a:spcBef>
                <a:spcPct val="50000"/>
              </a:spcBef>
            </a:pPr>
            <a:r>
              <a:rPr lang="ja-JP" altLang="en-US" sz="1200" b="1" dirty="0">
                <a:solidFill>
                  <a:prstClr val="black"/>
                </a:solidFill>
                <a:latin typeface="ＭＳ ゴシック" pitchFamily="49" charset="-128"/>
                <a:ea typeface="ＭＳ ゴシック" pitchFamily="49" charset="-128"/>
              </a:rPr>
              <a:t>～</a:t>
            </a:r>
            <a:r>
              <a:rPr lang="en-US" altLang="ja-JP" sz="1200" b="1" dirty="0">
                <a:solidFill>
                  <a:prstClr val="black"/>
                </a:solidFill>
                <a:latin typeface="ＭＳ ゴシック" pitchFamily="49" charset="-128"/>
                <a:ea typeface="ＭＳ ゴシック" pitchFamily="49" charset="-128"/>
              </a:rPr>
              <a:t>19</a:t>
            </a:r>
            <a:r>
              <a:rPr lang="ja-JP" altLang="en-US" sz="1200" b="1" dirty="0">
                <a:solidFill>
                  <a:prstClr val="black"/>
                </a:solidFill>
                <a:latin typeface="ＭＳ ゴシック" pitchFamily="49" charset="-128"/>
                <a:ea typeface="ＭＳ ゴシック" pitchFamily="49" charset="-128"/>
              </a:rPr>
              <a:t>歳　</a:t>
            </a:r>
          </a:p>
          <a:p>
            <a:r>
              <a:rPr lang="ja-JP" altLang="en-US" sz="1200" b="1" dirty="0" smtClean="0">
                <a:solidFill>
                  <a:prstClr val="black"/>
                </a:solidFill>
                <a:latin typeface="ＭＳ ゴシック" pitchFamily="49" charset="-128"/>
                <a:ea typeface="ＭＳ ゴシック" pitchFamily="49" charset="-128"/>
              </a:rPr>
              <a:t> </a:t>
            </a:r>
            <a:r>
              <a:rPr lang="en-US" altLang="ja-JP" sz="1200" b="1" dirty="0" smtClean="0">
                <a:solidFill>
                  <a:prstClr val="black"/>
                </a:solidFill>
                <a:latin typeface="ＭＳ ゴシック" pitchFamily="49" charset="-128"/>
                <a:ea typeface="ＭＳ ゴシック" pitchFamily="49" charset="-128"/>
              </a:rPr>
              <a:t>1,849(15%)</a:t>
            </a:r>
            <a:endParaRPr lang="en-US" altLang="ja-JP" sz="1200" b="1" dirty="0">
              <a:solidFill>
                <a:prstClr val="black"/>
              </a:solidFill>
              <a:latin typeface="ＭＳ ゴシック" pitchFamily="49" charset="-128"/>
              <a:ea typeface="ＭＳ ゴシック" pitchFamily="49" charset="-128"/>
            </a:endParaRPr>
          </a:p>
        </p:txBody>
      </p:sp>
      <p:sp>
        <p:nvSpPr>
          <p:cNvPr id="55" name="Text Box 13"/>
          <p:cNvSpPr txBox="1">
            <a:spLocks noChangeArrowheads="1"/>
          </p:cNvSpPr>
          <p:nvPr/>
        </p:nvSpPr>
        <p:spPr bwMode="auto">
          <a:xfrm>
            <a:off x="5240993" y="1484786"/>
            <a:ext cx="1262727" cy="692487"/>
          </a:xfrm>
          <a:prstGeom prst="rect">
            <a:avLst/>
          </a:prstGeom>
          <a:noFill/>
          <a:ln w="12700" algn="ctr">
            <a:noFill/>
            <a:miter lim="800000"/>
            <a:headEnd/>
            <a:tailEnd/>
          </a:ln>
        </p:spPr>
        <p:txBody>
          <a:bodyPr wrap="square" lIns="91428" tIns="45715" rIns="91428" bIns="45715">
            <a:spAutoFit/>
          </a:bodyPr>
          <a:lstStyle/>
          <a:p>
            <a:pPr>
              <a:spcBef>
                <a:spcPct val="50000"/>
              </a:spcBef>
            </a:pPr>
            <a:r>
              <a:rPr lang="ja-JP" altLang="en-US" sz="1300" b="1" dirty="0">
                <a:solidFill>
                  <a:prstClr val="black"/>
                </a:solidFill>
                <a:latin typeface="ＭＳ ゴシック" pitchFamily="49" charset="-128"/>
                <a:ea typeface="ＭＳ ゴシック" pitchFamily="49" charset="-128"/>
              </a:rPr>
              <a:t>総人口</a:t>
            </a:r>
          </a:p>
          <a:p>
            <a:r>
              <a:rPr lang="ja-JP" altLang="en-US" sz="1300" b="1" dirty="0">
                <a:solidFill>
                  <a:prstClr val="black"/>
                </a:solidFill>
                <a:latin typeface="ＭＳ ゴシック" pitchFamily="49" charset="-128"/>
                <a:ea typeface="ＭＳ ゴシック" pitchFamily="49" charset="-128"/>
              </a:rPr>
              <a:t>　</a:t>
            </a:r>
            <a:r>
              <a:rPr lang="en-US" altLang="ja-JP" sz="1300" b="1" dirty="0">
                <a:solidFill>
                  <a:prstClr val="black"/>
                </a:solidFill>
                <a:latin typeface="ＭＳ ゴシック" pitchFamily="49" charset="-128"/>
                <a:ea typeface="ＭＳ ゴシック" pitchFamily="49" charset="-128"/>
              </a:rPr>
              <a:t>1</a:t>
            </a:r>
            <a:r>
              <a:rPr lang="ja-JP" altLang="en-US" sz="1300" b="1" dirty="0" smtClean="0">
                <a:solidFill>
                  <a:prstClr val="black"/>
                </a:solidFill>
                <a:latin typeface="ＭＳ ゴシック" pitchFamily="49" charset="-128"/>
                <a:ea typeface="ＭＳ ゴシック" pitchFamily="49" charset="-128"/>
              </a:rPr>
              <a:t>億</a:t>
            </a:r>
            <a:r>
              <a:rPr lang="en-US" altLang="ja-JP" sz="1300" b="1" dirty="0" smtClean="0">
                <a:solidFill>
                  <a:prstClr val="black"/>
                </a:solidFill>
                <a:latin typeface="ＭＳ ゴシック" pitchFamily="49" charset="-128"/>
                <a:ea typeface="ＭＳ ゴシック" pitchFamily="49" charset="-128"/>
              </a:rPr>
              <a:t>2,066</a:t>
            </a:r>
            <a:r>
              <a:rPr lang="ja-JP" altLang="en-US" sz="1300" b="1" dirty="0" smtClean="0">
                <a:solidFill>
                  <a:prstClr val="black"/>
                </a:solidFill>
                <a:latin typeface="ＭＳ ゴシック" pitchFamily="49" charset="-128"/>
                <a:ea typeface="ＭＳ ゴシック" pitchFamily="49" charset="-128"/>
              </a:rPr>
              <a:t>万人</a:t>
            </a:r>
            <a:endParaRPr lang="ja-JP" altLang="en-US" sz="1300" b="1" dirty="0">
              <a:solidFill>
                <a:prstClr val="black"/>
              </a:solidFill>
              <a:latin typeface="ＭＳ ゴシック" pitchFamily="49" charset="-128"/>
              <a:ea typeface="ＭＳ ゴシック" pitchFamily="49" charset="-128"/>
            </a:endParaRPr>
          </a:p>
        </p:txBody>
      </p:sp>
      <p:sp>
        <p:nvSpPr>
          <p:cNvPr id="56" name="Text Box 9"/>
          <p:cNvSpPr txBox="1">
            <a:spLocks noChangeArrowheads="1"/>
          </p:cNvSpPr>
          <p:nvPr/>
        </p:nvSpPr>
        <p:spPr bwMode="auto">
          <a:xfrm>
            <a:off x="7297243" y="2236198"/>
            <a:ext cx="1441938" cy="461655"/>
          </a:xfrm>
          <a:prstGeom prst="rect">
            <a:avLst/>
          </a:prstGeom>
          <a:noFill/>
          <a:ln w="12700" algn="ctr">
            <a:noFill/>
            <a:miter lim="800000"/>
            <a:headEnd/>
            <a:tailEnd/>
          </a:ln>
        </p:spPr>
        <p:txBody>
          <a:bodyPr lIns="91428" tIns="45715" rIns="91428" bIns="45715">
            <a:spAutoFit/>
          </a:bodyPr>
          <a:lstStyle/>
          <a:p>
            <a:pPr>
              <a:spcBef>
                <a:spcPct val="50000"/>
              </a:spcBef>
            </a:pPr>
            <a:r>
              <a:rPr lang="en-US" altLang="ja-JP" sz="1200" b="1" dirty="0">
                <a:solidFill>
                  <a:prstClr val="black"/>
                </a:solidFill>
                <a:latin typeface="ＭＳ ゴシック" pitchFamily="49" charset="-128"/>
                <a:ea typeface="ＭＳ ゴシック" pitchFamily="49" charset="-128"/>
              </a:rPr>
              <a:t>75</a:t>
            </a:r>
            <a:r>
              <a:rPr lang="ja-JP" altLang="en-US" sz="1200" b="1" dirty="0">
                <a:solidFill>
                  <a:prstClr val="black"/>
                </a:solidFill>
                <a:latin typeface="ＭＳ ゴシック" pitchFamily="49" charset="-128"/>
                <a:ea typeface="ＭＳ ゴシック" pitchFamily="49" charset="-128"/>
              </a:rPr>
              <a:t>歳～　</a:t>
            </a:r>
          </a:p>
          <a:p>
            <a:r>
              <a:rPr lang="ja-JP" altLang="en-US" sz="1200" b="1" dirty="0" smtClean="0">
                <a:solidFill>
                  <a:prstClr val="black"/>
                </a:solidFill>
                <a:latin typeface="ＭＳ ゴシック" pitchFamily="49" charset="-128"/>
                <a:ea typeface="ＭＳ ゴシック" pitchFamily="49" charset="-128"/>
              </a:rPr>
              <a:t> </a:t>
            </a:r>
            <a:r>
              <a:rPr lang="en-US" altLang="ja-JP" sz="1200" b="1" dirty="0" smtClean="0">
                <a:solidFill>
                  <a:prstClr val="black"/>
                </a:solidFill>
                <a:latin typeface="ＭＳ ゴシック" pitchFamily="49" charset="-128"/>
                <a:ea typeface="ＭＳ ゴシック" pitchFamily="49" charset="-128"/>
              </a:rPr>
              <a:t>2,336(27%)</a:t>
            </a:r>
            <a:endParaRPr lang="en-US" altLang="ja-JP" sz="1200" b="1" dirty="0">
              <a:solidFill>
                <a:prstClr val="black"/>
              </a:solidFill>
              <a:latin typeface="ＭＳ ゴシック" pitchFamily="49" charset="-128"/>
              <a:ea typeface="ＭＳ ゴシック" pitchFamily="49" charset="-128"/>
            </a:endParaRPr>
          </a:p>
        </p:txBody>
      </p:sp>
      <p:sp>
        <p:nvSpPr>
          <p:cNvPr id="57" name="Text Box 10"/>
          <p:cNvSpPr txBox="1">
            <a:spLocks noChangeArrowheads="1"/>
          </p:cNvSpPr>
          <p:nvPr/>
        </p:nvSpPr>
        <p:spPr bwMode="auto">
          <a:xfrm>
            <a:off x="7294999" y="2730688"/>
            <a:ext cx="1441938" cy="461655"/>
          </a:xfrm>
          <a:prstGeom prst="rect">
            <a:avLst/>
          </a:prstGeom>
          <a:noFill/>
          <a:ln w="12700" algn="ctr">
            <a:noFill/>
            <a:miter lim="800000"/>
            <a:headEnd/>
            <a:tailEnd/>
          </a:ln>
        </p:spPr>
        <p:txBody>
          <a:bodyPr lIns="91428" tIns="45715" rIns="91428" bIns="45715">
            <a:spAutoFit/>
          </a:bodyPr>
          <a:lstStyle/>
          <a:p>
            <a:pPr>
              <a:spcBef>
                <a:spcPct val="50000"/>
              </a:spcBef>
            </a:pPr>
            <a:r>
              <a:rPr lang="en-US" altLang="ja-JP" sz="1200" b="1" dirty="0">
                <a:solidFill>
                  <a:prstClr val="black"/>
                </a:solidFill>
                <a:latin typeface="ＭＳ ゴシック" pitchFamily="49" charset="-128"/>
                <a:ea typeface="ＭＳ ゴシック" pitchFamily="49" charset="-128"/>
              </a:rPr>
              <a:t>65</a:t>
            </a:r>
            <a:r>
              <a:rPr lang="ja-JP" altLang="en-US" sz="1200" b="1" dirty="0">
                <a:solidFill>
                  <a:prstClr val="black"/>
                </a:solidFill>
                <a:latin typeface="ＭＳ ゴシック" pitchFamily="49" charset="-128"/>
                <a:ea typeface="ＭＳ ゴシック" pitchFamily="49" charset="-128"/>
              </a:rPr>
              <a:t>～</a:t>
            </a:r>
            <a:r>
              <a:rPr lang="en-US" altLang="ja-JP" sz="1200" b="1" dirty="0">
                <a:solidFill>
                  <a:prstClr val="black"/>
                </a:solidFill>
                <a:latin typeface="ＭＳ ゴシック" pitchFamily="49" charset="-128"/>
                <a:ea typeface="ＭＳ ゴシック" pitchFamily="49" charset="-128"/>
              </a:rPr>
              <a:t>74</a:t>
            </a:r>
            <a:r>
              <a:rPr lang="ja-JP" altLang="en-US" sz="1200" b="1" dirty="0">
                <a:solidFill>
                  <a:prstClr val="black"/>
                </a:solidFill>
                <a:latin typeface="ＭＳ ゴシック" pitchFamily="49" charset="-128"/>
                <a:ea typeface="ＭＳ ゴシック" pitchFamily="49" charset="-128"/>
              </a:rPr>
              <a:t>歳　</a:t>
            </a:r>
          </a:p>
          <a:p>
            <a:r>
              <a:rPr lang="ja-JP" altLang="en-US" sz="1200" b="1" dirty="0" smtClean="0">
                <a:solidFill>
                  <a:prstClr val="black"/>
                </a:solidFill>
                <a:latin typeface="ＭＳ ゴシック" pitchFamily="49" charset="-128"/>
                <a:ea typeface="ＭＳ ゴシック" pitchFamily="49" charset="-128"/>
              </a:rPr>
              <a:t> </a:t>
            </a:r>
            <a:r>
              <a:rPr lang="en-US" altLang="ja-JP" sz="1200" b="1" dirty="0" smtClean="0">
                <a:solidFill>
                  <a:prstClr val="black"/>
                </a:solidFill>
                <a:latin typeface="ＭＳ ゴシック" pitchFamily="49" charset="-128"/>
                <a:ea typeface="ＭＳ ゴシック" pitchFamily="49" charset="-128"/>
              </a:rPr>
              <a:t>1,128(13%)</a:t>
            </a:r>
            <a:endParaRPr lang="en-US" altLang="ja-JP" sz="1200" b="1" dirty="0">
              <a:solidFill>
                <a:prstClr val="black"/>
              </a:solidFill>
              <a:latin typeface="ＭＳ ゴシック" pitchFamily="49" charset="-128"/>
              <a:ea typeface="ＭＳ ゴシック" pitchFamily="49" charset="-128"/>
            </a:endParaRPr>
          </a:p>
        </p:txBody>
      </p:sp>
      <p:sp>
        <p:nvSpPr>
          <p:cNvPr id="58" name="Text Box 11"/>
          <p:cNvSpPr txBox="1">
            <a:spLocks noChangeArrowheads="1"/>
          </p:cNvSpPr>
          <p:nvPr/>
        </p:nvSpPr>
        <p:spPr bwMode="auto">
          <a:xfrm>
            <a:off x="7317604" y="3830978"/>
            <a:ext cx="1109594" cy="461655"/>
          </a:xfrm>
          <a:prstGeom prst="rect">
            <a:avLst/>
          </a:prstGeom>
          <a:noFill/>
          <a:ln w="12700" algn="ctr">
            <a:noFill/>
            <a:miter lim="800000"/>
            <a:headEnd/>
            <a:tailEnd/>
          </a:ln>
        </p:spPr>
        <p:txBody>
          <a:bodyPr wrap="square" lIns="91428" tIns="45715" rIns="91428" bIns="45715">
            <a:spAutoFit/>
          </a:bodyPr>
          <a:lstStyle/>
          <a:p>
            <a:pPr>
              <a:spcBef>
                <a:spcPct val="50000"/>
              </a:spcBef>
            </a:pPr>
            <a:r>
              <a:rPr lang="en-US" altLang="ja-JP" sz="1200" b="1" dirty="0">
                <a:solidFill>
                  <a:prstClr val="black"/>
                </a:solidFill>
                <a:latin typeface="ＭＳ ゴシック" pitchFamily="49" charset="-128"/>
                <a:ea typeface="ＭＳ ゴシック" pitchFamily="49" charset="-128"/>
              </a:rPr>
              <a:t>20</a:t>
            </a:r>
            <a:r>
              <a:rPr lang="ja-JP" altLang="en-US" sz="1200" b="1" dirty="0">
                <a:solidFill>
                  <a:prstClr val="black"/>
                </a:solidFill>
                <a:latin typeface="ＭＳ ゴシック" pitchFamily="49" charset="-128"/>
                <a:ea typeface="ＭＳ ゴシック" pitchFamily="49" charset="-128"/>
              </a:rPr>
              <a:t>～</a:t>
            </a:r>
            <a:r>
              <a:rPr lang="en-US" altLang="ja-JP" sz="1200" b="1" dirty="0">
                <a:solidFill>
                  <a:prstClr val="black"/>
                </a:solidFill>
                <a:latin typeface="ＭＳ ゴシック" pitchFamily="49" charset="-128"/>
                <a:ea typeface="ＭＳ ゴシック" pitchFamily="49" charset="-128"/>
              </a:rPr>
              <a:t>64</a:t>
            </a:r>
            <a:r>
              <a:rPr lang="ja-JP" altLang="en-US" sz="1200" b="1" dirty="0">
                <a:solidFill>
                  <a:prstClr val="black"/>
                </a:solidFill>
                <a:latin typeface="ＭＳ ゴシック" pitchFamily="49" charset="-128"/>
                <a:ea typeface="ＭＳ ゴシック" pitchFamily="49" charset="-128"/>
              </a:rPr>
              <a:t>歳　</a:t>
            </a:r>
          </a:p>
          <a:p>
            <a:r>
              <a:rPr lang="ja-JP" altLang="en-US" sz="1200" b="1" dirty="0" smtClean="0">
                <a:solidFill>
                  <a:prstClr val="black"/>
                </a:solidFill>
                <a:latin typeface="ＭＳ ゴシック" pitchFamily="49" charset="-128"/>
                <a:ea typeface="ＭＳ ゴシック" pitchFamily="49" charset="-128"/>
              </a:rPr>
              <a:t> </a:t>
            </a:r>
            <a:r>
              <a:rPr lang="en-US" altLang="ja-JP" sz="1200" b="1" dirty="0" smtClean="0">
                <a:solidFill>
                  <a:prstClr val="black"/>
                </a:solidFill>
                <a:latin typeface="ＭＳ ゴシック" pitchFamily="49" charset="-128"/>
                <a:ea typeface="ＭＳ ゴシック" pitchFamily="49" charset="-128"/>
              </a:rPr>
              <a:t>4,105(47%)</a:t>
            </a:r>
            <a:endParaRPr lang="en-US" altLang="ja-JP" sz="1200" b="1" dirty="0">
              <a:solidFill>
                <a:prstClr val="black"/>
              </a:solidFill>
              <a:latin typeface="ＭＳ ゴシック" pitchFamily="49" charset="-128"/>
              <a:ea typeface="ＭＳ ゴシック" pitchFamily="49" charset="-128"/>
            </a:endParaRPr>
          </a:p>
        </p:txBody>
      </p:sp>
      <p:sp>
        <p:nvSpPr>
          <p:cNvPr id="59" name="Text Box 12"/>
          <p:cNvSpPr txBox="1">
            <a:spLocks noChangeArrowheads="1"/>
          </p:cNvSpPr>
          <p:nvPr/>
        </p:nvSpPr>
        <p:spPr bwMode="auto">
          <a:xfrm>
            <a:off x="7297226" y="5127855"/>
            <a:ext cx="1109594" cy="461655"/>
          </a:xfrm>
          <a:prstGeom prst="rect">
            <a:avLst/>
          </a:prstGeom>
          <a:noFill/>
          <a:ln w="12700" algn="ctr">
            <a:noFill/>
            <a:miter lim="800000"/>
            <a:headEnd/>
            <a:tailEnd/>
          </a:ln>
        </p:spPr>
        <p:txBody>
          <a:bodyPr wrap="square" lIns="91428" tIns="45715" rIns="91428" bIns="45715">
            <a:spAutoFit/>
          </a:bodyPr>
          <a:lstStyle/>
          <a:p>
            <a:pPr>
              <a:spcBef>
                <a:spcPct val="50000"/>
              </a:spcBef>
            </a:pPr>
            <a:r>
              <a:rPr lang="ja-JP" altLang="en-US" sz="1200" b="1" dirty="0">
                <a:solidFill>
                  <a:prstClr val="black"/>
                </a:solidFill>
                <a:latin typeface="ＭＳ ゴシック" pitchFamily="49" charset="-128"/>
                <a:ea typeface="ＭＳ ゴシック" pitchFamily="49" charset="-128"/>
              </a:rPr>
              <a:t>～</a:t>
            </a:r>
            <a:r>
              <a:rPr lang="en-US" altLang="ja-JP" sz="1200" b="1" dirty="0">
                <a:solidFill>
                  <a:prstClr val="black"/>
                </a:solidFill>
                <a:latin typeface="ＭＳ ゴシック" pitchFamily="49" charset="-128"/>
                <a:ea typeface="ＭＳ ゴシック" pitchFamily="49" charset="-128"/>
              </a:rPr>
              <a:t>19</a:t>
            </a:r>
            <a:r>
              <a:rPr lang="ja-JP" altLang="en-US" sz="1200" b="1" dirty="0">
                <a:solidFill>
                  <a:prstClr val="black"/>
                </a:solidFill>
                <a:latin typeface="ＭＳ ゴシック" pitchFamily="49" charset="-128"/>
                <a:ea typeface="ＭＳ ゴシック" pitchFamily="49" charset="-128"/>
              </a:rPr>
              <a:t>歳　</a:t>
            </a:r>
          </a:p>
          <a:p>
            <a:r>
              <a:rPr lang="ja-JP" altLang="en-US" sz="1200" b="1" dirty="0" smtClean="0">
                <a:solidFill>
                  <a:prstClr val="black"/>
                </a:solidFill>
                <a:latin typeface="ＭＳ ゴシック" pitchFamily="49" charset="-128"/>
                <a:ea typeface="ＭＳ ゴシック" pitchFamily="49" charset="-128"/>
              </a:rPr>
              <a:t> </a:t>
            </a:r>
            <a:r>
              <a:rPr lang="en-US" altLang="ja-JP" sz="1200" b="1" dirty="0" smtClean="0">
                <a:solidFill>
                  <a:prstClr val="black"/>
                </a:solidFill>
                <a:latin typeface="ＭＳ ゴシック" pitchFamily="49" charset="-128"/>
                <a:ea typeface="ＭＳ ゴシック" pitchFamily="49" charset="-128"/>
              </a:rPr>
              <a:t>1,104(13%)</a:t>
            </a:r>
            <a:endParaRPr lang="en-US" altLang="ja-JP" sz="1200" b="1" dirty="0">
              <a:solidFill>
                <a:prstClr val="black"/>
              </a:solidFill>
              <a:latin typeface="ＭＳ ゴシック" pitchFamily="49" charset="-128"/>
              <a:ea typeface="ＭＳ ゴシック" pitchFamily="49" charset="-128"/>
            </a:endParaRPr>
          </a:p>
        </p:txBody>
      </p:sp>
      <p:sp>
        <p:nvSpPr>
          <p:cNvPr id="60" name="Text Box 13"/>
          <p:cNvSpPr txBox="1">
            <a:spLocks noChangeArrowheads="1"/>
          </p:cNvSpPr>
          <p:nvPr/>
        </p:nvSpPr>
        <p:spPr bwMode="auto">
          <a:xfrm>
            <a:off x="7363697" y="1484313"/>
            <a:ext cx="1262727" cy="492432"/>
          </a:xfrm>
          <a:prstGeom prst="rect">
            <a:avLst/>
          </a:prstGeom>
          <a:noFill/>
          <a:ln w="12700" algn="ctr">
            <a:noFill/>
            <a:miter lim="800000"/>
            <a:headEnd/>
            <a:tailEnd/>
          </a:ln>
        </p:spPr>
        <p:txBody>
          <a:bodyPr wrap="square" lIns="91428" tIns="45715" rIns="91428" bIns="45715">
            <a:spAutoFit/>
          </a:bodyPr>
          <a:lstStyle/>
          <a:p>
            <a:pPr>
              <a:spcBef>
                <a:spcPct val="50000"/>
              </a:spcBef>
            </a:pPr>
            <a:r>
              <a:rPr lang="ja-JP" altLang="en-US" sz="1300" b="1" dirty="0">
                <a:solidFill>
                  <a:prstClr val="black"/>
                </a:solidFill>
                <a:latin typeface="ＭＳ ゴシック" pitchFamily="49" charset="-128"/>
                <a:ea typeface="ＭＳ ゴシック" pitchFamily="49" charset="-128"/>
              </a:rPr>
              <a:t>総人口</a:t>
            </a:r>
          </a:p>
          <a:p>
            <a:r>
              <a:rPr lang="ja-JP" altLang="en-US" sz="1300" b="1" dirty="0">
                <a:solidFill>
                  <a:prstClr val="black"/>
                </a:solidFill>
                <a:latin typeface="ＭＳ ゴシック" pitchFamily="49" charset="-128"/>
                <a:ea typeface="ＭＳ ゴシック" pitchFamily="49" charset="-128"/>
              </a:rPr>
              <a:t>　</a:t>
            </a:r>
            <a:r>
              <a:rPr lang="en-US" altLang="ja-JP" sz="1300" b="1" dirty="0" smtClean="0">
                <a:solidFill>
                  <a:prstClr val="black"/>
                </a:solidFill>
                <a:latin typeface="ＭＳ ゴシック" pitchFamily="49" charset="-128"/>
                <a:ea typeface="ＭＳ ゴシック" pitchFamily="49" charset="-128"/>
              </a:rPr>
              <a:t>  8,674</a:t>
            </a:r>
            <a:r>
              <a:rPr lang="ja-JP" altLang="en-US" sz="1300" b="1" dirty="0" smtClean="0">
                <a:solidFill>
                  <a:prstClr val="black"/>
                </a:solidFill>
                <a:latin typeface="ＭＳ ゴシック" pitchFamily="49" charset="-128"/>
                <a:ea typeface="ＭＳ ゴシック" pitchFamily="49" charset="-128"/>
              </a:rPr>
              <a:t>万人</a:t>
            </a:r>
            <a:endParaRPr lang="ja-JP" altLang="en-US" sz="1300" b="1" dirty="0">
              <a:solidFill>
                <a:prstClr val="black"/>
              </a:solidFill>
              <a:latin typeface="ＭＳ ゴシック" pitchFamily="49" charset="-128"/>
              <a:ea typeface="ＭＳ ゴシック" pitchFamily="49" charset="-128"/>
            </a:endParaRPr>
          </a:p>
        </p:txBody>
      </p:sp>
      <p:sp>
        <p:nvSpPr>
          <p:cNvPr id="61" name="テキスト ボックス 60"/>
          <p:cNvSpPr txBox="1"/>
          <p:nvPr/>
        </p:nvSpPr>
        <p:spPr>
          <a:xfrm>
            <a:off x="398837" y="1455328"/>
            <a:ext cx="384458" cy="246221"/>
          </a:xfrm>
          <a:prstGeom prst="rect">
            <a:avLst/>
          </a:prstGeom>
          <a:noFill/>
        </p:spPr>
        <p:txBody>
          <a:bodyPr wrap="square" rtlCol="0">
            <a:spAutoFit/>
          </a:bodyPr>
          <a:lstStyle/>
          <a:p>
            <a:r>
              <a:rPr lang="ja-JP" altLang="en-US" sz="1000" dirty="0" smtClean="0">
                <a:solidFill>
                  <a:prstClr val="black"/>
                </a:solidFill>
                <a:latin typeface="Arial" charset="0"/>
              </a:rPr>
              <a:t>歳</a:t>
            </a:r>
            <a:endParaRPr lang="ja-JP" altLang="en-US" sz="1000" dirty="0">
              <a:solidFill>
                <a:prstClr val="black"/>
              </a:solidFill>
              <a:latin typeface="Arial" charset="0"/>
            </a:endParaRPr>
          </a:p>
        </p:txBody>
      </p:sp>
      <p:sp>
        <p:nvSpPr>
          <p:cNvPr id="62" name="テキスト ボックス 61"/>
          <p:cNvSpPr txBox="1"/>
          <p:nvPr/>
        </p:nvSpPr>
        <p:spPr>
          <a:xfrm>
            <a:off x="2482890" y="1455328"/>
            <a:ext cx="384458" cy="246221"/>
          </a:xfrm>
          <a:prstGeom prst="rect">
            <a:avLst/>
          </a:prstGeom>
          <a:noFill/>
        </p:spPr>
        <p:txBody>
          <a:bodyPr wrap="square" rtlCol="0">
            <a:spAutoFit/>
          </a:bodyPr>
          <a:lstStyle/>
          <a:p>
            <a:r>
              <a:rPr lang="ja-JP" altLang="en-US" sz="1000" dirty="0" smtClean="0">
                <a:solidFill>
                  <a:prstClr val="black"/>
                </a:solidFill>
                <a:latin typeface="Arial" charset="0"/>
              </a:rPr>
              <a:t>歳</a:t>
            </a:r>
            <a:endParaRPr lang="ja-JP" altLang="en-US" sz="1000" dirty="0">
              <a:solidFill>
                <a:prstClr val="black"/>
              </a:solidFill>
              <a:latin typeface="Arial" charset="0"/>
            </a:endParaRPr>
          </a:p>
        </p:txBody>
      </p:sp>
      <p:sp>
        <p:nvSpPr>
          <p:cNvPr id="63" name="テキスト ボックス 62"/>
          <p:cNvSpPr txBox="1"/>
          <p:nvPr/>
        </p:nvSpPr>
        <p:spPr>
          <a:xfrm>
            <a:off x="4774986" y="1455328"/>
            <a:ext cx="384458" cy="246221"/>
          </a:xfrm>
          <a:prstGeom prst="rect">
            <a:avLst/>
          </a:prstGeom>
          <a:noFill/>
        </p:spPr>
        <p:txBody>
          <a:bodyPr wrap="square" rtlCol="0">
            <a:spAutoFit/>
          </a:bodyPr>
          <a:lstStyle/>
          <a:p>
            <a:r>
              <a:rPr lang="ja-JP" altLang="en-US" sz="1000" dirty="0" smtClean="0">
                <a:solidFill>
                  <a:prstClr val="black"/>
                </a:solidFill>
                <a:latin typeface="Arial" charset="0"/>
              </a:rPr>
              <a:t>歳</a:t>
            </a:r>
            <a:endParaRPr lang="ja-JP" altLang="en-US" sz="1000" dirty="0">
              <a:solidFill>
                <a:prstClr val="black"/>
              </a:solidFill>
              <a:latin typeface="Arial" charset="0"/>
            </a:endParaRPr>
          </a:p>
        </p:txBody>
      </p:sp>
      <p:sp>
        <p:nvSpPr>
          <p:cNvPr id="64" name="テキスト ボックス 63"/>
          <p:cNvSpPr txBox="1"/>
          <p:nvPr/>
        </p:nvSpPr>
        <p:spPr>
          <a:xfrm>
            <a:off x="7045755" y="1455328"/>
            <a:ext cx="384458" cy="246221"/>
          </a:xfrm>
          <a:prstGeom prst="rect">
            <a:avLst/>
          </a:prstGeom>
          <a:noFill/>
        </p:spPr>
        <p:txBody>
          <a:bodyPr wrap="square" rtlCol="0">
            <a:spAutoFit/>
          </a:bodyPr>
          <a:lstStyle/>
          <a:p>
            <a:r>
              <a:rPr lang="ja-JP" altLang="en-US" sz="1000" dirty="0" smtClean="0">
                <a:solidFill>
                  <a:prstClr val="black"/>
                </a:solidFill>
                <a:latin typeface="Arial" charset="0"/>
              </a:rPr>
              <a:t>歳</a:t>
            </a:r>
            <a:endParaRPr lang="ja-JP" altLang="en-US" sz="1000" dirty="0">
              <a:solidFill>
                <a:prstClr val="black"/>
              </a:solidFill>
              <a:latin typeface="Arial" charset="0"/>
            </a:endParaRPr>
          </a:p>
        </p:txBody>
      </p:sp>
      <p:sp>
        <p:nvSpPr>
          <p:cNvPr id="65" name="テキスト ボックス 64"/>
          <p:cNvSpPr txBox="1"/>
          <p:nvPr/>
        </p:nvSpPr>
        <p:spPr>
          <a:xfrm>
            <a:off x="2071479" y="5878013"/>
            <a:ext cx="465282" cy="246221"/>
          </a:xfrm>
          <a:prstGeom prst="rect">
            <a:avLst/>
          </a:prstGeom>
          <a:noFill/>
        </p:spPr>
        <p:txBody>
          <a:bodyPr wrap="square" rtlCol="0">
            <a:spAutoFit/>
          </a:bodyPr>
          <a:lstStyle/>
          <a:p>
            <a:r>
              <a:rPr lang="ja-JP" altLang="en-US" sz="1000" dirty="0" smtClean="0">
                <a:solidFill>
                  <a:prstClr val="black"/>
                </a:solidFill>
                <a:latin typeface="Arial" charset="0"/>
              </a:rPr>
              <a:t>万人</a:t>
            </a:r>
            <a:endParaRPr lang="ja-JP" altLang="en-US" sz="1000" dirty="0">
              <a:solidFill>
                <a:prstClr val="black"/>
              </a:solidFill>
              <a:latin typeface="Arial" charset="0"/>
            </a:endParaRPr>
          </a:p>
        </p:txBody>
      </p:sp>
      <p:sp>
        <p:nvSpPr>
          <p:cNvPr id="66" name="テキスト ボックス 65"/>
          <p:cNvSpPr txBox="1"/>
          <p:nvPr/>
        </p:nvSpPr>
        <p:spPr>
          <a:xfrm>
            <a:off x="4250719" y="5864365"/>
            <a:ext cx="465282" cy="246221"/>
          </a:xfrm>
          <a:prstGeom prst="rect">
            <a:avLst/>
          </a:prstGeom>
          <a:noFill/>
        </p:spPr>
        <p:txBody>
          <a:bodyPr wrap="square" rtlCol="0">
            <a:spAutoFit/>
          </a:bodyPr>
          <a:lstStyle/>
          <a:p>
            <a:r>
              <a:rPr lang="ja-JP" altLang="en-US" sz="1000" dirty="0" smtClean="0">
                <a:solidFill>
                  <a:prstClr val="black"/>
                </a:solidFill>
                <a:latin typeface="Arial" charset="0"/>
              </a:rPr>
              <a:t>万人</a:t>
            </a:r>
            <a:endParaRPr lang="ja-JP" altLang="en-US" sz="1000" dirty="0">
              <a:solidFill>
                <a:prstClr val="black"/>
              </a:solidFill>
              <a:latin typeface="Arial" charset="0"/>
            </a:endParaRPr>
          </a:p>
        </p:txBody>
      </p:sp>
      <p:sp>
        <p:nvSpPr>
          <p:cNvPr id="67" name="テキスト ボックス 66"/>
          <p:cNvSpPr txBox="1"/>
          <p:nvPr/>
        </p:nvSpPr>
        <p:spPr>
          <a:xfrm>
            <a:off x="6456163" y="5865232"/>
            <a:ext cx="465282" cy="246221"/>
          </a:xfrm>
          <a:prstGeom prst="rect">
            <a:avLst/>
          </a:prstGeom>
          <a:noFill/>
        </p:spPr>
        <p:txBody>
          <a:bodyPr wrap="square" rtlCol="0">
            <a:spAutoFit/>
          </a:bodyPr>
          <a:lstStyle/>
          <a:p>
            <a:r>
              <a:rPr lang="ja-JP" altLang="en-US" sz="1000" dirty="0" smtClean="0">
                <a:solidFill>
                  <a:prstClr val="black"/>
                </a:solidFill>
                <a:latin typeface="Arial" charset="0"/>
              </a:rPr>
              <a:t>万人</a:t>
            </a:r>
            <a:endParaRPr lang="ja-JP" altLang="en-US" sz="1000" dirty="0">
              <a:solidFill>
                <a:prstClr val="black"/>
              </a:solidFill>
              <a:latin typeface="Arial" charset="0"/>
            </a:endParaRPr>
          </a:p>
        </p:txBody>
      </p:sp>
      <p:sp>
        <p:nvSpPr>
          <p:cNvPr id="68" name="テキスト ボックス 67"/>
          <p:cNvSpPr txBox="1"/>
          <p:nvPr/>
        </p:nvSpPr>
        <p:spPr>
          <a:xfrm>
            <a:off x="8759542" y="5872749"/>
            <a:ext cx="465282" cy="246221"/>
          </a:xfrm>
          <a:prstGeom prst="rect">
            <a:avLst/>
          </a:prstGeom>
          <a:noFill/>
        </p:spPr>
        <p:txBody>
          <a:bodyPr wrap="square" rtlCol="0">
            <a:spAutoFit/>
          </a:bodyPr>
          <a:lstStyle/>
          <a:p>
            <a:r>
              <a:rPr lang="ja-JP" altLang="en-US" sz="1000" dirty="0" smtClean="0">
                <a:solidFill>
                  <a:prstClr val="black"/>
                </a:solidFill>
                <a:latin typeface="Arial" charset="0"/>
              </a:rPr>
              <a:t>万人</a:t>
            </a:r>
            <a:endParaRPr lang="ja-JP" altLang="en-US" sz="1000" dirty="0">
              <a:solidFill>
                <a:prstClr val="black"/>
              </a:solidFill>
              <a:latin typeface="Arial" charset="0"/>
            </a:endParaRPr>
          </a:p>
        </p:txBody>
      </p:sp>
      <p:sp>
        <p:nvSpPr>
          <p:cNvPr id="33" name="角丸四角形吹き出し 32"/>
          <p:cNvSpPr/>
          <p:nvPr/>
        </p:nvSpPr>
        <p:spPr>
          <a:xfrm>
            <a:off x="3796326" y="2383747"/>
            <a:ext cx="996901" cy="571504"/>
          </a:xfrm>
          <a:prstGeom prst="wedgeRoundRectCallout">
            <a:avLst>
              <a:gd name="adj1" fmla="val 45061"/>
              <a:gd name="adj2" fmla="val 84471"/>
              <a:gd name="adj3" fmla="val 16667"/>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none" lIns="36000" tIns="36000" rIns="36000" bIns="36000" rtlCol="0" anchor="ctr"/>
          <a:lstStyle/>
          <a:p>
            <a:pPr algn="ctr"/>
            <a:r>
              <a:rPr lang="ja-JP" altLang="en-US" sz="1200" b="1" dirty="0" smtClean="0">
                <a:solidFill>
                  <a:prstClr val="black"/>
                </a:solidFill>
                <a:latin typeface="ＭＳ Ｐゴシック"/>
              </a:rPr>
              <a:t>団塊世代</a:t>
            </a:r>
            <a:endParaRPr lang="en-US" altLang="ja-JP" sz="1200" b="1" dirty="0" smtClean="0">
              <a:solidFill>
                <a:prstClr val="black"/>
              </a:solidFill>
              <a:latin typeface="ＭＳ Ｐゴシック"/>
            </a:endParaRPr>
          </a:p>
          <a:p>
            <a:pPr algn="ctr"/>
            <a:r>
              <a:rPr lang="ja-JP" altLang="en-US" sz="1200" b="1" dirty="0" smtClean="0">
                <a:solidFill>
                  <a:prstClr val="black"/>
                </a:solidFill>
                <a:latin typeface="ＭＳ Ｐゴシック"/>
              </a:rPr>
              <a:t>（</a:t>
            </a:r>
            <a:r>
              <a:rPr lang="en-US" altLang="ja-JP" sz="1200" b="1" dirty="0" smtClean="0">
                <a:solidFill>
                  <a:prstClr val="black"/>
                </a:solidFill>
                <a:latin typeface="ＭＳ Ｐゴシック"/>
              </a:rPr>
              <a:t>1947</a:t>
            </a:r>
            <a:r>
              <a:rPr lang="ja-JP" altLang="en-US" sz="1200" b="1" dirty="0" smtClean="0">
                <a:solidFill>
                  <a:prstClr val="black"/>
                </a:solidFill>
                <a:latin typeface="ＭＳ Ｐゴシック"/>
              </a:rPr>
              <a:t>～</a:t>
            </a:r>
            <a:r>
              <a:rPr lang="en-US" altLang="ja-JP" sz="1200" b="1" dirty="0" smtClean="0">
                <a:solidFill>
                  <a:prstClr val="black"/>
                </a:solidFill>
                <a:latin typeface="ＭＳ Ｐゴシック"/>
              </a:rPr>
              <a:t>49</a:t>
            </a:r>
            <a:r>
              <a:rPr lang="ja-JP" altLang="en-US" sz="1200" b="1" dirty="0" smtClean="0">
                <a:solidFill>
                  <a:prstClr val="black"/>
                </a:solidFill>
                <a:latin typeface="ＭＳ Ｐゴシック"/>
              </a:rPr>
              <a:t>年</a:t>
            </a:r>
            <a:endParaRPr lang="en-US" altLang="ja-JP" sz="1200" b="1" dirty="0" smtClean="0">
              <a:solidFill>
                <a:prstClr val="black"/>
              </a:solidFill>
              <a:latin typeface="ＭＳ Ｐゴシック"/>
            </a:endParaRPr>
          </a:p>
          <a:p>
            <a:pPr algn="ctr"/>
            <a:r>
              <a:rPr lang="ja-JP" altLang="en-US" sz="1200" b="1" dirty="0" smtClean="0">
                <a:solidFill>
                  <a:prstClr val="black"/>
                </a:solidFill>
                <a:latin typeface="ＭＳ Ｐゴシック"/>
              </a:rPr>
              <a:t>生まれ）</a:t>
            </a:r>
            <a:endParaRPr lang="ja-JP" altLang="en-US" sz="1200" b="1" dirty="0">
              <a:solidFill>
                <a:prstClr val="black"/>
              </a:solidFill>
              <a:latin typeface="ＭＳ Ｐゴシック"/>
            </a:endParaRPr>
          </a:p>
        </p:txBody>
      </p:sp>
      <p:sp>
        <p:nvSpPr>
          <p:cNvPr id="73" name="タイトル 1"/>
          <p:cNvSpPr>
            <a:spLocks noGrp="1"/>
          </p:cNvSpPr>
          <p:nvPr>
            <p:ph type="title"/>
          </p:nvPr>
        </p:nvSpPr>
        <p:spPr>
          <a:xfrm>
            <a:off x="67" y="22314"/>
            <a:ext cx="8686800" cy="382353"/>
          </a:xfrm>
          <a:noFill/>
        </p:spPr>
        <p:txBody>
          <a:bodyPr>
            <a:noAutofit/>
          </a:bodyPr>
          <a:lstStyle/>
          <a:p>
            <a:pPr algn="l"/>
            <a:r>
              <a:rPr lang="ja-JP" altLang="en-US" sz="2400" dirty="0" smtClean="0">
                <a:latin typeface="HGP創英角ｺﾞｼｯｸUB" pitchFamily="50" charset="-128"/>
                <a:ea typeface="HGP創英角ｺﾞｼｯｸUB" pitchFamily="50" charset="-128"/>
              </a:rPr>
              <a:t>（２）</a:t>
            </a:r>
            <a:r>
              <a:rPr lang="ja-JP" altLang="en-US" sz="2400" b="1" dirty="0" smtClean="0">
                <a:solidFill>
                  <a:prstClr val="black"/>
                </a:solidFill>
              </a:rPr>
              <a:t>人口ピラミッドの変化（</a:t>
            </a:r>
            <a:r>
              <a:rPr lang="en-US" altLang="ja-JP" sz="2400" b="1" dirty="0" smtClean="0">
                <a:solidFill>
                  <a:prstClr val="black"/>
                </a:solidFill>
                <a:latin typeface="ＭＳ Ｐゴシック"/>
              </a:rPr>
              <a:t>1990</a:t>
            </a:r>
            <a:r>
              <a:rPr lang="ja-JP" altLang="en-US" sz="2400" b="1" dirty="0" smtClean="0">
                <a:solidFill>
                  <a:prstClr val="black"/>
                </a:solidFill>
                <a:latin typeface="ＭＳ Ｐゴシック"/>
              </a:rPr>
              <a:t>～</a:t>
            </a:r>
            <a:r>
              <a:rPr lang="en-US" altLang="ja-JP" sz="2400" b="1" dirty="0" smtClean="0">
                <a:solidFill>
                  <a:prstClr val="black"/>
                </a:solidFill>
                <a:latin typeface="ＭＳ Ｐゴシック"/>
              </a:rPr>
              <a:t>2060</a:t>
            </a:r>
            <a:r>
              <a:rPr lang="ja-JP" altLang="en-US" sz="2400" b="1" dirty="0" smtClean="0">
                <a:solidFill>
                  <a:prstClr val="black"/>
                </a:solidFill>
              </a:rPr>
              <a:t>年）</a:t>
            </a:r>
            <a:endParaRPr lang="ja-JP" altLang="en-US" sz="2400" dirty="0">
              <a:latin typeface="HGP創英角ｺﾞｼｯｸUB" pitchFamily="50" charset="-128"/>
              <a:ea typeface="HGP創英角ｺﾞｼｯｸUB" pitchFamily="50" charset="-128"/>
            </a:endParaRPr>
          </a:p>
        </p:txBody>
      </p:sp>
    </p:spTree>
    <p:extLst>
      <p:ext uri="{BB962C8B-B14F-4D97-AF65-F5344CB8AC3E}">
        <p14:creationId xmlns:p14="http://schemas.microsoft.com/office/powerpoint/2010/main" val="36976165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0" y="745637"/>
            <a:ext cx="9144000" cy="1143000"/>
          </a:xfrm>
          <a:prstGeom prst="rect">
            <a:avLst/>
          </a:prstGeom>
          <a:ln w="19050">
            <a:noFill/>
          </a:ln>
        </p:spPr>
        <p:style>
          <a:lnRef idx="2">
            <a:schemeClr val="dk1"/>
          </a:lnRef>
          <a:fillRef idx="1">
            <a:schemeClr val="lt1"/>
          </a:fillRef>
          <a:effectRef idx="0">
            <a:schemeClr val="dk1"/>
          </a:effectRef>
          <a:fontRef idx="minor">
            <a:schemeClr val="dk1"/>
          </a:fontRef>
        </p:style>
        <p:txBody>
          <a:bodyPr lIns="91263" tIns="45631" rIns="91263" bIns="45631"/>
          <a:lstStyle/>
          <a:p>
            <a:pPr defTabSz="912813">
              <a:defRPr/>
            </a:pPr>
            <a:r>
              <a:rPr lang="ja-JP" altLang="en-US" sz="1600" b="1" dirty="0">
                <a:solidFill>
                  <a:prstClr val="black"/>
                </a:solidFill>
              </a:rPr>
              <a:t>① </a:t>
            </a:r>
            <a:r>
              <a:rPr lang="ja-JP" altLang="en-US" sz="1600" b="1" dirty="0" smtClean="0">
                <a:solidFill>
                  <a:prstClr val="black"/>
                </a:solidFill>
              </a:rPr>
              <a:t>要介護者が大幅に増える</a:t>
            </a:r>
            <a:r>
              <a:rPr lang="en-US" altLang="ja-JP" sz="1600" b="1" dirty="0" smtClean="0">
                <a:solidFill>
                  <a:prstClr val="black"/>
                </a:solidFill>
              </a:rPr>
              <a:t>75</a:t>
            </a:r>
            <a:r>
              <a:rPr lang="ja-JP" altLang="en-US" sz="1600" b="1" dirty="0" smtClean="0">
                <a:solidFill>
                  <a:prstClr val="black"/>
                </a:solidFill>
              </a:rPr>
              <a:t>歳以上</a:t>
            </a:r>
            <a:r>
              <a:rPr lang="ja-JP" altLang="en-US" sz="1600" b="1" dirty="0">
                <a:solidFill>
                  <a:prstClr val="black"/>
                </a:solidFill>
              </a:rPr>
              <a:t>高齢者の全人口に占める割合</a:t>
            </a:r>
            <a:r>
              <a:rPr lang="ja-JP" altLang="en-US" sz="1600" b="1" dirty="0" smtClean="0">
                <a:solidFill>
                  <a:prstClr val="black"/>
                </a:solidFill>
              </a:rPr>
              <a:t>は、今後急速に増加する。</a:t>
            </a:r>
            <a:endParaRPr lang="ja-JP" altLang="en-US" sz="1600" b="1" dirty="0">
              <a:solidFill>
                <a:prstClr val="black"/>
              </a:solidFill>
            </a:endParaRPr>
          </a:p>
        </p:txBody>
      </p:sp>
      <p:graphicFrame>
        <p:nvGraphicFramePr>
          <p:cNvPr id="7" name="表 6"/>
          <p:cNvGraphicFramePr>
            <a:graphicFrameLocks noGrp="1"/>
          </p:cNvGraphicFramePr>
          <p:nvPr/>
        </p:nvGraphicFramePr>
        <p:xfrm>
          <a:off x="583871" y="1114495"/>
          <a:ext cx="6532694" cy="642531"/>
        </p:xfrm>
        <a:graphic>
          <a:graphicData uri="http://schemas.openxmlformats.org/drawingml/2006/table">
            <a:tbl>
              <a:tblPr firstRow="1" bandRow="1">
                <a:tableStyleId>{5940675A-B579-460E-94D1-54222C63F5DA}</a:tableStyleId>
              </a:tblPr>
              <a:tblGrid>
                <a:gridCol w="2600786"/>
                <a:gridCol w="1310636"/>
                <a:gridCol w="1310636"/>
                <a:gridCol w="1310636"/>
              </a:tblGrid>
              <a:tr h="307251">
                <a:tc>
                  <a:txBody>
                    <a:bodyPr/>
                    <a:lstStyle/>
                    <a:p>
                      <a:pPr algn="ctr"/>
                      <a:endParaRPr kumimoji="1" lang="ja-JP" altLang="en-US" sz="1400" baseline="0" dirty="0">
                        <a:latin typeface="+mn-lt"/>
                        <a:ea typeface="+mn-ea"/>
                      </a:endParaRPr>
                    </a:p>
                  </a:txBody>
                  <a:tcPr marL="91441" marR="91441"/>
                </a:tc>
                <a:tc>
                  <a:txBody>
                    <a:bodyPr/>
                    <a:lstStyle/>
                    <a:p>
                      <a:pPr algn="ctr"/>
                      <a:r>
                        <a:rPr kumimoji="1" lang="en-US" altLang="ja-JP" sz="1400" baseline="0" dirty="0" smtClean="0">
                          <a:latin typeface="+mn-lt"/>
                          <a:ea typeface="+mn-ea"/>
                        </a:rPr>
                        <a:t>2010</a:t>
                      </a:r>
                      <a:r>
                        <a:rPr kumimoji="1" lang="ja-JP" altLang="en-US" sz="1400" baseline="0" dirty="0" smtClean="0">
                          <a:latin typeface="+mn-lt"/>
                          <a:ea typeface="+mn-ea"/>
                        </a:rPr>
                        <a:t>年</a:t>
                      </a:r>
                      <a:endParaRPr kumimoji="1" lang="ja-JP" altLang="en-US" sz="1400" baseline="0" dirty="0">
                        <a:latin typeface="+mn-lt"/>
                        <a:ea typeface="+mn-ea"/>
                      </a:endParaRPr>
                    </a:p>
                  </a:txBody>
                  <a:tcPr marL="91441" marR="91441"/>
                </a:tc>
                <a:tc>
                  <a:txBody>
                    <a:bodyPr/>
                    <a:lstStyle/>
                    <a:p>
                      <a:pPr algn="ctr"/>
                      <a:r>
                        <a:rPr kumimoji="1" lang="en-US" altLang="ja-JP" sz="1400" baseline="0" dirty="0" smtClean="0">
                          <a:latin typeface="+mn-lt"/>
                          <a:ea typeface="+mn-ea"/>
                        </a:rPr>
                        <a:t>2015</a:t>
                      </a:r>
                      <a:r>
                        <a:rPr kumimoji="1" lang="ja-JP" altLang="en-US" sz="1400" baseline="0" dirty="0" smtClean="0">
                          <a:latin typeface="+mn-lt"/>
                          <a:ea typeface="+mn-ea"/>
                        </a:rPr>
                        <a:t>年</a:t>
                      </a:r>
                      <a:endParaRPr kumimoji="1" lang="ja-JP" altLang="en-US" sz="1400" baseline="0" dirty="0">
                        <a:latin typeface="+mn-lt"/>
                        <a:ea typeface="+mn-ea"/>
                      </a:endParaRPr>
                    </a:p>
                  </a:txBody>
                  <a:tcPr marL="91441" marR="91441"/>
                </a:tc>
                <a:tc>
                  <a:txBody>
                    <a:bodyPr/>
                    <a:lstStyle/>
                    <a:p>
                      <a:pPr algn="ctr"/>
                      <a:r>
                        <a:rPr kumimoji="1" lang="en-US" altLang="ja-JP" sz="1400" baseline="0" dirty="0" smtClean="0">
                          <a:latin typeface="+mn-lt"/>
                          <a:ea typeface="+mn-ea"/>
                        </a:rPr>
                        <a:t>2025</a:t>
                      </a:r>
                      <a:r>
                        <a:rPr kumimoji="1" lang="ja-JP" altLang="en-US" sz="1400" baseline="0" dirty="0" smtClean="0">
                          <a:latin typeface="+mn-lt"/>
                          <a:ea typeface="+mn-ea"/>
                        </a:rPr>
                        <a:t>年</a:t>
                      </a:r>
                      <a:endParaRPr kumimoji="1" lang="ja-JP" altLang="en-US" sz="1400" baseline="0" dirty="0">
                        <a:latin typeface="+mn-lt"/>
                        <a:ea typeface="+mn-ea"/>
                      </a:endParaRPr>
                    </a:p>
                  </a:txBody>
                  <a:tcPr marL="91441" marR="91441"/>
                </a:tc>
              </a:tr>
              <a:tr h="307251">
                <a:tc>
                  <a:txBody>
                    <a:bodyPr/>
                    <a:lstStyle/>
                    <a:p>
                      <a:pPr algn="ctr"/>
                      <a:r>
                        <a:rPr kumimoji="1" lang="en-US" altLang="ja-JP" sz="1600" baseline="0" dirty="0" smtClean="0">
                          <a:latin typeface="+mn-lt"/>
                          <a:ea typeface="+mn-ea"/>
                        </a:rPr>
                        <a:t>75</a:t>
                      </a:r>
                      <a:r>
                        <a:rPr kumimoji="1" lang="ja-JP" altLang="en-US" sz="1600" baseline="0" dirty="0" smtClean="0">
                          <a:latin typeface="+mn-lt"/>
                          <a:ea typeface="+mn-ea"/>
                        </a:rPr>
                        <a:t>歳以上高齢者の割合</a:t>
                      </a:r>
                      <a:endParaRPr kumimoji="1" lang="ja-JP" altLang="en-US" sz="1600" baseline="0" dirty="0">
                        <a:latin typeface="+mn-lt"/>
                        <a:ea typeface="+mn-ea"/>
                      </a:endParaRPr>
                    </a:p>
                  </a:txBody>
                  <a:tcPr marL="91441" marR="91441"/>
                </a:tc>
                <a:tc>
                  <a:txBody>
                    <a:bodyPr/>
                    <a:lstStyle/>
                    <a:p>
                      <a:pPr algn="ctr"/>
                      <a:r>
                        <a:rPr kumimoji="1" lang="en-US" altLang="ja-JP" sz="1600" baseline="0" dirty="0" smtClean="0">
                          <a:latin typeface="+mn-lt"/>
                          <a:ea typeface="+mn-ea"/>
                        </a:rPr>
                        <a:t>11.1%</a:t>
                      </a:r>
                      <a:endParaRPr kumimoji="1" lang="ja-JP" altLang="en-US" sz="1600" baseline="0" dirty="0">
                        <a:latin typeface="+mn-lt"/>
                        <a:ea typeface="+mn-ea"/>
                      </a:endParaRPr>
                    </a:p>
                  </a:txBody>
                  <a:tcPr marL="91441" marR="91441"/>
                </a:tc>
                <a:tc>
                  <a:txBody>
                    <a:bodyPr/>
                    <a:lstStyle/>
                    <a:p>
                      <a:pPr algn="ctr"/>
                      <a:r>
                        <a:rPr kumimoji="1" lang="en-US" altLang="ja-JP" sz="1600" baseline="0" dirty="0" smtClean="0">
                          <a:latin typeface="+mn-lt"/>
                          <a:ea typeface="+mn-ea"/>
                        </a:rPr>
                        <a:t>13.0%</a:t>
                      </a:r>
                      <a:endParaRPr kumimoji="1" lang="ja-JP" altLang="en-US" sz="1600" baseline="0" dirty="0">
                        <a:latin typeface="+mn-lt"/>
                        <a:ea typeface="+mn-ea"/>
                      </a:endParaRPr>
                    </a:p>
                  </a:txBody>
                  <a:tcPr marL="91441" marR="91441"/>
                </a:tc>
                <a:tc>
                  <a:txBody>
                    <a:bodyPr/>
                    <a:lstStyle/>
                    <a:p>
                      <a:pPr algn="ctr"/>
                      <a:r>
                        <a:rPr kumimoji="1" lang="en-US" altLang="ja-JP" sz="1600" baseline="0" dirty="0" smtClean="0">
                          <a:latin typeface="+mn-lt"/>
                          <a:ea typeface="+mn-ea"/>
                        </a:rPr>
                        <a:t>18.1%</a:t>
                      </a:r>
                      <a:endParaRPr kumimoji="1" lang="ja-JP" altLang="en-US" sz="1600" baseline="0" dirty="0">
                        <a:latin typeface="+mn-lt"/>
                        <a:ea typeface="+mn-ea"/>
                      </a:endParaRPr>
                    </a:p>
                  </a:txBody>
                  <a:tcPr marL="91441" marR="91441"/>
                </a:tc>
              </a:tr>
            </a:tbl>
          </a:graphicData>
        </a:graphic>
      </p:graphicFrame>
      <p:sp>
        <p:nvSpPr>
          <p:cNvPr id="8" name="正方形/長方形 7"/>
          <p:cNvSpPr/>
          <p:nvPr/>
        </p:nvSpPr>
        <p:spPr>
          <a:xfrm>
            <a:off x="0" y="1924469"/>
            <a:ext cx="4500426" cy="3286125"/>
          </a:xfrm>
          <a:prstGeom prst="rect">
            <a:avLst/>
          </a:prstGeom>
          <a:ln w="19050">
            <a:noFill/>
          </a:ln>
        </p:spPr>
        <p:style>
          <a:lnRef idx="2">
            <a:schemeClr val="dk1"/>
          </a:lnRef>
          <a:fillRef idx="1">
            <a:schemeClr val="lt1"/>
          </a:fillRef>
          <a:effectRef idx="0">
            <a:schemeClr val="dk1"/>
          </a:effectRef>
          <a:fontRef idx="minor">
            <a:schemeClr val="dk1"/>
          </a:fontRef>
        </p:style>
        <p:txBody>
          <a:bodyPr lIns="91263" tIns="45631" rIns="91263" bIns="45631"/>
          <a:lstStyle/>
          <a:p>
            <a:pPr marL="174284" indent="-174284" defTabSz="912813">
              <a:defRPr/>
            </a:pPr>
            <a:r>
              <a:rPr lang="ja-JP" altLang="en-US" sz="1600" b="1" dirty="0">
                <a:solidFill>
                  <a:prstClr val="black"/>
                </a:solidFill>
              </a:rPr>
              <a:t>② </a:t>
            </a:r>
            <a:r>
              <a:rPr lang="en-US" altLang="ja-JP" sz="1600" b="1" dirty="0">
                <a:solidFill>
                  <a:prstClr val="black"/>
                </a:solidFill>
              </a:rPr>
              <a:t>65</a:t>
            </a:r>
            <a:r>
              <a:rPr lang="ja-JP" altLang="en-US" sz="1600" b="1" dirty="0">
                <a:solidFill>
                  <a:prstClr val="black"/>
                </a:solidFill>
              </a:rPr>
              <a:t>歳以上高齢者のうち、「認知症高齢者の日常生活自立度」</a:t>
            </a:r>
            <a:r>
              <a:rPr lang="en-US" altLang="ja-JP" sz="1600" b="1" dirty="0">
                <a:solidFill>
                  <a:prstClr val="black"/>
                </a:solidFill>
              </a:rPr>
              <a:t>Ⅱ</a:t>
            </a:r>
            <a:r>
              <a:rPr lang="ja-JP" altLang="en-US" sz="1600" b="1" dirty="0">
                <a:solidFill>
                  <a:prstClr val="black"/>
                </a:solidFill>
              </a:rPr>
              <a:t>以上の高齢者が増加して</a:t>
            </a:r>
            <a:r>
              <a:rPr lang="ja-JP" altLang="en-US" sz="1600" b="1" dirty="0" smtClean="0">
                <a:solidFill>
                  <a:prstClr val="black"/>
                </a:solidFill>
              </a:rPr>
              <a:t>いく</a:t>
            </a:r>
            <a:endParaRPr lang="ja-JP" altLang="en-US" sz="1600" b="1" dirty="0">
              <a:solidFill>
                <a:prstClr val="black"/>
              </a:solidFill>
            </a:endParaRPr>
          </a:p>
        </p:txBody>
      </p:sp>
      <p:sp>
        <p:nvSpPr>
          <p:cNvPr id="10" name="正方形/長方形 9"/>
          <p:cNvSpPr/>
          <p:nvPr/>
        </p:nvSpPr>
        <p:spPr>
          <a:xfrm>
            <a:off x="4643582" y="1923900"/>
            <a:ext cx="4500426" cy="3286125"/>
          </a:xfrm>
          <a:prstGeom prst="rect">
            <a:avLst/>
          </a:prstGeom>
          <a:ln w="19050">
            <a:noFill/>
          </a:ln>
        </p:spPr>
        <p:style>
          <a:lnRef idx="2">
            <a:schemeClr val="dk1"/>
          </a:lnRef>
          <a:fillRef idx="1">
            <a:schemeClr val="lt1"/>
          </a:fillRef>
          <a:effectRef idx="0">
            <a:schemeClr val="dk1"/>
          </a:effectRef>
          <a:fontRef idx="minor">
            <a:schemeClr val="dk1"/>
          </a:fontRef>
        </p:style>
        <p:txBody>
          <a:bodyPr lIns="91263" tIns="45631" rIns="91263" bIns="45631"/>
          <a:lstStyle/>
          <a:p>
            <a:pPr marL="174284" indent="-174284" defTabSz="912813">
              <a:defRPr/>
            </a:pPr>
            <a:r>
              <a:rPr lang="ja-JP" altLang="en-US" sz="1600" b="1" dirty="0">
                <a:solidFill>
                  <a:prstClr val="black"/>
                </a:solidFill>
              </a:rPr>
              <a:t>③ 世帯主が</a:t>
            </a:r>
            <a:r>
              <a:rPr lang="en-US" altLang="ja-JP" sz="1600" b="1" dirty="0">
                <a:solidFill>
                  <a:prstClr val="black"/>
                </a:solidFill>
              </a:rPr>
              <a:t>65</a:t>
            </a:r>
            <a:r>
              <a:rPr lang="ja-JP" altLang="en-US" sz="1600" b="1" dirty="0">
                <a:solidFill>
                  <a:prstClr val="black"/>
                </a:solidFill>
              </a:rPr>
              <a:t>歳以上の世帯のうち、単独世帯や</a:t>
            </a:r>
            <a:endParaRPr lang="en-US" altLang="ja-JP" sz="1600" b="1" dirty="0">
              <a:solidFill>
                <a:prstClr val="black"/>
              </a:solidFill>
            </a:endParaRPr>
          </a:p>
          <a:p>
            <a:pPr marL="174284" indent="-174284" defTabSz="912813">
              <a:defRPr/>
            </a:pPr>
            <a:r>
              <a:rPr lang="ja-JP" altLang="en-US" sz="1600" b="1" dirty="0">
                <a:solidFill>
                  <a:prstClr val="black"/>
                </a:solidFill>
              </a:rPr>
              <a:t>夫婦のみの世帯が増加して</a:t>
            </a:r>
            <a:r>
              <a:rPr lang="ja-JP" altLang="en-US" sz="1600" b="1" dirty="0" smtClean="0">
                <a:solidFill>
                  <a:prstClr val="black"/>
                </a:solidFill>
              </a:rPr>
              <a:t>いく</a:t>
            </a:r>
            <a:r>
              <a:rPr lang="ja-JP" altLang="en-US" sz="1600" b="1" dirty="0">
                <a:solidFill>
                  <a:prstClr val="black"/>
                </a:solidFill>
              </a:rPr>
              <a:t>　</a:t>
            </a:r>
          </a:p>
        </p:txBody>
      </p:sp>
      <p:sp>
        <p:nvSpPr>
          <p:cNvPr id="14" name="正方形/長方形 13"/>
          <p:cNvSpPr/>
          <p:nvPr/>
        </p:nvSpPr>
        <p:spPr>
          <a:xfrm>
            <a:off x="34" y="4996207"/>
            <a:ext cx="9144000" cy="1571625"/>
          </a:xfrm>
          <a:prstGeom prst="rect">
            <a:avLst/>
          </a:prstGeom>
          <a:ln w="19050">
            <a:noFill/>
          </a:ln>
        </p:spPr>
        <p:style>
          <a:lnRef idx="2">
            <a:schemeClr val="dk1"/>
          </a:lnRef>
          <a:fillRef idx="1">
            <a:schemeClr val="lt1"/>
          </a:fillRef>
          <a:effectRef idx="0">
            <a:schemeClr val="dk1"/>
          </a:effectRef>
          <a:fontRef idx="minor">
            <a:schemeClr val="dk1"/>
          </a:fontRef>
        </p:style>
        <p:txBody>
          <a:bodyPr lIns="91263" tIns="45631" rIns="91263" bIns="45631"/>
          <a:lstStyle/>
          <a:p>
            <a:pPr defTabSz="912813">
              <a:defRPr/>
            </a:pPr>
            <a:r>
              <a:rPr lang="ja-JP" altLang="en-US" sz="1600" b="1" dirty="0">
                <a:solidFill>
                  <a:prstClr val="black"/>
                </a:solidFill>
              </a:rPr>
              <a:t>④ </a:t>
            </a:r>
            <a:r>
              <a:rPr lang="ja-JP" altLang="en-US" sz="1600" b="1" dirty="0" smtClean="0">
                <a:solidFill>
                  <a:prstClr val="black"/>
                </a:solidFill>
              </a:rPr>
              <a:t>大都市部に</a:t>
            </a:r>
            <a:r>
              <a:rPr lang="ja-JP" altLang="en-US" sz="1600" b="1" dirty="0">
                <a:solidFill>
                  <a:prstClr val="black"/>
                </a:solidFill>
              </a:rPr>
              <a:t>おいて、今後急速</a:t>
            </a:r>
            <a:r>
              <a:rPr lang="ja-JP" altLang="en-US" sz="1600" b="1" dirty="0" smtClean="0">
                <a:solidFill>
                  <a:prstClr val="black"/>
                </a:solidFill>
              </a:rPr>
              <a:t>に７５歳以上人口が増える</a:t>
            </a:r>
            <a:r>
              <a:rPr lang="ja-JP" altLang="en-US" sz="1600" b="1" dirty="0">
                <a:solidFill>
                  <a:prstClr val="black"/>
                </a:solidFill>
              </a:rPr>
              <a:t>　</a:t>
            </a:r>
          </a:p>
        </p:txBody>
      </p:sp>
      <p:graphicFrame>
        <p:nvGraphicFramePr>
          <p:cNvPr id="16" name="表 15"/>
          <p:cNvGraphicFramePr>
            <a:graphicFrameLocks noGrp="1"/>
          </p:cNvGraphicFramePr>
          <p:nvPr>
            <p:extLst>
              <p:ext uri="{D42A27DB-BD31-4B8C-83A1-F6EECF244321}">
                <p14:modId xmlns:p14="http://schemas.microsoft.com/office/powerpoint/2010/main" val="1147190809"/>
              </p:ext>
            </p:extLst>
          </p:nvPr>
        </p:nvGraphicFramePr>
        <p:xfrm>
          <a:off x="59409" y="5376275"/>
          <a:ext cx="9025213" cy="1291200"/>
        </p:xfrm>
        <a:graphic>
          <a:graphicData uri="http://schemas.openxmlformats.org/drawingml/2006/table">
            <a:tbl>
              <a:tblPr/>
              <a:tblGrid>
                <a:gridCol w="719566"/>
                <a:gridCol w="836068"/>
                <a:gridCol w="890649"/>
                <a:gridCol w="807522"/>
                <a:gridCol w="755201"/>
                <a:gridCol w="812342"/>
                <a:gridCol w="843149"/>
                <a:gridCol w="208331"/>
                <a:gridCol w="753831"/>
                <a:gridCol w="753831"/>
                <a:gridCol w="753831"/>
                <a:gridCol w="890892"/>
              </a:tblGrid>
              <a:tr h="301622">
                <a:tc>
                  <a:txBody>
                    <a:bodyPr/>
                    <a:lstStyle/>
                    <a:p>
                      <a:pPr marL="0" marR="0" lvl="0" indent="0" algn="ctr" defTabSz="912813" rtl="0" eaLnBrk="1" fontAlgn="base" latinLnBrk="0" hangingPunct="1">
                        <a:lnSpc>
                          <a:spcPct val="100000"/>
                        </a:lnSpc>
                        <a:spcBef>
                          <a:spcPct val="0"/>
                        </a:spcBef>
                        <a:spcAft>
                          <a:spcPct val="0"/>
                        </a:spcAft>
                        <a:buClrTx/>
                        <a:buSzTx/>
                        <a:buFontTx/>
                        <a:buNone/>
                        <a:tabLst/>
                      </a:pPr>
                      <a:endParaRPr kumimoji="1" lang="ja-JP" altLang="en-US" sz="1400" b="0" i="0" u="none" strike="noStrike" cap="none" normalizeH="0" baseline="0" dirty="0" smtClean="0">
                        <a:ln>
                          <a:noFill/>
                        </a:ln>
                        <a:solidFill>
                          <a:schemeClr val="tx1"/>
                        </a:solidFill>
                        <a:effectLst/>
                        <a:latin typeface="+mn-lt"/>
                        <a:ea typeface="+mn-ea"/>
                      </a:endParaRPr>
                    </a:p>
                  </a:txBody>
                  <a:tcPr marL="91441" marR="9144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n-lt"/>
                          <a:ea typeface="+mn-ea"/>
                        </a:rPr>
                        <a:t>埼玉県</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n-lt"/>
                          <a:ea typeface="+mn-ea"/>
                        </a:rPr>
                        <a:t>千葉県</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n-lt"/>
                          <a:ea typeface="+mn-ea"/>
                        </a:rPr>
                        <a:t>神奈川県</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n-lt"/>
                          <a:ea typeface="+mn-ea"/>
                        </a:rPr>
                        <a:t>大阪府</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n-lt"/>
                          <a:ea typeface="+mn-ea"/>
                        </a:rPr>
                        <a:t>愛知県</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n-lt"/>
                          <a:ea typeface="+mn-ea"/>
                        </a:rPr>
                        <a:t>東京都</a:t>
                      </a:r>
                    </a:p>
                  </a:txBody>
                  <a:tcPr marL="33231" marR="332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n-lt"/>
                          <a:ea typeface="+mn-ea"/>
                        </a:rPr>
                        <a:t>～</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n-lt"/>
                          <a:ea typeface="+mn-ea"/>
                        </a:rPr>
                        <a:t>島根県</a:t>
                      </a:r>
                    </a:p>
                  </a:txBody>
                  <a:tcPr marL="33231" marR="332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n-lt"/>
                          <a:ea typeface="+mn-ea"/>
                        </a:rPr>
                        <a:t>鹿児島県</a:t>
                      </a:r>
                    </a:p>
                  </a:txBody>
                  <a:tcPr marL="33231" marR="332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n-lt"/>
                          <a:ea typeface="+mn-ea"/>
                        </a:rPr>
                        <a:t>山形県</a:t>
                      </a:r>
                    </a:p>
                  </a:txBody>
                  <a:tcPr marL="33231" marR="332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n-lt"/>
                          <a:ea typeface="+mn-ea"/>
                        </a:rPr>
                        <a:t>全国</a:t>
                      </a:r>
                    </a:p>
                  </a:txBody>
                  <a:tcPr marL="33231" marR="332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1622">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chemeClr val="tx1"/>
                          </a:solidFill>
                          <a:effectLst/>
                          <a:latin typeface="+mn-lt"/>
                          <a:ea typeface="+mn-ea"/>
                        </a:rPr>
                        <a:t>2010</a:t>
                      </a:r>
                      <a:r>
                        <a:rPr kumimoji="1" lang="ja-JP" altLang="en-US" sz="1400" b="0" i="0" u="none" strike="noStrike" cap="none" normalizeH="0" baseline="0" dirty="0" smtClean="0">
                          <a:ln>
                            <a:noFill/>
                          </a:ln>
                          <a:solidFill>
                            <a:schemeClr val="tx1"/>
                          </a:solidFill>
                          <a:effectLst/>
                          <a:latin typeface="+mn-lt"/>
                          <a:ea typeface="+mn-ea"/>
                        </a:rPr>
                        <a:t>年</a:t>
                      </a:r>
                    </a:p>
                  </a:txBody>
                  <a:tcPr marL="33231" marR="332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2813"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dirty="0" smtClean="0">
                          <a:ln>
                            <a:noFill/>
                          </a:ln>
                          <a:solidFill>
                            <a:schemeClr val="tx1"/>
                          </a:solidFill>
                          <a:effectLst/>
                          <a:latin typeface="+mn-lt"/>
                          <a:ea typeface="+mn-ea"/>
                        </a:rPr>
                        <a:t>58.7</a:t>
                      </a:r>
                      <a:r>
                        <a:rPr kumimoji="1" lang="ja-JP" altLang="en-US" sz="1200" b="0" i="0" u="none" strike="noStrike" cap="none" normalizeH="0" baseline="0" dirty="0" smtClean="0">
                          <a:ln>
                            <a:noFill/>
                          </a:ln>
                          <a:solidFill>
                            <a:schemeClr val="tx1"/>
                          </a:solidFill>
                          <a:effectLst/>
                          <a:latin typeface="+mn-lt"/>
                          <a:ea typeface="+mn-ea"/>
                        </a:rPr>
                        <a:t>万人</a:t>
                      </a:r>
                    </a:p>
                  </a:txBody>
                  <a:tcPr marL="33231" marR="332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r" defTabSz="912813"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dirty="0" smtClean="0">
                          <a:ln>
                            <a:noFill/>
                          </a:ln>
                          <a:solidFill>
                            <a:schemeClr val="tx1"/>
                          </a:solidFill>
                          <a:effectLst/>
                          <a:latin typeface="+mn-lt"/>
                          <a:ea typeface="+mn-ea"/>
                        </a:rPr>
                        <a:t>55.4</a:t>
                      </a:r>
                      <a:r>
                        <a:rPr kumimoji="1" lang="ja-JP" altLang="en-US" sz="1200" b="0" i="0" u="none" strike="noStrike" cap="none" normalizeH="0" baseline="0" dirty="0" smtClean="0">
                          <a:ln>
                            <a:noFill/>
                          </a:ln>
                          <a:solidFill>
                            <a:schemeClr val="tx1"/>
                          </a:solidFill>
                          <a:effectLst/>
                          <a:latin typeface="+mn-lt"/>
                          <a:ea typeface="+mn-ea"/>
                        </a:rPr>
                        <a:t>万人</a:t>
                      </a:r>
                    </a:p>
                  </a:txBody>
                  <a:tcPr marL="33231" marR="332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r" defTabSz="912813"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dirty="0" smtClean="0">
                          <a:ln>
                            <a:noFill/>
                          </a:ln>
                          <a:solidFill>
                            <a:schemeClr val="tx1"/>
                          </a:solidFill>
                          <a:effectLst/>
                          <a:latin typeface="+mn-lt"/>
                          <a:ea typeface="+mn-ea"/>
                        </a:rPr>
                        <a:t>78.9</a:t>
                      </a:r>
                      <a:r>
                        <a:rPr kumimoji="1" lang="ja-JP" altLang="en-US" sz="1200" b="0" i="0" u="none" strike="noStrike" cap="none" normalizeH="0" baseline="0" dirty="0" smtClean="0">
                          <a:ln>
                            <a:noFill/>
                          </a:ln>
                          <a:solidFill>
                            <a:schemeClr val="tx1"/>
                          </a:solidFill>
                          <a:effectLst/>
                          <a:latin typeface="+mn-lt"/>
                          <a:ea typeface="+mn-ea"/>
                        </a:rPr>
                        <a:t>万人</a:t>
                      </a:r>
                    </a:p>
                  </a:txBody>
                  <a:tcPr marL="33231" marR="332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r" defTabSz="912813"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dirty="0" smtClean="0">
                          <a:ln>
                            <a:noFill/>
                          </a:ln>
                          <a:solidFill>
                            <a:schemeClr val="tx1"/>
                          </a:solidFill>
                          <a:effectLst/>
                          <a:latin typeface="+mn-lt"/>
                          <a:ea typeface="+mn-ea"/>
                        </a:rPr>
                        <a:t>83.3</a:t>
                      </a:r>
                      <a:r>
                        <a:rPr kumimoji="1" lang="ja-JP" altLang="en-US" sz="1200" b="0" i="0" u="none" strike="noStrike" cap="none" normalizeH="0" baseline="0" dirty="0" smtClean="0">
                          <a:ln>
                            <a:noFill/>
                          </a:ln>
                          <a:solidFill>
                            <a:schemeClr val="tx1"/>
                          </a:solidFill>
                          <a:effectLst/>
                          <a:latin typeface="+mn-lt"/>
                          <a:ea typeface="+mn-ea"/>
                        </a:rPr>
                        <a:t>万人</a:t>
                      </a:r>
                    </a:p>
                  </a:txBody>
                  <a:tcPr marL="33231" marR="332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r" defTabSz="912813"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dirty="0" smtClean="0">
                          <a:ln>
                            <a:noFill/>
                          </a:ln>
                          <a:solidFill>
                            <a:schemeClr val="tx1"/>
                          </a:solidFill>
                          <a:effectLst/>
                          <a:latin typeface="+mn-lt"/>
                          <a:ea typeface="+mn-ea"/>
                        </a:rPr>
                        <a:t>65.3</a:t>
                      </a:r>
                      <a:r>
                        <a:rPr kumimoji="1" lang="ja-JP" altLang="en-US" sz="1200" b="0" i="0" u="none" strike="noStrike" cap="none" normalizeH="0" baseline="0" dirty="0" smtClean="0">
                          <a:ln>
                            <a:noFill/>
                          </a:ln>
                          <a:solidFill>
                            <a:schemeClr val="tx1"/>
                          </a:solidFill>
                          <a:effectLst/>
                          <a:latin typeface="+mn-lt"/>
                          <a:ea typeface="+mn-ea"/>
                        </a:rPr>
                        <a:t>万人</a:t>
                      </a:r>
                    </a:p>
                  </a:txBody>
                  <a:tcPr marL="33231" marR="332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r" defTabSz="912813"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dirty="0" smtClean="0">
                          <a:ln>
                            <a:noFill/>
                          </a:ln>
                          <a:solidFill>
                            <a:schemeClr val="tx1"/>
                          </a:solidFill>
                          <a:effectLst/>
                          <a:latin typeface="+mn-lt"/>
                          <a:ea typeface="+mn-ea"/>
                        </a:rPr>
                        <a:t>121.6</a:t>
                      </a:r>
                      <a:r>
                        <a:rPr kumimoji="1" lang="ja-JP" altLang="en-US" sz="1200" b="0" i="0" u="none" strike="noStrike" cap="none" normalizeH="0" baseline="0" dirty="0" smtClean="0">
                          <a:ln>
                            <a:noFill/>
                          </a:ln>
                          <a:solidFill>
                            <a:schemeClr val="tx1"/>
                          </a:solidFill>
                          <a:effectLst/>
                          <a:latin typeface="+mn-lt"/>
                          <a:ea typeface="+mn-ea"/>
                        </a:rPr>
                        <a:t>万人</a:t>
                      </a:r>
                    </a:p>
                  </a:txBody>
                  <a:tcPr marL="33231" marR="332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r" defTabSz="912813"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smtClean="0">
                        <a:ln>
                          <a:noFill/>
                        </a:ln>
                        <a:solidFill>
                          <a:schemeClr val="tx1"/>
                        </a:solidFill>
                        <a:effectLst/>
                        <a:latin typeface="+mn-lt"/>
                        <a:ea typeface="+mn-ea"/>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2813"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dirty="0" smtClean="0">
                          <a:ln>
                            <a:noFill/>
                          </a:ln>
                          <a:solidFill>
                            <a:schemeClr val="tx1"/>
                          </a:solidFill>
                          <a:effectLst/>
                          <a:latin typeface="+mn-lt"/>
                          <a:ea typeface="+mn-ea"/>
                        </a:rPr>
                        <a:t>11.9</a:t>
                      </a:r>
                      <a:r>
                        <a:rPr kumimoji="1" lang="ja-JP" altLang="en-US" sz="1200" b="0" i="0" u="none" strike="noStrike" cap="none" normalizeH="0" baseline="0" dirty="0" smtClean="0">
                          <a:ln>
                            <a:noFill/>
                          </a:ln>
                          <a:solidFill>
                            <a:schemeClr val="tx1"/>
                          </a:solidFill>
                          <a:effectLst/>
                          <a:latin typeface="+mn-lt"/>
                          <a:ea typeface="+mn-ea"/>
                        </a:rPr>
                        <a:t>万人</a:t>
                      </a:r>
                    </a:p>
                  </a:txBody>
                  <a:tcPr marL="33231" marR="332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2813"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dirty="0" smtClean="0">
                          <a:ln>
                            <a:noFill/>
                          </a:ln>
                          <a:solidFill>
                            <a:schemeClr val="tx1"/>
                          </a:solidFill>
                          <a:effectLst/>
                          <a:latin typeface="+mn-lt"/>
                          <a:ea typeface="+mn-ea"/>
                        </a:rPr>
                        <a:t>25.2</a:t>
                      </a:r>
                      <a:r>
                        <a:rPr kumimoji="1" lang="ja-JP" altLang="en-US" sz="1200" b="0" i="0" u="none" strike="noStrike" cap="none" normalizeH="0" baseline="0" dirty="0" smtClean="0">
                          <a:ln>
                            <a:noFill/>
                          </a:ln>
                          <a:solidFill>
                            <a:schemeClr val="tx1"/>
                          </a:solidFill>
                          <a:effectLst/>
                          <a:latin typeface="+mn-lt"/>
                          <a:ea typeface="+mn-ea"/>
                        </a:rPr>
                        <a:t>万人</a:t>
                      </a:r>
                    </a:p>
                  </a:txBody>
                  <a:tcPr marL="33231" marR="332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2813"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dirty="0" smtClean="0">
                          <a:ln>
                            <a:noFill/>
                          </a:ln>
                          <a:solidFill>
                            <a:schemeClr val="tx1"/>
                          </a:solidFill>
                          <a:effectLst/>
                          <a:latin typeface="+mn-lt"/>
                          <a:ea typeface="+mn-ea"/>
                        </a:rPr>
                        <a:t>18.0</a:t>
                      </a:r>
                      <a:r>
                        <a:rPr kumimoji="1" lang="ja-JP" altLang="en-US" sz="1200" b="0" i="0" u="none" strike="noStrike" cap="none" normalizeH="0" baseline="0" dirty="0" smtClean="0">
                          <a:ln>
                            <a:noFill/>
                          </a:ln>
                          <a:solidFill>
                            <a:schemeClr val="tx1"/>
                          </a:solidFill>
                          <a:effectLst/>
                          <a:latin typeface="+mn-lt"/>
                          <a:ea typeface="+mn-ea"/>
                        </a:rPr>
                        <a:t>万人</a:t>
                      </a:r>
                    </a:p>
                  </a:txBody>
                  <a:tcPr marL="33231" marR="332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2813"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dirty="0" smtClean="0">
                          <a:ln>
                            <a:noFill/>
                          </a:ln>
                          <a:solidFill>
                            <a:schemeClr val="tx1"/>
                          </a:solidFill>
                          <a:effectLst/>
                          <a:latin typeface="+mn-lt"/>
                          <a:ea typeface="+mn-ea"/>
                        </a:rPr>
                        <a:t>1407.2</a:t>
                      </a:r>
                      <a:r>
                        <a:rPr kumimoji="1" lang="ja-JP" altLang="en-US" sz="1200" b="0" i="0" u="none" strike="noStrike" cap="none" normalizeH="0" baseline="0" dirty="0" smtClean="0">
                          <a:ln>
                            <a:noFill/>
                          </a:ln>
                          <a:solidFill>
                            <a:schemeClr val="tx1"/>
                          </a:solidFill>
                          <a:effectLst/>
                          <a:latin typeface="+mn-lt"/>
                          <a:ea typeface="+mn-ea"/>
                        </a:rPr>
                        <a:t>万人</a:t>
                      </a:r>
                    </a:p>
                  </a:txBody>
                  <a:tcPr marL="33231" marR="332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8000">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chemeClr val="tx1"/>
                          </a:solidFill>
                          <a:effectLst/>
                          <a:latin typeface="+mn-lt"/>
                          <a:ea typeface="+mn-ea"/>
                        </a:rPr>
                        <a:t>2025</a:t>
                      </a:r>
                      <a:r>
                        <a:rPr kumimoji="1" lang="ja-JP" altLang="en-US" sz="1400" b="0" i="0" u="none" strike="noStrike" cap="none" normalizeH="0" baseline="0" dirty="0" smtClean="0">
                          <a:ln>
                            <a:noFill/>
                          </a:ln>
                          <a:solidFill>
                            <a:schemeClr val="tx1"/>
                          </a:solidFill>
                          <a:effectLst/>
                          <a:latin typeface="+mn-lt"/>
                          <a:ea typeface="+mn-ea"/>
                        </a:rPr>
                        <a:t>年</a:t>
                      </a:r>
                      <a:endParaRPr kumimoji="1" lang="en-US" altLang="ja-JP" sz="1400" b="0" i="0" u="none" strike="noStrike" cap="none" normalizeH="0" baseline="0" dirty="0" smtClean="0">
                        <a:ln>
                          <a:noFill/>
                        </a:ln>
                        <a:solidFill>
                          <a:schemeClr val="tx1"/>
                        </a:solidFill>
                        <a:effectLst/>
                        <a:latin typeface="+mn-lt"/>
                        <a:ea typeface="+mn-ea"/>
                      </a:endParaRPr>
                    </a:p>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n-lt"/>
                          <a:ea typeface="+mn-ea"/>
                        </a:rPr>
                        <a:t>（　）は倍率</a:t>
                      </a:r>
                    </a:p>
                  </a:txBody>
                  <a:tcPr marL="0" marR="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2813"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dirty="0" smtClean="0">
                          <a:ln>
                            <a:noFill/>
                          </a:ln>
                          <a:solidFill>
                            <a:schemeClr val="tx1"/>
                          </a:solidFill>
                          <a:effectLst/>
                          <a:latin typeface="+mn-lt"/>
                          <a:ea typeface="+mn-ea"/>
                        </a:rPr>
                        <a:t>120.3</a:t>
                      </a:r>
                      <a:r>
                        <a:rPr kumimoji="1" lang="ja-JP" altLang="en-US" sz="1200" b="0" i="0" u="none" strike="noStrike" cap="none" normalizeH="0" baseline="0" dirty="0" smtClean="0">
                          <a:ln>
                            <a:noFill/>
                          </a:ln>
                          <a:solidFill>
                            <a:schemeClr val="tx1"/>
                          </a:solidFill>
                          <a:effectLst/>
                          <a:latin typeface="+mn-lt"/>
                          <a:ea typeface="+mn-ea"/>
                        </a:rPr>
                        <a:t>万人</a:t>
                      </a:r>
                      <a:endParaRPr kumimoji="1" lang="en-US" altLang="ja-JP" sz="1200" b="0" i="0" u="none" strike="noStrike" cap="none" normalizeH="0" baseline="0" dirty="0" smtClean="0">
                        <a:ln>
                          <a:noFill/>
                        </a:ln>
                        <a:solidFill>
                          <a:schemeClr val="tx1"/>
                        </a:solidFill>
                        <a:effectLst/>
                        <a:latin typeface="+mn-lt"/>
                        <a:ea typeface="+mn-ea"/>
                      </a:endParaRPr>
                    </a:p>
                    <a:p>
                      <a:pPr marL="0" marR="0" lvl="0" indent="0" algn="r" defTabSz="912813"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smtClean="0">
                          <a:ln>
                            <a:noFill/>
                          </a:ln>
                          <a:solidFill>
                            <a:srgbClr val="FF0000"/>
                          </a:solidFill>
                          <a:effectLst/>
                          <a:latin typeface="+mn-lt"/>
                          <a:ea typeface="+mn-ea"/>
                        </a:rPr>
                        <a:t>（</a:t>
                      </a:r>
                      <a:r>
                        <a:rPr kumimoji="1" lang="en-US" altLang="ja-JP" sz="1200" b="0" i="0" u="none" strike="noStrike" cap="none" normalizeH="0" baseline="0" dirty="0" smtClean="0">
                          <a:ln>
                            <a:noFill/>
                          </a:ln>
                          <a:solidFill>
                            <a:srgbClr val="FF0000"/>
                          </a:solidFill>
                          <a:effectLst/>
                          <a:latin typeface="+mn-lt"/>
                          <a:ea typeface="+mn-ea"/>
                        </a:rPr>
                        <a:t>2.05</a:t>
                      </a:r>
                      <a:r>
                        <a:rPr kumimoji="1" lang="ja-JP" altLang="en-US" sz="1200" b="0" i="0" u="none" strike="noStrike" cap="none" normalizeH="0" baseline="0" dirty="0" smtClean="0">
                          <a:ln>
                            <a:noFill/>
                          </a:ln>
                          <a:solidFill>
                            <a:srgbClr val="FF0000"/>
                          </a:solidFill>
                          <a:effectLst/>
                          <a:latin typeface="+mn-lt"/>
                          <a:ea typeface="+mn-ea"/>
                        </a:rPr>
                        <a:t>倍）</a:t>
                      </a:r>
                    </a:p>
                  </a:txBody>
                  <a:tcPr marL="33231" marR="33231"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r" defTabSz="912813"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dirty="0" smtClean="0">
                          <a:ln>
                            <a:noFill/>
                          </a:ln>
                          <a:solidFill>
                            <a:schemeClr val="tx1"/>
                          </a:solidFill>
                          <a:effectLst/>
                          <a:latin typeface="+mn-lt"/>
                          <a:ea typeface="+mn-ea"/>
                        </a:rPr>
                        <a:t>107.4</a:t>
                      </a:r>
                      <a:r>
                        <a:rPr kumimoji="1" lang="ja-JP" altLang="en-US" sz="1200" b="0" i="0" u="none" strike="noStrike" cap="none" normalizeH="0" baseline="0" dirty="0" smtClean="0">
                          <a:ln>
                            <a:noFill/>
                          </a:ln>
                          <a:solidFill>
                            <a:schemeClr val="tx1"/>
                          </a:solidFill>
                          <a:effectLst/>
                          <a:latin typeface="+mn-lt"/>
                          <a:ea typeface="+mn-ea"/>
                        </a:rPr>
                        <a:t>万人</a:t>
                      </a:r>
                      <a:endParaRPr kumimoji="1" lang="en-US" altLang="ja-JP" sz="1200" b="0" i="0" u="none" strike="noStrike" cap="none" normalizeH="0" baseline="0" dirty="0" smtClean="0">
                        <a:ln>
                          <a:noFill/>
                        </a:ln>
                        <a:solidFill>
                          <a:schemeClr val="tx1"/>
                        </a:solidFill>
                        <a:effectLst/>
                        <a:latin typeface="+mn-lt"/>
                        <a:ea typeface="+mn-ea"/>
                      </a:endParaRPr>
                    </a:p>
                    <a:p>
                      <a:pPr marL="0" marR="0" lvl="0" indent="0" algn="r" defTabSz="912813"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smtClean="0">
                          <a:ln>
                            <a:noFill/>
                          </a:ln>
                          <a:solidFill>
                            <a:srgbClr val="FF0000"/>
                          </a:solidFill>
                          <a:effectLst/>
                          <a:latin typeface="+mn-lt"/>
                          <a:ea typeface="+mn-ea"/>
                        </a:rPr>
                        <a:t>（</a:t>
                      </a:r>
                      <a:r>
                        <a:rPr kumimoji="1" lang="en-US" altLang="ja-JP" sz="1200" b="0" i="0" u="none" strike="noStrike" cap="none" normalizeH="0" baseline="0" dirty="0" smtClean="0">
                          <a:ln>
                            <a:noFill/>
                          </a:ln>
                          <a:solidFill>
                            <a:srgbClr val="FF0000"/>
                          </a:solidFill>
                          <a:effectLst/>
                          <a:latin typeface="+mn-lt"/>
                          <a:ea typeface="+mn-ea"/>
                        </a:rPr>
                        <a:t>1.94</a:t>
                      </a:r>
                      <a:r>
                        <a:rPr kumimoji="1" lang="ja-JP" altLang="en-US" sz="1200" b="0" i="0" u="none" strike="noStrike" cap="none" normalizeH="0" baseline="0" dirty="0" smtClean="0">
                          <a:ln>
                            <a:noFill/>
                          </a:ln>
                          <a:solidFill>
                            <a:srgbClr val="FF0000"/>
                          </a:solidFill>
                          <a:effectLst/>
                          <a:latin typeface="+mn-lt"/>
                          <a:ea typeface="+mn-ea"/>
                        </a:rPr>
                        <a:t>倍）</a:t>
                      </a:r>
                    </a:p>
                  </a:txBody>
                  <a:tcPr marL="33231" marR="33231"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r" defTabSz="912813"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dirty="0" smtClean="0">
                          <a:ln>
                            <a:noFill/>
                          </a:ln>
                          <a:solidFill>
                            <a:schemeClr val="tx1"/>
                          </a:solidFill>
                          <a:effectLst/>
                          <a:latin typeface="+mn-lt"/>
                          <a:ea typeface="+mn-ea"/>
                        </a:rPr>
                        <a:t>146.6</a:t>
                      </a:r>
                      <a:r>
                        <a:rPr kumimoji="1" lang="ja-JP" altLang="en-US" sz="1200" b="0" i="0" u="none" strike="noStrike" cap="none" normalizeH="0" baseline="0" dirty="0" smtClean="0">
                          <a:ln>
                            <a:noFill/>
                          </a:ln>
                          <a:solidFill>
                            <a:schemeClr val="tx1"/>
                          </a:solidFill>
                          <a:effectLst/>
                          <a:latin typeface="+mn-lt"/>
                          <a:ea typeface="+mn-ea"/>
                        </a:rPr>
                        <a:t>万人</a:t>
                      </a:r>
                      <a:endParaRPr kumimoji="1" lang="en-US" altLang="ja-JP" sz="1200" b="0" i="0" u="none" strike="noStrike" cap="none" normalizeH="0" baseline="0" dirty="0" smtClean="0">
                        <a:ln>
                          <a:noFill/>
                        </a:ln>
                        <a:solidFill>
                          <a:schemeClr val="tx1"/>
                        </a:solidFill>
                        <a:effectLst/>
                        <a:latin typeface="+mn-lt"/>
                        <a:ea typeface="+mn-ea"/>
                      </a:endParaRPr>
                    </a:p>
                    <a:p>
                      <a:pPr marL="0" marR="0" lvl="0" indent="0" algn="r" defTabSz="912813"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smtClean="0">
                          <a:ln>
                            <a:noFill/>
                          </a:ln>
                          <a:solidFill>
                            <a:srgbClr val="FF0000"/>
                          </a:solidFill>
                          <a:effectLst/>
                          <a:latin typeface="+mn-lt"/>
                          <a:ea typeface="+mn-ea"/>
                        </a:rPr>
                        <a:t>（</a:t>
                      </a:r>
                      <a:r>
                        <a:rPr kumimoji="1" lang="en-US" altLang="ja-JP" sz="1200" b="0" i="0" u="none" strike="noStrike" cap="none" normalizeH="0" baseline="0" dirty="0" smtClean="0">
                          <a:ln>
                            <a:noFill/>
                          </a:ln>
                          <a:solidFill>
                            <a:srgbClr val="FF0000"/>
                          </a:solidFill>
                          <a:effectLst/>
                          <a:latin typeface="+mn-lt"/>
                          <a:ea typeface="+mn-ea"/>
                        </a:rPr>
                        <a:t>1.86</a:t>
                      </a:r>
                      <a:r>
                        <a:rPr kumimoji="1" lang="ja-JP" altLang="en-US" sz="1200" b="0" i="0" u="none" strike="noStrike" cap="none" normalizeH="0" baseline="0" dirty="0" smtClean="0">
                          <a:ln>
                            <a:noFill/>
                          </a:ln>
                          <a:solidFill>
                            <a:srgbClr val="FF0000"/>
                          </a:solidFill>
                          <a:effectLst/>
                          <a:latin typeface="+mn-lt"/>
                          <a:ea typeface="+mn-ea"/>
                        </a:rPr>
                        <a:t>倍）</a:t>
                      </a:r>
                    </a:p>
                  </a:txBody>
                  <a:tcPr marL="33231" marR="33231"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r" defTabSz="912813"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dirty="0" smtClean="0">
                          <a:ln>
                            <a:noFill/>
                          </a:ln>
                          <a:solidFill>
                            <a:schemeClr val="tx1"/>
                          </a:solidFill>
                          <a:effectLst/>
                          <a:latin typeface="+mn-lt"/>
                          <a:ea typeface="+mn-ea"/>
                        </a:rPr>
                        <a:t>150.5</a:t>
                      </a:r>
                      <a:r>
                        <a:rPr kumimoji="1" lang="ja-JP" altLang="en-US" sz="1200" b="0" i="0" u="none" strike="noStrike" cap="none" normalizeH="0" baseline="0" dirty="0" smtClean="0">
                          <a:ln>
                            <a:noFill/>
                          </a:ln>
                          <a:solidFill>
                            <a:schemeClr val="tx1"/>
                          </a:solidFill>
                          <a:effectLst/>
                          <a:latin typeface="+mn-lt"/>
                          <a:ea typeface="+mn-ea"/>
                        </a:rPr>
                        <a:t>万人</a:t>
                      </a:r>
                      <a:endParaRPr kumimoji="1" lang="en-US" altLang="ja-JP" sz="1200" b="0" i="0" u="none" strike="noStrike" cap="none" normalizeH="0" baseline="0" dirty="0" smtClean="0">
                        <a:ln>
                          <a:noFill/>
                        </a:ln>
                        <a:solidFill>
                          <a:schemeClr val="tx1"/>
                        </a:solidFill>
                        <a:effectLst/>
                        <a:latin typeface="+mn-lt"/>
                        <a:ea typeface="+mn-ea"/>
                      </a:endParaRPr>
                    </a:p>
                    <a:p>
                      <a:pPr marL="0" marR="0" lvl="0" indent="0" algn="r" defTabSz="912813"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smtClean="0">
                          <a:ln>
                            <a:noFill/>
                          </a:ln>
                          <a:solidFill>
                            <a:srgbClr val="FF0000"/>
                          </a:solidFill>
                          <a:effectLst/>
                          <a:latin typeface="+mn-lt"/>
                          <a:ea typeface="+mn-ea"/>
                        </a:rPr>
                        <a:t>（</a:t>
                      </a:r>
                      <a:r>
                        <a:rPr kumimoji="1" lang="en-US" altLang="ja-JP" sz="1200" b="0" i="0" u="none" strike="noStrike" cap="none" normalizeH="0" baseline="0" dirty="0" smtClean="0">
                          <a:ln>
                            <a:noFill/>
                          </a:ln>
                          <a:solidFill>
                            <a:srgbClr val="FF0000"/>
                          </a:solidFill>
                          <a:effectLst/>
                          <a:latin typeface="+mn-lt"/>
                          <a:ea typeface="+mn-ea"/>
                        </a:rPr>
                        <a:t>1.81</a:t>
                      </a:r>
                      <a:r>
                        <a:rPr kumimoji="1" lang="ja-JP" altLang="en-US" sz="1200" b="0" i="0" u="none" strike="noStrike" cap="none" normalizeH="0" baseline="0" dirty="0" smtClean="0">
                          <a:ln>
                            <a:noFill/>
                          </a:ln>
                          <a:solidFill>
                            <a:srgbClr val="FF0000"/>
                          </a:solidFill>
                          <a:effectLst/>
                          <a:latin typeface="+mn-lt"/>
                          <a:ea typeface="+mn-ea"/>
                        </a:rPr>
                        <a:t>倍）</a:t>
                      </a:r>
                    </a:p>
                  </a:txBody>
                  <a:tcPr marL="33231" marR="33231"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r" defTabSz="912813"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dirty="0" smtClean="0">
                          <a:ln>
                            <a:noFill/>
                          </a:ln>
                          <a:solidFill>
                            <a:schemeClr val="tx1"/>
                          </a:solidFill>
                          <a:effectLst/>
                          <a:latin typeface="+mn-lt"/>
                          <a:ea typeface="+mn-ea"/>
                        </a:rPr>
                        <a:t>115.3</a:t>
                      </a:r>
                      <a:r>
                        <a:rPr kumimoji="1" lang="ja-JP" altLang="en-US" sz="1200" b="0" i="0" u="none" strike="noStrike" cap="none" normalizeH="0" baseline="0" dirty="0" smtClean="0">
                          <a:ln>
                            <a:noFill/>
                          </a:ln>
                          <a:solidFill>
                            <a:schemeClr val="tx1"/>
                          </a:solidFill>
                          <a:effectLst/>
                          <a:latin typeface="+mn-lt"/>
                          <a:ea typeface="+mn-ea"/>
                        </a:rPr>
                        <a:t>万人</a:t>
                      </a:r>
                      <a:endParaRPr kumimoji="1" lang="en-US" altLang="ja-JP" sz="1200" b="0" i="0" u="none" strike="noStrike" cap="none" normalizeH="0" baseline="0" dirty="0" smtClean="0">
                        <a:ln>
                          <a:noFill/>
                        </a:ln>
                        <a:solidFill>
                          <a:schemeClr val="tx1"/>
                        </a:solidFill>
                        <a:effectLst/>
                        <a:latin typeface="+mn-lt"/>
                        <a:ea typeface="+mn-ea"/>
                      </a:endParaRPr>
                    </a:p>
                    <a:p>
                      <a:pPr marL="0" marR="0" lvl="0" indent="0" algn="r" defTabSz="912813"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smtClean="0">
                          <a:ln>
                            <a:noFill/>
                          </a:ln>
                          <a:solidFill>
                            <a:srgbClr val="FF0000"/>
                          </a:solidFill>
                          <a:effectLst/>
                          <a:latin typeface="+mn-lt"/>
                          <a:ea typeface="+mn-ea"/>
                        </a:rPr>
                        <a:t>（</a:t>
                      </a:r>
                      <a:r>
                        <a:rPr kumimoji="1" lang="en-US" altLang="ja-JP" sz="1200" b="0" i="0" u="none" strike="noStrike" cap="none" normalizeH="0" baseline="0" dirty="0" smtClean="0">
                          <a:ln>
                            <a:noFill/>
                          </a:ln>
                          <a:solidFill>
                            <a:srgbClr val="FF0000"/>
                          </a:solidFill>
                          <a:effectLst/>
                          <a:latin typeface="+mn-lt"/>
                          <a:ea typeface="+mn-ea"/>
                        </a:rPr>
                        <a:t>1.77</a:t>
                      </a:r>
                      <a:r>
                        <a:rPr kumimoji="1" lang="ja-JP" altLang="en-US" sz="1200" b="0" i="0" u="none" strike="noStrike" cap="none" normalizeH="0" baseline="0" dirty="0" smtClean="0">
                          <a:ln>
                            <a:noFill/>
                          </a:ln>
                          <a:solidFill>
                            <a:srgbClr val="FF0000"/>
                          </a:solidFill>
                          <a:effectLst/>
                          <a:latin typeface="+mn-lt"/>
                          <a:ea typeface="+mn-ea"/>
                        </a:rPr>
                        <a:t>倍）</a:t>
                      </a:r>
                    </a:p>
                  </a:txBody>
                  <a:tcPr marL="33231" marR="33231"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r" defTabSz="912813"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dirty="0" smtClean="0">
                          <a:ln>
                            <a:noFill/>
                          </a:ln>
                          <a:solidFill>
                            <a:schemeClr val="tx1"/>
                          </a:solidFill>
                          <a:effectLst/>
                          <a:latin typeface="+mn-lt"/>
                          <a:ea typeface="+mn-ea"/>
                        </a:rPr>
                        <a:t>205.5</a:t>
                      </a:r>
                      <a:r>
                        <a:rPr kumimoji="1" lang="ja-JP" altLang="en-US" sz="1200" b="0" i="0" u="none" strike="noStrike" cap="none" normalizeH="0" baseline="0" dirty="0" smtClean="0">
                          <a:ln>
                            <a:noFill/>
                          </a:ln>
                          <a:solidFill>
                            <a:schemeClr val="tx1"/>
                          </a:solidFill>
                          <a:effectLst/>
                          <a:latin typeface="+mn-lt"/>
                          <a:ea typeface="+mn-ea"/>
                        </a:rPr>
                        <a:t>万人</a:t>
                      </a:r>
                      <a:endParaRPr kumimoji="1" lang="en-US" altLang="ja-JP" sz="1200" b="0" i="0" u="none" strike="noStrike" cap="none" normalizeH="0" baseline="0" dirty="0" smtClean="0">
                        <a:ln>
                          <a:noFill/>
                        </a:ln>
                        <a:solidFill>
                          <a:schemeClr val="tx1"/>
                        </a:solidFill>
                        <a:effectLst/>
                        <a:latin typeface="+mn-lt"/>
                        <a:ea typeface="+mn-ea"/>
                      </a:endParaRPr>
                    </a:p>
                    <a:p>
                      <a:pPr marL="0" marR="0" lvl="0" indent="0" algn="r" defTabSz="912813"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smtClean="0">
                          <a:ln>
                            <a:noFill/>
                          </a:ln>
                          <a:solidFill>
                            <a:srgbClr val="FF0000"/>
                          </a:solidFill>
                          <a:effectLst/>
                          <a:latin typeface="+mn-lt"/>
                          <a:ea typeface="+mn-ea"/>
                        </a:rPr>
                        <a:t>（</a:t>
                      </a:r>
                      <a:r>
                        <a:rPr kumimoji="1" lang="en-US" altLang="ja-JP" sz="1200" b="0" i="0" u="none" strike="noStrike" cap="none" normalizeH="0" baseline="0" dirty="0" smtClean="0">
                          <a:ln>
                            <a:noFill/>
                          </a:ln>
                          <a:solidFill>
                            <a:srgbClr val="FF0000"/>
                          </a:solidFill>
                          <a:effectLst/>
                          <a:latin typeface="+mn-lt"/>
                          <a:ea typeface="+mn-ea"/>
                        </a:rPr>
                        <a:t>1.69</a:t>
                      </a:r>
                      <a:r>
                        <a:rPr kumimoji="1" lang="ja-JP" altLang="en-US" sz="1200" b="0" i="0" u="none" strike="noStrike" cap="none" normalizeH="0" baseline="0" dirty="0" smtClean="0">
                          <a:ln>
                            <a:noFill/>
                          </a:ln>
                          <a:solidFill>
                            <a:srgbClr val="FF0000"/>
                          </a:solidFill>
                          <a:effectLst/>
                          <a:latin typeface="+mn-lt"/>
                          <a:ea typeface="+mn-ea"/>
                        </a:rPr>
                        <a:t>倍）</a:t>
                      </a:r>
                    </a:p>
                  </a:txBody>
                  <a:tcPr marL="33231" marR="33231"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r" defTabSz="912813"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smtClean="0">
                        <a:ln>
                          <a:noFill/>
                        </a:ln>
                        <a:solidFill>
                          <a:schemeClr val="tx1"/>
                        </a:solidFill>
                        <a:effectLst/>
                        <a:latin typeface="+mn-lt"/>
                        <a:ea typeface="+mn-ea"/>
                      </a:endParaRPr>
                    </a:p>
                  </a:txBody>
                  <a:tcPr marL="0" marR="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2813"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dirty="0" smtClean="0">
                          <a:ln>
                            <a:noFill/>
                          </a:ln>
                          <a:solidFill>
                            <a:schemeClr val="tx1"/>
                          </a:solidFill>
                          <a:effectLst/>
                          <a:latin typeface="+mn-lt"/>
                          <a:ea typeface="+mn-ea"/>
                        </a:rPr>
                        <a:t>13.6</a:t>
                      </a:r>
                      <a:r>
                        <a:rPr kumimoji="1" lang="ja-JP" altLang="en-US" sz="1200" b="0" i="0" u="none" strike="noStrike" cap="none" normalizeH="0" baseline="0" dirty="0" smtClean="0">
                          <a:ln>
                            <a:noFill/>
                          </a:ln>
                          <a:solidFill>
                            <a:schemeClr val="tx1"/>
                          </a:solidFill>
                          <a:effectLst/>
                          <a:latin typeface="+mn-lt"/>
                          <a:ea typeface="+mn-ea"/>
                        </a:rPr>
                        <a:t>万人</a:t>
                      </a:r>
                      <a:endParaRPr kumimoji="1" lang="en-US" altLang="ja-JP" sz="1200" b="0" i="0" u="none" strike="noStrike" cap="none" normalizeH="0" baseline="0" dirty="0" smtClean="0">
                        <a:ln>
                          <a:noFill/>
                        </a:ln>
                        <a:solidFill>
                          <a:schemeClr val="tx1"/>
                        </a:solidFill>
                        <a:effectLst/>
                        <a:latin typeface="+mn-lt"/>
                        <a:ea typeface="+mn-ea"/>
                      </a:endParaRPr>
                    </a:p>
                    <a:p>
                      <a:pPr marL="0" marR="0" lvl="0" indent="0" algn="r" defTabSz="912813"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n-lt"/>
                          <a:ea typeface="+mn-ea"/>
                        </a:rPr>
                        <a:t>（</a:t>
                      </a:r>
                      <a:r>
                        <a:rPr kumimoji="1" lang="en-US" altLang="ja-JP" sz="1200" b="0" i="0" u="none" strike="noStrike" cap="none" normalizeH="0" baseline="0" dirty="0" smtClean="0">
                          <a:ln>
                            <a:noFill/>
                          </a:ln>
                          <a:solidFill>
                            <a:schemeClr val="tx1"/>
                          </a:solidFill>
                          <a:effectLst/>
                          <a:latin typeface="+mn-lt"/>
                          <a:ea typeface="+mn-ea"/>
                        </a:rPr>
                        <a:t>1.14</a:t>
                      </a:r>
                      <a:r>
                        <a:rPr kumimoji="1" lang="ja-JP" altLang="en-US" sz="1200" b="0" i="0" u="none" strike="noStrike" cap="none" normalizeH="0" baseline="0" dirty="0" smtClean="0">
                          <a:ln>
                            <a:noFill/>
                          </a:ln>
                          <a:solidFill>
                            <a:schemeClr val="tx1"/>
                          </a:solidFill>
                          <a:effectLst/>
                          <a:latin typeface="+mn-lt"/>
                          <a:ea typeface="+mn-ea"/>
                        </a:rPr>
                        <a:t>倍）</a:t>
                      </a:r>
                    </a:p>
                  </a:txBody>
                  <a:tcPr marL="33231" marR="33231"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2813"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dirty="0" smtClean="0">
                          <a:ln>
                            <a:noFill/>
                          </a:ln>
                          <a:solidFill>
                            <a:schemeClr val="tx1"/>
                          </a:solidFill>
                          <a:effectLst/>
                          <a:latin typeface="+mn-lt"/>
                          <a:ea typeface="+mn-ea"/>
                        </a:rPr>
                        <a:t>28.8</a:t>
                      </a:r>
                      <a:r>
                        <a:rPr kumimoji="1" lang="ja-JP" altLang="en-US" sz="1200" b="0" i="0" u="none" strike="noStrike" cap="none" normalizeH="0" baseline="0" dirty="0" smtClean="0">
                          <a:ln>
                            <a:noFill/>
                          </a:ln>
                          <a:solidFill>
                            <a:schemeClr val="tx1"/>
                          </a:solidFill>
                          <a:effectLst/>
                          <a:latin typeface="+mn-lt"/>
                          <a:ea typeface="+mn-ea"/>
                        </a:rPr>
                        <a:t>万人</a:t>
                      </a:r>
                      <a:endParaRPr kumimoji="1" lang="en-US" altLang="ja-JP" sz="1200" b="0" i="0" u="none" strike="noStrike" cap="none" normalizeH="0" baseline="0" dirty="0" smtClean="0">
                        <a:ln>
                          <a:noFill/>
                        </a:ln>
                        <a:solidFill>
                          <a:schemeClr val="tx1"/>
                        </a:solidFill>
                        <a:effectLst/>
                        <a:latin typeface="+mn-lt"/>
                        <a:ea typeface="+mn-ea"/>
                      </a:endParaRPr>
                    </a:p>
                    <a:p>
                      <a:pPr marL="0" marR="0" lvl="0" indent="0" algn="r" defTabSz="912813"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n-lt"/>
                          <a:ea typeface="+mn-ea"/>
                        </a:rPr>
                        <a:t>（</a:t>
                      </a:r>
                      <a:r>
                        <a:rPr kumimoji="1" lang="en-US" altLang="ja-JP" sz="1200" b="0" i="0" u="none" strike="noStrike" cap="none" normalizeH="0" baseline="0" dirty="0" smtClean="0">
                          <a:ln>
                            <a:noFill/>
                          </a:ln>
                          <a:solidFill>
                            <a:schemeClr val="tx1"/>
                          </a:solidFill>
                          <a:effectLst/>
                          <a:latin typeface="+mn-lt"/>
                          <a:ea typeface="+mn-ea"/>
                        </a:rPr>
                        <a:t>1.14</a:t>
                      </a:r>
                      <a:r>
                        <a:rPr kumimoji="1" lang="ja-JP" altLang="en-US" sz="1200" b="0" i="0" u="none" strike="noStrike" cap="none" normalizeH="0" baseline="0" dirty="0" smtClean="0">
                          <a:ln>
                            <a:noFill/>
                          </a:ln>
                          <a:solidFill>
                            <a:schemeClr val="tx1"/>
                          </a:solidFill>
                          <a:effectLst/>
                          <a:latin typeface="+mn-lt"/>
                          <a:ea typeface="+mn-ea"/>
                        </a:rPr>
                        <a:t>倍）</a:t>
                      </a:r>
                    </a:p>
                  </a:txBody>
                  <a:tcPr marL="33231" marR="33231"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2813"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dirty="0" smtClean="0">
                          <a:ln>
                            <a:noFill/>
                          </a:ln>
                          <a:solidFill>
                            <a:schemeClr val="tx1"/>
                          </a:solidFill>
                          <a:effectLst/>
                          <a:latin typeface="+mn-lt"/>
                          <a:ea typeface="+mn-ea"/>
                        </a:rPr>
                        <a:t>20.4</a:t>
                      </a:r>
                      <a:r>
                        <a:rPr kumimoji="1" lang="ja-JP" altLang="en-US" sz="1200" b="0" i="0" u="none" strike="noStrike" cap="none" normalizeH="0" baseline="0" dirty="0" smtClean="0">
                          <a:ln>
                            <a:noFill/>
                          </a:ln>
                          <a:solidFill>
                            <a:schemeClr val="tx1"/>
                          </a:solidFill>
                          <a:effectLst/>
                          <a:latin typeface="+mn-lt"/>
                          <a:ea typeface="+mn-ea"/>
                        </a:rPr>
                        <a:t>万人</a:t>
                      </a:r>
                      <a:endParaRPr kumimoji="1" lang="en-US" altLang="ja-JP" sz="1200" b="0" i="0" u="none" strike="noStrike" cap="none" normalizeH="0" baseline="0" dirty="0" smtClean="0">
                        <a:ln>
                          <a:noFill/>
                        </a:ln>
                        <a:solidFill>
                          <a:schemeClr val="tx1"/>
                        </a:solidFill>
                        <a:effectLst/>
                        <a:latin typeface="+mn-lt"/>
                        <a:ea typeface="+mn-ea"/>
                      </a:endParaRPr>
                    </a:p>
                    <a:p>
                      <a:pPr marL="0" marR="0" lvl="0" indent="0" algn="r" defTabSz="912813"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n-lt"/>
                          <a:ea typeface="+mn-ea"/>
                        </a:rPr>
                        <a:t>（</a:t>
                      </a:r>
                      <a:r>
                        <a:rPr kumimoji="1" lang="en-US" altLang="ja-JP" sz="1200" b="0" i="0" u="none" strike="noStrike" cap="none" normalizeH="0" baseline="0" dirty="0" smtClean="0">
                          <a:ln>
                            <a:noFill/>
                          </a:ln>
                          <a:solidFill>
                            <a:schemeClr val="tx1"/>
                          </a:solidFill>
                          <a:effectLst/>
                          <a:latin typeface="+mn-lt"/>
                          <a:ea typeface="+mn-ea"/>
                        </a:rPr>
                        <a:t>1.13</a:t>
                      </a:r>
                      <a:r>
                        <a:rPr kumimoji="1" lang="ja-JP" altLang="en-US" sz="1200" b="0" i="0" u="none" strike="noStrike" cap="none" normalizeH="0" baseline="0" dirty="0" smtClean="0">
                          <a:ln>
                            <a:noFill/>
                          </a:ln>
                          <a:solidFill>
                            <a:schemeClr val="tx1"/>
                          </a:solidFill>
                          <a:effectLst/>
                          <a:latin typeface="+mn-lt"/>
                          <a:ea typeface="+mn-ea"/>
                        </a:rPr>
                        <a:t>倍）</a:t>
                      </a:r>
                    </a:p>
                  </a:txBody>
                  <a:tcPr marL="33231" marR="33231"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2813"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dirty="0" smtClean="0">
                          <a:ln>
                            <a:noFill/>
                          </a:ln>
                          <a:solidFill>
                            <a:schemeClr val="tx1"/>
                          </a:solidFill>
                          <a:effectLst/>
                          <a:latin typeface="+mn-lt"/>
                          <a:ea typeface="+mn-ea"/>
                        </a:rPr>
                        <a:t>2166.7</a:t>
                      </a:r>
                      <a:r>
                        <a:rPr kumimoji="1" lang="ja-JP" altLang="en-US" sz="1200" b="0" i="0" u="none" strike="noStrike" cap="none" normalizeH="0" baseline="0" dirty="0" smtClean="0">
                          <a:ln>
                            <a:noFill/>
                          </a:ln>
                          <a:solidFill>
                            <a:schemeClr val="tx1"/>
                          </a:solidFill>
                          <a:effectLst/>
                          <a:latin typeface="+mn-lt"/>
                          <a:ea typeface="+mn-ea"/>
                        </a:rPr>
                        <a:t>万人</a:t>
                      </a:r>
                      <a:endParaRPr kumimoji="1" lang="en-US" altLang="ja-JP" sz="1200" b="0" i="0" u="none" strike="noStrike" cap="none" normalizeH="0" baseline="0" dirty="0" smtClean="0">
                        <a:ln>
                          <a:noFill/>
                        </a:ln>
                        <a:solidFill>
                          <a:schemeClr val="tx1"/>
                        </a:solidFill>
                        <a:effectLst/>
                        <a:latin typeface="+mn-lt"/>
                        <a:ea typeface="+mn-ea"/>
                      </a:endParaRPr>
                    </a:p>
                    <a:p>
                      <a:pPr marL="0" marR="0" lvl="0" indent="0" algn="r" defTabSz="912813"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n-lt"/>
                          <a:ea typeface="+mn-ea"/>
                        </a:rPr>
                        <a:t>（</a:t>
                      </a:r>
                      <a:r>
                        <a:rPr kumimoji="1" lang="en-US" altLang="ja-JP" sz="1200" b="0" i="0" u="none" strike="noStrike" cap="none" normalizeH="0" baseline="0" dirty="0" smtClean="0">
                          <a:ln>
                            <a:noFill/>
                          </a:ln>
                          <a:solidFill>
                            <a:schemeClr val="tx1"/>
                          </a:solidFill>
                          <a:effectLst/>
                          <a:latin typeface="+mn-lt"/>
                          <a:ea typeface="+mn-ea"/>
                        </a:rPr>
                        <a:t>1.54</a:t>
                      </a:r>
                      <a:r>
                        <a:rPr kumimoji="1" lang="ja-JP" altLang="en-US" sz="1200" b="0" i="0" u="none" strike="noStrike" cap="none" normalizeH="0" baseline="0" dirty="0" smtClean="0">
                          <a:ln>
                            <a:noFill/>
                          </a:ln>
                          <a:solidFill>
                            <a:schemeClr val="tx1"/>
                          </a:solidFill>
                          <a:effectLst/>
                          <a:latin typeface="+mn-lt"/>
                          <a:ea typeface="+mn-ea"/>
                        </a:rPr>
                        <a:t>倍）</a:t>
                      </a:r>
                    </a:p>
                  </a:txBody>
                  <a:tcPr marL="33231" marR="33231"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24" name="グラフ 23"/>
          <p:cNvGraphicFramePr/>
          <p:nvPr/>
        </p:nvGraphicFramePr>
        <p:xfrm>
          <a:off x="4829180" y="2806696"/>
          <a:ext cx="4314825" cy="2500330"/>
        </p:xfrm>
        <a:graphic>
          <a:graphicData uri="http://schemas.openxmlformats.org/drawingml/2006/chart">
            <c:chart xmlns:c="http://schemas.openxmlformats.org/drawingml/2006/chart" xmlns:r="http://schemas.openxmlformats.org/officeDocument/2006/relationships" r:id="rId3"/>
          </a:graphicData>
        </a:graphic>
      </p:graphicFrame>
      <p:sp>
        <p:nvSpPr>
          <p:cNvPr id="2111" name="テキスト ボックス 24"/>
          <p:cNvSpPr txBox="1">
            <a:spLocks noChangeArrowheads="1"/>
          </p:cNvSpPr>
          <p:nvPr/>
        </p:nvSpPr>
        <p:spPr bwMode="auto">
          <a:xfrm>
            <a:off x="4715148" y="2710526"/>
            <a:ext cx="714284" cy="230188"/>
          </a:xfrm>
          <a:prstGeom prst="rect">
            <a:avLst/>
          </a:prstGeom>
          <a:noFill/>
          <a:ln w="9525">
            <a:noFill/>
            <a:miter lim="800000"/>
            <a:headEnd/>
            <a:tailEnd/>
          </a:ln>
        </p:spPr>
        <p:txBody>
          <a:bodyPr lIns="91263" tIns="45631" rIns="91263" bIns="45631">
            <a:spAutoFit/>
          </a:bodyPr>
          <a:lstStyle/>
          <a:p>
            <a:pPr defTabSz="912813"/>
            <a:r>
              <a:rPr lang="ja-JP" altLang="en-US" sz="900" dirty="0">
                <a:solidFill>
                  <a:prstClr val="black"/>
                </a:solidFill>
                <a:latin typeface="Arial" charset="0"/>
                <a:ea typeface="ＭＳ Ｐゴシック" charset="-128"/>
              </a:rPr>
              <a:t>（万世帯）</a:t>
            </a:r>
          </a:p>
        </p:txBody>
      </p:sp>
      <p:sp>
        <p:nvSpPr>
          <p:cNvPr id="2113" name="テキスト ボックス 26"/>
          <p:cNvSpPr txBox="1">
            <a:spLocks noChangeArrowheads="1"/>
          </p:cNvSpPr>
          <p:nvPr/>
        </p:nvSpPr>
        <p:spPr bwMode="auto">
          <a:xfrm>
            <a:off x="5239108" y="2511042"/>
            <a:ext cx="3988020" cy="430707"/>
          </a:xfrm>
          <a:prstGeom prst="rect">
            <a:avLst/>
          </a:prstGeom>
          <a:noFill/>
          <a:ln w="9525">
            <a:noFill/>
            <a:miter lim="800000"/>
            <a:headEnd/>
            <a:tailEnd/>
          </a:ln>
        </p:spPr>
        <p:txBody>
          <a:bodyPr wrap="square" lIns="91263" tIns="45631" rIns="91263" bIns="45631">
            <a:spAutoFit/>
          </a:bodyPr>
          <a:lstStyle/>
          <a:p>
            <a:pPr defTabSz="912813"/>
            <a:r>
              <a:rPr lang="ja-JP" altLang="en-US" sz="1100" b="1" dirty="0">
                <a:solidFill>
                  <a:prstClr val="black"/>
                </a:solidFill>
                <a:latin typeface="Arial" charset="0"/>
                <a:ea typeface="ＭＳ Ｐゴシック" charset="-128"/>
              </a:rPr>
              <a:t>高齢世帯の推計</a:t>
            </a:r>
            <a:endParaRPr lang="en-US" altLang="ja-JP" sz="1100" b="1" dirty="0">
              <a:solidFill>
                <a:prstClr val="black"/>
              </a:solidFill>
              <a:latin typeface="Arial" charset="0"/>
              <a:ea typeface="ＭＳ Ｐゴシック" charset="-128"/>
            </a:endParaRPr>
          </a:p>
          <a:p>
            <a:pPr defTabSz="912813"/>
            <a:r>
              <a:rPr lang="ja-JP" altLang="en-US" sz="1100" b="1" dirty="0">
                <a:solidFill>
                  <a:prstClr val="black"/>
                </a:solidFill>
                <a:latin typeface="Arial" charset="0"/>
                <a:ea typeface="ＭＳ Ｐゴシック" charset="-128"/>
              </a:rPr>
              <a:t>（括弧内は高齢世帯のうち単独世帯及び夫婦のみ世帯の割合）</a:t>
            </a:r>
          </a:p>
        </p:txBody>
      </p:sp>
      <p:sp>
        <p:nvSpPr>
          <p:cNvPr id="2" name="タイトル 1"/>
          <p:cNvSpPr>
            <a:spLocks noGrp="1"/>
          </p:cNvSpPr>
          <p:nvPr>
            <p:ph type="title"/>
          </p:nvPr>
        </p:nvSpPr>
        <p:spPr>
          <a:xfrm>
            <a:off x="0" y="47501"/>
            <a:ext cx="9143996" cy="629393"/>
          </a:xfrm>
          <a:noFill/>
        </p:spPr>
        <p:txBody>
          <a:bodyPr lIns="36000" rIns="0"/>
          <a:lstStyle/>
          <a:p>
            <a:pPr algn="l"/>
            <a:r>
              <a:rPr kumimoji="1" lang="ja-JP" altLang="en-US" sz="2400" dirty="0" smtClean="0">
                <a:latin typeface="HGP創英角ｺﾞｼｯｸUB" pitchFamily="50" charset="-128"/>
                <a:ea typeface="HGP創英角ｺﾞｼｯｸUB" pitchFamily="50" charset="-128"/>
              </a:rPr>
              <a:t>（３）団塊の世代が後期高齢者となる２０２５</a:t>
            </a:r>
            <a:r>
              <a:rPr lang="ja-JP" altLang="en-US" sz="2400" dirty="0" smtClean="0">
                <a:latin typeface="HGP創英角ｺﾞｼｯｸUB" pitchFamily="50" charset="-128"/>
                <a:ea typeface="HGP創英角ｺﾞｼｯｸUB" pitchFamily="50" charset="-128"/>
              </a:rPr>
              <a:t>年にむけ、</a:t>
            </a:r>
            <a:r>
              <a:rPr kumimoji="1" lang="ja-JP" altLang="en-US" sz="2400" dirty="0" smtClean="0">
                <a:latin typeface="HGP創英角ｺﾞｼｯｸUB" pitchFamily="50" charset="-128"/>
                <a:ea typeface="HGP創英角ｺﾞｼｯｸUB" pitchFamily="50" charset="-128"/>
              </a:rPr>
              <a:t>介護基盤の整備が必要</a:t>
            </a:r>
            <a:endParaRPr kumimoji="1" lang="ja-JP" altLang="en-US" sz="2400" dirty="0">
              <a:latin typeface="HGP創英角ｺﾞｼｯｸUB" pitchFamily="50" charset="-128"/>
              <a:ea typeface="HGP創英角ｺﾞｼｯｸUB" pitchFamily="50" charset="-128"/>
            </a:endParaRPr>
          </a:p>
        </p:txBody>
      </p:sp>
      <p:graphicFrame>
        <p:nvGraphicFramePr>
          <p:cNvPr id="67" name="グラフ 66"/>
          <p:cNvGraphicFramePr/>
          <p:nvPr>
            <p:extLst>
              <p:ext uri="{D42A27DB-BD31-4B8C-83A1-F6EECF244321}">
                <p14:modId xmlns:p14="http://schemas.microsoft.com/office/powerpoint/2010/main" val="1904937665"/>
              </p:ext>
            </p:extLst>
          </p:nvPr>
        </p:nvGraphicFramePr>
        <p:xfrm>
          <a:off x="331132" y="2713478"/>
          <a:ext cx="4169294" cy="2304256"/>
        </p:xfrm>
        <a:graphic>
          <a:graphicData uri="http://schemas.openxmlformats.org/drawingml/2006/chart">
            <c:chart xmlns:c="http://schemas.openxmlformats.org/drawingml/2006/chart" xmlns:r="http://schemas.openxmlformats.org/officeDocument/2006/relationships" r:id="rId4"/>
          </a:graphicData>
        </a:graphic>
      </p:graphicFrame>
      <p:sp>
        <p:nvSpPr>
          <p:cNvPr id="68" name="テキスト ボックス 1"/>
          <p:cNvSpPr txBox="1"/>
          <p:nvPr/>
        </p:nvSpPr>
        <p:spPr>
          <a:xfrm>
            <a:off x="280069" y="2768536"/>
            <a:ext cx="456199" cy="137280"/>
          </a:xfrm>
          <a:prstGeom prst="rect">
            <a:avLst/>
          </a:prstGeom>
        </p:spPr>
        <p:txBody>
          <a:bodyPr wrap="square" lIns="0" tIns="0" rIns="0" bIns="0"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2813"/>
            <a:r>
              <a:rPr lang="en-US" altLang="ja-JP" dirty="0">
                <a:solidFill>
                  <a:prstClr val="black"/>
                </a:solidFill>
                <a:latin typeface="ＭＳ Ｐゴシック"/>
              </a:rPr>
              <a:t>(</a:t>
            </a:r>
            <a:r>
              <a:rPr lang="ja-JP" altLang="en-US" dirty="0">
                <a:solidFill>
                  <a:prstClr val="black"/>
                </a:solidFill>
                <a:latin typeface="ＭＳ Ｐゴシック"/>
              </a:rPr>
              <a:t>万人</a:t>
            </a:r>
            <a:r>
              <a:rPr lang="en-US" altLang="ja-JP" dirty="0">
                <a:solidFill>
                  <a:prstClr val="black"/>
                </a:solidFill>
                <a:latin typeface="ＭＳ Ｐゴシック"/>
              </a:rPr>
              <a:t>)</a:t>
            </a:r>
            <a:endParaRPr lang="ja-JP" altLang="en-US" dirty="0">
              <a:solidFill>
                <a:prstClr val="black"/>
              </a:solidFill>
              <a:latin typeface="ＭＳ Ｐゴシック"/>
            </a:endParaRPr>
          </a:p>
        </p:txBody>
      </p:sp>
      <p:sp>
        <p:nvSpPr>
          <p:cNvPr id="2112" name="テキスト ボックス 25"/>
          <p:cNvSpPr txBox="1">
            <a:spLocks noChangeArrowheads="1"/>
          </p:cNvSpPr>
          <p:nvPr/>
        </p:nvSpPr>
        <p:spPr bwMode="auto">
          <a:xfrm>
            <a:off x="785902" y="2434315"/>
            <a:ext cx="3358586" cy="461485"/>
          </a:xfrm>
          <a:prstGeom prst="rect">
            <a:avLst/>
          </a:prstGeom>
          <a:noFill/>
          <a:ln w="9525">
            <a:noFill/>
            <a:miter lim="800000"/>
            <a:headEnd/>
            <a:tailEnd/>
          </a:ln>
        </p:spPr>
        <p:txBody>
          <a:bodyPr wrap="square" lIns="91263" tIns="45631" rIns="91263" bIns="45631">
            <a:spAutoFit/>
          </a:bodyPr>
          <a:lstStyle/>
          <a:p>
            <a:pPr defTabSz="912813"/>
            <a:r>
              <a:rPr lang="ja-JP" altLang="en-US" sz="1200" b="1" dirty="0">
                <a:solidFill>
                  <a:prstClr val="black"/>
                </a:solidFill>
                <a:latin typeface="Arial" charset="0"/>
                <a:ea typeface="ＭＳ Ｐゴシック" charset="-128"/>
              </a:rPr>
              <a:t>「認知症高齢者の日常生活自立度」</a:t>
            </a:r>
            <a:r>
              <a:rPr lang="en-US" altLang="ja-JP" sz="1200" b="1" dirty="0">
                <a:solidFill>
                  <a:prstClr val="black"/>
                </a:solidFill>
                <a:latin typeface="Arial" charset="0"/>
                <a:ea typeface="ＭＳ Ｐゴシック" charset="-128"/>
              </a:rPr>
              <a:t>Ⅱ</a:t>
            </a:r>
            <a:r>
              <a:rPr lang="ja-JP" altLang="en-US" sz="1200" b="1" dirty="0">
                <a:solidFill>
                  <a:prstClr val="black"/>
                </a:solidFill>
                <a:latin typeface="Arial" charset="0"/>
                <a:ea typeface="ＭＳ Ｐゴシック" charset="-128"/>
              </a:rPr>
              <a:t>以上の高齢者数の推計（括弧内は</a:t>
            </a:r>
            <a:r>
              <a:rPr lang="en-US" altLang="ja-JP" sz="1200" b="1" dirty="0">
                <a:solidFill>
                  <a:prstClr val="black"/>
                </a:solidFill>
                <a:latin typeface="Arial" charset="0"/>
                <a:ea typeface="ＭＳ Ｐゴシック" charset="-128"/>
              </a:rPr>
              <a:t>65</a:t>
            </a:r>
            <a:r>
              <a:rPr lang="ja-JP" altLang="en-US" sz="1200" b="1" dirty="0">
                <a:solidFill>
                  <a:prstClr val="black"/>
                </a:solidFill>
                <a:latin typeface="Arial" charset="0"/>
                <a:ea typeface="ＭＳ Ｐゴシック" charset="-128"/>
              </a:rPr>
              <a:t>歳以上人口対比）</a:t>
            </a:r>
          </a:p>
        </p:txBody>
      </p:sp>
    </p:spTree>
    <p:extLst>
      <p:ext uri="{BB962C8B-B14F-4D97-AF65-F5344CB8AC3E}">
        <p14:creationId xmlns:p14="http://schemas.microsoft.com/office/powerpoint/2010/main" val="1740679803"/>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225631" y="2925266"/>
            <a:ext cx="8752114" cy="792089"/>
          </a:xfrm>
        </p:spPr>
        <p:txBody>
          <a:bodyPr anchor="t">
            <a:noAutofit/>
          </a:bodyPr>
          <a:lstStyle/>
          <a:p>
            <a:r>
              <a:rPr lang="ja-JP" altLang="en-US" sz="4000" dirty="0" smtClean="0"/>
              <a:t>１</a:t>
            </a:r>
            <a:r>
              <a:rPr lang="en-US" altLang="ja-JP" sz="4000" dirty="0" smtClean="0"/>
              <a:t>‐</a:t>
            </a:r>
            <a:r>
              <a:rPr lang="ja-JP" altLang="en-US" sz="4000" dirty="0" smtClean="0"/>
              <a:t>５．介護保険制度のこれまでの取組</a:t>
            </a:r>
            <a:endParaRPr kumimoji="1" lang="ja-JP" altLang="en-US" sz="4000" dirty="0"/>
          </a:p>
        </p:txBody>
      </p:sp>
    </p:spTree>
    <p:extLst>
      <p:ext uri="{BB962C8B-B14F-4D97-AF65-F5344CB8AC3E}">
        <p14:creationId xmlns:p14="http://schemas.microsoft.com/office/powerpoint/2010/main" val="22740306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81" y="44624"/>
            <a:ext cx="9156674" cy="523220"/>
          </a:xfrm>
          <a:prstGeom prst="rect">
            <a:avLst/>
          </a:prstGeom>
          <a:noFill/>
        </p:spPr>
        <p:txBody>
          <a:bodyPr wrap="none" rtlCol="0">
            <a:spAutoFit/>
          </a:bodyPr>
          <a:lstStyle/>
          <a:p>
            <a:pPr defTabSz="912813"/>
            <a:r>
              <a:rPr lang="ja-JP" altLang="en-US" sz="2800" dirty="0" smtClean="0">
                <a:solidFill>
                  <a:prstClr val="black"/>
                </a:solidFill>
                <a:latin typeface="HGP創英角ｺﾞｼｯｸUB" pitchFamily="50" charset="-128"/>
                <a:ea typeface="HGP創英角ｺﾞｼｯｸUB" pitchFamily="50" charset="-128"/>
              </a:rPr>
              <a:t>５．介護保険制度改正のこれまでの取組　　</a:t>
            </a:r>
            <a:r>
              <a:rPr lang="ja-JP" altLang="en-US" sz="2400" dirty="0" smtClean="0">
                <a:solidFill>
                  <a:prstClr val="black"/>
                </a:solidFill>
                <a:latin typeface="HGP創英角ｺﾞｼｯｸUB" pitchFamily="50" charset="-128"/>
                <a:ea typeface="HGP創英角ｺﾞｼｯｸUB" pitchFamily="50" charset="-128"/>
              </a:rPr>
              <a:t>（１）３年ごとの改正</a:t>
            </a:r>
            <a:endParaRPr lang="ja-JP" altLang="en-US" sz="2400" dirty="0">
              <a:solidFill>
                <a:prstClr val="black"/>
              </a:solidFill>
              <a:latin typeface="HGP創英角ｺﾞｼｯｸUB" pitchFamily="50" charset="-128"/>
              <a:ea typeface="HGP創英角ｺﾞｼｯｸUB" pitchFamily="50" charset="-128"/>
            </a:endParaRPr>
          </a:p>
        </p:txBody>
      </p:sp>
      <p:sp>
        <p:nvSpPr>
          <p:cNvPr id="10" name="テキスト ボックス 9"/>
          <p:cNvSpPr txBox="1"/>
          <p:nvPr/>
        </p:nvSpPr>
        <p:spPr>
          <a:xfrm>
            <a:off x="1780407" y="597699"/>
            <a:ext cx="7178644" cy="422405"/>
          </a:xfrm>
          <a:prstGeom prst="rect">
            <a:avLst/>
          </a:prstGeom>
          <a:solidFill>
            <a:srgbClr val="FF9999"/>
          </a:solidFill>
          <a:ln w="19050">
            <a:solidFill>
              <a:schemeClr val="dk1"/>
            </a:solidFill>
          </a:ln>
        </p:spPr>
        <p:txBody>
          <a:bodyPr wrap="square" tIns="72000" bIns="72000" rtlCol="0">
            <a:spAutoFit/>
          </a:bodyPr>
          <a:lstStyle/>
          <a:p>
            <a:pPr marL="201613" indent="-201613" algn="just" defTabSz="957263"/>
            <a:r>
              <a:rPr lang="ja-JP" altLang="en-US" dirty="0" smtClean="0">
                <a:solidFill>
                  <a:prstClr val="black"/>
                </a:solidFill>
                <a:latin typeface="HGP創英角ｺﾞｼｯｸUB" pitchFamily="50" charset="-128"/>
                <a:ea typeface="HGP創英角ｺﾞｼｯｸUB" pitchFamily="50" charset="-128"/>
              </a:rPr>
              <a:t>平成１２年４月　介護保険法施行</a:t>
            </a:r>
            <a:endParaRPr lang="ja-JP" altLang="en-US" dirty="0">
              <a:solidFill>
                <a:prstClr val="black"/>
              </a:solidFill>
              <a:latin typeface="HGP創英角ｺﾞｼｯｸUB" pitchFamily="50" charset="-128"/>
              <a:ea typeface="HGP創英角ｺﾞｼｯｸUB" pitchFamily="50" charset="-128"/>
            </a:endParaRPr>
          </a:p>
        </p:txBody>
      </p:sp>
      <p:sp>
        <p:nvSpPr>
          <p:cNvPr id="11" name="テキスト ボックス 10"/>
          <p:cNvSpPr txBox="1"/>
          <p:nvPr/>
        </p:nvSpPr>
        <p:spPr>
          <a:xfrm>
            <a:off x="1780407" y="1353403"/>
            <a:ext cx="7280466" cy="2161343"/>
          </a:xfrm>
          <a:prstGeom prst="rect">
            <a:avLst/>
          </a:prstGeom>
          <a:solidFill>
            <a:srgbClr val="FFFF99"/>
          </a:solidFill>
          <a:ln w="19050">
            <a:solidFill>
              <a:schemeClr val="dk1"/>
            </a:solidFill>
          </a:ln>
        </p:spPr>
        <p:txBody>
          <a:bodyPr wrap="square" tIns="72000" bIns="72000" rtlCol="0">
            <a:spAutoFit/>
          </a:bodyPr>
          <a:lstStyle/>
          <a:p>
            <a:pPr marL="201613" indent="-201613" algn="just" defTabSz="957263"/>
            <a:r>
              <a:rPr lang="ja-JP" altLang="en-US" dirty="0" smtClean="0">
                <a:solidFill>
                  <a:prstClr val="black"/>
                </a:solidFill>
                <a:latin typeface="HGP創英角ｺﾞｼｯｸUB" pitchFamily="50" charset="-128"/>
                <a:ea typeface="HGP創英角ｺﾞｼｯｸUB" pitchFamily="50" charset="-128"/>
              </a:rPr>
              <a:t>平成１７年改正（平成１８年４月施行</a:t>
            </a:r>
            <a:r>
              <a:rPr lang="ja-JP" altLang="en-US" dirty="0" smtClean="0">
                <a:solidFill>
                  <a:prstClr val="black"/>
                </a:solidFill>
                <a:latin typeface="HGP創英角ｺﾞｼｯｸUB" pitchFamily="50" charset="-128"/>
                <a:ea typeface="ＭＳ Ｐゴシック" charset="-128"/>
              </a:rPr>
              <a:t>）</a:t>
            </a:r>
            <a:endParaRPr lang="en-US" altLang="ja-JP" dirty="0" smtClean="0">
              <a:solidFill>
                <a:prstClr val="black"/>
              </a:solidFill>
              <a:latin typeface="HGP創英角ｺﾞｼｯｸUB" pitchFamily="50" charset="-128"/>
              <a:ea typeface="ＭＳ Ｐゴシック" charset="-128"/>
            </a:endParaRPr>
          </a:p>
          <a:p>
            <a:pPr marL="538163" indent="-174625" algn="just" defTabSz="957263">
              <a:spcBef>
                <a:spcPts val="600"/>
              </a:spcBef>
            </a:pPr>
            <a:r>
              <a:rPr lang="ja-JP" altLang="en-US" sz="1400" dirty="0" smtClean="0">
                <a:solidFill>
                  <a:prstClr val="black"/>
                </a:solidFill>
                <a:latin typeface="HGP創英角ｺﾞｼｯｸUB" pitchFamily="50" charset="-128"/>
                <a:ea typeface="ＭＳ Ｐゴシック" charset="-128"/>
              </a:rPr>
              <a:t>○</a:t>
            </a:r>
            <a:r>
              <a:rPr lang="ja-JP" altLang="en-US" sz="1400" b="1" u="sng" dirty="0" smtClean="0">
                <a:solidFill>
                  <a:prstClr val="black"/>
                </a:solidFill>
                <a:latin typeface="HGP創英角ｺﾞｼｯｸUB" pitchFamily="50" charset="-128"/>
                <a:ea typeface="ＭＳ Ｐゴシック" charset="-128"/>
              </a:rPr>
              <a:t>介護予防の重視</a:t>
            </a:r>
            <a:r>
              <a:rPr lang="ja-JP" altLang="en-US" sz="1400" dirty="0" smtClean="0">
                <a:solidFill>
                  <a:prstClr val="black"/>
                </a:solidFill>
                <a:latin typeface="HGP創英角ｺﾞｼｯｸUB" pitchFamily="50" charset="-128"/>
                <a:ea typeface="ＭＳ Ｐゴシック" charset="-128"/>
              </a:rPr>
              <a:t>（要支援者への給付を介護予防給付に。介護予防ケアマネジメントは地域包括支援センターが実施。介護予防事業、包括的支援事業などの地域支援事業の実施。）</a:t>
            </a:r>
            <a:endParaRPr lang="en-US" altLang="ja-JP" sz="1400" dirty="0" smtClean="0">
              <a:solidFill>
                <a:prstClr val="black"/>
              </a:solidFill>
              <a:latin typeface="HGP創英角ｺﾞｼｯｸUB" pitchFamily="50" charset="-128"/>
              <a:ea typeface="ＭＳ Ｐゴシック" charset="-128"/>
            </a:endParaRPr>
          </a:p>
          <a:p>
            <a:pPr marL="538163" indent="-174625" algn="just" defTabSz="957263">
              <a:spcBef>
                <a:spcPts val="600"/>
              </a:spcBef>
            </a:pPr>
            <a:r>
              <a:rPr lang="ja-JP" altLang="en-US" sz="1400" dirty="0" smtClean="0">
                <a:solidFill>
                  <a:prstClr val="black"/>
                </a:solidFill>
                <a:latin typeface="HGP創英角ｺﾞｼｯｸUB" pitchFamily="50" charset="-128"/>
                <a:ea typeface="ＭＳ Ｐゴシック" charset="-128"/>
              </a:rPr>
              <a:t>○</a:t>
            </a:r>
            <a:r>
              <a:rPr lang="ja-JP" altLang="en-US" sz="1400" b="1" u="sng" dirty="0" smtClean="0">
                <a:solidFill>
                  <a:prstClr val="black"/>
                </a:solidFill>
                <a:latin typeface="HGP創英角ｺﾞｼｯｸUB" pitchFamily="50" charset="-128"/>
                <a:ea typeface="ＭＳ Ｐゴシック" charset="-128"/>
              </a:rPr>
              <a:t>施設給付の見直し</a:t>
            </a:r>
            <a:r>
              <a:rPr lang="ja-JP" altLang="en-US" sz="1400" dirty="0" smtClean="0">
                <a:solidFill>
                  <a:prstClr val="black"/>
                </a:solidFill>
                <a:latin typeface="HGP創英角ｺﾞｼｯｸUB" pitchFamily="50" charset="-128"/>
                <a:ea typeface="ＭＳ Ｐゴシック" charset="-128"/>
              </a:rPr>
              <a:t>（食費・居住費を保険給付の対象外に。所得の低い方への補足給付。）</a:t>
            </a:r>
            <a:endParaRPr lang="en-US" altLang="ja-JP" sz="1400" dirty="0" smtClean="0">
              <a:solidFill>
                <a:prstClr val="black"/>
              </a:solidFill>
              <a:latin typeface="HGP創英角ｺﾞｼｯｸUB" pitchFamily="50" charset="-128"/>
              <a:ea typeface="ＭＳ Ｐゴシック" charset="-128"/>
            </a:endParaRPr>
          </a:p>
          <a:p>
            <a:pPr marL="538163" indent="-174625" algn="just" defTabSz="957263">
              <a:spcBef>
                <a:spcPts val="600"/>
              </a:spcBef>
            </a:pPr>
            <a:r>
              <a:rPr lang="ja-JP" altLang="en-US" sz="1400" dirty="0" smtClean="0">
                <a:solidFill>
                  <a:prstClr val="black"/>
                </a:solidFill>
                <a:latin typeface="HGP創英角ｺﾞｼｯｸUB" pitchFamily="50" charset="-128"/>
                <a:ea typeface="ＭＳ Ｐゴシック" charset="-128"/>
              </a:rPr>
              <a:t>○地域密着サービスの創設、介護サービス情報の公表、負担能力をきめ細かく反映した第１号保険料の設定　など</a:t>
            </a:r>
            <a:endParaRPr lang="ja-JP" altLang="en-US" sz="1400" dirty="0">
              <a:solidFill>
                <a:prstClr val="black"/>
              </a:solidFill>
              <a:latin typeface="HGP創英角ｺﾞｼｯｸUB" pitchFamily="50" charset="-128"/>
              <a:ea typeface="ＭＳ Ｐゴシック" charset="-128"/>
            </a:endParaRPr>
          </a:p>
        </p:txBody>
      </p:sp>
      <p:sp>
        <p:nvSpPr>
          <p:cNvPr id="12" name="テキスト ボックス 11"/>
          <p:cNvSpPr txBox="1"/>
          <p:nvPr/>
        </p:nvSpPr>
        <p:spPr>
          <a:xfrm>
            <a:off x="1780407" y="3596008"/>
            <a:ext cx="7280466" cy="930236"/>
          </a:xfrm>
          <a:prstGeom prst="rect">
            <a:avLst/>
          </a:prstGeom>
          <a:solidFill>
            <a:srgbClr val="FFFF99"/>
          </a:solidFill>
          <a:ln w="19050">
            <a:solidFill>
              <a:schemeClr val="dk1"/>
            </a:solidFill>
          </a:ln>
        </p:spPr>
        <p:txBody>
          <a:bodyPr wrap="square" tIns="72000" bIns="72000" rtlCol="0">
            <a:spAutoFit/>
          </a:bodyPr>
          <a:lstStyle/>
          <a:p>
            <a:pPr marL="201613" indent="-201613" algn="just" defTabSz="957263"/>
            <a:r>
              <a:rPr lang="ja-JP" altLang="en-US" dirty="0" smtClean="0">
                <a:solidFill>
                  <a:prstClr val="black"/>
                </a:solidFill>
                <a:latin typeface="HGP創英角ｺﾞｼｯｸUB" pitchFamily="50" charset="-128"/>
                <a:ea typeface="HGP創英角ｺﾞｼｯｸUB" pitchFamily="50" charset="-128"/>
              </a:rPr>
              <a:t>平成２０年改正（平成２１年５月施行</a:t>
            </a:r>
            <a:r>
              <a:rPr lang="ja-JP" altLang="en-US" dirty="0" smtClean="0">
                <a:solidFill>
                  <a:prstClr val="black"/>
                </a:solidFill>
                <a:latin typeface="HGP創英角ｺﾞｼｯｸUB" pitchFamily="50" charset="-128"/>
                <a:ea typeface="ＭＳ Ｐゴシック" charset="-128"/>
              </a:rPr>
              <a:t>）</a:t>
            </a:r>
            <a:endParaRPr lang="en-US" altLang="ja-JP" dirty="0" smtClean="0">
              <a:solidFill>
                <a:prstClr val="black"/>
              </a:solidFill>
              <a:latin typeface="HGP創英角ｺﾞｼｯｸUB" pitchFamily="50" charset="-128"/>
              <a:ea typeface="ＭＳ Ｐゴシック" charset="-128"/>
            </a:endParaRPr>
          </a:p>
          <a:p>
            <a:pPr marL="627063" indent="-176213" algn="just" defTabSz="957263">
              <a:spcBef>
                <a:spcPts val="600"/>
              </a:spcBef>
            </a:pPr>
            <a:r>
              <a:rPr lang="ja-JP" altLang="en-US" sz="1400" dirty="0" smtClean="0">
                <a:solidFill>
                  <a:prstClr val="black"/>
                </a:solidFill>
                <a:latin typeface="HGP創英角ｺﾞｼｯｸUB" pitchFamily="50" charset="-128"/>
                <a:ea typeface="ＭＳ Ｐゴシック" charset="-128"/>
              </a:rPr>
              <a:t>○介護サービス事業者の法令遵守等の業務管理体制の整備。休止・廃止の事前届出制。休止・廃止時のサービス確保の義務化　など</a:t>
            </a:r>
            <a:endParaRPr lang="ja-JP" altLang="en-US" sz="1400" dirty="0">
              <a:solidFill>
                <a:prstClr val="black"/>
              </a:solidFill>
              <a:latin typeface="HGP創英角ｺﾞｼｯｸUB" pitchFamily="50" charset="-128"/>
              <a:ea typeface="ＭＳ Ｐゴシック" charset="-128"/>
            </a:endParaRPr>
          </a:p>
        </p:txBody>
      </p:sp>
      <p:sp>
        <p:nvSpPr>
          <p:cNvPr id="13" name="テキスト ボックス 12"/>
          <p:cNvSpPr txBox="1"/>
          <p:nvPr/>
        </p:nvSpPr>
        <p:spPr>
          <a:xfrm>
            <a:off x="1780407" y="4683546"/>
            <a:ext cx="7280466" cy="2161343"/>
          </a:xfrm>
          <a:prstGeom prst="rect">
            <a:avLst/>
          </a:prstGeom>
          <a:solidFill>
            <a:srgbClr val="FFFF99"/>
          </a:solidFill>
          <a:ln w="19050">
            <a:solidFill>
              <a:schemeClr val="dk1"/>
            </a:solidFill>
          </a:ln>
        </p:spPr>
        <p:txBody>
          <a:bodyPr wrap="square" tIns="72000" bIns="72000" rtlCol="0">
            <a:spAutoFit/>
          </a:bodyPr>
          <a:lstStyle/>
          <a:p>
            <a:pPr marL="201613" indent="-201613" algn="just" defTabSz="957263"/>
            <a:r>
              <a:rPr lang="ja-JP" altLang="en-US" dirty="0" smtClean="0">
                <a:solidFill>
                  <a:prstClr val="black"/>
                </a:solidFill>
                <a:latin typeface="HGP創英角ｺﾞｼｯｸUB" pitchFamily="50" charset="-128"/>
                <a:ea typeface="HGP創英角ｺﾞｼｯｸUB" pitchFamily="50" charset="-128"/>
              </a:rPr>
              <a:t>平成２３年改正（平成２４年４月施行</a:t>
            </a:r>
            <a:r>
              <a:rPr lang="ja-JP" altLang="en-US" dirty="0" smtClean="0">
                <a:solidFill>
                  <a:prstClr val="black"/>
                </a:solidFill>
                <a:latin typeface="HGP創英角ｺﾞｼｯｸUB" pitchFamily="50" charset="-128"/>
                <a:ea typeface="ＭＳ Ｐゴシック" charset="-128"/>
              </a:rPr>
              <a:t>）</a:t>
            </a:r>
            <a:endParaRPr lang="en-US" altLang="ja-JP" dirty="0" smtClean="0">
              <a:solidFill>
                <a:prstClr val="black"/>
              </a:solidFill>
              <a:latin typeface="HGP創英角ｺﾞｼｯｸUB" pitchFamily="50" charset="-128"/>
              <a:ea typeface="ＭＳ Ｐゴシック" charset="-128"/>
            </a:endParaRPr>
          </a:p>
          <a:p>
            <a:pPr marL="627063" indent="-176213" algn="just" defTabSz="957263">
              <a:spcBef>
                <a:spcPts val="600"/>
              </a:spcBef>
            </a:pPr>
            <a:r>
              <a:rPr lang="ja-JP" altLang="en-US" sz="1400" dirty="0" smtClean="0">
                <a:solidFill>
                  <a:prstClr val="black"/>
                </a:solidFill>
                <a:latin typeface="HGP創英角ｺﾞｼｯｸUB" pitchFamily="50" charset="-128"/>
                <a:ea typeface="ＭＳ Ｐゴシック" charset="-128"/>
              </a:rPr>
              <a:t>○</a:t>
            </a:r>
            <a:r>
              <a:rPr lang="ja-JP" altLang="en-US" sz="1400" b="1" u="sng" dirty="0" smtClean="0">
                <a:solidFill>
                  <a:prstClr val="black"/>
                </a:solidFill>
                <a:latin typeface="HGP創英角ｺﾞｼｯｸUB" pitchFamily="50" charset="-128"/>
                <a:ea typeface="ＭＳ Ｐゴシック" charset="-128"/>
              </a:rPr>
              <a:t>地域包括ケアの推進</a:t>
            </a:r>
            <a:r>
              <a:rPr lang="ja-JP" altLang="en-US" sz="1400" dirty="0" smtClean="0">
                <a:solidFill>
                  <a:prstClr val="black"/>
                </a:solidFill>
                <a:latin typeface="HGP創英角ｺﾞｼｯｸUB" pitchFamily="50" charset="-128"/>
                <a:ea typeface="ＭＳ Ｐゴシック" charset="-128"/>
              </a:rPr>
              <a:t>。２４時間対応の定期巡回・随時対応サービスや複合型サービスの創設。介護予防・日常生活支援総合事業の創設。介護療養病床の廃止期限の猶予</a:t>
            </a:r>
            <a:endParaRPr lang="en-US" altLang="ja-JP" sz="1400" dirty="0" smtClean="0">
              <a:solidFill>
                <a:prstClr val="black"/>
              </a:solidFill>
              <a:latin typeface="HGP創英角ｺﾞｼｯｸUB" pitchFamily="50" charset="-128"/>
              <a:ea typeface="ＭＳ Ｐゴシック" charset="-128"/>
            </a:endParaRPr>
          </a:p>
          <a:p>
            <a:pPr marL="627063" indent="-176213" algn="just" defTabSz="957263">
              <a:spcBef>
                <a:spcPts val="600"/>
              </a:spcBef>
            </a:pPr>
            <a:r>
              <a:rPr lang="ja-JP" altLang="en-US" sz="1400" dirty="0" smtClean="0">
                <a:solidFill>
                  <a:prstClr val="black"/>
                </a:solidFill>
                <a:latin typeface="HGP創英角ｺﾞｼｯｸUB" pitchFamily="50" charset="-128"/>
                <a:ea typeface="ＭＳ Ｐゴシック" charset="-128"/>
              </a:rPr>
              <a:t>○介護職員によるたんの吸引等。有料老人ホーム等における前払金の返還に関する利用者保護。市町村における高齢者の権利擁護の推進。</a:t>
            </a:r>
            <a:endParaRPr lang="en-US" altLang="ja-JP" sz="1400" dirty="0" smtClean="0">
              <a:solidFill>
                <a:prstClr val="black"/>
              </a:solidFill>
              <a:latin typeface="HGP創英角ｺﾞｼｯｸUB" pitchFamily="50" charset="-128"/>
              <a:ea typeface="ＭＳ Ｐゴシック" charset="-128"/>
            </a:endParaRPr>
          </a:p>
          <a:p>
            <a:pPr marL="627063" indent="-176213" algn="just" defTabSz="957263">
              <a:spcBef>
                <a:spcPts val="600"/>
              </a:spcBef>
            </a:pPr>
            <a:r>
              <a:rPr lang="ja-JP" altLang="en-US" sz="1400" dirty="0" smtClean="0">
                <a:solidFill>
                  <a:prstClr val="black"/>
                </a:solidFill>
                <a:latin typeface="HGP創英角ｺﾞｼｯｸUB" pitchFamily="50" charset="-128"/>
                <a:ea typeface="ＭＳ Ｐゴシック" charset="-128"/>
              </a:rPr>
              <a:t>○介護保険事業計画と医療サービス、住まいに関する計画との調和。地域密着型サービスの公募・選考による指定を可能に。各都道府県の財政安定化基金の取り崩し。　　　など</a:t>
            </a:r>
            <a:endParaRPr lang="ja-JP" altLang="en-US" sz="1400" dirty="0">
              <a:solidFill>
                <a:prstClr val="black"/>
              </a:solidFill>
              <a:latin typeface="HGP創英角ｺﾞｼｯｸUB" pitchFamily="50" charset="-128"/>
              <a:ea typeface="ＭＳ Ｐゴシック" charset="-128"/>
            </a:endParaRPr>
          </a:p>
        </p:txBody>
      </p:sp>
      <p:sp>
        <p:nvSpPr>
          <p:cNvPr id="21" name="ホームベース 20"/>
          <p:cNvSpPr/>
          <p:nvPr/>
        </p:nvSpPr>
        <p:spPr bwMode="auto">
          <a:xfrm rot="5400000">
            <a:off x="284754" y="676079"/>
            <a:ext cx="864096" cy="1329378"/>
          </a:xfrm>
          <a:prstGeom prst="homePlate">
            <a:avLst>
              <a:gd name="adj" fmla="val 34538"/>
            </a:avLst>
          </a:prstGeom>
          <a:solidFill>
            <a:schemeClr val="accent5">
              <a:lumMod val="40000"/>
              <a:lumOff val="60000"/>
            </a:schemeClr>
          </a:solidFill>
          <a:ln>
            <a:headEnd/>
            <a:tailEnd/>
          </a:ln>
        </p:spPr>
        <p:style>
          <a:lnRef idx="2">
            <a:schemeClr val="dk1"/>
          </a:lnRef>
          <a:fillRef idx="1">
            <a:schemeClr val="lt1"/>
          </a:fillRef>
          <a:effectRef idx="0">
            <a:schemeClr val="dk1"/>
          </a:effectRef>
          <a:fontRef idx="minor">
            <a:schemeClr val="dk1"/>
          </a:fontRef>
        </p:style>
        <p:txBody>
          <a:bodyPr vert="vert270" lIns="68415" tIns="34208" rIns="68415" bIns="34208" rtlCol="0" anchor="t"/>
          <a:lstStyle/>
          <a:p>
            <a:pPr marL="201613" indent="-201613" algn="ctr" defTabSz="957263"/>
            <a:r>
              <a:rPr lang="ja-JP" altLang="en-US" sz="1400" dirty="0" smtClean="0">
                <a:solidFill>
                  <a:prstClr val="black"/>
                </a:solidFill>
                <a:latin typeface="HGP創英角ｺﾞｼｯｸUB" pitchFamily="50" charset="-128"/>
                <a:ea typeface="HGP創英角ｺﾞｼｯｸUB" pitchFamily="50" charset="-128"/>
              </a:rPr>
              <a:t>第１期</a:t>
            </a:r>
            <a:endParaRPr lang="en-US" altLang="ja-JP" sz="1400" dirty="0" smtClean="0">
              <a:solidFill>
                <a:prstClr val="black"/>
              </a:solidFill>
              <a:latin typeface="HGP創英角ｺﾞｼｯｸUB" pitchFamily="50" charset="-128"/>
              <a:ea typeface="HGP創英角ｺﾞｼｯｸUB" pitchFamily="50" charset="-128"/>
            </a:endParaRPr>
          </a:p>
          <a:p>
            <a:pPr marL="201613" indent="-201613" algn="ctr" defTabSz="957263"/>
            <a:r>
              <a:rPr lang="ja-JP" altLang="en-US" sz="1400" dirty="0" smtClean="0">
                <a:solidFill>
                  <a:prstClr val="black"/>
                </a:solidFill>
                <a:latin typeface="HGP創英角ｺﾞｼｯｸUB" pitchFamily="50" charset="-128"/>
                <a:ea typeface="HGP創英角ｺﾞｼｯｸUB" pitchFamily="50" charset="-128"/>
              </a:rPr>
              <a:t>（平成１２年度～）</a:t>
            </a:r>
            <a:endParaRPr lang="ja-JP" altLang="en-US" sz="1400" dirty="0">
              <a:solidFill>
                <a:prstClr val="black"/>
              </a:solidFill>
              <a:latin typeface="HGP創英角ｺﾞｼｯｸUB" pitchFamily="50" charset="-128"/>
              <a:ea typeface="HGP創英角ｺﾞｼｯｸUB" pitchFamily="50" charset="-128"/>
            </a:endParaRPr>
          </a:p>
        </p:txBody>
      </p:sp>
      <p:sp>
        <p:nvSpPr>
          <p:cNvPr id="22" name="ホームベース 21"/>
          <p:cNvSpPr/>
          <p:nvPr/>
        </p:nvSpPr>
        <p:spPr bwMode="auto">
          <a:xfrm rot="5400000">
            <a:off x="284754" y="1792203"/>
            <a:ext cx="864096" cy="1329378"/>
          </a:xfrm>
          <a:prstGeom prst="homePlate">
            <a:avLst>
              <a:gd name="adj" fmla="val 34538"/>
            </a:avLst>
          </a:prstGeom>
          <a:solidFill>
            <a:schemeClr val="accent5">
              <a:lumMod val="40000"/>
              <a:lumOff val="60000"/>
            </a:schemeClr>
          </a:solidFill>
          <a:ln>
            <a:headEnd/>
            <a:tailEnd/>
          </a:ln>
        </p:spPr>
        <p:style>
          <a:lnRef idx="2">
            <a:schemeClr val="dk1"/>
          </a:lnRef>
          <a:fillRef idx="1">
            <a:schemeClr val="lt1"/>
          </a:fillRef>
          <a:effectRef idx="0">
            <a:schemeClr val="dk1"/>
          </a:effectRef>
          <a:fontRef idx="minor">
            <a:schemeClr val="dk1"/>
          </a:fontRef>
        </p:style>
        <p:txBody>
          <a:bodyPr vert="vert270" lIns="68415" tIns="34208" rIns="68415" bIns="34208" rtlCol="0" anchor="t"/>
          <a:lstStyle/>
          <a:p>
            <a:pPr marL="201613" indent="-201613" algn="ctr" defTabSz="957263"/>
            <a:r>
              <a:rPr lang="ja-JP" altLang="en-US" sz="1400" dirty="0" smtClean="0">
                <a:solidFill>
                  <a:prstClr val="black"/>
                </a:solidFill>
                <a:latin typeface="HGP創英角ｺﾞｼｯｸUB" pitchFamily="50" charset="-128"/>
                <a:ea typeface="HGP創英角ｺﾞｼｯｸUB" pitchFamily="50" charset="-128"/>
              </a:rPr>
              <a:t>第２期</a:t>
            </a:r>
            <a:endParaRPr lang="en-US" altLang="ja-JP" sz="1400" dirty="0" smtClean="0">
              <a:solidFill>
                <a:prstClr val="black"/>
              </a:solidFill>
              <a:latin typeface="HGP創英角ｺﾞｼｯｸUB" pitchFamily="50" charset="-128"/>
              <a:ea typeface="HGP創英角ｺﾞｼｯｸUB" pitchFamily="50" charset="-128"/>
            </a:endParaRPr>
          </a:p>
          <a:p>
            <a:pPr marL="201613" indent="-201613" algn="ctr" defTabSz="957263"/>
            <a:r>
              <a:rPr lang="ja-JP" altLang="en-US" sz="1400" dirty="0" smtClean="0">
                <a:solidFill>
                  <a:prstClr val="black"/>
                </a:solidFill>
                <a:latin typeface="HGP創英角ｺﾞｼｯｸUB" pitchFamily="50" charset="-128"/>
                <a:ea typeface="HGP創英角ｺﾞｼｯｸUB" pitchFamily="50" charset="-128"/>
              </a:rPr>
              <a:t>（平成１５年度～）</a:t>
            </a:r>
            <a:endParaRPr lang="ja-JP" altLang="en-US" sz="1400" dirty="0">
              <a:solidFill>
                <a:prstClr val="black"/>
              </a:solidFill>
              <a:latin typeface="HGP創英角ｺﾞｼｯｸUB" pitchFamily="50" charset="-128"/>
              <a:ea typeface="HGP創英角ｺﾞｼｯｸUB" pitchFamily="50" charset="-128"/>
            </a:endParaRPr>
          </a:p>
        </p:txBody>
      </p:sp>
      <p:sp>
        <p:nvSpPr>
          <p:cNvPr id="23" name="ホームベース 22"/>
          <p:cNvSpPr/>
          <p:nvPr/>
        </p:nvSpPr>
        <p:spPr bwMode="auto">
          <a:xfrm rot="5400000">
            <a:off x="284754" y="2944331"/>
            <a:ext cx="864096" cy="1329378"/>
          </a:xfrm>
          <a:prstGeom prst="homePlate">
            <a:avLst>
              <a:gd name="adj" fmla="val 34538"/>
            </a:avLst>
          </a:prstGeom>
          <a:solidFill>
            <a:schemeClr val="accent5">
              <a:lumMod val="40000"/>
              <a:lumOff val="60000"/>
            </a:schemeClr>
          </a:solidFill>
          <a:ln>
            <a:headEnd/>
            <a:tailEnd/>
          </a:ln>
        </p:spPr>
        <p:style>
          <a:lnRef idx="2">
            <a:schemeClr val="dk1"/>
          </a:lnRef>
          <a:fillRef idx="1">
            <a:schemeClr val="lt1"/>
          </a:fillRef>
          <a:effectRef idx="0">
            <a:schemeClr val="dk1"/>
          </a:effectRef>
          <a:fontRef idx="minor">
            <a:schemeClr val="dk1"/>
          </a:fontRef>
        </p:style>
        <p:txBody>
          <a:bodyPr vert="vert270" lIns="68415" tIns="34208" rIns="68415" bIns="34208" rtlCol="0" anchor="t"/>
          <a:lstStyle/>
          <a:p>
            <a:pPr marL="201613" indent="-201613" algn="ctr" defTabSz="957263"/>
            <a:r>
              <a:rPr lang="ja-JP" altLang="en-US" sz="1400" dirty="0" smtClean="0">
                <a:solidFill>
                  <a:prstClr val="black"/>
                </a:solidFill>
                <a:latin typeface="HGP創英角ｺﾞｼｯｸUB" pitchFamily="50" charset="-128"/>
                <a:ea typeface="HGP創英角ｺﾞｼｯｸUB" pitchFamily="50" charset="-128"/>
              </a:rPr>
              <a:t>第３期</a:t>
            </a:r>
            <a:endParaRPr lang="en-US" altLang="ja-JP" sz="1400" dirty="0" smtClean="0">
              <a:solidFill>
                <a:prstClr val="black"/>
              </a:solidFill>
              <a:latin typeface="HGP創英角ｺﾞｼｯｸUB" pitchFamily="50" charset="-128"/>
              <a:ea typeface="HGP創英角ｺﾞｼｯｸUB" pitchFamily="50" charset="-128"/>
            </a:endParaRPr>
          </a:p>
          <a:p>
            <a:pPr marL="201613" indent="-201613" algn="ctr" defTabSz="957263"/>
            <a:r>
              <a:rPr lang="ja-JP" altLang="en-US" sz="1400" dirty="0" smtClean="0">
                <a:solidFill>
                  <a:prstClr val="black"/>
                </a:solidFill>
                <a:latin typeface="HGP創英角ｺﾞｼｯｸUB" pitchFamily="50" charset="-128"/>
                <a:ea typeface="HGP創英角ｺﾞｼｯｸUB" pitchFamily="50" charset="-128"/>
              </a:rPr>
              <a:t>（平成１８年度～）</a:t>
            </a:r>
            <a:endParaRPr lang="ja-JP" altLang="en-US" sz="1400" dirty="0">
              <a:solidFill>
                <a:prstClr val="black"/>
              </a:solidFill>
              <a:latin typeface="HGP創英角ｺﾞｼｯｸUB" pitchFamily="50" charset="-128"/>
              <a:ea typeface="HGP創英角ｺﾞｼｯｸUB" pitchFamily="50" charset="-128"/>
            </a:endParaRPr>
          </a:p>
        </p:txBody>
      </p:sp>
      <p:sp>
        <p:nvSpPr>
          <p:cNvPr id="24" name="ホームベース 23"/>
          <p:cNvSpPr/>
          <p:nvPr/>
        </p:nvSpPr>
        <p:spPr bwMode="auto">
          <a:xfrm rot="5400000">
            <a:off x="284754" y="4168467"/>
            <a:ext cx="864096" cy="1329378"/>
          </a:xfrm>
          <a:prstGeom prst="homePlate">
            <a:avLst>
              <a:gd name="adj" fmla="val 34538"/>
            </a:avLst>
          </a:prstGeom>
          <a:solidFill>
            <a:schemeClr val="accent5">
              <a:lumMod val="40000"/>
              <a:lumOff val="60000"/>
            </a:schemeClr>
          </a:solidFill>
          <a:ln>
            <a:headEnd/>
            <a:tailEnd/>
          </a:ln>
        </p:spPr>
        <p:style>
          <a:lnRef idx="2">
            <a:schemeClr val="dk1"/>
          </a:lnRef>
          <a:fillRef idx="1">
            <a:schemeClr val="lt1"/>
          </a:fillRef>
          <a:effectRef idx="0">
            <a:schemeClr val="dk1"/>
          </a:effectRef>
          <a:fontRef idx="minor">
            <a:schemeClr val="dk1"/>
          </a:fontRef>
        </p:style>
        <p:txBody>
          <a:bodyPr vert="vert270" lIns="68415" tIns="34208" rIns="68415" bIns="34208" rtlCol="0" anchor="t"/>
          <a:lstStyle/>
          <a:p>
            <a:pPr marL="201613" indent="-201613" algn="ctr" defTabSz="957263"/>
            <a:r>
              <a:rPr lang="ja-JP" altLang="en-US" sz="1400" dirty="0" smtClean="0">
                <a:solidFill>
                  <a:prstClr val="black"/>
                </a:solidFill>
                <a:latin typeface="HGP創英角ｺﾞｼｯｸUB" pitchFamily="50" charset="-128"/>
                <a:ea typeface="HGP創英角ｺﾞｼｯｸUB" pitchFamily="50" charset="-128"/>
              </a:rPr>
              <a:t>第４期</a:t>
            </a:r>
            <a:endParaRPr lang="en-US" altLang="ja-JP" sz="1400" dirty="0" smtClean="0">
              <a:solidFill>
                <a:prstClr val="black"/>
              </a:solidFill>
              <a:latin typeface="HGP創英角ｺﾞｼｯｸUB" pitchFamily="50" charset="-128"/>
              <a:ea typeface="HGP創英角ｺﾞｼｯｸUB" pitchFamily="50" charset="-128"/>
            </a:endParaRPr>
          </a:p>
          <a:p>
            <a:pPr marL="201613" indent="-201613" algn="ctr" defTabSz="957263"/>
            <a:r>
              <a:rPr lang="ja-JP" altLang="en-US" sz="1400" dirty="0" smtClean="0">
                <a:solidFill>
                  <a:prstClr val="black"/>
                </a:solidFill>
                <a:latin typeface="HGP創英角ｺﾞｼｯｸUB" pitchFamily="50" charset="-128"/>
                <a:ea typeface="HGP創英角ｺﾞｼｯｸUB" pitchFamily="50" charset="-128"/>
              </a:rPr>
              <a:t>（平成２１年～）</a:t>
            </a:r>
            <a:endParaRPr lang="ja-JP" altLang="en-US" sz="1400" dirty="0">
              <a:solidFill>
                <a:prstClr val="black"/>
              </a:solidFill>
              <a:latin typeface="HGP創英角ｺﾞｼｯｸUB" pitchFamily="50" charset="-128"/>
              <a:ea typeface="HGP創英角ｺﾞｼｯｸUB" pitchFamily="50" charset="-128"/>
            </a:endParaRPr>
          </a:p>
        </p:txBody>
      </p:sp>
      <p:sp>
        <p:nvSpPr>
          <p:cNvPr id="25" name="ホームベース 24"/>
          <p:cNvSpPr/>
          <p:nvPr/>
        </p:nvSpPr>
        <p:spPr bwMode="auto">
          <a:xfrm rot="5400000">
            <a:off x="284754" y="5356599"/>
            <a:ext cx="864096" cy="1329378"/>
          </a:xfrm>
          <a:prstGeom prst="homePlate">
            <a:avLst>
              <a:gd name="adj" fmla="val 34538"/>
            </a:avLst>
          </a:prstGeom>
          <a:solidFill>
            <a:schemeClr val="accent5">
              <a:lumMod val="40000"/>
              <a:lumOff val="60000"/>
            </a:schemeClr>
          </a:solidFill>
          <a:ln>
            <a:headEnd/>
            <a:tailEnd/>
          </a:ln>
        </p:spPr>
        <p:style>
          <a:lnRef idx="2">
            <a:schemeClr val="dk1"/>
          </a:lnRef>
          <a:fillRef idx="1">
            <a:schemeClr val="lt1"/>
          </a:fillRef>
          <a:effectRef idx="0">
            <a:schemeClr val="dk1"/>
          </a:effectRef>
          <a:fontRef idx="minor">
            <a:schemeClr val="dk1"/>
          </a:fontRef>
        </p:style>
        <p:txBody>
          <a:bodyPr vert="vert270" lIns="68415" tIns="34208" rIns="68415" bIns="34208" rtlCol="0" anchor="t"/>
          <a:lstStyle/>
          <a:p>
            <a:pPr marL="201613" indent="-201613" algn="ctr" defTabSz="957263"/>
            <a:r>
              <a:rPr lang="ja-JP" altLang="en-US" sz="1400" dirty="0" smtClean="0">
                <a:solidFill>
                  <a:prstClr val="black"/>
                </a:solidFill>
                <a:latin typeface="HGP創英角ｺﾞｼｯｸUB" pitchFamily="50" charset="-128"/>
                <a:ea typeface="HGP創英角ｺﾞｼｯｸUB" pitchFamily="50" charset="-128"/>
              </a:rPr>
              <a:t>第５期</a:t>
            </a:r>
            <a:endParaRPr lang="en-US" altLang="ja-JP" sz="1400" dirty="0" smtClean="0">
              <a:solidFill>
                <a:prstClr val="black"/>
              </a:solidFill>
              <a:latin typeface="HGP創英角ｺﾞｼｯｸUB" pitchFamily="50" charset="-128"/>
              <a:ea typeface="HGP創英角ｺﾞｼｯｸUB" pitchFamily="50" charset="-128"/>
            </a:endParaRPr>
          </a:p>
          <a:p>
            <a:pPr marL="201613" indent="-201613" algn="ctr" defTabSz="957263"/>
            <a:r>
              <a:rPr lang="ja-JP" altLang="en-US" sz="1400" dirty="0" smtClean="0">
                <a:solidFill>
                  <a:prstClr val="black"/>
                </a:solidFill>
                <a:latin typeface="HGP創英角ｺﾞｼｯｸUB" pitchFamily="50" charset="-128"/>
                <a:ea typeface="HGP創英角ｺﾞｼｯｸUB" pitchFamily="50" charset="-128"/>
              </a:rPr>
              <a:t>（平成２４年～）</a:t>
            </a:r>
            <a:endParaRPr lang="ja-JP" altLang="en-US" sz="1400" dirty="0">
              <a:solidFill>
                <a:prstClr val="black"/>
              </a:solidFill>
              <a:latin typeface="HGP創英角ｺﾞｼｯｸUB" pitchFamily="50" charset="-128"/>
              <a:ea typeface="HGP創英角ｺﾞｼｯｸUB" pitchFamily="50" charset="-128"/>
            </a:endParaRPr>
          </a:p>
        </p:txBody>
      </p:sp>
      <p:sp>
        <p:nvSpPr>
          <p:cNvPr id="26" name="二等辺三角形 25"/>
          <p:cNvSpPr/>
          <p:nvPr/>
        </p:nvSpPr>
        <p:spPr bwMode="auto">
          <a:xfrm rot="16200000">
            <a:off x="1047762" y="5189412"/>
            <a:ext cx="468052" cy="332345"/>
          </a:xfrm>
          <a:prstGeom prst="triangle">
            <a:avLst/>
          </a:prstGeom>
          <a:ln>
            <a:headEnd/>
            <a:tailEnd/>
          </a:ln>
        </p:spPr>
        <p:style>
          <a:lnRef idx="0">
            <a:schemeClr val="accent1"/>
          </a:lnRef>
          <a:fillRef idx="3">
            <a:schemeClr val="accent1"/>
          </a:fillRef>
          <a:effectRef idx="3">
            <a:schemeClr val="accent1"/>
          </a:effectRef>
          <a:fontRef idx="minor">
            <a:schemeClr val="lt1"/>
          </a:fontRef>
        </p:style>
        <p:txBody>
          <a:bodyPr lIns="68415" tIns="34208" rIns="68415" bIns="34208" rtlCol="0" anchor="ctr"/>
          <a:lstStyle/>
          <a:p>
            <a:pPr marL="201613" indent="-201613" algn="just" defTabSz="957263">
              <a:buFont typeface="Wingdings" pitchFamily="2" charset="2"/>
              <a:buChar char="p"/>
            </a:pPr>
            <a:endParaRPr lang="ja-JP" altLang="en-US">
              <a:solidFill>
                <a:prstClr val="white"/>
              </a:solidFill>
              <a:latin typeface="HGP創英角ｺﾞｼｯｸUB" pitchFamily="50" charset="-128"/>
            </a:endParaRPr>
          </a:p>
        </p:txBody>
      </p:sp>
      <p:sp>
        <p:nvSpPr>
          <p:cNvPr id="27" name="二等辺三角形 26"/>
          <p:cNvSpPr/>
          <p:nvPr/>
        </p:nvSpPr>
        <p:spPr bwMode="auto">
          <a:xfrm rot="16200000">
            <a:off x="1047762" y="3892898"/>
            <a:ext cx="468052" cy="332345"/>
          </a:xfrm>
          <a:prstGeom prst="triangle">
            <a:avLst/>
          </a:prstGeom>
          <a:ln>
            <a:headEnd/>
            <a:tailEnd/>
          </a:ln>
        </p:spPr>
        <p:style>
          <a:lnRef idx="0">
            <a:schemeClr val="accent1"/>
          </a:lnRef>
          <a:fillRef idx="3">
            <a:schemeClr val="accent1"/>
          </a:fillRef>
          <a:effectRef idx="3">
            <a:schemeClr val="accent1"/>
          </a:effectRef>
          <a:fontRef idx="minor">
            <a:schemeClr val="lt1"/>
          </a:fontRef>
        </p:style>
        <p:txBody>
          <a:bodyPr lIns="68415" tIns="34208" rIns="68415" bIns="34208" rtlCol="0" anchor="ctr"/>
          <a:lstStyle/>
          <a:p>
            <a:pPr marL="201613" indent="-201613" algn="just" defTabSz="957263">
              <a:buFont typeface="Wingdings" pitchFamily="2" charset="2"/>
              <a:buChar char="p"/>
            </a:pPr>
            <a:endParaRPr lang="ja-JP" altLang="en-US">
              <a:solidFill>
                <a:prstClr val="white"/>
              </a:solidFill>
              <a:latin typeface="HGP創英角ｺﾞｼｯｸUB" pitchFamily="50" charset="-128"/>
            </a:endParaRPr>
          </a:p>
        </p:txBody>
      </p:sp>
      <p:sp>
        <p:nvSpPr>
          <p:cNvPr id="28" name="二等辺三角形 27"/>
          <p:cNvSpPr/>
          <p:nvPr/>
        </p:nvSpPr>
        <p:spPr bwMode="auto">
          <a:xfrm rot="16200000">
            <a:off x="1047762" y="2741140"/>
            <a:ext cx="468052" cy="332345"/>
          </a:xfrm>
          <a:prstGeom prst="triangle">
            <a:avLst/>
          </a:prstGeom>
          <a:ln>
            <a:headEnd/>
            <a:tailEnd/>
          </a:ln>
        </p:spPr>
        <p:style>
          <a:lnRef idx="0">
            <a:schemeClr val="accent1"/>
          </a:lnRef>
          <a:fillRef idx="3">
            <a:schemeClr val="accent1"/>
          </a:fillRef>
          <a:effectRef idx="3">
            <a:schemeClr val="accent1"/>
          </a:effectRef>
          <a:fontRef idx="minor">
            <a:schemeClr val="lt1"/>
          </a:fontRef>
        </p:style>
        <p:txBody>
          <a:bodyPr lIns="68415" tIns="34208" rIns="68415" bIns="34208" rtlCol="0" anchor="ctr"/>
          <a:lstStyle/>
          <a:p>
            <a:pPr marL="201613" indent="-201613" algn="just" defTabSz="957263">
              <a:buFont typeface="Wingdings" pitchFamily="2" charset="2"/>
              <a:buChar char="p"/>
            </a:pPr>
            <a:endParaRPr lang="ja-JP" altLang="en-US">
              <a:solidFill>
                <a:prstClr val="white"/>
              </a:solidFill>
              <a:latin typeface="HGP創英角ｺﾞｼｯｸUB" pitchFamily="50" charset="-128"/>
            </a:endParaRPr>
          </a:p>
        </p:txBody>
      </p:sp>
      <p:sp>
        <p:nvSpPr>
          <p:cNvPr id="29" name="下矢印 28"/>
          <p:cNvSpPr/>
          <p:nvPr/>
        </p:nvSpPr>
        <p:spPr bwMode="auto">
          <a:xfrm>
            <a:off x="4239672" y="3369214"/>
            <a:ext cx="1927599" cy="288032"/>
          </a:xfrm>
          <a:prstGeom prst="downArrow">
            <a:avLst/>
          </a:prstGeom>
          <a:solidFill>
            <a:schemeClr val="bg1">
              <a:lumMod val="75000"/>
            </a:schemeClr>
          </a:solidFill>
          <a:ln>
            <a:solidFill>
              <a:schemeClr val="tx1">
                <a:lumMod val="65000"/>
                <a:lumOff val="35000"/>
              </a:schemeClr>
            </a:solidFill>
            <a:headEnd/>
            <a:tailEnd/>
          </a:ln>
        </p:spPr>
        <p:style>
          <a:lnRef idx="1">
            <a:schemeClr val="dk1"/>
          </a:lnRef>
          <a:fillRef idx="2">
            <a:schemeClr val="dk1"/>
          </a:fillRef>
          <a:effectRef idx="1">
            <a:schemeClr val="dk1"/>
          </a:effectRef>
          <a:fontRef idx="minor">
            <a:schemeClr val="dk1"/>
          </a:fontRef>
        </p:style>
        <p:txBody>
          <a:bodyPr lIns="68415" tIns="34208" rIns="68415" bIns="34208" rtlCol="0" anchor="ctr"/>
          <a:lstStyle/>
          <a:p>
            <a:pPr marL="201613" indent="-201613" algn="just" defTabSz="957263">
              <a:buFont typeface="Wingdings" pitchFamily="2" charset="2"/>
              <a:buChar char="p"/>
            </a:pPr>
            <a:endParaRPr lang="ja-JP" altLang="en-US">
              <a:solidFill>
                <a:prstClr val="black"/>
              </a:solidFill>
              <a:latin typeface="HGP創英角ｺﾞｼｯｸUB" pitchFamily="50" charset="-128"/>
            </a:endParaRPr>
          </a:p>
        </p:txBody>
      </p:sp>
      <p:sp>
        <p:nvSpPr>
          <p:cNvPr id="30" name="下矢印 29"/>
          <p:cNvSpPr/>
          <p:nvPr/>
        </p:nvSpPr>
        <p:spPr bwMode="auto">
          <a:xfrm>
            <a:off x="4239655" y="4437112"/>
            <a:ext cx="1927599" cy="288032"/>
          </a:xfrm>
          <a:prstGeom prst="downArrow">
            <a:avLst/>
          </a:prstGeom>
          <a:solidFill>
            <a:schemeClr val="bg1">
              <a:lumMod val="75000"/>
            </a:schemeClr>
          </a:solidFill>
          <a:ln>
            <a:solidFill>
              <a:schemeClr val="tx1">
                <a:lumMod val="65000"/>
                <a:lumOff val="35000"/>
              </a:schemeClr>
            </a:solidFill>
            <a:headEnd/>
            <a:tailEnd/>
          </a:ln>
        </p:spPr>
        <p:style>
          <a:lnRef idx="1">
            <a:schemeClr val="dk1"/>
          </a:lnRef>
          <a:fillRef idx="2">
            <a:schemeClr val="dk1"/>
          </a:fillRef>
          <a:effectRef idx="1">
            <a:schemeClr val="dk1"/>
          </a:effectRef>
          <a:fontRef idx="minor">
            <a:schemeClr val="dk1"/>
          </a:fontRef>
        </p:style>
        <p:txBody>
          <a:bodyPr lIns="68415" tIns="34208" rIns="68415" bIns="34208" rtlCol="0" anchor="ctr"/>
          <a:lstStyle/>
          <a:p>
            <a:pPr marL="201613" indent="-201613" algn="just" defTabSz="957263">
              <a:buFont typeface="Wingdings" pitchFamily="2" charset="2"/>
              <a:buChar char="p"/>
            </a:pPr>
            <a:endParaRPr lang="ja-JP" altLang="en-US">
              <a:solidFill>
                <a:prstClr val="black"/>
              </a:solidFill>
              <a:latin typeface="HGP創英角ｺﾞｼｯｸUB" pitchFamily="50" charset="-128"/>
            </a:endParaRPr>
          </a:p>
        </p:txBody>
      </p:sp>
      <p:sp>
        <p:nvSpPr>
          <p:cNvPr id="31" name="下矢印 30"/>
          <p:cNvSpPr/>
          <p:nvPr/>
        </p:nvSpPr>
        <p:spPr bwMode="auto">
          <a:xfrm>
            <a:off x="4239672" y="1041619"/>
            <a:ext cx="1861130" cy="288032"/>
          </a:xfrm>
          <a:prstGeom prst="downArrow">
            <a:avLst/>
          </a:prstGeom>
          <a:solidFill>
            <a:schemeClr val="bg1">
              <a:lumMod val="75000"/>
            </a:schemeClr>
          </a:solidFill>
          <a:ln>
            <a:solidFill>
              <a:schemeClr val="tx1">
                <a:lumMod val="65000"/>
                <a:lumOff val="35000"/>
              </a:schemeClr>
            </a:solidFill>
            <a:headEnd/>
            <a:tailEnd/>
          </a:ln>
        </p:spPr>
        <p:style>
          <a:lnRef idx="1">
            <a:schemeClr val="dk1"/>
          </a:lnRef>
          <a:fillRef idx="2">
            <a:schemeClr val="dk1"/>
          </a:fillRef>
          <a:effectRef idx="1">
            <a:schemeClr val="dk1"/>
          </a:effectRef>
          <a:fontRef idx="minor">
            <a:schemeClr val="dk1"/>
          </a:fontRef>
        </p:style>
        <p:txBody>
          <a:bodyPr lIns="68415" tIns="34208" rIns="68415" bIns="34208" rtlCol="0" anchor="ctr"/>
          <a:lstStyle/>
          <a:p>
            <a:pPr marL="201613" indent="-201613" algn="just" defTabSz="957263">
              <a:buFont typeface="Wingdings" pitchFamily="2" charset="2"/>
              <a:buChar char="p"/>
            </a:pPr>
            <a:endParaRPr lang="ja-JP" altLang="en-US">
              <a:solidFill>
                <a:prstClr val="black"/>
              </a:solidFill>
              <a:latin typeface="HGP創英角ｺﾞｼｯｸUB" pitchFamily="50" charset="-128"/>
            </a:endParaRPr>
          </a:p>
        </p:txBody>
      </p:sp>
      <p:cxnSp>
        <p:nvCxnSpPr>
          <p:cNvPr id="33" name="直線コネクタ 32"/>
          <p:cNvCxnSpPr/>
          <p:nvPr/>
        </p:nvCxnSpPr>
        <p:spPr>
          <a:xfrm flipV="1">
            <a:off x="1514537" y="1844826"/>
            <a:ext cx="199407" cy="1080121"/>
          </a:xfrm>
          <a:prstGeom prst="line">
            <a:avLst/>
          </a:prstGeom>
          <a:ln w="76200" cap="rnd"/>
        </p:spPr>
        <p:style>
          <a:lnRef idx="1">
            <a:schemeClr val="accent1"/>
          </a:lnRef>
          <a:fillRef idx="0">
            <a:schemeClr val="accent1"/>
          </a:fillRef>
          <a:effectRef idx="0">
            <a:schemeClr val="accent1"/>
          </a:effectRef>
          <a:fontRef idx="minor">
            <a:schemeClr val="tx1"/>
          </a:fontRef>
        </p:style>
      </p:cxnSp>
      <p:cxnSp>
        <p:nvCxnSpPr>
          <p:cNvPr id="37" name="直線コネクタ 36"/>
          <p:cNvCxnSpPr/>
          <p:nvPr/>
        </p:nvCxnSpPr>
        <p:spPr>
          <a:xfrm flipV="1">
            <a:off x="1514537" y="4005064"/>
            <a:ext cx="199407" cy="72008"/>
          </a:xfrm>
          <a:prstGeom prst="line">
            <a:avLst/>
          </a:prstGeom>
          <a:ln w="76200" cap="rnd"/>
        </p:spPr>
        <p:style>
          <a:lnRef idx="1">
            <a:schemeClr val="accent1"/>
          </a:lnRef>
          <a:fillRef idx="0">
            <a:schemeClr val="accent1"/>
          </a:fillRef>
          <a:effectRef idx="0">
            <a:schemeClr val="accent1"/>
          </a:effectRef>
          <a:fontRef idx="minor">
            <a:schemeClr val="tx1"/>
          </a:fontRef>
        </p:style>
      </p:cxnSp>
      <p:cxnSp>
        <p:nvCxnSpPr>
          <p:cNvPr id="39" name="直線コネクタ 38"/>
          <p:cNvCxnSpPr/>
          <p:nvPr/>
        </p:nvCxnSpPr>
        <p:spPr>
          <a:xfrm flipV="1">
            <a:off x="1514537" y="5301949"/>
            <a:ext cx="199407" cy="72009"/>
          </a:xfrm>
          <a:prstGeom prst="line">
            <a:avLst/>
          </a:prstGeom>
          <a:ln w="76200" cap="rnd"/>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646818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角丸四角形 53"/>
          <p:cNvSpPr/>
          <p:nvPr/>
        </p:nvSpPr>
        <p:spPr>
          <a:xfrm>
            <a:off x="384518" y="2902861"/>
            <a:ext cx="8605426" cy="3910519"/>
          </a:xfrm>
          <a:prstGeom prst="roundRect">
            <a:avLst/>
          </a:prstGeom>
          <a:blipFill>
            <a:blip r:embed="rId3" cstate="print"/>
            <a:tile tx="0" ty="0" sx="100000" sy="100000" flip="none" algn="tl"/>
          </a:blipFill>
          <a:ln>
            <a:noFill/>
          </a:ln>
        </p:spPr>
        <p:style>
          <a:lnRef idx="1">
            <a:schemeClr val="accent5"/>
          </a:lnRef>
          <a:fillRef idx="2">
            <a:schemeClr val="accent5"/>
          </a:fillRef>
          <a:effectRef idx="1">
            <a:schemeClr val="accent5"/>
          </a:effectRef>
          <a:fontRef idx="minor">
            <a:schemeClr val="dk1"/>
          </a:fontRef>
        </p:style>
        <p:txBody>
          <a:bodyPr lIns="91420" tIns="45713" rIns="91420" bIns="45713" rtlCol="0" anchor="ctr"/>
          <a:lstStyle/>
          <a:p>
            <a:pPr algn="ctr" fontAlgn="auto">
              <a:spcBef>
                <a:spcPts val="0"/>
              </a:spcBef>
              <a:spcAft>
                <a:spcPts val="0"/>
              </a:spcAft>
            </a:pPr>
            <a:endParaRPr lang="ja-JP" altLang="en-US" dirty="0">
              <a:solidFill>
                <a:prstClr val="black"/>
              </a:solidFill>
            </a:endParaRPr>
          </a:p>
        </p:txBody>
      </p:sp>
      <p:sp>
        <p:nvSpPr>
          <p:cNvPr id="70" name="円/楕円 69"/>
          <p:cNvSpPr/>
          <p:nvPr/>
        </p:nvSpPr>
        <p:spPr>
          <a:xfrm>
            <a:off x="1132841" y="3573016"/>
            <a:ext cx="1185358" cy="504056"/>
          </a:xfrm>
          <a:prstGeom prst="ellipse">
            <a:avLst/>
          </a:prstGeom>
        </p:spPr>
        <p:style>
          <a:lnRef idx="1">
            <a:schemeClr val="accent1"/>
          </a:lnRef>
          <a:fillRef idx="2">
            <a:schemeClr val="accent1"/>
          </a:fillRef>
          <a:effectRef idx="1">
            <a:schemeClr val="accent1"/>
          </a:effectRef>
          <a:fontRef idx="minor">
            <a:schemeClr val="dk1"/>
          </a:fontRef>
        </p:style>
        <p:txBody>
          <a:bodyPr lIns="91420" tIns="45713" rIns="91420" bIns="45713" rtlCol="0" anchor="ctr"/>
          <a:lstStyle/>
          <a:p>
            <a:pPr algn="ctr" fontAlgn="auto">
              <a:spcBef>
                <a:spcPts val="0"/>
              </a:spcBef>
              <a:spcAft>
                <a:spcPts val="0"/>
              </a:spcAft>
            </a:pPr>
            <a:endParaRPr lang="ja-JP" altLang="en-US">
              <a:solidFill>
                <a:prstClr val="black"/>
              </a:solidFill>
            </a:endParaRPr>
          </a:p>
        </p:txBody>
      </p:sp>
      <p:sp>
        <p:nvSpPr>
          <p:cNvPr id="56" name="テキスト ボックス 55"/>
          <p:cNvSpPr txBox="1"/>
          <p:nvPr/>
        </p:nvSpPr>
        <p:spPr>
          <a:xfrm>
            <a:off x="185068" y="513814"/>
            <a:ext cx="8783960" cy="830983"/>
          </a:xfrm>
          <a:prstGeom prst="rect">
            <a:avLst/>
          </a:prstGeom>
          <a:noFill/>
        </p:spPr>
        <p:txBody>
          <a:bodyPr wrap="square" lIns="91420" tIns="45713" rIns="91420" bIns="45713" rtlCol="0">
            <a:spAutoFit/>
          </a:bodyPr>
          <a:lstStyle/>
          <a:p>
            <a:pPr fontAlgn="auto">
              <a:spcBef>
                <a:spcPts val="0"/>
              </a:spcBef>
              <a:spcAft>
                <a:spcPts val="0"/>
              </a:spcAft>
            </a:pPr>
            <a:r>
              <a:rPr lang="ja-JP" altLang="en-US" sz="1600" dirty="0" smtClean="0">
                <a:solidFill>
                  <a:prstClr val="black"/>
                </a:solidFill>
                <a:latin typeface="Calibri"/>
                <a:ea typeface="ＭＳ Ｐゴシック"/>
              </a:rPr>
              <a:t>○　住まい・医療・介護・予防・生活支援が一体的に提供される地域包括ケアシステムの実現により、重度な要介護状態となっても、住み慣れた地域で自分らしい暮らしを人生の最後まで続けることができるようになる。</a:t>
            </a:r>
            <a:endParaRPr lang="en-US" altLang="ja-JP" sz="1600" dirty="0" smtClean="0">
              <a:solidFill>
                <a:prstClr val="black"/>
              </a:solidFill>
              <a:latin typeface="Calibri"/>
              <a:ea typeface="ＭＳ Ｐゴシック"/>
            </a:endParaRPr>
          </a:p>
        </p:txBody>
      </p:sp>
      <p:sp>
        <p:nvSpPr>
          <p:cNvPr id="57" name="円/楕円 56"/>
          <p:cNvSpPr/>
          <p:nvPr/>
        </p:nvSpPr>
        <p:spPr>
          <a:xfrm>
            <a:off x="1259712" y="3501010"/>
            <a:ext cx="6696744" cy="3096344"/>
          </a:xfrm>
          <a:prstGeom prst="ellipse">
            <a:avLst/>
          </a:prstGeom>
        </p:spPr>
        <p:style>
          <a:lnRef idx="2">
            <a:schemeClr val="accent3"/>
          </a:lnRef>
          <a:fillRef idx="1">
            <a:schemeClr val="lt1"/>
          </a:fillRef>
          <a:effectRef idx="0">
            <a:schemeClr val="accent3"/>
          </a:effectRef>
          <a:fontRef idx="minor">
            <a:schemeClr val="dk1"/>
          </a:fontRef>
        </p:style>
        <p:txBody>
          <a:bodyPr lIns="91420" tIns="45713" rIns="91420" bIns="45713" rtlCol="0" anchor="ctr"/>
          <a:lstStyle/>
          <a:p>
            <a:pPr algn="ctr" fontAlgn="auto">
              <a:spcBef>
                <a:spcPts val="0"/>
              </a:spcBef>
              <a:spcAft>
                <a:spcPts val="0"/>
              </a:spcAft>
            </a:pPr>
            <a:endParaRPr lang="ja-JP" altLang="en-US">
              <a:solidFill>
                <a:prstClr val="black"/>
              </a:solidFill>
            </a:endParaRPr>
          </a:p>
        </p:txBody>
      </p:sp>
      <p:sp>
        <p:nvSpPr>
          <p:cNvPr id="69" name="円/楕円 68"/>
          <p:cNvSpPr/>
          <p:nvPr/>
        </p:nvSpPr>
        <p:spPr>
          <a:xfrm>
            <a:off x="7164288" y="3789040"/>
            <a:ext cx="1595254" cy="504056"/>
          </a:xfrm>
          <a:prstGeom prst="ellipse">
            <a:avLst/>
          </a:prstGeom>
        </p:spPr>
        <p:style>
          <a:lnRef idx="1">
            <a:schemeClr val="accent6"/>
          </a:lnRef>
          <a:fillRef idx="2">
            <a:schemeClr val="accent6"/>
          </a:fillRef>
          <a:effectRef idx="1">
            <a:schemeClr val="accent6"/>
          </a:effectRef>
          <a:fontRef idx="minor">
            <a:schemeClr val="dk1"/>
          </a:fontRef>
        </p:style>
        <p:txBody>
          <a:bodyPr lIns="91420" tIns="45713" rIns="91420" bIns="45713" rtlCol="0" anchor="ctr"/>
          <a:lstStyle/>
          <a:p>
            <a:pPr algn="ctr" fontAlgn="auto">
              <a:spcBef>
                <a:spcPts val="0"/>
              </a:spcBef>
              <a:spcAft>
                <a:spcPts val="0"/>
              </a:spcAft>
            </a:pPr>
            <a:endParaRPr lang="ja-JP" altLang="en-US">
              <a:solidFill>
                <a:prstClr val="black"/>
              </a:solidFill>
            </a:endParaRPr>
          </a:p>
        </p:txBody>
      </p:sp>
      <p:sp>
        <p:nvSpPr>
          <p:cNvPr id="73" name="右カーブ矢印 72"/>
          <p:cNvSpPr/>
          <p:nvPr/>
        </p:nvSpPr>
        <p:spPr>
          <a:xfrm rot="19031753">
            <a:off x="2562014" y="3998354"/>
            <a:ext cx="500035" cy="1432520"/>
          </a:xfrm>
          <a:prstGeom prst="curvedRightArrow">
            <a:avLst/>
          </a:prstGeom>
        </p:spPr>
        <p:style>
          <a:lnRef idx="1">
            <a:schemeClr val="accent6"/>
          </a:lnRef>
          <a:fillRef idx="3">
            <a:schemeClr val="accent6"/>
          </a:fillRef>
          <a:effectRef idx="2">
            <a:schemeClr val="accent6"/>
          </a:effectRef>
          <a:fontRef idx="minor">
            <a:schemeClr val="lt1"/>
          </a:fontRef>
        </p:style>
        <p:txBody>
          <a:bodyPr lIns="91420" tIns="45713" rIns="91420" bIns="45713" rtlCol="0" anchor="ctr"/>
          <a:lstStyle/>
          <a:p>
            <a:pPr algn="ctr" fontAlgn="auto">
              <a:spcBef>
                <a:spcPts val="0"/>
              </a:spcBef>
              <a:spcAft>
                <a:spcPts val="0"/>
              </a:spcAft>
            </a:pPr>
            <a:endParaRPr lang="ja-JP" altLang="en-US">
              <a:solidFill>
                <a:prstClr val="black"/>
              </a:solidFill>
            </a:endParaRPr>
          </a:p>
        </p:txBody>
      </p:sp>
      <p:sp>
        <p:nvSpPr>
          <p:cNvPr id="74" name="左カーブ矢印 73"/>
          <p:cNvSpPr/>
          <p:nvPr/>
        </p:nvSpPr>
        <p:spPr>
          <a:xfrm rot="9981534" flipH="1">
            <a:off x="3744003" y="3897150"/>
            <a:ext cx="421734" cy="966314"/>
          </a:xfrm>
          <a:prstGeom prst="curvedLeftArrow">
            <a:avLst/>
          </a:prstGeom>
        </p:spPr>
        <p:style>
          <a:lnRef idx="1">
            <a:schemeClr val="accent3"/>
          </a:lnRef>
          <a:fillRef idx="3">
            <a:schemeClr val="accent3"/>
          </a:fillRef>
          <a:effectRef idx="2">
            <a:schemeClr val="accent3"/>
          </a:effectRef>
          <a:fontRef idx="minor">
            <a:schemeClr val="lt1"/>
          </a:fontRef>
        </p:style>
        <p:txBody>
          <a:bodyPr lIns="91420" tIns="45713" rIns="91420" bIns="45713" rtlCol="0" anchor="ctr"/>
          <a:lstStyle/>
          <a:p>
            <a:pPr algn="ctr" fontAlgn="auto">
              <a:spcBef>
                <a:spcPts val="0"/>
              </a:spcBef>
              <a:spcAft>
                <a:spcPts val="0"/>
              </a:spcAft>
            </a:pPr>
            <a:endParaRPr lang="ja-JP" altLang="en-US" dirty="0">
              <a:solidFill>
                <a:prstClr val="black"/>
              </a:solidFill>
            </a:endParaRPr>
          </a:p>
        </p:txBody>
      </p:sp>
      <p:sp>
        <p:nvSpPr>
          <p:cNvPr id="75" name="右カーブ矢印 74"/>
          <p:cNvSpPr/>
          <p:nvPr/>
        </p:nvSpPr>
        <p:spPr>
          <a:xfrm rot="11588426" flipH="1">
            <a:off x="4891214" y="3891772"/>
            <a:ext cx="379544" cy="950643"/>
          </a:xfrm>
          <a:prstGeom prst="curvedRightArrow">
            <a:avLst/>
          </a:prstGeom>
        </p:spPr>
        <p:style>
          <a:lnRef idx="1">
            <a:schemeClr val="accent3"/>
          </a:lnRef>
          <a:fillRef idx="3">
            <a:schemeClr val="accent3"/>
          </a:fillRef>
          <a:effectRef idx="2">
            <a:schemeClr val="accent3"/>
          </a:effectRef>
          <a:fontRef idx="minor">
            <a:schemeClr val="lt1"/>
          </a:fontRef>
        </p:style>
        <p:txBody>
          <a:bodyPr lIns="91420" tIns="45713" rIns="91420" bIns="45713" rtlCol="0" anchor="ctr"/>
          <a:lstStyle/>
          <a:p>
            <a:pPr algn="ctr" fontAlgn="auto">
              <a:spcBef>
                <a:spcPts val="0"/>
              </a:spcBef>
              <a:spcAft>
                <a:spcPts val="0"/>
              </a:spcAft>
            </a:pPr>
            <a:endParaRPr lang="ja-JP" altLang="en-US">
              <a:solidFill>
                <a:prstClr val="black"/>
              </a:solidFill>
            </a:endParaRPr>
          </a:p>
        </p:txBody>
      </p:sp>
      <p:sp>
        <p:nvSpPr>
          <p:cNvPr id="71" name="左カーブ矢印 70"/>
          <p:cNvSpPr/>
          <p:nvPr/>
        </p:nvSpPr>
        <p:spPr>
          <a:xfrm rot="2216199">
            <a:off x="6079827" y="3994721"/>
            <a:ext cx="405939" cy="1318532"/>
          </a:xfrm>
          <a:prstGeom prst="curvedLeftArrow">
            <a:avLst/>
          </a:prstGeom>
        </p:spPr>
        <p:style>
          <a:lnRef idx="1">
            <a:schemeClr val="accent6"/>
          </a:lnRef>
          <a:fillRef idx="3">
            <a:schemeClr val="accent6"/>
          </a:fillRef>
          <a:effectRef idx="2">
            <a:schemeClr val="accent6"/>
          </a:effectRef>
          <a:fontRef idx="minor">
            <a:schemeClr val="lt1"/>
          </a:fontRef>
        </p:style>
        <p:txBody>
          <a:bodyPr lIns="91420" tIns="45713" rIns="91420" bIns="45713" rtlCol="0" anchor="ctr"/>
          <a:lstStyle/>
          <a:p>
            <a:pPr algn="ctr" fontAlgn="auto">
              <a:spcBef>
                <a:spcPts val="0"/>
              </a:spcBef>
              <a:spcAft>
                <a:spcPts val="0"/>
              </a:spcAft>
            </a:pPr>
            <a:endParaRPr lang="ja-JP" altLang="en-US">
              <a:solidFill>
                <a:prstClr val="black"/>
              </a:solidFill>
            </a:endParaRPr>
          </a:p>
        </p:txBody>
      </p:sp>
      <p:sp>
        <p:nvSpPr>
          <p:cNvPr id="77" name="左カーブ矢印 76"/>
          <p:cNvSpPr/>
          <p:nvPr/>
        </p:nvSpPr>
        <p:spPr>
          <a:xfrm rot="1592324" flipH="1">
            <a:off x="3421415" y="4771714"/>
            <a:ext cx="457934" cy="1219710"/>
          </a:xfrm>
          <a:prstGeom prst="curvedLeftArrow">
            <a:avLst/>
          </a:prstGeom>
        </p:spPr>
        <p:style>
          <a:lnRef idx="1">
            <a:schemeClr val="accent3"/>
          </a:lnRef>
          <a:fillRef idx="3">
            <a:schemeClr val="accent3"/>
          </a:fillRef>
          <a:effectRef idx="2">
            <a:schemeClr val="accent3"/>
          </a:effectRef>
          <a:fontRef idx="minor">
            <a:schemeClr val="lt1"/>
          </a:fontRef>
        </p:style>
        <p:txBody>
          <a:bodyPr lIns="91420" tIns="45713" rIns="91420" bIns="45713" rtlCol="0" anchor="ctr"/>
          <a:lstStyle/>
          <a:p>
            <a:pPr algn="ctr" fontAlgn="auto">
              <a:spcBef>
                <a:spcPts val="0"/>
              </a:spcBef>
              <a:spcAft>
                <a:spcPts val="0"/>
              </a:spcAft>
            </a:pPr>
            <a:endParaRPr lang="ja-JP" altLang="en-US">
              <a:solidFill>
                <a:prstClr val="black"/>
              </a:solidFill>
            </a:endParaRPr>
          </a:p>
        </p:txBody>
      </p:sp>
      <p:sp>
        <p:nvSpPr>
          <p:cNvPr id="76" name="右カーブ矢印 75"/>
          <p:cNvSpPr/>
          <p:nvPr/>
        </p:nvSpPr>
        <p:spPr>
          <a:xfrm rot="12586660">
            <a:off x="5273921" y="5166462"/>
            <a:ext cx="503374" cy="1443837"/>
          </a:xfrm>
          <a:prstGeom prst="curvedRightArrow">
            <a:avLst>
              <a:gd name="adj1" fmla="val 23452"/>
              <a:gd name="adj2" fmla="val 50000"/>
              <a:gd name="adj3" fmla="val 26143"/>
            </a:avLst>
          </a:prstGeom>
        </p:spPr>
        <p:style>
          <a:lnRef idx="1">
            <a:schemeClr val="accent6"/>
          </a:lnRef>
          <a:fillRef idx="3">
            <a:schemeClr val="accent6"/>
          </a:fillRef>
          <a:effectRef idx="2">
            <a:schemeClr val="accent6"/>
          </a:effectRef>
          <a:fontRef idx="minor">
            <a:schemeClr val="lt1"/>
          </a:fontRef>
        </p:style>
        <p:txBody>
          <a:bodyPr lIns="91420" tIns="45713" rIns="91420" bIns="45713" rtlCol="0" anchor="ctr"/>
          <a:lstStyle/>
          <a:p>
            <a:pPr algn="ctr" fontAlgn="auto">
              <a:spcBef>
                <a:spcPts val="0"/>
              </a:spcBef>
              <a:spcAft>
                <a:spcPts val="0"/>
              </a:spcAft>
            </a:pPr>
            <a:endParaRPr lang="ja-JP" altLang="en-US">
              <a:solidFill>
                <a:prstClr val="black"/>
              </a:solidFill>
            </a:endParaRPr>
          </a:p>
        </p:txBody>
      </p:sp>
      <p:sp>
        <p:nvSpPr>
          <p:cNvPr id="38" name="円/楕円 37"/>
          <p:cNvSpPr/>
          <p:nvPr/>
        </p:nvSpPr>
        <p:spPr>
          <a:xfrm>
            <a:off x="3419952" y="4597360"/>
            <a:ext cx="2376264" cy="703848"/>
          </a:xfrm>
          <a:prstGeom prst="ellipse">
            <a:avLst/>
          </a:prstGeom>
        </p:spPr>
        <p:style>
          <a:lnRef idx="1">
            <a:schemeClr val="accent2"/>
          </a:lnRef>
          <a:fillRef idx="2">
            <a:schemeClr val="accent2"/>
          </a:fillRef>
          <a:effectRef idx="1">
            <a:schemeClr val="accent2"/>
          </a:effectRef>
          <a:fontRef idx="minor">
            <a:schemeClr val="dk1"/>
          </a:fontRef>
        </p:style>
        <p:txBody>
          <a:bodyPr lIns="91420" tIns="45713" rIns="91420" bIns="45713" rtlCol="0" anchor="ctr"/>
          <a:lstStyle/>
          <a:p>
            <a:pPr algn="ctr" fontAlgn="auto">
              <a:spcBef>
                <a:spcPts val="0"/>
              </a:spcBef>
              <a:spcAft>
                <a:spcPts val="0"/>
              </a:spcAft>
            </a:pPr>
            <a:endParaRPr lang="ja-JP" altLang="en-US">
              <a:solidFill>
                <a:prstClr val="black"/>
              </a:solidFill>
            </a:endParaRPr>
          </a:p>
        </p:txBody>
      </p:sp>
      <p:sp>
        <p:nvSpPr>
          <p:cNvPr id="36" name="円/楕円 35"/>
          <p:cNvSpPr/>
          <p:nvPr/>
        </p:nvSpPr>
        <p:spPr>
          <a:xfrm>
            <a:off x="3110248" y="6021288"/>
            <a:ext cx="1262910" cy="576064"/>
          </a:xfrm>
          <a:prstGeom prst="ellipse">
            <a:avLst/>
          </a:prstGeom>
        </p:spPr>
        <p:style>
          <a:lnRef idx="1">
            <a:schemeClr val="accent4"/>
          </a:lnRef>
          <a:fillRef idx="2">
            <a:schemeClr val="accent4"/>
          </a:fillRef>
          <a:effectRef idx="1">
            <a:schemeClr val="accent4"/>
          </a:effectRef>
          <a:fontRef idx="minor">
            <a:schemeClr val="dk1"/>
          </a:fontRef>
        </p:style>
        <p:txBody>
          <a:bodyPr lIns="91420" tIns="45713" rIns="91420" bIns="45713" rtlCol="0" anchor="ctr"/>
          <a:lstStyle/>
          <a:p>
            <a:pPr algn="ctr" fontAlgn="auto">
              <a:spcBef>
                <a:spcPts val="0"/>
              </a:spcBef>
              <a:spcAft>
                <a:spcPts val="0"/>
              </a:spcAft>
            </a:pPr>
            <a:endParaRPr lang="ja-JP" altLang="en-US">
              <a:solidFill>
                <a:prstClr val="black"/>
              </a:solidFill>
            </a:endParaRPr>
          </a:p>
        </p:txBody>
      </p:sp>
      <p:sp>
        <p:nvSpPr>
          <p:cNvPr id="41" name="テキスト ボックス 40"/>
          <p:cNvSpPr txBox="1"/>
          <p:nvPr/>
        </p:nvSpPr>
        <p:spPr>
          <a:xfrm>
            <a:off x="1547668" y="3140968"/>
            <a:ext cx="1080120" cy="338554"/>
          </a:xfrm>
          <a:prstGeom prst="rect">
            <a:avLst/>
          </a:prstGeom>
          <a:noFill/>
        </p:spPr>
        <p:txBody>
          <a:bodyPr wrap="square" lIns="91420" tIns="45713" rIns="91420" bIns="45713" rtlCol="0">
            <a:spAutoFit/>
          </a:bodyPr>
          <a:lstStyle/>
          <a:p>
            <a:pPr fontAlgn="auto">
              <a:spcBef>
                <a:spcPts val="0"/>
              </a:spcBef>
              <a:spcAft>
                <a:spcPts val="0"/>
              </a:spcAft>
            </a:pPr>
            <a:endParaRPr lang="en-US" altLang="ja-JP" sz="1600" b="1" dirty="0" smtClean="0">
              <a:solidFill>
                <a:prstClr val="black"/>
              </a:solidFill>
              <a:latin typeface="HG丸ｺﾞｼｯｸM-PRO" pitchFamily="50" charset="-128"/>
              <a:ea typeface="HG丸ｺﾞｼｯｸM-PRO" pitchFamily="50" charset="-128"/>
            </a:endParaRPr>
          </a:p>
        </p:txBody>
      </p:sp>
      <p:sp>
        <p:nvSpPr>
          <p:cNvPr id="43" name="テキスト ボックス 42"/>
          <p:cNvSpPr txBox="1"/>
          <p:nvPr/>
        </p:nvSpPr>
        <p:spPr>
          <a:xfrm>
            <a:off x="3635960" y="5517587"/>
            <a:ext cx="2160240" cy="500123"/>
          </a:xfrm>
          <a:prstGeom prst="rect">
            <a:avLst/>
          </a:prstGeom>
          <a:noFill/>
        </p:spPr>
        <p:txBody>
          <a:bodyPr wrap="square" lIns="91420" tIns="45713" rIns="91420" bIns="45713" rtlCol="0">
            <a:spAutoFit/>
          </a:bodyPr>
          <a:lstStyle/>
          <a:p>
            <a:pPr fontAlgn="auto">
              <a:spcBef>
                <a:spcPts val="0"/>
              </a:spcBef>
              <a:spcAft>
                <a:spcPts val="0"/>
              </a:spcAft>
            </a:pPr>
            <a:r>
              <a:rPr lang="ja-JP" altLang="en-US" sz="1050" dirty="0" smtClean="0">
                <a:solidFill>
                  <a:prstClr val="black"/>
                </a:solidFill>
                <a:latin typeface="ＭＳ Ｐゴシック"/>
                <a:ea typeface="ＭＳ Ｐゴシック"/>
              </a:rPr>
              <a:t>いつまでも元気に暮らすために･･･  </a:t>
            </a:r>
            <a:endParaRPr lang="en-US" altLang="ja-JP" sz="1050" dirty="0" smtClean="0">
              <a:solidFill>
                <a:prstClr val="black"/>
              </a:solidFill>
              <a:latin typeface="ＭＳ Ｐゴシック"/>
              <a:ea typeface="ＭＳ Ｐゴシック"/>
            </a:endParaRPr>
          </a:p>
          <a:p>
            <a:pPr fontAlgn="auto">
              <a:spcBef>
                <a:spcPts val="0"/>
              </a:spcBef>
              <a:spcAft>
                <a:spcPts val="0"/>
              </a:spcAft>
            </a:pPr>
            <a:r>
              <a:rPr lang="ja-JP" altLang="en-US" sz="1600" b="1" dirty="0" smtClean="0">
                <a:solidFill>
                  <a:prstClr val="black"/>
                </a:solidFill>
                <a:latin typeface="HG丸ｺﾞｼｯｸM-PRO" pitchFamily="50" charset="-128"/>
                <a:ea typeface="HG丸ｺﾞｼｯｸM-PRO" pitchFamily="50" charset="-128"/>
              </a:rPr>
              <a:t>生活支援・介護予防</a:t>
            </a:r>
            <a:endParaRPr lang="en-US" altLang="ja-JP" sz="1600" b="1" dirty="0" smtClean="0">
              <a:solidFill>
                <a:prstClr val="black"/>
              </a:solidFill>
              <a:latin typeface="HG丸ｺﾞｼｯｸM-PRO" pitchFamily="50" charset="-128"/>
              <a:ea typeface="HG丸ｺﾞｼｯｸM-PRO" pitchFamily="50" charset="-128"/>
            </a:endParaRPr>
          </a:p>
        </p:txBody>
      </p:sp>
      <p:sp>
        <p:nvSpPr>
          <p:cNvPr id="44" name="テキスト ボックス 43"/>
          <p:cNvSpPr txBox="1"/>
          <p:nvPr/>
        </p:nvSpPr>
        <p:spPr>
          <a:xfrm>
            <a:off x="4173189" y="4386604"/>
            <a:ext cx="952639" cy="338540"/>
          </a:xfrm>
          <a:prstGeom prst="rect">
            <a:avLst/>
          </a:prstGeom>
          <a:noFill/>
        </p:spPr>
        <p:txBody>
          <a:bodyPr wrap="square" lIns="91420" tIns="45713" rIns="91420" bIns="45713" rtlCol="0">
            <a:spAutoFit/>
          </a:bodyPr>
          <a:lstStyle/>
          <a:p>
            <a:pPr fontAlgn="auto">
              <a:spcBef>
                <a:spcPts val="0"/>
              </a:spcBef>
              <a:spcAft>
                <a:spcPts val="0"/>
              </a:spcAft>
            </a:pPr>
            <a:r>
              <a:rPr lang="ja-JP" altLang="en-US" sz="1600" b="1" dirty="0" smtClean="0">
                <a:solidFill>
                  <a:prstClr val="black"/>
                </a:solidFill>
                <a:latin typeface="HG丸ｺﾞｼｯｸM-PRO" pitchFamily="50" charset="-128"/>
                <a:ea typeface="HG丸ｺﾞｼｯｸM-PRO" pitchFamily="50" charset="-128"/>
              </a:rPr>
              <a:t>住まい</a:t>
            </a:r>
            <a:endParaRPr lang="en-US" altLang="ja-JP" sz="1600" b="1" dirty="0" smtClean="0">
              <a:solidFill>
                <a:prstClr val="black"/>
              </a:solidFill>
              <a:latin typeface="HG丸ｺﾞｼｯｸM-PRO" pitchFamily="50" charset="-128"/>
              <a:ea typeface="HG丸ｺﾞｼｯｸM-PRO" pitchFamily="50" charset="-128"/>
            </a:endParaRPr>
          </a:p>
        </p:txBody>
      </p:sp>
      <p:pic>
        <p:nvPicPr>
          <p:cNvPr id="20" name="図 19" descr="building02_house1_cl.wmf"/>
          <p:cNvPicPr>
            <a:picLocks noChangeAspect="1"/>
          </p:cNvPicPr>
          <p:nvPr/>
        </p:nvPicPr>
        <p:blipFill>
          <a:blip r:embed="rId4" cstate="print"/>
          <a:stretch>
            <a:fillRect/>
          </a:stretch>
        </p:blipFill>
        <p:spPr>
          <a:xfrm>
            <a:off x="3708023" y="4581128"/>
            <a:ext cx="864097" cy="526898"/>
          </a:xfrm>
          <a:prstGeom prst="rect">
            <a:avLst/>
          </a:prstGeom>
        </p:spPr>
      </p:pic>
      <p:sp>
        <p:nvSpPr>
          <p:cNvPr id="55" name="角丸四角形 54"/>
          <p:cNvSpPr/>
          <p:nvPr/>
        </p:nvSpPr>
        <p:spPr>
          <a:xfrm>
            <a:off x="2666578" y="2852936"/>
            <a:ext cx="4032448" cy="360040"/>
          </a:xfrm>
          <a:prstGeom prst="roundRect">
            <a:avLst/>
          </a:prstGeom>
          <a:noFill/>
          <a:ln>
            <a:noFill/>
          </a:ln>
        </p:spPr>
        <p:style>
          <a:lnRef idx="2">
            <a:schemeClr val="accent6"/>
          </a:lnRef>
          <a:fillRef idx="1">
            <a:schemeClr val="lt1"/>
          </a:fillRef>
          <a:effectRef idx="0">
            <a:schemeClr val="accent6"/>
          </a:effectRef>
          <a:fontRef idx="minor">
            <a:schemeClr val="dk1"/>
          </a:fontRef>
        </p:style>
        <p:txBody>
          <a:bodyPr lIns="91420" tIns="45713" rIns="91420" bIns="45713" rtlCol="0" anchor="ctr"/>
          <a:lstStyle/>
          <a:p>
            <a:pPr algn="ctr" fontAlgn="auto">
              <a:spcBef>
                <a:spcPts val="0"/>
              </a:spcBef>
              <a:spcAft>
                <a:spcPts val="0"/>
              </a:spcAft>
            </a:pPr>
            <a:r>
              <a:rPr lang="ja-JP" altLang="en-US" dirty="0" smtClean="0">
                <a:solidFill>
                  <a:prstClr val="black"/>
                </a:solidFill>
              </a:rPr>
              <a:t>２０２５年の地域包括ケアシステムの姿</a:t>
            </a:r>
            <a:endParaRPr lang="ja-JP" altLang="en-US" dirty="0">
              <a:solidFill>
                <a:prstClr val="black"/>
              </a:solidFill>
            </a:endParaRPr>
          </a:p>
        </p:txBody>
      </p:sp>
      <p:sp>
        <p:nvSpPr>
          <p:cNvPr id="59" name="角丸四角形 58"/>
          <p:cNvSpPr/>
          <p:nvPr/>
        </p:nvSpPr>
        <p:spPr>
          <a:xfrm>
            <a:off x="6100792" y="5301208"/>
            <a:ext cx="2662911" cy="864096"/>
          </a:xfrm>
          <a:prstGeom prst="roundRect">
            <a:avLst/>
          </a:prstGeom>
          <a:ln>
            <a:prstDash val="dash"/>
          </a:ln>
        </p:spPr>
        <p:style>
          <a:lnRef idx="2">
            <a:schemeClr val="accent3"/>
          </a:lnRef>
          <a:fillRef idx="1">
            <a:schemeClr val="lt1"/>
          </a:fillRef>
          <a:effectRef idx="0">
            <a:schemeClr val="accent3"/>
          </a:effectRef>
          <a:fontRef idx="minor">
            <a:schemeClr val="dk1"/>
          </a:fontRef>
        </p:style>
        <p:txBody>
          <a:bodyPr lIns="91420" tIns="45713" rIns="91420" bIns="45713" rtlCol="0" anchor="ctr"/>
          <a:lstStyle/>
          <a:p>
            <a:pPr marL="174625" indent="-174625" fontAlgn="auto">
              <a:spcBef>
                <a:spcPts val="0"/>
              </a:spcBef>
              <a:spcAft>
                <a:spcPts val="0"/>
              </a:spcAft>
            </a:pPr>
            <a:r>
              <a:rPr lang="en-US" altLang="ja-JP" sz="1200" dirty="0" smtClean="0">
                <a:solidFill>
                  <a:prstClr val="black"/>
                </a:solidFill>
              </a:rPr>
              <a:t>※</a:t>
            </a:r>
            <a:r>
              <a:rPr lang="ja-JP" altLang="en-US" sz="1200" dirty="0" smtClean="0">
                <a:solidFill>
                  <a:prstClr val="black"/>
                </a:solidFill>
              </a:rPr>
              <a:t>　</a:t>
            </a:r>
            <a:r>
              <a:rPr lang="ja-JP" altLang="ja-JP" sz="1200" dirty="0" smtClean="0">
                <a:solidFill>
                  <a:prstClr val="black"/>
                </a:solidFill>
              </a:rPr>
              <a:t>地域包括ケアシステムは、おおむね３０分以内に必要なサービスが提供される日常生活圏域（具体的には中学校区）を単位として想定</a:t>
            </a:r>
            <a:endParaRPr lang="ja-JP" altLang="en-US" sz="1200" dirty="0">
              <a:solidFill>
                <a:prstClr val="black"/>
              </a:solidFill>
            </a:endParaRPr>
          </a:p>
        </p:txBody>
      </p:sp>
      <p:pic>
        <p:nvPicPr>
          <p:cNvPr id="3" name="図 2" descr="health_0150.wmf"/>
          <p:cNvPicPr>
            <a:picLocks noChangeAspect="1"/>
          </p:cNvPicPr>
          <p:nvPr/>
        </p:nvPicPr>
        <p:blipFill>
          <a:blip r:embed="rId5" cstate="print"/>
          <a:stretch>
            <a:fillRect/>
          </a:stretch>
        </p:blipFill>
        <p:spPr>
          <a:xfrm>
            <a:off x="5170228" y="4221484"/>
            <a:ext cx="267857" cy="920889"/>
          </a:xfrm>
          <a:prstGeom prst="rect">
            <a:avLst/>
          </a:prstGeom>
        </p:spPr>
      </p:pic>
      <p:pic>
        <p:nvPicPr>
          <p:cNvPr id="8" name="図 7" descr="health_0180.wmf"/>
          <p:cNvPicPr>
            <a:picLocks noChangeAspect="1"/>
          </p:cNvPicPr>
          <p:nvPr/>
        </p:nvPicPr>
        <p:blipFill>
          <a:blip r:embed="rId6" cstate="print"/>
          <a:stretch>
            <a:fillRect/>
          </a:stretch>
        </p:blipFill>
        <p:spPr>
          <a:xfrm>
            <a:off x="4505533" y="4509122"/>
            <a:ext cx="864096" cy="695910"/>
          </a:xfrm>
          <a:prstGeom prst="rect">
            <a:avLst/>
          </a:prstGeom>
        </p:spPr>
      </p:pic>
      <p:sp>
        <p:nvSpPr>
          <p:cNvPr id="48" name="円/楕円 47"/>
          <p:cNvSpPr/>
          <p:nvPr/>
        </p:nvSpPr>
        <p:spPr>
          <a:xfrm>
            <a:off x="5569440" y="3645024"/>
            <a:ext cx="2126604" cy="720080"/>
          </a:xfrm>
          <a:prstGeom prst="ellipse">
            <a:avLst/>
          </a:prstGeom>
        </p:spPr>
        <p:style>
          <a:lnRef idx="1">
            <a:schemeClr val="accent6"/>
          </a:lnRef>
          <a:fillRef idx="2">
            <a:schemeClr val="accent6"/>
          </a:fillRef>
          <a:effectRef idx="1">
            <a:schemeClr val="accent6"/>
          </a:effectRef>
          <a:fontRef idx="minor">
            <a:schemeClr val="dk1"/>
          </a:fontRef>
        </p:style>
        <p:txBody>
          <a:bodyPr lIns="91420" tIns="45713" rIns="91420" bIns="45713" rtlCol="0" anchor="ctr"/>
          <a:lstStyle/>
          <a:p>
            <a:pPr algn="ctr" fontAlgn="auto">
              <a:spcBef>
                <a:spcPts val="0"/>
              </a:spcBef>
              <a:spcAft>
                <a:spcPts val="0"/>
              </a:spcAft>
            </a:pPr>
            <a:endParaRPr lang="ja-JP" altLang="en-US">
              <a:solidFill>
                <a:prstClr val="black"/>
              </a:solidFill>
            </a:endParaRPr>
          </a:p>
        </p:txBody>
      </p:sp>
      <p:pic>
        <p:nvPicPr>
          <p:cNvPr id="18" name="図 17" descr="build32.wmf"/>
          <p:cNvPicPr>
            <a:picLocks noChangeAspect="1"/>
          </p:cNvPicPr>
          <p:nvPr/>
        </p:nvPicPr>
        <p:blipFill>
          <a:blip r:embed="rId7" cstate="print"/>
          <a:stretch>
            <a:fillRect/>
          </a:stretch>
        </p:blipFill>
        <p:spPr>
          <a:xfrm>
            <a:off x="7488686" y="3284987"/>
            <a:ext cx="864096" cy="604665"/>
          </a:xfrm>
          <a:prstGeom prst="rect">
            <a:avLst/>
          </a:prstGeom>
        </p:spPr>
      </p:pic>
      <p:pic>
        <p:nvPicPr>
          <p:cNvPr id="6" name="図 5" descr="health_0166.wmf"/>
          <p:cNvPicPr>
            <a:picLocks noChangeAspect="1"/>
          </p:cNvPicPr>
          <p:nvPr/>
        </p:nvPicPr>
        <p:blipFill>
          <a:blip r:embed="rId8" cstate="print"/>
          <a:stretch>
            <a:fillRect/>
          </a:stretch>
        </p:blipFill>
        <p:spPr>
          <a:xfrm>
            <a:off x="7488689" y="3573015"/>
            <a:ext cx="792087" cy="559721"/>
          </a:xfrm>
          <a:prstGeom prst="rect">
            <a:avLst/>
          </a:prstGeom>
        </p:spPr>
      </p:pic>
      <p:pic>
        <p:nvPicPr>
          <p:cNvPr id="32" name="図 31" descr="build34.wmf"/>
          <p:cNvPicPr>
            <a:picLocks noChangeAspect="1"/>
          </p:cNvPicPr>
          <p:nvPr/>
        </p:nvPicPr>
        <p:blipFill>
          <a:blip r:embed="rId9" cstate="print"/>
          <a:stretch>
            <a:fillRect/>
          </a:stretch>
        </p:blipFill>
        <p:spPr>
          <a:xfrm>
            <a:off x="6433270" y="3284988"/>
            <a:ext cx="676875" cy="520673"/>
          </a:xfrm>
          <a:prstGeom prst="rect">
            <a:avLst/>
          </a:prstGeom>
        </p:spPr>
      </p:pic>
      <p:pic>
        <p:nvPicPr>
          <p:cNvPr id="9" name="図 8" descr="health_0047.wmf"/>
          <p:cNvPicPr>
            <a:picLocks noChangeAspect="1"/>
          </p:cNvPicPr>
          <p:nvPr/>
        </p:nvPicPr>
        <p:blipFill>
          <a:blip r:embed="rId10" cstate="print"/>
          <a:stretch>
            <a:fillRect/>
          </a:stretch>
        </p:blipFill>
        <p:spPr>
          <a:xfrm>
            <a:off x="6829277" y="3530662"/>
            <a:ext cx="667359" cy="690426"/>
          </a:xfrm>
          <a:prstGeom prst="rect">
            <a:avLst/>
          </a:prstGeom>
        </p:spPr>
      </p:pic>
      <p:sp>
        <p:nvSpPr>
          <p:cNvPr id="39" name="テキスト ボックス 38"/>
          <p:cNvSpPr txBox="1"/>
          <p:nvPr/>
        </p:nvSpPr>
        <p:spPr>
          <a:xfrm>
            <a:off x="5765366" y="3879353"/>
            <a:ext cx="2979725" cy="969482"/>
          </a:xfrm>
          <a:prstGeom prst="rect">
            <a:avLst/>
          </a:prstGeom>
          <a:noFill/>
        </p:spPr>
        <p:txBody>
          <a:bodyPr wrap="square" lIns="91420" tIns="45713" rIns="91420" bIns="45713" rtlCol="0">
            <a:spAutoFit/>
          </a:bodyPr>
          <a:lstStyle/>
          <a:p>
            <a:pPr fontAlgn="auto">
              <a:spcBef>
                <a:spcPts val="0"/>
              </a:spcBef>
              <a:spcAft>
                <a:spcPts val="0"/>
              </a:spcAft>
            </a:pPr>
            <a:r>
              <a:rPr lang="ja-JP" altLang="en-US" sz="900" dirty="0" smtClean="0">
                <a:solidFill>
                  <a:prstClr val="black"/>
                </a:solidFill>
                <a:latin typeface="ＭＳ Ｐゴシック"/>
                <a:ea typeface="ＭＳ Ｐゴシック"/>
              </a:rPr>
              <a:t>■在宅系サービス：</a:t>
            </a:r>
            <a:endParaRPr lang="en-US" altLang="ja-JP" sz="900" dirty="0" smtClean="0">
              <a:solidFill>
                <a:prstClr val="black"/>
              </a:solidFill>
              <a:latin typeface="ＭＳ Ｐゴシック"/>
              <a:ea typeface="ＭＳ Ｐゴシック"/>
            </a:endParaRPr>
          </a:p>
          <a:p>
            <a:pPr fontAlgn="auto">
              <a:spcBef>
                <a:spcPts val="0"/>
              </a:spcBef>
              <a:spcAft>
                <a:spcPts val="0"/>
              </a:spcAft>
            </a:pPr>
            <a:r>
              <a:rPr lang="ja-JP" altLang="en-US" sz="800" dirty="0" smtClean="0">
                <a:solidFill>
                  <a:prstClr val="black"/>
                </a:solidFill>
                <a:latin typeface="ＭＳ Ｐゴシック"/>
                <a:ea typeface="ＭＳ Ｐゴシック"/>
              </a:rPr>
              <a:t>・訪問介護　・訪問看護　・通所介護　</a:t>
            </a:r>
            <a:endParaRPr lang="en-US" altLang="ja-JP" sz="800" dirty="0" smtClean="0">
              <a:solidFill>
                <a:prstClr val="black"/>
              </a:solidFill>
              <a:latin typeface="ＭＳ Ｐゴシック"/>
              <a:ea typeface="ＭＳ Ｐゴシック"/>
            </a:endParaRPr>
          </a:p>
          <a:p>
            <a:pPr fontAlgn="auto">
              <a:spcBef>
                <a:spcPts val="0"/>
              </a:spcBef>
              <a:spcAft>
                <a:spcPts val="0"/>
              </a:spcAft>
            </a:pPr>
            <a:r>
              <a:rPr lang="ja-JP" altLang="en-US" sz="800" dirty="0" smtClean="0">
                <a:solidFill>
                  <a:prstClr val="black"/>
                </a:solidFill>
                <a:latin typeface="ＭＳ Ｐゴシック"/>
                <a:ea typeface="ＭＳ Ｐゴシック"/>
              </a:rPr>
              <a:t>・小規模多機能型居宅介護</a:t>
            </a:r>
            <a:endParaRPr lang="en-US" altLang="ja-JP" sz="800" dirty="0" smtClean="0">
              <a:solidFill>
                <a:prstClr val="black"/>
              </a:solidFill>
              <a:latin typeface="ＭＳ Ｐゴシック"/>
              <a:ea typeface="ＭＳ Ｐゴシック"/>
            </a:endParaRPr>
          </a:p>
          <a:p>
            <a:pPr fontAlgn="auto">
              <a:spcBef>
                <a:spcPts val="0"/>
              </a:spcBef>
              <a:spcAft>
                <a:spcPts val="0"/>
              </a:spcAft>
            </a:pPr>
            <a:r>
              <a:rPr lang="ja-JP" altLang="en-US" sz="800" dirty="0" smtClean="0">
                <a:solidFill>
                  <a:prstClr val="black"/>
                </a:solidFill>
                <a:latin typeface="ＭＳ Ｐゴシック"/>
                <a:ea typeface="ＭＳ Ｐゴシック"/>
              </a:rPr>
              <a:t>・</a:t>
            </a:r>
            <a:r>
              <a:rPr lang="ja-JP" altLang="en-US" sz="800" dirty="0" smtClean="0">
                <a:solidFill>
                  <a:prstClr val="black"/>
                </a:solidFill>
                <a:latin typeface="Calibri"/>
                <a:ea typeface="ＭＳ Ｐゴシック"/>
              </a:rPr>
              <a:t>短期入所生活介護</a:t>
            </a:r>
            <a:endParaRPr lang="en-US" altLang="ja-JP" sz="800" dirty="0" smtClean="0">
              <a:solidFill>
                <a:prstClr val="black"/>
              </a:solidFill>
              <a:latin typeface="Calibri"/>
              <a:ea typeface="ＭＳ Ｐゴシック"/>
            </a:endParaRPr>
          </a:p>
          <a:p>
            <a:pPr fontAlgn="auto">
              <a:spcBef>
                <a:spcPts val="0"/>
              </a:spcBef>
              <a:spcAft>
                <a:spcPts val="0"/>
              </a:spcAft>
            </a:pPr>
            <a:r>
              <a:rPr lang="ja-JP" altLang="en-US" sz="800" dirty="0" smtClean="0">
                <a:solidFill>
                  <a:prstClr val="black"/>
                </a:solidFill>
                <a:latin typeface="Calibri"/>
                <a:ea typeface="ＭＳ Ｐゴシック"/>
              </a:rPr>
              <a:t>・</a:t>
            </a:r>
            <a:r>
              <a:rPr lang="en-US" altLang="ja-JP" sz="800" dirty="0" smtClean="0">
                <a:solidFill>
                  <a:prstClr val="black"/>
                </a:solidFill>
                <a:latin typeface="Calibri"/>
                <a:ea typeface="ＭＳ Ｐゴシック"/>
              </a:rPr>
              <a:t>24</a:t>
            </a:r>
            <a:r>
              <a:rPr lang="ja-JP" altLang="en-US" sz="800" dirty="0" smtClean="0">
                <a:solidFill>
                  <a:prstClr val="black"/>
                </a:solidFill>
                <a:latin typeface="Calibri"/>
                <a:ea typeface="ＭＳ Ｐゴシック"/>
              </a:rPr>
              <a:t>時間対応の訪問サービス</a:t>
            </a:r>
            <a:endParaRPr lang="en-US" altLang="ja-JP" sz="800" dirty="0" smtClean="0">
              <a:solidFill>
                <a:prstClr val="black"/>
              </a:solidFill>
              <a:latin typeface="Calibri"/>
              <a:ea typeface="ＭＳ Ｐゴシック"/>
            </a:endParaRPr>
          </a:p>
          <a:p>
            <a:pPr fontAlgn="auto">
              <a:spcBef>
                <a:spcPts val="0"/>
              </a:spcBef>
              <a:spcAft>
                <a:spcPts val="0"/>
              </a:spcAft>
            </a:pPr>
            <a:r>
              <a:rPr lang="ja-JP" altLang="en-US" sz="800" dirty="0" smtClean="0">
                <a:solidFill>
                  <a:prstClr val="black"/>
                </a:solidFill>
                <a:latin typeface="Calibri"/>
                <a:ea typeface="ＭＳ Ｐゴシック"/>
              </a:rPr>
              <a:t>・複合型サービス</a:t>
            </a:r>
            <a:endParaRPr lang="en-US" altLang="ja-JP" sz="800" dirty="0" smtClean="0">
              <a:solidFill>
                <a:prstClr val="black"/>
              </a:solidFill>
              <a:latin typeface="Calibri"/>
              <a:ea typeface="ＭＳ Ｐゴシック"/>
            </a:endParaRPr>
          </a:p>
          <a:p>
            <a:pPr fontAlgn="auto">
              <a:spcBef>
                <a:spcPts val="0"/>
              </a:spcBef>
              <a:spcAft>
                <a:spcPts val="0"/>
              </a:spcAft>
            </a:pPr>
            <a:r>
              <a:rPr lang="en-US" altLang="ja-JP" sz="800" dirty="0" smtClean="0">
                <a:solidFill>
                  <a:prstClr val="black"/>
                </a:solidFill>
                <a:latin typeface="Calibri"/>
                <a:ea typeface="ＭＳ Ｐゴシック"/>
              </a:rPr>
              <a:t>  </a:t>
            </a:r>
            <a:r>
              <a:rPr lang="ja-JP" altLang="en-US" sz="800" dirty="0" smtClean="0">
                <a:solidFill>
                  <a:prstClr val="black"/>
                </a:solidFill>
                <a:latin typeface="Calibri"/>
                <a:ea typeface="ＭＳ Ｐゴシック"/>
              </a:rPr>
              <a:t>　（小規模多機能型居宅介護＋訪問看護） </a:t>
            </a:r>
            <a:r>
              <a:rPr lang="ja-JP" altLang="en-US" sz="800" dirty="0" smtClean="0">
                <a:solidFill>
                  <a:prstClr val="black"/>
                </a:solidFill>
                <a:latin typeface="ＭＳ Ｐゴシック"/>
                <a:ea typeface="ＭＳ Ｐゴシック"/>
              </a:rPr>
              <a:t>等</a:t>
            </a:r>
            <a:endParaRPr lang="en-US" altLang="ja-JP" sz="800" dirty="0" smtClean="0">
              <a:solidFill>
                <a:prstClr val="black"/>
              </a:solidFill>
              <a:latin typeface="ＭＳ Ｐゴシック"/>
              <a:ea typeface="ＭＳ Ｐゴシック"/>
            </a:endParaRPr>
          </a:p>
        </p:txBody>
      </p:sp>
      <p:sp>
        <p:nvSpPr>
          <p:cNvPr id="51" name="角丸四角形吹き出し 50"/>
          <p:cNvSpPr/>
          <p:nvPr/>
        </p:nvSpPr>
        <p:spPr>
          <a:xfrm>
            <a:off x="3635909" y="5157192"/>
            <a:ext cx="1598976" cy="288032"/>
          </a:xfrm>
          <a:prstGeom prst="wedgeRoundRectCallout">
            <a:avLst>
              <a:gd name="adj1" fmla="val 3593"/>
              <a:gd name="adj2" fmla="val -98948"/>
              <a:gd name="adj3" fmla="val 16667"/>
            </a:avLst>
          </a:prstGeom>
          <a:ln w="12700">
            <a:prstDash val="dash"/>
          </a:ln>
        </p:spPr>
        <p:style>
          <a:lnRef idx="2">
            <a:schemeClr val="accent2"/>
          </a:lnRef>
          <a:fillRef idx="1">
            <a:schemeClr val="lt1"/>
          </a:fillRef>
          <a:effectRef idx="0">
            <a:schemeClr val="accent2"/>
          </a:effectRef>
          <a:fontRef idx="minor">
            <a:schemeClr val="dk1"/>
          </a:fontRef>
        </p:style>
        <p:txBody>
          <a:bodyPr lIns="0" tIns="0" rIns="0" bIns="0" rtlCol="0" anchor="ctr"/>
          <a:lstStyle/>
          <a:p>
            <a:pPr fontAlgn="auto">
              <a:spcBef>
                <a:spcPts val="0"/>
              </a:spcBef>
              <a:spcAft>
                <a:spcPts val="0"/>
              </a:spcAft>
            </a:pPr>
            <a:r>
              <a:rPr lang="ja-JP" altLang="en-US" sz="900" dirty="0" smtClean="0">
                <a:solidFill>
                  <a:prstClr val="black"/>
                </a:solidFill>
              </a:rPr>
              <a:t>　・自宅</a:t>
            </a:r>
            <a:endParaRPr lang="en-US" altLang="ja-JP" sz="900" dirty="0" smtClean="0">
              <a:solidFill>
                <a:prstClr val="black"/>
              </a:solidFill>
            </a:endParaRPr>
          </a:p>
          <a:p>
            <a:pPr fontAlgn="auto">
              <a:spcBef>
                <a:spcPts val="0"/>
              </a:spcBef>
              <a:spcAft>
                <a:spcPts val="0"/>
              </a:spcAft>
            </a:pPr>
            <a:r>
              <a:rPr lang="ja-JP" altLang="en-US" sz="900" dirty="0" smtClean="0">
                <a:solidFill>
                  <a:prstClr val="black"/>
                </a:solidFill>
              </a:rPr>
              <a:t>　・サービス付き高齢者向け住宅 等</a:t>
            </a:r>
            <a:endParaRPr lang="ja-JP" altLang="en-US" sz="900" dirty="0">
              <a:solidFill>
                <a:prstClr val="black"/>
              </a:solidFill>
            </a:endParaRPr>
          </a:p>
        </p:txBody>
      </p:sp>
      <p:pic>
        <p:nvPicPr>
          <p:cNvPr id="66" name="図 65" descr="building03_cl2.wmf"/>
          <p:cNvPicPr>
            <a:picLocks noChangeAspect="1"/>
          </p:cNvPicPr>
          <p:nvPr/>
        </p:nvPicPr>
        <p:blipFill>
          <a:blip r:embed="rId11" cstate="print"/>
          <a:stretch>
            <a:fillRect/>
          </a:stretch>
        </p:blipFill>
        <p:spPr>
          <a:xfrm flipH="1">
            <a:off x="1335103" y="5323318"/>
            <a:ext cx="598221" cy="551017"/>
          </a:xfrm>
          <a:prstGeom prst="rect">
            <a:avLst/>
          </a:prstGeom>
        </p:spPr>
      </p:pic>
      <p:sp>
        <p:nvSpPr>
          <p:cNvPr id="78" name="角丸四角形吹き出し 77"/>
          <p:cNvSpPr/>
          <p:nvPr/>
        </p:nvSpPr>
        <p:spPr>
          <a:xfrm>
            <a:off x="2066072" y="5373213"/>
            <a:ext cx="1312761" cy="360040"/>
          </a:xfrm>
          <a:prstGeom prst="wedgeRoundRectCallout">
            <a:avLst>
              <a:gd name="adj1" fmla="val -69366"/>
              <a:gd name="adj2" fmla="val 26389"/>
              <a:gd name="adj3" fmla="val 16667"/>
            </a:avLst>
          </a:prstGeom>
          <a:ln w="19050">
            <a:solidFill>
              <a:srgbClr val="FFC000"/>
            </a:solidFill>
            <a:prstDash val="dash"/>
          </a:ln>
        </p:spPr>
        <p:style>
          <a:lnRef idx="2">
            <a:schemeClr val="accent2"/>
          </a:lnRef>
          <a:fillRef idx="1">
            <a:schemeClr val="lt1"/>
          </a:fillRef>
          <a:effectRef idx="0">
            <a:schemeClr val="accent2"/>
          </a:effectRef>
          <a:fontRef idx="minor">
            <a:schemeClr val="dk1"/>
          </a:fontRef>
        </p:style>
        <p:txBody>
          <a:bodyPr lIns="0" tIns="0" rIns="0" bIns="0" rtlCol="0" anchor="ctr"/>
          <a:lstStyle/>
          <a:p>
            <a:pPr algn="ctr" fontAlgn="auto">
              <a:spcBef>
                <a:spcPts val="0"/>
              </a:spcBef>
              <a:spcAft>
                <a:spcPts val="0"/>
              </a:spcAft>
            </a:pPr>
            <a:r>
              <a:rPr lang="ja-JP" altLang="en-US" sz="900" dirty="0" smtClean="0">
                <a:solidFill>
                  <a:prstClr val="black"/>
                </a:solidFill>
              </a:rPr>
              <a:t>相談業務やサービスの</a:t>
            </a:r>
            <a:endParaRPr lang="en-US" altLang="ja-JP" sz="900" dirty="0" smtClean="0">
              <a:solidFill>
                <a:prstClr val="black"/>
              </a:solidFill>
            </a:endParaRPr>
          </a:p>
          <a:p>
            <a:pPr algn="ctr" fontAlgn="auto">
              <a:spcBef>
                <a:spcPts val="0"/>
              </a:spcBef>
              <a:spcAft>
                <a:spcPts val="0"/>
              </a:spcAft>
            </a:pPr>
            <a:r>
              <a:rPr lang="ja-JP" altLang="en-US" sz="900" dirty="0" smtClean="0">
                <a:solidFill>
                  <a:prstClr val="black"/>
                </a:solidFill>
              </a:rPr>
              <a:t>コーディネートを行います。</a:t>
            </a:r>
            <a:endParaRPr lang="ja-JP" altLang="en-US" sz="900" dirty="0">
              <a:solidFill>
                <a:prstClr val="black"/>
              </a:solidFill>
            </a:endParaRPr>
          </a:p>
        </p:txBody>
      </p:sp>
      <p:sp>
        <p:nvSpPr>
          <p:cNvPr id="53" name="正方形/長方形 52"/>
          <p:cNvSpPr/>
          <p:nvPr/>
        </p:nvSpPr>
        <p:spPr>
          <a:xfrm>
            <a:off x="467567" y="1268763"/>
            <a:ext cx="8296588" cy="1584211"/>
          </a:xfrm>
          <a:prstGeom prst="rect">
            <a:avLst/>
          </a:prstGeom>
          <a:no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91153" tIns="45582" rIns="91153" bIns="45582" anchor="t">
            <a:normAutofit/>
          </a:bodyPr>
          <a:lstStyle/>
          <a:p>
            <a:pPr fontAlgn="auto">
              <a:spcBef>
                <a:spcPts val="0"/>
              </a:spcBef>
              <a:spcAft>
                <a:spcPts val="0"/>
              </a:spcAft>
              <a:defRPr/>
            </a:pPr>
            <a:r>
              <a:rPr lang="en-US" altLang="ja-JP" sz="1200" dirty="0">
                <a:solidFill>
                  <a:srgbClr val="000000"/>
                </a:solidFill>
                <a:latin typeface="HGPｺﾞｼｯｸM" pitchFamily="50" charset="-128"/>
                <a:ea typeface="HGPｺﾞｼｯｸM" pitchFamily="50" charset="-128"/>
              </a:rPr>
              <a:t>【</a:t>
            </a:r>
            <a:r>
              <a:rPr lang="ja-JP" altLang="en-US" sz="1200" dirty="0">
                <a:solidFill>
                  <a:srgbClr val="000000"/>
                </a:solidFill>
                <a:latin typeface="HGPｺﾞｼｯｸM" pitchFamily="50" charset="-128"/>
                <a:ea typeface="HGPｺﾞｼｯｸM" pitchFamily="50" charset="-128"/>
              </a:rPr>
              <a:t>地域包括ケアの５つの視点による取組み</a:t>
            </a:r>
            <a:r>
              <a:rPr lang="en-US" altLang="ja-JP" sz="1200" dirty="0">
                <a:solidFill>
                  <a:srgbClr val="000000"/>
                </a:solidFill>
                <a:latin typeface="HGPｺﾞｼｯｸM" pitchFamily="50" charset="-128"/>
                <a:ea typeface="HGPｺﾞｼｯｸM" pitchFamily="50" charset="-128"/>
              </a:rPr>
              <a:t>】</a:t>
            </a:r>
            <a:endParaRPr lang="ja-JP" altLang="en-US" sz="1200" dirty="0">
              <a:solidFill>
                <a:srgbClr val="000000"/>
              </a:solidFill>
              <a:latin typeface="HGPｺﾞｼｯｸM" pitchFamily="50" charset="-128"/>
              <a:ea typeface="HGPｺﾞｼｯｸM" pitchFamily="50" charset="-128"/>
            </a:endParaRPr>
          </a:p>
          <a:p>
            <a:pPr fontAlgn="auto">
              <a:spcBef>
                <a:spcPts val="0"/>
              </a:spcBef>
              <a:spcAft>
                <a:spcPts val="0"/>
              </a:spcAft>
              <a:defRPr/>
            </a:pPr>
            <a:r>
              <a:rPr lang="ja-JP" altLang="en-US" sz="1200" dirty="0" smtClean="0">
                <a:solidFill>
                  <a:srgbClr val="000000"/>
                </a:solidFill>
                <a:latin typeface="HGPｺﾞｼｯｸM" pitchFamily="50" charset="-128"/>
                <a:ea typeface="HGPｺﾞｼｯｸM" pitchFamily="50" charset="-128"/>
              </a:rPr>
              <a:t>　地域</a:t>
            </a:r>
            <a:r>
              <a:rPr lang="ja-JP" altLang="en-US" sz="1200" dirty="0">
                <a:solidFill>
                  <a:srgbClr val="000000"/>
                </a:solidFill>
                <a:latin typeface="HGPｺﾞｼｯｸM" pitchFamily="50" charset="-128"/>
                <a:ea typeface="HGPｺﾞｼｯｸM" pitchFamily="50" charset="-128"/>
              </a:rPr>
              <a:t>包括ケアを実現するためには、</a:t>
            </a:r>
            <a:r>
              <a:rPr lang="ja-JP" altLang="en-US" sz="1200" u="sng" dirty="0">
                <a:solidFill>
                  <a:srgbClr val="000000"/>
                </a:solidFill>
                <a:latin typeface="HGPｺﾞｼｯｸM" pitchFamily="50" charset="-128"/>
                <a:ea typeface="HGPｺﾞｼｯｸM" pitchFamily="50" charset="-128"/>
              </a:rPr>
              <a:t>次の５つの視点での取組みが包括的</a:t>
            </a:r>
            <a:r>
              <a:rPr lang="ja-JP" altLang="en-US" sz="1200" dirty="0">
                <a:solidFill>
                  <a:srgbClr val="000000"/>
                </a:solidFill>
                <a:latin typeface="HGPｺﾞｼｯｸM" pitchFamily="50" charset="-128"/>
                <a:ea typeface="HGPｺﾞｼｯｸM" pitchFamily="50" charset="-128"/>
              </a:rPr>
              <a:t>（利用者のニーズに応じた①～⑤の適切な組み合わせによるサービス提供）、</a:t>
            </a:r>
            <a:r>
              <a:rPr lang="ja-JP" altLang="en-US" sz="1200" u="sng" dirty="0">
                <a:solidFill>
                  <a:srgbClr val="000000"/>
                </a:solidFill>
                <a:latin typeface="HGPｺﾞｼｯｸM" pitchFamily="50" charset="-128"/>
                <a:ea typeface="HGPｺﾞｼｯｸM" pitchFamily="50" charset="-128"/>
              </a:rPr>
              <a:t>継続的</a:t>
            </a:r>
            <a:r>
              <a:rPr lang="ja-JP" altLang="en-US" sz="1200" dirty="0">
                <a:solidFill>
                  <a:srgbClr val="000000"/>
                </a:solidFill>
                <a:latin typeface="HGPｺﾞｼｯｸM" pitchFamily="50" charset="-128"/>
                <a:ea typeface="HGPｺﾞｼｯｸM" pitchFamily="50" charset="-128"/>
              </a:rPr>
              <a:t>（入院、退院、在宅復帰を通じて切れ目ないサービス提供）</a:t>
            </a:r>
            <a:r>
              <a:rPr lang="ja-JP" altLang="en-US" sz="1200" u="sng" dirty="0">
                <a:solidFill>
                  <a:srgbClr val="000000"/>
                </a:solidFill>
                <a:latin typeface="HGPｺﾞｼｯｸM" pitchFamily="50" charset="-128"/>
                <a:ea typeface="HGPｺﾞｼｯｸM" pitchFamily="50" charset="-128"/>
              </a:rPr>
              <a:t>に行われることが必須。</a:t>
            </a:r>
            <a:endParaRPr lang="ja-JP" altLang="en-US" sz="1200" dirty="0">
              <a:solidFill>
                <a:srgbClr val="000000"/>
              </a:solidFill>
              <a:latin typeface="HGPｺﾞｼｯｸM" pitchFamily="50" charset="-128"/>
              <a:ea typeface="HGPｺﾞｼｯｸM" pitchFamily="50" charset="-128"/>
            </a:endParaRPr>
          </a:p>
          <a:p>
            <a:pPr fontAlgn="auto">
              <a:spcBef>
                <a:spcPts val="0"/>
              </a:spcBef>
              <a:spcAft>
                <a:spcPts val="0"/>
              </a:spcAft>
              <a:defRPr/>
            </a:pPr>
            <a:r>
              <a:rPr lang="ja-JP" altLang="en-US" sz="1200" dirty="0" smtClean="0">
                <a:solidFill>
                  <a:srgbClr val="000000"/>
                </a:solidFill>
                <a:latin typeface="HGPｺﾞｼｯｸM" pitchFamily="50" charset="-128"/>
                <a:ea typeface="HGPｺﾞｼｯｸM" pitchFamily="50" charset="-128"/>
              </a:rPr>
              <a:t>　　①</a:t>
            </a:r>
            <a:r>
              <a:rPr lang="ja-JP" altLang="en-US" sz="1200" u="sng" dirty="0">
                <a:solidFill>
                  <a:srgbClr val="000000"/>
                </a:solidFill>
                <a:latin typeface="HGPｺﾞｼｯｸM" pitchFamily="50" charset="-128"/>
                <a:ea typeface="HGPｺﾞｼｯｸM" pitchFamily="50" charset="-128"/>
              </a:rPr>
              <a:t>医療との連携強化</a:t>
            </a:r>
            <a:endParaRPr lang="ja-JP" altLang="en-US" sz="1200" dirty="0">
              <a:solidFill>
                <a:srgbClr val="000000"/>
              </a:solidFill>
              <a:latin typeface="HGPｺﾞｼｯｸM" pitchFamily="50" charset="-128"/>
              <a:ea typeface="HGPｺﾞｼｯｸM" pitchFamily="50" charset="-128"/>
            </a:endParaRPr>
          </a:p>
          <a:p>
            <a:pPr fontAlgn="auto">
              <a:spcBef>
                <a:spcPts val="0"/>
              </a:spcBef>
              <a:spcAft>
                <a:spcPts val="0"/>
              </a:spcAft>
              <a:defRPr/>
            </a:pPr>
            <a:r>
              <a:rPr lang="ja-JP" altLang="en-US" sz="1200" dirty="0" smtClean="0">
                <a:solidFill>
                  <a:srgbClr val="000000"/>
                </a:solidFill>
                <a:latin typeface="HGPｺﾞｼｯｸM" pitchFamily="50" charset="-128"/>
                <a:ea typeface="HGPｺﾞｼｯｸM" pitchFamily="50" charset="-128"/>
              </a:rPr>
              <a:t>　　②</a:t>
            </a:r>
            <a:r>
              <a:rPr lang="ja-JP" altLang="en-US" sz="1200" u="sng" dirty="0">
                <a:solidFill>
                  <a:srgbClr val="000000"/>
                </a:solidFill>
                <a:latin typeface="HGPｺﾞｼｯｸM" pitchFamily="50" charset="-128"/>
                <a:ea typeface="HGPｺﾞｼｯｸM" pitchFamily="50" charset="-128"/>
              </a:rPr>
              <a:t>介護サービスの充実</a:t>
            </a:r>
            <a:r>
              <a:rPr lang="ja-JP" altLang="en-US" sz="1200" u="sng" dirty="0" smtClean="0">
                <a:solidFill>
                  <a:srgbClr val="000000"/>
                </a:solidFill>
                <a:latin typeface="HGPｺﾞｼｯｸM" pitchFamily="50" charset="-128"/>
                <a:ea typeface="HGPｺﾞｼｯｸM" pitchFamily="50" charset="-128"/>
              </a:rPr>
              <a:t>強化</a:t>
            </a:r>
            <a:endParaRPr lang="en-US" altLang="ja-JP" sz="1200" dirty="0" smtClean="0">
              <a:solidFill>
                <a:srgbClr val="000000"/>
              </a:solidFill>
              <a:latin typeface="HGPｺﾞｼｯｸM" pitchFamily="50" charset="-128"/>
              <a:ea typeface="HGPｺﾞｼｯｸM" pitchFamily="50" charset="-128"/>
            </a:endParaRPr>
          </a:p>
          <a:p>
            <a:pPr fontAlgn="auto">
              <a:spcBef>
                <a:spcPts val="0"/>
              </a:spcBef>
              <a:spcAft>
                <a:spcPts val="0"/>
              </a:spcAft>
              <a:defRPr/>
            </a:pPr>
            <a:r>
              <a:rPr lang="ja-JP" altLang="en-US" sz="1200" dirty="0" smtClean="0">
                <a:solidFill>
                  <a:srgbClr val="000000"/>
                </a:solidFill>
                <a:latin typeface="HGPｺﾞｼｯｸM" pitchFamily="50" charset="-128"/>
                <a:ea typeface="HGPｺﾞｼｯｸM" pitchFamily="50" charset="-128"/>
              </a:rPr>
              <a:t>　　③</a:t>
            </a:r>
            <a:r>
              <a:rPr lang="ja-JP" altLang="en-US" sz="1200" u="sng" dirty="0">
                <a:solidFill>
                  <a:srgbClr val="000000"/>
                </a:solidFill>
                <a:latin typeface="HGPｺﾞｼｯｸM" pitchFamily="50" charset="-128"/>
                <a:ea typeface="HGPｺﾞｼｯｸM" pitchFamily="50" charset="-128"/>
              </a:rPr>
              <a:t>予防の推進　</a:t>
            </a:r>
            <a:endParaRPr lang="en-US" altLang="ja-JP" sz="1200" u="sng" dirty="0">
              <a:solidFill>
                <a:srgbClr val="000000"/>
              </a:solidFill>
              <a:latin typeface="HGPｺﾞｼｯｸM" pitchFamily="50" charset="-128"/>
              <a:ea typeface="HGPｺﾞｼｯｸM" pitchFamily="50" charset="-128"/>
            </a:endParaRPr>
          </a:p>
          <a:p>
            <a:pPr fontAlgn="auto">
              <a:spcBef>
                <a:spcPts val="0"/>
              </a:spcBef>
              <a:spcAft>
                <a:spcPts val="0"/>
              </a:spcAft>
              <a:defRPr/>
            </a:pPr>
            <a:r>
              <a:rPr lang="ja-JP" altLang="en-US" sz="1200" dirty="0" smtClean="0">
                <a:solidFill>
                  <a:srgbClr val="000000"/>
                </a:solidFill>
                <a:latin typeface="HGPｺﾞｼｯｸM" pitchFamily="50" charset="-128"/>
                <a:ea typeface="HGPｺﾞｼｯｸM" pitchFamily="50" charset="-128"/>
              </a:rPr>
              <a:t>　　④</a:t>
            </a:r>
            <a:r>
              <a:rPr lang="ja-JP" altLang="en-US" sz="1200" u="sng" dirty="0">
                <a:solidFill>
                  <a:srgbClr val="000000"/>
                </a:solidFill>
                <a:latin typeface="HGPｺﾞｼｯｸM" pitchFamily="50" charset="-128"/>
                <a:ea typeface="HGPｺﾞｼｯｸM" pitchFamily="50" charset="-128"/>
              </a:rPr>
              <a:t>見守り、配食、買い物など、多様な生活支援サービスの確保や権利擁護</a:t>
            </a:r>
            <a:r>
              <a:rPr lang="ja-JP" altLang="en-US" sz="1200" u="sng" dirty="0" smtClean="0">
                <a:solidFill>
                  <a:srgbClr val="000000"/>
                </a:solidFill>
                <a:latin typeface="HGPｺﾞｼｯｸM" pitchFamily="50" charset="-128"/>
                <a:ea typeface="HGPｺﾞｼｯｸM" pitchFamily="50" charset="-128"/>
              </a:rPr>
              <a:t>など</a:t>
            </a:r>
            <a:endParaRPr lang="en-US" altLang="ja-JP" sz="1200" dirty="0" smtClean="0">
              <a:solidFill>
                <a:srgbClr val="000000"/>
              </a:solidFill>
              <a:latin typeface="HGPｺﾞｼｯｸM" pitchFamily="50" charset="-128"/>
              <a:ea typeface="HGPｺﾞｼｯｸM" pitchFamily="50" charset="-128"/>
            </a:endParaRPr>
          </a:p>
          <a:p>
            <a:pPr fontAlgn="auto">
              <a:spcBef>
                <a:spcPts val="0"/>
              </a:spcBef>
              <a:spcAft>
                <a:spcPts val="0"/>
              </a:spcAft>
              <a:defRPr/>
            </a:pPr>
            <a:r>
              <a:rPr lang="ja-JP" altLang="en-US" sz="1200" dirty="0" smtClean="0">
                <a:solidFill>
                  <a:srgbClr val="000000"/>
                </a:solidFill>
                <a:latin typeface="HGPｺﾞｼｯｸM" pitchFamily="50" charset="-128"/>
                <a:ea typeface="HGPｺﾞｼｯｸM" pitchFamily="50" charset="-128"/>
              </a:rPr>
              <a:t>　　⑤</a:t>
            </a:r>
            <a:r>
              <a:rPr lang="ja-JP" altLang="en-US" sz="1200" u="sng" dirty="0" smtClean="0">
                <a:solidFill>
                  <a:srgbClr val="000000"/>
                </a:solidFill>
                <a:latin typeface="HGPｺﾞｼｯｸM" pitchFamily="50" charset="-128"/>
                <a:ea typeface="HGPｺﾞｼｯｸM" pitchFamily="50" charset="-128"/>
              </a:rPr>
              <a:t>高齢期になっても住み続けることのできる高齢者住まいの整備（国交省と連携）</a:t>
            </a:r>
            <a:endParaRPr lang="ja-JP" altLang="en-US" sz="1200" dirty="0">
              <a:solidFill>
                <a:srgbClr val="000000"/>
              </a:solidFill>
              <a:latin typeface="HGPｺﾞｼｯｸM" pitchFamily="50" charset="-128"/>
              <a:ea typeface="HGPｺﾞｼｯｸM" pitchFamily="50" charset="-128"/>
            </a:endParaRPr>
          </a:p>
        </p:txBody>
      </p:sp>
      <p:pic>
        <p:nvPicPr>
          <p:cNvPr id="40" name="図 39" descr="health_0179.wmf"/>
          <p:cNvPicPr>
            <a:picLocks noChangeAspect="1"/>
          </p:cNvPicPr>
          <p:nvPr/>
        </p:nvPicPr>
        <p:blipFill>
          <a:blip r:embed="rId12" cstate="print"/>
          <a:stretch>
            <a:fillRect/>
          </a:stretch>
        </p:blipFill>
        <p:spPr>
          <a:xfrm>
            <a:off x="5613087" y="3506498"/>
            <a:ext cx="820221" cy="498566"/>
          </a:xfrm>
          <a:prstGeom prst="rect">
            <a:avLst/>
          </a:prstGeom>
        </p:spPr>
      </p:pic>
      <p:sp>
        <p:nvSpPr>
          <p:cNvPr id="65" name="テキスト ボックス 64"/>
          <p:cNvSpPr txBox="1"/>
          <p:nvPr/>
        </p:nvSpPr>
        <p:spPr>
          <a:xfrm>
            <a:off x="7888675" y="4007983"/>
            <a:ext cx="1522374" cy="954093"/>
          </a:xfrm>
          <a:prstGeom prst="rect">
            <a:avLst/>
          </a:prstGeom>
          <a:noFill/>
        </p:spPr>
        <p:txBody>
          <a:bodyPr wrap="square" lIns="91420" tIns="45713" rIns="91420" bIns="45713" rtlCol="0">
            <a:spAutoFit/>
          </a:bodyPr>
          <a:lstStyle/>
          <a:p>
            <a:pPr fontAlgn="auto">
              <a:spcBef>
                <a:spcPts val="0"/>
              </a:spcBef>
              <a:spcAft>
                <a:spcPts val="0"/>
              </a:spcAft>
            </a:pPr>
            <a:r>
              <a:rPr lang="ja-JP" altLang="en-US" sz="800" dirty="0" smtClean="0">
                <a:solidFill>
                  <a:prstClr val="black"/>
                </a:solidFill>
                <a:latin typeface="Calibri"/>
                <a:ea typeface="ＭＳ Ｐゴシック"/>
              </a:rPr>
              <a:t>■施設・居住系サービス</a:t>
            </a:r>
          </a:p>
          <a:p>
            <a:pPr fontAlgn="auto">
              <a:spcBef>
                <a:spcPts val="0"/>
              </a:spcBef>
              <a:spcAft>
                <a:spcPts val="0"/>
              </a:spcAft>
            </a:pPr>
            <a:r>
              <a:rPr lang="ja-JP" altLang="en-US" sz="800" dirty="0" smtClean="0">
                <a:solidFill>
                  <a:prstClr val="black"/>
                </a:solidFill>
                <a:latin typeface="Calibri"/>
                <a:ea typeface="ＭＳ Ｐゴシック"/>
              </a:rPr>
              <a:t>・介護老人福祉施設</a:t>
            </a:r>
            <a:endParaRPr lang="en-US" altLang="ja-JP" sz="800" dirty="0" smtClean="0">
              <a:solidFill>
                <a:prstClr val="black"/>
              </a:solidFill>
              <a:latin typeface="Calibri"/>
              <a:ea typeface="ＭＳ Ｐゴシック"/>
            </a:endParaRPr>
          </a:p>
          <a:p>
            <a:pPr fontAlgn="auto">
              <a:spcBef>
                <a:spcPts val="0"/>
              </a:spcBef>
              <a:spcAft>
                <a:spcPts val="0"/>
              </a:spcAft>
            </a:pPr>
            <a:r>
              <a:rPr lang="ja-JP" altLang="en-US" sz="800" dirty="0" smtClean="0">
                <a:solidFill>
                  <a:prstClr val="black"/>
                </a:solidFill>
                <a:latin typeface="Calibri"/>
                <a:ea typeface="ＭＳ Ｐゴシック"/>
              </a:rPr>
              <a:t>・介護老人保健施設</a:t>
            </a:r>
            <a:endParaRPr lang="en-US" altLang="ja-JP" sz="800" dirty="0" smtClean="0">
              <a:solidFill>
                <a:prstClr val="black"/>
              </a:solidFill>
              <a:latin typeface="Calibri"/>
              <a:ea typeface="ＭＳ Ｐゴシック"/>
            </a:endParaRPr>
          </a:p>
          <a:p>
            <a:pPr fontAlgn="auto">
              <a:spcBef>
                <a:spcPts val="0"/>
              </a:spcBef>
              <a:spcAft>
                <a:spcPts val="0"/>
              </a:spcAft>
            </a:pPr>
            <a:r>
              <a:rPr lang="ja-JP" altLang="en-US" sz="800" dirty="0" smtClean="0">
                <a:solidFill>
                  <a:prstClr val="black"/>
                </a:solidFill>
                <a:latin typeface="ＭＳ Ｐゴシック"/>
                <a:ea typeface="ＭＳ Ｐゴシック"/>
              </a:rPr>
              <a:t>・</a:t>
            </a:r>
            <a:r>
              <a:rPr lang="ja-JP" altLang="en-US" sz="800" dirty="0" smtClean="0">
                <a:solidFill>
                  <a:prstClr val="black"/>
                </a:solidFill>
                <a:latin typeface="Arial" charset="0"/>
                <a:ea typeface="ＭＳ Ｐゴシック"/>
              </a:rPr>
              <a:t>認知症共同生活介護</a:t>
            </a:r>
            <a:endParaRPr lang="en-US" altLang="ja-JP" sz="800" dirty="0" smtClean="0">
              <a:solidFill>
                <a:prstClr val="black"/>
              </a:solidFill>
              <a:latin typeface="Arial" charset="0"/>
              <a:ea typeface="ＭＳ Ｐゴシック"/>
            </a:endParaRPr>
          </a:p>
          <a:p>
            <a:pPr fontAlgn="auto">
              <a:spcBef>
                <a:spcPts val="0"/>
              </a:spcBef>
              <a:spcAft>
                <a:spcPts val="0"/>
              </a:spcAft>
            </a:pPr>
            <a:r>
              <a:rPr lang="ja-JP" altLang="en-US" sz="800" dirty="0" smtClean="0">
                <a:solidFill>
                  <a:prstClr val="black"/>
                </a:solidFill>
                <a:latin typeface="Arial" charset="0"/>
                <a:ea typeface="ＭＳ Ｐゴシック"/>
              </a:rPr>
              <a:t>・特定施設入所者生活介護</a:t>
            </a:r>
            <a:endParaRPr lang="en-US" altLang="ja-JP" sz="800" dirty="0" smtClean="0">
              <a:solidFill>
                <a:prstClr val="black"/>
              </a:solidFill>
              <a:latin typeface="Arial" charset="0"/>
              <a:ea typeface="ＭＳ Ｐゴシック"/>
            </a:endParaRPr>
          </a:p>
          <a:p>
            <a:pPr fontAlgn="auto">
              <a:spcBef>
                <a:spcPts val="0"/>
              </a:spcBef>
              <a:spcAft>
                <a:spcPts val="0"/>
              </a:spcAft>
            </a:pPr>
            <a:r>
              <a:rPr lang="ja-JP" altLang="en-US" sz="800" dirty="0" smtClean="0">
                <a:solidFill>
                  <a:prstClr val="black"/>
                </a:solidFill>
                <a:latin typeface="Arial" charset="0"/>
                <a:ea typeface="ＭＳ Ｐゴシック"/>
              </a:rPr>
              <a:t>　　　　　　　　　　　　　　　　</a:t>
            </a:r>
            <a:r>
              <a:rPr lang="ja-JP" altLang="en-US" sz="800" dirty="0" smtClean="0">
                <a:solidFill>
                  <a:prstClr val="black"/>
                </a:solidFill>
                <a:latin typeface="Calibri"/>
                <a:ea typeface="ＭＳ Ｐゴシック"/>
              </a:rPr>
              <a:t>等</a:t>
            </a:r>
            <a:endParaRPr lang="en-US" altLang="ja-JP" sz="800" dirty="0" smtClean="0">
              <a:solidFill>
                <a:prstClr val="black"/>
              </a:solidFill>
              <a:latin typeface="Calibri"/>
              <a:ea typeface="ＭＳ Ｐゴシック"/>
            </a:endParaRPr>
          </a:p>
          <a:p>
            <a:pPr fontAlgn="auto">
              <a:spcBef>
                <a:spcPts val="0"/>
              </a:spcBef>
              <a:spcAft>
                <a:spcPts val="0"/>
              </a:spcAft>
            </a:pPr>
            <a:endParaRPr lang="en-US" altLang="ja-JP" sz="800" dirty="0" smtClean="0">
              <a:solidFill>
                <a:prstClr val="black"/>
              </a:solidFill>
              <a:latin typeface="ＭＳ Ｐゴシック"/>
              <a:ea typeface="ＭＳ Ｐゴシック"/>
            </a:endParaRPr>
          </a:p>
        </p:txBody>
      </p:sp>
      <p:sp>
        <p:nvSpPr>
          <p:cNvPr id="35" name="円/楕円 34"/>
          <p:cNvSpPr/>
          <p:nvPr/>
        </p:nvSpPr>
        <p:spPr>
          <a:xfrm>
            <a:off x="1986762" y="3645024"/>
            <a:ext cx="1721149" cy="648072"/>
          </a:xfrm>
          <a:prstGeom prst="ellipse">
            <a:avLst/>
          </a:prstGeom>
        </p:spPr>
        <p:style>
          <a:lnRef idx="1">
            <a:schemeClr val="accent1"/>
          </a:lnRef>
          <a:fillRef idx="2">
            <a:schemeClr val="accent1"/>
          </a:fillRef>
          <a:effectRef idx="1">
            <a:schemeClr val="accent1"/>
          </a:effectRef>
          <a:fontRef idx="minor">
            <a:schemeClr val="dk1"/>
          </a:fontRef>
        </p:style>
        <p:txBody>
          <a:bodyPr lIns="91420" tIns="45713" rIns="91420" bIns="45713" rtlCol="0" anchor="ctr"/>
          <a:lstStyle/>
          <a:p>
            <a:pPr algn="ctr" fontAlgn="auto">
              <a:spcBef>
                <a:spcPts val="0"/>
              </a:spcBef>
              <a:spcAft>
                <a:spcPts val="0"/>
              </a:spcAft>
            </a:pPr>
            <a:endParaRPr lang="ja-JP" altLang="en-US">
              <a:solidFill>
                <a:prstClr val="black"/>
              </a:solidFill>
            </a:endParaRPr>
          </a:p>
        </p:txBody>
      </p:sp>
      <p:pic>
        <p:nvPicPr>
          <p:cNvPr id="13" name="図 12" descr="doctor4_3.gif"/>
          <p:cNvPicPr>
            <a:picLocks noChangeAspect="1"/>
          </p:cNvPicPr>
          <p:nvPr/>
        </p:nvPicPr>
        <p:blipFill>
          <a:blip r:embed="rId13" cstate="print"/>
          <a:stretch>
            <a:fillRect/>
          </a:stretch>
        </p:blipFill>
        <p:spPr>
          <a:xfrm>
            <a:off x="2378526" y="3356992"/>
            <a:ext cx="594190" cy="679076"/>
          </a:xfrm>
          <a:prstGeom prst="rect">
            <a:avLst/>
          </a:prstGeom>
        </p:spPr>
      </p:pic>
      <p:pic>
        <p:nvPicPr>
          <p:cNvPr id="14" name="図 13" descr="doctor_illust07_02.gif"/>
          <p:cNvPicPr>
            <a:picLocks noChangeAspect="1"/>
          </p:cNvPicPr>
          <p:nvPr/>
        </p:nvPicPr>
        <p:blipFill>
          <a:blip r:embed="rId14" cstate="print"/>
          <a:stretch>
            <a:fillRect/>
          </a:stretch>
        </p:blipFill>
        <p:spPr>
          <a:xfrm>
            <a:off x="2709752" y="3365480"/>
            <a:ext cx="594192" cy="713030"/>
          </a:xfrm>
          <a:prstGeom prst="rect">
            <a:avLst/>
          </a:prstGeom>
        </p:spPr>
      </p:pic>
      <p:sp>
        <p:nvSpPr>
          <p:cNvPr id="79" name="円/楕円 78"/>
          <p:cNvSpPr/>
          <p:nvPr/>
        </p:nvSpPr>
        <p:spPr>
          <a:xfrm>
            <a:off x="4040273" y="6281936"/>
            <a:ext cx="1063503" cy="387424"/>
          </a:xfrm>
          <a:prstGeom prst="ellipse">
            <a:avLst/>
          </a:prstGeom>
        </p:spPr>
        <p:style>
          <a:lnRef idx="1">
            <a:schemeClr val="accent4"/>
          </a:lnRef>
          <a:fillRef idx="2">
            <a:schemeClr val="accent4"/>
          </a:fillRef>
          <a:effectRef idx="1">
            <a:schemeClr val="accent4"/>
          </a:effectRef>
          <a:fontRef idx="minor">
            <a:schemeClr val="dk1"/>
          </a:fontRef>
        </p:style>
        <p:txBody>
          <a:bodyPr lIns="91420" tIns="45713" rIns="91420" bIns="45713" rtlCol="0" anchor="ctr"/>
          <a:lstStyle/>
          <a:p>
            <a:pPr algn="ctr" fontAlgn="auto">
              <a:spcBef>
                <a:spcPts val="0"/>
              </a:spcBef>
              <a:spcAft>
                <a:spcPts val="0"/>
              </a:spcAft>
            </a:pPr>
            <a:endParaRPr lang="ja-JP" altLang="en-US">
              <a:solidFill>
                <a:prstClr val="black"/>
              </a:solidFill>
            </a:endParaRPr>
          </a:p>
        </p:txBody>
      </p:sp>
      <p:sp>
        <p:nvSpPr>
          <p:cNvPr id="72" name="円/楕円 71"/>
          <p:cNvSpPr/>
          <p:nvPr/>
        </p:nvSpPr>
        <p:spPr>
          <a:xfrm>
            <a:off x="4834094" y="6136793"/>
            <a:ext cx="1200248" cy="576064"/>
          </a:xfrm>
          <a:prstGeom prst="ellipse">
            <a:avLst/>
          </a:prstGeom>
        </p:spPr>
        <p:style>
          <a:lnRef idx="1">
            <a:schemeClr val="accent4"/>
          </a:lnRef>
          <a:fillRef idx="2">
            <a:schemeClr val="accent4"/>
          </a:fillRef>
          <a:effectRef idx="1">
            <a:schemeClr val="accent4"/>
          </a:effectRef>
          <a:fontRef idx="minor">
            <a:schemeClr val="dk1"/>
          </a:fontRef>
        </p:style>
        <p:txBody>
          <a:bodyPr lIns="91420" tIns="45713" rIns="91420" bIns="45713" rtlCol="0" anchor="ctr"/>
          <a:lstStyle/>
          <a:p>
            <a:pPr algn="ctr" fontAlgn="auto">
              <a:spcBef>
                <a:spcPts val="0"/>
              </a:spcBef>
              <a:spcAft>
                <a:spcPts val="0"/>
              </a:spcAft>
            </a:pPr>
            <a:endParaRPr lang="ja-JP" altLang="en-US">
              <a:solidFill>
                <a:prstClr val="black"/>
              </a:solidFill>
            </a:endParaRPr>
          </a:p>
        </p:txBody>
      </p:sp>
      <p:sp>
        <p:nvSpPr>
          <p:cNvPr id="62" name="正方形/長方形 61"/>
          <p:cNvSpPr/>
          <p:nvPr/>
        </p:nvSpPr>
        <p:spPr>
          <a:xfrm>
            <a:off x="2511464" y="3933056"/>
            <a:ext cx="1794661" cy="5760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r>
              <a:rPr lang="ja-JP" altLang="en-US" sz="800" dirty="0" smtClean="0">
                <a:solidFill>
                  <a:prstClr val="black"/>
                </a:solidFill>
              </a:rPr>
              <a:t>日常の医療：</a:t>
            </a:r>
            <a:endParaRPr lang="en-US" altLang="ja-JP" sz="800" dirty="0" smtClean="0">
              <a:solidFill>
                <a:prstClr val="black"/>
              </a:solidFill>
            </a:endParaRPr>
          </a:p>
          <a:p>
            <a:pPr fontAlgn="auto">
              <a:spcBef>
                <a:spcPts val="0"/>
              </a:spcBef>
              <a:spcAft>
                <a:spcPts val="0"/>
              </a:spcAft>
            </a:pPr>
            <a:r>
              <a:rPr lang="ja-JP" altLang="en-US" sz="800" dirty="0" smtClean="0">
                <a:solidFill>
                  <a:prstClr val="black"/>
                </a:solidFill>
              </a:rPr>
              <a:t>　・かかりつけ医</a:t>
            </a:r>
            <a:endParaRPr lang="en-US" altLang="ja-JP" sz="800" dirty="0" smtClean="0">
              <a:solidFill>
                <a:prstClr val="black"/>
              </a:solidFill>
            </a:endParaRPr>
          </a:p>
          <a:p>
            <a:pPr fontAlgn="auto">
              <a:spcBef>
                <a:spcPts val="0"/>
              </a:spcBef>
              <a:spcAft>
                <a:spcPts val="0"/>
              </a:spcAft>
            </a:pPr>
            <a:r>
              <a:rPr lang="ja-JP" altLang="en-US" sz="800" dirty="0" smtClean="0">
                <a:solidFill>
                  <a:prstClr val="black"/>
                </a:solidFill>
              </a:rPr>
              <a:t>　・地域の連携病院</a:t>
            </a:r>
            <a:endParaRPr lang="ja-JP" altLang="en-US" sz="800" dirty="0">
              <a:solidFill>
                <a:prstClr val="black"/>
              </a:solidFill>
            </a:endParaRPr>
          </a:p>
        </p:txBody>
      </p:sp>
      <p:pic>
        <p:nvPicPr>
          <p:cNvPr id="4" name="図 3" descr="health_0183.wmf"/>
          <p:cNvPicPr>
            <a:picLocks noChangeAspect="1"/>
          </p:cNvPicPr>
          <p:nvPr/>
        </p:nvPicPr>
        <p:blipFill>
          <a:blip r:embed="rId15" cstate="print"/>
          <a:stretch>
            <a:fillRect/>
          </a:stretch>
        </p:blipFill>
        <p:spPr>
          <a:xfrm>
            <a:off x="5103890" y="5949643"/>
            <a:ext cx="730051" cy="661959"/>
          </a:xfrm>
          <a:prstGeom prst="rect">
            <a:avLst/>
          </a:prstGeom>
        </p:spPr>
      </p:pic>
      <p:pic>
        <p:nvPicPr>
          <p:cNvPr id="5" name="図 4" descr="health_0153.wmf"/>
          <p:cNvPicPr>
            <a:picLocks noChangeAspect="1"/>
          </p:cNvPicPr>
          <p:nvPr/>
        </p:nvPicPr>
        <p:blipFill>
          <a:blip r:embed="rId16" cstate="print"/>
          <a:stretch>
            <a:fillRect/>
          </a:stretch>
        </p:blipFill>
        <p:spPr>
          <a:xfrm>
            <a:off x="4372773" y="6021288"/>
            <a:ext cx="460851" cy="521250"/>
          </a:xfrm>
          <a:prstGeom prst="rect">
            <a:avLst/>
          </a:prstGeom>
        </p:spPr>
      </p:pic>
      <p:sp>
        <p:nvSpPr>
          <p:cNvPr id="47" name="テキスト ボックス 46"/>
          <p:cNvSpPr txBox="1"/>
          <p:nvPr/>
        </p:nvSpPr>
        <p:spPr>
          <a:xfrm>
            <a:off x="3026614" y="6605026"/>
            <a:ext cx="4536504" cy="280721"/>
          </a:xfrm>
          <a:prstGeom prst="rect">
            <a:avLst/>
          </a:prstGeom>
          <a:noFill/>
        </p:spPr>
        <p:txBody>
          <a:bodyPr wrap="square" lIns="91420" tIns="45713" rIns="91420" bIns="45713" rtlCol="0">
            <a:spAutoFit/>
          </a:bodyPr>
          <a:lstStyle/>
          <a:p>
            <a:pPr fontAlgn="auto">
              <a:spcBef>
                <a:spcPts val="0"/>
              </a:spcBef>
              <a:spcAft>
                <a:spcPts val="0"/>
              </a:spcAft>
            </a:pPr>
            <a:r>
              <a:rPr lang="ja-JP" altLang="en-US" sz="1200" dirty="0" smtClean="0">
                <a:solidFill>
                  <a:prstClr val="black"/>
                </a:solidFill>
                <a:latin typeface="HG丸ｺﾞｼｯｸM-PRO" pitchFamily="50" charset="-128"/>
                <a:ea typeface="HG丸ｺﾞｼｯｸM-PRO" pitchFamily="50" charset="-128"/>
              </a:rPr>
              <a:t>老人クラブ・自治会・ボランティア・</a:t>
            </a:r>
            <a:r>
              <a:rPr lang="en-US" altLang="ja-JP" sz="1200" dirty="0" smtClean="0">
                <a:solidFill>
                  <a:prstClr val="black"/>
                </a:solidFill>
                <a:latin typeface="HG丸ｺﾞｼｯｸM-PRO" pitchFamily="50" charset="-128"/>
                <a:ea typeface="HG丸ｺﾞｼｯｸM-PRO" pitchFamily="50" charset="-128"/>
              </a:rPr>
              <a:t>NPO</a:t>
            </a:r>
            <a:r>
              <a:rPr lang="ja-JP" altLang="en-US" sz="1200" dirty="0" smtClean="0">
                <a:solidFill>
                  <a:prstClr val="black"/>
                </a:solidFill>
                <a:latin typeface="HG丸ｺﾞｼｯｸM-PRO" pitchFamily="50" charset="-128"/>
                <a:ea typeface="HG丸ｺﾞｼｯｸM-PRO" pitchFamily="50" charset="-128"/>
              </a:rPr>
              <a:t>　等</a:t>
            </a:r>
            <a:endParaRPr lang="en-US" altLang="ja-JP" sz="1200" dirty="0" smtClean="0">
              <a:solidFill>
                <a:prstClr val="black"/>
              </a:solidFill>
              <a:latin typeface="HG丸ｺﾞｼｯｸM-PRO" pitchFamily="50" charset="-128"/>
              <a:ea typeface="HG丸ｺﾞｼｯｸM-PRO" pitchFamily="50" charset="-128"/>
            </a:endParaRPr>
          </a:p>
        </p:txBody>
      </p:sp>
      <p:pic>
        <p:nvPicPr>
          <p:cNvPr id="28" name="図 27" descr="person_0290.wmf"/>
          <p:cNvPicPr>
            <a:picLocks noChangeAspect="1"/>
          </p:cNvPicPr>
          <p:nvPr/>
        </p:nvPicPr>
        <p:blipFill>
          <a:blip r:embed="rId17" cstate="print"/>
          <a:stretch>
            <a:fillRect/>
          </a:stretch>
        </p:blipFill>
        <p:spPr>
          <a:xfrm flipH="1">
            <a:off x="1201981" y="5106749"/>
            <a:ext cx="371119" cy="750252"/>
          </a:xfrm>
          <a:prstGeom prst="rect">
            <a:avLst/>
          </a:prstGeom>
        </p:spPr>
      </p:pic>
      <p:sp>
        <p:nvSpPr>
          <p:cNvPr id="49" name="テキスト ボックス 48"/>
          <p:cNvSpPr txBox="1"/>
          <p:nvPr/>
        </p:nvSpPr>
        <p:spPr>
          <a:xfrm>
            <a:off x="751020" y="4725504"/>
            <a:ext cx="1713836" cy="430873"/>
          </a:xfrm>
          <a:prstGeom prst="rect">
            <a:avLst/>
          </a:prstGeom>
          <a:noFill/>
        </p:spPr>
        <p:txBody>
          <a:bodyPr wrap="square" lIns="91420" tIns="45713" rIns="91420" bIns="45713" rtlCol="0">
            <a:spAutoFit/>
          </a:bodyPr>
          <a:lstStyle/>
          <a:p>
            <a:pPr fontAlgn="auto">
              <a:spcBef>
                <a:spcPts val="0"/>
              </a:spcBef>
              <a:spcAft>
                <a:spcPts val="0"/>
              </a:spcAft>
            </a:pPr>
            <a:r>
              <a:rPr lang="ja-JP" altLang="en-US" sz="1100" dirty="0" smtClean="0">
                <a:solidFill>
                  <a:prstClr val="black"/>
                </a:solidFill>
                <a:latin typeface="ＭＳ Ｐゴシック"/>
                <a:ea typeface="ＭＳ Ｐゴシック"/>
              </a:rPr>
              <a:t>・地域包括支援センター</a:t>
            </a:r>
            <a:endParaRPr lang="en-US" altLang="ja-JP" sz="1100" dirty="0" smtClean="0">
              <a:solidFill>
                <a:prstClr val="black"/>
              </a:solidFill>
              <a:latin typeface="ＭＳ Ｐゴシック"/>
              <a:ea typeface="ＭＳ Ｐゴシック"/>
            </a:endParaRPr>
          </a:p>
          <a:p>
            <a:pPr fontAlgn="auto">
              <a:spcBef>
                <a:spcPts val="0"/>
              </a:spcBef>
              <a:spcAft>
                <a:spcPts val="0"/>
              </a:spcAft>
            </a:pPr>
            <a:r>
              <a:rPr lang="ja-JP" altLang="en-US" sz="1100" dirty="0" smtClean="0">
                <a:solidFill>
                  <a:prstClr val="black"/>
                </a:solidFill>
                <a:latin typeface="ＭＳ Ｐゴシック"/>
                <a:ea typeface="ＭＳ Ｐゴシック"/>
              </a:rPr>
              <a:t>・ケアマネジャー</a:t>
            </a:r>
            <a:endParaRPr lang="en-US" altLang="ja-JP" sz="1100" dirty="0" smtClean="0">
              <a:solidFill>
                <a:prstClr val="black"/>
              </a:solidFill>
              <a:latin typeface="ＭＳ Ｐゴシック"/>
              <a:ea typeface="ＭＳ Ｐゴシック"/>
            </a:endParaRPr>
          </a:p>
        </p:txBody>
      </p:sp>
      <p:sp>
        <p:nvSpPr>
          <p:cNvPr id="50" name="テキスト ボックス 49"/>
          <p:cNvSpPr txBox="1"/>
          <p:nvPr/>
        </p:nvSpPr>
        <p:spPr>
          <a:xfrm>
            <a:off x="3508521" y="3933064"/>
            <a:ext cx="930565" cy="461651"/>
          </a:xfrm>
          <a:prstGeom prst="rect">
            <a:avLst/>
          </a:prstGeom>
          <a:noFill/>
        </p:spPr>
        <p:txBody>
          <a:bodyPr wrap="square" lIns="91420" tIns="45713" rIns="91420" bIns="45713" rtlCol="0">
            <a:spAutoFit/>
          </a:bodyPr>
          <a:lstStyle/>
          <a:p>
            <a:pPr fontAlgn="auto">
              <a:spcBef>
                <a:spcPts val="0"/>
              </a:spcBef>
              <a:spcAft>
                <a:spcPts val="0"/>
              </a:spcAft>
            </a:pPr>
            <a:r>
              <a:rPr lang="ja-JP" altLang="en-US" sz="1200" dirty="0" smtClean="0">
                <a:solidFill>
                  <a:prstClr val="black"/>
                </a:solidFill>
                <a:latin typeface="HG丸ｺﾞｼｯｸM-PRO" pitchFamily="50" charset="-128"/>
                <a:ea typeface="HG丸ｺﾞｼｯｸM-PRO" pitchFamily="50" charset="-128"/>
              </a:rPr>
              <a:t>通院・入院</a:t>
            </a:r>
            <a:endParaRPr lang="en-US" altLang="ja-JP" sz="1200" dirty="0" smtClean="0">
              <a:solidFill>
                <a:prstClr val="black"/>
              </a:solidFill>
              <a:latin typeface="HG丸ｺﾞｼｯｸM-PRO" pitchFamily="50" charset="-128"/>
              <a:ea typeface="HG丸ｺﾞｼｯｸM-PRO" pitchFamily="50" charset="-128"/>
            </a:endParaRPr>
          </a:p>
        </p:txBody>
      </p:sp>
      <p:sp>
        <p:nvSpPr>
          <p:cNvPr id="46" name="テキスト ボックス 45"/>
          <p:cNvSpPr txBox="1"/>
          <p:nvPr/>
        </p:nvSpPr>
        <p:spPr>
          <a:xfrm>
            <a:off x="4895475" y="3933064"/>
            <a:ext cx="872984" cy="461651"/>
          </a:xfrm>
          <a:prstGeom prst="rect">
            <a:avLst/>
          </a:prstGeom>
          <a:noFill/>
        </p:spPr>
        <p:txBody>
          <a:bodyPr wrap="square" lIns="91420" tIns="45713" rIns="91420" bIns="45713" rtlCol="0">
            <a:spAutoFit/>
          </a:bodyPr>
          <a:lstStyle/>
          <a:p>
            <a:pPr fontAlgn="auto">
              <a:spcBef>
                <a:spcPts val="0"/>
              </a:spcBef>
              <a:spcAft>
                <a:spcPts val="0"/>
              </a:spcAft>
            </a:pPr>
            <a:r>
              <a:rPr lang="ja-JP" altLang="en-US" sz="1200" dirty="0" smtClean="0">
                <a:solidFill>
                  <a:prstClr val="black"/>
                </a:solidFill>
                <a:latin typeface="HG丸ｺﾞｼｯｸM-PRO" pitchFamily="50" charset="-128"/>
                <a:ea typeface="HG丸ｺﾞｼｯｸM-PRO" pitchFamily="50" charset="-128"/>
              </a:rPr>
              <a:t>通所・入所</a:t>
            </a:r>
            <a:endParaRPr lang="en-US" altLang="ja-JP" sz="1200" dirty="0" smtClean="0">
              <a:solidFill>
                <a:prstClr val="black"/>
              </a:solidFill>
              <a:latin typeface="HG丸ｺﾞｼｯｸM-PRO" pitchFamily="50" charset="-128"/>
              <a:ea typeface="HG丸ｺﾞｼｯｸM-PRO" pitchFamily="50" charset="-128"/>
            </a:endParaRPr>
          </a:p>
        </p:txBody>
      </p:sp>
      <p:pic>
        <p:nvPicPr>
          <p:cNvPr id="64" name="図 63" descr="小規模building03_cl2.png"/>
          <p:cNvPicPr>
            <a:picLocks noChangeAspect="1"/>
          </p:cNvPicPr>
          <p:nvPr/>
        </p:nvPicPr>
        <p:blipFill>
          <a:blip r:embed="rId18" cstate="print"/>
          <a:stretch>
            <a:fillRect/>
          </a:stretch>
        </p:blipFill>
        <p:spPr>
          <a:xfrm>
            <a:off x="1258305" y="3140968"/>
            <a:ext cx="498679" cy="603076"/>
          </a:xfrm>
          <a:prstGeom prst="rect">
            <a:avLst/>
          </a:prstGeom>
        </p:spPr>
      </p:pic>
      <p:sp>
        <p:nvSpPr>
          <p:cNvPr id="63" name="正方形/長方形 62"/>
          <p:cNvSpPr/>
          <p:nvPr/>
        </p:nvSpPr>
        <p:spPr>
          <a:xfrm>
            <a:off x="1106495" y="3789040"/>
            <a:ext cx="1414726" cy="5760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r>
              <a:rPr lang="ja-JP" altLang="en-US" sz="800" dirty="0" smtClean="0">
                <a:solidFill>
                  <a:prstClr val="black"/>
                </a:solidFill>
              </a:rPr>
              <a:t>・急性期病院</a:t>
            </a:r>
            <a:endParaRPr lang="en-US" altLang="ja-JP" sz="800" dirty="0" smtClean="0">
              <a:solidFill>
                <a:prstClr val="black"/>
              </a:solidFill>
            </a:endParaRPr>
          </a:p>
          <a:p>
            <a:pPr fontAlgn="auto">
              <a:spcBef>
                <a:spcPts val="0"/>
              </a:spcBef>
              <a:spcAft>
                <a:spcPts val="0"/>
              </a:spcAft>
            </a:pPr>
            <a:r>
              <a:rPr lang="ja-JP" altLang="en-US" sz="800" dirty="0" smtClean="0">
                <a:solidFill>
                  <a:prstClr val="black"/>
                </a:solidFill>
              </a:rPr>
              <a:t>・亜急性期・回復期</a:t>
            </a:r>
            <a:endParaRPr lang="en-US" altLang="ja-JP" sz="800" dirty="0" smtClean="0">
              <a:solidFill>
                <a:prstClr val="black"/>
              </a:solidFill>
            </a:endParaRPr>
          </a:p>
          <a:p>
            <a:pPr fontAlgn="auto">
              <a:spcBef>
                <a:spcPts val="0"/>
              </a:spcBef>
              <a:spcAft>
                <a:spcPts val="0"/>
              </a:spcAft>
            </a:pPr>
            <a:r>
              <a:rPr lang="ja-JP" altLang="en-US" sz="800" dirty="0" smtClean="0">
                <a:solidFill>
                  <a:prstClr val="black"/>
                </a:solidFill>
              </a:rPr>
              <a:t>　リハビリ病院</a:t>
            </a:r>
          </a:p>
        </p:txBody>
      </p:sp>
      <p:pic>
        <p:nvPicPr>
          <p:cNvPr id="1026" name="Picture 2" descr="C:\Users\KNXVS\AppData\Local\Microsoft\Windows\Temporary Internet Files\Content.IE5\ADV5CF2Q\MC900426352[1].wmf"/>
          <p:cNvPicPr>
            <a:picLocks noChangeAspect="1" noChangeArrowheads="1"/>
          </p:cNvPicPr>
          <p:nvPr/>
        </p:nvPicPr>
        <p:blipFill>
          <a:blip r:embed="rId19" cstate="print"/>
          <a:srcRect/>
          <a:stretch>
            <a:fillRect/>
          </a:stretch>
        </p:blipFill>
        <p:spPr bwMode="auto">
          <a:xfrm>
            <a:off x="1593204" y="3501008"/>
            <a:ext cx="403668" cy="330332"/>
          </a:xfrm>
          <a:prstGeom prst="rect">
            <a:avLst/>
          </a:prstGeom>
          <a:noFill/>
        </p:spPr>
      </p:pic>
      <p:sp>
        <p:nvSpPr>
          <p:cNvPr id="58" name="正方形/長方形 57"/>
          <p:cNvSpPr/>
          <p:nvPr/>
        </p:nvSpPr>
        <p:spPr>
          <a:xfrm>
            <a:off x="1533019" y="3068960"/>
            <a:ext cx="1460657" cy="677108"/>
          </a:xfrm>
          <a:prstGeom prst="rect">
            <a:avLst/>
          </a:prstGeom>
        </p:spPr>
        <p:txBody>
          <a:bodyPr wrap="none">
            <a:spAutoFit/>
          </a:bodyPr>
          <a:lstStyle/>
          <a:p>
            <a:pPr algn="ctr" defTabSz="914125" fontAlgn="auto">
              <a:spcBef>
                <a:spcPts val="0"/>
              </a:spcBef>
              <a:spcAft>
                <a:spcPts val="0"/>
              </a:spcAft>
              <a:defRPr/>
            </a:pPr>
            <a:r>
              <a:rPr lang="ja-JP" altLang="en-US" sz="1200" dirty="0" smtClean="0">
                <a:solidFill>
                  <a:prstClr val="black"/>
                </a:solidFill>
                <a:latin typeface="ＭＳ Ｐゴシック"/>
                <a:ea typeface="ＭＳ Ｐゴシック"/>
              </a:rPr>
              <a:t>病気になったら･･･  </a:t>
            </a:r>
            <a:endParaRPr lang="en-US" altLang="ja-JP" sz="1200" dirty="0" smtClean="0">
              <a:solidFill>
                <a:prstClr val="black"/>
              </a:solidFill>
              <a:latin typeface="ＭＳ Ｐゴシック"/>
              <a:ea typeface="ＭＳ Ｐゴシック"/>
            </a:endParaRPr>
          </a:p>
          <a:p>
            <a:pPr algn="ctr" defTabSz="914125" fontAlgn="auto">
              <a:spcBef>
                <a:spcPts val="0"/>
              </a:spcBef>
              <a:spcAft>
                <a:spcPts val="0"/>
              </a:spcAft>
              <a:defRPr/>
            </a:pPr>
            <a:r>
              <a:rPr lang="ja-JP" altLang="en-US" sz="1400" b="1" dirty="0" smtClean="0">
                <a:solidFill>
                  <a:prstClr val="black"/>
                </a:solidFill>
                <a:latin typeface="HG丸ｺﾞｼｯｸM-PRO" pitchFamily="50" charset="-128"/>
                <a:ea typeface="HG丸ｺﾞｼｯｸM-PRO" pitchFamily="50" charset="-128"/>
              </a:rPr>
              <a:t>医　療</a:t>
            </a:r>
            <a:endParaRPr lang="en-US" altLang="ja-JP" sz="1400" b="1" dirty="0" smtClean="0">
              <a:solidFill>
                <a:prstClr val="black"/>
              </a:solidFill>
              <a:latin typeface="HG丸ｺﾞｼｯｸM-PRO" pitchFamily="50" charset="-128"/>
              <a:ea typeface="HG丸ｺﾞｼｯｸM-PRO" pitchFamily="50" charset="-128"/>
            </a:endParaRPr>
          </a:p>
          <a:p>
            <a:pPr algn="ctr" defTabSz="914125" fontAlgn="auto">
              <a:spcBef>
                <a:spcPts val="0"/>
              </a:spcBef>
              <a:spcAft>
                <a:spcPts val="0"/>
              </a:spcAft>
              <a:defRPr/>
            </a:pPr>
            <a:endParaRPr lang="ja-JP" altLang="en-US" sz="1200" dirty="0">
              <a:solidFill>
                <a:prstClr val="black"/>
              </a:solidFill>
              <a:latin typeface="ＭＳ Ｐゴシック"/>
              <a:ea typeface="ＭＳ Ｐゴシック"/>
            </a:endParaRPr>
          </a:p>
        </p:txBody>
      </p:sp>
      <p:pic>
        <p:nvPicPr>
          <p:cNvPr id="33" name="Picture 5" descr="C:\Documents and Settings\nao\Local Settings\Temporary Internet Files\Content.IE5\TEYYXPF4\MC900343525[1].wmf"/>
          <p:cNvPicPr>
            <a:picLocks noChangeAspect="1" noChangeArrowheads="1"/>
          </p:cNvPicPr>
          <p:nvPr/>
        </p:nvPicPr>
        <p:blipFill>
          <a:blip r:embed="rId20" cstate="print"/>
          <a:srcRect/>
          <a:stretch>
            <a:fillRect/>
          </a:stretch>
        </p:blipFill>
        <p:spPr bwMode="auto">
          <a:xfrm>
            <a:off x="3219998" y="5937566"/>
            <a:ext cx="1086872" cy="587778"/>
          </a:xfrm>
          <a:prstGeom prst="rect">
            <a:avLst/>
          </a:prstGeom>
          <a:noFill/>
        </p:spPr>
      </p:pic>
      <p:sp>
        <p:nvSpPr>
          <p:cNvPr id="42" name="テキスト ボックス 41"/>
          <p:cNvSpPr txBox="1"/>
          <p:nvPr/>
        </p:nvSpPr>
        <p:spPr>
          <a:xfrm>
            <a:off x="6494383" y="3068960"/>
            <a:ext cx="1979712" cy="523206"/>
          </a:xfrm>
          <a:prstGeom prst="rect">
            <a:avLst/>
          </a:prstGeom>
          <a:noFill/>
        </p:spPr>
        <p:txBody>
          <a:bodyPr wrap="square" lIns="91420" tIns="45713" rIns="91420" bIns="45713" rtlCol="0">
            <a:spAutoFit/>
          </a:bodyPr>
          <a:lstStyle/>
          <a:p>
            <a:pPr fontAlgn="auto">
              <a:spcBef>
                <a:spcPts val="0"/>
              </a:spcBef>
              <a:spcAft>
                <a:spcPts val="0"/>
              </a:spcAft>
            </a:pPr>
            <a:r>
              <a:rPr lang="ja-JP" altLang="en-US" sz="1200" dirty="0" smtClean="0">
                <a:solidFill>
                  <a:prstClr val="black"/>
                </a:solidFill>
                <a:latin typeface="ＭＳ Ｐゴシック"/>
                <a:ea typeface="ＭＳ Ｐゴシック"/>
              </a:rPr>
              <a:t>介護が必要になったら･･･  </a:t>
            </a:r>
            <a:endParaRPr lang="en-US" altLang="ja-JP" sz="1200" dirty="0" smtClean="0">
              <a:solidFill>
                <a:prstClr val="black"/>
              </a:solidFill>
              <a:latin typeface="ＭＳ Ｐゴシック"/>
              <a:ea typeface="ＭＳ Ｐゴシック"/>
            </a:endParaRPr>
          </a:p>
          <a:p>
            <a:pPr fontAlgn="auto">
              <a:spcBef>
                <a:spcPts val="0"/>
              </a:spcBef>
              <a:spcAft>
                <a:spcPts val="0"/>
              </a:spcAft>
            </a:pPr>
            <a:r>
              <a:rPr lang="ja-JP" altLang="en-US" sz="1600" b="1" dirty="0" smtClean="0">
                <a:solidFill>
                  <a:prstClr val="black"/>
                </a:solidFill>
                <a:latin typeface="HG丸ｺﾞｼｯｸM-PRO" pitchFamily="50" charset="-128"/>
                <a:ea typeface="HG丸ｺﾞｼｯｸM-PRO" pitchFamily="50" charset="-128"/>
              </a:rPr>
              <a:t>　　　介　護</a:t>
            </a:r>
            <a:endParaRPr lang="en-US" altLang="ja-JP" sz="1600" b="1" dirty="0" smtClean="0">
              <a:solidFill>
                <a:prstClr val="black"/>
              </a:solidFill>
              <a:latin typeface="HG丸ｺﾞｼｯｸM-PRO" pitchFamily="50" charset="-128"/>
              <a:ea typeface="HG丸ｺﾞｼｯｸM-PRO" pitchFamily="50" charset="-128"/>
            </a:endParaRPr>
          </a:p>
        </p:txBody>
      </p:sp>
      <p:sp>
        <p:nvSpPr>
          <p:cNvPr id="67" name="テキスト ボックス 66"/>
          <p:cNvSpPr txBox="1"/>
          <p:nvPr/>
        </p:nvSpPr>
        <p:spPr>
          <a:xfrm>
            <a:off x="5793006" y="4797349"/>
            <a:ext cx="1038936" cy="338540"/>
          </a:xfrm>
          <a:prstGeom prst="rect">
            <a:avLst/>
          </a:prstGeom>
          <a:noFill/>
        </p:spPr>
        <p:txBody>
          <a:bodyPr wrap="square" lIns="91420" tIns="45713" rIns="91420" bIns="45713" rtlCol="0">
            <a:spAutoFit/>
          </a:bodyPr>
          <a:lstStyle/>
          <a:p>
            <a:pPr fontAlgn="auto">
              <a:spcBef>
                <a:spcPts val="0"/>
              </a:spcBef>
              <a:spcAft>
                <a:spcPts val="0"/>
              </a:spcAft>
            </a:pPr>
            <a:r>
              <a:rPr lang="ja-JP" altLang="en-US" sz="800" dirty="0" smtClean="0">
                <a:solidFill>
                  <a:prstClr val="black"/>
                </a:solidFill>
                <a:latin typeface="ＭＳ Ｐゴシック"/>
                <a:ea typeface="ＭＳ Ｐゴシック"/>
              </a:rPr>
              <a:t>■介護予防サービス</a:t>
            </a:r>
            <a:endParaRPr lang="en-US" altLang="ja-JP" sz="800" dirty="0" smtClean="0">
              <a:solidFill>
                <a:prstClr val="black"/>
              </a:solidFill>
              <a:latin typeface="ＭＳ Ｐゴシック"/>
              <a:ea typeface="ＭＳ Ｐゴシック"/>
            </a:endParaRPr>
          </a:p>
        </p:txBody>
      </p:sp>
      <p:sp>
        <p:nvSpPr>
          <p:cNvPr id="68" name="正方形/長方形 67"/>
          <p:cNvSpPr/>
          <p:nvPr/>
        </p:nvSpPr>
        <p:spPr>
          <a:xfrm>
            <a:off x="52130" y="2"/>
            <a:ext cx="8508022" cy="646331"/>
          </a:xfrm>
          <a:prstGeom prst="rect">
            <a:avLst/>
          </a:prstGeom>
        </p:spPr>
        <p:txBody>
          <a:bodyPr wrap="square">
            <a:spAutoFit/>
          </a:bodyPr>
          <a:lstStyle/>
          <a:p>
            <a:pPr defTabSz="912813"/>
            <a:r>
              <a:rPr lang="ja-JP" altLang="en-US" dirty="0" smtClean="0">
                <a:solidFill>
                  <a:prstClr val="black"/>
                </a:solidFill>
                <a:latin typeface="HGP創英角ｺﾞｼｯｸUB" pitchFamily="50" charset="-128"/>
                <a:ea typeface="HGP創英角ｺﾞｼｯｸUB" pitchFamily="50" charset="-128"/>
              </a:rPr>
              <a:t>（２）平成</a:t>
            </a:r>
            <a:r>
              <a:rPr lang="en-US" altLang="ja-JP" dirty="0" smtClean="0">
                <a:solidFill>
                  <a:prstClr val="black"/>
                </a:solidFill>
                <a:latin typeface="HGP創英角ｺﾞｼｯｸUB" pitchFamily="50" charset="-128"/>
                <a:ea typeface="HGP創英角ｺﾞｼｯｸUB" pitchFamily="50" charset="-128"/>
              </a:rPr>
              <a:t>24</a:t>
            </a:r>
            <a:r>
              <a:rPr lang="ja-JP" altLang="en-US" dirty="0" smtClean="0">
                <a:solidFill>
                  <a:prstClr val="black"/>
                </a:solidFill>
                <a:latin typeface="HGP創英角ｺﾞｼｯｸUB" pitchFamily="50" charset="-128"/>
                <a:ea typeface="HGP創英角ｺﾞｼｯｸUB" pitchFamily="50" charset="-128"/>
              </a:rPr>
              <a:t>年度の介護保険法改正と介護報酬改定</a:t>
            </a:r>
          </a:p>
          <a:p>
            <a:pPr defTabSz="912813"/>
            <a:r>
              <a:rPr lang="ja-JP" altLang="en-US" dirty="0" smtClean="0">
                <a:solidFill>
                  <a:prstClr val="black"/>
                </a:solidFill>
                <a:latin typeface="HGP創英角ｺﾞｼｯｸUB" pitchFamily="50" charset="-128"/>
                <a:ea typeface="HGP創英角ｺﾞｼｯｸUB" pitchFamily="50" charset="-128"/>
              </a:rPr>
              <a:t>　　　　　　　　　　　　　　　　　介護の将来像（地域包括ケアシステム）</a:t>
            </a:r>
            <a:endParaRPr lang="ja-JP" altLang="en-US" dirty="0">
              <a:solidFill>
                <a:prstClr val="black"/>
              </a:solidFill>
              <a:latin typeface="HGP創英角ｺﾞｼｯｸUB" pitchFamily="50" charset="-128"/>
              <a:ea typeface="HGP創英角ｺﾞｼｯｸUB" pitchFamily="50" charset="-128"/>
            </a:endParaRPr>
          </a:p>
        </p:txBody>
      </p:sp>
    </p:spTree>
    <p:extLst>
      <p:ext uri="{BB962C8B-B14F-4D97-AF65-F5344CB8AC3E}">
        <p14:creationId xmlns:p14="http://schemas.microsoft.com/office/powerpoint/2010/main" val="251017803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横巻き 5"/>
          <p:cNvSpPr/>
          <p:nvPr/>
        </p:nvSpPr>
        <p:spPr>
          <a:xfrm>
            <a:off x="683571" y="836712"/>
            <a:ext cx="3290212" cy="1800200"/>
          </a:xfrm>
          <a:prstGeom prst="horizontalScroll">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r>
              <a:rPr lang="ja-JP" altLang="en-US" sz="1400" dirty="0" smtClean="0">
                <a:solidFill>
                  <a:prstClr val="black"/>
                </a:solidFill>
              </a:rPr>
              <a:t>１．在宅サービスの充実と施設の重点化</a:t>
            </a:r>
            <a:endParaRPr lang="en-US" altLang="ja-JP" sz="1400" dirty="0" smtClean="0">
              <a:solidFill>
                <a:prstClr val="black"/>
              </a:solidFill>
            </a:endParaRPr>
          </a:p>
          <a:p>
            <a:pPr fontAlgn="auto">
              <a:spcBef>
                <a:spcPts val="0"/>
              </a:spcBef>
              <a:spcAft>
                <a:spcPts val="0"/>
              </a:spcAft>
            </a:pPr>
            <a:r>
              <a:rPr lang="ja-JP" altLang="en-US" sz="1300" dirty="0" smtClean="0">
                <a:solidFill>
                  <a:prstClr val="black"/>
                </a:solidFill>
              </a:rPr>
              <a:t>　　中重度の要介護者が住み慣れた地域で在宅生活を継続できるようなサービスの適切な評価及び施設サービスの重点化。　</a:t>
            </a:r>
            <a:endParaRPr lang="ja-JP" altLang="en-US" sz="1300" dirty="0">
              <a:solidFill>
                <a:prstClr val="black"/>
              </a:solidFill>
            </a:endParaRPr>
          </a:p>
        </p:txBody>
      </p:sp>
      <p:sp>
        <p:nvSpPr>
          <p:cNvPr id="7" name="横巻き 6"/>
          <p:cNvSpPr/>
          <p:nvPr/>
        </p:nvSpPr>
        <p:spPr>
          <a:xfrm>
            <a:off x="683571" y="2492896"/>
            <a:ext cx="3290212" cy="1872208"/>
          </a:xfrm>
          <a:prstGeom prst="horizontalScroll">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r>
              <a:rPr lang="ja-JP" altLang="en-US" sz="1400" dirty="0" smtClean="0">
                <a:solidFill>
                  <a:prstClr val="black"/>
                </a:solidFill>
              </a:rPr>
              <a:t>２．自立支援型サービスの強化と重点化</a:t>
            </a:r>
            <a:endParaRPr lang="en-US" altLang="ja-JP" sz="1400" dirty="0" smtClean="0">
              <a:solidFill>
                <a:prstClr val="black"/>
              </a:solidFill>
            </a:endParaRPr>
          </a:p>
          <a:p>
            <a:pPr fontAlgn="auto">
              <a:spcBef>
                <a:spcPts val="0"/>
              </a:spcBef>
              <a:spcAft>
                <a:spcPts val="0"/>
              </a:spcAft>
            </a:pPr>
            <a:r>
              <a:rPr lang="ja-JP" altLang="en-US" sz="1300" dirty="0" smtClean="0">
                <a:solidFill>
                  <a:prstClr val="black"/>
                </a:solidFill>
              </a:rPr>
              <a:t>　介護予防・重度化予防の観点から、リハビリテーション、機能訓練など自立支援型サービスの適切な評価及び重点化。</a:t>
            </a:r>
            <a:endParaRPr lang="ja-JP" altLang="en-US" dirty="0">
              <a:solidFill>
                <a:prstClr val="white"/>
              </a:solidFill>
            </a:endParaRPr>
          </a:p>
        </p:txBody>
      </p:sp>
      <p:sp>
        <p:nvSpPr>
          <p:cNvPr id="8" name="横巻き 7"/>
          <p:cNvSpPr/>
          <p:nvPr/>
        </p:nvSpPr>
        <p:spPr>
          <a:xfrm>
            <a:off x="683571" y="4267936"/>
            <a:ext cx="3290212" cy="1393312"/>
          </a:xfrm>
          <a:prstGeom prst="horizontalScroll">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r>
              <a:rPr lang="ja-JP" altLang="en-US" sz="1400" dirty="0" smtClean="0">
                <a:solidFill>
                  <a:prstClr val="black"/>
                </a:solidFill>
              </a:rPr>
              <a:t>３．医療と介護の連携・機能分担</a:t>
            </a:r>
            <a:endParaRPr lang="en-US" altLang="ja-JP" sz="1400" dirty="0" smtClean="0">
              <a:solidFill>
                <a:prstClr val="black"/>
              </a:solidFill>
            </a:endParaRPr>
          </a:p>
          <a:p>
            <a:pPr fontAlgn="auto">
              <a:spcBef>
                <a:spcPts val="0"/>
              </a:spcBef>
              <a:spcAft>
                <a:spcPts val="0"/>
              </a:spcAft>
            </a:pPr>
            <a:r>
              <a:rPr lang="ja-JP" altLang="en-US" sz="1300" dirty="0" smtClean="0">
                <a:solidFill>
                  <a:prstClr val="black"/>
                </a:solidFill>
              </a:rPr>
              <a:t>　　診療報酬との同時改定の機会に、医療と介護の連携・機能分担を推進。</a:t>
            </a:r>
            <a:endParaRPr lang="ja-JP" altLang="en-US" sz="1300" dirty="0">
              <a:solidFill>
                <a:prstClr val="white"/>
              </a:solidFill>
            </a:endParaRPr>
          </a:p>
        </p:txBody>
      </p:sp>
      <p:sp>
        <p:nvSpPr>
          <p:cNvPr id="9" name="横巻き 8"/>
          <p:cNvSpPr/>
          <p:nvPr/>
        </p:nvSpPr>
        <p:spPr>
          <a:xfrm>
            <a:off x="683571" y="5661248"/>
            <a:ext cx="3290212" cy="1080120"/>
          </a:xfrm>
          <a:prstGeom prst="horizontalScroll">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US" altLang="ja-JP" sz="1400" dirty="0" smtClean="0">
              <a:solidFill>
                <a:prstClr val="black"/>
              </a:solidFill>
            </a:endParaRPr>
          </a:p>
          <a:p>
            <a:pPr fontAlgn="auto">
              <a:spcBef>
                <a:spcPts val="0"/>
              </a:spcBef>
              <a:spcAft>
                <a:spcPts val="0"/>
              </a:spcAft>
            </a:pPr>
            <a:endParaRPr lang="en-US" altLang="ja-JP" sz="1400" dirty="0" smtClean="0">
              <a:solidFill>
                <a:prstClr val="black"/>
              </a:solidFill>
            </a:endParaRPr>
          </a:p>
          <a:p>
            <a:pPr fontAlgn="auto">
              <a:spcBef>
                <a:spcPts val="0"/>
              </a:spcBef>
              <a:spcAft>
                <a:spcPts val="0"/>
              </a:spcAft>
            </a:pPr>
            <a:r>
              <a:rPr lang="ja-JP" altLang="en-US" sz="1400" dirty="0" smtClean="0">
                <a:solidFill>
                  <a:prstClr val="black"/>
                </a:solidFill>
              </a:rPr>
              <a:t>４．介護人材の確保とサービスの質の向上</a:t>
            </a:r>
            <a:endParaRPr lang="en-US" altLang="ja-JP" sz="1400" dirty="0" smtClean="0">
              <a:solidFill>
                <a:prstClr val="black"/>
              </a:solidFill>
            </a:endParaRPr>
          </a:p>
          <a:p>
            <a:pPr fontAlgn="auto">
              <a:spcBef>
                <a:spcPts val="0"/>
              </a:spcBef>
              <a:spcAft>
                <a:spcPts val="0"/>
              </a:spcAft>
            </a:pPr>
            <a:endParaRPr lang="en-US" altLang="ja-JP" sz="1400" dirty="0" smtClean="0">
              <a:solidFill>
                <a:prstClr val="black"/>
              </a:solidFill>
            </a:endParaRPr>
          </a:p>
          <a:p>
            <a:pPr fontAlgn="auto">
              <a:spcBef>
                <a:spcPts val="0"/>
              </a:spcBef>
              <a:spcAft>
                <a:spcPts val="0"/>
              </a:spcAft>
            </a:pPr>
            <a:r>
              <a:rPr lang="ja-JP" altLang="en-US" sz="1400" dirty="0" smtClean="0">
                <a:solidFill>
                  <a:prstClr val="black"/>
                </a:solidFill>
              </a:rPr>
              <a:t>　　</a:t>
            </a:r>
            <a:endParaRPr lang="ja-JP" altLang="en-US" sz="1400" dirty="0">
              <a:solidFill>
                <a:prstClr val="black"/>
              </a:solidFill>
            </a:endParaRPr>
          </a:p>
        </p:txBody>
      </p:sp>
      <p:sp>
        <p:nvSpPr>
          <p:cNvPr id="10" name="右矢印 9"/>
          <p:cNvSpPr/>
          <p:nvPr/>
        </p:nvSpPr>
        <p:spPr>
          <a:xfrm>
            <a:off x="4018838" y="1196752"/>
            <a:ext cx="288032" cy="100811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dirty="0">
              <a:solidFill>
                <a:prstClr val="black"/>
              </a:solidFill>
            </a:endParaRPr>
          </a:p>
        </p:txBody>
      </p:sp>
      <p:sp>
        <p:nvSpPr>
          <p:cNvPr id="11" name="額縁 10"/>
          <p:cNvSpPr/>
          <p:nvPr/>
        </p:nvSpPr>
        <p:spPr>
          <a:xfrm>
            <a:off x="0" y="-8396"/>
            <a:ext cx="9144000" cy="701092"/>
          </a:xfrm>
          <a:prstGeom prst="bevel">
            <a:avLst/>
          </a:prstGeom>
          <a:noFill/>
        </p:spPr>
        <p:txBody>
          <a:bodyPr wrap="square" lIns="95782" tIns="47891" rIns="95782" bIns="47891" rtlCol="0">
            <a:spAutoFit/>
          </a:bodyPr>
          <a:lstStyle/>
          <a:p>
            <a:pPr algn="ctr" fontAlgn="auto">
              <a:spcBef>
                <a:spcPts val="0"/>
              </a:spcBef>
              <a:spcAft>
                <a:spcPts val="0"/>
              </a:spcAft>
            </a:pPr>
            <a:r>
              <a:rPr lang="ja-JP" altLang="en-US" sz="2800" dirty="0" smtClean="0">
                <a:solidFill>
                  <a:prstClr val="black"/>
                </a:solidFill>
                <a:latin typeface="ＭＳ Ｐゴシック"/>
                <a:ea typeface="ＭＳ Ｐゴシック"/>
              </a:rPr>
              <a:t>平成２４年度介護報酬改定のポイントについて</a:t>
            </a:r>
            <a:endParaRPr lang="ja-JP" altLang="en-US" dirty="0">
              <a:solidFill>
                <a:prstClr val="black"/>
              </a:solidFill>
              <a:latin typeface="ＭＳ Ｐゴシック"/>
              <a:ea typeface="ＭＳ Ｐゴシック"/>
            </a:endParaRPr>
          </a:p>
        </p:txBody>
      </p:sp>
      <p:sp>
        <p:nvSpPr>
          <p:cNvPr id="12" name="角丸四角形 11"/>
          <p:cNvSpPr/>
          <p:nvPr/>
        </p:nvSpPr>
        <p:spPr>
          <a:xfrm>
            <a:off x="4320480" y="835196"/>
            <a:ext cx="4716016" cy="172819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US" altLang="ja-JP" sz="1300" dirty="0" smtClean="0">
              <a:solidFill>
                <a:prstClr val="black"/>
              </a:solidFill>
            </a:endParaRPr>
          </a:p>
          <a:p>
            <a:pPr fontAlgn="auto">
              <a:spcBef>
                <a:spcPts val="0"/>
              </a:spcBef>
              <a:spcAft>
                <a:spcPts val="0"/>
              </a:spcAft>
            </a:pPr>
            <a:endParaRPr lang="en-US" altLang="ja-JP" sz="1300" dirty="0" smtClean="0">
              <a:solidFill>
                <a:prstClr val="black"/>
              </a:solidFill>
            </a:endParaRPr>
          </a:p>
          <a:p>
            <a:pPr fontAlgn="auto">
              <a:spcBef>
                <a:spcPts val="0"/>
              </a:spcBef>
              <a:spcAft>
                <a:spcPts val="0"/>
              </a:spcAft>
            </a:pPr>
            <a:endParaRPr lang="en-US" altLang="ja-JP" sz="1300" dirty="0" smtClean="0">
              <a:solidFill>
                <a:prstClr val="black"/>
              </a:solidFill>
            </a:endParaRPr>
          </a:p>
          <a:p>
            <a:pPr fontAlgn="auto">
              <a:spcBef>
                <a:spcPts val="0"/>
              </a:spcBef>
              <a:spcAft>
                <a:spcPts val="0"/>
              </a:spcAft>
            </a:pPr>
            <a:r>
              <a:rPr lang="ja-JP" altLang="en-US" sz="1300" dirty="0" smtClean="0">
                <a:solidFill>
                  <a:prstClr val="black"/>
                </a:solidFill>
              </a:rPr>
              <a:t>・日中・夜間を通じた定期巡回・随時対応サービスの創設（新サービス）</a:t>
            </a:r>
            <a:endParaRPr lang="en-US" altLang="ja-JP" sz="1300" dirty="0" smtClean="0">
              <a:solidFill>
                <a:prstClr val="black"/>
              </a:solidFill>
            </a:endParaRPr>
          </a:p>
          <a:p>
            <a:pPr fontAlgn="auto">
              <a:spcBef>
                <a:spcPts val="0"/>
              </a:spcBef>
              <a:spcAft>
                <a:spcPts val="0"/>
              </a:spcAft>
            </a:pPr>
            <a:r>
              <a:rPr lang="ja-JP" altLang="en-US" sz="1300" dirty="0" smtClean="0">
                <a:solidFill>
                  <a:prstClr val="black"/>
                </a:solidFill>
              </a:rPr>
              <a:t>・複合型サービス（小規模多機能＋訪問看護）の創設（新サービス）</a:t>
            </a:r>
            <a:endParaRPr lang="en-US" altLang="ja-JP" sz="1300" dirty="0" smtClean="0">
              <a:solidFill>
                <a:prstClr val="black"/>
              </a:solidFill>
            </a:endParaRPr>
          </a:p>
          <a:p>
            <a:pPr fontAlgn="auto">
              <a:spcBef>
                <a:spcPts val="0"/>
              </a:spcBef>
              <a:spcAft>
                <a:spcPts val="0"/>
              </a:spcAft>
            </a:pPr>
            <a:r>
              <a:rPr lang="ja-JP" altLang="en-US" sz="1300" dirty="0" smtClean="0">
                <a:solidFill>
                  <a:prstClr val="black"/>
                </a:solidFill>
              </a:rPr>
              <a:t>・緊急時の受入の評価（ショートステイ）</a:t>
            </a:r>
            <a:endParaRPr lang="en-US" altLang="ja-JP" sz="1300" dirty="0" smtClean="0">
              <a:solidFill>
                <a:prstClr val="black"/>
              </a:solidFill>
            </a:endParaRPr>
          </a:p>
          <a:p>
            <a:pPr fontAlgn="auto">
              <a:spcBef>
                <a:spcPts val="0"/>
              </a:spcBef>
              <a:spcAft>
                <a:spcPts val="0"/>
              </a:spcAft>
            </a:pPr>
            <a:r>
              <a:rPr lang="ja-JP" altLang="en-US" sz="1300" dirty="0" smtClean="0">
                <a:solidFill>
                  <a:prstClr val="black"/>
                </a:solidFill>
              </a:rPr>
              <a:t>・認知症行動・心理症状への対応強化等（介護保険３施設）　</a:t>
            </a:r>
            <a:endParaRPr lang="en-US" altLang="ja-JP" sz="1300" dirty="0" smtClean="0">
              <a:solidFill>
                <a:prstClr val="black"/>
              </a:solidFill>
            </a:endParaRPr>
          </a:p>
          <a:p>
            <a:pPr fontAlgn="auto">
              <a:spcBef>
                <a:spcPts val="0"/>
              </a:spcBef>
              <a:spcAft>
                <a:spcPts val="0"/>
              </a:spcAft>
            </a:pPr>
            <a:r>
              <a:rPr lang="ja-JP" altLang="en-US" sz="1300" dirty="0" smtClean="0">
                <a:solidFill>
                  <a:prstClr val="black"/>
                </a:solidFill>
              </a:rPr>
              <a:t>・個室ユニット化の推進（特養、ショートステイ等）</a:t>
            </a:r>
            <a:endParaRPr lang="en-US" altLang="ja-JP" sz="1300" dirty="0" smtClean="0">
              <a:solidFill>
                <a:prstClr val="black"/>
              </a:solidFill>
            </a:endParaRPr>
          </a:p>
          <a:p>
            <a:pPr fontAlgn="auto">
              <a:spcBef>
                <a:spcPts val="0"/>
              </a:spcBef>
              <a:spcAft>
                <a:spcPts val="0"/>
              </a:spcAft>
            </a:pPr>
            <a:r>
              <a:rPr lang="ja-JP" altLang="en-US" sz="1300" dirty="0" smtClean="0">
                <a:solidFill>
                  <a:prstClr val="black"/>
                </a:solidFill>
              </a:rPr>
              <a:t>・重度化への対応（特養、老健、グループホーム等）</a:t>
            </a:r>
            <a:r>
              <a:rPr lang="en-US" altLang="ja-JP" sz="1300" dirty="0" smtClean="0">
                <a:solidFill>
                  <a:prstClr val="black"/>
                </a:solidFill>
              </a:rPr>
              <a:t>	</a:t>
            </a:r>
            <a:r>
              <a:rPr lang="ja-JP" altLang="en-US" sz="1300" dirty="0" smtClean="0">
                <a:solidFill>
                  <a:prstClr val="black"/>
                </a:solidFill>
              </a:rPr>
              <a:t>　　　　等</a:t>
            </a:r>
            <a:endParaRPr lang="en-US" altLang="ja-JP" sz="1300" dirty="0" smtClean="0">
              <a:solidFill>
                <a:prstClr val="black"/>
              </a:solidFill>
            </a:endParaRPr>
          </a:p>
          <a:p>
            <a:pPr fontAlgn="auto">
              <a:spcBef>
                <a:spcPts val="0"/>
              </a:spcBef>
              <a:spcAft>
                <a:spcPts val="0"/>
              </a:spcAft>
            </a:pPr>
            <a:endParaRPr lang="en-US" altLang="ja-JP" sz="1300" dirty="0" smtClean="0">
              <a:solidFill>
                <a:prstClr val="black"/>
              </a:solidFill>
            </a:endParaRPr>
          </a:p>
          <a:p>
            <a:pPr fontAlgn="auto">
              <a:spcBef>
                <a:spcPts val="0"/>
              </a:spcBef>
              <a:spcAft>
                <a:spcPts val="0"/>
              </a:spcAft>
            </a:pPr>
            <a:endParaRPr lang="en-US" altLang="ja-JP" sz="1300" dirty="0" smtClean="0">
              <a:solidFill>
                <a:prstClr val="black"/>
              </a:solidFill>
            </a:endParaRPr>
          </a:p>
          <a:p>
            <a:pPr fontAlgn="auto">
              <a:spcBef>
                <a:spcPts val="0"/>
              </a:spcBef>
              <a:spcAft>
                <a:spcPts val="0"/>
              </a:spcAft>
            </a:pPr>
            <a:endParaRPr lang="en-US" altLang="ja-JP" sz="1300" dirty="0" smtClean="0">
              <a:solidFill>
                <a:prstClr val="black"/>
              </a:solidFill>
            </a:endParaRPr>
          </a:p>
        </p:txBody>
      </p:sp>
      <p:sp>
        <p:nvSpPr>
          <p:cNvPr id="13" name="角丸四角形 12"/>
          <p:cNvSpPr/>
          <p:nvPr/>
        </p:nvSpPr>
        <p:spPr>
          <a:xfrm>
            <a:off x="4320480" y="2708920"/>
            <a:ext cx="4716016" cy="136815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r>
              <a:rPr lang="ja-JP" altLang="en-US" sz="1300" dirty="0" smtClean="0">
                <a:solidFill>
                  <a:prstClr val="black"/>
                </a:solidFill>
              </a:rPr>
              <a:t>・訪問介護と訪問リハとの連携の推進</a:t>
            </a:r>
            <a:endParaRPr lang="en-US" altLang="ja-JP" sz="1300" dirty="0" smtClean="0">
              <a:solidFill>
                <a:prstClr val="black"/>
              </a:solidFill>
            </a:endParaRPr>
          </a:p>
          <a:p>
            <a:pPr fontAlgn="auto">
              <a:spcBef>
                <a:spcPts val="0"/>
              </a:spcBef>
              <a:spcAft>
                <a:spcPts val="0"/>
              </a:spcAft>
            </a:pPr>
            <a:r>
              <a:rPr lang="ja-JP" altLang="en-US" sz="1300" dirty="0" smtClean="0">
                <a:solidFill>
                  <a:prstClr val="black"/>
                </a:solidFill>
              </a:rPr>
              <a:t>・短時間型通所リハにおける個別リハの充実（通所リハ）</a:t>
            </a:r>
            <a:endParaRPr lang="en-US" altLang="ja-JP" sz="1300" dirty="0" smtClean="0">
              <a:solidFill>
                <a:prstClr val="black"/>
              </a:solidFill>
            </a:endParaRPr>
          </a:p>
          <a:p>
            <a:pPr fontAlgn="auto">
              <a:spcBef>
                <a:spcPts val="0"/>
              </a:spcBef>
              <a:spcAft>
                <a:spcPts val="0"/>
              </a:spcAft>
            </a:pPr>
            <a:r>
              <a:rPr lang="ja-JP" altLang="en-US" sz="1300" dirty="0" smtClean="0">
                <a:solidFill>
                  <a:prstClr val="black"/>
                </a:solidFill>
              </a:rPr>
              <a:t>・在宅復帰支援機能の強化（老健）</a:t>
            </a:r>
            <a:endParaRPr lang="en-US" altLang="ja-JP" sz="1300" dirty="0" smtClean="0">
              <a:solidFill>
                <a:prstClr val="black"/>
              </a:solidFill>
            </a:endParaRPr>
          </a:p>
          <a:p>
            <a:pPr fontAlgn="auto">
              <a:spcBef>
                <a:spcPts val="0"/>
              </a:spcBef>
              <a:spcAft>
                <a:spcPts val="0"/>
              </a:spcAft>
            </a:pPr>
            <a:r>
              <a:rPr lang="ja-JP" altLang="en-US" sz="1300" dirty="0" smtClean="0">
                <a:solidFill>
                  <a:prstClr val="black"/>
                </a:solidFill>
              </a:rPr>
              <a:t>・機能訓練の充実（デイサービス）</a:t>
            </a:r>
            <a:endParaRPr lang="en-US" altLang="ja-JP" sz="1300" dirty="0" smtClean="0">
              <a:solidFill>
                <a:prstClr val="black"/>
              </a:solidFill>
            </a:endParaRPr>
          </a:p>
          <a:p>
            <a:pPr fontAlgn="auto">
              <a:spcBef>
                <a:spcPts val="0"/>
              </a:spcBef>
              <a:spcAft>
                <a:spcPts val="0"/>
              </a:spcAft>
            </a:pPr>
            <a:r>
              <a:rPr lang="ja-JP" altLang="en-US" sz="1300" dirty="0" smtClean="0">
                <a:solidFill>
                  <a:prstClr val="black"/>
                </a:solidFill>
              </a:rPr>
              <a:t>・生活機能向上に資するサービスの重点化（予防給付）　　等</a:t>
            </a:r>
            <a:r>
              <a:rPr lang="en-US" altLang="ja-JP" sz="1300" dirty="0" smtClean="0">
                <a:solidFill>
                  <a:prstClr val="black"/>
                </a:solidFill>
              </a:rPr>
              <a:t>	</a:t>
            </a:r>
            <a:r>
              <a:rPr lang="ja-JP" altLang="en-US" sz="1300" dirty="0" smtClean="0">
                <a:solidFill>
                  <a:prstClr val="black"/>
                </a:solidFill>
              </a:rPr>
              <a:t>　</a:t>
            </a:r>
            <a:endParaRPr lang="ja-JP" altLang="en-US" sz="1300" dirty="0">
              <a:solidFill>
                <a:prstClr val="black"/>
              </a:solidFill>
            </a:endParaRPr>
          </a:p>
        </p:txBody>
      </p:sp>
      <p:sp>
        <p:nvSpPr>
          <p:cNvPr id="14" name="角丸四角形 13"/>
          <p:cNvSpPr/>
          <p:nvPr/>
        </p:nvSpPr>
        <p:spPr>
          <a:xfrm>
            <a:off x="4320480" y="4411952"/>
            <a:ext cx="4716016" cy="108012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US" altLang="ja-JP" sz="1300" dirty="0" smtClean="0">
              <a:solidFill>
                <a:prstClr val="black"/>
              </a:solidFill>
            </a:endParaRPr>
          </a:p>
          <a:p>
            <a:pPr fontAlgn="auto">
              <a:spcBef>
                <a:spcPts val="0"/>
              </a:spcBef>
              <a:spcAft>
                <a:spcPts val="0"/>
              </a:spcAft>
            </a:pPr>
            <a:endParaRPr lang="en-US" altLang="ja-JP" sz="1300" dirty="0" smtClean="0">
              <a:solidFill>
                <a:prstClr val="black"/>
              </a:solidFill>
            </a:endParaRPr>
          </a:p>
          <a:p>
            <a:pPr fontAlgn="auto">
              <a:spcBef>
                <a:spcPts val="0"/>
              </a:spcBef>
              <a:spcAft>
                <a:spcPts val="0"/>
              </a:spcAft>
            </a:pPr>
            <a:r>
              <a:rPr lang="ja-JP" altLang="en-US" sz="1300" dirty="0" smtClean="0">
                <a:solidFill>
                  <a:prstClr val="black"/>
                </a:solidFill>
              </a:rPr>
              <a:t>・入院・退院時の情報共有や連携強化（ケアマネジメント、訪問看護等）</a:t>
            </a:r>
            <a:endParaRPr lang="en-US" altLang="ja-JP" sz="1300" dirty="0" smtClean="0">
              <a:solidFill>
                <a:prstClr val="black"/>
              </a:solidFill>
            </a:endParaRPr>
          </a:p>
          <a:p>
            <a:pPr fontAlgn="auto">
              <a:spcBef>
                <a:spcPts val="0"/>
              </a:spcBef>
              <a:spcAft>
                <a:spcPts val="0"/>
              </a:spcAft>
            </a:pPr>
            <a:r>
              <a:rPr lang="ja-JP" altLang="en-US" sz="1300" dirty="0" smtClean="0">
                <a:solidFill>
                  <a:prstClr val="black"/>
                </a:solidFill>
              </a:rPr>
              <a:t>・看取りの対応の強化（グループホーム等）</a:t>
            </a:r>
            <a:endParaRPr lang="en-US" altLang="ja-JP" sz="1300" dirty="0" smtClean="0">
              <a:solidFill>
                <a:prstClr val="black"/>
              </a:solidFill>
            </a:endParaRPr>
          </a:p>
          <a:p>
            <a:pPr fontAlgn="auto">
              <a:spcBef>
                <a:spcPts val="0"/>
              </a:spcBef>
              <a:spcAft>
                <a:spcPts val="0"/>
              </a:spcAft>
            </a:pPr>
            <a:r>
              <a:rPr lang="ja-JP" altLang="en-US" sz="1300" dirty="0" smtClean="0">
                <a:solidFill>
                  <a:prstClr val="black"/>
                </a:solidFill>
              </a:rPr>
              <a:t>・肺炎等への対応の強化（老健）</a:t>
            </a:r>
            <a:endParaRPr lang="en-US" altLang="ja-JP" sz="1300" dirty="0" smtClean="0">
              <a:solidFill>
                <a:prstClr val="black"/>
              </a:solidFill>
            </a:endParaRPr>
          </a:p>
          <a:p>
            <a:pPr fontAlgn="auto">
              <a:spcBef>
                <a:spcPts val="0"/>
              </a:spcBef>
              <a:spcAft>
                <a:spcPts val="0"/>
              </a:spcAft>
            </a:pPr>
            <a:r>
              <a:rPr lang="ja-JP" altLang="en-US" sz="1300" dirty="0" smtClean="0">
                <a:solidFill>
                  <a:prstClr val="black"/>
                </a:solidFill>
              </a:rPr>
              <a:t>・地域連携パスの評価（老健）</a:t>
            </a:r>
            <a:r>
              <a:rPr lang="en-US" altLang="ja-JP" sz="1300" dirty="0" smtClean="0">
                <a:solidFill>
                  <a:prstClr val="black"/>
                </a:solidFill>
              </a:rPr>
              <a:t>		</a:t>
            </a:r>
            <a:r>
              <a:rPr lang="ja-JP" altLang="en-US" sz="1300" dirty="0" smtClean="0">
                <a:solidFill>
                  <a:prstClr val="black"/>
                </a:solidFill>
              </a:rPr>
              <a:t>　　　　等</a:t>
            </a:r>
            <a:endParaRPr lang="en-US" altLang="ja-JP" sz="1300" dirty="0" smtClean="0">
              <a:solidFill>
                <a:prstClr val="black"/>
              </a:solidFill>
            </a:endParaRPr>
          </a:p>
          <a:p>
            <a:pPr fontAlgn="auto">
              <a:spcBef>
                <a:spcPts val="0"/>
              </a:spcBef>
              <a:spcAft>
                <a:spcPts val="0"/>
              </a:spcAft>
            </a:pPr>
            <a:endParaRPr lang="en-US" altLang="ja-JP" sz="1300" dirty="0" smtClean="0">
              <a:solidFill>
                <a:prstClr val="black"/>
              </a:solidFill>
            </a:endParaRPr>
          </a:p>
          <a:p>
            <a:pPr fontAlgn="auto">
              <a:spcBef>
                <a:spcPts val="0"/>
              </a:spcBef>
              <a:spcAft>
                <a:spcPts val="0"/>
              </a:spcAft>
            </a:pPr>
            <a:endParaRPr lang="ja-JP" altLang="en-US" sz="1300" dirty="0">
              <a:solidFill>
                <a:prstClr val="white"/>
              </a:solidFill>
            </a:endParaRPr>
          </a:p>
        </p:txBody>
      </p:sp>
      <p:sp>
        <p:nvSpPr>
          <p:cNvPr id="15" name="角丸四角形 14"/>
          <p:cNvSpPr/>
          <p:nvPr/>
        </p:nvSpPr>
        <p:spPr>
          <a:xfrm>
            <a:off x="4320480" y="5733256"/>
            <a:ext cx="4716016" cy="86409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US" altLang="ja-JP" sz="1300" dirty="0" smtClean="0">
              <a:solidFill>
                <a:prstClr val="black"/>
              </a:solidFill>
            </a:endParaRPr>
          </a:p>
          <a:p>
            <a:pPr fontAlgn="auto">
              <a:spcBef>
                <a:spcPts val="0"/>
              </a:spcBef>
              <a:spcAft>
                <a:spcPts val="0"/>
              </a:spcAft>
            </a:pPr>
            <a:r>
              <a:rPr lang="ja-JP" altLang="en-US" sz="1300" dirty="0" smtClean="0">
                <a:solidFill>
                  <a:prstClr val="black"/>
                </a:solidFill>
              </a:rPr>
              <a:t>・介護職員処遇改善加算の創設</a:t>
            </a:r>
            <a:endParaRPr lang="en-US" altLang="ja-JP" sz="1300" dirty="0" smtClean="0">
              <a:solidFill>
                <a:prstClr val="black"/>
              </a:solidFill>
            </a:endParaRPr>
          </a:p>
          <a:p>
            <a:pPr fontAlgn="auto">
              <a:spcBef>
                <a:spcPts val="0"/>
              </a:spcBef>
              <a:spcAft>
                <a:spcPts val="0"/>
              </a:spcAft>
            </a:pPr>
            <a:r>
              <a:rPr lang="ja-JP" altLang="en-US" sz="1300" dirty="0" smtClean="0">
                <a:solidFill>
                  <a:prstClr val="black"/>
                </a:solidFill>
              </a:rPr>
              <a:t>・人件費の地域差の適切な反映</a:t>
            </a:r>
            <a:endParaRPr lang="en-US" altLang="ja-JP" sz="1300" dirty="0" smtClean="0">
              <a:solidFill>
                <a:prstClr val="black"/>
              </a:solidFill>
            </a:endParaRPr>
          </a:p>
          <a:p>
            <a:pPr fontAlgn="auto">
              <a:spcBef>
                <a:spcPts val="0"/>
              </a:spcBef>
              <a:spcAft>
                <a:spcPts val="0"/>
              </a:spcAft>
            </a:pPr>
            <a:r>
              <a:rPr lang="ja-JP" altLang="en-US" sz="1300" dirty="0" smtClean="0">
                <a:solidFill>
                  <a:prstClr val="black"/>
                </a:solidFill>
              </a:rPr>
              <a:t>・サービス提供責任者の質の向上</a:t>
            </a:r>
            <a:r>
              <a:rPr lang="en-US" altLang="ja-JP" sz="1300" dirty="0" smtClean="0">
                <a:solidFill>
                  <a:prstClr val="black"/>
                </a:solidFill>
              </a:rPr>
              <a:t>		</a:t>
            </a:r>
            <a:r>
              <a:rPr lang="ja-JP" altLang="en-US" sz="1300" dirty="0" smtClean="0">
                <a:solidFill>
                  <a:prstClr val="black"/>
                </a:solidFill>
              </a:rPr>
              <a:t>　　　　等</a:t>
            </a:r>
            <a:endParaRPr lang="en-US" altLang="ja-JP" sz="1300" dirty="0" smtClean="0">
              <a:solidFill>
                <a:prstClr val="black"/>
              </a:solidFill>
            </a:endParaRPr>
          </a:p>
          <a:p>
            <a:pPr fontAlgn="auto">
              <a:spcBef>
                <a:spcPts val="0"/>
              </a:spcBef>
              <a:spcAft>
                <a:spcPts val="0"/>
              </a:spcAft>
            </a:pPr>
            <a:endParaRPr lang="en-US" altLang="ja-JP" sz="1300" dirty="0" smtClean="0">
              <a:solidFill>
                <a:prstClr val="black"/>
              </a:solidFill>
            </a:endParaRPr>
          </a:p>
        </p:txBody>
      </p:sp>
      <p:sp>
        <p:nvSpPr>
          <p:cNvPr id="19" name="右矢印 18"/>
          <p:cNvSpPr/>
          <p:nvPr/>
        </p:nvSpPr>
        <p:spPr>
          <a:xfrm>
            <a:off x="4018838" y="2852936"/>
            <a:ext cx="288032" cy="100811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dirty="0">
              <a:solidFill>
                <a:prstClr val="black"/>
              </a:solidFill>
            </a:endParaRPr>
          </a:p>
        </p:txBody>
      </p:sp>
      <p:sp>
        <p:nvSpPr>
          <p:cNvPr id="20" name="右矢印 19"/>
          <p:cNvSpPr/>
          <p:nvPr/>
        </p:nvSpPr>
        <p:spPr>
          <a:xfrm>
            <a:off x="4018838" y="4365104"/>
            <a:ext cx="288032" cy="100811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dirty="0">
              <a:solidFill>
                <a:prstClr val="black"/>
              </a:solidFill>
            </a:endParaRPr>
          </a:p>
        </p:txBody>
      </p:sp>
      <p:sp>
        <p:nvSpPr>
          <p:cNvPr id="21" name="右矢印 20"/>
          <p:cNvSpPr/>
          <p:nvPr/>
        </p:nvSpPr>
        <p:spPr>
          <a:xfrm>
            <a:off x="4018838" y="5661248"/>
            <a:ext cx="288032" cy="100811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dirty="0">
              <a:solidFill>
                <a:prstClr val="black"/>
              </a:solidFill>
            </a:endParaRPr>
          </a:p>
        </p:txBody>
      </p:sp>
      <p:sp>
        <p:nvSpPr>
          <p:cNvPr id="17" name="テキスト ボックス 16"/>
          <p:cNvSpPr txBox="1"/>
          <p:nvPr/>
        </p:nvSpPr>
        <p:spPr>
          <a:xfrm>
            <a:off x="77121" y="1412776"/>
            <a:ext cx="492443" cy="4896544"/>
          </a:xfrm>
          <a:prstGeom prst="rect">
            <a:avLst/>
          </a:prstGeom>
          <a:solidFill>
            <a:schemeClr val="tx2">
              <a:lumMod val="40000"/>
              <a:lumOff val="60000"/>
            </a:schemeClr>
          </a:solidFill>
          <a:ln>
            <a:solidFill>
              <a:schemeClr val="accent1"/>
            </a:solidFill>
          </a:ln>
          <a:scene3d>
            <a:camera prst="orthographicFront"/>
            <a:lightRig rig="threePt" dir="t"/>
          </a:scene3d>
          <a:sp3d>
            <a:bevelT/>
          </a:sp3d>
        </p:spPr>
        <p:style>
          <a:lnRef idx="2">
            <a:schemeClr val="accent1"/>
          </a:lnRef>
          <a:fillRef idx="1">
            <a:schemeClr val="lt1"/>
          </a:fillRef>
          <a:effectRef idx="0">
            <a:schemeClr val="accent1"/>
          </a:effectRef>
          <a:fontRef idx="minor">
            <a:schemeClr val="dk1"/>
          </a:fontRef>
        </p:style>
        <p:txBody>
          <a:bodyPr vert="eaVert" wrap="square" rtlCol="0">
            <a:spAutoFit/>
          </a:bodyPr>
          <a:lstStyle/>
          <a:p>
            <a:pPr algn="ctr" fontAlgn="auto">
              <a:spcBef>
                <a:spcPts val="0"/>
              </a:spcBef>
              <a:spcAft>
                <a:spcPts val="0"/>
              </a:spcAft>
            </a:pPr>
            <a:r>
              <a:rPr lang="ja-JP" altLang="en-US" sz="2000" b="1" dirty="0" smtClean="0">
                <a:solidFill>
                  <a:prstClr val="black"/>
                </a:solidFill>
              </a:rPr>
              <a:t>地域包括ケアの推進</a:t>
            </a:r>
            <a:endParaRPr lang="en-US" altLang="ja-JP" sz="2000" b="1" dirty="0" smtClean="0">
              <a:solidFill>
                <a:prstClr val="black"/>
              </a:solidFill>
            </a:endParaRPr>
          </a:p>
        </p:txBody>
      </p:sp>
    </p:spTree>
    <p:extLst>
      <p:ext uri="{BB962C8B-B14F-4D97-AF65-F5344CB8AC3E}">
        <p14:creationId xmlns:p14="http://schemas.microsoft.com/office/powerpoint/2010/main" val="12210071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テキスト ボックス 13"/>
          <p:cNvSpPr txBox="1">
            <a:spLocks noChangeArrowheads="1"/>
          </p:cNvSpPr>
          <p:nvPr/>
        </p:nvSpPr>
        <p:spPr bwMode="auto">
          <a:xfrm>
            <a:off x="251591" y="2"/>
            <a:ext cx="8640961" cy="460671"/>
          </a:xfrm>
          <a:prstGeom prst="rect">
            <a:avLst/>
          </a:prstGeom>
          <a:noFill/>
          <a:ln w="9525">
            <a:noFill/>
            <a:miter lim="800000"/>
            <a:headEnd/>
            <a:tailEnd/>
          </a:ln>
        </p:spPr>
        <p:txBody>
          <a:bodyPr wrap="square" lIns="90455" tIns="45228" rIns="90455" bIns="45228">
            <a:spAutoFit/>
          </a:bodyPr>
          <a:lstStyle/>
          <a:p>
            <a:pPr algn="ctr" fontAlgn="auto">
              <a:spcBef>
                <a:spcPts val="0"/>
              </a:spcBef>
              <a:spcAft>
                <a:spcPts val="0"/>
              </a:spcAft>
            </a:pPr>
            <a:r>
              <a:rPr lang="en-US" altLang="ja-JP" sz="2400" dirty="0" smtClean="0">
                <a:solidFill>
                  <a:prstClr val="black"/>
                </a:solidFill>
                <a:latin typeface="ＭＳ Ｐゴシック"/>
                <a:ea typeface="ＭＳ Ｐゴシック"/>
              </a:rPr>
              <a:t>24</a:t>
            </a:r>
            <a:r>
              <a:rPr lang="ja-JP" altLang="en-US" sz="2400" dirty="0" smtClean="0">
                <a:solidFill>
                  <a:prstClr val="black"/>
                </a:solidFill>
                <a:latin typeface="ＭＳ Ｐゴシック"/>
                <a:ea typeface="ＭＳ Ｐゴシック"/>
              </a:rPr>
              <a:t>時間対応の定期巡回・随時対応サービスについて</a:t>
            </a:r>
            <a:endParaRPr lang="ja-JP" altLang="en-US" sz="2400" dirty="0">
              <a:solidFill>
                <a:prstClr val="black"/>
              </a:solidFill>
              <a:latin typeface="ＭＳ Ｐゴシック"/>
              <a:ea typeface="ＭＳ Ｐゴシック"/>
            </a:endParaRPr>
          </a:p>
        </p:txBody>
      </p:sp>
      <p:sp>
        <p:nvSpPr>
          <p:cNvPr id="19" name="正方形/長方形 18"/>
          <p:cNvSpPr/>
          <p:nvPr/>
        </p:nvSpPr>
        <p:spPr>
          <a:xfrm>
            <a:off x="104094" y="521408"/>
            <a:ext cx="8963725" cy="1179400"/>
          </a:xfrm>
          <a:prstGeom prst="rect">
            <a:avLst/>
          </a:prstGeom>
          <a:ln/>
        </p:spPr>
        <p:style>
          <a:lnRef idx="2">
            <a:schemeClr val="accent1"/>
          </a:lnRef>
          <a:fillRef idx="1">
            <a:schemeClr val="lt1"/>
          </a:fillRef>
          <a:effectRef idx="0">
            <a:schemeClr val="accent1"/>
          </a:effectRef>
          <a:fontRef idx="minor">
            <a:schemeClr val="dk1"/>
          </a:fontRef>
        </p:style>
        <p:txBody>
          <a:bodyPr lIns="72000" tIns="42756" rIns="72000" bIns="42756" rtlCol="0" anchor="ctr" anchorCtr="0"/>
          <a:lstStyle/>
          <a:p>
            <a:pPr marL="174585" indent="-174585" fontAlgn="auto">
              <a:spcBef>
                <a:spcPts val="0"/>
              </a:spcBef>
              <a:spcAft>
                <a:spcPts val="0"/>
              </a:spcAft>
            </a:pPr>
            <a:r>
              <a:rPr lang="ja-JP" altLang="en-US" sz="1400" spc="-100" dirty="0" smtClean="0">
                <a:solidFill>
                  <a:prstClr val="black"/>
                </a:solidFill>
                <a:latin typeface="ＭＳ Ｐゴシック"/>
              </a:rPr>
              <a:t>○　訪問介護などの在宅サービスが増加しているものの、</a:t>
            </a:r>
            <a:r>
              <a:rPr lang="ja-JP" altLang="en-US" sz="1400" b="1" u="sng" spc="-100" dirty="0" smtClean="0">
                <a:solidFill>
                  <a:srgbClr val="FF0000"/>
                </a:solidFill>
                <a:latin typeface="ＭＳ Ｐゴシック"/>
              </a:rPr>
              <a:t>重度者を始めとした要介護高齢者の在宅生活を２４時間支える仕組みが不足</a:t>
            </a:r>
            <a:r>
              <a:rPr lang="ja-JP" altLang="en-US" sz="1400" spc="-100" dirty="0" smtClean="0">
                <a:solidFill>
                  <a:prstClr val="black"/>
                </a:solidFill>
                <a:latin typeface="ＭＳ Ｐゴシック"/>
              </a:rPr>
              <a:t>していることに加え、医療ニーズが高い高齢者に対して</a:t>
            </a:r>
            <a:r>
              <a:rPr lang="ja-JP" altLang="en-US" sz="1400" b="1" u="sng" spc="-100" dirty="0" smtClean="0">
                <a:solidFill>
                  <a:srgbClr val="FF0000"/>
                </a:solidFill>
                <a:latin typeface="ＭＳ Ｐゴシック"/>
              </a:rPr>
              <a:t>医療と介護との連携が不足</a:t>
            </a:r>
            <a:r>
              <a:rPr lang="ja-JP" altLang="en-US" sz="1400" spc="-100" dirty="0" smtClean="0">
                <a:solidFill>
                  <a:prstClr val="black"/>
                </a:solidFill>
                <a:latin typeface="ＭＳ Ｐゴシック"/>
              </a:rPr>
              <a:t>しているとの問題がある。</a:t>
            </a:r>
            <a:endParaRPr lang="en-US" altLang="ja-JP" sz="1400" spc="-100" dirty="0" smtClean="0">
              <a:solidFill>
                <a:prstClr val="black"/>
              </a:solidFill>
              <a:latin typeface="ＭＳ Ｐゴシック"/>
            </a:endParaRPr>
          </a:p>
          <a:p>
            <a:pPr marL="174585" indent="-174585" fontAlgn="auto">
              <a:spcBef>
                <a:spcPts val="0"/>
              </a:spcBef>
              <a:spcAft>
                <a:spcPts val="0"/>
              </a:spcAft>
            </a:pPr>
            <a:r>
              <a:rPr lang="ja-JP" altLang="en-US" sz="1400" spc="-100" dirty="0" smtClean="0">
                <a:solidFill>
                  <a:prstClr val="black"/>
                </a:solidFill>
                <a:latin typeface="ＭＳ Ｐゴシック"/>
              </a:rPr>
              <a:t>○　このため、①日中・夜間を通じて、②訪問介護と訪問看護の両方を提供し、③定期巡回と随時の対応を行う</a:t>
            </a:r>
            <a:r>
              <a:rPr lang="ja-JP" altLang="en-US" sz="1400" b="1" u="sng" spc="-100" dirty="0" smtClean="0">
                <a:solidFill>
                  <a:srgbClr val="FF0000"/>
                </a:solidFill>
                <a:latin typeface="ＭＳ Ｐゴシック"/>
              </a:rPr>
              <a:t>「定期巡回・随時対応型訪問介護看護」</a:t>
            </a:r>
            <a:r>
              <a:rPr lang="ja-JP" altLang="en-US" sz="1400" spc="-100" dirty="0" smtClean="0">
                <a:solidFill>
                  <a:prstClr val="black"/>
                </a:solidFill>
                <a:latin typeface="ＭＳ Ｐゴシック"/>
              </a:rPr>
              <a:t>を創設（平成</a:t>
            </a:r>
            <a:r>
              <a:rPr lang="en-US" altLang="ja-JP" sz="1400" spc="-100" dirty="0" smtClean="0">
                <a:solidFill>
                  <a:prstClr val="black"/>
                </a:solidFill>
                <a:latin typeface="ＭＳ Ｐゴシック"/>
              </a:rPr>
              <a:t>24</a:t>
            </a:r>
            <a:r>
              <a:rPr lang="ja-JP" altLang="en-US" sz="1400" spc="-100" dirty="0" smtClean="0">
                <a:solidFill>
                  <a:prstClr val="black"/>
                </a:solidFill>
                <a:latin typeface="ＭＳ Ｐゴシック"/>
              </a:rPr>
              <a:t>年４月）。</a:t>
            </a:r>
            <a:endParaRPr lang="en-US" altLang="ja-JP" sz="1400" spc="-100" dirty="0" smtClean="0">
              <a:solidFill>
                <a:prstClr val="black"/>
              </a:solidFill>
              <a:latin typeface="ＭＳ Ｐゴシック"/>
            </a:endParaRPr>
          </a:p>
          <a:p>
            <a:pPr fontAlgn="auto">
              <a:spcBef>
                <a:spcPts val="0"/>
              </a:spcBef>
              <a:spcAft>
                <a:spcPts val="0"/>
              </a:spcAft>
            </a:pPr>
            <a:r>
              <a:rPr lang="ja-JP" altLang="en-US" sz="1400" spc="-100" dirty="0" smtClean="0">
                <a:solidFill>
                  <a:prstClr val="black"/>
                </a:solidFill>
                <a:latin typeface="ＭＳ Ｐゴシック"/>
              </a:rPr>
              <a:t>○　平成</a:t>
            </a:r>
            <a:r>
              <a:rPr lang="en-US" altLang="ja-JP" sz="1400" spc="-100" dirty="0" smtClean="0">
                <a:solidFill>
                  <a:prstClr val="black"/>
                </a:solidFill>
                <a:latin typeface="ＭＳ Ｐゴシック"/>
              </a:rPr>
              <a:t>24</a:t>
            </a:r>
            <a:r>
              <a:rPr lang="ja-JP" altLang="en-US" sz="1400" spc="-100" dirty="0" smtClean="0">
                <a:solidFill>
                  <a:prstClr val="black"/>
                </a:solidFill>
                <a:latin typeface="ＭＳ Ｐゴシック"/>
              </a:rPr>
              <a:t>年</a:t>
            </a:r>
            <a:r>
              <a:rPr lang="en-US" altLang="ja-JP" sz="1400" spc="-100" dirty="0" smtClean="0">
                <a:solidFill>
                  <a:prstClr val="black"/>
                </a:solidFill>
                <a:latin typeface="ＭＳ Ｐゴシック"/>
              </a:rPr>
              <a:t>11</a:t>
            </a:r>
            <a:r>
              <a:rPr lang="ja-JP" altLang="en-US" sz="1400" spc="-100" dirty="0" smtClean="0">
                <a:solidFill>
                  <a:prstClr val="black"/>
                </a:solidFill>
                <a:latin typeface="ＭＳ Ｐゴシック"/>
              </a:rPr>
              <a:t>月末現在では、</a:t>
            </a:r>
            <a:r>
              <a:rPr lang="en-US" altLang="ja-JP" sz="1400" spc="-100" dirty="0" smtClean="0">
                <a:solidFill>
                  <a:prstClr val="black"/>
                </a:solidFill>
                <a:latin typeface="ＭＳ Ｐゴシック"/>
              </a:rPr>
              <a:t>75</a:t>
            </a:r>
            <a:r>
              <a:rPr lang="ja-JP" altLang="en-US" sz="1400" spc="-100" dirty="0" smtClean="0">
                <a:solidFill>
                  <a:prstClr val="black"/>
                </a:solidFill>
                <a:latin typeface="ＭＳ Ｐゴシック"/>
              </a:rPr>
              <a:t>保険者（市町村等）が実施、</a:t>
            </a:r>
            <a:r>
              <a:rPr lang="en-US" altLang="ja-JP" sz="1400" spc="-100" dirty="0" smtClean="0">
                <a:solidFill>
                  <a:prstClr val="black"/>
                </a:solidFill>
                <a:latin typeface="ＭＳ Ｐゴシック"/>
              </a:rPr>
              <a:t>125</a:t>
            </a:r>
            <a:r>
              <a:rPr lang="ja-JP" altLang="en-US" sz="1400" spc="-100" dirty="0" smtClean="0">
                <a:solidFill>
                  <a:prstClr val="black"/>
                </a:solidFill>
                <a:latin typeface="ＭＳ Ｐゴシック"/>
              </a:rPr>
              <a:t>事業所が指定、</a:t>
            </a:r>
            <a:r>
              <a:rPr lang="en-US" altLang="ja-JP" sz="1400" spc="-100" dirty="0" smtClean="0">
                <a:solidFill>
                  <a:prstClr val="black"/>
                </a:solidFill>
                <a:latin typeface="ＭＳ Ｐゴシック"/>
              </a:rPr>
              <a:t> 1060</a:t>
            </a:r>
            <a:r>
              <a:rPr lang="ja-JP" altLang="en-US" sz="1400" spc="-100" dirty="0" smtClean="0">
                <a:solidFill>
                  <a:prstClr val="black"/>
                </a:solidFill>
                <a:latin typeface="ＭＳ Ｐゴシック"/>
              </a:rPr>
              <a:t>人がサービスを利用。</a:t>
            </a:r>
            <a:endParaRPr lang="ja-JP" altLang="en-US" sz="1400" spc="-100" dirty="0">
              <a:solidFill>
                <a:prstClr val="black"/>
              </a:solidFill>
              <a:latin typeface="ＭＳ Ｐゴシック"/>
            </a:endParaRPr>
          </a:p>
        </p:txBody>
      </p:sp>
      <p:sp>
        <p:nvSpPr>
          <p:cNvPr id="15" name="テキスト ボックス 14"/>
          <p:cNvSpPr txBox="1"/>
          <p:nvPr/>
        </p:nvSpPr>
        <p:spPr>
          <a:xfrm>
            <a:off x="221282" y="5493730"/>
            <a:ext cx="3190507" cy="314108"/>
          </a:xfrm>
          <a:prstGeom prst="rect">
            <a:avLst/>
          </a:prstGeom>
          <a:noFill/>
        </p:spPr>
        <p:txBody>
          <a:bodyPr wrap="square" lIns="91418" tIns="45710" rIns="91418" bIns="45710" rtlCol="0">
            <a:spAutoFit/>
          </a:bodyPr>
          <a:lstStyle/>
          <a:p>
            <a:pPr fontAlgn="auto">
              <a:spcBef>
                <a:spcPts val="0"/>
              </a:spcBef>
              <a:spcAft>
                <a:spcPts val="0"/>
              </a:spcAft>
            </a:pPr>
            <a:r>
              <a:rPr lang="ja-JP" altLang="en-US" sz="1400" dirty="0" smtClean="0">
                <a:solidFill>
                  <a:prstClr val="black"/>
                </a:solidFill>
                <a:latin typeface="ＭＳ ゴシック" pitchFamily="49" charset="-128"/>
                <a:ea typeface="ＭＳ ゴシック" pitchFamily="49" charset="-128"/>
              </a:rPr>
              <a:t>＜参考＞　</a:t>
            </a:r>
            <a:endParaRPr lang="ja-JP" altLang="en-US" sz="1400" dirty="0">
              <a:solidFill>
                <a:prstClr val="black"/>
              </a:solidFill>
              <a:latin typeface="ＭＳ ゴシック" pitchFamily="49" charset="-128"/>
              <a:ea typeface="ＭＳ ゴシック" pitchFamily="49" charset="-128"/>
            </a:endParaRPr>
          </a:p>
        </p:txBody>
      </p:sp>
      <p:sp>
        <p:nvSpPr>
          <p:cNvPr id="16" name="テキスト ボックス 3"/>
          <p:cNvSpPr txBox="1">
            <a:spLocks noChangeArrowheads="1"/>
          </p:cNvSpPr>
          <p:nvPr/>
        </p:nvSpPr>
        <p:spPr bwMode="auto">
          <a:xfrm>
            <a:off x="154807" y="5731029"/>
            <a:ext cx="4719294" cy="276979"/>
          </a:xfrm>
          <a:prstGeom prst="rect">
            <a:avLst/>
          </a:prstGeom>
          <a:noFill/>
          <a:ln w="9525">
            <a:noFill/>
            <a:miter lim="800000"/>
            <a:headEnd/>
            <a:tailEnd/>
          </a:ln>
        </p:spPr>
        <p:txBody>
          <a:bodyPr wrap="square" lIns="91418" tIns="45710" rIns="91418" bIns="45710">
            <a:spAutoFit/>
          </a:bodyPr>
          <a:lstStyle/>
          <a:p>
            <a:pPr fontAlgn="auto">
              <a:spcBef>
                <a:spcPts val="0"/>
              </a:spcBef>
              <a:spcAft>
                <a:spcPts val="0"/>
              </a:spcAft>
            </a:pPr>
            <a:r>
              <a:rPr lang="ja-JP" altLang="en-US" sz="1200" u="sng" dirty="0" smtClean="0">
                <a:solidFill>
                  <a:srgbClr val="000000"/>
                </a:solidFill>
                <a:latin typeface="Calibri"/>
                <a:ea typeface="ＭＳ Ｐゴシック"/>
              </a:rPr>
              <a:t>１．第５期</a:t>
            </a:r>
            <a:r>
              <a:rPr lang="ja-JP" altLang="en-US" sz="1200" u="sng" dirty="0">
                <a:solidFill>
                  <a:srgbClr val="000000"/>
                </a:solidFill>
                <a:latin typeface="Calibri"/>
                <a:ea typeface="ＭＳ Ｐゴシック"/>
              </a:rPr>
              <a:t>介護保険事業</a:t>
            </a:r>
            <a:r>
              <a:rPr lang="ja-JP" altLang="en-US" sz="1200" u="sng" dirty="0" smtClean="0">
                <a:solidFill>
                  <a:srgbClr val="000000"/>
                </a:solidFill>
                <a:latin typeface="Calibri"/>
                <a:ea typeface="ＭＳ Ｐゴシック"/>
              </a:rPr>
              <a:t>計画での実施見込み</a:t>
            </a:r>
            <a:endParaRPr lang="en-US" altLang="ja-JP" sz="1200" u="sng" dirty="0">
              <a:solidFill>
                <a:srgbClr val="000000"/>
              </a:solidFill>
              <a:latin typeface="Calibri"/>
              <a:ea typeface="ＭＳ Ｐゴシック"/>
            </a:endParaRPr>
          </a:p>
        </p:txBody>
      </p:sp>
      <p:graphicFrame>
        <p:nvGraphicFramePr>
          <p:cNvPr id="17" name="表 16"/>
          <p:cNvGraphicFramePr>
            <a:graphicFrameLocks noGrp="1"/>
          </p:cNvGraphicFramePr>
          <p:nvPr/>
        </p:nvGraphicFramePr>
        <p:xfrm>
          <a:off x="221302" y="6071828"/>
          <a:ext cx="4652824" cy="768503"/>
        </p:xfrm>
        <a:graphic>
          <a:graphicData uri="http://schemas.openxmlformats.org/drawingml/2006/table">
            <a:tbl>
              <a:tblPr firstRow="1" bandRow="1">
                <a:tableStyleId>{5C22544A-7EE6-4342-B048-85BDC9FD1C3A}</a:tableStyleId>
              </a:tblPr>
              <a:tblGrid>
                <a:gridCol w="1528785"/>
                <a:gridCol w="1528785"/>
                <a:gridCol w="1595254"/>
              </a:tblGrid>
              <a:tr h="305121">
                <a:tc>
                  <a:txBody>
                    <a:bodyPr/>
                    <a:lstStyle/>
                    <a:p>
                      <a:pPr algn="ctr"/>
                      <a:r>
                        <a:rPr kumimoji="1" lang="ja-JP" altLang="en-US" sz="1400" dirty="0" smtClean="0">
                          <a:latin typeface="+mn-ea"/>
                          <a:ea typeface="+mn-ea"/>
                        </a:rPr>
                        <a:t>平成</a:t>
                      </a:r>
                      <a:r>
                        <a:rPr kumimoji="1" lang="en-US" altLang="ja-JP" sz="1400" dirty="0" smtClean="0">
                          <a:latin typeface="+mn-ea"/>
                          <a:ea typeface="+mn-ea"/>
                        </a:rPr>
                        <a:t>24</a:t>
                      </a:r>
                      <a:r>
                        <a:rPr kumimoji="1" lang="ja-JP" altLang="en-US" sz="1400" dirty="0" smtClean="0">
                          <a:latin typeface="+mn-ea"/>
                          <a:ea typeface="+mn-ea"/>
                        </a:rPr>
                        <a:t>年度</a:t>
                      </a:r>
                      <a:endParaRPr kumimoji="1" lang="ja-JP" altLang="en-US" sz="1400" dirty="0">
                        <a:latin typeface="+mn-ea"/>
                        <a:ea typeface="+mn-ea"/>
                      </a:endParaRPr>
                    </a:p>
                  </a:txBody>
                  <a:tcPr marL="84406" marR="84406" marT="44655" marB="44655" anchor="ctr">
                    <a:solidFill>
                      <a:schemeClr val="bg1">
                        <a:lumMod val="50000"/>
                      </a:schemeClr>
                    </a:solidFill>
                  </a:tcPr>
                </a:tc>
                <a:tc>
                  <a:txBody>
                    <a:bodyPr/>
                    <a:lstStyle/>
                    <a:p>
                      <a:pPr algn="ctr"/>
                      <a:r>
                        <a:rPr kumimoji="1" lang="ja-JP" altLang="en-US" sz="1400" dirty="0" smtClean="0">
                          <a:latin typeface="+mn-ea"/>
                          <a:ea typeface="+mn-ea"/>
                        </a:rPr>
                        <a:t>平成</a:t>
                      </a:r>
                      <a:r>
                        <a:rPr kumimoji="1" lang="en-US" altLang="ja-JP" sz="1400" dirty="0" smtClean="0">
                          <a:latin typeface="+mn-ea"/>
                          <a:ea typeface="+mn-ea"/>
                        </a:rPr>
                        <a:t>25</a:t>
                      </a:r>
                      <a:r>
                        <a:rPr kumimoji="1" lang="ja-JP" altLang="en-US" sz="1400" dirty="0" smtClean="0">
                          <a:latin typeface="+mn-ea"/>
                          <a:ea typeface="+mn-ea"/>
                        </a:rPr>
                        <a:t>年度</a:t>
                      </a:r>
                      <a:endParaRPr kumimoji="1" lang="ja-JP" altLang="en-US" sz="1400" dirty="0">
                        <a:latin typeface="+mn-ea"/>
                        <a:ea typeface="+mn-ea"/>
                      </a:endParaRPr>
                    </a:p>
                  </a:txBody>
                  <a:tcPr marL="84406" marR="84406" marT="44655" marB="44655" anchor="ctr">
                    <a:solidFill>
                      <a:schemeClr val="bg1">
                        <a:lumMod val="50000"/>
                      </a:schemeClr>
                    </a:solidFill>
                  </a:tcPr>
                </a:tc>
                <a:tc>
                  <a:txBody>
                    <a:bodyPr/>
                    <a:lstStyle/>
                    <a:p>
                      <a:pPr algn="ctr"/>
                      <a:r>
                        <a:rPr kumimoji="1" lang="ja-JP" altLang="en-US" sz="1400" dirty="0" smtClean="0">
                          <a:latin typeface="+mn-ea"/>
                          <a:ea typeface="+mn-ea"/>
                        </a:rPr>
                        <a:t>平成</a:t>
                      </a:r>
                      <a:r>
                        <a:rPr kumimoji="1" lang="en-US" altLang="ja-JP" sz="1400" dirty="0" smtClean="0">
                          <a:latin typeface="+mn-ea"/>
                          <a:ea typeface="+mn-ea"/>
                        </a:rPr>
                        <a:t>26</a:t>
                      </a:r>
                      <a:r>
                        <a:rPr kumimoji="1" lang="ja-JP" altLang="en-US" sz="1400" dirty="0" smtClean="0">
                          <a:latin typeface="+mn-ea"/>
                          <a:ea typeface="+mn-ea"/>
                        </a:rPr>
                        <a:t>年度</a:t>
                      </a:r>
                      <a:endParaRPr kumimoji="1" lang="ja-JP" altLang="en-US" sz="1400" dirty="0">
                        <a:latin typeface="+mn-ea"/>
                        <a:ea typeface="+mn-ea"/>
                      </a:endParaRPr>
                    </a:p>
                  </a:txBody>
                  <a:tcPr marL="84406" marR="84406" marT="44655" marB="44655" anchor="ctr">
                    <a:solidFill>
                      <a:schemeClr val="bg1">
                        <a:lumMod val="50000"/>
                      </a:schemeClr>
                    </a:solidFill>
                  </a:tcPr>
                </a:tc>
              </a:tr>
              <a:tr h="463382">
                <a:tc>
                  <a:txBody>
                    <a:bodyPr/>
                    <a:lstStyle/>
                    <a:p>
                      <a:pPr algn="ctr"/>
                      <a:r>
                        <a:rPr kumimoji="1" lang="ja-JP" altLang="en-US" sz="1200" dirty="0" smtClean="0">
                          <a:latin typeface="+mn-ea"/>
                          <a:ea typeface="+mn-ea"/>
                        </a:rPr>
                        <a:t>１８９保険者</a:t>
                      </a:r>
                      <a:endParaRPr kumimoji="1" lang="en-US" altLang="ja-JP" sz="1200" dirty="0" smtClean="0">
                        <a:latin typeface="+mn-ea"/>
                        <a:ea typeface="+mn-ea"/>
                      </a:endParaRPr>
                    </a:p>
                    <a:p>
                      <a:pPr algn="ctr"/>
                      <a:r>
                        <a:rPr kumimoji="1" lang="ja-JP" altLang="en-US" sz="1200" dirty="0" smtClean="0">
                          <a:latin typeface="+mn-ea"/>
                          <a:ea typeface="+mn-ea"/>
                        </a:rPr>
                        <a:t>（０．６万人／日）</a:t>
                      </a:r>
                      <a:endParaRPr kumimoji="1" lang="en-US" altLang="ja-JP" sz="1200" dirty="0" smtClean="0">
                        <a:latin typeface="+mn-ea"/>
                        <a:ea typeface="+mn-ea"/>
                      </a:endParaRPr>
                    </a:p>
                  </a:txBody>
                  <a:tcPr marL="0" marR="0" marT="44655" marB="44655" anchor="ctr">
                    <a:solidFill>
                      <a:schemeClr val="bg1">
                        <a:lumMod val="85000"/>
                      </a:schemeClr>
                    </a:solidFill>
                  </a:tcPr>
                </a:tc>
                <a:tc>
                  <a:txBody>
                    <a:bodyPr/>
                    <a:lstStyle/>
                    <a:p>
                      <a:pPr algn="ctr"/>
                      <a:r>
                        <a:rPr kumimoji="1" lang="ja-JP" altLang="en-US" sz="1200" dirty="0" smtClean="0">
                          <a:latin typeface="+mn-ea"/>
                          <a:ea typeface="+mn-ea"/>
                        </a:rPr>
                        <a:t>２８３保険者</a:t>
                      </a:r>
                      <a:endParaRPr kumimoji="1" lang="en-US" altLang="ja-JP" sz="1200" dirty="0" smtClean="0">
                        <a:latin typeface="+mn-ea"/>
                        <a:ea typeface="+mn-ea"/>
                      </a:endParaRPr>
                    </a:p>
                    <a:p>
                      <a:pPr algn="ctr"/>
                      <a:r>
                        <a:rPr kumimoji="1" lang="ja-JP" altLang="en-US" sz="1200" dirty="0" smtClean="0">
                          <a:latin typeface="+mn-ea"/>
                          <a:ea typeface="+mn-ea"/>
                        </a:rPr>
                        <a:t>（１．２万人／日）</a:t>
                      </a:r>
                      <a:endParaRPr kumimoji="1" lang="en-US" altLang="ja-JP" sz="1200" dirty="0" smtClean="0">
                        <a:latin typeface="+mn-ea"/>
                        <a:ea typeface="+mn-ea"/>
                      </a:endParaRPr>
                    </a:p>
                  </a:txBody>
                  <a:tcPr marL="84406" marR="84406" marT="44655" marB="44655" anchor="ctr">
                    <a:solidFill>
                      <a:schemeClr val="bg1">
                        <a:lumMod val="85000"/>
                      </a:schemeClr>
                    </a:solidFill>
                  </a:tcPr>
                </a:tc>
                <a:tc>
                  <a:txBody>
                    <a:bodyPr/>
                    <a:lstStyle/>
                    <a:p>
                      <a:pPr algn="ctr"/>
                      <a:r>
                        <a:rPr kumimoji="1" lang="ja-JP" altLang="en-US" sz="1200" dirty="0" smtClean="0">
                          <a:latin typeface="+mn-ea"/>
                          <a:ea typeface="+mn-ea"/>
                        </a:rPr>
                        <a:t>３２９保険者</a:t>
                      </a:r>
                      <a:endParaRPr kumimoji="1" lang="en-US" altLang="ja-JP" sz="1200" dirty="0" smtClean="0">
                        <a:latin typeface="+mn-ea"/>
                        <a:ea typeface="+mn-ea"/>
                      </a:endParaRPr>
                    </a:p>
                    <a:p>
                      <a:pPr algn="ctr"/>
                      <a:r>
                        <a:rPr kumimoji="1" lang="ja-JP" altLang="en-US" sz="1200" dirty="0" smtClean="0">
                          <a:latin typeface="+mn-ea"/>
                          <a:ea typeface="+mn-ea"/>
                        </a:rPr>
                        <a:t>（１．７万人／日）</a:t>
                      </a:r>
                      <a:endParaRPr kumimoji="1" lang="ja-JP" altLang="en-US" sz="1200" dirty="0">
                        <a:latin typeface="+mn-ea"/>
                        <a:ea typeface="+mn-ea"/>
                      </a:endParaRPr>
                    </a:p>
                  </a:txBody>
                  <a:tcPr marL="84406" marR="84406" marT="44655" marB="44655" anchor="ctr">
                    <a:solidFill>
                      <a:schemeClr val="bg1">
                        <a:lumMod val="85000"/>
                      </a:schemeClr>
                    </a:solidFill>
                  </a:tcPr>
                </a:tc>
              </a:tr>
            </a:tbl>
          </a:graphicData>
        </a:graphic>
      </p:graphicFrame>
      <p:sp>
        <p:nvSpPr>
          <p:cNvPr id="18" name="テキスト ボックス 3"/>
          <p:cNvSpPr txBox="1">
            <a:spLocks noChangeArrowheads="1"/>
          </p:cNvSpPr>
          <p:nvPr/>
        </p:nvSpPr>
        <p:spPr bwMode="auto">
          <a:xfrm>
            <a:off x="5188893" y="5730646"/>
            <a:ext cx="4121073" cy="285052"/>
          </a:xfrm>
          <a:prstGeom prst="rect">
            <a:avLst/>
          </a:prstGeom>
          <a:noFill/>
          <a:ln w="9525">
            <a:noFill/>
            <a:miter lim="800000"/>
            <a:headEnd/>
            <a:tailEnd/>
          </a:ln>
        </p:spPr>
        <p:txBody>
          <a:bodyPr wrap="square" lIns="91418" tIns="45710" rIns="91418" bIns="45710">
            <a:spAutoFit/>
          </a:bodyPr>
          <a:lstStyle/>
          <a:p>
            <a:pPr fontAlgn="auto">
              <a:spcBef>
                <a:spcPts val="0"/>
              </a:spcBef>
              <a:spcAft>
                <a:spcPts val="0"/>
              </a:spcAft>
            </a:pPr>
            <a:r>
              <a:rPr lang="ja-JP" altLang="en-US" sz="1200" u="sng" dirty="0" smtClean="0">
                <a:solidFill>
                  <a:srgbClr val="000000"/>
                </a:solidFill>
                <a:latin typeface="ＭＳ Ｐゴシック"/>
                <a:ea typeface="ＭＳ Ｐゴシック"/>
              </a:rPr>
              <a:t>２．社会保障と税の一体改革での今後の利用見込み</a:t>
            </a:r>
            <a:endParaRPr lang="en-US" altLang="ja-JP" sz="1200" u="sng" dirty="0">
              <a:solidFill>
                <a:srgbClr val="000000"/>
              </a:solidFill>
              <a:latin typeface="ＭＳ Ｐゴシック"/>
              <a:ea typeface="ＭＳ Ｐゴシック"/>
            </a:endParaRPr>
          </a:p>
        </p:txBody>
      </p:sp>
      <p:graphicFrame>
        <p:nvGraphicFramePr>
          <p:cNvPr id="20" name="表 19"/>
          <p:cNvGraphicFramePr>
            <a:graphicFrameLocks noGrp="1"/>
          </p:cNvGraphicFramePr>
          <p:nvPr/>
        </p:nvGraphicFramePr>
        <p:xfrm>
          <a:off x="5272941" y="6071827"/>
          <a:ext cx="3486631" cy="735539"/>
        </p:xfrm>
        <a:graphic>
          <a:graphicData uri="http://schemas.openxmlformats.org/drawingml/2006/table">
            <a:tbl>
              <a:tblPr firstRow="1" bandRow="1">
                <a:tableStyleId>{5C22544A-7EE6-4342-B048-85BDC9FD1C3A}</a:tableStyleId>
              </a:tblPr>
              <a:tblGrid>
                <a:gridCol w="1758439"/>
                <a:gridCol w="1728192"/>
              </a:tblGrid>
              <a:tr h="305121">
                <a:tc>
                  <a:txBody>
                    <a:bodyPr/>
                    <a:lstStyle/>
                    <a:p>
                      <a:pPr algn="ctr"/>
                      <a:r>
                        <a:rPr kumimoji="1" lang="ja-JP" altLang="en-US" sz="1400" dirty="0" smtClean="0">
                          <a:latin typeface="+mn-ea"/>
                          <a:ea typeface="+mn-ea"/>
                        </a:rPr>
                        <a:t>平成</a:t>
                      </a:r>
                      <a:r>
                        <a:rPr kumimoji="1" lang="en-US" altLang="ja-JP" sz="1400" dirty="0" smtClean="0">
                          <a:latin typeface="+mn-ea"/>
                          <a:ea typeface="+mn-ea"/>
                        </a:rPr>
                        <a:t>27</a:t>
                      </a:r>
                      <a:r>
                        <a:rPr kumimoji="1" lang="ja-JP" altLang="en-US" sz="1400" dirty="0" smtClean="0">
                          <a:latin typeface="+mn-ea"/>
                          <a:ea typeface="+mn-ea"/>
                        </a:rPr>
                        <a:t>年度</a:t>
                      </a:r>
                      <a:endParaRPr kumimoji="1" lang="ja-JP" altLang="en-US" sz="1400" dirty="0">
                        <a:latin typeface="+mn-ea"/>
                        <a:ea typeface="+mn-ea"/>
                      </a:endParaRPr>
                    </a:p>
                  </a:txBody>
                  <a:tcPr marL="84406" marR="84406" marT="44655" marB="44655" anchor="ctr">
                    <a:solidFill>
                      <a:schemeClr val="bg1">
                        <a:lumMod val="50000"/>
                      </a:schemeClr>
                    </a:solidFill>
                  </a:tcPr>
                </a:tc>
                <a:tc>
                  <a:txBody>
                    <a:bodyPr/>
                    <a:lstStyle/>
                    <a:p>
                      <a:pPr algn="ctr"/>
                      <a:r>
                        <a:rPr kumimoji="1" lang="ja-JP" altLang="en-US" sz="1400" dirty="0" smtClean="0">
                          <a:latin typeface="+mn-ea"/>
                          <a:ea typeface="+mn-ea"/>
                        </a:rPr>
                        <a:t>平成</a:t>
                      </a:r>
                      <a:r>
                        <a:rPr kumimoji="1" lang="en-US" altLang="ja-JP" sz="1400" dirty="0" smtClean="0">
                          <a:latin typeface="+mn-ea"/>
                          <a:ea typeface="+mn-ea"/>
                        </a:rPr>
                        <a:t>37</a:t>
                      </a:r>
                      <a:r>
                        <a:rPr kumimoji="1" lang="ja-JP" altLang="en-US" sz="1400" dirty="0" smtClean="0">
                          <a:latin typeface="+mn-ea"/>
                          <a:ea typeface="+mn-ea"/>
                        </a:rPr>
                        <a:t>年度</a:t>
                      </a:r>
                      <a:endParaRPr kumimoji="1" lang="ja-JP" altLang="en-US" sz="1400" dirty="0">
                        <a:latin typeface="+mn-ea"/>
                        <a:ea typeface="+mn-ea"/>
                      </a:endParaRPr>
                    </a:p>
                  </a:txBody>
                  <a:tcPr marL="84406" marR="84406" marT="44655" marB="44655" anchor="ctr">
                    <a:solidFill>
                      <a:schemeClr val="bg1">
                        <a:lumMod val="50000"/>
                      </a:schemeClr>
                    </a:solidFill>
                  </a:tcPr>
                </a:tc>
              </a:tr>
              <a:tr h="430418">
                <a:tc>
                  <a:txBody>
                    <a:bodyPr/>
                    <a:lstStyle/>
                    <a:p>
                      <a:pPr algn="ctr"/>
                      <a:r>
                        <a:rPr kumimoji="1" lang="ja-JP" altLang="en-US" sz="1400" dirty="0" smtClean="0">
                          <a:latin typeface="+mn-ea"/>
                          <a:ea typeface="+mn-ea"/>
                        </a:rPr>
                        <a:t>１万人／日</a:t>
                      </a:r>
                      <a:endParaRPr kumimoji="1" lang="en-US" altLang="ja-JP" sz="1400" dirty="0" smtClean="0">
                        <a:latin typeface="+mn-ea"/>
                        <a:ea typeface="+mn-ea"/>
                      </a:endParaRPr>
                    </a:p>
                  </a:txBody>
                  <a:tcPr marL="0" marR="0" marT="44655" marB="44655" anchor="ctr">
                    <a:solidFill>
                      <a:schemeClr val="bg1">
                        <a:lumMod val="85000"/>
                      </a:schemeClr>
                    </a:solidFill>
                  </a:tcPr>
                </a:tc>
                <a:tc>
                  <a:txBody>
                    <a:bodyPr/>
                    <a:lstStyle/>
                    <a:p>
                      <a:pPr algn="ctr"/>
                      <a:r>
                        <a:rPr kumimoji="1" lang="ja-JP" altLang="en-US" sz="1400" dirty="0" smtClean="0">
                          <a:latin typeface="+mn-ea"/>
                          <a:ea typeface="+mn-ea"/>
                        </a:rPr>
                        <a:t>１５万人／日</a:t>
                      </a:r>
                      <a:endParaRPr kumimoji="1" lang="en-US" altLang="ja-JP" sz="1400" dirty="0" smtClean="0">
                        <a:latin typeface="+mn-ea"/>
                        <a:ea typeface="+mn-ea"/>
                      </a:endParaRPr>
                    </a:p>
                  </a:txBody>
                  <a:tcPr marL="84406" marR="84406" marT="44655" marB="44655" anchor="ctr">
                    <a:solidFill>
                      <a:schemeClr val="bg1">
                        <a:lumMod val="85000"/>
                      </a:schemeClr>
                    </a:solidFill>
                  </a:tcPr>
                </a:tc>
              </a:tr>
            </a:tbl>
          </a:graphicData>
        </a:graphic>
      </p:graphicFrame>
      <p:graphicFrame>
        <p:nvGraphicFramePr>
          <p:cNvPr id="84" name="表 83"/>
          <p:cNvGraphicFramePr>
            <a:graphicFrameLocks noGrp="1"/>
          </p:cNvGraphicFramePr>
          <p:nvPr/>
        </p:nvGraphicFramePr>
        <p:xfrm>
          <a:off x="317988" y="4060431"/>
          <a:ext cx="5122740" cy="1419558"/>
        </p:xfrm>
        <a:graphic>
          <a:graphicData uri="http://schemas.openxmlformats.org/drawingml/2006/table">
            <a:tbl>
              <a:tblPr/>
              <a:tblGrid>
                <a:gridCol w="280818"/>
                <a:gridCol w="67014"/>
                <a:gridCol w="67014"/>
                <a:gridCol w="67014"/>
                <a:gridCol w="67014"/>
                <a:gridCol w="67014"/>
                <a:gridCol w="67014"/>
                <a:gridCol w="67014"/>
                <a:gridCol w="67014"/>
                <a:gridCol w="67014"/>
                <a:gridCol w="67014"/>
                <a:gridCol w="67014"/>
                <a:gridCol w="67014"/>
                <a:gridCol w="42982"/>
                <a:gridCol w="97801"/>
                <a:gridCol w="67014"/>
                <a:gridCol w="67014"/>
                <a:gridCol w="67014"/>
                <a:gridCol w="67014"/>
                <a:gridCol w="67014"/>
                <a:gridCol w="67014"/>
                <a:gridCol w="67014"/>
                <a:gridCol w="67014"/>
                <a:gridCol w="67014"/>
                <a:gridCol w="67014"/>
                <a:gridCol w="67014"/>
                <a:gridCol w="67014"/>
                <a:gridCol w="67014"/>
                <a:gridCol w="67014"/>
                <a:gridCol w="67014"/>
                <a:gridCol w="67014"/>
                <a:gridCol w="34191"/>
                <a:gridCol w="42982"/>
                <a:gridCol w="67014"/>
                <a:gridCol w="67014"/>
                <a:gridCol w="67014"/>
                <a:gridCol w="67014"/>
                <a:gridCol w="67014"/>
                <a:gridCol w="67014"/>
                <a:gridCol w="67014"/>
                <a:gridCol w="67014"/>
                <a:gridCol w="67014"/>
                <a:gridCol w="67014"/>
                <a:gridCol w="67014"/>
                <a:gridCol w="67014"/>
                <a:gridCol w="67014"/>
                <a:gridCol w="67014"/>
                <a:gridCol w="67014"/>
                <a:gridCol w="67014"/>
                <a:gridCol w="67014"/>
                <a:gridCol w="67014"/>
                <a:gridCol w="67014"/>
                <a:gridCol w="67014"/>
                <a:gridCol w="67014"/>
                <a:gridCol w="67014"/>
                <a:gridCol w="67014"/>
                <a:gridCol w="67014"/>
                <a:gridCol w="67014"/>
                <a:gridCol w="67014"/>
                <a:gridCol w="67014"/>
                <a:gridCol w="67014"/>
                <a:gridCol w="67014"/>
                <a:gridCol w="67014"/>
                <a:gridCol w="67014"/>
                <a:gridCol w="67014"/>
                <a:gridCol w="67014"/>
                <a:gridCol w="67014"/>
                <a:gridCol w="67014"/>
                <a:gridCol w="67014"/>
                <a:gridCol w="67014"/>
                <a:gridCol w="67014"/>
                <a:gridCol w="67014"/>
                <a:gridCol w="67014"/>
                <a:gridCol w="67014"/>
              </a:tblGrid>
              <a:tr h="202794">
                <a:tc>
                  <a:txBody>
                    <a:bodyPr/>
                    <a:lstStyle/>
                    <a:p>
                      <a:pPr algn="ctr" fontAlgn="ctr"/>
                      <a:r>
                        <a:rPr lang="ja-JP" altLang="en-US" sz="1100" b="0" i="0" u="none" strike="noStrike" dirty="0">
                          <a:solidFill>
                            <a:srgbClr val="000000"/>
                          </a:solidFill>
                          <a:latin typeface="ＭＳ Ｐゴシック"/>
                        </a:rPr>
                        <a:t>月</a:t>
                      </a:r>
                    </a:p>
                  </a:txBody>
                  <a:tcPr marL="8791" marR="8791" marT="9303"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w="19050" cap="flat" cmpd="sng" algn="ctr">
                      <a:solidFill>
                        <a:srgbClr val="000000"/>
                      </a:solidFill>
                      <a:prstDash val="solid"/>
                      <a:round/>
                      <a:headEnd type="none" w="med" len="med"/>
                      <a:tailEnd type="none" w="med" len="med"/>
                    </a:lnL>
                    <a:lnR>
                      <a:noFill/>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a:noFill/>
                    </a:lnL>
                    <a:lnR>
                      <a:noFill/>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a:noFill/>
                    </a:lnL>
                    <a:lnR w="6350" cap="flat" cmpd="sng" algn="ctr">
                      <a:solidFill>
                        <a:srgbClr val="000000"/>
                      </a:solidFill>
                      <a:prstDash val="dot"/>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dirty="0">
                          <a:solidFill>
                            <a:srgbClr val="000000"/>
                          </a:solidFill>
                          <a:latin typeface="ＭＳ Ｐゴシック"/>
                        </a:rPr>
                        <a:t>　</a:t>
                      </a:r>
                    </a:p>
                  </a:txBody>
                  <a:tcPr marL="8791" marR="8791" marT="9303" marB="0" anchor="ctr">
                    <a:lnL w="6350" cap="flat" cmpd="sng" algn="ctr">
                      <a:solidFill>
                        <a:srgbClr val="000000"/>
                      </a:solidFill>
                      <a:prstDash val="dot"/>
                      <a:round/>
                      <a:headEnd type="none" w="med" len="med"/>
                      <a:tailEnd type="none" w="med" len="med"/>
                    </a:lnL>
                    <a:lnR>
                      <a:noFill/>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a:noFill/>
                    </a:lnL>
                    <a:lnR>
                      <a:noFill/>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a:noFill/>
                    </a:lnL>
                    <a:lnR w="6350" cap="flat" cmpd="sng" algn="ctr">
                      <a:solidFill>
                        <a:srgbClr val="000000"/>
                      </a:solidFill>
                      <a:prstDash val="dot"/>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w="6350" cap="flat" cmpd="sng" algn="ctr">
                      <a:solidFill>
                        <a:srgbClr val="000000"/>
                      </a:solidFill>
                      <a:prstDash val="dot"/>
                      <a:round/>
                      <a:headEnd type="none" w="med" len="med"/>
                      <a:tailEnd type="none" w="med" len="med"/>
                    </a:lnL>
                    <a:lnR>
                      <a:noFill/>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a:noFill/>
                    </a:lnL>
                    <a:lnR>
                      <a:noFill/>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a:noFill/>
                    </a:lnL>
                    <a:lnR w="6350" cap="flat" cmpd="sng" algn="ctr">
                      <a:solidFill>
                        <a:srgbClr val="000000"/>
                      </a:solidFill>
                      <a:prstDash val="dot"/>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w="6350" cap="flat" cmpd="sng" algn="ctr">
                      <a:solidFill>
                        <a:srgbClr val="000000"/>
                      </a:solidFill>
                      <a:prstDash val="dot"/>
                      <a:round/>
                      <a:headEnd type="none" w="med" len="med"/>
                      <a:tailEnd type="none" w="med" len="med"/>
                    </a:lnL>
                    <a:lnR>
                      <a:noFill/>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a:noFill/>
                    </a:lnL>
                    <a:lnR>
                      <a:noFill/>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a:noFill/>
                    </a:lnL>
                    <a:lnR w="6350" cap="flat" cmpd="sng" algn="ctr">
                      <a:solidFill>
                        <a:srgbClr val="000000"/>
                      </a:solidFill>
                      <a:prstDash val="dot"/>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w="6350" cap="flat" cmpd="sng" algn="ctr">
                      <a:solidFill>
                        <a:srgbClr val="000000"/>
                      </a:solidFill>
                      <a:prstDash val="dot"/>
                      <a:round/>
                      <a:headEnd type="none" w="med" len="med"/>
                      <a:tailEnd type="none" w="med" len="med"/>
                    </a:lnL>
                    <a:lnR>
                      <a:noFill/>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dirty="0">
                          <a:solidFill>
                            <a:srgbClr val="000000"/>
                          </a:solidFill>
                          <a:latin typeface="ＭＳ Ｐゴシック"/>
                        </a:rPr>
                        <a:t>　</a:t>
                      </a:r>
                    </a:p>
                  </a:txBody>
                  <a:tcPr marL="8791" marR="8791" marT="9303" marB="0" anchor="ctr">
                    <a:lnL>
                      <a:noFill/>
                    </a:lnL>
                    <a:lnR>
                      <a:noFill/>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a:noFill/>
                    </a:lnL>
                    <a:lnR w="6350" cap="flat" cmpd="sng" algn="ctr">
                      <a:solidFill>
                        <a:srgbClr val="000000"/>
                      </a:solidFill>
                      <a:prstDash val="dot"/>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w="6350" cap="flat" cmpd="sng" algn="ctr">
                      <a:solidFill>
                        <a:srgbClr val="000000"/>
                      </a:solidFill>
                      <a:prstDash val="dot"/>
                      <a:round/>
                      <a:headEnd type="none" w="med" len="med"/>
                      <a:tailEnd type="none" w="med" len="med"/>
                    </a:lnL>
                    <a:lnR>
                      <a:noFill/>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a:noFill/>
                    </a:lnL>
                    <a:lnR>
                      <a:noFill/>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a:noFill/>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w="19050" cap="flat" cmpd="sng" algn="ctr">
                      <a:solidFill>
                        <a:srgbClr val="000000"/>
                      </a:solidFill>
                      <a:prstDash val="solid"/>
                      <a:round/>
                      <a:headEnd type="none" w="med" len="med"/>
                      <a:tailEnd type="none" w="med" len="med"/>
                    </a:lnL>
                    <a:lnR>
                      <a:noFill/>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a:noFill/>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ctr"/>
                      <a:r>
                        <a:rPr lang="ja-JP" altLang="en-US" sz="1100" b="0" i="0" u="none" strike="noStrike" dirty="0">
                          <a:solidFill>
                            <a:srgbClr val="000000"/>
                          </a:solidFill>
                          <a:latin typeface="ＭＳ Ｐゴシック"/>
                        </a:rPr>
                        <a:t>　</a:t>
                      </a:r>
                    </a:p>
                  </a:txBody>
                  <a:tcPr marL="8791" marR="8791" marT="9303" marB="0" anchor="ctr">
                    <a:lnL w="6350" cap="flat" cmpd="sng" algn="ctr">
                      <a:solidFill>
                        <a:srgbClr val="000000"/>
                      </a:solidFill>
                      <a:prstDash val="solid"/>
                      <a:round/>
                      <a:headEnd type="none" w="med" len="med"/>
                      <a:tailEnd type="none" w="med" len="med"/>
                    </a:lnL>
                    <a:lnR>
                      <a:noFill/>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a:noFill/>
                    </a:lnL>
                    <a:lnR>
                      <a:noFill/>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a:noFill/>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ja-JP" altLang="en-US" sz="1100" b="0" i="0" u="none" strike="noStrike" dirty="0">
                          <a:solidFill>
                            <a:srgbClr val="000000"/>
                          </a:solidFill>
                          <a:latin typeface="ＭＳ Ｐゴシック"/>
                        </a:rPr>
                        <a:t>　</a:t>
                      </a:r>
                    </a:p>
                  </a:txBody>
                  <a:tcPr marL="8791" marR="8791" marT="9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c hMerge="1">
                  <a:txBody>
                    <a:bodyPr/>
                    <a:lstStyle/>
                    <a:p>
                      <a:endParaRPr kumimoji="1" lang="ja-JP" altLang="en-US"/>
                    </a:p>
                  </a:txBody>
                  <a:tcPr/>
                </a:tc>
                <a:tc>
                  <a:txBody>
                    <a:bodyPr/>
                    <a:lstStyle/>
                    <a:p>
                      <a:pPr algn="l" fontAlgn="ctr"/>
                      <a:r>
                        <a:rPr lang="ja-JP" altLang="en-US" sz="1100" b="0" i="0" u="none" strike="noStrike" dirty="0">
                          <a:solidFill>
                            <a:srgbClr val="000000"/>
                          </a:solidFill>
                          <a:latin typeface="ＭＳ Ｐゴシック"/>
                        </a:rPr>
                        <a:t>　</a:t>
                      </a:r>
                    </a:p>
                  </a:txBody>
                  <a:tcPr marL="8791" marR="8791" marT="9303" marB="0" anchor="ctr">
                    <a:lnL w="6350" cap="flat" cmpd="sng" algn="ctr">
                      <a:solidFill>
                        <a:srgbClr val="000000"/>
                      </a:solidFill>
                      <a:prstDash val="solid"/>
                      <a:round/>
                      <a:headEnd type="none" w="med" len="med"/>
                      <a:tailEnd type="none" w="med" len="med"/>
                    </a:lnL>
                    <a:lnR>
                      <a:noFill/>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a:noFill/>
                    </a:lnL>
                    <a:lnR>
                      <a:noFill/>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a:noFill/>
                    </a:lnL>
                    <a:lnR w="6350" cap="flat" cmpd="sng" algn="ctr">
                      <a:solidFill>
                        <a:srgbClr val="000000"/>
                      </a:solidFill>
                      <a:prstDash val="dot"/>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fontAlgn="ctr"/>
                      <a:r>
                        <a:rPr lang="ja-JP" altLang="en-US" sz="1100" b="0" i="0" u="none" strike="noStrike">
                          <a:solidFill>
                            <a:srgbClr val="000000"/>
                          </a:solidFill>
                          <a:latin typeface="ＭＳ Ｐゴシック"/>
                        </a:rPr>
                        <a:t>　</a:t>
                      </a:r>
                    </a:p>
                  </a:txBody>
                  <a:tcPr marL="8791" marR="8791" marT="9303" marB="0" anchor="ctr">
                    <a:lnL w="6350" cap="flat" cmpd="sng" algn="ctr">
                      <a:solidFill>
                        <a:srgbClr val="000000"/>
                      </a:solidFill>
                      <a:prstDash val="dot"/>
                      <a:round/>
                      <a:headEnd type="none" w="med" len="med"/>
                      <a:tailEnd type="none" w="med" len="med"/>
                    </a:lnL>
                    <a:lnR>
                      <a:noFill/>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a:noFill/>
                    </a:lnL>
                    <a:lnR>
                      <a:noFill/>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a:noFill/>
                    </a:lnL>
                    <a:lnR w="6350" cap="flat" cmpd="sng" algn="ctr">
                      <a:solidFill>
                        <a:srgbClr val="000000"/>
                      </a:solidFill>
                      <a:prstDash val="dot"/>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dirty="0">
                          <a:solidFill>
                            <a:srgbClr val="000000"/>
                          </a:solidFill>
                          <a:latin typeface="ＭＳ Ｐゴシック"/>
                        </a:rPr>
                        <a:t>　</a:t>
                      </a:r>
                    </a:p>
                  </a:txBody>
                  <a:tcPr marL="8791" marR="8791" marT="9303" marB="0" anchor="ctr">
                    <a:lnL w="6350" cap="flat" cmpd="sng" algn="ctr">
                      <a:solidFill>
                        <a:srgbClr val="000000"/>
                      </a:solidFill>
                      <a:prstDash val="dot"/>
                      <a:round/>
                      <a:headEnd type="none" w="med" len="med"/>
                      <a:tailEnd type="none" w="med" len="med"/>
                    </a:lnL>
                    <a:lnR>
                      <a:noFill/>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a:noFill/>
                    </a:lnL>
                    <a:lnR>
                      <a:noFill/>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a:noFill/>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w="19050" cap="flat" cmpd="sng" algn="ctr">
                      <a:solidFill>
                        <a:srgbClr val="000000"/>
                      </a:solidFill>
                      <a:prstDash val="solid"/>
                      <a:round/>
                      <a:headEnd type="none" w="med" len="med"/>
                      <a:tailEnd type="none" w="med" len="med"/>
                    </a:lnL>
                    <a:lnR>
                      <a:noFill/>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a:noFill/>
                    </a:lnL>
                    <a:lnR>
                      <a:noFill/>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a:noFill/>
                    </a:lnL>
                    <a:lnR w="6350" cap="flat" cmpd="sng" algn="ctr">
                      <a:solidFill>
                        <a:srgbClr val="000000"/>
                      </a:solidFill>
                      <a:prstDash val="dot"/>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w="6350" cap="flat" cmpd="sng" algn="ctr">
                      <a:solidFill>
                        <a:srgbClr val="000000"/>
                      </a:solidFill>
                      <a:prstDash val="dot"/>
                      <a:round/>
                      <a:headEnd type="none" w="med" len="med"/>
                      <a:tailEnd type="none" w="med" len="med"/>
                    </a:lnL>
                    <a:lnR>
                      <a:noFill/>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dirty="0">
                          <a:solidFill>
                            <a:srgbClr val="000000"/>
                          </a:solidFill>
                          <a:latin typeface="ＭＳ Ｐゴシック"/>
                        </a:rPr>
                        <a:t>　</a:t>
                      </a:r>
                    </a:p>
                  </a:txBody>
                  <a:tcPr marL="8791" marR="8791" marT="9303" marB="0" anchor="ctr">
                    <a:lnL>
                      <a:noFill/>
                    </a:lnL>
                    <a:lnR>
                      <a:noFill/>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a:noFill/>
                    </a:lnL>
                    <a:lnR w="6350" cap="flat" cmpd="sng" algn="ctr">
                      <a:solidFill>
                        <a:srgbClr val="000000"/>
                      </a:solidFill>
                      <a:prstDash val="dot"/>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w="6350" cap="flat" cmpd="sng" algn="ctr">
                      <a:solidFill>
                        <a:srgbClr val="000000"/>
                      </a:solidFill>
                      <a:prstDash val="dot"/>
                      <a:round/>
                      <a:headEnd type="none" w="med" len="med"/>
                      <a:tailEnd type="none" w="med" len="med"/>
                    </a:lnL>
                    <a:lnR>
                      <a:noFill/>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a:noFill/>
                    </a:lnL>
                    <a:lnR>
                      <a:noFill/>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a:noFill/>
                    </a:lnL>
                    <a:lnR w="6350" cap="flat" cmpd="sng" algn="ctr">
                      <a:solidFill>
                        <a:srgbClr val="000000"/>
                      </a:solidFill>
                      <a:prstDash val="dot"/>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w="6350" cap="flat" cmpd="sng" algn="ctr">
                      <a:solidFill>
                        <a:srgbClr val="000000"/>
                      </a:solidFill>
                      <a:prstDash val="dot"/>
                      <a:round/>
                      <a:headEnd type="none" w="med" len="med"/>
                      <a:tailEnd type="none" w="med" len="med"/>
                    </a:lnL>
                    <a:lnR>
                      <a:noFill/>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a:noFill/>
                    </a:lnL>
                    <a:lnR>
                      <a:noFill/>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a:noFill/>
                    </a:lnL>
                    <a:lnR w="6350" cap="flat" cmpd="sng" algn="ctr">
                      <a:solidFill>
                        <a:srgbClr val="000000"/>
                      </a:solidFill>
                      <a:prstDash val="dot"/>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w="6350" cap="flat" cmpd="sng" algn="ctr">
                      <a:solidFill>
                        <a:srgbClr val="000000"/>
                      </a:solidFill>
                      <a:prstDash val="dot"/>
                      <a:round/>
                      <a:headEnd type="none" w="med" len="med"/>
                      <a:tailEnd type="none" w="med" len="med"/>
                    </a:lnL>
                    <a:lnR>
                      <a:noFill/>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a:noFill/>
                    </a:lnL>
                    <a:lnR>
                      <a:noFill/>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a:noFill/>
                    </a:lnL>
                    <a:lnR w="6350" cap="flat" cmpd="sng" algn="ctr">
                      <a:solidFill>
                        <a:srgbClr val="000000"/>
                      </a:solidFill>
                      <a:prstDash val="dot"/>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w="6350" cap="flat" cmpd="sng" algn="ctr">
                      <a:solidFill>
                        <a:srgbClr val="000000"/>
                      </a:solidFill>
                      <a:prstDash val="dot"/>
                      <a:round/>
                      <a:headEnd type="none" w="med" len="med"/>
                      <a:tailEnd type="none" w="med" len="med"/>
                    </a:lnL>
                    <a:lnR>
                      <a:noFill/>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a:noFill/>
                    </a:lnL>
                    <a:lnR>
                      <a:noFill/>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a:noFill/>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w="19050" cap="flat" cmpd="sng" algn="ctr">
                      <a:solidFill>
                        <a:srgbClr val="000000"/>
                      </a:solidFill>
                      <a:prstDash val="solid"/>
                      <a:round/>
                      <a:headEnd type="none" w="med" len="med"/>
                      <a:tailEnd type="none" w="med" len="med"/>
                    </a:lnL>
                    <a:lnR>
                      <a:noFill/>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a:noFill/>
                    </a:lnL>
                    <a:lnR>
                      <a:noFill/>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dirty="0">
                          <a:solidFill>
                            <a:srgbClr val="000000"/>
                          </a:solidFill>
                          <a:latin typeface="ＭＳ Ｐゴシック"/>
                        </a:rPr>
                        <a:t>　</a:t>
                      </a:r>
                    </a:p>
                  </a:txBody>
                  <a:tcPr marL="8791" marR="8791" marT="9303" marB="0" anchor="ctr">
                    <a:lnL>
                      <a:noFill/>
                    </a:lnL>
                    <a:lnR w="6350" cap="flat" cmpd="sng" algn="ctr">
                      <a:solidFill>
                        <a:srgbClr val="000000"/>
                      </a:solidFill>
                      <a:prstDash val="dot"/>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w="6350" cap="flat" cmpd="sng" algn="ctr">
                      <a:solidFill>
                        <a:srgbClr val="000000"/>
                      </a:solidFill>
                      <a:prstDash val="dot"/>
                      <a:round/>
                      <a:headEnd type="none" w="med" len="med"/>
                      <a:tailEnd type="none" w="med" len="med"/>
                    </a:lnL>
                    <a:lnR>
                      <a:noFill/>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a:noFill/>
                    </a:lnL>
                    <a:lnR>
                      <a:noFill/>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a:noFill/>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w="6350" cap="flat" cmpd="sng" algn="ctr">
                      <a:solidFill>
                        <a:srgbClr val="000000"/>
                      </a:solidFill>
                      <a:prstDash val="solid"/>
                      <a:round/>
                      <a:headEnd type="none" w="med" len="med"/>
                      <a:tailEnd type="none" w="med" len="med"/>
                    </a:lnL>
                    <a:lnR>
                      <a:noFill/>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a:noFill/>
                    </a:lnL>
                    <a:lnR w="6350" cap="flat" cmpd="sng" algn="ctr">
                      <a:solidFill>
                        <a:srgbClr val="000000"/>
                      </a:solidFill>
                      <a:prstDash val="dot"/>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w="6350" cap="flat" cmpd="sng" algn="ctr">
                      <a:solidFill>
                        <a:srgbClr val="000000"/>
                      </a:solidFill>
                      <a:prstDash val="dot"/>
                      <a:round/>
                      <a:headEnd type="none" w="med" len="med"/>
                      <a:tailEnd type="none" w="med" len="med"/>
                    </a:lnL>
                    <a:lnR>
                      <a:noFill/>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a:noFill/>
                    </a:lnL>
                    <a:lnR>
                      <a:noFill/>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a:noFill/>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w="19050" cap="flat" cmpd="sng" algn="ctr">
                      <a:solidFill>
                        <a:srgbClr val="000000"/>
                      </a:solidFill>
                      <a:prstDash val="solid"/>
                      <a:round/>
                      <a:headEnd type="none" w="med" len="med"/>
                      <a:tailEnd type="none" w="med" len="med"/>
                    </a:lnL>
                    <a:lnR>
                      <a:noFill/>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a:noFill/>
                    </a:lnL>
                    <a:lnR>
                      <a:noFill/>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a:noFill/>
                    </a:lnL>
                    <a:lnR w="6350" cap="flat" cmpd="sng" algn="ctr">
                      <a:solidFill>
                        <a:srgbClr val="000000"/>
                      </a:solidFill>
                      <a:prstDash val="dot"/>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w="6350" cap="flat" cmpd="sng" algn="ctr">
                      <a:solidFill>
                        <a:srgbClr val="000000"/>
                      </a:solidFill>
                      <a:prstDash val="dot"/>
                      <a:round/>
                      <a:headEnd type="none" w="med" len="med"/>
                      <a:tailEnd type="none" w="med" len="med"/>
                    </a:lnL>
                    <a:lnR>
                      <a:noFill/>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a:noFill/>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r>
              <a:tr h="202794">
                <a:tc>
                  <a:txBody>
                    <a:bodyPr/>
                    <a:lstStyle/>
                    <a:p>
                      <a:pPr algn="ctr" fontAlgn="ctr"/>
                      <a:r>
                        <a:rPr lang="ja-JP" altLang="en-US" sz="1100" b="0" i="0" u="none" strike="noStrike" dirty="0">
                          <a:solidFill>
                            <a:srgbClr val="000000"/>
                          </a:solidFill>
                          <a:latin typeface="ＭＳ Ｐゴシック"/>
                        </a:rPr>
                        <a:t>火</a:t>
                      </a:r>
                    </a:p>
                  </a:txBody>
                  <a:tcPr marL="8791" marR="8791" marT="9303"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w="190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a:noFill/>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w="6350" cap="flat" cmpd="sng" algn="ctr">
                      <a:solidFill>
                        <a:srgbClr val="000000"/>
                      </a:solidFill>
                      <a:prstDash val="dot"/>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a:noFill/>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w="6350" cap="flat" cmpd="sng" algn="ctr">
                      <a:solidFill>
                        <a:srgbClr val="000000"/>
                      </a:solidFill>
                      <a:prstDash val="dot"/>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dirty="0">
                          <a:solidFill>
                            <a:srgbClr val="000000"/>
                          </a:solidFill>
                          <a:latin typeface="ＭＳ Ｐゴシック"/>
                        </a:rPr>
                        <a:t>　</a:t>
                      </a:r>
                    </a:p>
                  </a:txBody>
                  <a:tcPr marL="8791" marR="8791" marT="930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a:noFill/>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w="6350" cap="flat" cmpd="sng" algn="ctr">
                      <a:solidFill>
                        <a:srgbClr val="000000"/>
                      </a:solidFill>
                      <a:prstDash val="dot"/>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a:noFill/>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w="6350" cap="flat" cmpd="sng" algn="ctr">
                      <a:solidFill>
                        <a:srgbClr val="000000"/>
                      </a:solidFill>
                      <a:prstDash val="dot"/>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a:noFill/>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w="6350" cap="flat" cmpd="sng" algn="ctr">
                      <a:solidFill>
                        <a:srgbClr val="000000"/>
                      </a:solidFill>
                      <a:prstDash val="dot"/>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a:noFill/>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w="190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dirty="0">
                          <a:solidFill>
                            <a:srgbClr val="000000"/>
                          </a:solidFill>
                          <a:latin typeface="ＭＳ Ｐゴシック"/>
                        </a:rPr>
                        <a:t>　</a:t>
                      </a:r>
                    </a:p>
                  </a:txBody>
                  <a:tcPr marL="8791" marR="8791" marT="9303" marB="0" anchor="ctr">
                    <a:lnL>
                      <a:noFill/>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w="6350" cap="flat" cmpd="sng" algn="ctr">
                      <a:solidFill>
                        <a:srgbClr val="000000"/>
                      </a:solidFill>
                      <a:prstDash val="dot"/>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a:noFill/>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ctr"/>
                      <a:r>
                        <a:rPr lang="ja-JP" altLang="en-US" sz="1100" b="0" i="0" u="none" strike="noStrike" dirty="0">
                          <a:solidFill>
                            <a:srgbClr val="000000"/>
                          </a:solidFill>
                          <a:latin typeface="ＭＳ Ｐゴシック"/>
                        </a:rPr>
                        <a:t>　</a:t>
                      </a:r>
                    </a:p>
                  </a:txBody>
                  <a:tcPr marL="8791" marR="8791" marT="9303"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dirty="0">
                          <a:solidFill>
                            <a:srgbClr val="000000"/>
                          </a:solidFill>
                          <a:latin typeface="ＭＳ Ｐゴシック"/>
                        </a:rPr>
                        <a:t>　</a:t>
                      </a:r>
                    </a:p>
                  </a:txBody>
                  <a:tcPr marL="8791" marR="8791" marT="9303"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ja-JP" altLang="en-US" sz="1100" b="0" i="0" u="none" strike="noStrike" dirty="0">
                          <a:solidFill>
                            <a:srgbClr val="000000"/>
                          </a:solidFill>
                          <a:latin typeface="ＭＳ Ｐゴシック"/>
                        </a:rPr>
                        <a:t>　</a:t>
                      </a:r>
                    </a:p>
                  </a:txBody>
                  <a:tcPr marL="8791" marR="8791" marT="9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c hMerge="1">
                  <a:txBody>
                    <a:bodyPr/>
                    <a:lstStyle/>
                    <a:p>
                      <a:endParaRPr kumimoji="1" lang="ja-JP" altLang="en-US"/>
                    </a:p>
                  </a:txBody>
                  <a:tcPr/>
                </a:tc>
                <a:tc gridSpan="22">
                  <a:txBody>
                    <a:bodyPr/>
                    <a:lstStyle/>
                    <a:p>
                      <a:pPr algn="ctr" fontAlgn="ctr"/>
                      <a:r>
                        <a:rPr lang="ja-JP" altLang="en-US" sz="1100" b="0" i="0" u="none" strike="noStrike" dirty="0">
                          <a:solidFill>
                            <a:srgbClr val="92D050"/>
                          </a:solidFill>
                          <a:latin typeface="ＭＳ Ｐゴシック"/>
                        </a:rPr>
                        <a:t>　</a:t>
                      </a:r>
                    </a:p>
                  </a:txBody>
                  <a:tcPr marL="8791" marR="8791" marT="9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l" fontAlgn="ctr"/>
                      <a:r>
                        <a:rPr lang="ja-JP" altLang="en-US" sz="1100" b="0" i="0" u="none" strike="noStrike" dirty="0">
                          <a:solidFill>
                            <a:srgbClr val="000000"/>
                          </a:solidFill>
                          <a:latin typeface="ＭＳ Ｐゴシック"/>
                        </a:rPr>
                        <a:t>　</a:t>
                      </a:r>
                    </a:p>
                  </a:txBody>
                  <a:tcPr marL="8791" marR="8791" marT="9303"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w="6350" cap="flat" cmpd="sng" algn="ctr">
                      <a:solidFill>
                        <a:srgbClr val="000000"/>
                      </a:solidFill>
                      <a:prstDash val="dot"/>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a:noFill/>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w="6350" cap="flat" cmpd="sng" algn="ctr">
                      <a:solidFill>
                        <a:srgbClr val="000000"/>
                      </a:solidFill>
                      <a:prstDash val="dot"/>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a:noFill/>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w="6350" cap="flat" cmpd="sng" algn="ctr">
                      <a:solidFill>
                        <a:srgbClr val="000000"/>
                      </a:solidFill>
                      <a:prstDash val="dot"/>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a:noFill/>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w="6350" cap="flat" cmpd="sng" algn="ctr">
                      <a:solidFill>
                        <a:srgbClr val="000000"/>
                      </a:solidFill>
                      <a:prstDash val="dot"/>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a:noFill/>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w="190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a:noFill/>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w="6350" cap="flat" cmpd="sng" algn="ctr">
                      <a:solidFill>
                        <a:srgbClr val="000000"/>
                      </a:solidFill>
                      <a:prstDash val="dot"/>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r>
              <a:tr h="202794">
                <a:tc>
                  <a:txBody>
                    <a:bodyPr/>
                    <a:lstStyle/>
                    <a:p>
                      <a:pPr algn="ctr" fontAlgn="ctr"/>
                      <a:r>
                        <a:rPr lang="ja-JP" altLang="en-US" sz="1100" b="0" i="0" u="none" strike="noStrike" dirty="0">
                          <a:solidFill>
                            <a:srgbClr val="000000"/>
                          </a:solidFill>
                          <a:latin typeface="ＭＳ Ｐゴシック"/>
                        </a:rPr>
                        <a:t>水</a:t>
                      </a:r>
                    </a:p>
                  </a:txBody>
                  <a:tcPr marL="8791" marR="8791" marT="9303"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w="190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a:noFill/>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w="6350" cap="flat" cmpd="sng" algn="ctr">
                      <a:solidFill>
                        <a:srgbClr val="000000"/>
                      </a:solidFill>
                      <a:prstDash val="dot"/>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a:noFill/>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w="6350" cap="flat" cmpd="sng" algn="ctr">
                      <a:solidFill>
                        <a:srgbClr val="000000"/>
                      </a:solidFill>
                      <a:prstDash val="dot"/>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a:noFill/>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w="6350" cap="flat" cmpd="sng" algn="ctr">
                      <a:solidFill>
                        <a:srgbClr val="000000"/>
                      </a:solidFill>
                      <a:prstDash val="dot"/>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a:noFill/>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w="6350" cap="flat" cmpd="sng" algn="ctr">
                      <a:solidFill>
                        <a:srgbClr val="000000"/>
                      </a:solidFill>
                      <a:prstDash val="dot"/>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a:noFill/>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w="6350" cap="flat" cmpd="sng" algn="ctr">
                      <a:solidFill>
                        <a:srgbClr val="000000"/>
                      </a:solidFill>
                      <a:prstDash val="dot"/>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a:noFill/>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w="190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a:noFill/>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ja-JP" altLang="en-US" sz="1100" b="0" i="0" u="none" strike="noStrike" dirty="0" smtClean="0">
                          <a:solidFill>
                            <a:srgbClr val="000000"/>
                          </a:solidFill>
                          <a:latin typeface="ＭＳ Ｐゴシック"/>
                        </a:rPr>
                        <a:t>　</a:t>
                      </a:r>
                      <a:endParaRPr lang="ja-JP" altLang="en-US" sz="1100" b="0" i="0" u="none" strike="noStrike" dirty="0">
                        <a:solidFill>
                          <a:srgbClr val="000000"/>
                        </a:solidFill>
                        <a:latin typeface="ＭＳ Ｐゴシック"/>
                      </a:endParaRPr>
                    </a:p>
                  </a:txBody>
                  <a:tcPr marL="8791" marR="8791" marT="9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c hMerge="1">
                  <a:txBody>
                    <a:bodyPr/>
                    <a:lstStyle/>
                    <a:p>
                      <a:endParaRPr kumimoji="1" lang="ja-JP" altLang="en-US"/>
                    </a:p>
                  </a:txBody>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dirty="0">
                          <a:solidFill>
                            <a:srgbClr val="000000"/>
                          </a:solidFill>
                          <a:latin typeface="ＭＳ Ｐゴシック"/>
                        </a:rPr>
                        <a:t>　</a:t>
                      </a:r>
                    </a:p>
                  </a:txBody>
                  <a:tcPr marL="8791" marR="8791" marT="9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FFFF00"/>
                        </a:gs>
                        <a:gs pos="13000">
                          <a:srgbClr val="0047FF"/>
                        </a:gs>
                        <a:gs pos="28000">
                          <a:srgbClr val="FFFF00"/>
                        </a:gs>
                        <a:gs pos="42999">
                          <a:srgbClr val="0047FF"/>
                        </a:gs>
                        <a:gs pos="58000">
                          <a:srgbClr val="FFFF00"/>
                        </a:gs>
                        <a:gs pos="72000">
                          <a:srgbClr val="0047FF"/>
                        </a:gs>
                        <a:gs pos="87000">
                          <a:srgbClr val="FFFF00"/>
                        </a:gs>
                        <a:gs pos="100000">
                          <a:srgbClr val="0047FF"/>
                        </a:gs>
                      </a:gsLst>
                      <a:lin ang="2700000" scaled="0"/>
                    </a:gradFill>
                  </a:tcPr>
                </a:tc>
                <a:tc gridSpan="2">
                  <a:txBody>
                    <a:bodyPr/>
                    <a:lstStyle/>
                    <a:p>
                      <a:pPr algn="l" fontAlgn="ctr"/>
                      <a:r>
                        <a:rPr lang="ja-JP" altLang="en-US" sz="1100" b="0" i="0" u="none" strike="noStrike" dirty="0">
                          <a:solidFill>
                            <a:srgbClr val="000000"/>
                          </a:solidFill>
                          <a:latin typeface="ＭＳ Ｐゴシック"/>
                        </a:rPr>
                        <a:t>　</a:t>
                      </a:r>
                    </a:p>
                  </a:txBody>
                  <a:tcPr marL="8791" marR="8791" marT="9303"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l" fontAlgn="ctr"/>
                      <a:r>
                        <a:rPr lang="ja-JP" altLang="en-US" sz="1100" b="0" i="0" u="none" strike="noStrike" dirty="0">
                          <a:solidFill>
                            <a:srgbClr val="000000"/>
                          </a:solidFill>
                          <a:latin typeface="ＭＳ Ｐゴシック"/>
                        </a:rPr>
                        <a:t>　</a:t>
                      </a:r>
                    </a:p>
                  </a:txBody>
                  <a:tcPr marL="8791" marR="8791" marT="930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a:noFill/>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w="6350" cap="flat" cmpd="sng" algn="ctr">
                      <a:solidFill>
                        <a:srgbClr val="000000"/>
                      </a:solidFill>
                      <a:prstDash val="dot"/>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a:noFill/>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w="190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a:noFill/>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w="6350" cap="flat" cmpd="sng" algn="ctr">
                      <a:solidFill>
                        <a:srgbClr val="000000"/>
                      </a:solidFill>
                      <a:prstDash val="dot"/>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a:noFill/>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w="6350" cap="flat" cmpd="sng" algn="ctr">
                      <a:solidFill>
                        <a:srgbClr val="000000"/>
                      </a:solidFill>
                      <a:prstDash val="dot"/>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a:noFill/>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w="6350" cap="flat" cmpd="sng" algn="ctr">
                      <a:solidFill>
                        <a:srgbClr val="000000"/>
                      </a:solidFill>
                      <a:prstDash val="dot"/>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a:noFill/>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w="6350" cap="flat" cmpd="sng" algn="ctr">
                      <a:solidFill>
                        <a:srgbClr val="000000"/>
                      </a:solidFill>
                      <a:prstDash val="dot"/>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a:noFill/>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w="6350" cap="flat" cmpd="sng" algn="ctr">
                      <a:solidFill>
                        <a:srgbClr val="000000"/>
                      </a:solidFill>
                      <a:prstDash val="dot"/>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a:noFill/>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w="190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a:noFill/>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w="6350" cap="flat" cmpd="sng" algn="ctr">
                      <a:solidFill>
                        <a:srgbClr val="000000"/>
                      </a:solidFill>
                      <a:prstDash val="dot"/>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a:noFill/>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w="6350" cap="flat" cmpd="sng" algn="ctr">
                      <a:solidFill>
                        <a:srgbClr val="000000"/>
                      </a:solidFill>
                      <a:prstDash val="dot"/>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a:noFill/>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w="190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a:noFill/>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w="6350" cap="flat" cmpd="sng" algn="ctr">
                      <a:solidFill>
                        <a:srgbClr val="000000"/>
                      </a:solidFill>
                      <a:prstDash val="dot"/>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r>
              <a:tr h="202794">
                <a:tc>
                  <a:txBody>
                    <a:bodyPr/>
                    <a:lstStyle/>
                    <a:p>
                      <a:pPr algn="ctr" fontAlgn="ctr"/>
                      <a:r>
                        <a:rPr lang="ja-JP" altLang="en-US" sz="1100" b="0" i="0" u="none" strike="noStrike" dirty="0">
                          <a:solidFill>
                            <a:srgbClr val="000000"/>
                          </a:solidFill>
                          <a:latin typeface="ＭＳ Ｐゴシック"/>
                        </a:rPr>
                        <a:t>木</a:t>
                      </a:r>
                    </a:p>
                  </a:txBody>
                  <a:tcPr marL="8791" marR="8791" marT="9303"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w="190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a:noFill/>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w="6350" cap="flat" cmpd="sng" algn="ctr">
                      <a:solidFill>
                        <a:srgbClr val="000000"/>
                      </a:solidFill>
                      <a:prstDash val="dot"/>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a:noFill/>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w="6350" cap="flat" cmpd="sng" algn="ctr">
                      <a:solidFill>
                        <a:srgbClr val="000000"/>
                      </a:solidFill>
                      <a:prstDash val="dot"/>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a:noFill/>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w="6350" cap="flat" cmpd="sng" algn="ctr">
                      <a:solidFill>
                        <a:srgbClr val="000000"/>
                      </a:solidFill>
                      <a:prstDash val="dot"/>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a:noFill/>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w="6350" cap="flat" cmpd="sng" algn="ctr">
                      <a:solidFill>
                        <a:srgbClr val="000000"/>
                      </a:solidFill>
                      <a:prstDash val="dot"/>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a:noFill/>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w="6350" cap="flat" cmpd="sng" algn="ctr">
                      <a:solidFill>
                        <a:srgbClr val="000000"/>
                      </a:solidFill>
                      <a:prstDash val="dot"/>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a:noFill/>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w="190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a:noFill/>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ja-JP" altLang="en-US" sz="1100" b="0" i="0" u="none" strike="noStrike" dirty="0" smtClean="0">
                          <a:solidFill>
                            <a:srgbClr val="000000"/>
                          </a:solidFill>
                          <a:latin typeface="ＭＳ Ｐゴシック"/>
                        </a:rPr>
                        <a:t>　</a:t>
                      </a:r>
                      <a:endParaRPr lang="ja-JP" altLang="en-US" sz="1100" b="0" i="0" u="none" strike="noStrike" dirty="0">
                        <a:solidFill>
                          <a:srgbClr val="000000"/>
                        </a:solidFill>
                        <a:latin typeface="ＭＳ Ｐゴシック"/>
                      </a:endParaRPr>
                    </a:p>
                  </a:txBody>
                  <a:tcPr marL="8791" marR="8791" marT="9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c hMerge="1">
                  <a:txBody>
                    <a:bodyPr/>
                    <a:lstStyle/>
                    <a:p>
                      <a:endParaRPr kumimoji="1" lang="ja-JP" altLang="en-US"/>
                    </a:p>
                  </a:txBody>
                  <a:tcPr/>
                </a:tc>
                <a:tc gridSpan="20">
                  <a:txBody>
                    <a:bodyPr/>
                    <a:lstStyle/>
                    <a:p>
                      <a:pPr algn="ctr" fontAlgn="ctr"/>
                      <a:r>
                        <a:rPr lang="ja-JP" altLang="en-US" sz="1100" b="0" i="0" u="none" strike="noStrike" dirty="0">
                          <a:solidFill>
                            <a:srgbClr val="92D050"/>
                          </a:solidFill>
                          <a:latin typeface="ＭＳ Ｐゴシック"/>
                        </a:rPr>
                        <a:t>　</a:t>
                      </a:r>
                    </a:p>
                  </a:txBody>
                  <a:tcPr marL="8791" marR="8791" marT="9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dirty="0">
                          <a:solidFill>
                            <a:srgbClr val="000000"/>
                          </a:solidFill>
                          <a:latin typeface="ＭＳ Ｐゴシック"/>
                        </a:rPr>
                        <a:t>　</a:t>
                      </a:r>
                    </a:p>
                  </a:txBody>
                  <a:tcPr marL="8791" marR="8791" marT="9303" marB="0" anchor="ctr">
                    <a:lnL>
                      <a:noFill/>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w="6350" cap="flat" cmpd="sng" algn="ctr">
                      <a:solidFill>
                        <a:srgbClr val="000000"/>
                      </a:solidFill>
                      <a:prstDash val="dot"/>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a:noFill/>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w="6350" cap="flat" cmpd="sng" algn="ctr">
                      <a:solidFill>
                        <a:srgbClr val="000000"/>
                      </a:solidFill>
                      <a:prstDash val="dot"/>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a:noFill/>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w="6350" cap="flat" cmpd="sng" algn="ctr">
                      <a:solidFill>
                        <a:srgbClr val="000000"/>
                      </a:solidFill>
                      <a:prstDash val="dot"/>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a:noFill/>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w="6350" cap="flat" cmpd="sng" algn="ctr">
                      <a:solidFill>
                        <a:srgbClr val="000000"/>
                      </a:solidFill>
                      <a:prstDash val="dot"/>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a:noFill/>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w="6350" cap="flat" cmpd="sng" algn="ctr">
                      <a:solidFill>
                        <a:srgbClr val="000000"/>
                      </a:solidFill>
                      <a:prstDash val="dot"/>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a:noFill/>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w="190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a:noFill/>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w="6350" cap="flat" cmpd="sng" algn="ctr">
                      <a:solidFill>
                        <a:srgbClr val="000000"/>
                      </a:solidFill>
                      <a:prstDash val="dot"/>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r>
              <a:tr h="202794">
                <a:tc>
                  <a:txBody>
                    <a:bodyPr/>
                    <a:lstStyle/>
                    <a:p>
                      <a:pPr algn="ctr" fontAlgn="ctr"/>
                      <a:r>
                        <a:rPr lang="ja-JP" altLang="en-US" sz="1100" b="0" i="0" u="none" strike="noStrike" dirty="0">
                          <a:solidFill>
                            <a:srgbClr val="000000"/>
                          </a:solidFill>
                          <a:latin typeface="ＭＳ Ｐゴシック"/>
                        </a:rPr>
                        <a:t>金</a:t>
                      </a:r>
                    </a:p>
                  </a:txBody>
                  <a:tcPr marL="8791" marR="8791" marT="9303"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w="190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a:noFill/>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w="6350" cap="flat" cmpd="sng" algn="ctr">
                      <a:solidFill>
                        <a:srgbClr val="000000"/>
                      </a:solidFill>
                      <a:prstDash val="dot"/>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a:noFill/>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w="6350" cap="flat" cmpd="sng" algn="ctr">
                      <a:solidFill>
                        <a:srgbClr val="000000"/>
                      </a:solidFill>
                      <a:prstDash val="dot"/>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a:noFill/>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w="6350" cap="flat" cmpd="sng" algn="ctr">
                      <a:solidFill>
                        <a:srgbClr val="000000"/>
                      </a:solidFill>
                      <a:prstDash val="dot"/>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a:noFill/>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w="6350" cap="flat" cmpd="sng" algn="ctr">
                      <a:solidFill>
                        <a:srgbClr val="000000"/>
                      </a:solidFill>
                      <a:prstDash val="dot"/>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a:noFill/>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w="6350" cap="flat" cmpd="sng" algn="ctr">
                      <a:solidFill>
                        <a:srgbClr val="000000"/>
                      </a:solidFill>
                      <a:prstDash val="dot"/>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a:noFill/>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w="6350" cap="flat" cmpd="sng" algn="ctr">
                      <a:solidFill>
                        <a:srgbClr val="000000"/>
                      </a:solidFill>
                      <a:prstDash val="dot"/>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a:noFill/>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ja-JP" altLang="en-US" sz="1100" b="0" i="0" u="none" strike="noStrike" dirty="0">
                          <a:solidFill>
                            <a:srgbClr val="000000"/>
                          </a:solidFill>
                          <a:latin typeface="ＭＳ Ｐゴシック"/>
                        </a:rPr>
                        <a:t>　</a:t>
                      </a:r>
                    </a:p>
                  </a:txBody>
                  <a:tcPr marL="8791" marR="8791" marT="9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c hMerge="1">
                  <a:txBody>
                    <a:bodyPr/>
                    <a:lstStyle/>
                    <a:p>
                      <a:endParaRPr kumimoji="1" lang="ja-JP" altLang="en-US"/>
                    </a:p>
                  </a:txBody>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dirty="0">
                          <a:solidFill>
                            <a:srgbClr val="000000"/>
                          </a:solidFill>
                          <a:latin typeface="ＭＳ Ｐゴシック"/>
                        </a:rPr>
                        <a:t>　</a:t>
                      </a:r>
                    </a:p>
                  </a:txBody>
                  <a:tcPr marL="8791" marR="8791" marT="930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fontAlgn="ctr"/>
                      <a:r>
                        <a:rPr lang="ja-JP" altLang="en-US" sz="1100" b="0" i="0" u="none" strike="noStrike">
                          <a:solidFill>
                            <a:srgbClr val="000000"/>
                          </a:solidFill>
                          <a:latin typeface="ＭＳ Ｐゴシック"/>
                        </a:rPr>
                        <a:t>　</a:t>
                      </a:r>
                    </a:p>
                  </a:txBody>
                  <a:tcPr marL="8791" marR="8791" marT="9303" marB="0" anchor="ctr">
                    <a:lnL>
                      <a:noFill/>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ja-JP" altLang="en-US" sz="1100" b="0" i="0" u="none" strike="noStrike">
                        <a:solidFill>
                          <a:srgbClr val="000000"/>
                        </a:solidFill>
                        <a:latin typeface="ＭＳ Ｐゴシック"/>
                      </a:endParaRPr>
                    </a:p>
                  </a:txBody>
                  <a:tcPr marL="9525" marR="9525" marT="9525" marB="0" anchor="ctr">
                    <a:lnL w="6350" cap="flat" cmpd="sng" algn="ctr">
                      <a:solidFill>
                        <a:srgbClr val="000000"/>
                      </a:solidFill>
                      <a:prstDash val="dot"/>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w="6350" cap="flat" cmpd="sng" algn="ctr">
                      <a:solidFill>
                        <a:srgbClr val="000000"/>
                      </a:solidFill>
                      <a:prstDash val="dot"/>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a:noFill/>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w="6350" cap="flat" cmpd="sng" algn="ctr">
                      <a:solidFill>
                        <a:srgbClr val="000000"/>
                      </a:solidFill>
                      <a:prstDash val="dot"/>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a:noFill/>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w="190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a:noFill/>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w="6350" cap="flat" cmpd="sng" algn="ctr">
                      <a:solidFill>
                        <a:srgbClr val="000000"/>
                      </a:solidFill>
                      <a:prstDash val="dot"/>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dirty="0">
                          <a:solidFill>
                            <a:srgbClr val="000000"/>
                          </a:solidFill>
                          <a:latin typeface="ＭＳ Ｐゴシック"/>
                        </a:rPr>
                        <a:t>　</a:t>
                      </a:r>
                    </a:p>
                  </a:txBody>
                  <a:tcPr marL="8791" marR="8791" marT="930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a:noFill/>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w="6350" cap="flat" cmpd="sng" algn="ctr">
                      <a:solidFill>
                        <a:srgbClr val="000000"/>
                      </a:solidFill>
                      <a:prstDash val="dot"/>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a:noFill/>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w="6350" cap="flat" cmpd="sng" algn="ctr">
                      <a:solidFill>
                        <a:srgbClr val="000000"/>
                      </a:solidFill>
                      <a:prstDash val="dot"/>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a:noFill/>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w="6350" cap="flat" cmpd="sng" algn="ctr">
                      <a:solidFill>
                        <a:srgbClr val="000000"/>
                      </a:solidFill>
                      <a:prstDash val="dot"/>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a:noFill/>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w="6350" cap="flat" cmpd="sng" algn="ctr">
                      <a:solidFill>
                        <a:srgbClr val="000000"/>
                      </a:solidFill>
                      <a:prstDash val="dot"/>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a:noFill/>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w="190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a:noFill/>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w="6350" cap="flat" cmpd="sng" algn="ctr">
                      <a:solidFill>
                        <a:srgbClr val="000000"/>
                      </a:solidFill>
                      <a:prstDash val="dot"/>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a:noFill/>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w="6350" cap="flat" cmpd="sng" algn="ctr">
                      <a:solidFill>
                        <a:srgbClr val="000000"/>
                      </a:solidFill>
                      <a:prstDash val="dot"/>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a:noFill/>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w="6350" cap="flat" cmpd="sng" algn="ctr">
                      <a:solidFill>
                        <a:srgbClr val="000000"/>
                      </a:solidFill>
                      <a:prstDash val="dot"/>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a:noFill/>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w="190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a:noFill/>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w="6350" cap="flat" cmpd="sng" algn="ctr">
                      <a:solidFill>
                        <a:srgbClr val="000000"/>
                      </a:solidFill>
                      <a:prstDash val="dot"/>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r>
              <a:tr h="202794">
                <a:tc>
                  <a:txBody>
                    <a:bodyPr/>
                    <a:lstStyle/>
                    <a:p>
                      <a:pPr algn="ctr" fontAlgn="ctr"/>
                      <a:r>
                        <a:rPr lang="ja-JP" altLang="en-US" sz="1100" b="0" i="0" u="none" strike="noStrike" dirty="0">
                          <a:solidFill>
                            <a:srgbClr val="000000"/>
                          </a:solidFill>
                          <a:latin typeface="ＭＳ Ｐゴシック"/>
                        </a:rPr>
                        <a:t>土</a:t>
                      </a:r>
                    </a:p>
                  </a:txBody>
                  <a:tcPr marL="8791" marR="8791" marT="9303"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w="190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a:noFill/>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w="6350" cap="flat" cmpd="sng" algn="ctr">
                      <a:solidFill>
                        <a:srgbClr val="000000"/>
                      </a:solidFill>
                      <a:prstDash val="dot"/>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a:noFill/>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w="6350" cap="flat" cmpd="sng" algn="ctr">
                      <a:solidFill>
                        <a:srgbClr val="000000"/>
                      </a:solidFill>
                      <a:prstDash val="dot"/>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a:noFill/>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w="6350" cap="flat" cmpd="sng" algn="ctr">
                      <a:solidFill>
                        <a:srgbClr val="000000"/>
                      </a:solidFill>
                      <a:prstDash val="dot"/>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a:noFill/>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w="6350" cap="flat" cmpd="sng" algn="ctr">
                      <a:solidFill>
                        <a:srgbClr val="000000"/>
                      </a:solidFill>
                      <a:prstDash val="dot"/>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a:noFill/>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w="6350" cap="flat" cmpd="sng" algn="ctr">
                      <a:solidFill>
                        <a:srgbClr val="000000"/>
                      </a:solidFill>
                      <a:prstDash val="dot"/>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a:noFill/>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a:noFill/>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w="6350" cap="flat" cmpd="sng" algn="ctr">
                      <a:solidFill>
                        <a:srgbClr val="000000"/>
                      </a:solidFill>
                      <a:prstDash val="dot"/>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a:noFill/>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w="190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ja-JP" altLang="en-US" sz="1100" b="0" i="0" u="none" strike="noStrike">
                          <a:solidFill>
                            <a:srgbClr val="000000"/>
                          </a:solidFill>
                          <a:latin typeface="ＭＳ Ｐゴシック"/>
                        </a:rPr>
                        <a:t>　</a:t>
                      </a:r>
                    </a:p>
                  </a:txBody>
                  <a:tcPr marL="8791" marR="8791" marT="9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c hMerge="1">
                  <a:txBody>
                    <a:bodyPr/>
                    <a:lstStyle/>
                    <a:p>
                      <a:endParaRPr kumimoji="1" lang="ja-JP" altLang="en-US"/>
                    </a:p>
                  </a:txBody>
                  <a:tcPr/>
                </a:tc>
                <a:tc gridSpan="2">
                  <a:txBody>
                    <a:bodyPr/>
                    <a:lstStyle/>
                    <a:p>
                      <a:pPr algn="l" fontAlgn="ctr"/>
                      <a:r>
                        <a:rPr lang="ja-JP" altLang="en-US" sz="1100" b="0" i="0" u="none" strike="noStrike">
                          <a:solidFill>
                            <a:srgbClr val="000000"/>
                          </a:solidFill>
                          <a:latin typeface="ＭＳ Ｐゴシック"/>
                        </a:rPr>
                        <a:t>　</a:t>
                      </a:r>
                    </a:p>
                  </a:txBody>
                  <a:tcPr marL="8791" marR="8791" marT="9303"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ja-JP" altLang="en-US" sz="1100" b="0" i="0" u="none" strike="noStrike">
                        <a:solidFill>
                          <a:srgbClr val="000000"/>
                        </a:solidFill>
                        <a:latin typeface="ＭＳ Ｐゴシック"/>
                      </a:endParaRPr>
                    </a:p>
                  </a:txBody>
                  <a:tcPr marL="9525" marR="9525" marT="9525" marB="0" anchor="ctr">
                    <a:lnL w="6350" cap="flat" cmpd="sng" algn="ctr">
                      <a:solidFill>
                        <a:srgbClr val="000000"/>
                      </a:solidFill>
                      <a:prstDash val="dot"/>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w="6350" cap="flat" cmpd="sng" algn="ctr">
                      <a:solidFill>
                        <a:srgbClr val="000000"/>
                      </a:solidFill>
                      <a:prstDash val="dot"/>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a:noFill/>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w="6350" cap="flat" cmpd="sng" algn="ctr">
                      <a:solidFill>
                        <a:srgbClr val="000000"/>
                      </a:solidFill>
                      <a:prstDash val="dot"/>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a:noFill/>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w="190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a:noFill/>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w="6350" cap="flat" cmpd="sng" algn="ctr">
                      <a:solidFill>
                        <a:srgbClr val="000000"/>
                      </a:solidFill>
                      <a:prstDash val="dot"/>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a:noFill/>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w="6350" cap="flat" cmpd="sng" algn="ctr">
                      <a:solidFill>
                        <a:srgbClr val="000000"/>
                      </a:solidFill>
                      <a:prstDash val="dot"/>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a:noFill/>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w="6350" cap="flat" cmpd="sng" algn="ctr">
                      <a:solidFill>
                        <a:srgbClr val="000000"/>
                      </a:solidFill>
                      <a:prstDash val="dot"/>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a:noFill/>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w="6350" cap="flat" cmpd="sng" algn="ctr">
                      <a:solidFill>
                        <a:srgbClr val="000000"/>
                      </a:solidFill>
                      <a:prstDash val="dot"/>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a:noFill/>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w="6350" cap="flat" cmpd="sng" algn="ctr">
                      <a:solidFill>
                        <a:srgbClr val="000000"/>
                      </a:solidFill>
                      <a:prstDash val="dot"/>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a:noFill/>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w="190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a:noFill/>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w="6350" cap="flat" cmpd="sng" algn="ctr">
                      <a:solidFill>
                        <a:srgbClr val="000000"/>
                      </a:solidFill>
                      <a:prstDash val="dot"/>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a:noFill/>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w="6350" cap="flat" cmpd="sng" algn="ctr">
                      <a:solidFill>
                        <a:srgbClr val="000000"/>
                      </a:solidFill>
                      <a:prstDash val="dot"/>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a:noFill/>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w="6350" cap="flat" cmpd="sng" algn="ctr">
                      <a:solidFill>
                        <a:srgbClr val="000000"/>
                      </a:solidFill>
                      <a:prstDash val="dot"/>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a:noFill/>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w="190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a:noFill/>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w="6350" cap="flat" cmpd="sng" algn="ctr">
                      <a:solidFill>
                        <a:srgbClr val="000000"/>
                      </a:solidFill>
                      <a:prstDash val="dot"/>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r>
              <a:tr h="202794">
                <a:tc>
                  <a:txBody>
                    <a:bodyPr/>
                    <a:lstStyle/>
                    <a:p>
                      <a:pPr algn="ctr" fontAlgn="ctr"/>
                      <a:r>
                        <a:rPr lang="ja-JP" altLang="en-US" sz="1100" b="0" i="0" u="none" strike="noStrike" dirty="0">
                          <a:solidFill>
                            <a:srgbClr val="000000"/>
                          </a:solidFill>
                          <a:latin typeface="ＭＳ Ｐゴシック"/>
                        </a:rPr>
                        <a:t>日</a:t>
                      </a:r>
                    </a:p>
                  </a:txBody>
                  <a:tcPr marL="8791" marR="8791" marT="9303"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w="190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a:noFill/>
                    </a:lnL>
                    <a:lnR>
                      <a:noFill/>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a:noFill/>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w="6350" cap="flat" cmpd="sng" algn="ctr">
                      <a:solidFill>
                        <a:srgbClr val="000000"/>
                      </a:solidFill>
                      <a:prstDash val="dot"/>
                      <a:round/>
                      <a:headEnd type="none" w="med" len="med"/>
                      <a:tailEnd type="none" w="med" len="med"/>
                    </a:lnL>
                    <a:lnR>
                      <a:noFill/>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a:noFill/>
                    </a:lnL>
                    <a:lnR>
                      <a:noFill/>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a:noFill/>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w="6350" cap="flat" cmpd="sng" algn="ctr">
                      <a:solidFill>
                        <a:srgbClr val="000000"/>
                      </a:solidFill>
                      <a:prstDash val="dot"/>
                      <a:round/>
                      <a:headEnd type="none" w="med" len="med"/>
                      <a:tailEnd type="none" w="med" len="med"/>
                    </a:lnL>
                    <a:lnR>
                      <a:noFill/>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a:noFill/>
                    </a:lnL>
                    <a:lnR>
                      <a:noFill/>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a:noFill/>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w="6350" cap="flat" cmpd="sng" algn="ctr">
                      <a:solidFill>
                        <a:srgbClr val="000000"/>
                      </a:solidFill>
                      <a:prstDash val="dot"/>
                      <a:round/>
                      <a:headEnd type="none" w="med" len="med"/>
                      <a:tailEnd type="none" w="med" len="med"/>
                    </a:lnL>
                    <a:lnR>
                      <a:noFill/>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a:noFill/>
                    </a:lnL>
                    <a:lnR>
                      <a:noFill/>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a:noFill/>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w="6350" cap="flat" cmpd="sng" algn="ctr">
                      <a:solidFill>
                        <a:srgbClr val="000000"/>
                      </a:solidFill>
                      <a:prstDash val="dot"/>
                      <a:round/>
                      <a:headEnd type="none" w="med" len="med"/>
                      <a:tailEnd type="none" w="med" len="med"/>
                    </a:lnL>
                    <a:lnR>
                      <a:noFill/>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a:noFill/>
                    </a:lnL>
                    <a:lnR>
                      <a:noFill/>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a:noFill/>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w="6350" cap="flat" cmpd="sng" algn="ctr">
                      <a:solidFill>
                        <a:srgbClr val="000000"/>
                      </a:solidFill>
                      <a:prstDash val="dot"/>
                      <a:round/>
                      <a:headEnd type="none" w="med" len="med"/>
                      <a:tailEnd type="none" w="med" len="med"/>
                    </a:lnL>
                    <a:lnR>
                      <a:noFill/>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a:noFill/>
                    </a:lnL>
                    <a:lnR>
                      <a:noFill/>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a:noFill/>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w="190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a:noFill/>
                    </a:lnL>
                    <a:lnR>
                      <a:noFill/>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a:noFill/>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w="6350" cap="flat" cmpd="sng" algn="ctr">
                      <a:solidFill>
                        <a:srgbClr val="000000"/>
                      </a:solidFill>
                      <a:prstDash val="dot"/>
                      <a:round/>
                      <a:headEnd type="none" w="med" len="med"/>
                      <a:tailEnd type="none" w="med" len="med"/>
                    </a:lnL>
                    <a:lnR>
                      <a:noFill/>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a:noFill/>
                    </a:lnL>
                    <a:lnR>
                      <a:noFill/>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a:noFill/>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w="190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a:noFill/>
                    </a:lnL>
                    <a:lnR>
                      <a:noFill/>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a:noFill/>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w="6350" cap="flat" cmpd="sng" algn="ctr">
                      <a:solidFill>
                        <a:srgbClr val="000000"/>
                      </a:solidFill>
                      <a:prstDash val="dot"/>
                      <a:round/>
                      <a:headEnd type="none" w="med" len="med"/>
                      <a:tailEnd type="none" w="med" len="med"/>
                    </a:lnL>
                    <a:lnR>
                      <a:noFill/>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a:noFill/>
                    </a:lnL>
                    <a:lnR>
                      <a:noFill/>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gridSpan="2">
                  <a:txBody>
                    <a:bodyPr/>
                    <a:lstStyle/>
                    <a:p>
                      <a:pPr algn="l" fontAlgn="ctr"/>
                      <a:r>
                        <a:rPr lang="ja-JP" altLang="en-US" sz="1100" b="0" i="0" u="none" strike="noStrike">
                          <a:solidFill>
                            <a:srgbClr val="000000"/>
                          </a:solidFill>
                          <a:latin typeface="ＭＳ Ｐゴシック"/>
                        </a:rPr>
                        <a:t>　</a:t>
                      </a:r>
                    </a:p>
                  </a:txBody>
                  <a:tcPr marL="8791" marR="8791" marT="9303" marB="0" anchor="ctr">
                    <a:lnL>
                      <a:noFill/>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hMerge="1">
                  <a:txBody>
                    <a:bodyPr/>
                    <a:lstStyle/>
                    <a:p>
                      <a:pPr algn="l" fontAlgn="ctr"/>
                      <a:endParaRPr lang="ja-JP" altLang="en-US" sz="1100" b="0" i="0" u="none" strike="noStrike">
                        <a:solidFill>
                          <a:srgbClr val="000000"/>
                        </a:solidFill>
                        <a:latin typeface="ＭＳ Ｐゴシック"/>
                      </a:endParaRPr>
                    </a:p>
                  </a:txBody>
                  <a:tcPr marL="9525" marR="9525" marT="9525" marB="0" anchor="ctr">
                    <a:lnL w="6350" cap="flat" cmpd="sng" algn="ctr">
                      <a:solidFill>
                        <a:srgbClr val="000000"/>
                      </a:solidFill>
                      <a:prstDash val="dot"/>
                      <a:round/>
                      <a:headEnd type="none" w="med" len="med"/>
                      <a:tailEnd type="none" w="med" len="med"/>
                    </a:lnL>
                    <a:lnR>
                      <a:noFill/>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w="6350" cap="flat" cmpd="sng" algn="ctr">
                      <a:solidFill>
                        <a:srgbClr val="000000"/>
                      </a:solidFill>
                      <a:prstDash val="dot"/>
                      <a:round/>
                      <a:headEnd type="none" w="med" len="med"/>
                      <a:tailEnd type="none" w="med" len="med"/>
                    </a:lnL>
                    <a:lnR>
                      <a:noFill/>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a:noFill/>
                    </a:lnL>
                    <a:lnR>
                      <a:noFill/>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a:noFill/>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w="6350" cap="flat" cmpd="sng" algn="ctr">
                      <a:solidFill>
                        <a:srgbClr val="000000"/>
                      </a:solidFill>
                      <a:prstDash val="dot"/>
                      <a:round/>
                      <a:headEnd type="none" w="med" len="med"/>
                      <a:tailEnd type="none" w="med" len="med"/>
                    </a:lnL>
                    <a:lnR>
                      <a:noFill/>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a:noFill/>
                    </a:lnL>
                    <a:lnR>
                      <a:noFill/>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a:noFill/>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w="190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a:noFill/>
                    </a:lnL>
                    <a:lnR>
                      <a:noFill/>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a:noFill/>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w="6350" cap="flat" cmpd="sng" algn="ctr">
                      <a:solidFill>
                        <a:srgbClr val="000000"/>
                      </a:solidFill>
                      <a:prstDash val="dot"/>
                      <a:round/>
                      <a:headEnd type="none" w="med" len="med"/>
                      <a:tailEnd type="none" w="med" len="med"/>
                    </a:lnL>
                    <a:lnR>
                      <a:noFill/>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a:noFill/>
                    </a:lnL>
                    <a:lnR>
                      <a:noFill/>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a:noFill/>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w="6350" cap="flat" cmpd="sng" algn="ctr">
                      <a:solidFill>
                        <a:srgbClr val="000000"/>
                      </a:solidFill>
                      <a:prstDash val="dot"/>
                      <a:round/>
                      <a:headEnd type="none" w="med" len="med"/>
                      <a:tailEnd type="none" w="med" len="med"/>
                    </a:lnL>
                    <a:lnR>
                      <a:noFill/>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a:noFill/>
                    </a:lnL>
                    <a:lnR>
                      <a:noFill/>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a:noFill/>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w="6350" cap="flat" cmpd="sng" algn="ctr">
                      <a:solidFill>
                        <a:srgbClr val="000000"/>
                      </a:solidFill>
                      <a:prstDash val="dot"/>
                      <a:round/>
                      <a:headEnd type="none" w="med" len="med"/>
                      <a:tailEnd type="none" w="med" len="med"/>
                    </a:lnL>
                    <a:lnR>
                      <a:noFill/>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a:noFill/>
                    </a:lnL>
                    <a:lnR>
                      <a:noFill/>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a:noFill/>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w="6350" cap="flat" cmpd="sng" algn="ctr">
                      <a:solidFill>
                        <a:srgbClr val="000000"/>
                      </a:solidFill>
                      <a:prstDash val="dot"/>
                      <a:round/>
                      <a:headEnd type="none" w="med" len="med"/>
                      <a:tailEnd type="none" w="med" len="med"/>
                    </a:lnL>
                    <a:lnR>
                      <a:noFill/>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a:noFill/>
                    </a:lnL>
                    <a:lnR>
                      <a:noFill/>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a:noFill/>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w="6350" cap="flat" cmpd="sng" algn="ctr">
                      <a:solidFill>
                        <a:srgbClr val="000000"/>
                      </a:solidFill>
                      <a:prstDash val="dot"/>
                      <a:round/>
                      <a:headEnd type="none" w="med" len="med"/>
                      <a:tailEnd type="none" w="med" len="med"/>
                    </a:lnL>
                    <a:lnR>
                      <a:noFill/>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a:noFill/>
                    </a:lnL>
                    <a:lnR>
                      <a:noFill/>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a:noFill/>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w="190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a:noFill/>
                    </a:lnL>
                    <a:lnR>
                      <a:noFill/>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a:noFill/>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w="6350" cap="flat" cmpd="sng" algn="ctr">
                      <a:solidFill>
                        <a:srgbClr val="000000"/>
                      </a:solidFill>
                      <a:prstDash val="dot"/>
                      <a:round/>
                      <a:headEnd type="none" w="med" len="med"/>
                      <a:tailEnd type="none" w="med" len="med"/>
                    </a:lnL>
                    <a:lnR>
                      <a:noFill/>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a:noFill/>
                    </a:lnL>
                    <a:lnR>
                      <a:noFill/>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0000"/>
                    </a:solidFill>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a:noFill/>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w="6350" cap="flat" cmpd="sng" algn="ctr">
                      <a:solidFill>
                        <a:srgbClr val="000000"/>
                      </a:solidFill>
                      <a:prstDash val="dot"/>
                      <a:round/>
                      <a:headEnd type="none" w="med" len="med"/>
                      <a:tailEnd type="none" w="med" len="med"/>
                    </a:lnL>
                    <a:lnR>
                      <a:noFill/>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a:noFill/>
                    </a:lnL>
                    <a:lnR>
                      <a:noFill/>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a:noFill/>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w="190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a:noFill/>
                    </a:lnL>
                    <a:lnR>
                      <a:noFill/>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a:noFill/>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w="6350" cap="flat" cmpd="sng" algn="ctr">
                      <a:solidFill>
                        <a:srgbClr val="000000"/>
                      </a:solidFill>
                      <a:prstDash val="dot"/>
                      <a:round/>
                      <a:headEnd type="none" w="med" len="med"/>
                      <a:tailEnd type="none" w="med" len="med"/>
                    </a:lnL>
                    <a:lnR>
                      <a:noFill/>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a:noFill/>
                    </a:lnL>
                    <a:lnR>
                      <a:noFill/>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dirty="0">
                          <a:solidFill>
                            <a:srgbClr val="000000"/>
                          </a:solidFill>
                          <a:latin typeface="ＭＳ Ｐゴシック"/>
                        </a:rPr>
                        <a:t>　</a:t>
                      </a:r>
                    </a:p>
                  </a:txBody>
                  <a:tcPr marL="8791" marR="8791" marT="9303" marB="0" anchor="ctr">
                    <a:lnL>
                      <a:noFill/>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bl>
          </a:graphicData>
        </a:graphic>
      </p:graphicFrame>
      <p:sp>
        <p:nvSpPr>
          <p:cNvPr id="88" name="正方形/長方形 87"/>
          <p:cNvSpPr/>
          <p:nvPr/>
        </p:nvSpPr>
        <p:spPr>
          <a:xfrm>
            <a:off x="1581084" y="3885259"/>
            <a:ext cx="465283" cy="2109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18" tIns="45710" rIns="91418" bIns="45710" rtlCol="0" anchor="ctr"/>
          <a:lstStyle/>
          <a:p>
            <a:pPr algn="ctr" fontAlgn="auto">
              <a:spcBef>
                <a:spcPts val="0"/>
              </a:spcBef>
              <a:spcAft>
                <a:spcPts val="0"/>
              </a:spcAft>
            </a:pPr>
            <a:r>
              <a:rPr lang="en-US" altLang="ja-JP" sz="900" dirty="0" smtClean="0">
                <a:solidFill>
                  <a:prstClr val="black"/>
                </a:solidFill>
              </a:rPr>
              <a:t>6</a:t>
            </a:r>
            <a:r>
              <a:rPr lang="ja-JP" altLang="en-US" sz="900" dirty="0" smtClean="0">
                <a:solidFill>
                  <a:prstClr val="black"/>
                </a:solidFill>
              </a:rPr>
              <a:t>時</a:t>
            </a:r>
            <a:endParaRPr lang="ja-JP" altLang="en-US" sz="900" dirty="0">
              <a:solidFill>
                <a:prstClr val="black"/>
              </a:solidFill>
            </a:endParaRPr>
          </a:p>
        </p:txBody>
      </p:sp>
      <p:sp>
        <p:nvSpPr>
          <p:cNvPr id="90" name="四角形吹き出し 89"/>
          <p:cNvSpPr/>
          <p:nvPr/>
        </p:nvSpPr>
        <p:spPr>
          <a:xfrm>
            <a:off x="1049154" y="4329475"/>
            <a:ext cx="731158" cy="351656"/>
          </a:xfrm>
          <a:prstGeom prst="wedgeRectCallout">
            <a:avLst>
              <a:gd name="adj1" fmla="val 72799"/>
              <a:gd name="adj2" fmla="val 52167"/>
            </a:avLst>
          </a:prstGeom>
          <a:solidFill>
            <a:schemeClr val="bg1"/>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18" tIns="45710" rIns="91418" bIns="45710" rtlCol="0" anchor="ctr"/>
          <a:lstStyle/>
          <a:p>
            <a:pPr algn="ctr" fontAlgn="auto">
              <a:spcBef>
                <a:spcPts val="0"/>
              </a:spcBef>
              <a:spcAft>
                <a:spcPts val="0"/>
              </a:spcAft>
            </a:pPr>
            <a:r>
              <a:rPr lang="ja-JP" altLang="en-US" sz="800" b="1" dirty="0" smtClean="0">
                <a:solidFill>
                  <a:srgbClr val="FF0000"/>
                </a:solidFill>
              </a:rPr>
              <a:t>排せつ介助</a:t>
            </a:r>
            <a:endParaRPr lang="en-US" altLang="ja-JP" sz="800" b="1" dirty="0" smtClean="0">
              <a:solidFill>
                <a:srgbClr val="FF0000"/>
              </a:solidFill>
            </a:endParaRPr>
          </a:p>
          <a:p>
            <a:pPr algn="ctr" fontAlgn="auto">
              <a:spcBef>
                <a:spcPts val="0"/>
              </a:spcBef>
              <a:spcAft>
                <a:spcPts val="0"/>
              </a:spcAft>
            </a:pPr>
            <a:r>
              <a:rPr lang="ja-JP" altLang="en-US" sz="800" b="1" dirty="0" smtClean="0">
                <a:solidFill>
                  <a:srgbClr val="FF0000"/>
                </a:solidFill>
              </a:rPr>
              <a:t>体位交換</a:t>
            </a:r>
            <a:endParaRPr lang="ja-JP" altLang="en-US" sz="800" b="1" dirty="0">
              <a:solidFill>
                <a:srgbClr val="FF0000"/>
              </a:solidFill>
            </a:endParaRPr>
          </a:p>
        </p:txBody>
      </p:sp>
      <p:sp>
        <p:nvSpPr>
          <p:cNvPr id="91" name="四角形吹き出し 90"/>
          <p:cNvSpPr/>
          <p:nvPr/>
        </p:nvSpPr>
        <p:spPr>
          <a:xfrm>
            <a:off x="2710877" y="5054756"/>
            <a:ext cx="731158" cy="421987"/>
          </a:xfrm>
          <a:prstGeom prst="wedgeRectCallout">
            <a:avLst>
              <a:gd name="adj1" fmla="val -76034"/>
              <a:gd name="adj2" fmla="val -37383"/>
            </a:avLst>
          </a:prstGeom>
          <a:solidFill>
            <a:schemeClr val="bg1"/>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91418" tIns="45710" rIns="91418" bIns="45710" rtlCol="0" anchor="ctr"/>
          <a:lstStyle/>
          <a:p>
            <a:pPr algn="ctr" fontAlgn="auto">
              <a:spcBef>
                <a:spcPts val="0"/>
              </a:spcBef>
              <a:spcAft>
                <a:spcPts val="0"/>
              </a:spcAft>
            </a:pPr>
            <a:r>
              <a:rPr lang="ja-JP" altLang="en-US" sz="800" b="1" dirty="0" smtClean="0">
                <a:solidFill>
                  <a:srgbClr val="0070C0"/>
                </a:solidFill>
              </a:rPr>
              <a:t>排せつ介助</a:t>
            </a:r>
            <a:endParaRPr lang="en-US" altLang="ja-JP" sz="800" b="1" dirty="0" smtClean="0">
              <a:solidFill>
                <a:srgbClr val="0070C0"/>
              </a:solidFill>
            </a:endParaRPr>
          </a:p>
          <a:p>
            <a:pPr algn="ctr" fontAlgn="auto">
              <a:spcBef>
                <a:spcPts val="0"/>
              </a:spcBef>
              <a:spcAft>
                <a:spcPts val="0"/>
              </a:spcAft>
            </a:pPr>
            <a:r>
              <a:rPr lang="ja-JP" altLang="en-US" sz="800" b="1" dirty="0" smtClean="0">
                <a:solidFill>
                  <a:srgbClr val="0070C0"/>
                </a:solidFill>
              </a:rPr>
              <a:t>更衣介助</a:t>
            </a:r>
            <a:endParaRPr lang="en-US" altLang="ja-JP" sz="800" b="1" dirty="0" smtClean="0">
              <a:solidFill>
                <a:srgbClr val="0070C0"/>
              </a:solidFill>
            </a:endParaRPr>
          </a:p>
          <a:p>
            <a:pPr algn="ctr" fontAlgn="auto">
              <a:spcBef>
                <a:spcPts val="0"/>
              </a:spcBef>
              <a:spcAft>
                <a:spcPts val="0"/>
              </a:spcAft>
            </a:pPr>
            <a:r>
              <a:rPr lang="ja-JP" altLang="en-US" sz="800" b="1" dirty="0" smtClean="0">
                <a:solidFill>
                  <a:srgbClr val="0070C0"/>
                </a:solidFill>
              </a:rPr>
              <a:t>体位交換</a:t>
            </a:r>
            <a:endParaRPr lang="en-US" altLang="ja-JP" sz="800" b="1" dirty="0" smtClean="0">
              <a:solidFill>
                <a:srgbClr val="0070C0"/>
              </a:solidFill>
            </a:endParaRPr>
          </a:p>
        </p:txBody>
      </p:sp>
      <p:sp>
        <p:nvSpPr>
          <p:cNvPr id="92" name="四角形吹き出し 91"/>
          <p:cNvSpPr/>
          <p:nvPr/>
        </p:nvSpPr>
        <p:spPr>
          <a:xfrm>
            <a:off x="4638475" y="4185587"/>
            <a:ext cx="731158" cy="351656"/>
          </a:xfrm>
          <a:prstGeom prst="wedgeRectCallout">
            <a:avLst>
              <a:gd name="adj1" fmla="val -63138"/>
              <a:gd name="adj2" fmla="val 60066"/>
            </a:avLst>
          </a:prstGeom>
          <a:solidFill>
            <a:schemeClr val="bg1"/>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18" tIns="45710" rIns="91418" bIns="45710" rtlCol="0" anchor="ctr"/>
          <a:lstStyle/>
          <a:p>
            <a:pPr algn="ctr" fontAlgn="auto">
              <a:spcBef>
                <a:spcPts val="0"/>
              </a:spcBef>
              <a:spcAft>
                <a:spcPts val="0"/>
              </a:spcAft>
            </a:pPr>
            <a:r>
              <a:rPr lang="ja-JP" altLang="en-US" sz="800" b="1" dirty="0" smtClean="0">
                <a:solidFill>
                  <a:srgbClr val="FF0000"/>
                </a:solidFill>
              </a:rPr>
              <a:t>排せつ介助</a:t>
            </a:r>
            <a:endParaRPr lang="en-US" altLang="ja-JP" sz="800" b="1" dirty="0" smtClean="0">
              <a:solidFill>
                <a:srgbClr val="FF0000"/>
              </a:solidFill>
            </a:endParaRPr>
          </a:p>
          <a:p>
            <a:pPr algn="ctr" fontAlgn="auto">
              <a:spcBef>
                <a:spcPts val="0"/>
              </a:spcBef>
              <a:spcAft>
                <a:spcPts val="0"/>
              </a:spcAft>
            </a:pPr>
            <a:r>
              <a:rPr lang="ja-JP" altLang="en-US" sz="800" b="1" dirty="0" smtClean="0">
                <a:solidFill>
                  <a:srgbClr val="FF0000"/>
                </a:solidFill>
              </a:rPr>
              <a:t>体位交換</a:t>
            </a:r>
            <a:endParaRPr lang="ja-JP" altLang="en-US" sz="800" b="1" dirty="0">
              <a:solidFill>
                <a:srgbClr val="FF0000"/>
              </a:solidFill>
            </a:endParaRPr>
          </a:p>
        </p:txBody>
      </p:sp>
      <p:sp>
        <p:nvSpPr>
          <p:cNvPr id="93" name="四角形吹き出し 92"/>
          <p:cNvSpPr/>
          <p:nvPr/>
        </p:nvSpPr>
        <p:spPr>
          <a:xfrm>
            <a:off x="4572007" y="4748621"/>
            <a:ext cx="731158" cy="421987"/>
          </a:xfrm>
          <a:prstGeom prst="wedgeRectCallout">
            <a:avLst>
              <a:gd name="adj1" fmla="val 63939"/>
              <a:gd name="adj2" fmla="val -30999"/>
            </a:avLst>
          </a:prstGeom>
          <a:solidFill>
            <a:schemeClr val="bg1"/>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91418" tIns="45710" rIns="91418" bIns="45710" rtlCol="0" anchor="ctr"/>
          <a:lstStyle/>
          <a:p>
            <a:pPr algn="ctr" fontAlgn="auto">
              <a:spcBef>
                <a:spcPts val="0"/>
              </a:spcBef>
              <a:spcAft>
                <a:spcPts val="0"/>
              </a:spcAft>
            </a:pPr>
            <a:r>
              <a:rPr lang="ja-JP" altLang="en-US" sz="800" b="1" dirty="0" smtClean="0">
                <a:solidFill>
                  <a:srgbClr val="0070C0"/>
                </a:solidFill>
              </a:rPr>
              <a:t>排せつ介助</a:t>
            </a:r>
            <a:endParaRPr lang="en-US" altLang="ja-JP" sz="800" b="1" dirty="0" smtClean="0">
              <a:solidFill>
                <a:srgbClr val="0070C0"/>
              </a:solidFill>
            </a:endParaRPr>
          </a:p>
          <a:p>
            <a:pPr algn="ctr" fontAlgn="auto">
              <a:spcBef>
                <a:spcPts val="0"/>
              </a:spcBef>
              <a:spcAft>
                <a:spcPts val="0"/>
              </a:spcAft>
            </a:pPr>
            <a:r>
              <a:rPr lang="ja-JP" altLang="en-US" sz="800" b="1" dirty="0" smtClean="0">
                <a:solidFill>
                  <a:srgbClr val="0070C0"/>
                </a:solidFill>
              </a:rPr>
              <a:t>水分補給</a:t>
            </a:r>
            <a:endParaRPr lang="en-US" altLang="ja-JP" sz="800" b="1" dirty="0" smtClean="0">
              <a:solidFill>
                <a:srgbClr val="0070C0"/>
              </a:solidFill>
            </a:endParaRPr>
          </a:p>
          <a:p>
            <a:pPr algn="ctr" fontAlgn="auto">
              <a:spcBef>
                <a:spcPts val="0"/>
              </a:spcBef>
              <a:spcAft>
                <a:spcPts val="0"/>
              </a:spcAft>
            </a:pPr>
            <a:r>
              <a:rPr lang="ja-JP" altLang="en-US" sz="800" b="1" dirty="0" smtClean="0">
                <a:solidFill>
                  <a:srgbClr val="0070C0"/>
                </a:solidFill>
              </a:rPr>
              <a:t>体位交換</a:t>
            </a:r>
            <a:endParaRPr lang="en-US" altLang="ja-JP" sz="800" b="1" dirty="0" smtClean="0">
              <a:solidFill>
                <a:srgbClr val="0070C0"/>
              </a:solidFill>
            </a:endParaRPr>
          </a:p>
        </p:txBody>
      </p:sp>
      <p:sp>
        <p:nvSpPr>
          <p:cNvPr id="95" name="正方形/長方形 94"/>
          <p:cNvSpPr/>
          <p:nvPr/>
        </p:nvSpPr>
        <p:spPr>
          <a:xfrm>
            <a:off x="384494" y="3885259"/>
            <a:ext cx="465283" cy="2109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18" tIns="45710" rIns="91418" bIns="45710" rtlCol="0" anchor="ctr"/>
          <a:lstStyle/>
          <a:p>
            <a:pPr algn="ctr" fontAlgn="auto">
              <a:spcBef>
                <a:spcPts val="0"/>
              </a:spcBef>
              <a:spcAft>
                <a:spcPts val="0"/>
              </a:spcAft>
            </a:pPr>
            <a:r>
              <a:rPr lang="en-US" altLang="ja-JP" sz="900" dirty="0" smtClean="0">
                <a:solidFill>
                  <a:prstClr val="black"/>
                </a:solidFill>
              </a:rPr>
              <a:t>0</a:t>
            </a:r>
            <a:r>
              <a:rPr lang="ja-JP" altLang="en-US" sz="900" dirty="0" smtClean="0">
                <a:solidFill>
                  <a:prstClr val="black"/>
                </a:solidFill>
              </a:rPr>
              <a:t>時</a:t>
            </a:r>
            <a:endParaRPr lang="ja-JP" altLang="en-US" sz="900" dirty="0">
              <a:solidFill>
                <a:prstClr val="black"/>
              </a:solidFill>
            </a:endParaRPr>
          </a:p>
        </p:txBody>
      </p:sp>
      <p:sp>
        <p:nvSpPr>
          <p:cNvPr id="96" name="正方形/長方形 95"/>
          <p:cNvSpPr/>
          <p:nvPr/>
        </p:nvSpPr>
        <p:spPr>
          <a:xfrm>
            <a:off x="783422" y="3885259"/>
            <a:ext cx="465283" cy="2109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18" tIns="45710" rIns="91418" bIns="45710" rtlCol="0" anchor="ctr"/>
          <a:lstStyle/>
          <a:p>
            <a:pPr algn="ctr" fontAlgn="auto">
              <a:spcBef>
                <a:spcPts val="0"/>
              </a:spcBef>
              <a:spcAft>
                <a:spcPts val="0"/>
              </a:spcAft>
            </a:pPr>
            <a:r>
              <a:rPr lang="en-US" altLang="ja-JP" sz="900" dirty="0" smtClean="0">
                <a:solidFill>
                  <a:prstClr val="black"/>
                </a:solidFill>
              </a:rPr>
              <a:t>2</a:t>
            </a:r>
            <a:r>
              <a:rPr lang="ja-JP" altLang="en-US" sz="900" dirty="0" smtClean="0">
                <a:solidFill>
                  <a:prstClr val="black"/>
                </a:solidFill>
              </a:rPr>
              <a:t>時</a:t>
            </a:r>
            <a:endParaRPr lang="ja-JP" altLang="en-US" sz="900" dirty="0">
              <a:solidFill>
                <a:prstClr val="black"/>
              </a:solidFill>
            </a:endParaRPr>
          </a:p>
        </p:txBody>
      </p:sp>
      <p:sp>
        <p:nvSpPr>
          <p:cNvPr id="97" name="正方形/長方形 96"/>
          <p:cNvSpPr/>
          <p:nvPr/>
        </p:nvSpPr>
        <p:spPr>
          <a:xfrm>
            <a:off x="1182263" y="3885259"/>
            <a:ext cx="465283" cy="2109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18" tIns="45710" rIns="91418" bIns="45710" rtlCol="0" anchor="ctr"/>
          <a:lstStyle/>
          <a:p>
            <a:pPr algn="ctr" fontAlgn="auto">
              <a:spcBef>
                <a:spcPts val="0"/>
              </a:spcBef>
              <a:spcAft>
                <a:spcPts val="0"/>
              </a:spcAft>
            </a:pPr>
            <a:r>
              <a:rPr lang="en-US" altLang="ja-JP" sz="900" dirty="0" smtClean="0">
                <a:solidFill>
                  <a:prstClr val="black"/>
                </a:solidFill>
              </a:rPr>
              <a:t>4</a:t>
            </a:r>
            <a:r>
              <a:rPr lang="ja-JP" altLang="en-US" sz="900" dirty="0" smtClean="0">
                <a:solidFill>
                  <a:prstClr val="black"/>
                </a:solidFill>
              </a:rPr>
              <a:t>時</a:t>
            </a:r>
            <a:endParaRPr lang="ja-JP" altLang="en-US" sz="900" dirty="0">
              <a:solidFill>
                <a:prstClr val="black"/>
              </a:solidFill>
            </a:endParaRPr>
          </a:p>
        </p:txBody>
      </p:sp>
      <p:sp>
        <p:nvSpPr>
          <p:cNvPr id="98" name="正方形/長方形 97"/>
          <p:cNvSpPr/>
          <p:nvPr/>
        </p:nvSpPr>
        <p:spPr>
          <a:xfrm>
            <a:off x="1979896" y="3885259"/>
            <a:ext cx="465283" cy="2109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18" tIns="45710" rIns="91418" bIns="45710" rtlCol="0" anchor="ctr"/>
          <a:lstStyle/>
          <a:p>
            <a:pPr algn="ctr" fontAlgn="auto">
              <a:spcBef>
                <a:spcPts val="0"/>
              </a:spcBef>
              <a:spcAft>
                <a:spcPts val="0"/>
              </a:spcAft>
            </a:pPr>
            <a:r>
              <a:rPr lang="en-US" altLang="ja-JP" sz="900" dirty="0" smtClean="0">
                <a:solidFill>
                  <a:prstClr val="black"/>
                </a:solidFill>
              </a:rPr>
              <a:t>8</a:t>
            </a:r>
            <a:r>
              <a:rPr lang="ja-JP" altLang="en-US" sz="900" dirty="0" smtClean="0">
                <a:solidFill>
                  <a:prstClr val="black"/>
                </a:solidFill>
              </a:rPr>
              <a:t>時</a:t>
            </a:r>
            <a:endParaRPr lang="ja-JP" altLang="en-US" sz="900" dirty="0">
              <a:solidFill>
                <a:prstClr val="black"/>
              </a:solidFill>
            </a:endParaRPr>
          </a:p>
        </p:txBody>
      </p:sp>
      <p:sp>
        <p:nvSpPr>
          <p:cNvPr id="99" name="正方形/長方形 98"/>
          <p:cNvSpPr/>
          <p:nvPr/>
        </p:nvSpPr>
        <p:spPr>
          <a:xfrm>
            <a:off x="2378712" y="3885259"/>
            <a:ext cx="465283" cy="2109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18" tIns="45710" rIns="91418" bIns="45710" rtlCol="0" anchor="ctr"/>
          <a:lstStyle/>
          <a:p>
            <a:pPr algn="ctr" fontAlgn="auto">
              <a:spcBef>
                <a:spcPts val="0"/>
              </a:spcBef>
              <a:spcAft>
                <a:spcPts val="0"/>
              </a:spcAft>
            </a:pPr>
            <a:r>
              <a:rPr lang="en-US" altLang="ja-JP" sz="900" dirty="0" smtClean="0">
                <a:solidFill>
                  <a:prstClr val="black"/>
                </a:solidFill>
              </a:rPr>
              <a:t>10</a:t>
            </a:r>
            <a:r>
              <a:rPr lang="ja-JP" altLang="en-US" sz="900" dirty="0" smtClean="0">
                <a:solidFill>
                  <a:prstClr val="black"/>
                </a:solidFill>
              </a:rPr>
              <a:t>時</a:t>
            </a:r>
            <a:endParaRPr lang="ja-JP" altLang="en-US" sz="900" dirty="0">
              <a:solidFill>
                <a:prstClr val="black"/>
              </a:solidFill>
            </a:endParaRPr>
          </a:p>
        </p:txBody>
      </p:sp>
      <p:sp>
        <p:nvSpPr>
          <p:cNvPr id="100" name="正方形/長方形 99"/>
          <p:cNvSpPr/>
          <p:nvPr/>
        </p:nvSpPr>
        <p:spPr>
          <a:xfrm>
            <a:off x="2777510" y="3885259"/>
            <a:ext cx="465283" cy="2109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18" tIns="45710" rIns="91418" bIns="45710" rtlCol="0" anchor="ctr"/>
          <a:lstStyle/>
          <a:p>
            <a:pPr algn="ctr" fontAlgn="auto">
              <a:spcBef>
                <a:spcPts val="0"/>
              </a:spcBef>
              <a:spcAft>
                <a:spcPts val="0"/>
              </a:spcAft>
            </a:pPr>
            <a:r>
              <a:rPr lang="en-US" altLang="ja-JP" sz="900" dirty="0" smtClean="0">
                <a:solidFill>
                  <a:prstClr val="black"/>
                </a:solidFill>
              </a:rPr>
              <a:t>12</a:t>
            </a:r>
            <a:r>
              <a:rPr lang="ja-JP" altLang="en-US" sz="900" dirty="0" smtClean="0">
                <a:solidFill>
                  <a:prstClr val="black"/>
                </a:solidFill>
              </a:rPr>
              <a:t>時</a:t>
            </a:r>
            <a:endParaRPr lang="ja-JP" altLang="en-US" sz="900" dirty="0">
              <a:solidFill>
                <a:prstClr val="black"/>
              </a:solidFill>
            </a:endParaRPr>
          </a:p>
        </p:txBody>
      </p:sp>
      <p:sp>
        <p:nvSpPr>
          <p:cNvPr id="101" name="正方形/長方形 100"/>
          <p:cNvSpPr/>
          <p:nvPr/>
        </p:nvSpPr>
        <p:spPr>
          <a:xfrm>
            <a:off x="3176210" y="3885259"/>
            <a:ext cx="465283" cy="2109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18" tIns="45710" rIns="91418" bIns="45710" rtlCol="0" anchor="ctr"/>
          <a:lstStyle/>
          <a:p>
            <a:pPr algn="ctr" fontAlgn="auto">
              <a:spcBef>
                <a:spcPts val="0"/>
              </a:spcBef>
              <a:spcAft>
                <a:spcPts val="0"/>
              </a:spcAft>
            </a:pPr>
            <a:r>
              <a:rPr lang="en-US" altLang="ja-JP" sz="900" dirty="0" smtClean="0">
                <a:solidFill>
                  <a:prstClr val="black"/>
                </a:solidFill>
              </a:rPr>
              <a:t>14</a:t>
            </a:r>
            <a:r>
              <a:rPr lang="ja-JP" altLang="en-US" sz="900" dirty="0" smtClean="0">
                <a:solidFill>
                  <a:prstClr val="black"/>
                </a:solidFill>
              </a:rPr>
              <a:t>時</a:t>
            </a:r>
            <a:endParaRPr lang="ja-JP" altLang="en-US" sz="900" dirty="0">
              <a:solidFill>
                <a:prstClr val="black"/>
              </a:solidFill>
            </a:endParaRPr>
          </a:p>
        </p:txBody>
      </p:sp>
      <p:sp>
        <p:nvSpPr>
          <p:cNvPr id="102" name="正方形/長方形 101"/>
          <p:cNvSpPr/>
          <p:nvPr/>
        </p:nvSpPr>
        <p:spPr>
          <a:xfrm>
            <a:off x="3575142" y="3885259"/>
            <a:ext cx="465283" cy="2109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18" tIns="45710" rIns="91418" bIns="45710" rtlCol="0" anchor="ctr"/>
          <a:lstStyle/>
          <a:p>
            <a:pPr algn="ctr" fontAlgn="auto">
              <a:spcBef>
                <a:spcPts val="0"/>
              </a:spcBef>
              <a:spcAft>
                <a:spcPts val="0"/>
              </a:spcAft>
            </a:pPr>
            <a:r>
              <a:rPr lang="en-US" altLang="ja-JP" sz="900" dirty="0" smtClean="0">
                <a:solidFill>
                  <a:prstClr val="black"/>
                </a:solidFill>
              </a:rPr>
              <a:t>16</a:t>
            </a:r>
            <a:r>
              <a:rPr lang="ja-JP" altLang="en-US" sz="900" dirty="0" smtClean="0">
                <a:solidFill>
                  <a:prstClr val="black"/>
                </a:solidFill>
              </a:rPr>
              <a:t>時</a:t>
            </a:r>
            <a:endParaRPr lang="ja-JP" altLang="en-US" sz="900" dirty="0">
              <a:solidFill>
                <a:prstClr val="black"/>
              </a:solidFill>
            </a:endParaRPr>
          </a:p>
        </p:txBody>
      </p:sp>
      <p:sp>
        <p:nvSpPr>
          <p:cNvPr id="103" name="正方形/長方形 102"/>
          <p:cNvSpPr/>
          <p:nvPr/>
        </p:nvSpPr>
        <p:spPr>
          <a:xfrm>
            <a:off x="3973935" y="3885259"/>
            <a:ext cx="465283" cy="2109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18" tIns="45710" rIns="91418" bIns="45710" rtlCol="0" anchor="ctr"/>
          <a:lstStyle/>
          <a:p>
            <a:pPr algn="ctr" fontAlgn="auto">
              <a:spcBef>
                <a:spcPts val="0"/>
              </a:spcBef>
              <a:spcAft>
                <a:spcPts val="0"/>
              </a:spcAft>
            </a:pPr>
            <a:r>
              <a:rPr lang="en-US" altLang="ja-JP" sz="900" dirty="0" smtClean="0">
                <a:solidFill>
                  <a:prstClr val="black"/>
                </a:solidFill>
              </a:rPr>
              <a:t>18</a:t>
            </a:r>
            <a:r>
              <a:rPr lang="ja-JP" altLang="en-US" sz="900" dirty="0" smtClean="0">
                <a:solidFill>
                  <a:prstClr val="black"/>
                </a:solidFill>
              </a:rPr>
              <a:t>時</a:t>
            </a:r>
            <a:endParaRPr lang="ja-JP" altLang="en-US" sz="900" dirty="0">
              <a:solidFill>
                <a:prstClr val="black"/>
              </a:solidFill>
            </a:endParaRPr>
          </a:p>
        </p:txBody>
      </p:sp>
      <p:sp>
        <p:nvSpPr>
          <p:cNvPr id="104" name="正方形/長方形 103"/>
          <p:cNvSpPr/>
          <p:nvPr/>
        </p:nvSpPr>
        <p:spPr>
          <a:xfrm>
            <a:off x="4439220" y="3885259"/>
            <a:ext cx="465283" cy="2109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18" tIns="45710" rIns="91418" bIns="45710" rtlCol="0" anchor="ctr"/>
          <a:lstStyle/>
          <a:p>
            <a:pPr algn="ctr" fontAlgn="auto">
              <a:spcBef>
                <a:spcPts val="0"/>
              </a:spcBef>
              <a:spcAft>
                <a:spcPts val="0"/>
              </a:spcAft>
            </a:pPr>
            <a:r>
              <a:rPr lang="en-US" altLang="ja-JP" sz="900" dirty="0" smtClean="0">
                <a:solidFill>
                  <a:prstClr val="black"/>
                </a:solidFill>
              </a:rPr>
              <a:t>20</a:t>
            </a:r>
            <a:r>
              <a:rPr lang="ja-JP" altLang="en-US" sz="900" dirty="0" smtClean="0">
                <a:solidFill>
                  <a:prstClr val="black"/>
                </a:solidFill>
              </a:rPr>
              <a:t>時</a:t>
            </a:r>
            <a:endParaRPr lang="ja-JP" altLang="en-US" sz="900" dirty="0">
              <a:solidFill>
                <a:prstClr val="black"/>
              </a:solidFill>
            </a:endParaRPr>
          </a:p>
        </p:txBody>
      </p:sp>
      <p:sp>
        <p:nvSpPr>
          <p:cNvPr id="105" name="正方形/長方形 104"/>
          <p:cNvSpPr/>
          <p:nvPr/>
        </p:nvSpPr>
        <p:spPr>
          <a:xfrm>
            <a:off x="4838033" y="3885259"/>
            <a:ext cx="465283" cy="2109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18" tIns="45710" rIns="91418" bIns="45710" rtlCol="0" anchor="ctr"/>
          <a:lstStyle/>
          <a:p>
            <a:pPr algn="ctr" fontAlgn="auto">
              <a:spcBef>
                <a:spcPts val="0"/>
              </a:spcBef>
              <a:spcAft>
                <a:spcPts val="0"/>
              </a:spcAft>
            </a:pPr>
            <a:r>
              <a:rPr lang="en-US" altLang="ja-JP" sz="900" dirty="0" smtClean="0">
                <a:solidFill>
                  <a:prstClr val="black"/>
                </a:solidFill>
              </a:rPr>
              <a:t>22</a:t>
            </a:r>
            <a:r>
              <a:rPr lang="ja-JP" altLang="en-US" sz="900" dirty="0" smtClean="0">
                <a:solidFill>
                  <a:prstClr val="black"/>
                </a:solidFill>
              </a:rPr>
              <a:t>時</a:t>
            </a:r>
            <a:endParaRPr lang="ja-JP" altLang="en-US" sz="900" dirty="0">
              <a:solidFill>
                <a:prstClr val="black"/>
              </a:solidFill>
            </a:endParaRPr>
          </a:p>
        </p:txBody>
      </p:sp>
      <p:sp>
        <p:nvSpPr>
          <p:cNvPr id="106" name="テキスト ボックス 105"/>
          <p:cNvSpPr txBox="1"/>
          <p:nvPr/>
        </p:nvSpPr>
        <p:spPr>
          <a:xfrm>
            <a:off x="2976818" y="4265201"/>
            <a:ext cx="598219" cy="215423"/>
          </a:xfrm>
          <a:prstGeom prst="rect">
            <a:avLst/>
          </a:prstGeom>
          <a:noFill/>
        </p:spPr>
        <p:txBody>
          <a:bodyPr wrap="square" lIns="91418" tIns="45710" rIns="91418" bIns="45710" rtlCol="0">
            <a:spAutoFit/>
          </a:bodyPr>
          <a:lstStyle/>
          <a:p>
            <a:pPr fontAlgn="auto">
              <a:spcBef>
                <a:spcPts val="0"/>
              </a:spcBef>
              <a:spcAft>
                <a:spcPts val="0"/>
              </a:spcAft>
            </a:pPr>
            <a:r>
              <a:rPr lang="ja-JP" altLang="en-US" sz="800" dirty="0" smtClean="0">
                <a:solidFill>
                  <a:prstClr val="black"/>
                </a:solidFill>
                <a:latin typeface="HG丸ｺﾞｼｯｸM-PRO" pitchFamily="50" charset="-128"/>
                <a:ea typeface="HG丸ｺﾞｼｯｸM-PRO" pitchFamily="50" charset="-128"/>
              </a:rPr>
              <a:t>通所介護</a:t>
            </a:r>
          </a:p>
        </p:txBody>
      </p:sp>
      <p:sp>
        <p:nvSpPr>
          <p:cNvPr id="107" name="テキスト ボックス 106"/>
          <p:cNvSpPr txBox="1"/>
          <p:nvPr/>
        </p:nvSpPr>
        <p:spPr>
          <a:xfrm>
            <a:off x="2777523" y="4658675"/>
            <a:ext cx="598219" cy="215423"/>
          </a:xfrm>
          <a:prstGeom prst="rect">
            <a:avLst/>
          </a:prstGeom>
          <a:noFill/>
        </p:spPr>
        <p:txBody>
          <a:bodyPr wrap="square" lIns="91418" tIns="45710" rIns="91418" bIns="45710" rtlCol="0" anchor="t">
            <a:spAutoFit/>
          </a:bodyPr>
          <a:lstStyle/>
          <a:p>
            <a:pPr fontAlgn="auto">
              <a:spcBef>
                <a:spcPts val="0"/>
              </a:spcBef>
              <a:spcAft>
                <a:spcPts val="0"/>
              </a:spcAft>
            </a:pPr>
            <a:r>
              <a:rPr lang="ja-JP" altLang="en-US" sz="800" dirty="0" smtClean="0">
                <a:solidFill>
                  <a:prstClr val="black"/>
                </a:solidFill>
                <a:latin typeface="HG丸ｺﾞｼｯｸM-PRO" pitchFamily="50" charset="-128"/>
                <a:ea typeface="HG丸ｺﾞｼｯｸM-PRO" pitchFamily="50" charset="-128"/>
              </a:rPr>
              <a:t>通所介護</a:t>
            </a:r>
          </a:p>
        </p:txBody>
      </p:sp>
      <p:graphicFrame>
        <p:nvGraphicFramePr>
          <p:cNvPr id="112" name="表 111"/>
          <p:cNvGraphicFramePr>
            <a:graphicFrameLocks noGrp="1"/>
          </p:cNvGraphicFramePr>
          <p:nvPr/>
        </p:nvGraphicFramePr>
        <p:xfrm>
          <a:off x="5635535" y="4279715"/>
          <a:ext cx="499997" cy="960915"/>
        </p:xfrm>
        <a:graphic>
          <a:graphicData uri="http://schemas.openxmlformats.org/drawingml/2006/table">
            <a:tbl>
              <a:tblPr/>
              <a:tblGrid>
                <a:gridCol w="61307"/>
                <a:gridCol w="42982"/>
                <a:gridCol w="197854"/>
                <a:gridCol w="197854"/>
              </a:tblGrid>
              <a:tr h="253143">
                <a:tc>
                  <a:txBody>
                    <a:bodyPr/>
                    <a:lstStyle/>
                    <a:p>
                      <a:pPr algn="l" fontAlgn="ctr"/>
                      <a:r>
                        <a:rPr lang="ja-JP" altLang="en-US" sz="600" b="0" i="0" u="none" strike="noStrike" dirty="0">
                          <a:solidFill>
                            <a:srgbClr val="000000"/>
                          </a:solidFill>
                          <a:latin typeface="ＭＳ Ｐゴシック"/>
                        </a:rPr>
                        <a:t>　</a:t>
                      </a:r>
                    </a:p>
                  </a:txBody>
                  <a:tcPr marL="8791" marR="8791" marT="9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c>
                  <a:txBody>
                    <a:bodyPr/>
                    <a:lstStyle/>
                    <a:p>
                      <a:pPr algn="l" fontAlgn="ctr"/>
                      <a:endParaRPr lang="ja-JP" altLang="en-US" sz="600" b="0" i="0" u="none" strike="noStrike">
                        <a:solidFill>
                          <a:srgbClr val="000000"/>
                        </a:solidFill>
                        <a:latin typeface="ＭＳ Ｐゴシック"/>
                      </a:endParaRPr>
                    </a:p>
                  </a:txBody>
                  <a:tcPr marL="8791" marR="8791" marT="9303" marB="0" anchor="ctr">
                    <a:lnL w="6350" cap="flat" cmpd="sng" algn="ctr">
                      <a:solidFill>
                        <a:srgbClr val="000000"/>
                      </a:solidFill>
                      <a:prstDash val="solid"/>
                      <a:round/>
                      <a:headEnd type="none" w="med" len="med"/>
                      <a:tailEnd type="none" w="med" len="med"/>
                    </a:lnL>
                    <a:lnR>
                      <a:noFill/>
                    </a:lnR>
                    <a:lnT>
                      <a:noFill/>
                    </a:lnT>
                    <a:lnB>
                      <a:noFill/>
                    </a:lnB>
                  </a:tcPr>
                </a:tc>
                <a:tc gridSpan="2">
                  <a:txBody>
                    <a:bodyPr/>
                    <a:lstStyle/>
                    <a:p>
                      <a:pPr algn="l" fontAlgn="ctr"/>
                      <a:r>
                        <a:rPr lang="ja-JP" altLang="en-US" sz="800" b="0" i="0" u="none" strike="noStrike" dirty="0">
                          <a:solidFill>
                            <a:srgbClr val="000000"/>
                          </a:solidFill>
                          <a:latin typeface="ＭＳ Ｐゴシック"/>
                        </a:rPr>
                        <a:t>定期巡回</a:t>
                      </a:r>
                      <a:endParaRPr lang="ja-JP" altLang="en-US" sz="600" b="0" i="0" u="none" strike="noStrike" dirty="0">
                        <a:solidFill>
                          <a:srgbClr val="000000"/>
                        </a:solidFill>
                        <a:latin typeface="ＭＳ Ｐゴシック"/>
                      </a:endParaRPr>
                    </a:p>
                  </a:txBody>
                  <a:tcPr marL="8791" marR="8791" marT="9303" marB="0" anchor="ctr">
                    <a:lnL>
                      <a:noFill/>
                    </a:lnL>
                    <a:lnR>
                      <a:noFill/>
                    </a:lnR>
                    <a:lnT>
                      <a:noFill/>
                    </a:lnT>
                    <a:lnB>
                      <a:noFill/>
                    </a:lnB>
                  </a:tcPr>
                </a:tc>
                <a:tc hMerge="1">
                  <a:txBody>
                    <a:bodyPr/>
                    <a:lstStyle/>
                    <a:p>
                      <a:endParaRPr kumimoji="1" lang="ja-JP" altLang="en-US"/>
                    </a:p>
                  </a:txBody>
                  <a:tcPr/>
                </a:tc>
              </a:tr>
              <a:tr h="100743">
                <a:tc>
                  <a:txBody>
                    <a:bodyPr/>
                    <a:lstStyle/>
                    <a:p>
                      <a:pPr algn="l" fontAlgn="ctr"/>
                      <a:endParaRPr lang="ja-JP" altLang="en-US" sz="600" b="0" i="0" u="none" strike="noStrike">
                        <a:solidFill>
                          <a:srgbClr val="000000"/>
                        </a:solidFill>
                        <a:latin typeface="ＭＳ Ｐゴシック"/>
                      </a:endParaRPr>
                    </a:p>
                  </a:txBody>
                  <a:tcPr marL="8791" marR="8791" marT="930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600" b="0" i="0" u="none" strike="noStrike">
                        <a:solidFill>
                          <a:srgbClr val="000000"/>
                        </a:solidFill>
                        <a:latin typeface="ＭＳ Ｐゴシック"/>
                      </a:endParaRPr>
                    </a:p>
                  </a:txBody>
                  <a:tcPr marL="8791" marR="8791" marT="9303" marB="0" anchor="ctr">
                    <a:lnL>
                      <a:noFill/>
                    </a:lnL>
                    <a:lnR>
                      <a:noFill/>
                    </a:lnR>
                    <a:lnT>
                      <a:noFill/>
                    </a:lnT>
                    <a:lnB>
                      <a:noFill/>
                    </a:lnB>
                  </a:tcPr>
                </a:tc>
                <a:tc>
                  <a:txBody>
                    <a:bodyPr/>
                    <a:lstStyle/>
                    <a:p>
                      <a:pPr algn="l" fontAlgn="ctr"/>
                      <a:endParaRPr lang="ja-JP" altLang="en-US" sz="600" b="0" i="0" u="none" strike="noStrike" dirty="0">
                        <a:solidFill>
                          <a:srgbClr val="000000"/>
                        </a:solidFill>
                        <a:latin typeface="ＭＳ Ｐゴシック"/>
                      </a:endParaRPr>
                    </a:p>
                  </a:txBody>
                  <a:tcPr marL="8791" marR="8791" marT="9303" marB="0" anchor="ctr">
                    <a:lnL>
                      <a:noFill/>
                    </a:lnL>
                    <a:lnR>
                      <a:noFill/>
                    </a:lnR>
                    <a:lnT>
                      <a:noFill/>
                    </a:lnT>
                    <a:lnB>
                      <a:noFill/>
                    </a:lnB>
                  </a:tcPr>
                </a:tc>
                <a:tc>
                  <a:txBody>
                    <a:bodyPr/>
                    <a:lstStyle/>
                    <a:p>
                      <a:pPr algn="l" fontAlgn="ctr"/>
                      <a:endParaRPr lang="ja-JP" altLang="en-US" sz="600" b="0" i="0" u="none" strike="noStrike" dirty="0">
                        <a:solidFill>
                          <a:srgbClr val="000000"/>
                        </a:solidFill>
                        <a:latin typeface="ＭＳ Ｐゴシック"/>
                      </a:endParaRPr>
                    </a:p>
                  </a:txBody>
                  <a:tcPr marL="8791" marR="8791" marT="9303" marB="0" anchor="ctr">
                    <a:lnL>
                      <a:noFill/>
                    </a:lnL>
                    <a:lnR>
                      <a:noFill/>
                    </a:lnR>
                    <a:lnT>
                      <a:noFill/>
                    </a:lnT>
                    <a:lnB>
                      <a:noFill/>
                    </a:lnB>
                  </a:tcPr>
                </a:tc>
              </a:tr>
              <a:tr h="253143">
                <a:tc>
                  <a:txBody>
                    <a:bodyPr/>
                    <a:lstStyle/>
                    <a:p>
                      <a:pPr algn="l" fontAlgn="ctr"/>
                      <a:r>
                        <a:rPr lang="ja-JP" altLang="en-US" sz="600" b="0" i="0" u="none" strike="noStrike">
                          <a:solidFill>
                            <a:srgbClr val="000000"/>
                          </a:solidFill>
                          <a:latin typeface="ＭＳ Ｐゴシック"/>
                        </a:rPr>
                        <a:t>　</a:t>
                      </a:r>
                    </a:p>
                  </a:txBody>
                  <a:tcPr marL="8791" marR="8791" marT="9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ctr"/>
                      <a:endParaRPr lang="ja-JP" altLang="en-US" sz="800" b="0" i="0" u="none" strike="noStrike">
                        <a:solidFill>
                          <a:srgbClr val="000000"/>
                        </a:solidFill>
                        <a:latin typeface="ＭＳ Ｐゴシック"/>
                      </a:endParaRPr>
                    </a:p>
                  </a:txBody>
                  <a:tcPr marL="8791" marR="8791" marT="9303" marB="0" anchor="ctr">
                    <a:lnL w="6350" cap="flat" cmpd="sng" algn="ctr">
                      <a:solidFill>
                        <a:srgbClr val="000000"/>
                      </a:solidFill>
                      <a:prstDash val="solid"/>
                      <a:round/>
                      <a:headEnd type="none" w="med" len="med"/>
                      <a:tailEnd type="none" w="med" len="med"/>
                    </a:lnL>
                    <a:lnR>
                      <a:noFill/>
                    </a:lnR>
                    <a:lnT>
                      <a:noFill/>
                    </a:lnT>
                    <a:lnB>
                      <a:noFill/>
                    </a:lnB>
                  </a:tcPr>
                </a:tc>
                <a:tc gridSpan="2">
                  <a:txBody>
                    <a:bodyPr/>
                    <a:lstStyle/>
                    <a:p>
                      <a:pPr algn="l" fontAlgn="ctr"/>
                      <a:r>
                        <a:rPr lang="ja-JP" altLang="en-US" sz="800" b="0" i="0" u="none" strike="noStrike" dirty="0">
                          <a:solidFill>
                            <a:srgbClr val="000000"/>
                          </a:solidFill>
                          <a:latin typeface="ＭＳ Ｐゴシック"/>
                        </a:rPr>
                        <a:t>随時訪問</a:t>
                      </a:r>
                    </a:p>
                  </a:txBody>
                  <a:tcPr marL="8791" marR="8791" marT="9303" marB="0" anchor="ctr">
                    <a:lnL>
                      <a:noFill/>
                    </a:lnL>
                    <a:lnR>
                      <a:noFill/>
                    </a:lnR>
                    <a:lnT>
                      <a:noFill/>
                    </a:lnT>
                    <a:lnB>
                      <a:noFill/>
                    </a:lnB>
                  </a:tcPr>
                </a:tc>
                <a:tc hMerge="1">
                  <a:txBody>
                    <a:bodyPr/>
                    <a:lstStyle/>
                    <a:p>
                      <a:endParaRPr kumimoji="1" lang="ja-JP" altLang="en-US"/>
                    </a:p>
                  </a:txBody>
                  <a:tcPr/>
                </a:tc>
              </a:tr>
              <a:tr h="100743">
                <a:tc>
                  <a:txBody>
                    <a:bodyPr/>
                    <a:lstStyle/>
                    <a:p>
                      <a:pPr algn="l" fontAlgn="ctr"/>
                      <a:endParaRPr lang="ja-JP" altLang="en-US" sz="600" b="0" i="0" u="none" strike="noStrike">
                        <a:solidFill>
                          <a:srgbClr val="000000"/>
                        </a:solidFill>
                        <a:latin typeface="ＭＳ Ｐゴシック"/>
                      </a:endParaRPr>
                    </a:p>
                  </a:txBody>
                  <a:tcPr marL="8791" marR="8791" marT="930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600" b="0" i="0" u="none" strike="noStrike">
                        <a:solidFill>
                          <a:srgbClr val="000000"/>
                        </a:solidFill>
                        <a:latin typeface="ＭＳ Ｐゴシック"/>
                      </a:endParaRPr>
                    </a:p>
                  </a:txBody>
                  <a:tcPr marL="8791" marR="8791" marT="9303" marB="0" anchor="ctr">
                    <a:lnL>
                      <a:noFill/>
                    </a:lnL>
                    <a:lnR>
                      <a:noFill/>
                    </a:lnR>
                    <a:lnT>
                      <a:noFill/>
                    </a:lnT>
                    <a:lnB>
                      <a:noFill/>
                    </a:lnB>
                  </a:tcPr>
                </a:tc>
                <a:tc>
                  <a:txBody>
                    <a:bodyPr/>
                    <a:lstStyle/>
                    <a:p>
                      <a:pPr algn="l" fontAlgn="ctr"/>
                      <a:endParaRPr lang="ja-JP" altLang="en-US" sz="600" b="0" i="0" u="none" strike="noStrike" dirty="0">
                        <a:solidFill>
                          <a:srgbClr val="000000"/>
                        </a:solidFill>
                        <a:latin typeface="ＭＳ Ｐゴシック"/>
                      </a:endParaRPr>
                    </a:p>
                  </a:txBody>
                  <a:tcPr marL="8791" marR="8791" marT="9303" marB="0" anchor="ctr">
                    <a:lnL>
                      <a:noFill/>
                    </a:lnL>
                    <a:lnR>
                      <a:noFill/>
                    </a:lnR>
                    <a:lnT>
                      <a:noFill/>
                    </a:lnT>
                    <a:lnB>
                      <a:noFill/>
                    </a:lnB>
                  </a:tcPr>
                </a:tc>
                <a:tc>
                  <a:txBody>
                    <a:bodyPr/>
                    <a:lstStyle/>
                    <a:p>
                      <a:pPr algn="l" fontAlgn="ctr"/>
                      <a:endParaRPr lang="ja-JP" altLang="en-US" sz="600" b="0" i="0" u="none" strike="noStrike">
                        <a:solidFill>
                          <a:srgbClr val="000000"/>
                        </a:solidFill>
                        <a:latin typeface="ＭＳ Ｐゴシック"/>
                      </a:endParaRPr>
                    </a:p>
                  </a:txBody>
                  <a:tcPr marL="8791" marR="8791" marT="9303" marB="0" anchor="ctr">
                    <a:lnL>
                      <a:noFill/>
                    </a:lnL>
                    <a:lnR>
                      <a:noFill/>
                    </a:lnR>
                    <a:lnT>
                      <a:noFill/>
                    </a:lnT>
                    <a:lnB>
                      <a:noFill/>
                    </a:lnB>
                  </a:tcPr>
                </a:tc>
              </a:tr>
              <a:tr h="253143">
                <a:tc>
                  <a:txBody>
                    <a:bodyPr/>
                    <a:lstStyle/>
                    <a:p>
                      <a:pPr algn="l" fontAlgn="ctr"/>
                      <a:r>
                        <a:rPr lang="ja-JP" altLang="en-US" sz="600" b="0" i="0" u="none" strike="noStrike" dirty="0">
                          <a:solidFill>
                            <a:srgbClr val="000000"/>
                          </a:solidFill>
                          <a:latin typeface="ＭＳ Ｐゴシック"/>
                        </a:rPr>
                        <a:t>　</a:t>
                      </a:r>
                    </a:p>
                  </a:txBody>
                  <a:tcPr marL="8791" marR="8791" marT="9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FFFF00"/>
                        </a:gs>
                        <a:gs pos="13000">
                          <a:srgbClr val="0047FF"/>
                        </a:gs>
                        <a:gs pos="28000">
                          <a:srgbClr val="FFFF00"/>
                        </a:gs>
                        <a:gs pos="42999">
                          <a:srgbClr val="0047FF"/>
                        </a:gs>
                        <a:gs pos="58000">
                          <a:srgbClr val="FFFF00"/>
                        </a:gs>
                        <a:gs pos="72000">
                          <a:srgbClr val="0047FF"/>
                        </a:gs>
                        <a:gs pos="87000">
                          <a:srgbClr val="FFFF00"/>
                        </a:gs>
                        <a:gs pos="100000">
                          <a:srgbClr val="0047FF"/>
                        </a:gs>
                      </a:gsLst>
                      <a:lin ang="2700000" scaled="1"/>
                    </a:gradFill>
                  </a:tcPr>
                </a:tc>
                <a:tc>
                  <a:txBody>
                    <a:bodyPr/>
                    <a:lstStyle/>
                    <a:p>
                      <a:pPr algn="l" fontAlgn="ctr"/>
                      <a:endParaRPr lang="ja-JP" altLang="en-US" sz="800" b="0" i="0" u="none" strike="noStrike" dirty="0">
                        <a:solidFill>
                          <a:srgbClr val="000000"/>
                        </a:solidFill>
                        <a:latin typeface="ＭＳ Ｐゴシック"/>
                      </a:endParaRPr>
                    </a:p>
                  </a:txBody>
                  <a:tcPr marL="8791" marR="8791" marT="9303" marB="0" anchor="ctr">
                    <a:lnL w="6350" cap="flat" cmpd="sng" algn="ctr">
                      <a:solidFill>
                        <a:srgbClr val="000000"/>
                      </a:solidFill>
                      <a:prstDash val="solid"/>
                      <a:round/>
                      <a:headEnd type="none" w="med" len="med"/>
                      <a:tailEnd type="none" w="med" len="med"/>
                    </a:lnL>
                    <a:lnR>
                      <a:noFill/>
                    </a:lnR>
                    <a:lnT>
                      <a:noFill/>
                    </a:lnT>
                    <a:lnB>
                      <a:noFill/>
                    </a:lnB>
                  </a:tcPr>
                </a:tc>
                <a:tc gridSpan="2">
                  <a:txBody>
                    <a:bodyPr/>
                    <a:lstStyle/>
                    <a:p>
                      <a:pPr algn="l" fontAlgn="ctr"/>
                      <a:r>
                        <a:rPr lang="ja-JP" altLang="en-US" sz="800" b="0" i="0" u="none" strike="noStrike" dirty="0">
                          <a:solidFill>
                            <a:srgbClr val="000000"/>
                          </a:solidFill>
                          <a:latin typeface="ＭＳ Ｐゴシック"/>
                        </a:rPr>
                        <a:t>訪問看護</a:t>
                      </a:r>
                    </a:p>
                  </a:txBody>
                  <a:tcPr marL="8791" marR="8791" marT="9303" marB="0" anchor="ctr">
                    <a:lnL>
                      <a:noFill/>
                    </a:lnL>
                    <a:lnR>
                      <a:noFill/>
                    </a:lnR>
                    <a:lnT>
                      <a:noFill/>
                    </a:lnT>
                    <a:lnB>
                      <a:noFill/>
                    </a:lnB>
                  </a:tcPr>
                </a:tc>
                <a:tc hMerge="1">
                  <a:txBody>
                    <a:bodyPr/>
                    <a:lstStyle/>
                    <a:p>
                      <a:endParaRPr kumimoji="1" lang="ja-JP" altLang="en-US"/>
                    </a:p>
                  </a:txBody>
                  <a:tcPr/>
                </a:tc>
              </a:tr>
            </a:tbl>
          </a:graphicData>
        </a:graphic>
      </p:graphicFrame>
      <p:grpSp>
        <p:nvGrpSpPr>
          <p:cNvPr id="2" name="グループ化 113"/>
          <p:cNvGrpSpPr/>
          <p:nvPr/>
        </p:nvGrpSpPr>
        <p:grpSpPr>
          <a:xfrm>
            <a:off x="817738" y="1863669"/>
            <a:ext cx="7602255" cy="1878294"/>
            <a:chOff x="2648744" y="1854571"/>
            <a:chExt cx="6939632" cy="1997043"/>
          </a:xfrm>
        </p:grpSpPr>
        <p:grpSp>
          <p:nvGrpSpPr>
            <p:cNvPr id="3" name="グループ化 81"/>
            <p:cNvGrpSpPr/>
            <p:nvPr/>
          </p:nvGrpSpPr>
          <p:grpSpPr>
            <a:xfrm>
              <a:off x="2648744" y="1854571"/>
              <a:ext cx="6939632" cy="1997043"/>
              <a:chOff x="-163175" y="1995233"/>
              <a:chExt cx="9979420" cy="5111316"/>
            </a:xfrm>
          </p:grpSpPr>
          <p:sp>
            <p:nvSpPr>
              <p:cNvPr id="21" name="Oval 4" descr="30%"/>
              <p:cNvSpPr>
                <a:spLocks noChangeArrowheads="1"/>
              </p:cNvSpPr>
              <p:nvPr/>
            </p:nvSpPr>
            <p:spPr bwMode="auto">
              <a:xfrm>
                <a:off x="109536" y="2727943"/>
                <a:ext cx="9706709" cy="4243401"/>
              </a:xfrm>
              <a:prstGeom prst="ellipse">
                <a:avLst/>
              </a:prstGeom>
              <a:solidFill>
                <a:srgbClr val="FFFF99">
                  <a:alpha val="69804"/>
                </a:srgbClr>
              </a:solidFill>
              <a:ln w="9525">
                <a:solidFill>
                  <a:schemeClr val="tx1"/>
                </a:solidFill>
                <a:round/>
                <a:headEnd/>
                <a:tailEnd/>
              </a:ln>
            </p:spPr>
            <p:txBody>
              <a:bodyPr wrap="none" lIns="86971" tIns="43491" rIns="86971" bIns="43491" anchor="ctr"/>
              <a:lstStyle/>
              <a:p>
                <a:pPr algn="ctr" fontAlgn="auto">
                  <a:spcBef>
                    <a:spcPts val="0"/>
                  </a:spcBef>
                  <a:spcAft>
                    <a:spcPts val="0"/>
                  </a:spcAft>
                </a:pPr>
                <a:r>
                  <a:rPr lang="en-US" altLang="ja-JP" sz="2200" dirty="0">
                    <a:solidFill>
                      <a:srgbClr val="000000"/>
                    </a:solidFill>
                    <a:latin typeface="Times New Roman" pitchFamily="18" charset="0"/>
                    <a:ea typeface="ＭＳ Ｐゴシック"/>
                  </a:rPr>
                  <a:t> </a:t>
                </a:r>
              </a:p>
            </p:txBody>
          </p:sp>
          <p:sp>
            <p:nvSpPr>
              <p:cNvPr id="23" name="Text Box 7"/>
              <p:cNvSpPr txBox="1">
                <a:spLocks noChangeArrowheads="1"/>
              </p:cNvSpPr>
              <p:nvPr/>
            </p:nvSpPr>
            <p:spPr bwMode="auto">
              <a:xfrm>
                <a:off x="4119272" y="4798353"/>
                <a:ext cx="1714437" cy="700049"/>
              </a:xfrm>
              <a:prstGeom prst="rect">
                <a:avLst/>
              </a:prstGeom>
              <a:noFill/>
              <a:ln w="9525">
                <a:noFill/>
                <a:miter lim="800000"/>
                <a:headEnd/>
                <a:tailEnd/>
              </a:ln>
            </p:spPr>
            <p:txBody>
              <a:bodyPr wrap="square" lIns="86971" tIns="43491" rIns="86971" bIns="43491">
                <a:spAutoFit/>
              </a:bodyPr>
              <a:lstStyle/>
              <a:p>
                <a:pPr algn="ctr" fontAlgn="auto">
                  <a:spcBef>
                    <a:spcPct val="50000"/>
                  </a:spcBef>
                  <a:spcAft>
                    <a:spcPts val="0"/>
                  </a:spcAft>
                </a:pPr>
                <a:r>
                  <a:rPr lang="ja-JP" altLang="en-US" sz="1100" b="1" dirty="0" smtClean="0">
                    <a:solidFill>
                      <a:srgbClr val="000000"/>
                    </a:solidFill>
                    <a:latin typeface="HG丸ｺﾞｼｯｸM-PRO" pitchFamily="50" charset="-128"/>
                    <a:ea typeface="HG丸ｺﾞｼｯｸM-PRO" pitchFamily="50" charset="-128"/>
                  </a:rPr>
                  <a:t>オペレーター</a:t>
                </a:r>
                <a:endParaRPr lang="ja-JP" altLang="en-US" sz="700" b="1" dirty="0">
                  <a:solidFill>
                    <a:srgbClr val="000000"/>
                  </a:solidFill>
                  <a:latin typeface="HG丸ｺﾞｼｯｸM-PRO" pitchFamily="50" charset="-128"/>
                  <a:ea typeface="HG丸ｺﾞｼｯｸM-PRO" pitchFamily="50" charset="-128"/>
                </a:endParaRPr>
              </a:p>
            </p:txBody>
          </p:sp>
          <p:sp>
            <p:nvSpPr>
              <p:cNvPr id="25" name="Oval 8"/>
              <p:cNvSpPr>
                <a:spLocks noChangeArrowheads="1"/>
              </p:cNvSpPr>
              <p:nvPr/>
            </p:nvSpPr>
            <p:spPr bwMode="auto">
              <a:xfrm rot="21072760">
                <a:off x="2520210" y="3938105"/>
                <a:ext cx="5985984" cy="2143183"/>
              </a:xfrm>
              <a:prstGeom prst="ellipse">
                <a:avLst/>
              </a:prstGeom>
              <a:noFill/>
              <a:ln w="44450" cap="rnd">
                <a:solidFill>
                  <a:schemeClr val="accent2"/>
                </a:solidFill>
                <a:prstDash val="sysDot"/>
                <a:round/>
                <a:headEnd/>
                <a:tailEnd/>
              </a:ln>
            </p:spPr>
            <p:txBody>
              <a:bodyPr wrap="none" lIns="86971" tIns="43491" rIns="86971" bIns="43491" anchor="ctr"/>
              <a:lstStyle/>
              <a:p>
                <a:pPr algn="ctr" fontAlgn="auto">
                  <a:spcBef>
                    <a:spcPts val="0"/>
                  </a:spcBef>
                  <a:spcAft>
                    <a:spcPts val="0"/>
                  </a:spcAft>
                </a:pPr>
                <a:endParaRPr lang="ja-JP" altLang="en-US" sz="1000" dirty="0">
                  <a:solidFill>
                    <a:srgbClr val="000000"/>
                  </a:solidFill>
                  <a:latin typeface="Times New Roman" pitchFamily="18" charset="0"/>
                  <a:ea typeface="ＭＳ Ｐゴシック"/>
                </a:endParaRPr>
              </a:p>
            </p:txBody>
          </p:sp>
          <p:pic>
            <p:nvPicPr>
              <p:cNvPr id="26" name="Picture 12" descr="BD06775_"/>
              <p:cNvPicPr>
                <a:picLocks noChangeAspect="1" noChangeArrowheads="1"/>
              </p:cNvPicPr>
              <p:nvPr/>
            </p:nvPicPr>
            <p:blipFill>
              <a:blip r:embed="rId3" cstate="print"/>
              <a:srcRect/>
              <a:stretch>
                <a:fillRect/>
              </a:stretch>
            </p:blipFill>
            <p:spPr bwMode="auto">
              <a:xfrm>
                <a:off x="4593787" y="4321781"/>
                <a:ext cx="754352" cy="479393"/>
              </a:xfrm>
              <a:prstGeom prst="rect">
                <a:avLst/>
              </a:prstGeom>
              <a:noFill/>
              <a:ln w="9525">
                <a:noFill/>
                <a:miter lim="800000"/>
                <a:headEnd/>
                <a:tailEnd/>
              </a:ln>
            </p:spPr>
          </p:pic>
          <p:sp>
            <p:nvSpPr>
              <p:cNvPr id="27" name="Line 14"/>
              <p:cNvSpPr>
                <a:spLocks noChangeShapeType="1"/>
              </p:cNvSpPr>
              <p:nvPr/>
            </p:nvSpPr>
            <p:spPr bwMode="auto">
              <a:xfrm>
                <a:off x="4014965" y="3314660"/>
                <a:ext cx="891252" cy="924458"/>
              </a:xfrm>
              <a:prstGeom prst="line">
                <a:avLst/>
              </a:prstGeom>
              <a:noFill/>
              <a:ln w="38100">
                <a:solidFill>
                  <a:schemeClr val="tx1"/>
                </a:solidFill>
                <a:round/>
                <a:headEnd/>
                <a:tailEnd type="triangle" w="med" len="med"/>
              </a:ln>
            </p:spPr>
            <p:txBody>
              <a:bodyPr lIns="86971" tIns="43491" rIns="86971" bIns="43491"/>
              <a:lstStyle/>
              <a:p>
                <a:pPr fontAlgn="auto">
                  <a:spcBef>
                    <a:spcPts val="0"/>
                  </a:spcBef>
                  <a:spcAft>
                    <a:spcPts val="0"/>
                  </a:spcAft>
                </a:pPr>
                <a:endParaRPr lang="ja-JP" altLang="en-US" sz="1000" dirty="0">
                  <a:solidFill>
                    <a:prstClr val="black"/>
                  </a:solidFill>
                  <a:latin typeface="Times New Roman" pitchFamily="18" charset="0"/>
                  <a:ea typeface="ＭＳ Ｐゴシック"/>
                </a:endParaRPr>
              </a:p>
            </p:txBody>
          </p:sp>
          <p:sp>
            <p:nvSpPr>
              <p:cNvPr id="28" name="Line 15"/>
              <p:cNvSpPr>
                <a:spLocks noChangeShapeType="1"/>
              </p:cNvSpPr>
              <p:nvPr/>
            </p:nvSpPr>
            <p:spPr bwMode="auto">
              <a:xfrm>
                <a:off x="3659902" y="3471963"/>
                <a:ext cx="952478" cy="944174"/>
              </a:xfrm>
              <a:prstGeom prst="line">
                <a:avLst/>
              </a:prstGeom>
              <a:noFill/>
              <a:ln w="38100">
                <a:solidFill>
                  <a:schemeClr val="tx1"/>
                </a:solidFill>
                <a:round/>
                <a:headEnd type="triangle" w="med" len="med"/>
                <a:tailEnd/>
              </a:ln>
            </p:spPr>
            <p:txBody>
              <a:bodyPr lIns="86971" tIns="43491" rIns="86971" bIns="43491"/>
              <a:lstStyle/>
              <a:p>
                <a:pPr fontAlgn="auto">
                  <a:spcBef>
                    <a:spcPts val="0"/>
                  </a:spcBef>
                  <a:spcAft>
                    <a:spcPts val="0"/>
                  </a:spcAft>
                </a:pPr>
                <a:endParaRPr lang="ja-JP" altLang="en-US" sz="1000" dirty="0">
                  <a:solidFill>
                    <a:prstClr val="black"/>
                  </a:solidFill>
                  <a:latin typeface="Times New Roman" pitchFamily="18" charset="0"/>
                  <a:ea typeface="ＭＳ Ｐゴシック"/>
                </a:endParaRPr>
              </a:p>
            </p:txBody>
          </p:sp>
          <p:sp>
            <p:nvSpPr>
              <p:cNvPr id="29" name="AutoShape 16"/>
              <p:cNvSpPr>
                <a:spLocks noChangeArrowheads="1"/>
              </p:cNvSpPr>
              <p:nvPr/>
            </p:nvSpPr>
            <p:spPr bwMode="auto">
              <a:xfrm>
                <a:off x="3355119" y="3757823"/>
                <a:ext cx="990123" cy="271238"/>
              </a:xfrm>
              <a:prstGeom prst="roundRect">
                <a:avLst>
                  <a:gd name="adj" fmla="val 16667"/>
                </a:avLst>
              </a:prstGeom>
              <a:solidFill>
                <a:schemeClr val="bg1"/>
              </a:solidFill>
              <a:ln w="9525">
                <a:solidFill>
                  <a:srgbClr val="FF9933"/>
                </a:solidFill>
                <a:round/>
                <a:headEnd/>
                <a:tailEnd/>
              </a:ln>
            </p:spPr>
            <p:txBody>
              <a:bodyPr wrap="none" lIns="86971" tIns="43491" rIns="86971" bIns="43491" anchor="ctr"/>
              <a:lstStyle/>
              <a:p>
                <a:pPr algn="ctr" fontAlgn="auto">
                  <a:spcBef>
                    <a:spcPts val="0"/>
                  </a:spcBef>
                  <a:spcAft>
                    <a:spcPts val="0"/>
                  </a:spcAft>
                </a:pPr>
                <a:r>
                  <a:rPr lang="ja-JP" altLang="en-US" sz="1100" b="1" dirty="0" smtClean="0">
                    <a:solidFill>
                      <a:srgbClr val="F79646">
                        <a:lumMod val="75000"/>
                      </a:srgbClr>
                    </a:solidFill>
                    <a:latin typeface="HG丸ｺﾞｼｯｸM-PRO" pitchFamily="50" charset="-128"/>
                    <a:ea typeface="HG丸ｺﾞｼｯｸM-PRO" pitchFamily="50" charset="-128"/>
                  </a:rPr>
                  <a:t>随時対応</a:t>
                </a:r>
                <a:endParaRPr lang="ja-JP" altLang="en-US" sz="1100" b="1" dirty="0">
                  <a:solidFill>
                    <a:srgbClr val="F79646">
                      <a:lumMod val="75000"/>
                    </a:srgbClr>
                  </a:solidFill>
                  <a:latin typeface="HG丸ｺﾞｼｯｸM-PRO" pitchFamily="50" charset="-128"/>
                  <a:ea typeface="HG丸ｺﾞｼｯｸM-PRO" pitchFamily="50" charset="-128"/>
                </a:endParaRPr>
              </a:p>
            </p:txBody>
          </p:sp>
          <p:sp>
            <p:nvSpPr>
              <p:cNvPr id="31" name="AutoShape 17"/>
              <p:cNvSpPr>
                <a:spLocks noChangeArrowheads="1"/>
              </p:cNvSpPr>
              <p:nvPr/>
            </p:nvSpPr>
            <p:spPr bwMode="auto">
              <a:xfrm>
                <a:off x="-163175" y="3356997"/>
                <a:ext cx="3346276" cy="1289959"/>
              </a:xfrm>
              <a:prstGeom prst="wedgeRoundRectCallout">
                <a:avLst>
                  <a:gd name="adj1" fmla="val 55994"/>
                  <a:gd name="adj2" fmla="val -14409"/>
                  <a:gd name="adj3" fmla="val 16667"/>
                </a:avLst>
              </a:prstGeom>
              <a:solidFill>
                <a:schemeClr val="bg1"/>
              </a:solidFill>
              <a:ln w="9525">
                <a:solidFill>
                  <a:srgbClr val="FF9933"/>
                </a:solidFill>
                <a:miter lim="800000"/>
                <a:headEnd/>
                <a:tailEnd/>
              </a:ln>
            </p:spPr>
            <p:txBody>
              <a:bodyPr lIns="72000" tIns="36000" rIns="72000" bIns="36000"/>
              <a:lstStyle/>
              <a:p>
                <a:pPr fontAlgn="auto">
                  <a:lnSpc>
                    <a:spcPct val="90000"/>
                  </a:lnSpc>
                  <a:spcBef>
                    <a:spcPct val="50000"/>
                  </a:spcBef>
                  <a:spcAft>
                    <a:spcPts val="0"/>
                  </a:spcAft>
                </a:pPr>
                <a:r>
                  <a:rPr lang="ja-JP" altLang="en-US" sz="1000" dirty="0">
                    <a:solidFill>
                      <a:prstClr val="black"/>
                    </a:solidFill>
                    <a:latin typeface="HG丸ｺﾞｼｯｸM-PRO" pitchFamily="50" charset="-128"/>
                    <a:ea typeface="HG丸ｺﾞｼｯｸM-PRO" pitchFamily="50" charset="-128"/>
                  </a:rPr>
                  <a:t>利用者からの通報に</a:t>
                </a:r>
                <a:r>
                  <a:rPr lang="ja-JP" altLang="en-US" sz="1000" dirty="0" smtClean="0">
                    <a:solidFill>
                      <a:prstClr val="black"/>
                    </a:solidFill>
                    <a:latin typeface="HG丸ｺﾞｼｯｸM-PRO" pitchFamily="50" charset="-128"/>
                    <a:ea typeface="HG丸ｺﾞｼｯｸM-PRO" pitchFamily="50" charset="-128"/>
                  </a:rPr>
                  <a:t>より、</a:t>
                </a:r>
                <a:endParaRPr lang="en-US" altLang="ja-JP" sz="1000" dirty="0" smtClean="0">
                  <a:solidFill>
                    <a:prstClr val="black"/>
                  </a:solidFill>
                  <a:latin typeface="HG丸ｺﾞｼｯｸM-PRO" pitchFamily="50" charset="-128"/>
                  <a:ea typeface="HG丸ｺﾞｼｯｸM-PRO" pitchFamily="50" charset="-128"/>
                </a:endParaRPr>
              </a:p>
              <a:p>
                <a:pPr fontAlgn="auto">
                  <a:lnSpc>
                    <a:spcPct val="90000"/>
                  </a:lnSpc>
                  <a:spcBef>
                    <a:spcPts val="0"/>
                  </a:spcBef>
                  <a:spcAft>
                    <a:spcPts val="0"/>
                  </a:spcAft>
                </a:pPr>
                <a:r>
                  <a:rPr lang="ja-JP" altLang="en-US" sz="1000" dirty="0" smtClean="0">
                    <a:solidFill>
                      <a:prstClr val="black"/>
                    </a:solidFill>
                    <a:latin typeface="HG丸ｺﾞｼｯｸM-PRO" pitchFamily="50" charset="-128"/>
                    <a:ea typeface="HG丸ｺﾞｼｯｸM-PRO" pitchFamily="50" charset="-128"/>
                  </a:rPr>
                  <a:t>電話や</a:t>
                </a:r>
                <a:r>
                  <a:rPr lang="en-US" altLang="ja-JP" sz="1000" dirty="0" smtClean="0">
                    <a:solidFill>
                      <a:prstClr val="black"/>
                    </a:solidFill>
                    <a:latin typeface="HG丸ｺﾞｼｯｸM-PRO" pitchFamily="50" charset="-128"/>
                    <a:ea typeface="HG丸ｺﾞｼｯｸM-PRO" pitchFamily="50" charset="-128"/>
                  </a:rPr>
                  <a:t>ICT</a:t>
                </a:r>
                <a:r>
                  <a:rPr lang="ja-JP" altLang="en-US" sz="1000" dirty="0" smtClean="0">
                    <a:solidFill>
                      <a:prstClr val="black"/>
                    </a:solidFill>
                    <a:latin typeface="HG丸ｺﾞｼｯｸM-PRO" pitchFamily="50" charset="-128"/>
                    <a:ea typeface="HG丸ｺﾞｼｯｸM-PRO" pitchFamily="50" charset="-128"/>
                  </a:rPr>
                  <a:t>機器等による応対・訪問などの随時対応を行う</a:t>
                </a:r>
                <a:endParaRPr lang="ja-JP" altLang="en-US" sz="1000" dirty="0">
                  <a:solidFill>
                    <a:prstClr val="black"/>
                  </a:solidFill>
                  <a:latin typeface="HG丸ｺﾞｼｯｸM-PRO" pitchFamily="50" charset="-128"/>
                  <a:ea typeface="HG丸ｺﾞｼｯｸM-PRO" pitchFamily="50" charset="-128"/>
                </a:endParaRPr>
              </a:p>
            </p:txBody>
          </p:sp>
          <p:sp>
            <p:nvSpPr>
              <p:cNvPr id="32" name="AutoShape 22"/>
              <p:cNvSpPr>
                <a:spLocks noChangeArrowheads="1"/>
              </p:cNvSpPr>
              <p:nvPr/>
            </p:nvSpPr>
            <p:spPr bwMode="auto">
              <a:xfrm>
                <a:off x="4414051" y="3568451"/>
                <a:ext cx="659556" cy="248682"/>
              </a:xfrm>
              <a:prstGeom prst="roundRect">
                <a:avLst>
                  <a:gd name="adj" fmla="val 16667"/>
                </a:avLst>
              </a:prstGeom>
              <a:solidFill>
                <a:schemeClr val="bg1"/>
              </a:solidFill>
              <a:ln w="9525">
                <a:solidFill>
                  <a:srgbClr val="FF9933"/>
                </a:solidFill>
                <a:round/>
                <a:headEnd/>
                <a:tailEnd/>
              </a:ln>
            </p:spPr>
            <p:txBody>
              <a:bodyPr wrap="none" lIns="86971" tIns="43491" rIns="86971" bIns="43491" anchor="ctr"/>
              <a:lstStyle/>
              <a:p>
                <a:pPr algn="ctr" fontAlgn="auto">
                  <a:spcBef>
                    <a:spcPct val="50000"/>
                  </a:spcBef>
                  <a:spcAft>
                    <a:spcPts val="0"/>
                  </a:spcAft>
                </a:pPr>
                <a:r>
                  <a:rPr lang="ja-JP" altLang="en-US" sz="1100" b="1" dirty="0">
                    <a:solidFill>
                      <a:srgbClr val="F79646">
                        <a:lumMod val="75000"/>
                      </a:srgbClr>
                    </a:solidFill>
                    <a:latin typeface="HG丸ｺﾞｼｯｸM-PRO" pitchFamily="50" charset="-128"/>
                    <a:ea typeface="HG丸ｺﾞｼｯｸM-PRO" pitchFamily="50" charset="-128"/>
                  </a:rPr>
                  <a:t>通報</a:t>
                </a:r>
              </a:p>
            </p:txBody>
          </p:sp>
          <p:pic>
            <p:nvPicPr>
              <p:cNvPr id="33" name="Picture 76" descr="BD07273_"/>
              <p:cNvPicPr>
                <a:picLocks noChangeAspect="1" noChangeArrowheads="1"/>
              </p:cNvPicPr>
              <p:nvPr/>
            </p:nvPicPr>
            <p:blipFill>
              <a:blip r:embed="rId4" cstate="print"/>
              <a:srcRect/>
              <a:stretch>
                <a:fillRect/>
              </a:stretch>
            </p:blipFill>
            <p:spPr bwMode="auto">
              <a:xfrm flipH="1">
                <a:off x="3950916" y="6205140"/>
                <a:ext cx="690678" cy="293696"/>
              </a:xfrm>
              <a:prstGeom prst="rect">
                <a:avLst/>
              </a:prstGeom>
              <a:noFill/>
              <a:ln w="9525">
                <a:noFill/>
                <a:miter lim="800000"/>
                <a:headEnd/>
                <a:tailEnd/>
              </a:ln>
            </p:spPr>
          </p:pic>
          <p:pic>
            <p:nvPicPr>
              <p:cNvPr id="34" name="Picture 78" descr="BD07273_"/>
              <p:cNvPicPr>
                <a:picLocks noChangeAspect="1" noChangeArrowheads="1"/>
              </p:cNvPicPr>
              <p:nvPr/>
            </p:nvPicPr>
            <p:blipFill>
              <a:blip r:embed="rId4" cstate="print"/>
              <a:srcRect/>
              <a:stretch>
                <a:fillRect/>
              </a:stretch>
            </p:blipFill>
            <p:spPr bwMode="auto">
              <a:xfrm>
                <a:off x="6899898" y="3501013"/>
                <a:ext cx="665540" cy="284291"/>
              </a:xfrm>
              <a:prstGeom prst="rect">
                <a:avLst/>
              </a:prstGeom>
              <a:noFill/>
              <a:ln w="9525">
                <a:noFill/>
                <a:miter lim="800000"/>
                <a:headEnd/>
                <a:tailEnd/>
              </a:ln>
            </p:spPr>
          </p:pic>
          <p:grpSp>
            <p:nvGrpSpPr>
              <p:cNvPr id="4" name="グループ化 97"/>
              <p:cNvGrpSpPr/>
              <p:nvPr/>
            </p:nvGrpSpPr>
            <p:grpSpPr>
              <a:xfrm>
                <a:off x="1088243" y="4951436"/>
                <a:ext cx="841446" cy="533375"/>
                <a:chOff x="1063689" y="4163175"/>
                <a:chExt cx="810821" cy="533375"/>
              </a:xfrm>
            </p:grpSpPr>
            <p:sp>
              <p:nvSpPr>
                <p:cNvPr id="36" name="Rectangle 18"/>
                <p:cNvSpPr>
                  <a:spLocks noChangeArrowheads="1"/>
                </p:cNvSpPr>
                <p:nvPr/>
              </p:nvSpPr>
              <p:spPr bwMode="auto">
                <a:xfrm>
                  <a:off x="1192197" y="4340079"/>
                  <a:ext cx="533918" cy="356471"/>
                </a:xfrm>
                <a:prstGeom prst="rect">
                  <a:avLst/>
                </a:prstGeom>
                <a:solidFill>
                  <a:srgbClr val="FFFF99"/>
                </a:solidFill>
                <a:ln w="9525">
                  <a:solidFill>
                    <a:srgbClr val="000000"/>
                  </a:solidFill>
                  <a:miter lim="800000"/>
                  <a:headEnd/>
                  <a:tailEnd/>
                </a:ln>
              </p:spPr>
              <p:txBody>
                <a:bodyPr wrap="none" lIns="91414" tIns="45708" rIns="91414" bIns="45708" anchor="ctr"/>
                <a:lstStyle/>
                <a:p>
                  <a:pPr algn="ctr" eaLnBrk="0" fontAlgn="auto" hangingPunct="0">
                    <a:spcBef>
                      <a:spcPts val="0"/>
                    </a:spcBef>
                    <a:spcAft>
                      <a:spcPts val="0"/>
                    </a:spcAft>
                  </a:pPr>
                  <a:endParaRPr lang="ja-JP" altLang="ja-JP" sz="1000" dirty="0">
                    <a:solidFill>
                      <a:srgbClr val="000000"/>
                    </a:solidFill>
                    <a:latin typeface="Times New Roman" pitchFamily="18" charset="0"/>
                    <a:ea typeface="ＭＳ Ｐゴシック"/>
                  </a:endParaRPr>
                </a:p>
              </p:txBody>
            </p:sp>
            <p:sp>
              <p:nvSpPr>
                <p:cNvPr id="37" name="AutoShape 19"/>
                <p:cNvSpPr>
                  <a:spLocks noChangeArrowheads="1"/>
                </p:cNvSpPr>
                <p:nvPr/>
              </p:nvSpPr>
              <p:spPr bwMode="auto">
                <a:xfrm>
                  <a:off x="1063689" y="4163175"/>
                  <a:ext cx="810821" cy="172578"/>
                </a:xfrm>
                <a:prstGeom prst="triangle">
                  <a:avLst>
                    <a:gd name="adj" fmla="val 50000"/>
                  </a:avLst>
                </a:prstGeom>
                <a:solidFill>
                  <a:srgbClr val="993300"/>
                </a:solidFill>
                <a:ln w="9525">
                  <a:solidFill>
                    <a:srgbClr val="000000"/>
                  </a:solidFill>
                  <a:miter lim="800000"/>
                  <a:headEnd/>
                  <a:tailEnd/>
                </a:ln>
              </p:spPr>
              <p:txBody>
                <a:bodyPr wrap="none" lIns="91414" tIns="45708" rIns="91414" bIns="45708" anchor="ctr"/>
                <a:lstStyle/>
                <a:p>
                  <a:pPr algn="ctr" fontAlgn="auto">
                    <a:spcBef>
                      <a:spcPts val="0"/>
                    </a:spcBef>
                    <a:spcAft>
                      <a:spcPts val="0"/>
                    </a:spcAft>
                  </a:pPr>
                  <a:endParaRPr lang="ja-JP" altLang="en-US" sz="1000" dirty="0">
                    <a:solidFill>
                      <a:srgbClr val="000000"/>
                    </a:solidFill>
                    <a:latin typeface="Times New Roman" pitchFamily="18" charset="0"/>
                    <a:ea typeface="ＭＳ Ｐゴシック"/>
                  </a:endParaRPr>
                </a:p>
              </p:txBody>
            </p:sp>
            <p:pic>
              <p:nvPicPr>
                <p:cNvPr id="38" name="Picture 20" descr="GUM13_CL11105"/>
                <p:cNvPicPr>
                  <a:picLocks noChangeAspect="1" noChangeArrowheads="1"/>
                </p:cNvPicPr>
                <p:nvPr/>
              </p:nvPicPr>
              <p:blipFill>
                <a:blip r:embed="rId5" cstate="print"/>
                <a:srcRect/>
                <a:stretch>
                  <a:fillRect/>
                </a:stretch>
              </p:blipFill>
              <p:spPr bwMode="auto">
                <a:xfrm>
                  <a:off x="1308155" y="4400614"/>
                  <a:ext cx="297298" cy="244673"/>
                </a:xfrm>
                <a:prstGeom prst="rect">
                  <a:avLst/>
                </a:prstGeom>
                <a:noFill/>
                <a:ln w="9525">
                  <a:noFill/>
                  <a:miter lim="800000"/>
                  <a:headEnd/>
                  <a:tailEnd/>
                </a:ln>
              </p:spPr>
            </p:pic>
          </p:grpSp>
          <p:sp>
            <p:nvSpPr>
              <p:cNvPr id="39" name="テキスト ボックス 101"/>
              <p:cNvSpPr txBox="1">
                <a:spLocks noChangeArrowheads="1"/>
              </p:cNvSpPr>
              <p:nvPr/>
            </p:nvSpPr>
            <p:spPr bwMode="auto">
              <a:xfrm>
                <a:off x="6640975" y="3809401"/>
                <a:ext cx="1867870" cy="699708"/>
              </a:xfrm>
              <a:prstGeom prst="rect">
                <a:avLst/>
              </a:prstGeom>
              <a:noFill/>
              <a:ln w="9525">
                <a:noFill/>
                <a:miter lim="800000"/>
                <a:headEnd/>
                <a:tailEnd/>
              </a:ln>
            </p:spPr>
            <p:txBody>
              <a:bodyPr wrap="square" lIns="86991" tIns="43500" rIns="86991" bIns="43500">
                <a:spAutoFit/>
              </a:bodyPr>
              <a:lstStyle/>
              <a:p>
                <a:pPr fontAlgn="auto">
                  <a:spcBef>
                    <a:spcPts val="0"/>
                  </a:spcBef>
                  <a:spcAft>
                    <a:spcPts val="0"/>
                  </a:spcAft>
                </a:pPr>
                <a:r>
                  <a:rPr lang="ja-JP" altLang="en-US" sz="1100" b="1" dirty="0" smtClean="0">
                    <a:solidFill>
                      <a:srgbClr val="C0504D">
                        <a:lumMod val="75000"/>
                      </a:srgbClr>
                    </a:solidFill>
                    <a:latin typeface="HG丸ｺﾞｼｯｸM-PRO" pitchFamily="50" charset="-128"/>
                    <a:ea typeface="HG丸ｺﾞｼｯｸM-PRO" pitchFamily="50" charset="-128"/>
                  </a:rPr>
                  <a:t>定期巡回型</a:t>
                </a:r>
                <a:r>
                  <a:rPr lang="ja-JP" altLang="en-US" sz="1100" b="1" dirty="0">
                    <a:solidFill>
                      <a:srgbClr val="C0504D">
                        <a:lumMod val="75000"/>
                      </a:srgbClr>
                    </a:solidFill>
                    <a:latin typeface="HG丸ｺﾞｼｯｸM-PRO" pitchFamily="50" charset="-128"/>
                    <a:ea typeface="HG丸ｺﾞｼｯｸM-PRO" pitchFamily="50" charset="-128"/>
                  </a:rPr>
                  <a:t>訪問</a:t>
                </a:r>
              </a:p>
            </p:txBody>
          </p:sp>
          <p:sp>
            <p:nvSpPr>
              <p:cNvPr id="40" name="テキスト ボックス 104"/>
              <p:cNvSpPr txBox="1">
                <a:spLocks noChangeArrowheads="1"/>
              </p:cNvSpPr>
              <p:nvPr/>
            </p:nvSpPr>
            <p:spPr bwMode="auto">
              <a:xfrm>
                <a:off x="3941838" y="6406841"/>
                <a:ext cx="2471965" cy="699708"/>
              </a:xfrm>
              <a:prstGeom prst="rect">
                <a:avLst/>
              </a:prstGeom>
              <a:noFill/>
              <a:ln w="9525">
                <a:noFill/>
                <a:miter lim="800000"/>
                <a:headEnd/>
                <a:tailEnd/>
              </a:ln>
            </p:spPr>
            <p:txBody>
              <a:bodyPr wrap="square" lIns="86991" tIns="43500" rIns="86991" bIns="43500">
                <a:spAutoFit/>
              </a:bodyPr>
              <a:lstStyle/>
              <a:p>
                <a:pPr fontAlgn="auto">
                  <a:spcBef>
                    <a:spcPts val="0"/>
                  </a:spcBef>
                  <a:spcAft>
                    <a:spcPts val="0"/>
                  </a:spcAft>
                </a:pPr>
                <a:r>
                  <a:rPr lang="ja-JP" altLang="en-US" sz="1100" b="1" dirty="0" smtClean="0">
                    <a:solidFill>
                      <a:srgbClr val="C0504D">
                        <a:lumMod val="75000"/>
                      </a:srgbClr>
                    </a:solidFill>
                    <a:latin typeface="HG丸ｺﾞｼｯｸM-PRO" pitchFamily="50" charset="-128"/>
                    <a:ea typeface="HG丸ｺﾞｼｯｸM-PRO" pitchFamily="50" charset="-128"/>
                  </a:rPr>
                  <a:t>定期巡回型</a:t>
                </a:r>
                <a:r>
                  <a:rPr lang="ja-JP" altLang="en-US" sz="1100" b="1" dirty="0">
                    <a:solidFill>
                      <a:srgbClr val="C0504D">
                        <a:lumMod val="75000"/>
                      </a:srgbClr>
                    </a:solidFill>
                    <a:latin typeface="HG丸ｺﾞｼｯｸM-PRO" pitchFamily="50" charset="-128"/>
                    <a:ea typeface="HG丸ｺﾞｼｯｸM-PRO" pitchFamily="50" charset="-128"/>
                  </a:rPr>
                  <a:t>訪問</a:t>
                </a:r>
              </a:p>
            </p:txBody>
          </p:sp>
          <p:sp>
            <p:nvSpPr>
              <p:cNvPr id="41" name="AutoShape 17"/>
              <p:cNvSpPr>
                <a:spLocks noChangeArrowheads="1"/>
              </p:cNvSpPr>
              <p:nvPr/>
            </p:nvSpPr>
            <p:spPr bwMode="auto">
              <a:xfrm>
                <a:off x="6737652" y="1995233"/>
                <a:ext cx="3078593" cy="1339573"/>
              </a:xfrm>
              <a:prstGeom prst="wedgeRoundRectCallout">
                <a:avLst>
                  <a:gd name="adj1" fmla="val -26272"/>
                  <a:gd name="adj2" fmla="val 59322"/>
                  <a:gd name="adj3" fmla="val 16667"/>
                </a:avLst>
              </a:prstGeom>
              <a:solidFill>
                <a:schemeClr val="bg1"/>
              </a:solidFill>
              <a:ln w="12700">
                <a:solidFill>
                  <a:schemeClr val="accent2">
                    <a:lumMod val="60000"/>
                    <a:lumOff val="40000"/>
                  </a:schemeClr>
                </a:solidFill>
                <a:miter lim="800000"/>
                <a:headEnd/>
                <a:tailEnd/>
              </a:ln>
            </p:spPr>
            <p:txBody>
              <a:bodyPr lIns="72000" tIns="36000" rIns="72000" bIns="36000"/>
              <a:lstStyle/>
              <a:p>
                <a:pPr fontAlgn="auto">
                  <a:lnSpc>
                    <a:spcPct val="90000"/>
                  </a:lnSpc>
                  <a:spcBef>
                    <a:spcPts val="0"/>
                  </a:spcBef>
                  <a:spcAft>
                    <a:spcPts val="0"/>
                  </a:spcAft>
                </a:pPr>
                <a:r>
                  <a:rPr lang="ja-JP" altLang="en-US" sz="1000" dirty="0" smtClean="0">
                    <a:solidFill>
                      <a:prstClr val="black"/>
                    </a:solidFill>
                    <a:latin typeface="HG丸ｺﾞｼｯｸM-PRO" pitchFamily="50" charset="-128"/>
                    <a:ea typeface="HG丸ｺﾞｼｯｸM-PRO" pitchFamily="50" charset="-128"/>
                  </a:rPr>
                  <a:t>訪問介護と訪問看護が一体的又は密接に連携しながら、</a:t>
                </a:r>
                <a:endParaRPr lang="en-US" altLang="ja-JP" sz="1000" dirty="0" smtClean="0">
                  <a:solidFill>
                    <a:prstClr val="black"/>
                  </a:solidFill>
                  <a:latin typeface="HG丸ｺﾞｼｯｸM-PRO" pitchFamily="50" charset="-128"/>
                  <a:ea typeface="HG丸ｺﾞｼｯｸM-PRO" pitchFamily="50" charset="-128"/>
                </a:endParaRPr>
              </a:p>
              <a:p>
                <a:pPr fontAlgn="auto">
                  <a:lnSpc>
                    <a:spcPct val="90000"/>
                  </a:lnSpc>
                  <a:spcBef>
                    <a:spcPts val="0"/>
                  </a:spcBef>
                  <a:spcAft>
                    <a:spcPts val="0"/>
                  </a:spcAft>
                </a:pPr>
                <a:r>
                  <a:rPr lang="ja-JP" altLang="en-US" sz="1000" dirty="0" smtClean="0">
                    <a:solidFill>
                      <a:prstClr val="black"/>
                    </a:solidFill>
                    <a:latin typeface="HG丸ｺﾞｼｯｸM-PRO" pitchFamily="50" charset="-128"/>
                    <a:ea typeface="HG丸ｺﾞｼｯｸM-PRO" pitchFamily="50" charset="-128"/>
                  </a:rPr>
                  <a:t>定期巡回型</a:t>
                </a:r>
                <a:r>
                  <a:rPr lang="ja-JP" altLang="en-US" sz="1000" dirty="0">
                    <a:solidFill>
                      <a:prstClr val="black"/>
                    </a:solidFill>
                    <a:latin typeface="HG丸ｺﾞｼｯｸM-PRO" pitchFamily="50" charset="-128"/>
                    <a:ea typeface="HG丸ｺﾞｼｯｸM-PRO" pitchFamily="50" charset="-128"/>
                  </a:rPr>
                  <a:t>訪問を行う</a:t>
                </a:r>
              </a:p>
            </p:txBody>
          </p:sp>
          <p:grpSp>
            <p:nvGrpSpPr>
              <p:cNvPr id="5" name="グループ化 98"/>
              <p:cNvGrpSpPr/>
              <p:nvPr/>
            </p:nvGrpSpPr>
            <p:grpSpPr>
              <a:xfrm>
                <a:off x="3235253" y="2853287"/>
                <a:ext cx="841447" cy="533378"/>
                <a:chOff x="5046583" y="2011680"/>
                <a:chExt cx="810822" cy="533378"/>
              </a:xfrm>
            </p:grpSpPr>
            <p:sp>
              <p:nvSpPr>
                <p:cNvPr id="43" name="Rectangle 18"/>
                <p:cNvSpPr>
                  <a:spLocks noChangeArrowheads="1"/>
                </p:cNvSpPr>
                <p:nvPr/>
              </p:nvSpPr>
              <p:spPr bwMode="auto">
                <a:xfrm>
                  <a:off x="5175091" y="2188587"/>
                  <a:ext cx="533918" cy="356471"/>
                </a:xfrm>
                <a:prstGeom prst="rect">
                  <a:avLst/>
                </a:prstGeom>
                <a:solidFill>
                  <a:srgbClr val="FFFF99"/>
                </a:solidFill>
                <a:ln w="9525">
                  <a:solidFill>
                    <a:srgbClr val="000000"/>
                  </a:solidFill>
                  <a:miter lim="800000"/>
                  <a:headEnd/>
                  <a:tailEnd/>
                </a:ln>
              </p:spPr>
              <p:txBody>
                <a:bodyPr wrap="none" lIns="91414" tIns="45708" rIns="91414" bIns="45708" anchor="ctr"/>
                <a:lstStyle/>
                <a:p>
                  <a:pPr algn="ctr" eaLnBrk="0" fontAlgn="auto" hangingPunct="0">
                    <a:spcBef>
                      <a:spcPts val="0"/>
                    </a:spcBef>
                    <a:spcAft>
                      <a:spcPts val="0"/>
                    </a:spcAft>
                  </a:pPr>
                  <a:endParaRPr lang="ja-JP" altLang="ja-JP" sz="1000" dirty="0">
                    <a:solidFill>
                      <a:srgbClr val="000000"/>
                    </a:solidFill>
                    <a:latin typeface="Times New Roman" pitchFamily="18" charset="0"/>
                    <a:ea typeface="ＭＳ Ｐゴシック"/>
                  </a:endParaRPr>
                </a:p>
              </p:txBody>
            </p:sp>
            <p:sp>
              <p:nvSpPr>
                <p:cNvPr id="44" name="AutoShape 19"/>
                <p:cNvSpPr>
                  <a:spLocks noChangeArrowheads="1"/>
                </p:cNvSpPr>
                <p:nvPr/>
              </p:nvSpPr>
              <p:spPr bwMode="auto">
                <a:xfrm>
                  <a:off x="5046583" y="2011680"/>
                  <a:ext cx="810822" cy="172578"/>
                </a:xfrm>
                <a:prstGeom prst="triangle">
                  <a:avLst>
                    <a:gd name="adj" fmla="val 50000"/>
                  </a:avLst>
                </a:prstGeom>
                <a:solidFill>
                  <a:srgbClr val="993300"/>
                </a:solidFill>
                <a:ln w="9525">
                  <a:solidFill>
                    <a:srgbClr val="000000"/>
                  </a:solidFill>
                  <a:miter lim="800000"/>
                  <a:headEnd/>
                  <a:tailEnd/>
                </a:ln>
              </p:spPr>
              <p:txBody>
                <a:bodyPr wrap="none" lIns="91414" tIns="45708" rIns="91414" bIns="45708" anchor="ctr"/>
                <a:lstStyle/>
                <a:p>
                  <a:pPr algn="ctr" fontAlgn="auto">
                    <a:spcBef>
                      <a:spcPts val="0"/>
                    </a:spcBef>
                    <a:spcAft>
                      <a:spcPts val="0"/>
                    </a:spcAft>
                  </a:pPr>
                  <a:endParaRPr lang="ja-JP" altLang="en-US" sz="1000" dirty="0">
                    <a:solidFill>
                      <a:srgbClr val="000000"/>
                    </a:solidFill>
                    <a:latin typeface="Times New Roman" pitchFamily="18" charset="0"/>
                    <a:ea typeface="ＭＳ Ｐゴシック"/>
                  </a:endParaRPr>
                </a:p>
              </p:txBody>
            </p:sp>
            <p:pic>
              <p:nvPicPr>
                <p:cNvPr id="46" name="Picture 20" descr="GUM13_CL11105"/>
                <p:cNvPicPr>
                  <a:picLocks noChangeAspect="1" noChangeArrowheads="1"/>
                </p:cNvPicPr>
                <p:nvPr/>
              </p:nvPicPr>
              <p:blipFill>
                <a:blip r:embed="rId5" cstate="print"/>
                <a:srcRect/>
                <a:stretch>
                  <a:fillRect/>
                </a:stretch>
              </p:blipFill>
              <p:spPr bwMode="auto">
                <a:xfrm>
                  <a:off x="5291052" y="2249118"/>
                  <a:ext cx="297298" cy="244672"/>
                </a:xfrm>
                <a:prstGeom prst="rect">
                  <a:avLst/>
                </a:prstGeom>
                <a:noFill/>
                <a:ln w="9525">
                  <a:noFill/>
                  <a:miter lim="800000"/>
                  <a:headEnd/>
                  <a:tailEnd/>
                </a:ln>
              </p:spPr>
            </p:pic>
          </p:grpSp>
          <p:grpSp>
            <p:nvGrpSpPr>
              <p:cNvPr id="6" name="グループ化 102"/>
              <p:cNvGrpSpPr/>
              <p:nvPr/>
            </p:nvGrpSpPr>
            <p:grpSpPr>
              <a:xfrm>
                <a:off x="5831723" y="3497181"/>
                <a:ext cx="841447" cy="533378"/>
                <a:chOff x="5046583" y="2011680"/>
                <a:chExt cx="810822" cy="533378"/>
              </a:xfrm>
            </p:grpSpPr>
            <p:sp>
              <p:nvSpPr>
                <p:cNvPr id="51" name="Rectangle 18"/>
                <p:cNvSpPr>
                  <a:spLocks noChangeArrowheads="1"/>
                </p:cNvSpPr>
                <p:nvPr/>
              </p:nvSpPr>
              <p:spPr bwMode="auto">
                <a:xfrm>
                  <a:off x="5175091" y="2188587"/>
                  <a:ext cx="533918" cy="356471"/>
                </a:xfrm>
                <a:prstGeom prst="rect">
                  <a:avLst/>
                </a:prstGeom>
                <a:solidFill>
                  <a:srgbClr val="FFFF99"/>
                </a:solidFill>
                <a:ln w="9525">
                  <a:solidFill>
                    <a:srgbClr val="000000"/>
                  </a:solidFill>
                  <a:miter lim="800000"/>
                  <a:headEnd/>
                  <a:tailEnd/>
                </a:ln>
              </p:spPr>
              <p:txBody>
                <a:bodyPr wrap="none" lIns="91414" tIns="45708" rIns="91414" bIns="45708" anchor="ctr"/>
                <a:lstStyle/>
                <a:p>
                  <a:pPr algn="ctr" eaLnBrk="0" fontAlgn="auto" hangingPunct="0">
                    <a:spcBef>
                      <a:spcPts val="0"/>
                    </a:spcBef>
                    <a:spcAft>
                      <a:spcPts val="0"/>
                    </a:spcAft>
                  </a:pPr>
                  <a:endParaRPr lang="ja-JP" altLang="ja-JP" sz="1000" dirty="0">
                    <a:solidFill>
                      <a:srgbClr val="000000"/>
                    </a:solidFill>
                    <a:latin typeface="Times New Roman" pitchFamily="18" charset="0"/>
                    <a:ea typeface="ＭＳ Ｐゴシック"/>
                  </a:endParaRPr>
                </a:p>
              </p:txBody>
            </p:sp>
            <p:sp>
              <p:nvSpPr>
                <p:cNvPr id="52" name="AutoShape 19"/>
                <p:cNvSpPr>
                  <a:spLocks noChangeArrowheads="1"/>
                </p:cNvSpPr>
                <p:nvPr/>
              </p:nvSpPr>
              <p:spPr bwMode="auto">
                <a:xfrm>
                  <a:off x="5046583" y="2011680"/>
                  <a:ext cx="810822" cy="172578"/>
                </a:xfrm>
                <a:prstGeom prst="triangle">
                  <a:avLst>
                    <a:gd name="adj" fmla="val 50000"/>
                  </a:avLst>
                </a:prstGeom>
                <a:solidFill>
                  <a:srgbClr val="993300"/>
                </a:solidFill>
                <a:ln w="9525">
                  <a:solidFill>
                    <a:srgbClr val="000000"/>
                  </a:solidFill>
                  <a:miter lim="800000"/>
                  <a:headEnd/>
                  <a:tailEnd/>
                </a:ln>
              </p:spPr>
              <p:txBody>
                <a:bodyPr wrap="none" lIns="91414" tIns="45708" rIns="91414" bIns="45708" anchor="ctr"/>
                <a:lstStyle/>
                <a:p>
                  <a:pPr algn="ctr" fontAlgn="auto">
                    <a:spcBef>
                      <a:spcPts val="0"/>
                    </a:spcBef>
                    <a:spcAft>
                      <a:spcPts val="0"/>
                    </a:spcAft>
                  </a:pPr>
                  <a:endParaRPr lang="ja-JP" altLang="en-US" sz="1000" dirty="0">
                    <a:solidFill>
                      <a:srgbClr val="000000"/>
                    </a:solidFill>
                    <a:latin typeface="Times New Roman" pitchFamily="18" charset="0"/>
                    <a:ea typeface="ＭＳ Ｐゴシック"/>
                  </a:endParaRPr>
                </a:p>
              </p:txBody>
            </p:sp>
            <p:pic>
              <p:nvPicPr>
                <p:cNvPr id="53" name="Picture 20" descr="GUM13_CL11105"/>
                <p:cNvPicPr>
                  <a:picLocks noChangeAspect="1" noChangeArrowheads="1"/>
                </p:cNvPicPr>
                <p:nvPr/>
              </p:nvPicPr>
              <p:blipFill>
                <a:blip r:embed="rId5" cstate="print"/>
                <a:srcRect/>
                <a:stretch>
                  <a:fillRect/>
                </a:stretch>
              </p:blipFill>
              <p:spPr bwMode="auto">
                <a:xfrm>
                  <a:off x="5291052" y="2249118"/>
                  <a:ext cx="297298" cy="244672"/>
                </a:xfrm>
                <a:prstGeom prst="rect">
                  <a:avLst/>
                </a:prstGeom>
                <a:noFill/>
                <a:ln w="9525">
                  <a:noFill/>
                  <a:miter lim="800000"/>
                  <a:headEnd/>
                  <a:tailEnd/>
                </a:ln>
              </p:spPr>
            </p:pic>
          </p:grpSp>
          <p:grpSp>
            <p:nvGrpSpPr>
              <p:cNvPr id="7" name="グループ化 106"/>
              <p:cNvGrpSpPr/>
              <p:nvPr/>
            </p:nvGrpSpPr>
            <p:grpSpPr>
              <a:xfrm>
                <a:off x="7998826" y="4289268"/>
                <a:ext cx="841447" cy="533378"/>
                <a:chOff x="5046583" y="2011680"/>
                <a:chExt cx="810822" cy="533378"/>
              </a:xfrm>
            </p:grpSpPr>
            <p:sp>
              <p:nvSpPr>
                <p:cNvPr id="55" name="Rectangle 18"/>
                <p:cNvSpPr>
                  <a:spLocks noChangeArrowheads="1"/>
                </p:cNvSpPr>
                <p:nvPr/>
              </p:nvSpPr>
              <p:spPr bwMode="auto">
                <a:xfrm>
                  <a:off x="5175091" y="2188587"/>
                  <a:ext cx="533918" cy="356471"/>
                </a:xfrm>
                <a:prstGeom prst="rect">
                  <a:avLst/>
                </a:prstGeom>
                <a:solidFill>
                  <a:srgbClr val="FFFF99"/>
                </a:solidFill>
                <a:ln w="9525">
                  <a:solidFill>
                    <a:srgbClr val="000000"/>
                  </a:solidFill>
                  <a:miter lim="800000"/>
                  <a:headEnd/>
                  <a:tailEnd/>
                </a:ln>
              </p:spPr>
              <p:txBody>
                <a:bodyPr wrap="none" lIns="91414" tIns="45708" rIns="91414" bIns="45708" anchor="ctr"/>
                <a:lstStyle/>
                <a:p>
                  <a:pPr algn="ctr" eaLnBrk="0" fontAlgn="auto" hangingPunct="0">
                    <a:spcBef>
                      <a:spcPts val="0"/>
                    </a:spcBef>
                    <a:spcAft>
                      <a:spcPts val="0"/>
                    </a:spcAft>
                  </a:pPr>
                  <a:endParaRPr lang="ja-JP" altLang="ja-JP" sz="1000" dirty="0">
                    <a:solidFill>
                      <a:srgbClr val="000000"/>
                    </a:solidFill>
                    <a:latin typeface="Times New Roman" pitchFamily="18" charset="0"/>
                    <a:ea typeface="ＭＳ Ｐゴシック"/>
                  </a:endParaRPr>
                </a:p>
              </p:txBody>
            </p:sp>
            <p:sp>
              <p:nvSpPr>
                <p:cNvPr id="56" name="AutoShape 19"/>
                <p:cNvSpPr>
                  <a:spLocks noChangeArrowheads="1"/>
                </p:cNvSpPr>
                <p:nvPr/>
              </p:nvSpPr>
              <p:spPr bwMode="auto">
                <a:xfrm>
                  <a:off x="5046583" y="2011680"/>
                  <a:ext cx="810822" cy="172578"/>
                </a:xfrm>
                <a:prstGeom prst="triangle">
                  <a:avLst>
                    <a:gd name="adj" fmla="val 50000"/>
                  </a:avLst>
                </a:prstGeom>
                <a:solidFill>
                  <a:srgbClr val="993300"/>
                </a:solidFill>
                <a:ln w="9525">
                  <a:solidFill>
                    <a:srgbClr val="000000"/>
                  </a:solidFill>
                  <a:miter lim="800000"/>
                  <a:headEnd/>
                  <a:tailEnd/>
                </a:ln>
              </p:spPr>
              <p:txBody>
                <a:bodyPr wrap="none" lIns="91414" tIns="45708" rIns="91414" bIns="45708" anchor="ctr"/>
                <a:lstStyle/>
                <a:p>
                  <a:pPr algn="ctr" fontAlgn="auto">
                    <a:spcBef>
                      <a:spcPts val="0"/>
                    </a:spcBef>
                    <a:spcAft>
                      <a:spcPts val="0"/>
                    </a:spcAft>
                  </a:pPr>
                  <a:endParaRPr lang="ja-JP" altLang="en-US" sz="1000" dirty="0">
                    <a:solidFill>
                      <a:srgbClr val="000000"/>
                    </a:solidFill>
                    <a:latin typeface="Times New Roman" pitchFamily="18" charset="0"/>
                    <a:ea typeface="ＭＳ Ｐゴシック"/>
                  </a:endParaRPr>
                </a:p>
              </p:txBody>
            </p:sp>
            <p:pic>
              <p:nvPicPr>
                <p:cNvPr id="57" name="Picture 20" descr="GUM13_CL11105"/>
                <p:cNvPicPr>
                  <a:picLocks noChangeAspect="1" noChangeArrowheads="1"/>
                </p:cNvPicPr>
                <p:nvPr/>
              </p:nvPicPr>
              <p:blipFill>
                <a:blip r:embed="rId5" cstate="print"/>
                <a:srcRect/>
                <a:stretch>
                  <a:fillRect/>
                </a:stretch>
              </p:blipFill>
              <p:spPr bwMode="auto">
                <a:xfrm>
                  <a:off x="5291052" y="2249118"/>
                  <a:ext cx="297298" cy="244672"/>
                </a:xfrm>
                <a:prstGeom prst="rect">
                  <a:avLst/>
                </a:prstGeom>
                <a:noFill/>
                <a:ln w="9525">
                  <a:noFill/>
                  <a:miter lim="800000"/>
                  <a:headEnd/>
                  <a:tailEnd/>
                </a:ln>
              </p:spPr>
            </p:pic>
          </p:grpSp>
          <p:grpSp>
            <p:nvGrpSpPr>
              <p:cNvPr id="8" name="グループ化 114"/>
              <p:cNvGrpSpPr/>
              <p:nvPr/>
            </p:nvGrpSpPr>
            <p:grpSpPr>
              <a:xfrm>
                <a:off x="7251548" y="5081357"/>
                <a:ext cx="841447" cy="533378"/>
                <a:chOff x="5046583" y="2011680"/>
                <a:chExt cx="810822" cy="533378"/>
              </a:xfrm>
            </p:grpSpPr>
            <p:sp>
              <p:nvSpPr>
                <p:cNvPr id="63" name="Rectangle 18"/>
                <p:cNvSpPr>
                  <a:spLocks noChangeArrowheads="1"/>
                </p:cNvSpPr>
                <p:nvPr/>
              </p:nvSpPr>
              <p:spPr bwMode="auto">
                <a:xfrm>
                  <a:off x="5175091" y="2188587"/>
                  <a:ext cx="533918" cy="356471"/>
                </a:xfrm>
                <a:prstGeom prst="rect">
                  <a:avLst/>
                </a:prstGeom>
                <a:solidFill>
                  <a:srgbClr val="FFFF99"/>
                </a:solidFill>
                <a:ln w="9525">
                  <a:solidFill>
                    <a:srgbClr val="000000"/>
                  </a:solidFill>
                  <a:miter lim="800000"/>
                  <a:headEnd/>
                  <a:tailEnd/>
                </a:ln>
              </p:spPr>
              <p:txBody>
                <a:bodyPr wrap="none" lIns="91414" tIns="45708" rIns="91414" bIns="45708" anchor="ctr"/>
                <a:lstStyle/>
                <a:p>
                  <a:pPr algn="ctr" eaLnBrk="0" fontAlgn="auto" hangingPunct="0">
                    <a:spcBef>
                      <a:spcPts val="0"/>
                    </a:spcBef>
                    <a:spcAft>
                      <a:spcPts val="0"/>
                    </a:spcAft>
                  </a:pPr>
                  <a:endParaRPr lang="ja-JP" altLang="ja-JP" sz="1000" dirty="0">
                    <a:solidFill>
                      <a:srgbClr val="000000"/>
                    </a:solidFill>
                    <a:latin typeface="Times New Roman" pitchFamily="18" charset="0"/>
                    <a:ea typeface="ＭＳ Ｐゴシック"/>
                  </a:endParaRPr>
                </a:p>
              </p:txBody>
            </p:sp>
            <p:sp>
              <p:nvSpPr>
                <p:cNvPr id="64" name="AutoShape 19"/>
                <p:cNvSpPr>
                  <a:spLocks noChangeArrowheads="1"/>
                </p:cNvSpPr>
                <p:nvPr/>
              </p:nvSpPr>
              <p:spPr bwMode="auto">
                <a:xfrm>
                  <a:off x="5046583" y="2011680"/>
                  <a:ext cx="810822" cy="172578"/>
                </a:xfrm>
                <a:prstGeom prst="triangle">
                  <a:avLst>
                    <a:gd name="adj" fmla="val 50000"/>
                  </a:avLst>
                </a:prstGeom>
                <a:solidFill>
                  <a:srgbClr val="993300"/>
                </a:solidFill>
                <a:ln w="9525">
                  <a:solidFill>
                    <a:srgbClr val="000000"/>
                  </a:solidFill>
                  <a:miter lim="800000"/>
                  <a:headEnd/>
                  <a:tailEnd/>
                </a:ln>
              </p:spPr>
              <p:txBody>
                <a:bodyPr wrap="none" lIns="91414" tIns="45708" rIns="91414" bIns="45708" anchor="ctr"/>
                <a:lstStyle/>
                <a:p>
                  <a:pPr algn="ctr" fontAlgn="auto">
                    <a:spcBef>
                      <a:spcPts val="0"/>
                    </a:spcBef>
                    <a:spcAft>
                      <a:spcPts val="0"/>
                    </a:spcAft>
                  </a:pPr>
                  <a:endParaRPr lang="ja-JP" altLang="en-US" sz="1000" dirty="0">
                    <a:solidFill>
                      <a:srgbClr val="000000"/>
                    </a:solidFill>
                    <a:latin typeface="Times New Roman" pitchFamily="18" charset="0"/>
                    <a:ea typeface="ＭＳ Ｐゴシック"/>
                  </a:endParaRPr>
                </a:p>
              </p:txBody>
            </p:sp>
            <p:pic>
              <p:nvPicPr>
                <p:cNvPr id="65" name="Picture 20" descr="GUM13_CL11105"/>
                <p:cNvPicPr>
                  <a:picLocks noChangeAspect="1" noChangeArrowheads="1"/>
                </p:cNvPicPr>
                <p:nvPr/>
              </p:nvPicPr>
              <p:blipFill>
                <a:blip r:embed="rId5" cstate="print"/>
                <a:srcRect/>
                <a:stretch>
                  <a:fillRect/>
                </a:stretch>
              </p:blipFill>
              <p:spPr bwMode="auto">
                <a:xfrm>
                  <a:off x="5291052" y="2249118"/>
                  <a:ext cx="297298" cy="244672"/>
                </a:xfrm>
                <a:prstGeom prst="rect">
                  <a:avLst/>
                </a:prstGeom>
                <a:noFill/>
                <a:ln w="9525">
                  <a:noFill/>
                  <a:miter lim="800000"/>
                  <a:headEnd/>
                  <a:tailEnd/>
                </a:ln>
              </p:spPr>
            </p:pic>
          </p:grpSp>
          <p:grpSp>
            <p:nvGrpSpPr>
              <p:cNvPr id="9" name="グループ化 118"/>
              <p:cNvGrpSpPr/>
              <p:nvPr/>
            </p:nvGrpSpPr>
            <p:grpSpPr>
              <a:xfrm>
                <a:off x="5906451" y="5657421"/>
                <a:ext cx="841447" cy="533378"/>
                <a:chOff x="5046583" y="2011680"/>
                <a:chExt cx="810822" cy="533378"/>
              </a:xfrm>
            </p:grpSpPr>
            <p:sp>
              <p:nvSpPr>
                <p:cNvPr id="67" name="Rectangle 18"/>
                <p:cNvSpPr>
                  <a:spLocks noChangeArrowheads="1"/>
                </p:cNvSpPr>
                <p:nvPr/>
              </p:nvSpPr>
              <p:spPr bwMode="auto">
                <a:xfrm>
                  <a:off x="5175091" y="2188587"/>
                  <a:ext cx="533918" cy="356471"/>
                </a:xfrm>
                <a:prstGeom prst="rect">
                  <a:avLst/>
                </a:prstGeom>
                <a:solidFill>
                  <a:srgbClr val="FFFF99"/>
                </a:solidFill>
                <a:ln w="9525">
                  <a:solidFill>
                    <a:srgbClr val="000000"/>
                  </a:solidFill>
                  <a:miter lim="800000"/>
                  <a:headEnd/>
                  <a:tailEnd/>
                </a:ln>
              </p:spPr>
              <p:txBody>
                <a:bodyPr wrap="none" lIns="91414" tIns="45708" rIns="91414" bIns="45708" anchor="ctr"/>
                <a:lstStyle/>
                <a:p>
                  <a:pPr algn="ctr" eaLnBrk="0" fontAlgn="auto" hangingPunct="0">
                    <a:spcBef>
                      <a:spcPts val="0"/>
                    </a:spcBef>
                    <a:spcAft>
                      <a:spcPts val="0"/>
                    </a:spcAft>
                  </a:pPr>
                  <a:endParaRPr lang="ja-JP" altLang="ja-JP" sz="1000" dirty="0">
                    <a:solidFill>
                      <a:srgbClr val="000000"/>
                    </a:solidFill>
                    <a:latin typeface="Times New Roman" pitchFamily="18" charset="0"/>
                    <a:ea typeface="ＭＳ Ｐゴシック"/>
                  </a:endParaRPr>
                </a:p>
              </p:txBody>
            </p:sp>
            <p:sp>
              <p:nvSpPr>
                <p:cNvPr id="68" name="AutoShape 19"/>
                <p:cNvSpPr>
                  <a:spLocks noChangeArrowheads="1"/>
                </p:cNvSpPr>
                <p:nvPr/>
              </p:nvSpPr>
              <p:spPr bwMode="auto">
                <a:xfrm>
                  <a:off x="5046583" y="2011680"/>
                  <a:ext cx="810822" cy="172578"/>
                </a:xfrm>
                <a:prstGeom prst="triangle">
                  <a:avLst>
                    <a:gd name="adj" fmla="val 50000"/>
                  </a:avLst>
                </a:prstGeom>
                <a:solidFill>
                  <a:srgbClr val="993300"/>
                </a:solidFill>
                <a:ln w="9525">
                  <a:solidFill>
                    <a:srgbClr val="000000"/>
                  </a:solidFill>
                  <a:miter lim="800000"/>
                  <a:headEnd/>
                  <a:tailEnd/>
                </a:ln>
              </p:spPr>
              <p:txBody>
                <a:bodyPr wrap="none" lIns="91414" tIns="45708" rIns="91414" bIns="45708" anchor="ctr"/>
                <a:lstStyle/>
                <a:p>
                  <a:pPr algn="ctr" fontAlgn="auto">
                    <a:spcBef>
                      <a:spcPts val="0"/>
                    </a:spcBef>
                    <a:spcAft>
                      <a:spcPts val="0"/>
                    </a:spcAft>
                  </a:pPr>
                  <a:endParaRPr lang="ja-JP" altLang="en-US" sz="1000" dirty="0">
                    <a:solidFill>
                      <a:srgbClr val="000000"/>
                    </a:solidFill>
                    <a:latin typeface="Times New Roman" pitchFamily="18" charset="0"/>
                    <a:ea typeface="ＭＳ Ｐゴシック"/>
                  </a:endParaRPr>
                </a:p>
              </p:txBody>
            </p:sp>
            <p:pic>
              <p:nvPicPr>
                <p:cNvPr id="69" name="Picture 20" descr="GUM13_CL11105"/>
                <p:cNvPicPr>
                  <a:picLocks noChangeAspect="1" noChangeArrowheads="1"/>
                </p:cNvPicPr>
                <p:nvPr/>
              </p:nvPicPr>
              <p:blipFill>
                <a:blip r:embed="rId5" cstate="print"/>
                <a:srcRect/>
                <a:stretch>
                  <a:fillRect/>
                </a:stretch>
              </p:blipFill>
              <p:spPr bwMode="auto">
                <a:xfrm>
                  <a:off x="5291052" y="2249118"/>
                  <a:ext cx="297298" cy="244672"/>
                </a:xfrm>
                <a:prstGeom prst="rect">
                  <a:avLst/>
                </a:prstGeom>
                <a:noFill/>
                <a:ln w="9525">
                  <a:noFill/>
                  <a:miter lim="800000"/>
                  <a:headEnd/>
                  <a:tailEnd/>
                </a:ln>
              </p:spPr>
            </p:pic>
          </p:grpSp>
          <p:grpSp>
            <p:nvGrpSpPr>
              <p:cNvPr id="10" name="グループ化 122"/>
              <p:cNvGrpSpPr/>
              <p:nvPr/>
            </p:nvGrpSpPr>
            <p:grpSpPr>
              <a:xfrm>
                <a:off x="2394247" y="4865333"/>
                <a:ext cx="841447" cy="533378"/>
                <a:chOff x="5046583" y="2011680"/>
                <a:chExt cx="810822" cy="533378"/>
              </a:xfrm>
            </p:grpSpPr>
            <p:sp>
              <p:nvSpPr>
                <p:cNvPr id="71" name="Rectangle 18"/>
                <p:cNvSpPr>
                  <a:spLocks noChangeArrowheads="1"/>
                </p:cNvSpPr>
                <p:nvPr/>
              </p:nvSpPr>
              <p:spPr bwMode="auto">
                <a:xfrm>
                  <a:off x="5175091" y="2188587"/>
                  <a:ext cx="533918" cy="356471"/>
                </a:xfrm>
                <a:prstGeom prst="rect">
                  <a:avLst/>
                </a:prstGeom>
                <a:solidFill>
                  <a:srgbClr val="FFFF99"/>
                </a:solidFill>
                <a:ln w="9525">
                  <a:solidFill>
                    <a:srgbClr val="000000"/>
                  </a:solidFill>
                  <a:miter lim="800000"/>
                  <a:headEnd/>
                  <a:tailEnd/>
                </a:ln>
              </p:spPr>
              <p:txBody>
                <a:bodyPr wrap="none" lIns="91414" tIns="45708" rIns="91414" bIns="45708" anchor="ctr"/>
                <a:lstStyle/>
                <a:p>
                  <a:pPr algn="ctr" eaLnBrk="0" fontAlgn="auto" hangingPunct="0">
                    <a:spcBef>
                      <a:spcPts val="0"/>
                    </a:spcBef>
                    <a:spcAft>
                      <a:spcPts val="0"/>
                    </a:spcAft>
                  </a:pPr>
                  <a:endParaRPr lang="ja-JP" altLang="ja-JP" sz="1000" dirty="0">
                    <a:solidFill>
                      <a:srgbClr val="000000"/>
                    </a:solidFill>
                    <a:latin typeface="Times New Roman" pitchFamily="18" charset="0"/>
                    <a:ea typeface="ＭＳ Ｐゴシック"/>
                  </a:endParaRPr>
                </a:p>
              </p:txBody>
            </p:sp>
            <p:sp>
              <p:nvSpPr>
                <p:cNvPr id="72" name="AutoShape 19"/>
                <p:cNvSpPr>
                  <a:spLocks noChangeArrowheads="1"/>
                </p:cNvSpPr>
                <p:nvPr/>
              </p:nvSpPr>
              <p:spPr bwMode="auto">
                <a:xfrm>
                  <a:off x="5046583" y="2011680"/>
                  <a:ext cx="810822" cy="172578"/>
                </a:xfrm>
                <a:prstGeom prst="triangle">
                  <a:avLst>
                    <a:gd name="adj" fmla="val 50000"/>
                  </a:avLst>
                </a:prstGeom>
                <a:solidFill>
                  <a:srgbClr val="993300"/>
                </a:solidFill>
                <a:ln w="9525">
                  <a:solidFill>
                    <a:srgbClr val="000000"/>
                  </a:solidFill>
                  <a:miter lim="800000"/>
                  <a:headEnd/>
                  <a:tailEnd/>
                </a:ln>
              </p:spPr>
              <p:txBody>
                <a:bodyPr wrap="none" lIns="91414" tIns="45708" rIns="91414" bIns="45708" anchor="ctr"/>
                <a:lstStyle/>
                <a:p>
                  <a:pPr algn="ctr" fontAlgn="auto">
                    <a:spcBef>
                      <a:spcPts val="0"/>
                    </a:spcBef>
                    <a:spcAft>
                      <a:spcPts val="0"/>
                    </a:spcAft>
                  </a:pPr>
                  <a:endParaRPr lang="ja-JP" altLang="en-US" sz="1000" dirty="0">
                    <a:solidFill>
                      <a:srgbClr val="000000"/>
                    </a:solidFill>
                    <a:latin typeface="Times New Roman" pitchFamily="18" charset="0"/>
                    <a:ea typeface="ＭＳ Ｐゴシック"/>
                  </a:endParaRPr>
                </a:p>
              </p:txBody>
            </p:sp>
            <p:pic>
              <p:nvPicPr>
                <p:cNvPr id="73" name="Picture 20" descr="GUM13_CL11105"/>
                <p:cNvPicPr>
                  <a:picLocks noChangeAspect="1" noChangeArrowheads="1"/>
                </p:cNvPicPr>
                <p:nvPr/>
              </p:nvPicPr>
              <p:blipFill>
                <a:blip r:embed="rId5" cstate="print"/>
                <a:srcRect/>
                <a:stretch>
                  <a:fillRect/>
                </a:stretch>
              </p:blipFill>
              <p:spPr bwMode="auto">
                <a:xfrm>
                  <a:off x="5291052" y="2249118"/>
                  <a:ext cx="297298" cy="244672"/>
                </a:xfrm>
                <a:prstGeom prst="rect">
                  <a:avLst/>
                </a:prstGeom>
                <a:noFill/>
                <a:ln w="9525">
                  <a:noFill/>
                  <a:miter lim="800000"/>
                  <a:headEnd/>
                  <a:tailEnd/>
                </a:ln>
              </p:spPr>
            </p:pic>
          </p:grpSp>
          <p:grpSp>
            <p:nvGrpSpPr>
              <p:cNvPr id="11" name="グループ化 126"/>
              <p:cNvGrpSpPr/>
              <p:nvPr/>
            </p:nvGrpSpPr>
            <p:grpSpPr>
              <a:xfrm>
                <a:off x="2394247" y="5729429"/>
                <a:ext cx="841447" cy="533378"/>
                <a:chOff x="5046583" y="2011680"/>
                <a:chExt cx="810822" cy="533378"/>
              </a:xfrm>
            </p:grpSpPr>
            <p:sp>
              <p:nvSpPr>
                <p:cNvPr id="75" name="Rectangle 18"/>
                <p:cNvSpPr>
                  <a:spLocks noChangeArrowheads="1"/>
                </p:cNvSpPr>
                <p:nvPr/>
              </p:nvSpPr>
              <p:spPr bwMode="auto">
                <a:xfrm>
                  <a:off x="5175091" y="2188587"/>
                  <a:ext cx="533918" cy="356471"/>
                </a:xfrm>
                <a:prstGeom prst="rect">
                  <a:avLst/>
                </a:prstGeom>
                <a:solidFill>
                  <a:srgbClr val="FFFF99"/>
                </a:solidFill>
                <a:ln w="9525">
                  <a:solidFill>
                    <a:srgbClr val="000000"/>
                  </a:solidFill>
                  <a:miter lim="800000"/>
                  <a:headEnd/>
                  <a:tailEnd/>
                </a:ln>
              </p:spPr>
              <p:txBody>
                <a:bodyPr wrap="none" lIns="91414" tIns="45708" rIns="91414" bIns="45708" anchor="ctr"/>
                <a:lstStyle/>
                <a:p>
                  <a:pPr algn="ctr" eaLnBrk="0" fontAlgn="auto" hangingPunct="0">
                    <a:spcBef>
                      <a:spcPts val="0"/>
                    </a:spcBef>
                    <a:spcAft>
                      <a:spcPts val="0"/>
                    </a:spcAft>
                  </a:pPr>
                  <a:endParaRPr lang="ja-JP" altLang="ja-JP" sz="1000" dirty="0">
                    <a:solidFill>
                      <a:srgbClr val="000000"/>
                    </a:solidFill>
                    <a:latin typeface="Times New Roman" pitchFamily="18" charset="0"/>
                    <a:ea typeface="ＭＳ Ｐゴシック"/>
                  </a:endParaRPr>
                </a:p>
              </p:txBody>
            </p:sp>
            <p:sp>
              <p:nvSpPr>
                <p:cNvPr id="76" name="AutoShape 19"/>
                <p:cNvSpPr>
                  <a:spLocks noChangeArrowheads="1"/>
                </p:cNvSpPr>
                <p:nvPr/>
              </p:nvSpPr>
              <p:spPr bwMode="auto">
                <a:xfrm>
                  <a:off x="5046583" y="2011680"/>
                  <a:ext cx="810822" cy="172578"/>
                </a:xfrm>
                <a:prstGeom prst="triangle">
                  <a:avLst>
                    <a:gd name="adj" fmla="val 50000"/>
                  </a:avLst>
                </a:prstGeom>
                <a:solidFill>
                  <a:srgbClr val="993300"/>
                </a:solidFill>
                <a:ln w="9525">
                  <a:solidFill>
                    <a:srgbClr val="000000"/>
                  </a:solidFill>
                  <a:miter lim="800000"/>
                  <a:headEnd/>
                  <a:tailEnd/>
                </a:ln>
              </p:spPr>
              <p:txBody>
                <a:bodyPr wrap="none" lIns="91414" tIns="45708" rIns="91414" bIns="45708" anchor="ctr"/>
                <a:lstStyle/>
                <a:p>
                  <a:pPr algn="ctr" fontAlgn="auto">
                    <a:spcBef>
                      <a:spcPts val="0"/>
                    </a:spcBef>
                    <a:spcAft>
                      <a:spcPts val="0"/>
                    </a:spcAft>
                  </a:pPr>
                  <a:endParaRPr lang="ja-JP" altLang="en-US" sz="1000" dirty="0">
                    <a:solidFill>
                      <a:srgbClr val="000000"/>
                    </a:solidFill>
                    <a:latin typeface="Times New Roman" pitchFamily="18" charset="0"/>
                    <a:ea typeface="ＭＳ Ｐゴシック"/>
                  </a:endParaRPr>
                </a:p>
              </p:txBody>
            </p:sp>
            <p:pic>
              <p:nvPicPr>
                <p:cNvPr id="77" name="Picture 20" descr="GUM13_CL11105"/>
                <p:cNvPicPr>
                  <a:picLocks noChangeAspect="1" noChangeArrowheads="1"/>
                </p:cNvPicPr>
                <p:nvPr/>
              </p:nvPicPr>
              <p:blipFill>
                <a:blip r:embed="rId5" cstate="print"/>
                <a:srcRect/>
                <a:stretch>
                  <a:fillRect/>
                </a:stretch>
              </p:blipFill>
              <p:spPr bwMode="auto">
                <a:xfrm>
                  <a:off x="5291052" y="2249118"/>
                  <a:ext cx="297298" cy="244672"/>
                </a:xfrm>
                <a:prstGeom prst="rect">
                  <a:avLst/>
                </a:prstGeom>
                <a:noFill/>
                <a:ln w="9525">
                  <a:noFill/>
                  <a:miter lim="800000"/>
                  <a:headEnd/>
                  <a:tailEnd/>
                </a:ln>
              </p:spPr>
            </p:pic>
          </p:grpSp>
        </p:grpSp>
        <p:sp>
          <p:nvSpPr>
            <p:cNvPr id="113" name="Oval 5"/>
            <p:cNvSpPr>
              <a:spLocks noChangeArrowheads="1"/>
            </p:cNvSpPr>
            <p:nvPr/>
          </p:nvSpPr>
          <p:spPr bwMode="auto">
            <a:xfrm rot="1574855">
              <a:off x="4881411" y="2127844"/>
              <a:ext cx="1852340" cy="1051307"/>
            </a:xfrm>
            <a:prstGeom prst="ellipse">
              <a:avLst/>
            </a:prstGeom>
            <a:solidFill>
              <a:srgbClr val="FAC090">
                <a:alpha val="19000"/>
              </a:srgbClr>
            </a:solidFill>
            <a:ln w="12700">
              <a:solidFill>
                <a:schemeClr val="tx1"/>
              </a:solidFill>
              <a:round/>
              <a:headEnd/>
              <a:tailEnd/>
            </a:ln>
          </p:spPr>
          <p:txBody>
            <a:bodyPr wrap="none" lIns="86971" tIns="43491" rIns="86971" bIns="43491" anchor="ctr"/>
            <a:lstStyle/>
            <a:p>
              <a:pPr algn="ctr" fontAlgn="auto">
                <a:spcBef>
                  <a:spcPts val="0"/>
                </a:spcBef>
                <a:spcAft>
                  <a:spcPts val="0"/>
                </a:spcAft>
              </a:pPr>
              <a:endParaRPr lang="ja-JP" altLang="en-US" sz="1000" dirty="0">
                <a:solidFill>
                  <a:srgbClr val="000000"/>
                </a:solidFill>
                <a:latin typeface="Times New Roman" pitchFamily="18" charset="0"/>
                <a:ea typeface="ＭＳ Ｐゴシック"/>
              </a:endParaRPr>
            </a:p>
          </p:txBody>
        </p:sp>
      </p:grpSp>
      <p:sp>
        <p:nvSpPr>
          <p:cNvPr id="115" name="正方形/長方形 114"/>
          <p:cNvSpPr/>
          <p:nvPr/>
        </p:nvSpPr>
        <p:spPr>
          <a:xfrm>
            <a:off x="180307" y="1774292"/>
            <a:ext cx="3599775" cy="2865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18" tIns="45710" rIns="91418" bIns="45710" rtlCol="0" anchor="ctr"/>
          <a:lstStyle/>
          <a:p>
            <a:pPr algn="ctr" fontAlgn="auto">
              <a:spcBef>
                <a:spcPts val="0"/>
              </a:spcBef>
              <a:spcAft>
                <a:spcPts val="0"/>
              </a:spcAft>
            </a:pPr>
            <a:r>
              <a:rPr lang="ja-JP" altLang="en-US" sz="1400" dirty="0" smtClean="0">
                <a:solidFill>
                  <a:prstClr val="black"/>
                </a:solidFill>
              </a:rPr>
              <a:t>＜定期巡回・随時対応サービスのイメージ＞</a:t>
            </a:r>
            <a:endParaRPr lang="ja-JP" altLang="en-US" sz="1400" dirty="0">
              <a:solidFill>
                <a:prstClr val="black"/>
              </a:solidFill>
            </a:endParaRPr>
          </a:p>
        </p:txBody>
      </p:sp>
      <p:sp>
        <p:nvSpPr>
          <p:cNvPr id="116" name="正方形/長方形 115"/>
          <p:cNvSpPr/>
          <p:nvPr/>
        </p:nvSpPr>
        <p:spPr>
          <a:xfrm>
            <a:off x="251570" y="3573017"/>
            <a:ext cx="2088619" cy="3963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18" tIns="45710" rIns="91418" bIns="45710" rtlCol="0" anchor="ctr"/>
          <a:lstStyle/>
          <a:p>
            <a:pPr algn="ctr" fontAlgn="auto">
              <a:spcBef>
                <a:spcPts val="0"/>
              </a:spcBef>
              <a:spcAft>
                <a:spcPts val="0"/>
              </a:spcAft>
            </a:pPr>
            <a:r>
              <a:rPr lang="ja-JP" altLang="en-US" sz="1400" dirty="0" smtClean="0">
                <a:solidFill>
                  <a:prstClr val="black"/>
                </a:solidFill>
              </a:rPr>
              <a:t>＜サービス提供の例＞</a:t>
            </a:r>
            <a:endParaRPr lang="ja-JP" altLang="en-US" sz="1400" dirty="0">
              <a:solidFill>
                <a:prstClr val="black"/>
              </a:solidFill>
            </a:endParaRPr>
          </a:p>
        </p:txBody>
      </p:sp>
      <p:sp>
        <p:nvSpPr>
          <p:cNvPr id="117" name="正方形/長方形 116"/>
          <p:cNvSpPr/>
          <p:nvPr/>
        </p:nvSpPr>
        <p:spPr>
          <a:xfrm>
            <a:off x="6540861" y="3839840"/>
            <a:ext cx="2459349" cy="172353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91418" bIns="72000" rtlCol="0" anchor="ctr"/>
          <a:lstStyle/>
          <a:p>
            <a:pPr fontAlgn="auto">
              <a:spcBef>
                <a:spcPts val="0"/>
              </a:spcBef>
              <a:spcAft>
                <a:spcPts val="0"/>
              </a:spcAft>
            </a:pPr>
            <a:r>
              <a:rPr lang="ja-JP" altLang="en-US" sz="1400" dirty="0" smtClean="0">
                <a:solidFill>
                  <a:prstClr val="black"/>
                </a:solidFill>
              </a:rPr>
              <a:t>・</a:t>
            </a:r>
            <a:r>
              <a:rPr lang="ja-JP" altLang="en-US" sz="1400" b="1" u="sng" dirty="0" smtClean="0">
                <a:solidFill>
                  <a:srgbClr val="FF0000"/>
                </a:solidFill>
              </a:rPr>
              <a:t>日中・夜間を通じて</a:t>
            </a:r>
            <a:r>
              <a:rPr lang="ja-JP" altLang="en-US" sz="1400" dirty="0" smtClean="0">
                <a:solidFill>
                  <a:prstClr val="black"/>
                </a:solidFill>
              </a:rPr>
              <a:t>サービスを受けることが可能</a:t>
            </a:r>
            <a:endParaRPr lang="en-US" altLang="ja-JP" sz="1400" dirty="0" smtClean="0">
              <a:solidFill>
                <a:prstClr val="black"/>
              </a:solidFill>
            </a:endParaRPr>
          </a:p>
          <a:p>
            <a:pPr fontAlgn="auto">
              <a:spcBef>
                <a:spcPts val="600"/>
              </a:spcBef>
              <a:spcAft>
                <a:spcPts val="0"/>
              </a:spcAft>
            </a:pPr>
            <a:r>
              <a:rPr lang="ja-JP" altLang="en-US" sz="1400" dirty="0" smtClean="0">
                <a:solidFill>
                  <a:prstClr val="black"/>
                </a:solidFill>
              </a:rPr>
              <a:t>・</a:t>
            </a:r>
            <a:r>
              <a:rPr lang="ja-JP" altLang="en-US" sz="1400" b="1" u="sng" dirty="0" smtClean="0">
                <a:solidFill>
                  <a:srgbClr val="FF0000"/>
                </a:solidFill>
              </a:rPr>
              <a:t>訪問介護と訪問看護を一体的に</a:t>
            </a:r>
            <a:r>
              <a:rPr lang="ja-JP" altLang="en-US" sz="1400" dirty="0" smtClean="0">
                <a:solidFill>
                  <a:prstClr val="black"/>
                </a:solidFill>
              </a:rPr>
              <a:t>受けることが可能</a:t>
            </a:r>
            <a:endParaRPr lang="en-US" altLang="ja-JP" sz="1400" dirty="0" smtClean="0">
              <a:solidFill>
                <a:prstClr val="black"/>
              </a:solidFill>
            </a:endParaRPr>
          </a:p>
          <a:p>
            <a:pPr fontAlgn="auto">
              <a:spcBef>
                <a:spcPts val="600"/>
              </a:spcBef>
              <a:spcAft>
                <a:spcPts val="0"/>
              </a:spcAft>
            </a:pPr>
            <a:r>
              <a:rPr lang="ja-JP" altLang="en-US" sz="1400" dirty="0" smtClean="0">
                <a:solidFill>
                  <a:prstClr val="black"/>
                </a:solidFill>
              </a:rPr>
              <a:t>・定期的な訪問だけではなく、</a:t>
            </a:r>
            <a:r>
              <a:rPr lang="ja-JP" altLang="en-US" sz="1400" b="1" u="sng" dirty="0" smtClean="0">
                <a:solidFill>
                  <a:srgbClr val="FF0000"/>
                </a:solidFill>
              </a:rPr>
              <a:t>必要なときに随時サービス</a:t>
            </a:r>
            <a:r>
              <a:rPr lang="ja-JP" altLang="en-US" sz="1400" dirty="0" smtClean="0">
                <a:solidFill>
                  <a:prstClr val="black"/>
                </a:solidFill>
              </a:rPr>
              <a:t>を受けることが可能</a:t>
            </a:r>
            <a:endParaRPr lang="ja-JP" altLang="en-US" sz="1400" dirty="0">
              <a:solidFill>
                <a:prstClr val="black"/>
              </a:solidFill>
            </a:endParaRPr>
          </a:p>
        </p:txBody>
      </p:sp>
      <p:sp>
        <p:nvSpPr>
          <p:cNvPr id="118" name="右矢印 117"/>
          <p:cNvSpPr/>
          <p:nvPr/>
        </p:nvSpPr>
        <p:spPr>
          <a:xfrm>
            <a:off x="6185946" y="4619229"/>
            <a:ext cx="245245" cy="2746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91418" tIns="45710" rIns="91418" bIns="45710" rtlCol="0" anchor="ctr"/>
          <a:lstStyle/>
          <a:p>
            <a:pPr algn="ctr" fontAlgn="auto">
              <a:spcBef>
                <a:spcPts val="0"/>
              </a:spcBef>
              <a:spcAft>
                <a:spcPts val="0"/>
              </a:spcAft>
            </a:pPr>
            <a:endParaRPr lang="ja-JP" altLang="en-US">
              <a:solidFill>
                <a:prstClr val="white"/>
              </a:solidFill>
            </a:endParaRPr>
          </a:p>
        </p:txBody>
      </p:sp>
    </p:spTree>
    <p:extLst>
      <p:ext uri="{BB962C8B-B14F-4D97-AF65-F5344CB8AC3E}">
        <p14:creationId xmlns:p14="http://schemas.microsoft.com/office/powerpoint/2010/main" val="36726970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462133" y="2925414"/>
            <a:ext cx="8258997" cy="792089"/>
          </a:xfrm>
        </p:spPr>
        <p:txBody>
          <a:bodyPr anchor="t">
            <a:noAutofit/>
          </a:bodyPr>
          <a:lstStyle/>
          <a:p>
            <a:r>
              <a:rPr lang="ja-JP" altLang="en-US" sz="4000" dirty="0" smtClean="0"/>
              <a:t>１</a:t>
            </a:r>
            <a:r>
              <a:rPr lang="en-US" altLang="ja-JP" sz="4000" dirty="0" smtClean="0"/>
              <a:t>‐</a:t>
            </a:r>
            <a:r>
              <a:rPr lang="ja-JP" altLang="en-US" sz="4000" dirty="0" smtClean="0"/>
              <a:t>１</a:t>
            </a:r>
            <a:r>
              <a:rPr kumimoji="1" lang="ja-JP" altLang="en-US" sz="4000" dirty="0" smtClean="0"/>
              <a:t>．介護給付費の動向</a:t>
            </a:r>
            <a:endParaRPr kumimoji="1" lang="ja-JP" altLang="en-US" sz="4000" dirty="0"/>
          </a:p>
        </p:txBody>
      </p:sp>
    </p:spTree>
    <p:extLst>
      <p:ext uri="{BB962C8B-B14F-4D97-AF65-F5344CB8AC3E}">
        <p14:creationId xmlns:p14="http://schemas.microsoft.com/office/powerpoint/2010/main" val="378859614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正方形/長方形 82"/>
          <p:cNvSpPr/>
          <p:nvPr/>
        </p:nvSpPr>
        <p:spPr>
          <a:xfrm>
            <a:off x="292774" y="3683626"/>
            <a:ext cx="8508022" cy="2049630"/>
          </a:xfrm>
          <a:prstGeom prst="rect">
            <a:avLst/>
          </a:prstGeom>
          <a:noFill/>
          <a:ln w="3175"/>
        </p:spPr>
        <p:style>
          <a:lnRef idx="2">
            <a:schemeClr val="accent1">
              <a:shade val="50000"/>
            </a:schemeClr>
          </a:lnRef>
          <a:fillRef idx="1">
            <a:schemeClr val="accent1"/>
          </a:fillRef>
          <a:effectRef idx="0">
            <a:schemeClr val="accent1"/>
          </a:effectRef>
          <a:fontRef idx="minor">
            <a:schemeClr val="lt1"/>
          </a:fontRef>
        </p:style>
        <p:txBody>
          <a:bodyPr lIns="88368" tIns="44184" rIns="88368" bIns="44184" rtlCol="0" anchor="ctr"/>
          <a:lstStyle/>
          <a:p>
            <a:pPr algn="ctr" fontAlgn="auto">
              <a:spcBef>
                <a:spcPts val="0"/>
              </a:spcBef>
              <a:spcAft>
                <a:spcPts val="0"/>
              </a:spcAft>
            </a:pPr>
            <a:endParaRPr lang="ja-JP" altLang="en-US" dirty="0">
              <a:solidFill>
                <a:prstClr val="white"/>
              </a:solidFill>
            </a:endParaRPr>
          </a:p>
        </p:txBody>
      </p:sp>
      <p:sp>
        <p:nvSpPr>
          <p:cNvPr id="21506" name="Text Box 3"/>
          <p:cNvSpPr txBox="1">
            <a:spLocks noChangeArrowheads="1"/>
          </p:cNvSpPr>
          <p:nvPr/>
        </p:nvSpPr>
        <p:spPr bwMode="auto">
          <a:xfrm>
            <a:off x="0" y="-27384"/>
            <a:ext cx="9144000" cy="366228"/>
          </a:xfrm>
          <a:prstGeom prst="rect">
            <a:avLst/>
          </a:prstGeom>
          <a:noFill/>
          <a:ln w="9525">
            <a:noFill/>
            <a:miter lim="800000"/>
            <a:headEnd/>
            <a:tailEnd/>
          </a:ln>
        </p:spPr>
        <p:txBody>
          <a:bodyPr wrap="square" lIns="88366" tIns="44183" rIns="88366" bIns="44183">
            <a:spAutoFit/>
          </a:bodyPr>
          <a:lstStyle/>
          <a:p>
            <a:pPr algn="ctr">
              <a:spcBef>
                <a:spcPct val="50000"/>
              </a:spcBef>
            </a:pPr>
            <a:r>
              <a:rPr lang="ja-JP" altLang="en-US" dirty="0">
                <a:solidFill>
                  <a:prstClr val="black"/>
                </a:solidFill>
                <a:latin typeface="ＭＳ Ｐゴシック"/>
                <a:ea typeface="ＭＳ Ｐゴシック"/>
              </a:rPr>
              <a:t>小規模多機能型居宅</a:t>
            </a:r>
            <a:r>
              <a:rPr lang="ja-JP" altLang="en-US" dirty="0" smtClean="0">
                <a:solidFill>
                  <a:prstClr val="black"/>
                </a:solidFill>
                <a:latin typeface="ＭＳ Ｐゴシック"/>
                <a:ea typeface="ＭＳ Ｐゴシック"/>
              </a:rPr>
              <a:t>介護と訪問看護の複合型サービスの概要</a:t>
            </a:r>
            <a:r>
              <a:rPr lang="ja-JP" altLang="en-US" sz="1400" dirty="0" smtClean="0">
                <a:solidFill>
                  <a:prstClr val="black"/>
                </a:solidFill>
                <a:latin typeface="ＭＳ Ｐゴシック"/>
                <a:ea typeface="ＭＳ Ｐゴシック"/>
              </a:rPr>
              <a:t>（イメージ図）</a:t>
            </a:r>
            <a:endParaRPr lang="ja-JP" altLang="en-US" sz="1400" dirty="0">
              <a:solidFill>
                <a:prstClr val="black"/>
              </a:solidFill>
              <a:latin typeface="ＭＳ Ｐゴシック"/>
              <a:ea typeface="ＭＳ Ｐゴシック"/>
            </a:endParaRPr>
          </a:p>
        </p:txBody>
      </p:sp>
      <p:sp>
        <p:nvSpPr>
          <p:cNvPr id="41" name="Text Box 49"/>
          <p:cNvSpPr txBox="1">
            <a:spLocks noChangeArrowheads="1"/>
          </p:cNvSpPr>
          <p:nvPr/>
        </p:nvSpPr>
        <p:spPr bwMode="auto">
          <a:xfrm>
            <a:off x="326901" y="397126"/>
            <a:ext cx="8354981" cy="727618"/>
          </a:xfrm>
          <a:prstGeom prst="rect">
            <a:avLst/>
          </a:prstGeom>
          <a:ln w="15875">
            <a:headEnd/>
            <a:tailEnd/>
          </a:ln>
        </p:spPr>
        <p:style>
          <a:lnRef idx="2">
            <a:schemeClr val="dk1"/>
          </a:lnRef>
          <a:fillRef idx="1">
            <a:schemeClr val="lt1"/>
          </a:fillRef>
          <a:effectRef idx="0">
            <a:schemeClr val="dk1"/>
          </a:effectRef>
          <a:fontRef idx="minor">
            <a:schemeClr val="dk1"/>
          </a:fontRef>
        </p:style>
        <p:txBody>
          <a:bodyPr lIns="70713" tIns="44897" rIns="70713" bIns="44897" anchor="ctr" anchorCtr="0"/>
          <a:lstStyle/>
          <a:p>
            <a:pPr marL="174617" indent="-174617" fontAlgn="auto">
              <a:spcBef>
                <a:spcPts val="0"/>
              </a:spcBef>
              <a:spcAft>
                <a:spcPts val="0"/>
              </a:spcAft>
              <a:defRPr/>
            </a:pPr>
            <a:r>
              <a:rPr lang="ja-JP" altLang="en-US" sz="1400" dirty="0" smtClean="0">
                <a:solidFill>
                  <a:srgbClr val="000000"/>
                </a:solidFill>
                <a:latin typeface="ＭＳ Ｐゴシック"/>
              </a:rPr>
              <a:t>○　今般、小規模多機能型居宅介護と訪問看護の複数のサービスを組み合わせた複合型事業所を創設し、看護と介護サービスの一体的な提供により医療ニーズの高い要介護者への支援の充実を図る。</a:t>
            </a:r>
            <a:endParaRPr lang="en-US" altLang="ja-JP" sz="1400" dirty="0" smtClean="0">
              <a:solidFill>
                <a:srgbClr val="000000"/>
              </a:solidFill>
              <a:latin typeface="ＭＳ Ｐゴシック"/>
            </a:endParaRPr>
          </a:p>
          <a:p>
            <a:pPr fontAlgn="auto">
              <a:spcBef>
                <a:spcPts val="0"/>
              </a:spcBef>
              <a:spcAft>
                <a:spcPts val="0"/>
              </a:spcAft>
            </a:pPr>
            <a:r>
              <a:rPr lang="ja-JP" altLang="en-US" sz="1400" dirty="0" smtClean="0">
                <a:solidFill>
                  <a:srgbClr val="000000"/>
                </a:solidFill>
                <a:latin typeface="ＭＳ Ｐゴシック"/>
              </a:rPr>
              <a:t>○　平成</a:t>
            </a:r>
            <a:r>
              <a:rPr lang="en-US" altLang="ja-JP" sz="1400" dirty="0" smtClean="0">
                <a:solidFill>
                  <a:srgbClr val="000000"/>
                </a:solidFill>
                <a:latin typeface="ＭＳ Ｐゴシック"/>
              </a:rPr>
              <a:t>24</a:t>
            </a:r>
            <a:r>
              <a:rPr lang="ja-JP" altLang="en-US" sz="1400" dirty="0" smtClean="0">
                <a:solidFill>
                  <a:srgbClr val="000000"/>
                </a:solidFill>
                <a:latin typeface="ＭＳ Ｐゴシック"/>
              </a:rPr>
              <a:t>年</a:t>
            </a:r>
            <a:r>
              <a:rPr lang="en-US" altLang="ja-JP" sz="1400" dirty="0" smtClean="0">
                <a:solidFill>
                  <a:srgbClr val="000000"/>
                </a:solidFill>
                <a:latin typeface="ＭＳ Ｐゴシック"/>
              </a:rPr>
              <a:t>11</a:t>
            </a:r>
            <a:r>
              <a:rPr lang="ja-JP" altLang="en-US" sz="1400" dirty="0" smtClean="0">
                <a:solidFill>
                  <a:srgbClr val="000000"/>
                </a:solidFill>
                <a:latin typeface="ＭＳ Ｐゴシック"/>
              </a:rPr>
              <a:t>月末現在では、</a:t>
            </a:r>
            <a:r>
              <a:rPr lang="ja-JP" altLang="en-US" sz="1400" dirty="0" smtClean="0">
                <a:solidFill>
                  <a:prstClr val="black"/>
                </a:solidFill>
                <a:latin typeface="ＭＳ Ｐゴシック"/>
              </a:rPr>
              <a:t> ２２保険者（市町村等）が実施、２１事業所が指定、</a:t>
            </a:r>
            <a:r>
              <a:rPr lang="en-US" altLang="ja-JP" sz="1400" dirty="0" smtClean="0">
                <a:solidFill>
                  <a:prstClr val="black"/>
                </a:solidFill>
                <a:latin typeface="ＭＳ Ｐゴシック"/>
              </a:rPr>
              <a:t>414</a:t>
            </a:r>
            <a:r>
              <a:rPr lang="ja-JP" altLang="en-US" sz="1400" dirty="0" smtClean="0">
                <a:solidFill>
                  <a:prstClr val="black"/>
                </a:solidFill>
                <a:latin typeface="ＭＳ Ｐゴシック"/>
              </a:rPr>
              <a:t>人がサービスを利用。</a:t>
            </a:r>
            <a:endParaRPr lang="en-US" altLang="ja-JP" sz="1400" dirty="0" smtClean="0">
              <a:solidFill>
                <a:srgbClr val="000000"/>
              </a:solidFill>
              <a:latin typeface="ＭＳ Ｐゴシック"/>
            </a:endParaRPr>
          </a:p>
        </p:txBody>
      </p:sp>
      <p:pic>
        <p:nvPicPr>
          <p:cNvPr id="1030" name="Picture 6"/>
          <p:cNvPicPr>
            <a:picLocks noChangeAspect="1" noChangeArrowheads="1"/>
          </p:cNvPicPr>
          <p:nvPr/>
        </p:nvPicPr>
        <p:blipFill>
          <a:blip r:embed="rId3" cstate="print"/>
          <a:srcRect/>
          <a:stretch>
            <a:fillRect/>
          </a:stretch>
        </p:blipFill>
        <p:spPr bwMode="auto">
          <a:xfrm>
            <a:off x="369753" y="4325589"/>
            <a:ext cx="1262909" cy="1365560"/>
          </a:xfrm>
          <a:prstGeom prst="rect">
            <a:avLst/>
          </a:prstGeom>
          <a:noFill/>
          <a:ln w="9525">
            <a:noFill/>
            <a:miter lim="800000"/>
            <a:headEnd/>
            <a:tailEnd/>
          </a:ln>
          <a:effectLst/>
        </p:spPr>
      </p:pic>
      <p:sp>
        <p:nvSpPr>
          <p:cNvPr id="64" name="曲折矢印 63"/>
          <p:cNvSpPr/>
          <p:nvPr/>
        </p:nvSpPr>
        <p:spPr>
          <a:xfrm rot="16200000" flipH="1">
            <a:off x="369361" y="1360357"/>
            <a:ext cx="2448274" cy="2525817"/>
          </a:xfrm>
          <a:prstGeom prst="bentArrow">
            <a:avLst>
              <a:gd name="adj1" fmla="val 14445"/>
              <a:gd name="adj2" fmla="val 18057"/>
              <a:gd name="adj3" fmla="val 16838"/>
              <a:gd name="adj4" fmla="val 42569"/>
            </a:avLst>
          </a:prstGeom>
          <a:solidFill>
            <a:srgbClr val="99FF99"/>
          </a:solidFill>
          <a:ln>
            <a:solidFill>
              <a:srgbClr val="66FF66"/>
            </a:solidFill>
          </a:ln>
        </p:spPr>
        <p:style>
          <a:lnRef idx="1">
            <a:schemeClr val="accent2"/>
          </a:lnRef>
          <a:fillRef idx="2">
            <a:schemeClr val="accent2"/>
          </a:fillRef>
          <a:effectRef idx="1">
            <a:schemeClr val="accent2"/>
          </a:effectRef>
          <a:fontRef idx="minor">
            <a:schemeClr val="dk1"/>
          </a:fontRef>
        </p:style>
        <p:txBody>
          <a:bodyPr lIns="88368" tIns="44184" rIns="88368" bIns="44184" rtlCol="0" anchor="ctr"/>
          <a:lstStyle/>
          <a:p>
            <a:pPr algn="ctr" fontAlgn="auto">
              <a:spcBef>
                <a:spcPts val="0"/>
              </a:spcBef>
              <a:spcAft>
                <a:spcPts val="0"/>
              </a:spcAft>
            </a:pPr>
            <a:endParaRPr lang="ja-JP" altLang="en-US" dirty="0">
              <a:solidFill>
                <a:prstClr val="black"/>
              </a:solidFill>
            </a:endParaRPr>
          </a:p>
        </p:txBody>
      </p:sp>
      <p:sp>
        <p:nvSpPr>
          <p:cNvPr id="65" name="曲折矢印 64"/>
          <p:cNvSpPr/>
          <p:nvPr/>
        </p:nvSpPr>
        <p:spPr>
          <a:xfrm rot="16200000" flipH="1">
            <a:off x="1051766" y="2035053"/>
            <a:ext cx="2088232" cy="1536520"/>
          </a:xfrm>
          <a:prstGeom prst="bentArrow">
            <a:avLst>
              <a:gd name="adj1" fmla="val 23152"/>
              <a:gd name="adj2" fmla="val 25633"/>
              <a:gd name="adj3" fmla="val 23277"/>
              <a:gd name="adj4" fmla="val 42027"/>
            </a:avLst>
          </a:prstGeom>
          <a:solidFill>
            <a:srgbClr val="FFCC66"/>
          </a:solidFill>
        </p:spPr>
        <p:style>
          <a:lnRef idx="1">
            <a:schemeClr val="accent2"/>
          </a:lnRef>
          <a:fillRef idx="2">
            <a:schemeClr val="accent2"/>
          </a:fillRef>
          <a:effectRef idx="1">
            <a:schemeClr val="accent2"/>
          </a:effectRef>
          <a:fontRef idx="minor">
            <a:schemeClr val="dk1"/>
          </a:fontRef>
        </p:style>
        <p:txBody>
          <a:bodyPr lIns="88368" tIns="44184" rIns="88368" bIns="44184" rtlCol="0" anchor="ctr"/>
          <a:lstStyle/>
          <a:p>
            <a:pPr algn="ctr" fontAlgn="auto">
              <a:spcBef>
                <a:spcPts val="0"/>
              </a:spcBef>
              <a:spcAft>
                <a:spcPts val="0"/>
              </a:spcAft>
            </a:pPr>
            <a:endParaRPr lang="ja-JP" altLang="en-US" dirty="0">
              <a:solidFill>
                <a:prstClr val="black"/>
              </a:solidFill>
            </a:endParaRPr>
          </a:p>
        </p:txBody>
      </p:sp>
      <p:sp>
        <p:nvSpPr>
          <p:cNvPr id="66" name="テキスト ボックス 65"/>
          <p:cNvSpPr txBox="1"/>
          <p:nvPr/>
        </p:nvSpPr>
        <p:spPr>
          <a:xfrm>
            <a:off x="2258395" y="1759168"/>
            <a:ext cx="630509" cy="366230"/>
          </a:xfrm>
          <a:prstGeom prst="rect">
            <a:avLst/>
          </a:prstGeom>
          <a:noFill/>
          <a:ln>
            <a:noFill/>
          </a:ln>
        </p:spPr>
        <p:txBody>
          <a:bodyPr wrap="none" lIns="88368" tIns="44184" rIns="88368" bIns="44184" rtlCol="0">
            <a:spAutoFit/>
          </a:bodyPr>
          <a:lstStyle/>
          <a:p>
            <a:pPr fontAlgn="auto">
              <a:spcBef>
                <a:spcPts val="0"/>
              </a:spcBef>
              <a:spcAft>
                <a:spcPts val="0"/>
              </a:spcAft>
            </a:pPr>
            <a:r>
              <a:rPr lang="ja-JP" altLang="en-US" b="1" dirty="0" smtClean="0">
                <a:solidFill>
                  <a:prstClr val="black"/>
                </a:solidFill>
                <a:latin typeface="Calibri"/>
                <a:ea typeface="ＭＳ Ｐゴシック"/>
              </a:rPr>
              <a:t>通い</a:t>
            </a:r>
            <a:endParaRPr lang="ja-JP" altLang="en-US" b="1" dirty="0">
              <a:solidFill>
                <a:prstClr val="black"/>
              </a:solidFill>
              <a:latin typeface="Calibri"/>
              <a:ea typeface="ＭＳ Ｐゴシック"/>
            </a:endParaRPr>
          </a:p>
        </p:txBody>
      </p:sp>
      <p:sp>
        <p:nvSpPr>
          <p:cNvPr id="67" name="テキスト ボックス 66"/>
          <p:cNvSpPr txBox="1"/>
          <p:nvPr/>
        </p:nvSpPr>
        <p:spPr>
          <a:xfrm>
            <a:off x="1925877" y="1399128"/>
            <a:ext cx="790809" cy="366230"/>
          </a:xfrm>
          <a:prstGeom prst="rect">
            <a:avLst/>
          </a:prstGeom>
          <a:noFill/>
          <a:ln>
            <a:noFill/>
          </a:ln>
        </p:spPr>
        <p:txBody>
          <a:bodyPr wrap="none" lIns="88368" tIns="44184" rIns="88368" bIns="44184" rtlCol="0">
            <a:spAutoFit/>
          </a:bodyPr>
          <a:lstStyle/>
          <a:p>
            <a:pPr fontAlgn="auto">
              <a:spcBef>
                <a:spcPts val="0"/>
              </a:spcBef>
              <a:spcAft>
                <a:spcPts val="0"/>
              </a:spcAft>
            </a:pPr>
            <a:r>
              <a:rPr lang="ja-JP" altLang="en-US" b="1" dirty="0" smtClean="0">
                <a:solidFill>
                  <a:prstClr val="black"/>
                </a:solidFill>
                <a:latin typeface="Calibri"/>
                <a:ea typeface="ＭＳ Ｐゴシック"/>
              </a:rPr>
              <a:t>泊まり</a:t>
            </a:r>
            <a:endParaRPr lang="ja-JP" altLang="en-US" b="1" dirty="0">
              <a:solidFill>
                <a:prstClr val="black"/>
              </a:solidFill>
              <a:latin typeface="Calibri"/>
              <a:ea typeface="ＭＳ Ｐゴシック"/>
            </a:endParaRPr>
          </a:p>
        </p:txBody>
      </p:sp>
      <p:sp>
        <p:nvSpPr>
          <p:cNvPr id="69" name="正方形/長方形 68"/>
          <p:cNvSpPr/>
          <p:nvPr/>
        </p:nvSpPr>
        <p:spPr>
          <a:xfrm>
            <a:off x="5765253" y="1125118"/>
            <a:ext cx="3169133" cy="273897"/>
          </a:xfrm>
          <a:prstGeom prst="rect">
            <a:avLst/>
          </a:prstGeom>
          <a:noFill/>
        </p:spPr>
        <p:txBody>
          <a:bodyPr wrap="square" lIns="88368" tIns="44184" rIns="88368" bIns="44184">
            <a:spAutoFit/>
          </a:bodyPr>
          <a:lstStyle/>
          <a:p>
            <a:pPr algn="ctr" fontAlgn="auto">
              <a:spcBef>
                <a:spcPts val="0"/>
              </a:spcBef>
              <a:spcAft>
                <a:spcPts val="0"/>
              </a:spcAft>
            </a:pPr>
            <a:r>
              <a:rPr lang="en-US" altLang="ja-JP" sz="1200" dirty="0" smtClean="0">
                <a:solidFill>
                  <a:prstClr val="black"/>
                </a:solidFill>
                <a:latin typeface="HG丸ｺﾞｼｯｸM-PRO" pitchFamily="50" charset="-128"/>
                <a:ea typeface="HG丸ｺﾞｼｯｸM-PRO" pitchFamily="50" charset="-128"/>
              </a:rPr>
              <a:t>※</a:t>
            </a:r>
            <a:r>
              <a:rPr lang="ja-JP" altLang="en-US" sz="1200" dirty="0" smtClean="0">
                <a:solidFill>
                  <a:prstClr val="black"/>
                </a:solidFill>
                <a:latin typeface="HG丸ｺﾞｼｯｸM-PRO" pitchFamily="50" charset="-128"/>
                <a:ea typeface="HG丸ｺﾞｼｯｸM-PRO" pitchFamily="50" charset="-128"/>
              </a:rPr>
              <a:t>　地域密着型サービスとして位置づけ</a:t>
            </a:r>
            <a:endParaRPr lang="en-US" altLang="ja-JP" sz="1200" dirty="0" smtClean="0">
              <a:solidFill>
                <a:prstClr val="black"/>
              </a:solidFill>
              <a:latin typeface="HG丸ｺﾞｼｯｸM-PRO" pitchFamily="50" charset="-128"/>
              <a:ea typeface="HG丸ｺﾞｼｯｸM-PRO" pitchFamily="50" charset="-128"/>
            </a:endParaRPr>
          </a:p>
        </p:txBody>
      </p:sp>
      <p:sp>
        <p:nvSpPr>
          <p:cNvPr id="70" name="テキスト ボックス 69"/>
          <p:cNvSpPr txBox="1"/>
          <p:nvPr/>
        </p:nvSpPr>
        <p:spPr>
          <a:xfrm>
            <a:off x="1463392" y="4186416"/>
            <a:ext cx="6248079" cy="1597336"/>
          </a:xfrm>
          <a:prstGeom prst="rect">
            <a:avLst/>
          </a:prstGeom>
          <a:noFill/>
        </p:spPr>
        <p:txBody>
          <a:bodyPr wrap="square" lIns="88368" tIns="44184" rIns="88368" bIns="44184" rtlCol="0">
            <a:spAutoFit/>
          </a:bodyPr>
          <a:lstStyle/>
          <a:p>
            <a:pPr marL="171826" indent="-171826" fontAlgn="auto">
              <a:spcBef>
                <a:spcPts val="0"/>
              </a:spcBef>
              <a:spcAft>
                <a:spcPts val="0"/>
              </a:spcAft>
              <a:buFont typeface="MS Mincho" pitchFamily="17" charset="-128"/>
              <a:buChar char="○"/>
            </a:pPr>
            <a:r>
              <a:rPr lang="ja-JP" altLang="en-US" sz="1400" dirty="0" smtClean="0">
                <a:solidFill>
                  <a:prstClr val="black"/>
                </a:solidFill>
                <a:latin typeface="HG丸ｺﾞｼｯｸM-PRO" pitchFamily="50" charset="-128"/>
                <a:ea typeface="HG丸ｺﾞｼｯｸM-PRO" pitchFamily="50" charset="-128"/>
              </a:rPr>
              <a:t>要介護度が高く、</a:t>
            </a:r>
            <a:r>
              <a:rPr lang="ja-JP" altLang="en-US" sz="1400" u="sng" dirty="0" smtClean="0">
                <a:solidFill>
                  <a:prstClr val="black"/>
                </a:solidFill>
                <a:latin typeface="HG丸ｺﾞｼｯｸM-PRO" pitchFamily="50" charset="-128"/>
                <a:ea typeface="HG丸ｺﾞｼｯｸM-PRO" pitchFamily="50" charset="-128"/>
              </a:rPr>
              <a:t>医療ニーズの高い高齢者</a:t>
            </a:r>
            <a:r>
              <a:rPr lang="ja-JP" altLang="en-US" sz="1400" dirty="0" smtClean="0">
                <a:solidFill>
                  <a:prstClr val="black"/>
                </a:solidFill>
                <a:latin typeface="HG丸ｺﾞｼｯｸM-PRO" pitchFamily="50" charset="-128"/>
                <a:ea typeface="HG丸ｺﾞｼｯｸM-PRO" pitchFamily="50" charset="-128"/>
              </a:rPr>
              <a:t>に対応するため、小規模多機能型居宅介護のサービスに加え、</a:t>
            </a:r>
            <a:r>
              <a:rPr lang="ja-JP" altLang="en-US" sz="1400" u="sng" dirty="0" smtClean="0">
                <a:solidFill>
                  <a:prstClr val="black"/>
                </a:solidFill>
                <a:latin typeface="HG丸ｺﾞｼｯｸM-PRO" pitchFamily="50" charset="-128"/>
                <a:ea typeface="HG丸ｺﾞｼｯｸM-PRO" pitchFamily="50" charset="-128"/>
              </a:rPr>
              <a:t>必要に応じて訪問看護を提供できる</a:t>
            </a:r>
            <a:r>
              <a:rPr lang="ja-JP" altLang="en-US" sz="1400" dirty="0" smtClean="0">
                <a:solidFill>
                  <a:prstClr val="black"/>
                </a:solidFill>
                <a:latin typeface="HG丸ｺﾞｼｯｸM-PRO" pitchFamily="50" charset="-128"/>
                <a:ea typeface="HG丸ｺﾞｼｯｸM-PRO" pitchFamily="50" charset="-128"/>
              </a:rPr>
              <a:t>仕組みとする</a:t>
            </a:r>
            <a:endParaRPr lang="en-US" altLang="ja-JP" sz="1400" dirty="0" smtClean="0">
              <a:solidFill>
                <a:prstClr val="black"/>
              </a:solidFill>
              <a:latin typeface="HG丸ｺﾞｼｯｸM-PRO" pitchFamily="50" charset="-128"/>
              <a:ea typeface="HG丸ｺﾞｼｯｸM-PRO" pitchFamily="50" charset="-128"/>
            </a:endParaRPr>
          </a:p>
          <a:p>
            <a:pPr marL="171826" indent="-171826" fontAlgn="auto">
              <a:spcBef>
                <a:spcPts val="0"/>
              </a:spcBef>
              <a:spcAft>
                <a:spcPts val="0"/>
              </a:spcAft>
              <a:buFont typeface="MS Mincho" pitchFamily="17" charset="-128"/>
              <a:buChar char="○"/>
            </a:pPr>
            <a:r>
              <a:rPr lang="ja-JP" altLang="en-US" sz="1400" dirty="0" smtClean="0">
                <a:solidFill>
                  <a:prstClr val="black"/>
                </a:solidFill>
                <a:latin typeface="HG丸ｺﾞｼｯｸM-PRO" pitchFamily="50" charset="-128"/>
                <a:ea typeface="HG丸ｺﾞｼｯｸM-PRO" pitchFamily="50" charset="-128"/>
              </a:rPr>
              <a:t>別々に指定しサービス提供するよりも、小規模多機能型居宅介護事業所に配置されたケアマネジャーによる</a:t>
            </a:r>
            <a:r>
              <a:rPr lang="ja-JP" altLang="en-US" sz="1400" u="sng" dirty="0" smtClean="0">
                <a:solidFill>
                  <a:prstClr val="black"/>
                </a:solidFill>
                <a:latin typeface="HG丸ｺﾞｼｯｸM-PRO" pitchFamily="50" charset="-128"/>
                <a:ea typeface="HG丸ｺﾞｼｯｸM-PRO" pitchFamily="50" charset="-128"/>
              </a:rPr>
              <a:t>サービスの一元管理</a:t>
            </a:r>
            <a:r>
              <a:rPr lang="ja-JP" altLang="en-US" sz="1400" dirty="0" smtClean="0">
                <a:solidFill>
                  <a:prstClr val="black"/>
                </a:solidFill>
                <a:latin typeface="HG丸ｺﾞｼｯｸM-PRO" pitchFamily="50" charset="-128"/>
                <a:ea typeface="HG丸ｺﾞｼｯｸM-PRO" pitchFamily="50" charset="-128"/>
              </a:rPr>
              <a:t>により、</a:t>
            </a:r>
            <a:r>
              <a:rPr lang="ja-JP" altLang="en-US" sz="1400" u="sng" dirty="0" smtClean="0">
                <a:solidFill>
                  <a:prstClr val="black"/>
                </a:solidFill>
                <a:latin typeface="HG丸ｺﾞｼｯｸM-PRO" pitchFamily="50" charset="-128"/>
                <a:ea typeface="HG丸ｺﾞｼｯｸM-PRO" pitchFamily="50" charset="-128"/>
              </a:rPr>
              <a:t>利用者のニーズに応じた柔軟なサービス提供</a:t>
            </a:r>
            <a:r>
              <a:rPr lang="ja-JP" altLang="en-US" sz="1400" dirty="0" smtClean="0">
                <a:solidFill>
                  <a:prstClr val="black"/>
                </a:solidFill>
                <a:latin typeface="HG丸ｺﾞｼｯｸM-PRO" pitchFamily="50" charset="-128"/>
                <a:ea typeface="HG丸ｺﾞｼｯｸM-PRO" pitchFamily="50" charset="-128"/>
              </a:rPr>
              <a:t>が可能</a:t>
            </a:r>
            <a:endParaRPr lang="en-US" altLang="ja-JP" sz="1400" dirty="0" smtClean="0">
              <a:solidFill>
                <a:prstClr val="black"/>
              </a:solidFill>
              <a:latin typeface="HG丸ｺﾞｼｯｸM-PRO" pitchFamily="50" charset="-128"/>
              <a:ea typeface="HG丸ｺﾞｼｯｸM-PRO" pitchFamily="50" charset="-128"/>
            </a:endParaRPr>
          </a:p>
          <a:p>
            <a:pPr marL="171826" indent="-171826" fontAlgn="auto">
              <a:spcBef>
                <a:spcPts val="0"/>
              </a:spcBef>
              <a:spcAft>
                <a:spcPts val="0"/>
              </a:spcAft>
              <a:buFont typeface="MS Mincho" pitchFamily="17" charset="-128"/>
              <a:buChar char="○"/>
            </a:pPr>
            <a:r>
              <a:rPr lang="ja-JP" altLang="en-US" sz="1400" dirty="0" smtClean="0">
                <a:solidFill>
                  <a:prstClr val="black"/>
                </a:solidFill>
                <a:latin typeface="HG丸ｺﾞｼｯｸM-PRO" pitchFamily="50" charset="-128"/>
                <a:ea typeface="HG丸ｺﾞｼｯｸM-PRO" pitchFamily="50" charset="-128"/>
              </a:rPr>
              <a:t>事業者にとっても、</a:t>
            </a:r>
            <a:r>
              <a:rPr lang="ja-JP" altLang="en-US" sz="1400" u="sng" dirty="0" smtClean="0">
                <a:solidFill>
                  <a:prstClr val="black"/>
                </a:solidFill>
                <a:latin typeface="HG丸ｺﾞｼｯｸM-PRO" pitchFamily="50" charset="-128"/>
                <a:ea typeface="HG丸ｺﾞｼｯｸM-PRO" pitchFamily="50" charset="-128"/>
              </a:rPr>
              <a:t>柔軟な人員配置が可能</a:t>
            </a:r>
            <a:endParaRPr lang="en-US" altLang="ja-JP" sz="1400" dirty="0" smtClean="0">
              <a:solidFill>
                <a:prstClr val="black"/>
              </a:solidFill>
              <a:latin typeface="HG丸ｺﾞｼｯｸM-PRO" pitchFamily="50" charset="-128"/>
              <a:ea typeface="HG丸ｺﾞｼｯｸM-PRO" pitchFamily="50" charset="-128"/>
            </a:endParaRPr>
          </a:p>
        </p:txBody>
      </p:sp>
      <p:sp>
        <p:nvSpPr>
          <p:cNvPr id="80" name="曲折矢印 79"/>
          <p:cNvSpPr/>
          <p:nvPr/>
        </p:nvSpPr>
        <p:spPr>
          <a:xfrm flipH="1">
            <a:off x="5382263" y="1399127"/>
            <a:ext cx="2226926" cy="2389917"/>
          </a:xfrm>
          <a:prstGeom prst="bentArrow">
            <a:avLst>
              <a:gd name="adj1" fmla="val 20692"/>
              <a:gd name="adj2" fmla="val 16310"/>
              <a:gd name="adj3" fmla="val 17439"/>
              <a:gd name="adj4" fmla="val 53690"/>
            </a:avLst>
          </a:prstGeom>
          <a:solidFill>
            <a:srgbClr val="FFCCFF"/>
          </a:solidFill>
        </p:spPr>
        <p:style>
          <a:lnRef idx="1">
            <a:schemeClr val="accent2"/>
          </a:lnRef>
          <a:fillRef idx="2">
            <a:schemeClr val="accent2"/>
          </a:fillRef>
          <a:effectRef idx="1">
            <a:schemeClr val="accent2"/>
          </a:effectRef>
          <a:fontRef idx="minor">
            <a:schemeClr val="dk1"/>
          </a:fontRef>
        </p:style>
        <p:txBody>
          <a:bodyPr lIns="88368" tIns="44184" rIns="88368" bIns="44184" rtlCol="0" anchor="ctr"/>
          <a:lstStyle/>
          <a:p>
            <a:pPr algn="ctr" fontAlgn="auto">
              <a:spcBef>
                <a:spcPts val="0"/>
              </a:spcBef>
              <a:spcAft>
                <a:spcPts val="0"/>
              </a:spcAft>
            </a:pPr>
            <a:endParaRPr lang="ja-JP" altLang="en-US" dirty="0">
              <a:solidFill>
                <a:prstClr val="black"/>
              </a:solidFill>
            </a:endParaRPr>
          </a:p>
        </p:txBody>
      </p:sp>
      <p:sp>
        <p:nvSpPr>
          <p:cNvPr id="59" name="テキスト ボックス 58"/>
          <p:cNvSpPr txBox="1"/>
          <p:nvPr/>
        </p:nvSpPr>
        <p:spPr>
          <a:xfrm>
            <a:off x="5912939" y="1593826"/>
            <a:ext cx="643333" cy="366230"/>
          </a:xfrm>
          <a:prstGeom prst="rect">
            <a:avLst/>
          </a:prstGeom>
          <a:noFill/>
          <a:ln>
            <a:noFill/>
          </a:ln>
        </p:spPr>
        <p:txBody>
          <a:bodyPr wrap="none" lIns="88368" tIns="44184" rIns="88368" bIns="44184" rtlCol="0">
            <a:spAutoFit/>
          </a:bodyPr>
          <a:lstStyle/>
          <a:p>
            <a:pPr fontAlgn="auto">
              <a:spcBef>
                <a:spcPts val="0"/>
              </a:spcBef>
              <a:spcAft>
                <a:spcPts val="0"/>
              </a:spcAft>
            </a:pPr>
            <a:r>
              <a:rPr lang="ja-JP" altLang="en-US" b="1" dirty="0" smtClean="0">
                <a:solidFill>
                  <a:prstClr val="black"/>
                </a:solidFill>
                <a:latin typeface="Calibri"/>
                <a:ea typeface="ＭＳ Ｐゴシック"/>
              </a:rPr>
              <a:t>看護</a:t>
            </a:r>
            <a:endParaRPr lang="ja-JP" altLang="en-US" b="1" dirty="0">
              <a:solidFill>
                <a:prstClr val="black"/>
              </a:solidFill>
              <a:latin typeface="Calibri"/>
              <a:ea typeface="ＭＳ Ｐゴシック"/>
            </a:endParaRPr>
          </a:p>
        </p:txBody>
      </p:sp>
      <p:sp>
        <p:nvSpPr>
          <p:cNvPr id="84" name="テキスト ボックス 83"/>
          <p:cNvSpPr txBox="1"/>
          <p:nvPr/>
        </p:nvSpPr>
        <p:spPr>
          <a:xfrm>
            <a:off x="343381" y="3886061"/>
            <a:ext cx="819663" cy="381619"/>
          </a:xfrm>
          <a:prstGeom prst="rect">
            <a:avLst/>
          </a:prstGeom>
          <a:noFill/>
          <a:ln>
            <a:solidFill>
              <a:schemeClr val="accent3">
                <a:lumMod val="75000"/>
              </a:schemeClr>
            </a:solidFill>
          </a:ln>
        </p:spPr>
        <p:txBody>
          <a:bodyPr wrap="none" lIns="88368" tIns="44184" rIns="88368" bIns="44184" rtlCol="0">
            <a:spAutoFit/>
          </a:bodyPr>
          <a:lstStyle/>
          <a:p>
            <a:pPr fontAlgn="auto">
              <a:spcBef>
                <a:spcPts val="0"/>
              </a:spcBef>
              <a:spcAft>
                <a:spcPts val="0"/>
              </a:spcAft>
            </a:pPr>
            <a:r>
              <a:rPr lang="ja-JP" altLang="en-US" sz="1900" dirty="0" smtClean="0">
                <a:solidFill>
                  <a:prstClr val="black"/>
                </a:solidFill>
                <a:latin typeface="Calibri"/>
                <a:ea typeface="ＭＳ Ｐゴシック"/>
              </a:rPr>
              <a:t>泊まり</a:t>
            </a:r>
            <a:endParaRPr lang="ja-JP" altLang="en-US" sz="1900" dirty="0">
              <a:solidFill>
                <a:prstClr val="black"/>
              </a:solidFill>
              <a:latin typeface="Calibri"/>
              <a:ea typeface="ＭＳ Ｐゴシック"/>
            </a:endParaRPr>
          </a:p>
        </p:txBody>
      </p:sp>
      <p:sp>
        <p:nvSpPr>
          <p:cNvPr id="85" name="テキスト ボックス 84"/>
          <p:cNvSpPr txBox="1"/>
          <p:nvPr/>
        </p:nvSpPr>
        <p:spPr>
          <a:xfrm>
            <a:off x="1421772" y="3861177"/>
            <a:ext cx="652951" cy="381619"/>
          </a:xfrm>
          <a:prstGeom prst="rect">
            <a:avLst/>
          </a:prstGeom>
          <a:noFill/>
          <a:ln>
            <a:solidFill>
              <a:schemeClr val="accent6">
                <a:lumMod val="75000"/>
              </a:schemeClr>
            </a:solidFill>
          </a:ln>
        </p:spPr>
        <p:txBody>
          <a:bodyPr wrap="none" lIns="88368" tIns="44184" rIns="88368" bIns="44184" rtlCol="0">
            <a:spAutoFit/>
          </a:bodyPr>
          <a:lstStyle/>
          <a:p>
            <a:pPr fontAlgn="auto">
              <a:spcBef>
                <a:spcPts val="0"/>
              </a:spcBef>
              <a:spcAft>
                <a:spcPts val="0"/>
              </a:spcAft>
            </a:pPr>
            <a:r>
              <a:rPr lang="ja-JP" altLang="en-US" sz="1900" dirty="0" smtClean="0">
                <a:solidFill>
                  <a:prstClr val="black"/>
                </a:solidFill>
                <a:latin typeface="Calibri"/>
                <a:ea typeface="ＭＳ Ｐゴシック"/>
              </a:rPr>
              <a:t>通い</a:t>
            </a:r>
            <a:endParaRPr lang="ja-JP" altLang="en-US" sz="1900" dirty="0">
              <a:solidFill>
                <a:prstClr val="black"/>
              </a:solidFill>
              <a:latin typeface="Calibri"/>
              <a:ea typeface="ＭＳ Ｐゴシック"/>
            </a:endParaRPr>
          </a:p>
        </p:txBody>
      </p:sp>
      <p:sp>
        <p:nvSpPr>
          <p:cNvPr id="86" name="テキスト ボックス 85"/>
          <p:cNvSpPr txBox="1"/>
          <p:nvPr/>
        </p:nvSpPr>
        <p:spPr>
          <a:xfrm>
            <a:off x="6848517" y="3789044"/>
            <a:ext cx="665775" cy="381619"/>
          </a:xfrm>
          <a:prstGeom prst="rect">
            <a:avLst/>
          </a:prstGeom>
          <a:ln w="3175"/>
        </p:spPr>
        <p:style>
          <a:lnRef idx="2">
            <a:schemeClr val="accent2"/>
          </a:lnRef>
          <a:fillRef idx="1">
            <a:schemeClr val="lt1"/>
          </a:fillRef>
          <a:effectRef idx="0">
            <a:schemeClr val="accent2"/>
          </a:effectRef>
          <a:fontRef idx="minor">
            <a:schemeClr val="dk1"/>
          </a:fontRef>
        </p:style>
        <p:txBody>
          <a:bodyPr wrap="none" lIns="88368" tIns="44184" rIns="88368" bIns="44184" rtlCol="0">
            <a:spAutoFit/>
          </a:bodyPr>
          <a:lstStyle/>
          <a:p>
            <a:pPr fontAlgn="auto">
              <a:spcBef>
                <a:spcPts val="0"/>
              </a:spcBef>
              <a:spcAft>
                <a:spcPts val="0"/>
              </a:spcAft>
            </a:pPr>
            <a:r>
              <a:rPr lang="ja-JP" altLang="en-US" sz="1900" dirty="0" smtClean="0">
                <a:solidFill>
                  <a:prstClr val="black"/>
                </a:solidFill>
              </a:rPr>
              <a:t>訪問</a:t>
            </a:r>
            <a:endParaRPr lang="ja-JP" altLang="en-US" sz="1900" dirty="0">
              <a:solidFill>
                <a:prstClr val="black"/>
              </a:solidFill>
            </a:endParaRPr>
          </a:p>
        </p:txBody>
      </p:sp>
      <p:grpSp>
        <p:nvGrpSpPr>
          <p:cNvPr id="2" name="グループ化 90"/>
          <p:cNvGrpSpPr/>
          <p:nvPr/>
        </p:nvGrpSpPr>
        <p:grpSpPr>
          <a:xfrm>
            <a:off x="3853581" y="2098022"/>
            <a:ext cx="1531517" cy="1440160"/>
            <a:chOff x="4304928" y="2348880"/>
            <a:chExt cx="1659143" cy="1440160"/>
          </a:xfrm>
        </p:grpSpPr>
        <p:pic>
          <p:nvPicPr>
            <p:cNvPr id="1031" name="Picture 7"/>
            <p:cNvPicPr>
              <a:picLocks noChangeAspect="1" noChangeArrowheads="1"/>
            </p:cNvPicPr>
            <p:nvPr/>
          </p:nvPicPr>
          <p:blipFill>
            <a:blip r:embed="rId4" cstate="print"/>
            <a:srcRect/>
            <a:stretch>
              <a:fillRect/>
            </a:stretch>
          </p:blipFill>
          <p:spPr bwMode="auto">
            <a:xfrm>
              <a:off x="4304928" y="2348880"/>
              <a:ext cx="1629438" cy="1440160"/>
            </a:xfrm>
            <a:prstGeom prst="rect">
              <a:avLst/>
            </a:prstGeom>
            <a:noFill/>
            <a:ln w="9525">
              <a:noFill/>
              <a:miter lim="800000"/>
              <a:headEnd/>
              <a:tailEnd/>
            </a:ln>
            <a:effectLst/>
          </p:spPr>
        </p:pic>
        <p:sp>
          <p:nvSpPr>
            <p:cNvPr id="87" name="正方形/長方形 86"/>
            <p:cNvSpPr/>
            <p:nvPr/>
          </p:nvSpPr>
          <p:spPr>
            <a:xfrm>
              <a:off x="5172500" y="2348880"/>
              <a:ext cx="791571" cy="9811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dirty="0">
                <a:solidFill>
                  <a:prstClr val="white"/>
                </a:solidFill>
              </a:endParaRPr>
            </a:p>
          </p:txBody>
        </p:sp>
        <p:sp>
          <p:nvSpPr>
            <p:cNvPr id="88" name="正方形/長方形 87"/>
            <p:cNvSpPr/>
            <p:nvPr/>
          </p:nvSpPr>
          <p:spPr>
            <a:xfrm>
              <a:off x="5097016" y="2420888"/>
              <a:ext cx="288032" cy="5040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dirty="0">
                <a:solidFill>
                  <a:prstClr val="white"/>
                </a:solidFill>
              </a:endParaRPr>
            </a:p>
          </p:txBody>
        </p:sp>
      </p:grpSp>
      <p:pic>
        <p:nvPicPr>
          <p:cNvPr id="89" name="Picture 5"/>
          <p:cNvPicPr>
            <a:picLocks noChangeAspect="1" noChangeArrowheads="1"/>
          </p:cNvPicPr>
          <p:nvPr/>
        </p:nvPicPr>
        <p:blipFill>
          <a:blip r:embed="rId5" cstate="print"/>
          <a:srcRect/>
          <a:stretch>
            <a:fillRect/>
          </a:stretch>
        </p:blipFill>
        <p:spPr bwMode="auto">
          <a:xfrm flipH="1">
            <a:off x="7696040" y="3971660"/>
            <a:ext cx="714794" cy="1656184"/>
          </a:xfrm>
          <a:prstGeom prst="rect">
            <a:avLst/>
          </a:prstGeom>
          <a:noFill/>
          <a:ln w="9525">
            <a:noFill/>
            <a:miter lim="800000"/>
            <a:headEnd/>
            <a:tailEnd/>
          </a:ln>
          <a:effectLst/>
        </p:spPr>
      </p:pic>
      <p:pic>
        <p:nvPicPr>
          <p:cNvPr id="1035" name="Picture 11" descr="C:\Users\KNUIP\AppData\Local\Microsoft\Windows\Temporary Internet Files\Content.IE5\50HXI09L\MC900079126[1].wmf"/>
          <p:cNvPicPr>
            <a:picLocks noChangeAspect="1" noChangeArrowheads="1"/>
          </p:cNvPicPr>
          <p:nvPr/>
        </p:nvPicPr>
        <p:blipFill>
          <a:blip r:embed="rId6" cstate="print"/>
          <a:srcRect/>
          <a:stretch>
            <a:fillRect/>
          </a:stretch>
        </p:blipFill>
        <p:spPr bwMode="auto">
          <a:xfrm>
            <a:off x="2989541" y="1377942"/>
            <a:ext cx="1242667" cy="1296144"/>
          </a:xfrm>
          <a:prstGeom prst="rect">
            <a:avLst/>
          </a:prstGeom>
          <a:noFill/>
        </p:spPr>
      </p:pic>
      <p:pic>
        <p:nvPicPr>
          <p:cNvPr id="46" name="Picture 12" descr="通所高齢者　"/>
          <p:cNvPicPr>
            <a:picLocks noChangeAspect="1" noChangeArrowheads="1"/>
          </p:cNvPicPr>
          <p:nvPr/>
        </p:nvPicPr>
        <p:blipFill>
          <a:blip r:embed="rId7" cstate="print"/>
          <a:srcRect/>
          <a:stretch>
            <a:fillRect/>
          </a:stretch>
        </p:blipFill>
        <p:spPr bwMode="auto">
          <a:xfrm flipH="1">
            <a:off x="2644404" y="2243868"/>
            <a:ext cx="531751" cy="1156429"/>
          </a:xfrm>
          <a:prstGeom prst="rect">
            <a:avLst/>
          </a:prstGeom>
          <a:noFill/>
          <a:ln w="9525">
            <a:noFill/>
            <a:miter lim="800000"/>
            <a:headEnd/>
            <a:tailEnd/>
          </a:ln>
        </p:spPr>
      </p:pic>
      <p:sp>
        <p:nvSpPr>
          <p:cNvPr id="81" name="曲折矢印 80"/>
          <p:cNvSpPr/>
          <p:nvPr/>
        </p:nvSpPr>
        <p:spPr>
          <a:xfrm flipH="1">
            <a:off x="5382226" y="2263224"/>
            <a:ext cx="1694162" cy="1525820"/>
          </a:xfrm>
          <a:prstGeom prst="bentArrow">
            <a:avLst>
              <a:gd name="adj1" fmla="val 32327"/>
              <a:gd name="adj2" fmla="val 23836"/>
              <a:gd name="adj3" fmla="val 28512"/>
              <a:gd name="adj4" fmla="val 53994"/>
            </a:avLst>
          </a:prstGeom>
          <a:solidFill>
            <a:srgbClr val="FFFFCC"/>
          </a:solidFill>
          <a:ln>
            <a:solidFill>
              <a:srgbClr val="FFC000"/>
            </a:solidFill>
          </a:ln>
        </p:spPr>
        <p:style>
          <a:lnRef idx="1">
            <a:schemeClr val="accent2"/>
          </a:lnRef>
          <a:fillRef idx="2">
            <a:schemeClr val="accent2"/>
          </a:fillRef>
          <a:effectRef idx="1">
            <a:schemeClr val="accent2"/>
          </a:effectRef>
          <a:fontRef idx="minor">
            <a:schemeClr val="dk1"/>
          </a:fontRef>
        </p:style>
        <p:txBody>
          <a:bodyPr lIns="88368" tIns="44184" rIns="88368" bIns="44184" rtlCol="0" anchor="ctr"/>
          <a:lstStyle/>
          <a:p>
            <a:pPr algn="ctr" fontAlgn="auto">
              <a:spcBef>
                <a:spcPts val="0"/>
              </a:spcBef>
              <a:spcAft>
                <a:spcPts val="0"/>
              </a:spcAft>
            </a:pPr>
            <a:endParaRPr lang="ja-JP" altLang="en-US" dirty="0">
              <a:solidFill>
                <a:prstClr val="black"/>
              </a:solidFill>
            </a:endParaRPr>
          </a:p>
        </p:txBody>
      </p:sp>
      <p:sp>
        <p:nvSpPr>
          <p:cNvPr id="58" name="テキスト ボックス 57"/>
          <p:cNvSpPr txBox="1"/>
          <p:nvPr/>
        </p:nvSpPr>
        <p:spPr>
          <a:xfrm>
            <a:off x="5864504" y="2459213"/>
            <a:ext cx="679893" cy="366230"/>
          </a:xfrm>
          <a:prstGeom prst="rect">
            <a:avLst/>
          </a:prstGeom>
          <a:noFill/>
          <a:ln>
            <a:noFill/>
          </a:ln>
        </p:spPr>
        <p:txBody>
          <a:bodyPr wrap="square" lIns="88368" tIns="44184" rIns="88368" bIns="44184" rtlCol="0">
            <a:spAutoFit/>
          </a:bodyPr>
          <a:lstStyle/>
          <a:p>
            <a:pPr fontAlgn="auto">
              <a:spcBef>
                <a:spcPts val="0"/>
              </a:spcBef>
              <a:spcAft>
                <a:spcPts val="0"/>
              </a:spcAft>
            </a:pPr>
            <a:r>
              <a:rPr lang="ja-JP" altLang="en-US" b="1" dirty="0" smtClean="0">
                <a:solidFill>
                  <a:prstClr val="black"/>
                </a:solidFill>
                <a:latin typeface="Calibri"/>
                <a:ea typeface="ＭＳ Ｐゴシック"/>
              </a:rPr>
              <a:t>介護</a:t>
            </a:r>
            <a:endParaRPr lang="ja-JP" altLang="en-US" b="1" dirty="0">
              <a:solidFill>
                <a:prstClr val="black"/>
              </a:solidFill>
              <a:latin typeface="Calibri"/>
              <a:ea typeface="ＭＳ Ｐゴシック"/>
            </a:endParaRPr>
          </a:p>
        </p:txBody>
      </p:sp>
      <p:pic>
        <p:nvPicPr>
          <p:cNvPr id="1034" name="Picture 10" descr="C:\Users\KNUIP\AppData\Local\Microsoft\Windows\Temporary Internet Files\Content.IE5\50HXI09L\MC900079128[1].wmf"/>
          <p:cNvPicPr>
            <a:picLocks noChangeAspect="1" noChangeArrowheads="1"/>
          </p:cNvPicPr>
          <p:nvPr/>
        </p:nvPicPr>
        <p:blipFill>
          <a:blip r:embed="rId8" cstate="print"/>
          <a:srcRect/>
          <a:stretch>
            <a:fillRect/>
          </a:stretch>
        </p:blipFill>
        <p:spPr bwMode="auto">
          <a:xfrm>
            <a:off x="4451666" y="1810044"/>
            <a:ext cx="930564" cy="864095"/>
          </a:xfrm>
          <a:prstGeom prst="rect">
            <a:avLst/>
          </a:prstGeom>
          <a:noFill/>
        </p:spPr>
      </p:pic>
      <p:sp>
        <p:nvSpPr>
          <p:cNvPr id="68" name="テキスト ボックス 67"/>
          <p:cNvSpPr txBox="1"/>
          <p:nvPr/>
        </p:nvSpPr>
        <p:spPr>
          <a:xfrm>
            <a:off x="2618458" y="3474980"/>
            <a:ext cx="3522853" cy="658618"/>
          </a:xfrm>
          <a:prstGeom prst="rect">
            <a:avLst/>
          </a:prstGeom>
          <a:solidFill>
            <a:schemeClr val="bg2"/>
          </a:solidFill>
          <a:ln>
            <a:solidFill>
              <a:schemeClr val="tx1"/>
            </a:solidFill>
            <a:prstDash val="sysDash"/>
          </a:ln>
        </p:spPr>
        <p:txBody>
          <a:bodyPr wrap="square" lIns="88368" tIns="44184" rIns="88368" bIns="44184" rtlCol="0">
            <a:spAutoFit/>
          </a:bodyPr>
          <a:lstStyle/>
          <a:p>
            <a:pPr algn="ctr" fontAlgn="auto">
              <a:spcBef>
                <a:spcPts val="0"/>
              </a:spcBef>
              <a:spcAft>
                <a:spcPts val="0"/>
              </a:spcAft>
            </a:pPr>
            <a:r>
              <a:rPr lang="ja-JP" altLang="en-US" sz="2300" dirty="0" smtClean="0">
                <a:solidFill>
                  <a:prstClr val="black"/>
                </a:solidFill>
                <a:latin typeface="HG丸ｺﾞｼｯｸM-PRO" pitchFamily="50" charset="-128"/>
                <a:ea typeface="HG丸ｺﾞｼｯｸM-PRO" pitchFamily="50" charset="-128"/>
              </a:rPr>
              <a:t>複合型事業所</a:t>
            </a:r>
            <a:endParaRPr lang="en-US" altLang="ja-JP" sz="2300" dirty="0" smtClean="0">
              <a:solidFill>
                <a:prstClr val="black"/>
              </a:solidFill>
              <a:latin typeface="HG丸ｺﾞｼｯｸM-PRO" pitchFamily="50" charset="-128"/>
              <a:ea typeface="HG丸ｺﾞｼｯｸM-PRO" pitchFamily="50" charset="-128"/>
            </a:endParaRPr>
          </a:p>
          <a:p>
            <a:pPr algn="ctr" fontAlgn="auto">
              <a:spcBef>
                <a:spcPts val="0"/>
              </a:spcBef>
              <a:spcAft>
                <a:spcPts val="0"/>
              </a:spcAft>
            </a:pPr>
            <a:r>
              <a:rPr lang="ja-JP" altLang="en-US" sz="1400" dirty="0" smtClean="0">
                <a:solidFill>
                  <a:prstClr val="black"/>
                </a:solidFill>
                <a:latin typeface="HG丸ｺﾞｼｯｸM-PRO" pitchFamily="50" charset="-128"/>
                <a:ea typeface="HG丸ｺﾞｼｯｸM-PRO" pitchFamily="50" charset="-128"/>
              </a:rPr>
              <a:t>（小規模多機能型居宅介護と訪問看護）</a:t>
            </a:r>
            <a:endParaRPr lang="ja-JP" altLang="en-US" sz="1400" dirty="0">
              <a:solidFill>
                <a:prstClr val="black"/>
              </a:solidFill>
              <a:latin typeface="HG丸ｺﾞｼｯｸM-PRO" pitchFamily="50" charset="-128"/>
              <a:ea typeface="HG丸ｺﾞｼｯｸM-PRO" pitchFamily="50" charset="-128"/>
            </a:endParaRPr>
          </a:p>
        </p:txBody>
      </p:sp>
      <p:sp>
        <p:nvSpPr>
          <p:cNvPr id="92" name="テキスト ボックス 91"/>
          <p:cNvSpPr txBox="1"/>
          <p:nvPr/>
        </p:nvSpPr>
        <p:spPr>
          <a:xfrm>
            <a:off x="3919184" y="1113627"/>
            <a:ext cx="1945319" cy="520118"/>
          </a:xfrm>
          <a:prstGeom prst="rect">
            <a:avLst/>
          </a:prstGeom>
          <a:noFill/>
        </p:spPr>
        <p:txBody>
          <a:bodyPr wrap="square" lIns="88368" tIns="44184" rIns="88368" bIns="44184" rtlCol="0">
            <a:spAutoFit/>
          </a:bodyPr>
          <a:lstStyle/>
          <a:p>
            <a:pPr algn="ctr" fontAlgn="auto">
              <a:spcBef>
                <a:spcPts val="0"/>
              </a:spcBef>
              <a:spcAft>
                <a:spcPts val="0"/>
              </a:spcAft>
            </a:pPr>
            <a:r>
              <a:rPr lang="ja-JP" altLang="en-US" sz="1400" dirty="0" smtClean="0">
                <a:solidFill>
                  <a:prstClr val="black"/>
                </a:solidFill>
                <a:latin typeface="Calibri"/>
                <a:ea typeface="ＭＳ Ｐゴシック"/>
              </a:rPr>
              <a:t>利用者ニーズに応じた柔軟な対応</a:t>
            </a:r>
            <a:endParaRPr lang="ja-JP" altLang="en-US" sz="1400" dirty="0">
              <a:solidFill>
                <a:prstClr val="black"/>
              </a:solidFill>
              <a:latin typeface="Calibri"/>
              <a:ea typeface="ＭＳ Ｐゴシック"/>
            </a:endParaRPr>
          </a:p>
        </p:txBody>
      </p:sp>
      <p:sp>
        <p:nvSpPr>
          <p:cNvPr id="30" name="テキスト ボックス 29"/>
          <p:cNvSpPr txBox="1"/>
          <p:nvPr/>
        </p:nvSpPr>
        <p:spPr>
          <a:xfrm>
            <a:off x="4826001" y="5733606"/>
            <a:ext cx="4322017" cy="246221"/>
          </a:xfrm>
          <a:prstGeom prst="rect">
            <a:avLst/>
          </a:prstGeom>
          <a:noFill/>
        </p:spPr>
        <p:txBody>
          <a:bodyPr wrap="none" rtlCol="0">
            <a:spAutoFit/>
          </a:bodyPr>
          <a:lstStyle/>
          <a:p>
            <a:pPr fontAlgn="auto">
              <a:spcBef>
                <a:spcPts val="0"/>
              </a:spcBef>
              <a:spcAft>
                <a:spcPts val="0"/>
              </a:spcAft>
            </a:pPr>
            <a:r>
              <a:rPr lang="ja-JP" altLang="en-US" sz="1000" dirty="0" smtClean="0">
                <a:solidFill>
                  <a:prstClr val="black"/>
                </a:solidFill>
                <a:latin typeface="Calibri"/>
                <a:ea typeface="ＭＳ Ｐゴシック"/>
              </a:rPr>
              <a:t>出典：第</a:t>
            </a:r>
            <a:r>
              <a:rPr lang="en-US" altLang="ja-JP" sz="1000" dirty="0" smtClean="0">
                <a:solidFill>
                  <a:prstClr val="black"/>
                </a:solidFill>
                <a:latin typeface="Calibri"/>
                <a:ea typeface="ＭＳ Ｐゴシック"/>
              </a:rPr>
              <a:t>74</a:t>
            </a:r>
            <a:r>
              <a:rPr lang="ja-JP" altLang="en-US" sz="1000" dirty="0" smtClean="0">
                <a:solidFill>
                  <a:prstClr val="black"/>
                </a:solidFill>
                <a:latin typeface="Calibri"/>
                <a:ea typeface="ＭＳ Ｐゴシック"/>
              </a:rPr>
              <a:t>回社会保障審議会介護給付費分科会（平成</a:t>
            </a:r>
            <a:r>
              <a:rPr lang="en-US" altLang="ja-JP" sz="1000" dirty="0" smtClean="0">
                <a:solidFill>
                  <a:prstClr val="black"/>
                </a:solidFill>
                <a:latin typeface="Calibri"/>
                <a:ea typeface="ＭＳ Ｐゴシック"/>
              </a:rPr>
              <a:t>23</a:t>
            </a:r>
            <a:r>
              <a:rPr lang="ja-JP" altLang="en-US" sz="1000" dirty="0" smtClean="0">
                <a:solidFill>
                  <a:prstClr val="black"/>
                </a:solidFill>
                <a:latin typeface="Calibri"/>
                <a:ea typeface="ＭＳ Ｐゴシック"/>
              </a:rPr>
              <a:t>年</a:t>
            </a:r>
            <a:r>
              <a:rPr lang="en-US" altLang="ja-JP" sz="1000" dirty="0" smtClean="0">
                <a:solidFill>
                  <a:prstClr val="black"/>
                </a:solidFill>
                <a:latin typeface="Calibri"/>
                <a:ea typeface="ＭＳ Ｐゴシック"/>
              </a:rPr>
              <a:t>5</a:t>
            </a:r>
            <a:r>
              <a:rPr lang="ja-JP" altLang="en-US" sz="1000" dirty="0" smtClean="0">
                <a:solidFill>
                  <a:prstClr val="black"/>
                </a:solidFill>
                <a:latin typeface="Calibri"/>
                <a:ea typeface="ＭＳ Ｐゴシック"/>
              </a:rPr>
              <a:t>月</a:t>
            </a:r>
            <a:r>
              <a:rPr lang="en-US" altLang="ja-JP" sz="1000" dirty="0" smtClean="0">
                <a:solidFill>
                  <a:prstClr val="black"/>
                </a:solidFill>
                <a:latin typeface="Calibri"/>
                <a:ea typeface="ＭＳ Ｐゴシック"/>
              </a:rPr>
              <a:t>13</a:t>
            </a:r>
            <a:r>
              <a:rPr lang="ja-JP" altLang="en-US" sz="1000" dirty="0" smtClean="0">
                <a:solidFill>
                  <a:prstClr val="black"/>
                </a:solidFill>
                <a:latin typeface="Calibri"/>
                <a:ea typeface="ＭＳ Ｐゴシック"/>
              </a:rPr>
              <a:t>日）　資料</a:t>
            </a:r>
            <a:r>
              <a:rPr lang="en-US" altLang="ja-JP" sz="1000" dirty="0" smtClean="0">
                <a:solidFill>
                  <a:prstClr val="black"/>
                </a:solidFill>
                <a:latin typeface="Calibri"/>
                <a:ea typeface="ＭＳ Ｐゴシック"/>
              </a:rPr>
              <a:t>2</a:t>
            </a:r>
            <a:endParaRPr lang="ja-JP" altLang="en-US" sz="1000" dirty="0">
              <a:solidFill>
                <a:prstClr val="black"/>
              </a:solidFill>
              <a:latin typeface="Calibri"/>
              <a:ea typeface="ＭＳ Ｐゴシック"/>
            </a:endParaRPr>
          </a:p>
        </p:txBody>
      </p:sp>
      <p:sp>
        <p:nvSpPr>
          <p:cNvPr id="34" name="テキスト ボックス 33"/>
          <p:cNvSpPr txBox="1"/>
          <p:nvPr/>
        </p:nvSpPr>
        <p:spPr>
          <a:xfrm>
            <a:off x="221289" y="5733256"/>
            <a:ext cx="4417013" cy="523200"/>
          </a:xfrm>
          <a:prstGeom prst="rect">
            <a:avLst/>
          </a:prstGeom>
          <a:noFill/>
        </p:spPr>
        <p:txBody>
          <a:bodyPr wrap="square" lIns="91418" tIns="45710" rIns="91418" bIns="45710" rtlCol="0">
            <a:spAutoFit/>
          </a:bodyPr>
          <a:lstStyle/>
          <a:p>
            <a:pPr fontAlgn="auto">
              <a:spcBef>
                <a:spcPts val="0"/>
              </a:spcBef>
              <a:spcAft>
                <a:spcPts val="0"/>
              </a:spcAft>
            </a:pPr>
            <a:r>
              <a:rPr lang="ja-JP" altLang="en-US" sz="1400" dirty="0" smtClean="0">
                <a:solidFill>
                  <a:prstClr val="black"/>
                </a:solidFill>
                <a:latin typeface="ＭＳ ゴシック" pitchFamily="49" charset="-128"/>
                <a:ea typeface="ＭＳ ゴシック" pitchFamily="49" charset="-128"/>
              </a:rPr>
              <a:t>＜参考＞</a:t>
            </a:r>
            <a:r>
              <a:rPr lang="ja-JP" altLang="en-US" sz="1400" dirty="0" smtClean="0">
                <a:solidFill>
                  <a:srgbClr val="000000"/>
                </a:solidFill>
                <a:latin typeface="Calibri"/>
                <a:ea typeface="ＭＳ Ｐゴシック"/>
              </a:rPr>
              <a:t>第５期介護保険事業計画での実施見込み</a:t>
            </a:r>
            <a:endParaRPr lang="en-US" altLang="ja-JP" sz="1400" dirty="0" smtClean="0">
              <a:solidFill>
                <a:srgbClr val="000000"/>
              </a:solidFill>
              <a:latin typeface="Calibri"/>
              <a:ea typeface="ＭＳ Ｐゴシック"/>
            </a:endParaRPr>
          </a:p>
          <a:p>
            <a:pPr fontAlgn="auto">
              <a:spcBef>
                <a:spcPts val="0"/>
              </a:spcBef>
              <a:spcAft>
                <a:spcPts val="0"/>
              </a:spcAft>
            </a:pPr>
            <a:r>
              <a:rPr lang="ja-JP" altLang="en-US" sz="1400" dirty="0" smtClean="0">
                <a:solidFill>
                  <a:prstClr val="black"/>
                </a:solidFill>
                <a:latin typeface="ＭＳ ゴシック" pitchFamily="49" charset="-128"/>
                <a:ea typeface="ＭＳ ゴシック" pitchFamily="49" charset="-128"/>
              </a:rPr>
              <a:t>　</a:t>
            </a:r>
            <a:endParaRPr lang="ja-JP" altLang="en-US" sz="1400" dirty="0">
              <a:solidFill>
                <a:prstClr val="black"/>
              </a:solidFill>
              <a:latin typeface="ＭＳ ゴシック" pitchFamily="49" charset="-128"/>
              <a:ea typeface="ＭＳ ゴシック" pitchFamily="49" charset="-128"/>
            </a:endParaRPr>
          </a:p>
        </p:txBody>
      </p:sp>
      <p:graphicFrame>
        <p:nvGraphicFramePr>
          <p:cNvPr id="36" name="表 35"/>
          <p:cNvGraphicFramePr>
            <a:graphicFrameLocks noGrp="1"/>
          </p:cNvGraphicFramePr>
          <p:nvPr/>
        </p:nvGraphicFramePr>
        <p:xfrm>
          <a:off x="316911" y="5999387"/>
          <a:ext cx="4652824" cy="766052"/>
        </p:xfrm>
        <a:graphic>
          <a:graphicData uri="http://schemas.openxmlformats.org/drawingml/2006/table">
            <a:tbl>
              <a:tblPr firstRow="1" bandRow="1">
                <a:tableStyleId>{5C22544A-7EE6-4342-B048-85BDC9FD1C3A}</a:tableStyleId>
              </a:tblPr>
              <a:tblGrid>
                <a:gridCol w="1528785"/>
                <a:gridCol w="1528785"/>
                <a:gridCol w="1595254"/>
              </a:tblGrid>
              <a:tr h="144016">
                <a:tc>
                  <a:txBody>
                    <a:bodyPr/>
                    <a:lstStyle/>
                    <a:p>
                      <a:pPr algn="ctr"/>
                      <a:r>
                        <a:rPr kumimoji="1" lang="ja-JP" altLang="en-US" sz="1400" dirty="0" smtClean="0">
                          <a:latin typeface="+mn-ea"/>
                          <a:ea typeface="+mn-ea"/>
                        </a:rPr>
                        <a:t>平成</a:t>
                      </a:r>
                      <a:r>
                        <a:rPr kumimoji="1" lang="en-US" altLang="ja-JP" sz="1400" dirty="0" smtClean="0">
                          <a:latin typeface="+mn-ea"/>
                          <a:ea typeface="+mn-ea"/>
                        </a:rPr>
                        <a:t>24</a:t>
                      </a:r>
                      <a:r>
                        <a:rPr kumimoji="1" lang="ja-JP" altLang="en-US" sz="1400" dirty="0" smtClean="0">
                          <a:latin typeface="+mn-ea"/>
                          <a:ea typeface="+mn-ea"/>
                        </a:rPr>
                        <a:t>年度</a:t>
                      </a:r>
                      <a:endParaRPr kumimoji="1" lang="ja-JP" altLang="en-US" sz="1400" dirty="0">
                        <a:latin typeface="+mn-ea"/>
                        <a:ea typeface="+mn-ea"/>
                      </a:endParaRPr>
                    </a:p>
                  </a:txBody>
                  <a:tcPr marL="84406" marR="84406" marT="44655" marB="44655" anchor="ctr">
                    <a:solidFill>
                      <a:schemeClr val="bg1">
                        <a:lumMod val="50000"/>
                      </a:schemeClr>
                    </a:solidFill>
                  </a:tcPr>
                </a:tc>
                <a:tc>
                  <a:txBody>
                    <a:bodyPr/>
                    <a:lstStyle/>
                    <a:p>
                      <a:pPr algn="ctr"/>
                      <a:r>
                        <a:rPr kumimoji="1" lang="ja-JP" altLang="en-US" sz="1400" dirty="0" smtClean="0">
                          <a:latin typeface="+mn-ea"/>
                          <a:ea typeface="+mn-ea"/>
                        </a:rPr>
                        <a:t>平成</a:t>
                      </a:r>
                      <a:r>
                        <a:rPr kumimoji="1" lang="en-US" altLang="ja-JP" sz="1400" dirty="0" smtClean="0">
                          <a:latin typeface="+mn-ea"/>
                          <a:ea typeface="+mn-ea"/>
                        </a:rPr>
                        <a:t>25</a:t>
                      </a:r>
                      <a:r>
                        <a:rPr kumimoji="1" lang="ja-JP" altLang="en-US" sz="1400" dirty="0" smtClean="0">
                          <a:latin typeface="+mn-ea"/>
                          <a:ea typeface="+mn-ea"/>
                        </a:rPr>
                        <a:t>年度</a:t>
                      </a:r>
                      <a:endParaRPr kumimoji="1" lang="ja-JP" altLang="en-US" sz="1400" dirty="0">
                        <a:latin typeface="+mn-ea"/>
                        <a:ea typeface="+mn-ea"/>
                      </a:endParaRPr>
                    </a:p>
                  </a:txBody>
                  <a:tcPr marL="84406" marR="84406" marT="44655" marB="44655" anchor="ctr">
                    <a:solidFill>
                      <a:schemeClr val="bg1">
                        <a:lumMod val="50000"/>
                      </a:schemeClr>
                    </a:solidFill>
                  </a:tcPr>
                </a:tc>
                <a:tc>
                  <a:txBody>
                    <a:bodyPr/>
                    <a:lstStyle/>
                    <a:p>
                      <a:pPr algn="ctr"/>
                      <a:r>
                        <a:rPr kumimoji="1" lang="ja-JP" altLang="en-US" sz="1400" dirty="0" smtClean="0">
                          <a:latin typeface="+mn-ea"/>
                          <a:ea typeface="+mn-ea"/>
                        </a:rPr>
                        <a:t>平成</a:t>
                      </a:r>
                      <a:r>
                        <a:rPr kumimoji="1" lang="en-US" altLang="ja-JP" sz="1400" dirty="0" smtClean="0">
                          <a:latin typeface="+mn-ea"/>
                          <a:ea typeface="+mn-ea"/>
                        </a:rPr>
                        <a:t>26</a:t>
                      </a:r>
                      <a:r>
                        <a:rPr kumimoji="1" lang="ja-JP" altLang="en-US" sz="1400" dirty="0" smtClean="0">
                          <a:latin typeface="+mn-ea"/>
                          <a:ea typeface="+mn-ea"/>
                        </a:rPr>
                        <a:t>年度</a:t>
                      </a:r>
                      <a:endParaRPr kumimoji="1" lang="ja-JP" altLang="en-US" sz="1400" dirty="0">
                        <a:latin typeface="+mn-ea"/>
                        <a:ea typeface="+mn-ea"/>
                      </a:endParaRPr>
                    </a:p>
                  </a:txBody>
                  <a:tcPr marL="84406" marR="84406" marT="44655" marB="44655" anchor="ctr">
                    <a:solidFill>
                      <a:schemeClr val="bg1">
                        <a:lumMod val="50000"/>
                      </a:schemeClr>
                    </a:solidFill>
                  </a:tcPr>
                </a:tc>
              </a:tr>
              <a:tr h="463382">
                <a:tc>
                  <a:txBody>
                    <a:bodyPr/>
                    <a:lstStyle/>
                    <a:p>
                      <a:pPr algn="ctr"/>
                      <a:r>
                        <a:rPr kumimoji="1" lang="ja-JP" altLang="en-US" sz="1200" dirty="0" smtClean="0"/>
                        <a:t>１０９保険者</a:t>
                      </a:r>
                      <a:endParaRPr kumimoji="1" lang="en-US" altLang="ja-JP" sz="1200" dirty="0" smtClean="0"/>
                    </a:p>
                    <a:p>
                      <a:pPr algn="ctr"/>
                      <a:r>
                        <a:rPr kumimoji="1" lang="ja-JP" altLang="en-US" sz="1200" dirty="0" smtClean="0"/>
                        <a:t>（０．２万人／日）</a:t>
                      </a:r>
                      <a:endParaRPr kumimoji="1" lang="en-US" altLang="ja-JP" sz="1200" dirty="0" smtClean="0"/>
                    </a:p>
                  </a:txBody>
                  <a:tcPr marL="77740" marR="77740">
                    <a:solidFill>
                      <a:schemeClr val="bg1">
                        <a:lumMod val="85000"/>
                      </a:schemeClr>
                    </a:solidFill>
                  </a:tcPr>
                </a:tc>
                <a:tc>
                  <a:txBody>
                    <a:bodyPr/>
                    <a:lstStyle/>
                    <a:p>
                      <a:pPr algn="ctr"/>
                      <a:r>
                        <a:rPr kumimoji="1" lang="ja-JP" altLang="en-US" sz="1200" dirty="0" smtClean="0"/>
                        <a:t>１８５保険者</a:t>
                      </a:r>
                      <a:endParaRPr kumimoji="1" lang="en-US" altLang="ja-JP" sz="1200" dirty="0" smtClean="0"/>
                    </a:p>
                    <a:p>
                      <a:pPr algn="ctr"/>
                      <a:r>
                        <a:rPr kumimoji="1" lang="ja-JP" altLang="en-US" sz="1200" dirty="0" smtClean="0"/>
                        <a:t>（０．５万人／日）</a:t>
                      </a:r>
                      <a:endParaRPr kumimoji="1" lang="ja-JP" altLang="en-US" sz="1200" dirty="0"/>
                    </a:p>
                  </a:txBody>
                  <a:tcPr marL="77740" marR="77740">
                    <a:solidFill>
                      <a:schemeClr val="bg1">
                        <a:lumMod val="85000"/>
                      </a:schemeClr>
                    </a:solidFill>
                  </a:tcPr>
                </a:tc>
                <a:tc>
                  <a:txBody>
                    <a:bodyPr/>
                    <a:lstStyle/>
                    <a:p>
                      <a:pPr algn="ctr"/>
                      <a:r>
                        <a:rPr kumimoji="1" lang="ja-JP" altLang="en-US" sz="1200" dirty="0" smtClean="0"/>
                        <a:t>２３３保険者</a:t>
                      </a:r>
                      <a:endParaRPr kumimoji="1" lang="en-US" altLang="ja-JP" sz="1200" dirty="0" smtClean="0"/>
                    </a:p>
                    <a:p>
                      <a:pPr algn="ctr"/>
                      <a:r>
                        <a:rPr kumimoji="1" lang="ja-JP" altLang="en-US" sz="1200" dirty="0" smtClean="0"/>
                        <a:t>（０．８万人／日）</a:t>
                      </a:r>
                      <a:endParaRPr kumimoji="1" lang="ja-JP" altLang="en-US" sz="1200" dirty="0"/>
                    </a:p>
                  </a:txBody>
                  <a:tcPr marL="77740" marR="77740">
                    <a:solidFill>
                      <a:schemeClr val="bg1">
                        <a:lumMod val="85000"/>
                      </a:schemeClr>
                    </a:solidFill>
                  </a:tcPr>
                </a:tc>
              </a:tr>
            </a:tbl>
          </a:graphicData>
        </a:graphic>
      </p:graphicFrame>
    </p:spTree>
    <p:extLst>
      <p:ext uri="{BB962C8B-B14F-4D97-AF65-F5344CB8AC3E}">
        <p14:creationId xmlns:p14="http://schemas.microsoft.com/office/powerpoint/2010/main" val="228533158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正方形/長方形 40"/>
          <p:cNvSpPr/>
          <p:nvPr/>
        </p:nvSpPr>
        <p:spPr>
          <a:xfrm>
            <a:off x="455950" y="2763912"/>
            <a:ext cx="4536504" cy="3999746"/>
          </a:xfrm>
          <a:prstGeom prst="rect">
            <a:avLst/>
          </a:prstGeom>
          <a:solidFill>
            <a:schemeClr val="accent6">
              <a:lumMod val="20000"/>
              <a:lumOff val="80000"/>
            </a:schemeClr>
          </a:solidFill>
          <a:ln w="19050">
            <a:solidFill>
              <a:schemeClr val="accent6"/>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fontAlgn="auto">
              <a:spcBef>
                <a:spcPts val="0"/>
              </a:spcBef>
              <a:spcAft>
                <a:spcPts val="0"/>
              </a:spcAft>
            </a:pPr>
            <a:endParaRPr lang="ja-JP" altLang="en-US" sz="2400" dirty="0">
              <a:solidFill>
                <a:prstClr val="black"/>
              </a:solidFill>
            </a:endParaRPr>
          </a:p>
        </p:txBody>
      </p:sp>
      <p:sp>
        <p:nvSpPr>
          <p:cNvPr id="34" name="正方形/長方形 33"/>
          <p:cNvSpPr/>
          <p:nvPr/>
        </p:nvSpPr>
        <p:spPr>
          <a:xfrm>
            <a:off x="4992428" y="2763912"/>
            <a:ext cx="3767116" cy="4014260"/>
          </a:xfrm>
          <a:prstGeom prst="rect">
            <a:avLst/>
          </a:prstGeom>
          <a:solidFill>
            <a:schemeClr val="accent3">
              <a:lumMod val="20000"/>
              <a:lumOff val="80000"/>
            </a:schemeClr>
          </a:solidFill>
          <a:ln w="19050">
            <a:solidFill>
              <a:schemeClr val="accent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fontAlgn="auto">
              <a:spcBef>
                <a:spcPts val="0"/>
              </a:spcBef>
              <a:spcAft>
                <a:spcPts val="0"/>
              </a:spcAft>
            </a:pPr>
            <a:endParaRPr lang="ja-JP" altLang="en-US" sz="2400" dirty="0">
              <a:solidFill>
                <a:prstClr val="black"/>
              </a:solidFill>
            </a:endParaRPr>
          </a:p>
        </p:txBody>
      </p:sp>
      <p:sp>
        <p:nvSpPr>
          <p:cNvPr id="2" name="正方形/長方形 1"/>
          <p:cNvSpPr/>
          <p:nvPr/>
        </p:nvSpPr>
        <p:spPr>
          <a:xfrm>
            <a:off x="1" y="-73739"/>
            <a:ext cx="9144000" cy="406397"/>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fontAlgn="auto">
              <a:spcBef>
                <a:spcPts val="0"/>
              </a:spcBef>
              <a:spcAft>
                <a:spcPts val="0"/>
              </a:spcAft>
            </a:pPr>
            <a:r>
              <a:rPr lang="ja-JP" altLang="en-US" sz="2400" dirty="0" smtClean="0">
                <a:solidFill>
                  <a:prstClr val="black"/>
                </a:solidFill>
              </a:rPr>
              <a:t>介護予防・日常生活支援総合事業</a:t>
            </a:r>
            <a:r>
              <a:rPr lang="ja-JP" altLang="en-US" dirty="0" smtClean="0">
                <a:solidFill>
                  <a:prstClr val="black"/>
                </a:solidFill>
              </a:rPr>
              <a:t>（地域支援事業）</a:t>
            </a:r>
            <a:endParaRPr lang="ja-JP" altLang="en-US" dirty="0">
              <a:solidFill>
                <a:prstClr val="black"/>
              </a:solidFill>
            </a:endParaRPr>
          </a:p>
        </p:txBody>
      </p:sp>
      <p:sp>
        <p:nvSpPr>
          <p:cNvPr id="10" name="下矢印 9"/>
          <p:cNvSpPr/>
          <p:nvPr/>
        </p:nvSpPr>
        <p:spPr>
          <a:xfrm>
            <a:off x="7300774" y="2924944"/>
            <a:ext cx="284043" cy="288032"/>
          </a:xfrm>
          <a:prstGeom prst="downArrow">
            <a:avLst/>
          </a:prstGeom>
          <a:solidFill>
            <a:schemeClr val="accent3"/>
          </a:solidFill>
          <a:ln w="952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a:solidFill>
                <a:prstClr val="white"/>
              </a:solidFill>
            </a:endParaRPr>
          </a:p>
        </p:txBody>
      </p:sp>
      <p:sp>
        <p:nvSpPr>
          <p:cNvPr id="11" name="下矢印 10"/>
          <p:cNvSpPr/>
          <p:nvPr/>
        </p:nvSpPr>
        <p:spPr>
          <a:xfrm>
            <a:off x="2256158" y="2924944"/>
            <a:ext cx="288032" cy="288032"/>
          </a:xfrm>
          <a:prstGeom prst="downArrow">
            <a:avLst/>
          </a:prstGeom>
          <a:solidFill>
            <a:schemeClr val="accent6"/>
          </a:solidFill>
          <a:ln w="952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a:solidFill>
                <a:prstClr val="white"/>
              </a:solidFill>
            </a:endParaRPr>
          </a:p>
        </p:txBody>
      </p:sp>
      <p:sp>
        <p:nvSpPr>
          <p:cNvPr id="12" name="下矢印 11"/>
          <p:cNvSpPr/>
          <p:nvPr/>
        </p:nvSpPr>
        <p:spPr>
          <a:xfrm>
            <a:off x="1104024" y="5013175"/>
            <a:ext cx="301644" cy="385564"/>
          </a:xfrm>
          <a:prstGeom prst="downArrow">
            <a:avLst/>
          </a:prstGeom>
          <a:solidFill>
            <a:schemeClr val="accent6"/>
          </a:solidFill>
          <a:ln w="952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a:solidFill>
                <a:prstClr val="white"/>
              </a:solidFill>
            </a:endParaRPr>
          </a:p>
        </p:txBody>
      </p:sp>
      <p:sp>
        <p:nvSpPr>
          <p:cNvPr id="33" name="正方形/長方形 32"/>
          <p:cNvSpPr/>
          <p:nvPr/>
        </p:nvSpPr>
        <p:spPr>
          <a:xfrm>
            <a:off x="599961" y="5399116"/>
            <a:ext cx="1296144" cy="781957"/>
          </a:xfrm>
          <a:prstGeom prst="rect">
            <a:avLst/>
          </a:prstGeom>
          <a:solidFill>
            <a:schemeClr val="bg1">
              <a:alpha val="5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fontAlgn="auto">
              <a:spcBef>
                <a:spcPts val="0"/>
              </a:spcBef>
              <a:spcAft>
                <a:spcPts val="0"/>
              </a:spcAft>
            </a:pPr>
            <a:r>
              <a:rPr lang="ja-JP" altLang="en-US" sz="1400" dirty="0" smtClean="0">
                <a:solidFill>
                  <a:prstClr val="black"/>
                </a:solidFill>
              </a:rPr>
              <a:t>介護予防</a:t>
            </a:r>
            <a:endParaRPr lang="en-US" altLang="ja-JP" sz="1400" dirty="0" smtClean="0">
              <a:solidFill>
                <a:prstClr val="black"/>
              </a:solidFill>
            </a:endParaRPr>
          </a:p>
          <a:p>
            <a:pPr algn="ctr" fontAlgn="auto">
              <a:spcBef>
                <a:spcPts val="0"/>
              </a:spcBef>
              <a:spcAft>
                <a:spcPts val="0"/>
              </a:spcAft>
            </a:pPr>
            <a:r>
              <a:rPr lang="ja-JP" altLang="en-US" sz="1400" dirty="0" smtClean="0">
                <a:solidFill>
                  <a:prstClr val="black"/>
                </a:solidFill>
              </a:rPr>
              <a:t>サービス等</a:t>
            </a:r>
          </a:p>
          <a:p>
            <a:pPr algn="ctr" fontAlgn="auto">
              <a:spcBef>
                <a:spcPts val="0"/>
              </a:spcBef>
              <a:spcAft>
                <a:spcPts val="0"/>
              </a:spcAft>
            </a:pPr>
            <a:r>
              <a:rPr lang="ja-JP" altLang="en-US" sz="1400" dirty="0" smtClean="0">
                <a:solidFill>
                  <a:prstClr val="black"/>
                </a:solidFill>
              </a:rPr>
              <a:t>（予防給付）</a:t>
            </a:r>
            <a:endParaRPr lang="ja-JP" altLang="en-US" sz="1400" dirty="0">
              <a:solidFill>
                <a:prstClr val="black"/>
              </a:solidFill>
            </a:endParaRPr>
          </a:p>
        </p:txBody>
      </p:sp>
      <p:sp>
        <p:nvSpPr>
          <p:cNvPr id="36" name="角丸四角形 35"/>
          <p:cNvSpPr/>
          <p:nvPr/>
        </p:nvSpPr>
        <p:spPr>
          <a:xfrm>
            <a:off x="2112206" y="3861048"/>
            <a:ext cx="6272875" cy="2859066"/>
          </a:xfrm>
          <a:prstGeom prst="roundRect">
            <a:avLst>
              <a:gd name="adj" fmla="val 2756"/>
            </a:avLst>
          </a:prstGeom>
          <a:noFill/>
          <a:ln w="285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fontAlgn="auto">
              <a:spcBef>
                <a:spcPts val="0"/>
              </a:spcBef>
              <a:spcAft>
                <a:spcPts val="0"/>
              </a:spcAft>
            </a:pPr>
            <a:endParaRPr lang="ja-JP" altLang="en-US" sz="2400" dirty="0">
              <a:solidFill>
                <a:prstClr val="black"/>
              </a:solidFill>
            </a:endParaRPr>
          </a:p>
        </p:txBody>
      </p:sp>
      <p:sp>
        <p:nvSpPr>
          <p:cNvPr id="60" name="角丸四角形 59"/>
          <p:cNvSpPr/>
          <p:nvPr/>
        </p:nvSpPr>
        <p:spPr>
          <a:xfrm>
            <a:off x="3696314" y="3717032"/>
            <a:ext cx="2664296" cy="288032"/>
          </a:xfrm>
          <a:prstGeom prst="roundRect">
            <a:avLst/>
          </a:prstGeom>
          <a:ln/>
        </p:spPr>
        <p:style>
          <a:lnRef idx="2">
            <a:schemeClr val="dk1">
              <a:shade val="50000"/>
            </a:schemeClr>
          </a:lnRef>
          <a:fillRef idx="1">
            <a:schemeClr val="dk1"/>
          </a:fillRef>
          <a:effectRef idx="0">
            <a:schemeClr val="dk1"/>
          </a:effectRef>
          <a:fontRef idx="minor">
            <a:schemeClr val="lt1"/>
          </a:fontRef>
        </p:style>
        <p:txBody>
          <a:bodyPr rtlCol="0" anchor="t"/>
          <a:lstStyle/>
          <a:p>
            <a:pPr algn="ctr" fontAlgn="auto">
              <a:spcBef>
                <a:spcPts val="0"/>
              </a:spcBef>
              <a:spcAft>
                <a:spcPts val="0"/>
              </a:spcAft>
            </a:pPr>
            <a:r>
              <a:rPr lang="ja-JP" altLang="en-US" sz="1200" b="1" dirty="0" smtClean="0">
                <a:solidFill>
                  <a:prstClr val="white"/>
                </a:solidFill>
              </a:rPr>
              <a:t>介護予防・日常生活支援総合事業</a:t>
            </a:r>
            <a:endParaRPr lang="ja-JP" altLang="en-US" sz="1200" b="1" dirty="0">
              <a:solidFill>
                <a:prstClr val="white"/>
              </a:solidFill>
            </a:endParaRPr>
          </a:p>
        </p:txBody>
      </p:sp>
      <p:sp>
        <p:nvSpPr>
          <p:cNvPr id="66" name="角丸四角形 65"/>
          <p:cNvSpPr/>
          <p:nvPr/>
        </p:nvSpPr>
        <p:spPr>
          <a:xfrm>
            <a:off x="527938" y="3861048"/>
            <a:ext cx="1440160" cy="2744192"/>
          </a:xfrm>
          <a:prstGeom prst="roundRect">
            <a:avLst>
              <a:gd name="adj" fmla="val 5720"/>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fontAlgn="auto">
              <a:spcBef>
                <a:spcPts val="0"/>
              </a:spcBef>
              <a:spcAft>
                <a:spcPts val="0"/>
              </a:spcAft>
            </a:pPr>
            <a:endParaRPr lang="ja-JP" altLang="en-US" sz="2400" dirty="0">
              <a:solidFill>
                <a:prstClr val="black"/>
              </a:solidFill>
            </a:endParaRPr>
          </a:p>
        </p:txBody>
      </p:sp>
      <p:sp>
        <p:nvSpPr>
          <p:cNvPr id="67" name="角丸四角形 66"/>
          <p:cNvSpPr/>
          <p:nvPr/>
        </p:nvSpPr>
        <p:spPr>
          <a:xfrm>
            <a:off x="683702" y="6419552"/>
            <a:ext cx="1152128" cy="288032"/>
          </a:xfrm>
          <a:prstGeom prst="roundRect">
            <a:avLst/>
          </a:prstGeom>
          <a:solidFill>
            <a:srgbClr val="4D4D4D"/>
          </a:solidFill>
          <a:ln>
            <a:solidFill>
              <a:srgbClr val="4D4D4D"/>
            </a:solidFill>
          </a:ln>
        </p:spPr>
        <p:style>
          <a:lnRef idx="2">
            <a:schemeClr val="dk1">
              <a:shade val="50000"/>
            </a:schemeClr>
          </a:lnRef>
          <a:fillRef idx="1">
            <a:schemeClr val="dk1"/>
          </a:fillRef>
          <a:effectRef idx="0">
            <a:schemeClr val="dk1"/>
          </a:effectRef>
          <a:fontRef idx="minor">
            <a:schemeClr val="lt1"/>
          </a:fontRef>
        </p:style>
        <p:txBody>
          <a:bodyPr rtlCol="0" anchor="t"/>
          <a:lstStyle/>
          <a:p>
            <a:pPr algn="ctr" fontAlgn="auto">
              <a:spcBef>
                <a:spcPts val="0"/>
              </a:spcBef>
              <a:spcAft>
                <a:spcPts val="0"/>
              </a:spcAft>
            </a:pPr>
            <a:r>
              <a:rPr lang="ja-JP" altLang="en-US" sz="1200" b="1" dirty="0" smtClean="0">
                <a:solidFill>
                  <a:prstClr val="white"/>
                </a:solidFill>
              </a:rPr>
              <a:t>介護保険給付</a:t>
            </a:r>
            <a:endParaRPr lang="ja-JP" altLang="en-US" sz="1200" b="1" dirty="0">
              <a:solidFill>
                <a:prstClr val="white"/>
              </a:solidFill>
            </a:endParaRPr>
          </a:p>
        </p:txBody>
      </p:sp>
      <p:sp>
        <p:nvSpPr>
          <p:cNvPr id="42" name="下矢印 41"/>
          <p:cNvSpPr/>
          <p:nvPr/>
        </p:nvSpPr>
        <p:spPr>
          <a:xfrm>
            <a:off x="1104026" y="3573018"/>
            <a:ext cx="288032" cy="576064"/>
          </a:xfrm>
          <a:prstGeom prst="downArrow">
            <a:avLst>
              <a:gd name="adj1" fmla="val 50000"/>
              <a:gd name="adj2" fmla="val 72409"/>
            </a:avLst>
          </a:prstGeom>
          <a:solidFill>
            <a:schemeClr val="accent6"/>
          </a:solidFill>
          <a:ln w="952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a:solidFill>
                <a:prstClr val="white"/>
              </a:solidFill>
            </a:endParaRPr>
          </a:p>
        </p:txBody>
      </p:sp>
      <p:sp>
        <p:nvSpPr>
          <p:cNvPr id="24" name="角丸四角形 23"/>
          <p:cNvSpPr/>
          <p:nvPr/>
        </p:nvSpPr>
        <p:spPr>
          <a:xfrm>
            <a:off x="5208537" y="2564904"/>
            <a:ext cx="3316517" cy="360040"/>
          </a:xfrm>
          <a:prstGeom prst="roundRect">
            <a:avLst/>
          </a:prstGeom>
          <a:ln/>
        </p:spPr>
        <p:style>
          <a:lnRef idx="1">
            <a:schemeClr val="accent3"/>
          </a:lnRef>
          <a:fillRef idx="2">
            <a:schemeClr val="accent3"/>
          </a:fillRef>
          <a:effectRef idx="1">
            <a:schemeClr val="accent3"/>
          </a:effectRef>
          <a:fontRef idx="minor">
            <a:schemeClr val="dk1"/>
          </a:fontRef>
        </p:style>
        <p:txBody>
          <a:bodyPr rtlCol="0" anchor="t"/>
          <a:lstStyle/>
          <a:p>
            <a:pPr algn="ctr" fontAlgn="auto">
              <a:spcBef>
                <a:spcPts val="0"/>
              </a:spcBef>
              <a:spcAft>
                <a:spcPts val="0"/>
              </a:spcAft>
            </a:pPr>
            <a:r>
              <a:rPr lang="ja-JP" altLang="en-US" dirty="0" smtClean="0">
                <a:solidFill>
                  <a:prstClr val="black"/>
                </a:solidFill>
              </a:rPr>
              <a:t>二次予防事業対象者</a:t>
            </a:r>
            <a:endParaRPr lang="ja-JP" altLang="en-US" dirty="0">
              <a:solidFill>
                <a:prstClr val="black"/>
              </a:solidFill>
            </a:endParaRPr>
          </a:p>
        </p:txBody>
      </p:sp>
      <p:sp>
        <p:nvSpPr>
          <p:cNvPr id="23" name="角丸四角形 22"/>
          <p:cNvSpPr/>
          <p:nvPr/>
        </p:nvSpPr>
        <p:spPr>
          <a:xfrm>
            <a:off x="743950" y="2564904"/>
            <a:ext cx="4104456" cy="360040"/>
          </a:xfrm>
          <a:prstGeom prst="roundRect">
            <a:avLst/>
          </a:prstGeom>
          <a:ln/>
        </p:spPr>
        <p:style>
          <a:lnRef idx="1">
            <a:schemeClr val="accent6"/>
          </a:lnRef>
          <a:fillRef idx="2">
            <a:schemeClr val="accent6"/>
          </a:fillRef>
          <a:effectRef idx="1">
            <a:schemeClr val="accent6"/>
          </a:effectRef>
          <a:fontRef idx="minor">
            <a:schemeClr val="dk1"/>
          </a:fontRef>
        </p:style>
        <p:txBody>
          <a:bodyPr rtlCol="0" anchor="t"/>
          <a:lstStyle/>
          <a:p>
            <a:pPr algn="ctr" fontAlgn="auto">
              <a:spcBef>
                <a:spcPts val="0"/>
              </a:spcBef>
              <a:spcAft>
                <a:spcPts val="0"/>
              </a:spcAft>
            </a:pPr>
            <a:r>
              <a:rPr lang="ja-JP" altLang="en-US" dirty="0" smtClean="0">
                <a:solidFill>
                  <a:prstClr val="black"/>
                </a:solidFill>
              </a:rPr>
              <a:t>要　支　援　者</a:t>
            </a:r>
            <a:endParaRPr lang="ja-JP" altLang="en-US" dirty="0">
              <a:solidFill>
                <a:prstClr val="black"/>
              </a:solidFill>
            </a:endParaRPr>
          </a:p>
        </p:txBody>
      </p:sp>
      <p:sp>
        <p:nvSpPr>
          <p:cNvPr id="25" name="正方形/長方形 24"/>
          <p:cNvSpPr/>
          <p:nvPr/>
        </p:nvSpPr>
        <p:spPr>
          <a:xfrm>
            <a:off x="743956" y="3212976"/>
            <a:ext cx="7792743" cy="356050"/>
          </a:xfrm>
          <a:prstGeom prst="rect">
            <a:avLst/>
          </a:prstGeom>
          <a:solidFill>
            <a:schemeClr val="accent4">
              <a:lumMod val="20000"/>
              <a:lumOff val="80000"/>
            </a:schemeClr>
          </a:solidFill>
          <a:ln w="12700">
            <a:solidFill>
              <a:schemeClr val="tx1"/>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fontAlgn="auto">
              <a:spcBef>
                <a:spcPts val="0"/>
              </a:spcBef>
              <a:spcAft>
                <a:spcPts val="0"/>
              </a:spcAft>
            </a:pPr>
            <a:r>
              <a:rPr lang="ja-JP" altLang="en-US" sz="1400" dirty="0" smtClean="0">
                <a:solidFill>
                  <a:prstClr val="black"/>
                </a:solidFill>
              </a:rPr>
              <a:t>利用者の状態像や意向に応じて、市町村（地域包括支援センター）がサービスの提供内容を判断</a:t>
            </a:r>
            <a:endParaRPr lang="ja-JP" altLang="en-US" sz="1400" dirty="0">
              <a:solidFill>
                <a:prstClr val="black"/>
              </a:solidFill>
            </a:endParaRPr>
          </a:p>
        </p:txBody>
      </p:sp>
      <p:sp>
        <p:nvSpPr>
          <p:cNvPr id="31" name="正方形/長方形 30"/>
          <p:cNvSpPr/>
          <p:nvPr/>
        </p:nvSpPr>
        <p:spPr>
          <a:xfrm>
            <a:off x="599961" y="4149081"/>
            <a:ext cx="1296144" cy="864096"/>
          </a:xfrm>
          <a:prstGeom prst="rect">
            <a:avLst/>
          </a:prstGeom>
          <a:solidFill>
            <a:schemeClr val="bg1">
              <a:alpha val="5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fontAlgn="auto">
              <a:spcBef>
                <a:spcPts val="0"/>
              </a:spcBef>
              <a:spcAft>
                <a:spcPts val="0"/>
              </a:spcAft>
            </a:pPr>
            <a:r>
              <a:rPr lang="ja-JP" altLang="en-US" sz="1400" dirty="0" smtClean="0">
                <a:solidFill>
                  <a:prstClr val="black"/>
                </a:solidFill>
              </a:rPr>
              <a:t>介護予防</a:t>
            </a:r>
            <a:endParaRPr lang="en-US" altLang="ja-JP" sz="1400" dirty="0" smtClean="0">
              <a:solidFill>
                <a:prstClr val="black"/>
              </a:solidFill>
            </a:endParaRPr>
          </a:p>
          <a:p>
            <a:pPr algn="ctr" fontAlgn="auto">
              <a:spcBef>
                <a:spcPts val="0"/>
              </a:spcBef>
              <a:spcAft>
                <a:spcPts val="0"/>
              </a:spcAft>
            </a:pPr>
            <a:r>
              <a:rPr lang="ja-JP" altLang="en-US" sz="1400" dirty="0" smtClean="0">
                <a:solidFill>
                  <a:prstClr val="black"/>
                </a:solidFill>
              </a:rPr>
              <a:t>ケアマネジメント</a:t>
            </a:r>
            <a:endParaRPr lang="ja-JP" altLang="en-US" sz="2400" dirty="0">
              <a:solidFill>
                <a:prstClr val="black"/>
              </a:solidFill>
            </a:endParaRPr>
          </a:p>
        </p:txBody>
      </p:sp>
      <p:sp>
        <p:nvSpPr>
          <p:cNvPr id="50" name="正方形/長方形 49"/>
          <p:cNvSpPr/>
          <p:nvPr/>
        </p:nvSpPr>
        <p:spPr>
          <a:xfrm>
            <a:off x="2298228" y="4156684"/>
            <a:ext cx="5832000" cy="712479"/>
          </a:xfrm>
          <a:prstGeom prst="rect">
            <a:avLst/>
          </a:prstGeom>
          <a:solidFill>
            <a:srgbClr val="FFFFF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prstClr val="black"/>
                </a:solidFill>
              </a:rPr>
              <a:t>市町村・地域包括支援センター</a:t>
            </a:r>
            <a:endParaRPr lang="en-US" altLang="ja-JP" dirty="0" smtClean="0">
              <a:solidFill>
                <a:prstClr val="black"/>
              </a:solidFill>
            </a:endParaRPr>
          </a:p>
          <a:p>
            <a:pPr algn="ctr"/>
            <a:r>
              <a:rPr lang="ja-JP" altLang="en-US" dirty="0" smtClean="0">
                <a:solidFill>
                  <a:prstClr val="black"/>
                </a:solidFill>
              </a:rPr>
              <a:t>ケアマネジメントを実施</a:t>
            </a:r>
            <a:endParaRPr lang="ja-JP" altLang="en-US" dirty="0">
              <a:solidFill>
                <a:prstClr val="black"/>
              </a:solidFill>
            </a:endParaRPr>
          </a:p>
        </p:txBody>
      </p:sp>
      <p:sp>
        <p:nvSpPr>
          <p:cNvPr id="51" name="正方形/長方形 50"/>
          <p:cNvSpPr/>
          <p:nvPr/>
        </p:nvSpPr>
        <p:spPr>
          <a:xfrm>
            <a:off x="2295105" y="5157564"/>
            <a:ext cx="5832000" cy="1440161"/>
          </a:xfrm>
          <a:prstGeom prst="rect">
            <a:avLst/>
          </a:prstGeom>
          <a:solidFill>
            <a:srgbClr val="FFFFFF"/>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00" dirty="0" smtClean="0">
              <a:solidFill>
                <a:prstClr val="black"/>
              </a:solidFill>
            </a:endParaRPr>
          </a:p>
        </p:txBody>
      </p:sp>
      <p:sp>
        <p:nvSpPr>
          <p:cNvPr id="44" name="下矢印 43"/>
          <p:cNvSpPr/>
          <p:nvPr/>
        </p:nvSpPr>
        <p:spPr>
          <a:xfrm>
            <a:off x="4638469" y="4869160"/>
            <a:ext cx="731158" cy="2880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a:solidFill>
                <a:prstClr val="white"/>
              </a:solidFill>
            </a:endParaRPr>
          </a:p>
        </p:txBody>
      </p:sp>
      <p:sp>
        <p:nvSpPr>
          <p:cNvPr id="15" name="下矢印 14"/>
          <p:cNvSpPr/>
          <p:nvPr/>
        </p:nvSpPr>
        <p:spPr>
          <a:xfrm>
            <a:off x="3264266" y="3573018"/>
            <a:ext cx="288032" cy="576064"/>
          </a:xfrm>
          <a:prstGeom prst="downArrow">
            <a:avLst>
              <a:gd name="adj1" fmla="val 50000"/>
              <a:gd name="adj2" fmla="val 56538"/>
            </a:avLst>
          </a:prstGeom>
          <a:solidFill>
            <a:schemeClr val="accent6"/>
          </a:solidFill>
          <a:ln w="952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a:solidFill>
                <a:prstClr val="white"/>
              </a:solidFill>
            </a:endParaRPr>
          </a:p>
        </p:txBody>
      </p:sp>
      <p:sp>
        <p:nvSpPr>
          <p:cNvPr id="39" name="下矢印 38"/>
          <p:cNvSpPr/>
          <p:nvPr/>
        </p:nvSpPr>
        <p:spPr>
          <a:xfrm>
            <a:off x="6792655" y="3573018"/>
            <a:ext cx="288032" cy="576064"/>
          </a:xfrm>
          <a:prstGeom prst="downArrow">
            <a:avLst>
              <a:gd name="adj1" fmla="val 50000"/>
              <a:gd name="adj2" fmla="val 56538"/>
            </a:avLst>
          </a:prstGeom>
          <a:solidFill>
            <a:schemeClr val="accent3"/>
          </a:solidFill>
          <a:ln w="952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a:solidFill>
                <a:prstClr val="white"/>
              </a:solidFill>
            </a:endParaRPr>
          </a:p>
        </p:txBody>
      </p:sp>
      <p:sp>
        <p:nvSpPr>
          <p:cNvPr id="53" name="正方形/長方形 52"/>
          <p:cNvSpPr/>
          <p:nvPr/>
        </p:nvSpPr>
        <p:spPr>
          <a:xfrm>
            <a:off x="233400" y="335000"/>
            <a:ext cx="8803722" cy="208588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4625" indent="-174625" fontAlgn="auto">
              <a:spcBef>
                <a:spcPts val="0"/>
              </a:spcBef>
              <a:spcAft>
                <a:spcPts val="0"/>
              </a:spcAft>
              <a:tabLst>
                <a:tab pos="174625" algn="l"/>
              </a:tabLst>
            </a:pPr>
            <a:r>
              <a:rPr lang="ja-JP" altLang="en-US" sz="1400" dirty="0" smtClean="0">
                <a:solidFill>
                  <a:prstClr val="black"/>
                </a:solidFill>
              </a:rPr>
              <a:t>○　市町村の選択により、地域支援事業において要支援者・２次予防事業対象者（要介護状態等となるおそれのある高齢者）向けの介護予防・日常生活支援に資するサービスを総合的に実施できる事業を創設（平成</a:t>
            </a:r>
            <a:r>
              <a:rPr lang="en-US" altLang="ja-JP" sz="1400" dirty="0" smtClean="0">
                <a:solidFill>
                  <a:prstClr val="black"/>
                </a:solidFill>
              </a:rPr>
              <a:t>24</a:t>
            </a:r>
            <a:r>
              <a:rPr lang="ja-JP" altLang="en-US" sz="1400" dirty="0" smtClean="0">
                <a:solidFill>
                  <a:prstClr val="black"/>
                </a:solidFill>
              </a:rPr>
              <a:t>年</a:t>
            </a:r>
            <a:r>
              <a:rPr lang="en-US" altLang="ja-JP" sz="1400" dirty="0" smtClean="0">
                <a:solidFill>
                  <a:prstClr val="black"/>
                </a:solidFill>
              </a:rPr>
              <a:t>4</a:t>
            </a:r>
            <a:r>
              <a:rPr lang="ja-JP" altLang="en-US" sz="1400" dirty="0" smtClean="0">
                <a:solidFill>
                  <a:prstClr val="black"/>
                </a:solidFill>
              </a:rPr>
              <a:t>月～）</a:t>
            </a:r>
            <a:endParaRPr lang="en-US" altLang="ja-JP" sz="1400" dirty="0" smtClean="0">
              <a:solidFill>
                <a:prstClr val="black"/>
              </a:solidFill>
            </a:endParaRPr>
          </a:p>
          <a:p>
            <a:pPr marL="174625" indent="-174625" fontAlgn="auto">
              <a:spcBef>
                <a:spcPts val="0"/>
              </a:spcBef>
              <a:spcAft>
                <a:spcPts val="0"/>
              </a:spcAft>
            </a:pPr>
            <a:r>
              <a:rPr lang="ja-JP" altLang="en-US" sz="1400" dirty="0" smtClean="0">
                <a:solidFill>
                  <a:prstClr val="black"/>
                </a:solidFill>
              </a:rPr>
              <a:t>○　同事業の導入により、多様なマンパワーや社会資源の活用等が図られ、地域の創意工夫を活かした取組の推進が期待される。</a:t>
            </a:r>
            <a:endParaRPr lang="en-US" altLang="ja-JP" sz="1400" dirty="0" smtClean="0">
              <a:solidFill>
                <a:prstClr val="black"/>
              </a:solidFill>
            </a:endParaRPr>
          </a:p>
          <a:p>
            <a:pPr marL="174625" indent="-174625" fontAlgn="auto">
              <a:spcBef>
                <a:spcPts val="0"/>
              </a:spcBef>
              <a:spcAft>
                <a:spcPts val="0"/>
              </a:spcAft>
            </a:pPr>
            <a:r>
              <a:rPr lang="ja-JP" altLang="en-US" sz="1400" dirty="0" smtClean="0">
                <a:solidFill>
                  <a:prstClr val="black"/>
                </a:solidFill>
              </a:rPr>
              <a:t>　　　（例）</a:t>
            </a:r>
            <a:endParaRPr lang="en-US" altLang="ja-JP" sz="1400" dirty="0" smtClean="0">
              <a:solidFill>
                <a:prstClr val="black"/>
              </a:solidFill>
            </a:endParaRPr>
          </a:p>
          <a:p>
            <a:pPr marL="174625" indent="-174625" fontAlgn="auto">
              <a:spcBef>
                <a:spcPts val="0"/>
              </a:spcBef>
              <a:spcAft>
                <a:spcPts val="0"/>
              </a:spcAft>
            </a:pPr>
            <a:r>
              <a:rPr lang="ja-JP" altLang="en-US" sz="1400" dirty="0" smtClean="0">
                <a:solidFill>
                  <a:prstClr val="black"/>
                </a:solidFill>
              </a:rPr>
              <a:t>　　　　・　要支援と自立を行き来するような高齢者には、総合的で切れ目のないサービスを提供</a:t>
            </a:r>
            <a:endParaRPr lang="en-US" altLang="ja-JP" sz="1400" dirty="0" smtClean="0">
              <a:solidFill>
                <a:prstClr val="black"/>
              </a:solidFill>
            </a:endParaRPr>
          </a:p>
          <a:p>
            <a:pPr marL="174625" indent="-174625" fontAlgn="auto">
              <a:spcBef>
                <a:spcPts val="0"/>
              </a:spcBef>
              <a:spcAft>
                <a:spcPts val="0"/>
              </a:spcAft>
            </a:pPr>
            <a:r>
              <a:rPr lang="ja-JP" altLang="en-US" sz="1400" dirty="0" smtClean="0">
                <a:solidFill>
                  <a:prstClr val="black"/>
                </a:solidFill>
              </a:rPr>
              <a:t>　　　　・　虚弱・ひきこもりなど介護保険利用につながらない高齢者には、円滑にサービスを導入</a:t>
            </a:r>
            <a:endParaRPr lang="en-US" altLang="ja-JP" sz="1400" dirty="0" smtClean="0">
              <a:solidFill>
                <a:prstClr val="black"/>
              </a:solidFill>
            </a:endParaRPr>
          </a:p>
          <a:p>
            <a:pPr marL="174625" indent="-174625" fontAlgn="auto">
              <a:spcBef>
                <a:spcPts val="0"/>
              </a:spcBef>
              <a:spcAft>
                <a:spcPts val="0"/>
              </a:spcAft>
            </a:pPr>
            <a:r>
              <a:rPr lang="ja-JP" altLang="en-US" sz="1400" dirty="0" smtClean="0">
                <a:solidFill>
                  <a:prstClr val="black"/>
                </a:solidFill>
              </a:rPr>
              <a:t>　　　　・　自立や社会参加意欲の高い人には、社会参加や活動の場を提供</a:t>
            </a:r>
            <a:endParaRPr lang="en-US" altLang="ja-JP" sz="1400" dirty="0" smtClean="0">
              <a:solidFill>
                <a:prstClr val="black"/>
              </a:solidFill>
            </a:endParaRPr>
          </a:p>
          <a:p>
            <a:pPr marL="174625" indent="-174625" fontAlgn="auto">
              <a:spcBef>
                <a:spcPts val="0"/>
              </a:spcBef>
              <a:spcAft>
                <a:spcPts val="0"/>
              </a:spcAft>
            </a:pPr>
            <a:r>
              <a:rPr lang="ja-JP" altLang="en-US" sz="1400" dirty="0" smtClean="0">
                <a:solidFill>
                  <a:prstClr val="black"/>
                </a:solidFill>
              </a:rPr>
              <a:t>○　平成</a:t>
            </a:r>
            <a:r>
              <a:rPr lang="en-US" altLang="ja-JP" sz="1400" dirty="0" smtClean="0">
                <a:solidFill>
                  <a:prstClr val="black"/>
                </a:solidFill>
              </a:rPr>
              <a:t>24</a:t>
            </a:r>
            <a:r>
              <a:rPr lang="ja-JP" altLang="en-US" sz="1400" dirty="0" smtClean="0">
                <a:solidFill>
                  <a:prstClr val="black"/>
                </a:solidFill>
              </a:rPr>
              <a:t>年度では、</a:t>
            </a:r>
            <a:r>
              <a:rPr lang="en-US" altLang="ja-JP" sz="1400" dirty="0" smtClean="0">
                <a:solidFill>
                  <a:prstClr val="black"/>
                </a:solidFill>
              </a:rPr>
              <a:t>27</a:t>
            </a:r>
            <a:r>
              <a:rPr lang="ja-JP" altLang="en-US" sz="1400" dirty="0" smtClean="0">
                <a:solidFill>
                  <a:prstClr val="black"/>
                </a:solidFill>
              </a:rPr>
              <a:t>保険者（市町村等）が実施。</a:t>
            </a:r>
            <a:endParaRPr lang="en-US" altLang="ja-JP" sz="1400" dirty="0" smtClean="0">
              <a:solidFill>
                <a:prstClr val="black"/>
              </a:solidFill>
            </a:endParaRPr>
          </a:p>
          <a:p>
            <a:pPr marL="174625" indent="-174625" fontAlgn="auto">
              <a:spcBef>
                <a:spcPts val="0"/>
              </a:spcBef>
              <a:spcAft>
                <a:spcPts val="0"/>
              </a:spcAft>
            </a:pPr>
            <a:endParaRPr lang="en-US" altLang="ja-JP" sz="1400" dirty="0" smtClean="0">
              <a:solidFill>
                <a:prstClr val="black"/>
              </a:solidFill>
            </a:endParaRPr>
          </a:p>
          <a:p>
            <a:pPr marL="174625" indent="-174625" fontAlgn="auto">
              <a:spcBef>
                <a:spcPts val="0"/>
              </a:spcBef>
              <a:spcAft>
                <a:spcPts val="0"/>
              </a:spcAft>
            </a:pPr>
            <a:endParaRPr lang="en-US" altLang="ja-JP" sz="1400" dirty="0" smtClean="0">
              <a:solidFill>
                <a:prstClr val="black"/>
              </a:solidFill>
            </a:endParaRPr>
          </a:p>
          <a:p>
            <a:pPr fontAlgn="auto">
              <a:spcBef>
                <a:spcPts val="0"/>
              </a:spcBef>
              <a:spcAft>
                <a:spcPts val="0"/>
              </a:spcAft>
            </a:pPr>
            <a:endParaRPr lang="en-US" altLang="ja-JP" sz="1400" dirty="0" smtClean="0">
              <a:solidFill>
                <a:prstClr val="black"/>
              </a:solidFill>
            </a:endParaRPr>
          </a:p>
          <a:p>
            <a:pPr fontAlgn="auto">
              <a:spcBef>
                <a:spcPts val="0"/>
              </a:spcBef>
              <a:spcAft>
                <a:spcPts val="0"/>
              </a:spcAft>
            </a:pPr>
            <a:endParaRPr lang="ja-JP" altLang="en-US" sz="1200" dirty="0">
              <a:solidFill>
                <a:prstClr val="black"/>
              </a:solidFill>
            </a:endParaRPr>
          </a:p>
        </p:txBody>
      </p:sp>
      <p:sp>
        <p:nvSpPr>
          <p:cNvPr id="29" name="正方形/長方形 28"/>
          <p:cNvSpPr/>
          <p:nvPr/>
        </p:nvSpPr>
        <p:spPr>
          <a:xfrm>
            <a:off x="5426346" y="5301208"/>
            <a:ext cx="2402658" cy="1008112"/>
          </a:xfrm>
          <a:prstGeom prst="rect">
            <a:avLst/>
          </a:prstGeom>
          <a:solidFill>
            <a:srgbClr val="FFFFFF"/>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ja-JP" altLang="en-US" sz="1600" dirty="0" smtClean="0">
                <a:solidFill>
                  <a:prstClr val="black"/>
                </a:solidFill>
              </a:rPr>
              <a:t>生活支援サービス</a:t>
            </a:r>
          </a:p>
          <a:p>
            <a:pPr marL="174625" indent="-174625" fontAlgn="auto">
              <a:spcBef>
                <a:spcPts val="0"/>
              </a:spcBef>
              <a:spcAft>
                <a:spcPts val="0"/>
              </a:spcAft>
            </a:pPr>
            <a:r>
              <a:rPr lang="ja-JP" altLang="en-US" sz="1400" dirty="0" smtClean="0">
                <a:solidFill>
                  <a:prstClr val="black"/>
                </a:solidFill>
              </a:rPr>
              <a:t>○　栄養改善を目的とした配食、自立支援を目的とした定期的な安否確認・緊急時対応等</a:t>
            </a:r>
            <a:endParaRPr lang="ja-JP" altLang="en-US" sz="1400" dirty="0">
              <a:solidFill>
                <a:prstClr val="black"/>
              </a:solidFill>
            </a:endParaRPr>
          </a:p>
        </p:txBody>
      </p:sp>
      <p:sp>
        <p:nvSpPr>
          <p:cNvPr id="56" name="十字形 55"/>
          <p:cNvSpPr/>
          <p:nvPr/>
        </p:nvSpPr>
        <p:spPr>
          <a:xfrm>
            <a:off x="4902560" y="5589240"/>
            <a:ext cx="332345" cy="360040"/>
          </a:xfrm>
          <a:prstGeom prst="plus">
            <a:avLst>
              <a:gd name="adj" fmla="val 3306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a:solidFill>
                <a:prstClr val="white"/>
              </a:solidFill>
            </a:endParaRPr>
          </a:p>
        </p:txBody>
      </p:sp>
      <p:sp>
        <p:nvSpPr>
          <p:cNvPr id="57" name="正方形/長方形 56"/>
          <p:cNvSpPr/>
          <p:nvPr/>
        </p:nvSpPr>
        <p:spPr>
          <a:xfrm>
            <a:off x="2577566" y="5301208"/>
            <a:ext cx="2193475" cy="1008112"/>
          </a:xfrm>
          <a:prstGeom prst="rect">
            <a:avLst/>
          </a:prstGeom>
          <a:solidFill>
            <a:srgbClr val="FFFFFF"/>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ja-JP" altLang="en-US" sz="1600" dirty="0" smtClean="0">
                <a:solidFill>
                  <a:prstClr val="black"/>
                </a:solidFill>
              </a:rPr>
              <a:t>予防サービス</a:t>
            </a:r>
            <a:endParaRPr lang="en-US" altLang="ja-JP" sz="1600" dirty="0" smtClean="0">
              <a:solidFill>
                <a:prstClr val="black"/>
              </a:solidFill>
            </a:endParaRPr>
          </a:p>
          <a:p>
            <a:pPr algn="ctr" fontAlgn="auto">
              <a:spcBef>
                <a:spcPts val="0"/>
              </a:spcBef>
              <a:spcAft>
                <a:spcPts val="0"/>
              </a:spcAft>
            </a:pPr>
            <a:r>
              <a:rPr lang="ja-JP" altLang="en-US" sz="1400" dirty="0" smtClean="0">
                <a:solidFill>
                  <a:prstClr val="black"/>
                </a:solidFill>
              </a:rPr>
              <a:t>　○訪問型</a:t>
            </a:r>
          </a:p>
          <a:p>
            <a:pPr algn="ctr" fontAlgn="auto">
              <a:spcBef>
                <a:spcPts val="0"/>
              </a:spcBef>
              <a:spcAft>
                <a:spcPts val="0"/>
              </a:spcAft>
            </a:pPr>
            <a:r>
              <a:rPr lang="ja-JP" altLang="en-US" sz="1400" dirty="0" smtClean="0">
                <a:solidFill>
                  <a:prstClr val="black"/>
                </a:solidFill>
              </a:rPr>
              <a:t>　○通所型</a:t>
            </a:r>
            <a:endParaRPr lang="ja-JP" altLang="en-US" sz="1200" dirty="0">
              <a:solidFill>
                <a:prstClr val="black"/>
              </a:solidFill>
            </a:endParaRPr>
          </a:p>
        </p:txBody>
      </p:sp>
      <p:sp>
        <p:nvSpPr>
          <p:cNvPr id="30" name="正方形/長方形 29"/>
          <p:cNvSpPr/>
          <p:nvPr/>
        </p:nvSpPr>
        <p:spPr>
          <a:xfrm>
            <a:off x="2318374" y="6309678"/>
            <a:ext cx="2877711" cy="276999"/>
          </a:xfrm>
          <a:prstGeom prst="rect">
            <a:avLst/>
          </a:prstGeom>
        </p:spPr>
        <p:txBody>
          <a:bodyPr wrap="none">
            <a:spAutoFit/>
          </a:bodyPr>
          <a:lstStyle/>
          <a:p>
            <a:pPr fontAlgn="auto">
              <a:spcBef>
                <a:spcPts val="0"/>
              </a:spcBef>
              <a:spcAft>
                <a:spcPts val="0"/>
              </a:spcAft>
            </a:pPr>
            <a:r>
              <a:rPr lang="en-US" altLang="ja-JP" sz="1200" dirty="0" smtClean="0">
                <a:solidFill>
                  <a:prstClr val="black"/>
                </a:solidFill>
                <a:latin typeface="Calibri"/>
                <a:ea typeface="ＭＳ Ｐゴシック"/>
              </a:rPr>
              <a:t>※</a:t>
            </a:r>
            <a:r>
              <a:rPr lang="ja-JP" altLang="en-US" sz="1200" dirty="0" smtClean="0">
                <a:solidFill>
                  <a:prstClr val="black"/>
                </a:solidFill>
                <a:latin typeface="Calibri"/>
                <a:ea typeface="ＭＳ Ｐゴシック"/>
              </a:rPr>
              <a:t>予防給付と同種のサービスは併給不可</a:t>
            </a:r>
            <a:endParaRPr lang="ja-JP" altLang="en-US" sz="1200" dirty="0">
              <a:solidFill>
                <a:prstClr val="black"/>
              </a:solidFill>
              <a:latin typeface="Calibri"/>
              <a:ea typeface="ＭＳ Ｐゴシック"/>
            </a:endParaRPr>
          </a:p>
        </p:txBody>
      </p:sp>
    </p:spTree>
    <p:extLst>
      <p:ext uri="{BB962C8B-B14F-4D97-AF65-F5344CB8AC3E}">
        <p14:creationId xmlns:p14="http://schemas.microsoft.com/office/powerpoint/2010/main" val="15185832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 name="円/楕円 345"/>
          <p:cNvSpPr/>
          <p:nvPr/>
        </p:nvSpPr>
        <p:spPr>
          <a:xfrm rot="20796439">
            <a:off x="854184" y="3578659"/>
            <a:ext cx="11304588" cy="5903913"/>
          </a:xfrm>
          <a:prstGeom prst="ellipse">
            <a:avLst/>
          </a:prstGeom>
          <a:solidFill>
            <a:srgbClr val="FFFFCC">
              <a:alpha val="6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4" name="Text Box 7"/>
          <p:cNvSpPr txBox="1">
            <a:spLocks noChangeArrowheads="1"/>
          </p:cNvSpPr>
          <p:nvPr/>
        </p:nvSpPr>
        <p:spPr bwMode="auto">
          <a:xfrm>
            <a:off x="19" y="765451"/>
            <a:ext cx="8964613" cy="2375519"/>
          </a:xfrm>
          <a:prstGeom prst="rect">
            <a:avLst/>
          </a:prstGeom>
          <a:noFill/>
          <a:ln w="12700">
            <a:noFill/>
            <a:prstDash val="dash"/>
            <a:miter lim="800000"/>
            <a:headEnd/>
            <a:tailEnd/>
          </a:ln>
        </p:spPr>
        <p:txBody>
          <a:bodyPr lIns="35995" tIns="45626" rIns="35995" bIns="45626"/>
          <a:lstStyle/>
          <a:p>
            <a:pPr>
              <a:defRPr/>
            </a:pPr>
            <a:r>
              <a:rPr lang="ja-JP" altLang="en-US" sz="1600" b="1" dirty="0">
                <a:solidFill>
                  <a:prstClr val="black"/>
                </a:solidFill>
                <a:latin typeface="メイリオ" pitchFamily="50" charset="-128"/>
                <a:ea typeface="メイリオ" pitchFamily="50" charset="-128"/>
              </a:rPr>
              <a:t>　</a:t>
            </a:r>
            <a:r>
              <a:rPr lang="ja-JP" altLang="en-US" sz="1600" b="1" dirty="0" smtClean="0">
                <a:solidFill>
                  <a:srgbClr val="0070C0"/>
                </a:solidFill>
                <a:latin typeface="メイリオ" pitchFamily="50" charset="-128"/>
                <a:ea typeface="メイリオ" pitchFamily="50" charset="-128"/>
              </a:rPr>
              <a:t>１．登録基準</a:t>
            </a:r>
            <a:endParaRPr lang="en-US" altLang="ja-JP" sz="800" b="1" dirty="0" smtClean="0">
              <a:solidFill>
                <a:prstClr val="black"/>
              </a:solidFill>
              <a:latin typeface="メイリオ" pitchFamily="50" charset="-128"/>
              <a:ea typeface="メイリオ" pitchFamily="50" charset="-128"/>
            </a:endParaRPr>
          </a:p>
          <a:p>
            <a:pPr marL="276775" indent="-276775">
              <a:tabLst>
                <a:tab pos="1257300" algn="l"/>
              </a:tabLst>
              <a:defRPr/>
            </a:pPr>
            <a:endParaRPr lang="en-US" altLang="ja-JP" sz="300" dirty="0" smtClean="0">
              <a:solidFill>
                <a:prstClr val="black"/>
              </a:solidFill>
              <a:latin typeface="Calibri"/>
              <a:ea typeface="ＭＳ Ｐゴシック"/>
            </a:endParaRPr>
          </a:p>
          <a:p>
            <a:pPr marL="276775" indent="-276775">
              <a:tabLst>
                <a:tab pos="1257300" algn="l"/>
              </a:tabLst>
              <a:defRPr/>
            </a:pPr>
            <a:r>
              <a:rPr lang="ja-JP" altLang="en-US" sz="1400" dirty="0">
                <a:solidFill>
                  <a:prstClr val="black"/>
                </a:solidFill>
                <a:latin typeface="Calibri"/>
                <a:ea typeface="ＭＳ Ｐゴシック"/>
              </a:rPr>
              <a:t>　　</a:t>
            </a:r>
            <a:r>
              <a:rPr lang="ja-JP" altLang="en-US" sz="1400" dirty="0">
                <a:solidFill>
                  <a:srgbClr val="669900"/>
                </a:solidFill>
                <a:latin typeface="Calibri"/>
                <a:ea typeface="ＭＳ Ｐゴシック"/>
              </a:rPr>
              <a:t> </a:t>
            </a:r>
            <a:r>
              <a:rPr lang="en-US" altLang="ja-JP" sz="1400" dirty="0" smtClean="0">
                <a:solidFill>
                  <a:srgbClr val="669900"/>
                </a:solidFill>
                <a:latin typeface="Calibri"/>
                <a:ea typeface="ＭＳ Ｐゴシック"/>
              </a:rPr>
              <a:t>《</a:t>
            </a:r>
            <a:r>
              <a:rPr lang="ja-JP" altLang="en-US" sz="1400" dirty="0">
                <a:solidFill>
                  <a:srgbClr val="669900"/>
                </a:solidFill>
                <a:latin typeface="Calibri"/>
                <a:ea typeface="ＭＳ Ｐゴシック"/>
              </a:rPr>
              <a:t>ハード</a:t>
            </a:r>
            <a:r>
              <a:rPr lang="en-US" altLang="ja-JP" sz="1400" dirty="0">
                <a:solidFill>
                  <a:srgbClr val="669900"/>
                </a:solidFill>
                <a:latin typeface="Calibri"/>
                <a:ea typeface="ＭＳ Ｐゴシック"/>
              </a:rPr>
              <a:t>》</a:t>
            </a:r>
            <a:r>
              <a:rPr lang="ja-JP" altLang="en-US" sz="1400" dirty="0">
                <a:solidFill>
                  <a:prstClr val="black"/>
                </a:solidFill>
                <a:latin typeface="Calibri"/>
                <a:ea typeface="ＭＳ Ｐゴシック"/>
              </a:rPr>
              <a:t>　　 </a:t>
            </a:r>
            <a:r>
              <a:rPr lang="en-US" altLang="ja-JP" sz="1400" dirty="0" smtClean="0">
                <a:solidFill>
                  <a:prstClr val="black"/>
                </a:solidFill>
                <a:latin typeface="Calibri"/>
                <a:ea typeface="ＭＳ Ｐゴシック"/>
              </a:rPr>
              <a:t>	</a:t>
            </a:r>
            <a:r>
              <a:rPr lang="ja-JP" altLang="en-US" sz="1400" u="sng" dirty="0" smtClean="0">
                <a:solidFill>
                  <a:prstClr val="black"/>
                </a:solidFill>
                <a:latin typeface="Calibri"/>
                <a:ea typeface="ＭＳ Ｐゴシック"/>
              </a:rPr>
              <a:t>・</a:t>
            </a:r>
            <a:r>
              <a:rPr lang="ja-JP" altLang="en-US" sz="1400" u="sng" dirty="0">
                <a:solidFill>
                  <a:prstClr val="black"/>
                </a:solidFill>
                <a:latin typeface="Calibri"/>
                <a:ea typeface="ＭＳ Ｐゴシック"/>
              </a:rPr>
              <a:t>床面積は原則</a:t>
            </a:r>
            <a:r>
              <a:rPr lang="en-US" altLang="ja-JP" sz="1400" u="sng" dirty="0">
                <a:solidFill>
                  <a:prstClr val="black"/>
                </a:solidFill>
                <a:latin typeface="Calibri"/>
                <a:ea typeface="ＭＳ Ｐゴシック"/>
              </a:rPr>
              <a:t>25</a:t>
            </a:r>
            <a:r>
              <a:rPr lang="ja-JP" altLang="en-US" sz="1400" u="sng" dirty="0">
                <a:solidFill>
                  <a:prstClr val="black"/>
                </a:solidFill>
                <a:latin typeface="Calibri"/>
                <a:ea typeface="ＭＳ Ｐゴシック"/>
              </a:rPr>
              <a:t>㎡以上</a:t>
            </a:r>
            <a:r>
              <a:rPr lang="ja-JP" altLang="en-US" sz="1400" dirty="0">
                <a:solidFill>
                  <a:prstClr val="black"/>
                </a:solidFill>
                <a:latin typeface="Calibri"/>
                <a:ea typeface="ＭＳ Ｐゴシック"/>
              </a:rPr>
              <a:t>　　</a:t>
            </a:r>
            <a:r>
              <a:rPr lang="ja-JP" altLang="en-US" sz="1400" u="sng" dirty="0">
                <a:solidFill>
                  <a:prstClr val="black"/>
                </a:solidFill>
                <a:latin typeface="Calibri"/>
                <a:ea typeface="ＭＳ Ｐゴシック"/>
              </a:rPr>
              <a:t>・構造・設備が一定の基準を満たすこと</a:t>
            </a:r>
            <a:endParaRPr lang="en-US" altLang="ja-JP" sz="1400" u="sng" dirty="0">
              <a:solidFill>
                <a:prstClr val="black"/>
              </a:solidFill>
              <a:latin typeface="Calibri"/>
              <a:ea typeface="ＭＳ Ｐゴシック"/>
            </a:endParaRPr>
          </a:p>
          <a:p>
            <a:pPr marL="276775" indent="-276775">
              <a:tabLst>
                <a:tab pos="1257300" algn="l"/>
              </a:tabLst>
              <a:defRPr/>
            </a:pPr>
            <a:r>
              <a:rPr lang="ja-JP" altLang="en-US" sz="1400" dirty="0">
                <a:solidFill>
                  <a:prstClr val="black"/>
                </a:solidFill>
                <a:latin typeface="Calibri"/>
                <a:ea typeface="ＭＳ Ｐゴシック"/>
              </a:rPr>
              <a:t>　　　 　　　　　　　</a:t>
            </a:r>
            <a:r>
              <a:rPr lang="en-US" altLang="ja-JP" sz="1400" dirty="0" smtClean="0">
                <a:solidFill>
                  <a:prstClr val="black"/>
                </a:solidFill>
                <a:latin typeface="Calibri"/>
                <a:ea typeface="ＭＳ Ｐゴシック"/>
              </a:rPr>
              <a:t>	</a:t>
            </a:r>
            <a:r>
              <a:rPr lang="ja-JP" altLang="en-US" sz="1400" u="sng" dirty="0" smtClean="0">
                <a:solidFill>
                  <a:prstClr val="black"/>
                </a:solidFill>
                <a:latin typeface="Calibri"/>
                <a:ea typeface="ＭＳ Ｐゴシック"/>
              </a:rPr>
              <a:t>・</a:t>
            </a:r>
            <a:r>
              <a:rPr lang="ja-JP" altLang="en-US" sz="1400" u="sng" dirty="0">
                <a:solidFill>
                  <a:prstClr val="black"/>
                </a:solidFill>
                <a:latin typeface="Calibri"/>
                <a:ea typeface="ＭＳ Ｐゴシック"/>
              </a:rPr>
              <a:t>バリアフリー（廊下幅、段差解消、手すり設置</a:t>
            </a:r>
            <a:r>
              <a:rPr lang="ja-JP" altLang="en-US" sz="1400" u="sng" dirty="0" smtClean="0">
                <a:solidFill>
                  <a:prstClr val="black"/>
                </a:solidFill>
                <a:latin typeface="Calibri"/>
                <a:ea typeface="ＭＳ Ｐゴシック"/>
              </a:rPr>
              <a:t>）</a:t>
            </a:r>
            <a:endParaRPr lang="en-US" altLang="ja-JP" sz="1400" u="sng" dirty="0" smtClean="0">
              <a:solidFill>
                <a:prstClr val="black"/>
              </a:solidFill>
              <a:latin typeface="Calibri"/>
              <a:ea typeface="ＭＳ Ｐゴシック"/>
            </a:endParaRPr>
          </a:p>
          <a:p>
            <a:pPr marL="276775" indent="-276775">
              <a:tabLst>
                <a:tab pos="1257300" algn="l"/>
              </a:tabLst>
              <a:defRPr/>
            </a:pPr>
            <a:endParaRPr lang="en-US" altLang="ja-JP" sz="800" u="sng" dirty="0">
              <a:solidFill>
                <a:prstClr val="black"/>
              </a:solidFill>
              <a:latin typeface="Calibri"/>
              <a:ea typeface="ＭＳ Ｐゴシック"/>
            </a:endParaRPr>
          </a:p>
          <a:p>
            <a:pPr marL="276775" indent="-276775">
              <a:tabLst>
                <a:tab pos="1257300" algn="l"/>
              </a:tabLst>
              <a:defRPr/>
            </a:pPr>
            <a:r>
              <a:rPr lang="ja-JP" altLang="en-US" sz="1400" dirty="0">
                <a:solidFill>
                  <a:prstClr val="black"/>
                </a:solidFill>
                <a:latin typeface="Calibri"/>
                <a:ea typeface="ＭＳ Ｐゴシック"/>
              </a:rPr>
              <a:t>　　 </a:t>
            </a:r>
            <a:r>
              <a:rPr lang="en-US" altLang="ja-JP" sz="1400" dirty="0">
                <a:solidFill>
                  <a:srgbClr val="669900"/>
                </a:solidFill>
                <a:latin typeface="Calibri"/>
                <a:ea typeface="ＭＳ Ｐゴシック"/>
              </a:rPr>
              <a:t>《</a:t>
            </a:r>
            <a:r>
              <a:rPr lang="ja-JP" altLang="en-US" sz="1400" dirty="0">
                <a:solidFill>
                  <a:srgbClr val="669900"/>
                </a:solidFill>
                <a:latin typeface="Calibri"/>
                <a:ea typeface="ＭＳ Ｐゴシック"/>
              </a:rPr>
              <a:t>サービス</a:t>
            </a:r>
            <a:r>
              <a:rPr lang="en-US" altLang="ja-JP" sz="1400" dirty="0">
                <a:solidFill>
                  <a:srgbClr val="669900"/>
                </a:solidFill>
                <a:latin typeface="Calibri"/>
                <a:ea typeface="ＭＳ Ｐゴシック"/>
              </a:rPr>
              <a:t>》</a:t>
            </a:r>
            <a:r>
              <a:rPr lang="ja-JP" altLang="en-US" sz="1400" dirty="0">
                <a:solidFill>
                  <a:srgbClr val="669900"/>
                </a:solidFill>
                <a:latin typeface="Calibri"/>
                <a:ea typeface="ＭＳ Ｐゴシック"/>
              </a:rPr>
              <a:t>  </a:t>
            </a:r>
            <a:r>
              <a:rPr lang="en-US" altLang="ja-JP" sz="1400" dirty="0" smtClean="0">
                <a:solidFill>
                  <a:srgbClr val="669900"/>
                </a:solidFill>
                <a:latin typeface="Calibri"/>
                <a:ea typeface="ＭＳ Ｐゴシック"/>
              </a:rPr>
              <a:t>	</a:t>
            </a:r>
            <a:r>
              <a:rPr lang="ja-JP" altLang="en-US" sz="1400" u="sng" dirty="0" smtClean="0">
                <a:solidFill>
                  <a:prstClr val="black"/>
                </a:solidFill>
                <a:latin typeface="Calibri"/>
                <a:ea typeface="ＭＳ Ｐゴシック"/>
              </a:rPr>
              <a:t>・</a:t>
            </a:r>
            <a:r>
              <a:rPr lang="ja-JP" altLang="en-US" sz="1400" u="sng" dirty="0">
                <a:solidFill>
                  <a:prstClr val="black"/>
                </a:solidFill>
                <a:latin typeface="Calibri"/>
                <a:ea typeface="ＭＳ Ｐゴシック"/>
              </a:rPr>
              <a:t>サービスを提供すること　（少なくとも</a:t>
            </a:r>
            <a:r>
              <a:rPr lang="ja-JP" altLang="en-US" sz="1400" u="sng" dirty="0">
                <a:solidFill>
                  <a:srgbClr val="FF0000"/>
                </a:solidFill>
                <a:latin typeface="Calibri"/>
                <a:ea typeface="ＭＳ Ｐゴシック"/>
              </a:rPr>
              <a:t>安否確認・生活相談サービス</a:t>
            </a:r>
            <a:r>
              <a:rPr lang="ja-JP" altLang="en-US" sz="1400" u="sng" dirty="0">
                <a:solidFill>
                  <a:prstClr val="black"/>
                </a:solidFill>
                <a:latin typeface="Calibri"/>
                <a:ea typeface="ＭＳ Ｐゴシック"/>
              </a:rPr>
              <a:t>を提供</a:t>
            </a:r>
            <a:r>
              <a:rPr lang="ja-JP" altLang="en-US" sz="1400" u="sng" dirty="0" smtClean="0">
                <a:solidFill>
                  <a:prstClr val="black"/>
                </a:solidFill>
                <a:latin typeface="Calibri"/>
                <a:ea typeface="ＭＳ Ｐゴシック"/>
              </a:rPr>
              <a:t>）</a:t>
            </a:r>
            <a:endParaRPr lang="en-US" altLang="ja-JP" sz="1400" u="sng" dirty="0" smtClean="0">
              <a:solidFill>
                <a:prstClr val="black"/>
              </a:solidFill>
              <a:latin typeface="Calibri"/>
              <a:ea typeface="ＭＳ Ｐゴシック"/>
            </a:endParaRPr>
          </a:p>
          <a:p>
            <a:pPr marL="276775" indent="-276775">
              <a:tabLst>
                <a:tab pos="1257300" algn="l"/>
              </a:tabLst>
              <a:defRPr/>
            </a:pPr>
            <a:endParaRPr lang="en-US" altLang="ja-JP" sz="1400" u="sng" dirty="0" smtClean="0">
              <a:solidFill>
                <a:prstClr val="black"/>
              </a:solidFill>
              <a:latin typeface="Calibri"/>
              <a:ea typeface="ＭＳ Ｐゴシック"/>
            </a:endParaRPr>
          </a:p>
          <a:p>
            <a:pPr marL="276775" indent="-276775">
              <a:tabLst>
                <a:tab pos="1257300" algn="l"/>
              </a:tabLst>
              <a:defRPr/>
            </a:pPr>
            <a:endParaRPr lang="en-US" altLang="ja-JP" sz="1400" u="sng" dirty="0" smtClean="0">
              <a:solidFill>
                <a:prstClr val="black"/>
              </a:solidFill>
              <a:latin typeface="Calibri"/>
              <a:ea typeface="ＭＳ Ｐゴシック"/>
            </a:endParaRPr>
          </a:p>
          <a:p>
            <a:pPr marL="276775" indent="-276775">
              <a:tabLst>
                <a:tab pos="1257300" algn="l"/>
              </a:tabLst>
              <a:defRPr/>
            </a:pPr>
            <a:endParaRPr lang="en-US" altLang="ja-JP" sz="1400" u="sng" dirty="0" smtClean="0">
              <a:solidFill>
                <a:prstClr val="black"/>
              </a:solidFill>
              <a:latin typeface="Calibri"/>
              <a:ea typeface="ＭＳ Ｐゴシック"/>
            </a:endParaRPr>
          </a:p>
          <a:p>
            <a:pPr marL="276775" indent="-276775">
              <a:tabLst>
                <a:tab pos="1257300" algn="l"/>
              </a:tabLst>
              <a:defRPr/>
            </a:pPr>
            <a:endParaRPr lang="en-US" altLang="ja-JP" sz="800" u="sng" dirty="0">
              <a:solidFill>
                <a:prstClr val="black"/>
              </a:solidFill>
              <a:latin typeface="Calibri"/>
              <a:ea typeface="ＭＳ Ｐゴシック"/>
            </a:endParaRPr>
          </a:p>
          <a:p>
            <a:pPr marL="276775" indent="-276775">
              <a:tabLst>
                <a:tab pos="1257300" algn="l"/>
              </a:tabLst>
              <a:defRPr/>
            </a:pPr>
            <a:r>
              <a:rPr lang="ja-JP" altLang="en-US" sz="1400" dirty="0">
                <a:solidFill>
                  <a:prstClr val="black"/>
                </a:solidFill>
                <a:latin typeface="Calibri"/>
                <a:ea typeface="ＭＳ Ｐゴシック"/>
              </a:rPr>
              <a:t>　　　　　　　　　　　　［サービスの例：食事の提供、清掃・洗濯等の家事援助　等］</a:t>
            </a:r>
            <a:endParaRPr lang="en-US" altLang="ja-JP" sz="1400" dirty="0">
              <a:solidFill>
                <a:prstClr val="black"/>
              </a:solidFill>
              <a:latin typeface="Calibri"/>
              <a:ea typeface="ＭＳ Ｐゴシック"/>
            </a:endParaRPr>
          </a:p>
          <a:p>
            <a:pPr marL="276775" indent="-276775">
              <a:tabLst>
                <a:tab pos="1257300" algn="l"/>
              </a:tabLst>
              <a:defRPr/>
            </a:pPr>
            <a:endParaRPr lang="en-US" altLang="ja-JP" sz="800" dirty="0" smtClean="0">
              <a:solidFill>
                <a:prstClr val="black"/>
              </a:solidFill>
              <a:latin typeface="Calibri"/>
              <a:ea typeface="ＭＳ Ｐゴシック"/>
            </a:endParaRPr>
          </a:p>
          <a:p>
            <a:pPr marL="276775" indent="-276775">
              <a:tabLst>
                <a:tab pos="1257300" algn="l"/>
              </a:tabLst>
              <a:defRPr/>
            </a:pPr>
            <a:r>
              <a:rPr lang="ja-JP" altLang="en-US" sz="1400" dirty="0">
                <a:solidFill>
                  <a:prstClr val="black"/>
                </a:solidFill>
                <a:latin typeface="Calibri"/>
                <a:ea typeface="ＭＳ Ｐゴシック"/>
              </a:rPr>
              <a:t>　 　</a:t>
            </a:r>
            <a:r>
              <a:rPr lang="en-US" altLang="ja-JP" sz="1400" dirty="0">
                <a:solidFill>
                  <a:srgbClr val="669900"/>
                </a:solidFill>
                <a:latin typeface="Calibri"/>
                <a:ea typeface="ＭＳ Ｐゴシック"/>
              </a:rPr>
              <a:t>《</a:t>
            </a:r>
            <a:r>
              <a:rPr lang="ja-JP" altLang="en-US" sz="1400" dirty="0">
                <a:solidFill>
                  <a:srgbClr val="669900"/>
                </a:solidFill>
                <a:latin typeface="Calibri"/>
                <a:ea typeface="ＭＳ Ｐゴシック"/>
              </a:rPr>
              <a:t>契約内容</a:t>
            </a:r>
            <a:r>
              <a:rPr lang="en-US" altLang="ja-JP" sz="1400" dirty="0">
                <a:solidFill>
                  <a:srgbClr val="669900"/>
                </a:solidFill>
                <a:latin typeface="Calibri"/>
                <a:ea typeface="ＭＳ Ｐゴシック"/>
              </a:rPr>
              <a:t>》 </a:t>
            </a:r>
            <a:r>
              <a:rPr lang="en-US" altLang="ja-JP" sz="1400" dirty="0" smtClean="0">
                <a:solidFill>
                  <a:srgbClr val="669900"/>
                </a:solidFill>
                <a:latin typeface="Calibri"/>
                <a:ea typeface="ＭＳ Ｐゴシック"/>
              </a:rPr>
              <a:t>	</a:t>
            </a:r>
            <a:r>
              <a:rPr lang="ja-JP" altLang="en-US" sz="1400" dirty="0" smtClean="0">
                <a:solidFill>
                  <a:prstClr val="black"/>
                </a:solidFill>
                <a:latin typeface="Calibri"/>
                <a:ea typeface="ＭＳ Ｐゴシック"/>
              </a:rPr>
              <a:t>・</a:t>
            </a:r>
            <a:r>
              <a:rPr lang="ja-JP" altLang="en-US" sz="1400" dirty="0">
                <a:solidFill>
                  <a:prstClr val="black"/>
                </a:solidFill>
                <a:latin typeface="Calibri"/>
                <a:ea typeface="ＭＳ Ｐゴシック"/>
              </a:rPr>
              <a:t>長期入院を理由に事業者から一方的に解約</a:t>
            </a:r>
            <a:r>
              <a:rPr lang="ja-JP" altLang="en-US" sz="1400" dirty="0" smtClean="0">
                <a:solidFill>
                  <a:prstClr val="black"/>
                </a:solidFill>
                <a:latin typeface="Calibri"/>
                <a:ea typeface="ＭＳ Ｐゴシック"/>
              </a:rPr>
              <a:t>できないなど、</a:t>
            </a:r>
            <a:r>
              <a:rPr lang="en-US" altLang="ja-JP" sz="1400" dirty="0" smtClean="0">
                <a:solidFill>
                  <a:prstClr val="black"/>
                </a:solidFill>
                <a:latin typeface="Calibri"/>
                <a:ea typeface="ＭＳ Ｐゴシック"/>
              </a:rPr>
              <a:t/>
            </a:r>
            <a:br>
              <a:rPr lang="en-US" altLang="ja-JP" sz="1400" dirty="0" smtClean="0">
                <a:solidFill>
                  <a:prstClr val="black"/>
                </a:solidFill>
                <a:latin typeface="Calibri"/>
                <a:ea typeface="ＭＳ Ｐゴシック"/>
              </a:rPr>
            </a:br>
            <a:r>
              <a:rPr lang="en-US" altLang="ja-JP" sz="1400" dirty="0" smtClean="0">
                <a:solidFill>
                  <a:prstClr val="black"/>
                </a:solidFill>
                <a:latin typeface="Calibri"/>
                <a:ea typeface="ＭＳ Ｐゴシック"/>
              </a:rPr>
              <a:t>	</a:t>
            </a:r>
            <a:r>
              <a:rPr lang="ja-JP" altLang="en-US" sz="1400" dirty="0" smtClean="0">
                <a:solidFill>
                  <a:prstClr val="black"/>
                </a:solidFill>
                <a:latin typeface="Calibri"/>
                <a:ea typeface="ＭＳ Ｐゴシック"/>
              </a:rPr>
              <a:t>　居住</a:t>
            </a:r>
            <a:r>
              <a:rPr lang="ja-JP" altLang="en-US" sz="1400" dirty="0">
                <a:solidFill>
                  <a:prstClr val="black"/>
                </a:solidFill>
                <a:latin typeface="Calibri"/>
                <a:ea typeface="ＭＳ Ｐゴシック"/>
              </a:rPr>
              <a:t>の安定が図られた契約であること</a:t>
            </a:r>
            <a:endParaRPr lang="en-US" altLang="ja-JP" sz="1400" dirty="0">
              <a:solidFill>
                <a:prstClr val="black"/>
              </a:solidFill>
              <a:latin typeface="Calibri"/>
              <a:ea typeface="ＭＳ Ｐゴシック"/>
            </a:endParaRPr>
          </a:p>
          <a:p>
            <a:pPr marL="276775" indent="-276775">
              <a:tabLst>
                <a:tab pos="1257300" algn="l"/>
              </a:tabLst>
              <a:defRPr/>
            </a:pPr>
            <a:r>
              <a:rPr lang="ja-JP" altLang="en-US" sz="1400" dirty="0">
                <a:solidFill>
                  <a:prstClr val="black"/>
                </a:solidFill>
                <a:latin typeface="Calibri"/>
                <a:ea typeface="ＭＳ Ｐゴシック"/>
              </a:rPr>
              <a:t>　　  　　　　　　　 </a:t>
            </a:r>
            <a:r>
              <a:rPr lang="en-US" altLang="ja-JP" sz="1400" dirty="0" smtClean="0">
                <a:solidFill>
                  <a:prstClr val="black"/>
                </a:solidFill>
                <a:latin typeface="Calibri"/>
                <a:ea typeface="ＭＳ Ｐゴシック"/>
              </a:rPr>
              <a:t>	</a:t>
            </a:r>
            <a:r>
              <a:rPr lang="ja-JP" altLang="en-US" sz="1400" dirty="0" smtClean="0">
                <a:solidFill>
                  <a:prstClr val="black"/>
                </a:solidFill>
                <a:latin typeface="Calibri"/>
                <a:ea typeface="ＭＳ Ｐゴシック"/>
              </a:rPr>
              <a:t>・</a:t>
            </a:r>
            <a:r>
              <a:rPr lang="ja-JP" altLang="en-US" sz="1400" dirty="0">
                <a:solidFill>
                  <a:prstClr val="black"/>
                </a:solidFill>
                <a:latin typeface="Calibri"/>
                <a:ea typeface="ＭＳ Ｐゴシック"/>
              </a:rPr>
              <a:t>敷金、家賃、サービス対価以外の金銭を徴収しないこと</a:t>
            </a:r>
            <a:endParaRPr lang="en-US" altLang="ja-JP" sz="1400" dirty="0">
              <a:solidFill>
                <a:prstClr val="black"/>
              </a:solidFill>
              <a:latin typeface="Calibri"/>
              <a:ea typeface="ＭＳ Ｐゴシック"/>
            </a:endParaRPr>
          </a:p>
          <a:p>
            <a:pPr marL="1341438" indent="-1341438">
              <a:tabLst>
                <a:tab pos="1257300" algn="l"/>
              </a:tabLst>
              <a:defRPr/>
            </a:pPr>
            <a:r>
              <a:rPr lang="ja-JP" altLang="en-US" sz="1400" dirty="0">
                <a:solidFill>
                  <a:prstClr val="black"/>
                </a:solidFill>
                <a:latin typeface="Calibri"/>
                <a:ea typeface="ＭＳ Ｐゴシック"/>
              </a:rPr>
              <a:t>　　　　　　　　　　 </a:t>
            </a:r>
            <a:r>
              <a:rPr lang="en-US" altLang="ja-JP" sz="1400" dirty="0" smtClean="0">
                <a:solidFill>
                  <a:prstClr val="black"/>
                </a:solidFill>
                <a:latin typeface="Calibri"/>
                <a:ea typeface="ＭＳ Ｐゴシック"/>
              </a:rPr>
              <a:t>	</a:t>
            </a:r>
            <a:r>
              <a:rPr lang="ja-JP" altLang="en-US" sz="1400" dirty="0" smtClean="0">
                <a:solidFill>
                  <a:prstClr val="black"/>
                </a:solidFill>
                <a:latin typeface="Calibri"/>
                <a:ea typeface="ＭＳ Ｐゴシック"/>
              </a:rPr>
              <a:t>・</a:t>
            </a:r>
            <a:r>
              <a:rPr lang="ja-JP" altLang="en-US" sz="1400" dirty="0">
                <a:solidFill>
                  <a:prstClr val="black"/>
                </a:solidFill>
                <a:latin typeface="Calibri"/>
                <a:ea typeface="ＭＳ Ｐゴシック"/>
              </a:rPr>
              <a:t>前払金に関して入居者保護が図られている</a:t>
            </a:r>
            <a:r>
              <a:rPr lang="ja-JP" altLang="en-US" sz="1400" dirty="0" smtClean="0">
                <a:solidFill>
                  <a:prstClr val="black"/>
                </a:solidFill>
                <a:latin typeface="Calibri"/>
                <a:ea typeface="ＭＳ Ｐゴシック"/>
              </a:rPr>
              <a:t>こと　</a:t>
            </a:r>
            <a:r>
              <a:rPr lang="ja-JP" altLang="en-US" sz="1200" dirty="0" smtClean="0">
                <a:solidFill>
                  <a:prstClr val="black"/>
                </a:solidFill>
                <a:latin typeface="Calibri"/>
                <a:ea typeface="ＭＳ Ｐゴシック"/>
              </a:rPr>
              <a:t>（</a:t>
            </a:r>
            <a:r>
              <a:rPr lang="ja-JP" altLang="en-US" sz="1200" dirty="0">
                <a:solidFill>
                  <a:prstClr val="black"/>
                </a:solidFill>
                <a:latin typeface="Calibri"/>
                <a:ea typeface="ＭＳ Ｐゴシック"/>
              </a:rPr>
              <a:t>初期償却の制限</a:t>
            </a:r>
            <a:r>
              <a:rPr lang="ja-JP" altLang="en-US" sz="1200" dirty="0" smtClean="0">
                <a:solidFill>
                  <a:prstClr val="black"/>
                </a:solidFill>
                <a:latin typeface="Calibri"/>
                <a:ea typeface="ＭＳ Ｐゴシック"/>
              </a:rPr>
              <a:t>、</a:t>
            </a:r>
            <a:endParaRPr lang="en-US" altLang="ja-JP" sz="1200" dirty="0" smtClean="0">
              <a:solidFill>
                <a:prstClr val="black"/>
              </a:solidFill>
              <a:latin typeface="Calibri"/>
              <a:ea typeface="ＭＳ Ｐゴシック"/>
            </a:endParaRPr>
          </a:p>
          <a:p>
            <a:pPr marL="1341438" indent="-1341438">
              <a:tabLst>
                <a:tab pos="1257300" algn="l"/>
              </a:tabLst>
              <a:defRPr/>
            </a:pPr>
            <a:r>
              <a:rPr lang="ja-JP" altLang="en-US" sz="1200" dirty="0" smtClean="0">
                <a:solidFill>
                  <a:prstClr val="black"/>
                </a:solidFill>
                <a:latin typeface="Calibri"/>
                <a:ea typeface="ＭＳ Ｐゴシック"/>
              </a:rPr>
              <a:t>　　　　　　　　　　　　　　工事</a:t>
            </a:r>
            <a:r>
              <a:rPr lang="ja-JP" altLang="en-US" sz="1200" dirty="0">
                <a:solidFill>
                  <a:prstClr val="black"/>
                </a:solidFill>
                <a:latin typeface="Calibri"/>
                <a:ea typeface="ＭＳ Ｐゴシック"/>
              </a:rPr>
              <a:t>完了前</a:t>
            </a:r>
            <a:r>
              <a:rPr lang="ja-JP" altLang="en-US" sz="1200" dirty="0" smtClean="0">
                <a:solidFill>
                  <a:prstClr val="black"/>
                </a:solidFill>
                <a:latin typeface="Calibri"/>
                <a:ea typeface="ＭＳ Ｐゴシック"/>
              </a:rPr>
              <a:t>の受領</a:t>
            </a:r>
            <a:r>
              <a:rPr lang="ja-JP" altLang="en-US" sz="1200" dirty="0">
                <a:solidFill>
                  <a:prstClr val="black"/>
                </a:solidFill>
                <a:latin typeface="Calibri"/>
                <a:ea typeface="ＭＳ Ｐゴシック"/>
              </a:rPr>
              <a:t>禁止、保全措置・返還ルールの明示の義務付け</a:t>
            </a:r>
            <a:r>
              <a:rPr lang="ja-JP" altLang="en-US" sz="1200" dirty="0" smtClean="0">
                <a:solidFill>
                  <a:prstClr val="black"/>
                </a:solidFill>
                <a:latin typeface="Calibri"/>
                <a:ea typeface="ＭＳ Ｐゴシック"/>
              </a:rPr>
              <a:t>）</a:t>
            </a:r>
            <a:endParaRPr lang="en-US" altLang="ja-JP" sz="1200" dirty="0">
              <a:solidFill>
                <a:prstClr val="black"/>
              </a:solidFill>
              <a:latin typeface="Calibri"/>
              <a:ea typeface="ＭＳ Ｐゴシック"/>
            </a:endParaRPr>
          </a:p>
        </p:txBody>
      </p:sp>
      <p:grpSp>
        <p:nvGrpSpPr>
          <p:cNvPr id="2" name="グループ化 339"/>
          <p:cNvGrpSpPr>
            <a:grpSpLocks/>
          </p:cNvGrpSpPr>
          <p:nvPr/>
        </p:nvGrpSpPr>
        <p:grpSpPr bwMode="auto">
          <a:xfrm>
            <a:off x="2556160" y="4797425"/>
            <a:ext cx="6443886" cy="2060582"/>
            <a:chOff x="3022601" y="5013321"/>
            <a:chExt cx="6121400" cy="1844674"/>
          </a:xfrm>
        </p:grpSpPr>
        <p:sp>
          <p:nvSpPr>
            <p:cNvPr id="6" name="フリーフォーム 5"/>
            <p:cNvSpPr/>
            <p:nvPr/>
          </p:nvSpPr>
          <p:spPr bwMode="auto">
            <a:xfrm>
              <a:off x="7556501" y="5662610"/>
              <a:ext cx="1106488" cy="479425"/>
            </a:xfrm>
            <a:custGeom>
              <a:avLst/>
              <a:gdLst>
                <a:gd name="connsiteX0" fmla="*/ 0 w 1338262"/>
                <a:gd name="connsiteY0" fmla="*/ 214312 h 604837"/>
                <a:gd name="connsiteX1" fmla="*/ 1338262 w 1338262"/>
                <a:gd name="connsiteY1" fmla="*/ 0 h 604837"/>
                <a:gd name="connsiteX2" fmla="*/ 1000125 w 1338262"/>
                <a:gd name="connsiteY2" fmla="*/ 247650 h 604837"/>
                <a:gd name="connsiteX3" fmla="*/ 509587 w 1338262"/>
                <a:gd name="connsiteY3" fmla="*/ 328612 h 604837"/>
                <a:gd name="connsiteX4" fmla="*/ 633412 w 1338262"/>
                <a:gd name="connsiteY4" fmla="*/ 509587 h 604837"/>
                <a:gd name="connsiteX5" fmla="*/ 471487 w 1338262"/>
                <a:gd name="connsiteY5" fmla="*/ 604837 h 604837"/>
                <a:gd name="connsiteX6" fmla="*/ 314325 w 1338262"/>
                <a:gd name="connsiteY6" fmla="*/ 376237 h 604837"/>
                <a:gd name="connsiteX7" fmla="*/ 23812 w 1338262"/>
                <a:gd name="connsiteY7" fmla="*/ 423862 h 604837"/>
                <a:gd name="connsiteX8" fmla="*/ 0 w 1338262"/>
                <a:gd name="connsiteY8" fmla="*/ 214312 h 604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8262" h="604837">
                  <a:moveTo>
                    <a:pt x="0" y="214312"/>
                  </a:moveTo>
                  <a:lnTo>
                    <a:pt x="1338262" y="0"/>
                  </a:lnTo>
                  <a:lnTo>
                    <a:pt x="1000125" y="247650"/>
                  </a:lnTo>
                  <a:lnTo>
                    <a:pt x="509587" y="328612"/>
                  </a:lnTo>
                  <a:lnTo>
                    <a:pt x="633412" y="509587"/>
                  </a:lnTo>
                  <a:lnTo>
                    <a:pt x="471487" y="604837"/>
                  </a:lnTo>
                  <a:lnTo>
                    <a:pt x="314325" y="376237"/>
                  </a:lnTo>
                  <a:lnTo>
                    <a:pt x="23812" y="423862"/>
                  </a:lnTo>
                  <a:lnTo>
                    <a:pt x="0" y="214312"/>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7" name="フリーフォーム 6"/>
            <p:cNvSpPr/>
            <p:nvPr/>
          </p:nvSpPr>
          <p:spPr bwMode="auto">
            <a:xfrm>
              <a:off x="5675314" y="5202234"/>
              <a:ext cx="1876425" cy="1655761"/>
            </a:xfrm>
            <a:custGeom>
              <a:avLst/>
              <a:gdLst>
                <a:gd name="connsiteX0" fmla="*/ 695325 w 2266950"/>
                <a:gd name="connsiteY0" fmla="*/ 471487 h 2090737"/>
                <a:gd name="connsiteX1" fmla="*/ 300038 w 2266950"/>
                <a:gd name="connsiteY1" fmla="*/ 757237 h 2090737"/>
                <a:gd name="connsiteX2" fmla="*/ 0 w 2266950"/>
                <a:gd name="connsiteY2" fmla="*/ 795337 h 2090737"/>
                <a:gd name="connsiteX3" fmla="*/ 452438 w 2266950"/>
                <a:gd name="connsiteY3" fmla="*/ 1100137 h 2090737"/>
                <a:gd name="connsiteX4" fmla="*/ 1276350 w 2266950"/>
                <a:gd name="connsiteY4" fmla="*/ 2076450 h 2090737"/>
                <a:gd name="connsiteX5" fmla="*/ 1443038 w 2266950"/>
                <a:gd name="connsiteY5" fmla="*/ 2090737 h 2090737"/>
                <a:gd name="connsiteX6" fmla="*/ 1533525 w 2266950"/>
                <a:gd name="connsiteY6" fmla="*/ 2028825 h 2090737"/>
                <a:gd name="connsiteX7" fmla="*/ 895350 w 2266950"/>
                <a:gd name="connsiteY7" fmla="*/ 1243012 h 2090737"/>
                <a:gd name="connsiteX8" fmla="*/ 2266950 w 2266950"/>
                <a:gd name="connsiteY8" fmla="*/ 1009650 h 2090737"/>
                <a:gd name="connsiteX9" fmla="*/ 2252663 w 2266950"/>
                <a:gd name="connsiteY9" fmla="*/ 785812 h 2090737"/>
                <a:gd name="connsiteX10" fmla="*/ 738188 w 2266950"/>
                <a:gd name="connsiteY10" fmla="*/ 1062037 h 2090737"/>
                <a:gd name="connsiteX11" fmla="*/ 542925 w 2266950"/>
                <a:gd name="connsiteY11" fmla="*/ 881062 h 2090737"/>
                <a:gd name="connsiteX12" fmla="*/ 1447800 w 2266950"/>
                <a:gd name="connsiteY12" fmla="*/ 219075 h 2090737"/>
                <a:gd name="connsiteX13" fmla="*/ 1347788 w 2266950"/>
                <a:gd name="connsiteY13" fmla="*/ 0 h 2090737"/>
                <a:gd name="connsiteX14" fmla="*/ 652463 w 2266950"/>
                <a:gd name="connsiteY14" fmla="*/ 500062 h 2090737"/>
                <a:gd name="connsiteX15" fmla="*/ 652463 w 2266950"/>
                <a:gd name="connsiteY15" fmla="*/ 500062 h 2090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66950" h="2090737">
                  <a:moveTo>
                    <a:pt x="695325" y="471487"/>
                  </a:moveTo>
                  <a:lnTo>
                    <a:pt x="300038" y="757237"/>
                  </a:lnTo>
                  <a:lnTo>
                    <a:pt x="0" y="795337"/>
                  </a:lnTo>
                  <a:lnTo>
                    <a:pt x="452438" y="1100137"/>
                  </a:lnTo>
                  <a:lnTo>
                    <a:pt x="1276350" y="2076450"/>
                  </a:lnTo>
                  <a:lnTo>
                    <a:pt x="1443038" y="2090737"/>
                  </a:lnTo>
                  <a:lnTo>
                    <a:pt x="1533525" y="2028825"/>
                  </a:lnTo>
                  <a:lnTo>
                    <a:pt x="895350" y="1243012"/>
                  </a:lnTo>
                  <a:lnTo>
                    <a:pt x="2266950" y="1009650"/>
                  </a:lnTo>
                  <a:lnTo>
                    <a:pt x="2252663" y="785812"/>
                  </a:lnTo>
                  <a:lnTo>
                    <a:pt x="738188" y="1062037"/>
                  </a:lnTo>
                  <a:lnTo>
                    <a:pt x="542925" y="881062"/>
                  </a:lnTo>
                  <a:lnTo>
                    <a:pt x="1447800" y="219075"/>
                  </a:lnTo>
                  <a:lnTo>
                    <a:pt x="1347788" y="0"/>
                  </a:lnTo>
                  <a:lnTo>
                    <a:pt x="652463" y="500062"/>
                  </a:lnTo>
                  <a:lnTo>
                    <a:pt x="652463" y="500062"/>
                  </a:lnTo>
                </a:path>
              </a:pathLst>
            </a:custGeom>
            <a:solidFill>
              <a:schemeClr val="bg1">
                <a:lumMod val="85000"/>
              </a:schemeClr>
            </a:solidFill>
            <a:ln>
              <a:no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solidFill>
                  <a:prstClr val="black"/>
                </a:solidFill>
              </a:endParaRPr>
            </a:p>
          </p:txBody>
        </p:sp>
        <p:sp>
          <p:nvSpPr>
            <p:cNvPr id="8" name="フリーフォーム 7"/>
            <p:cNvSpPr/>
            <p:nvPr/>
          </p:nvSpPr>
          <p:spPr bwMode="auto">
            <a:xfrm>
              <a:off x="3998914" y="6062658"/>
              <a:ext cx="398462" cy="658812"/>
            </a:xfrm>
            <a:custGeom>
              <a:avLst/>
              <a:gdLst>
                <a:gd name="connsiteX0" fmla="*/ 104775 w 481012"/>
                <a:gd name="connsiteY0" fmla="*/ 0 h 833437"/>
                <a:gd name="connsiteX1" fmla="*/ 0 w 481012"/>
                <a:gd name="connsiteY1" fmla="*/ 80962 h 833437"/>
                <a:gd name="connsiteX2" fmla="*/ 342900 w 481012"/>
                <a:gd name="connsiteY2" fmla="*/ 819150 h 833437"/>
                <a:gd name="connsiteX3" fmla="*/ 481012 w 481012"/>
                <a:gd name="connsiteY3" fmla="*/ 833437 h 833437"/>
                <a:gd name="connsiteX4" fmla="*/ 104775 w 481012"/>
                <a:gd name="connsiteY4" fmla="*/ 0 h 8334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1012" h="833437">
                  <a:moveTo>
                    <a:pt x="104775" y="0"/>
                  </a:moveTo>
                  <a:lnTo>
                    <a:pt x="0" y="80962"/>
                  </a:lnTo>
                  <a:lnTo>
                    <a:pt x="342900" y="819150"/>
                  </a:lnTo>
                  <a:lnTo>
                    <a:pt x="481012" y="833437"/>
                  </a:lnTo>
                  <a:lnTo>
                    <a:pt x="104775"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9" name="フリーフォーム 8"/>
            <p:cNvSpPr/>
            <p:nvPr/>
          </p:nvSpPr>
          <p:spPr bwMode="auto">
            <a:xfrm>
              <a:off x="4219576" y="5124446"/>
              <a:ext cx="1474788" cy="1619248"/>
            </a:xfrm>
            <a:custGeom>
              <a:avLst/>
              <a:gdLst>
                <a:gd name="connsiteX0" fmla="*/ 1543050 w 1781175"/>
                <a:gd name="connsiteY0" fmla="*/ 0 h 2047875"/>
                <a:gd name="connsiteX1" fmla="*/ 1666875 w 1781175"/>
                <a:gd name="connsiteY1" fmla="*/ 19050 h 2047875"/>
                <a:gd name="connsiteX2" fmla="*/ 438150 w 1781175"/>
                <a:gd name="connsiteY2" fmla="*/ 881063 h 2047875"/>
                <a:gd name="connsiteX3" fmla="*/ 452437 w 1781175"/>
                <a:gd name="connsiteY3" fmla="*/ 976313 h 2047875"/>
                <a:gd name="connsiteX4" fmla="*/ 681037 w 1781175"/>
                <a:gd name="connsiteY4" fmla="*/ 1019175 h 2047875"/>
                <a:gd name="connsiteX5" fmla="*/ 719137 w 1781175"/>
                <a:gd name="connsiteY5" fmla="*/ 1004888 h 2047875"/>
                <a:gd name="connsiteX6" fmla="*/ 1700212 w 1781175"/>
                <a:gd name="connsiteY6" fmla="*/ 890588 h 2047875"/>
                <a:gd name="connsiteX7" fmla="*/ 1781175 w 1781175"/>
                <a:gd name="connsiteY7" fmla="*/ 1100138 h 2047875"/>
                <a:gd name="connsiteX8" fmla="*/ 1681162 w 1781175"/>
                <a:gd name="connsiteY8" fmla="*/ 1162050 h 2047875"/>
                <a:gd name="connsiteX9" fmla="*/ 1576387 w 1781175"/>
                <a:gd name="connsiteY9" fmla="*/ 1181100 h 2047875"/>
                <a:gd name="connsiteX10" fmla="*/ 1238250 w 1781175"/>
                <a:gd name="connsiteY10" fmla="*/ 1204913 h 2047875"/>
                <a:gd name="connsiteX11" fmla="*/ 995362 w 1781175"/>
                <a:gd name="connsiteY11" fmla="*/ 1214438 h 2047875"/>
                <a:gd name="connsiteX12" fmla="*/ 781050 w 1781175"/>
                <a:gd name="connsiteY12" fmla="*/ 2047875 h 2047875"/>
                <a:gd name="connsiteX13" fmla="*/ 552450 w 1781175"/>
                <a:gd name="connsiteY13" fmla="*/ 2033588 h 2047875"/>
                <a:gd name="connsiteX14" fmla="*/ 781050 w 1781175"/>
                <a:gd name="connsiteY14" fmla="*/ 1219200 h 2047875"/>
                <a:gd name="connsiteX15" fmla="*/ 742950 w 1781175"/>
                <a:gd name="connsiteY15" fmla="*/ 1247775 h 2047875"/>
                <a:gd name="connsiteX16" fmla="*/ 500062 w 1781175"/>
                <a:gd name="connsiteY16" fmla="*/ 1238250 h 2047875"/>
                <a:gd name="connsiteX17" fmla="*/ 300037 w 1781175"/>
                <a:gd name="connsiteY17" fmla="*/ 1223963 h 2047875"/>
                <a:gd name="connsiteX18" fmla="*/ 185737 w 1781175"/>
                <a:gd name="connsiteY18" fmla="*/ 1195388 h 2047875"/>
                <a:gd name="connsiteX19" fmla="*/ 71437 w 1781175"/>
                <a:gd name="connsiteY19" fmla="*/ 1152525 h 2047875"/>
                <a:gd name="connsiteX20" fmla="*/ 0 w 1781175"/>
                <a:gd name="connsiteY20" fmla="*/ 1081088 h 2047875"/>
                <a:gd name="connsiteX21" fmla="*/ 1543050 w 1781175"/>
                <a:gd name="connsiteY21" fmla="*/ 0 h 2047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81175" h="2047875">
                  <a:moveTo>
                    <a:pt x="1543050" y="0"/>
                  </a:moveTo>
                  <a:lnTo>
                    <a:pt x="1666875" y="19050"/>
                  </a:lnTo>
                  <a:lnTo>
                    <a:pt x="438150" y="881063"/>
                  </a:lnTo>
                  <a:lnTo>
                    <a:pt x="452437" y="976313"/>
                  </a:lnTo>
                  <a:lnTo>
                    <a:pt x="681037" y="1019175"/>
                  </a:lnTo>
                  <a:lnTo>
                    <a:pt x="719137" y="1004888"/>
                  </a:lnTo>
                  <a:lnTo>
                    <a:pt x="1700212" y="890588"/>
                  </a:lnTo>
                  <a:lnTo>
                    <a:pt x="1781175" y="1100138"/>
                  </a:lnTo>
                  <a:lnTo>
                    <a:pt x="1681162" y="1162050"/>
                  </a:lnTo>
                  <a:lnTo>
                    <a:pt x="1576387" y="1181100"/>
                  </a:lnTo>
                  <a:lnTo>
                    <a:pt x="1238250" y="1204913"/>
                  </a:lnTo>
                  <a:lnTo>
                    <a:pt x="995362" y="1214438"/>
                  </a:lnTo>
                  <a:lnTo>
                    <a:pt x="781050" y="2047875"/>
                  </a:lnTo>
                  <a:lnTo>
                    <a:pt x="552450" y="2033588"/>
                  </a:lnTo>
                  <a:lnTo>
                    <a:pt x="781050" y="1219200"/>
                  </a:lnTo>
                  <a:lnTo>
                    <a:pt x="742950" y="1247775"/>
                  </a:lnTo>
                  <a:lnTo>
                    <a:pt x="500062" y="1238250"/>
                  </a:lnTo>
                  <a:lnTo>
                    <a:pt x="300037" y="1223963"/>
                  </a:lnTo>
                  <a:lnTo>
                    <a:pt x="185737" y="1195388"/>
                  </a:lnTo>
                  <a:lnTo>
                    <a:pt x="71437" y="1152525"/>
                  </a:lnTo>
                  <a:lnTo>
                    <a:pt x="0" y="1081088"/>
                  </a:lnTo>
                  <a:lnTo>
                    <a:pt x="154305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10" name="フリーフォーム 9"/>
            <p:cNvSpPr/>
            <p:nvPr/>
          </p:nvSpPr>
          <p:spPr bwMode="auto">
            <a:xfrm>
              <a:off x="6419851" y="5956295"/>
              <a:ext cx="1528763" cy="849312"/>
            </a:xfrm>
            <a:custGeom>
              <a:avLst/>
              <a:gdLst>
                <a:gd name="connsiteX0" fmla="*/ 1695450 w 1847850"/>
                <a:gd name="connsiteY0" fmla="*/ 0 h 1071562"/>
                <a:gd name="connsiteX1" fmla="*/ 1847850 w 1847850"/>
                <a:gd name="connsiteY1" fmla="*/ 233362 h 1071562"/>
                <a:gd name="connsiteX2" fmla="*/ 638175 w 1847850"/>
                <a:gd name="connsiteY2" fmla="*/ 1071562 h 1071562"/>
                <a:gd name="connsiteX3" fmla="*/ 0 w 1847850"/>
                <a:gd name="connsiteY3" fmla="*/ 285750 h 1071562"/>
                <a:gd name="connsiteX4" fmla="*/ 1695450 w 1847850"/>
                <a:gd name="connsiteY4" fmla="*/ 0 h 10715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7850" h="1071562">
                  <a:moveTo>
                    <a:pt x="1695450" y="0"/>
                  </a:moveTo>
                  <a:lnTo>
                    <a:pt x="1847850" y="233362"/>
                  </a:lnTo>
                  <a:lnTo>
                    <a:pt x="638175" y="1071562"/>
                  </a:lnTo>
                  <a:lnTo>
                    <a:pt x="0" y="285750"/>
                  </a:lnTo>
                  <a:lnTo>
                    <a:pt x="1695450" y="0"/>
                  </a:lnTo>
                  <a:close/>
                </a:path>
              </a:pathLst>
            </a:custGeom>
            <a:solidFill>
              <a:srgbClr val="FFFFCC">
                <a:alpha val="6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11" name="フリーフォーム 10"/>
            <p:cNvSpPr/>
            <p:nvPr/>
          </p:nvSpPr>
          <p:spPr bwMode="auto">
            <a:xfrm>
              <a:off x="6119814" y="5245096"/>
              <a:ext cx="3024187" cy="806450"/>
            </a:xfrm>
            <a:custGeom>
              <a:avLst/>
              <a:gdLst>
                <a:gd name="connsiteX0" fmla="*/ 3652837 w 3652837"/>
                <a:gd name="connsiteY0" fmla="*/ 123825 h 1019175"/>
                <a:gd name="connsiteX1" fmla="*/ 1300162 w 3652837"/>
                <a:gd name="connsiteY1" fmla="*/ 0 h 1019175"/>
                <a:gd name="connsiteX2" fmla="*/ 652462 w 3652837"/>
                <a:gd name="connsiteY2" fmla="*/ 357188 h 1019175"/>
                <a:gd name="connsiteX3" fmla="*/ 0 w 3652837"/>
                <a:gd name="connsiteY3" fmla="*/ 838200 h 1019175"/>
                <a:gd name="connsiteX4" fmla="*/ 195262 w 3652837"/>
                <a:gd name="connsiteY4" fmla="*/ 1019175 h 1019175"/>
                <a:gd name="connsiteX5" fmla="*/ 3105150 w 3652837"/>
                <a:gd name="connsiteY5" fmla="*/ 519113 h 1019175"/>
                <a:gd name="connsiteX6" fmla="*/ 3652837 w 3652837"/>
                <a:gd name="connsiteY6" fmla="*/ 123825 h 1019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52837" h="1019175">
                  <a:moveTo>
                    <a:pt x="3652837" y="123825"/>
                  </a:moveTo>
                  <a:lnTo>
                    <a:pt x="1300162" y="0"/>
                  </a:lnTo>
                  <a:lnTo>
                    <a:pt x="652462" y="357188"/>
                  </a:lnTo>
                  <a:lnTo>
                    <a:pt x="0" y="838200"/>
                  </a:lnTo>
                  <a:lnTo>
                    <a:pt x="195262" y="1019175"/>
                  </a:lnTo>
                  <a:lnTo>
                    <a:pt x="3105150" y="519113"/>
                  </a:lnTo>
                  <a:lnTo>
                    <a:pt x="3652837" y="123825"/>
                  </a:lnTo>
                  <a:close/>
                </a:path>
              </a:pathLst>
            </a:custGeom>
            <a:solidFill>
              <a:srgbClr val="CCFF66">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12" name="フリーフォーム 11"/>
            <p:cNvSpPr/>
            <p:nvPr/>
          </p:nvSpPr>
          <p:spPr bwMode="auto">
            <a:xfrm>
              <a:off x="4883151" y="5975346"/>
              <a:ext cx="1836738" cy="876299"/>
            </a:xfrm>
            <a:custGeom>
              <a:avLst/>
              <a:gdLst>
                <a:gd name="connsiteX0" fmla="*/ 195262 w 2219325"/>
                <a:gd name="connsiteY0" fmla="*/ 138113 h 1104900"/>
                <a:gd name="connsiteX1" fmla="*/ 0 w 2219325"/>
                <a:gd name="connsiteY1" fmla="*/ 971550 h 1104900"/>
                <a:gd name="connsiteX2" fmla="*/ 2185987 w 2219325"/>
                <a:gd name="connsiteY2" fmla="*/ 1104900 h 1104900"/>
                <a:gd name="connsiteX3" fmla="*/ 2219325 w 2219325"/>
                <a:gd name="connsiteY3" fmla="*/ 1071563 h 1104900"/>
                <a:gd name="connsiteX4" fmla="*/ 1290637 w 2219325"/>
                <a:gd name="connsiteY4" fmla="*/ 0 h 1104900"/>
                <a:gd name="connsiteX5" fmla="*/ 904875 w 2219325"/>
                <a:gd name="connsiteY5" fmla="*/ 71438 h 1104900"/>
                <a:gd name="connsiteX6" fmla="*/ 742950 w 2219325"/>
                <a:gd name="connsiteY6" fmla="*/ 119063 h 1104900"/>
                <a:gd name="connsiteX7" fmla="*/ 457200 w 2219325"/>
                <a:gd name="connsiteY7" fmla="*/ 114300 h 1104900"/>
                <a:gd name="connsiteX8" fmla="*/ 195262 w 2219325"/>
                <a:gd name="connsiteY8" fmla="*/ 138113 h 1104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19325" h="1104900">
                  <a:moveTo>
                    <a:pt x="195262" y="138113"/>
                  </a:moveTo>
                  <a:lnTo>
                    <a:pt x="0" y="971550"/>
                  </a:lnTo>
                  <a:lnTo>
                    <a:pt x="2185987" y="1104900"/>
                  </a:lnTo>
                  <a:lnTo>
                    <a:pt x="2219325" y="1071563"/>
                  </a:lnTo>
                  <a:lnTo>
                    <a:pt x="1290637" y="0"/>
                  </a:lnTo>
                  <a:lnTo>
                    <a:pt x="904875" y="71438"/>
                  </a:lnTo>
                  <a:lnTo>
                    <a:pt x="742950" y="119063"/>
                  </a:lnTo>
                  <a:lnTo>
                    <a:pt x="457200" y="114300"/>
                  </a:lnTo>
                  <a:lnTo>
                    <a:pt x="195262" y="138113"/>
                  </a:lnTo>
                  <a:close/>
                </a:path>
              </a:pathLst>
            </a:custGeom>
            <a:solidFill>
              <a:srgbClr val="CCFF66">
                <a:alpha val="5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13" name="フリーフォーム 12"/>
            <p:cNvSpPr/>
            <p:nvPr/>
          </p:nvSpPr>
          <p:spPr bwMode="auto">
            <a:xfrm>
              <a:off x="4090989" y="5980108"/>
              <a:ext cx="784225" cy="750886"/>
            </a:xfrm>
            <a:custGeom>
              <a:avLst/>
              <a:gdLst>
                <a:gd name="connsiteX0" fmla="*/ 138113 w 947738"/>
                <a:gd name="connsiteY0" fmla="*/ 0 h 947737"/>
                <a:gd name="connsiteX1" fmla="*/ 0 w 947738"/>
                <a:gd name="connsiteY1" fmla="*/ 109537 h 947737"/>
                <a:gd name="connsiteX2" fmla="*/ 371475 w 947738"/>
                <a:gd name="connsiteY2" fmla="*/ 923925 h 947737"/>
                <a:gd name="connsiteX3" fmla="*/ 723900 w 947738"/>
                <a:gd name="connsiteY3" fmla="*/ 947737 h 947737"/>
                <a:gd name="connsiteX4" fmla="*/ 947738 w 947738"/>
                <a:gd name="connsiteY4" fmla="*/ 138112 h 947737"/>
                <a:gd name="connsiteX5" fmla="*/ 904875 w 947738"/>
                <a:gd name="connsiteY5" fmla="*/ 157162 h 947737"/>
                <a:gd name="connsiteX6" fmla="*/ 785813 w 947738"/>
                <a:gd name="connsiteY6" fmla="*/ 166687 h 947737"/>
                <a:gd name="connsiteX7" fmla="*/ 638175 w 947738"/>
                <a:gd name="connsiteY7" fmla="*/ 157162 h 947737"/>
                <a:gd name="connsiteX8" fmla="*/ 495300 w 947738"/>
                <a:gd name="connsiteY8" fmla="*/ 147637 h 947737"/>
                <a:gd name="connsiteX9" fmla="*/ 376238 w 947738"/>
                <a:gd name="connsiteY9" fmla="*/ 128587 h 947737"/>
                <a:gd name="connsiteX10" fmla="*/ 261938 w 947738"/>
                <a:gd name="connsiteY10" fmla="*/ 90487 h 947737"/>
                <a:gd name="connsiteX11" fmla="*/ 180975 w 947738"/>
                <a:gd name="connsiteY11" fmla="*/ 33337 h 947737"/>
                <a:gd name="connsiteX12" fmla="*/ 138113 w 947738"/>
                <a:gd name="connsiteY12" fmla="*/ 0 h 947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47738" h="947737">
                  <a:moveTo>
                    <a:pt x="138113" y="0"/>
                  </a:moveTo>
                  <a:lnTo>
                    <a:pt x="0" y="109537"/>
                  </a:lnTo>
                  <a:lnTo>
                    <a:pt x="371475" y="923925"/>
                  </a:lnTo>
                  <a:lnTo>
                    <a:pt x="723900" y="947737"/>
                  </a:lnTo>
                  <a:lnTo>
                    <a:pt x="947738" y="138112"/>
                  </a:lnTo>
                  <a:lnTo>
                    <a:pt x="904875" y="157162"/>
                  </a:lnTo>
                  <a:lnTo>
                    <a:pt x="785813" y="166687"/>
                  </a:lnTo>
                  <a:lnTo>
                    <a:pt x="638175" y="157162"/>
                  </a:lnTo>
                  <a:lnTo>
                    <a:pt x="495300" y="147637"/>
                  </a:lnTo>
                  <a:lnTo>
                    <a:pt x="376238" y="128587"/>
                  </a:lnTo>
                  <a:lnTo>
                    <a:pt x="261938" y="90487"/>
                  </a:lnTo>
                  <a:lnTo>
                    <a:pt x="180975" y="33337"/>
                  </a:lnTo>
                  <a:lnTo>
                    <a:pt x="138113" y="0"/>
                  </a:lnTo>
                  <a:close/>
                </a:path>
              </a:pathLst>
            </a:custGeom>
            <a:solidFill>
              <a:srgbClr val="CCFF6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14" name="フリーフォーム 13"/>
            <p:cNvSpPr/>
            <p:nvPr/>
          </p:nvSpPr>
          <p:spPr bwMode="auto">
            <a:xfrm>
              <a:off x="4589464" y="5146671"/>
              <a:ext cx="2201862" cy="768349"/>
            </a:xfrm>
            <a:custGeom>
              <a:avLst/>
              <a:gdLst>
                <a:gd name="connsiteX0" fmla="*/ 1209675 w 2657475"/>
                <a:gd name="connsiteY0" fmla="*/ 0 h 971550"/>
                <a:gd name="connsiteX1" fmla="*/ 0 w 2657475"/>
                <a:gd name="connsiteY1" fmla="*/ 847725 h 971550"/>
                <a:gd name="connsiteX2" fmla="*/ 0 w 2657475"/>
                <a:gd name="connsiteY2" fmla="*/ 909638 h 971550"/>
                <a:gd name="connsiteX3" fmla="*/ 33337 w 2657475"/>
                <a:gd name="connsiteY3" fmla="*/ 947738 h 971550"/>
                <a:gd name="connsiteX4" fmla="*/ 123825 w 2657475"/>
                <a:gd name="connsiteY4" fmla="*/ 971550 h 971550"/>
                <a:gd name="connsiteX5" fmla="*/ 547687 w 2657475"/>
                <a:gd name="connsiteY5" fmla="*/ 942975 h 971550"/>
                <a:gd name="connsiteX6" fmla="*/ 1624012 w 2657475"/>
                <a:gd name="connsiteY6" fmla="*/ 814388 h 971550"/>
                <a:gd name="connsiteX7" fmla="*/ 2657475 w 2657475"/>
                <a:gd name="connsiteY7" fmla="*/ 80963 h 971550"/>
                <a:gd name="connsiteX8" fmla="*/ 1209675 w 2657475"/>
                <a:gd name="connsiteY8" fmla="*/ 0 h 971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57475" h="971550">
                  <a:moveTo>
                    <a:pt x="1209675" y="0"/>
                  </a:moveTo>
                  <a:lnTo>
                    <a:pt x="0" y="847725"/>
                  </a:lnTo>
                  <a:lnTo>
                    <a:pt x="0" y="909638"/>
                  </a:lnTo>
                  <a:lnTo>
                    <a:pt x="33337" y="947738"/>
                  </a:lnTo>
                  <a:lnTo>
                    <a:pt x="123825" y="971550"/>
                  </a:lnTo>
                  <a:lnTo>
                    <a:pt x="547687" y="942975"/>
                  </a:lnTo>
                  <a:lnTo>
                    <a:pt x="1624012" y="814388"/>
                  </a:lnTo>
                  <a:lnTo>
                    <a:pt x="2657475" y="80963"/>
                  </a:lnTo>
                  <a:lnTo>
                    <a:pt x="1209675" y="0"/>
                  </a:lnTo>
                  <a:close/>
                </a:path>
              </a:pathLst>
            </a:custGeom>
            <a:solidFill>
              <a:srgbClr val="CCFF66">
                <a:alpha val="4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15" name="フリーフォーム 14"/>
            <p:cNvSpPr/>
            <p:nvPr/>
          </p:nvSpPr>
          <p:spPr bwMode="auto">
            <a:xfrm>
              <a:off x="6721475" y="6049959"/>
              <a:ext cx="1095375" cy="539749"/>
            </a:xfrm>
            <a:custGeom>
              <a:avLst/>
              <a:gdLst>
                <a:gd name="connsiteX0" fmla="*/ 231775 w 1323182"/>
                <a:gd name="connsiteY0" fmla="*/ 115887 h 681831"/>
                <a:gd name="connsiteX1" fmla="*/ 36513 w 1323182"/>
                <a:gd name="connsiteY1" fmla="*/ 153987 h 681831"/>
                <a:gd name="connsiteX2" fmla="*/ 12700 w 1323182"/>
                <a:gd name="connsiteY2" fmla="*/ 277812 h 681831"/>
                <a:gd name="connsiteX3" fmla="*/ 93663 w 1323182"/>
                <a:gd name="connsiteY3" fmla="*/ 354012 h 681831"/>
                <a:gd name="connsiteX4" fmla="*/ 217488 w 1323182"/>
                <a:gd name="connsiteY4" fmla="*/ 406400 h 681831"/>
                <a:gd name="connsiteX5" fmla="*/ 327025 w 1323182"/>
                <a:gd name="connsiteY5" fmla="*/ 496887 h 681831"/>
                <a:gd name="connsiteX6" fmla="*/ 279400 w 1323182"/>
                <a:gd name="connsiteY6" fmla="*/ 587375 h 681831"/>
                <a:gd name="connsiteX7" fmla="*/ 422275 w 1323182"/>
                <a:gd name="connsiteY7" fmla="*/ 668337 h 681831"/>
                <a:gd name="connsiteX8" fmla="*/ 608013 w 1323182"/>
                <a:gd name="connsiteY8" fmla="*/ 668337 h 681831"/>
                <a:gd name="connsiteX9" fmla="*/ 741363 w 1323182"/>
                <a:gd name="connsiteY9" fmla="*/ 592137 h 681831"/>
                <a:gd name="connsiteX10" fmla="*/ 884238 w 1323182"/>
                <a:gd name="connsiteY10" fmla="*/ 492125 h 681831"/>
                <a:gd name="connsiteX11" fmla="*/ 912813 w 1323182"/>
                <a:gd name="connsiteY11" fmla="*/ 392112 h 681831"/>
                <a:gd name="connsiteX12" fmla="*/ 974725 w 1323182"/>
                <a:gd name="connsiteY12" fmla="*/ 368300 h 681831"/>
                <a:gd name="connsiteX13" fmla="*/ 1093788 w 1323182"/>
                <a:gd name="connsiteY13" fmla="*/ 349250 h 681831"/>
                <a:gd name="connsiteX14" fmla="*/ 1236663 w 1323182"/>
                <a:gd name="connsiteY14" fmla="*/ 182562 h 681831"/>
                <a:gd name="connsiteX15" fmla="*/ 1322388 w 1323182"/>
                <a:gd name="connsiteY15" fmla="*/ 44450 h 681831"/>
                <a:gd name="connsiteX16" fmla="*/ 1231900 w 1323182"/>
                <a:gd name="connsiteY16" fmla="*/ 6350 h 681831"/>
                <a:gd name="connsiteX17" fmla="*/ 1012825 w 1323182"/>
                <a:gd name="connsiteY17" fmla="*/ 6350 h 681831"/>
                <a:gd name="connsiteX18" fmla="*/ 679450 w 1323182"/>
                <a:gd name="connsiteY18" fmla="*/ 25400 h 681831"/>
                <a:gd name="connsiteX19" fmla="*/ 398463 w 1323182"/>
                <a:gd name="connsiteY19" fmla="*/ 106362 h 681831"/>
                <a:gd name="connsiteX20" fmla="*/ 231775 w 1323182"/>
                <a:gd name="connsiteY20" fmla="*/ 115887 h 681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23182" h="681831">
                  <a:moveTo>
                    <a:pt x="231775" y="115887"/>
                  </a:moveTo>
                  <a:cubicBezTo>
                    <a:pt x="171450" y="123824"/>
                    <a:pt x="73026" y="126999"/>
                    <a:pt x="36513" y="153987"/>
                  </a:cubicBezTo>
                  <a:cubicBezTo>
                    <a:pt x="0" y="180975"/>
                    <a:pt x="3175" y="244475"/>
                    <a:pt x="12700" y="277812"/>
                  </a:cubicBezTo>
                  <a:cubicBezTo>
                    <a:pt x="22225" y="311150"/>
                    <a:pt x="59532" y="332581"/>
                    <a:pt x="93663" y="354012"/>
                  </a:cubicBezTo>
                  <a:cubicBezTo>
                    <a:pt x="127794" y="375443"/>
                    <a:pt x="178594" y="382588"/>
                    <a:pt x="217488" y="406400"/>
                  </a:cubicBezTo>
                  <a:cubicBezTo>
                    <a:pt x="256382" y="430212"/>
                    <a:pt x="316706" y="466725"/>
                    <a:pt x="327025" y="496887"/>
                  </a:cubicBezTo>
                  <a:cubicBezTo>
                    <a:pt x="337344" y="527049"/>
                    <a:pt x="263525" y="558800"/>
                    <a:pt x="279400" y="587375"/>
                  </a:cubicBezTo>
                  <a:cubicBezTo>
                    <a:pt x="295275" y="615950"/>
                    <a:pt x="367506" y="654843"/>
                    <a:pt x="422275" y="668337"/>
                  </a:cubicBezTo>
                  <a:cubicBezTo>
                    <a:pt x="477044" y="681831"/>
                    <a:pt x="554832" y="681037"/>
                    <a:pt x="608013" y="668337"/>
                  </a:cubicBezTo>
                  <a:cubicBezTo>
                    <a:pt x="661194" y="655637"/>
                    <a:pt x="695326" y="621506"/>
                    <a:pt x="741363" y="592137"/>
                  </a:cubicBezTo>
                  <a:cubicBezTo>
                    <a:pt x="787400" y="562768"/>
                    <a:pt x="855663" y="525463"/>
                    <a:pt x="884238" y="492125"/>
                  </a:cubicBezTo>
                  <a:cubicBezTo>
                    <a:pt x="912813" y="458788"/>
                    <a:pt x="897732" y="412750"/>
                    <a:pt x="912813" y="392112"/>
                  </a:cubicBezTo>
                  <a:cubicBezTo>
                    <a:pt x="927894" y="371475"/>
                    <a:pt x="944563" y="375444"/>
                    <a:pt x="974725" y="368300"/>
                  </a:cubicBezTo>
                  <a:cubicBezTo>
                    <a:pt x="1004887" y="361156"/>
                    <a:pt x="1050132" y="380206"/>
                    <a:pt x="1093788" y="349250"/>
                  </a:cubicBezTo>
                  <a:cubicBezTo>
                    <a:pt x="1137444" y="318294"/>
                    <a:pt x="1198563" y="233362"/>
                    <a:pt x="1236663" y="182562"/>
                  </a:cubicBezTo>
                  <a:cubicBezTo>
                    <a:pt x="1274763" y="131762"/>
                    <a:pt x="1323182" y="73819"/>
                    <a:pt x="1322388" y="44450"/>
                  </a:cubicBezTo>
                  <a:cubicBezTo>
                    <a:pt x="1321594" y="15081"/>
                    <a:pt x="1283494" y="12700"/>
                    <a:pt x="1231900" y="6350"/>
                  </a:cubicBezTo>
                  <a:cubicBezTo>
                    <a:pt x="1180306" y="0"/>
                    <a:pt x="1104900" y="3175"/>
                    <a:pt x="1012825" y="6350"/>
                  </a:cubicBezTo>
                  <a:cubicBezTo>
                    <a:pt x="920750" y="9525"/>
                    <a:pt x="781844" y="8731"/>
                    <a:pt x="679450" y="25400"/>
                  </a:cubicBezTo>
                  <a:cubicBezTo>
                    <a:pt x="577056" y="42069"/>
                    <a:pt x="477044" y="92075"/>
                    <a:pt x="398463" y="106362"/>
                  </a:cubicBezTo>
                  <a:cubicBezTo>
                    <a:pt x="319882" y="120649"/>
                    <a:pt x="292100" y="107950"/>
                    <a:pt x="231775" y="115887"/>
                  </a:cubicBezTo>
                  <a:close/>
                </a:path>
              </a:pathLst>
            </a:custGeom>
            <a:solidFill>
              <a:srgbClr val="CCFF66">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16" name="フリーフォーム 15"/>
            <p:cNvSpPr/>
            <p:nvPr/>
          </p:nvSpPr>
          <p:spPr bwMode="auto">
            <a:xfrm>
              <a:off x="5621339" y="6124570"/>
              <a:ext cx="496887" cy="220663"/>
            </a:xfrm>
            <a:custGeom>
              <a:avLst/>
              <a:gdLst>
                <a:gd name="connsiteX0" fmla="*/ 7144 w 600076"/>
                <a:gd name="connsiteY0" fmla="*/ 92869 h 278607"/>
                <a:gd name="connsiteX1" fmla="*/ 178594 w 600076"/>
                <a:gd name="connsiteY1" fmla="*/ 7144 h 278607"/>
                <a:gd name="connsiteX2" fmla="*/ 335757 w 600076"/>
                <a:gd name="connsiteY2" fmla="*/ 50006 h 278607"/>
                <a:gd name="connsiteX3" fmla="*/ 564357 w 600076"/>
                <a:gd name="connsiteY3" fmla="*/ 121444 h 278607"/>
                <a:gd name="connsiteX4" fmla="*/ 550069 w 600076"/>
                <a:gd name="connsiteY4" fmla="*/ 250031 h 278607"/>
                <a:gd name="connsiteX5" fmla="*/ 407194 w 600076"/>
                <a:gd name="connsiteY5" fmla="*/ 250031 h 278607"/>
                <a:gd name="connsiteX6" fmla="*/ 207169 w 600076"/>
                <a:gd name="connsiteY6" fmla="*/ 264319 h 278607"/>
                <a:gd name="connsiteX7" fmla="*/ 221457 w 600076"/>
                <a:gd name="connsiteY7" fmla="*/ 164306 h 278607"/>
                <a:gd name="connsiteX8" fmla="*/ 7144 w 600076"/>
                <a:gd name="connsiteY8" fmla="*/ 92869 h 278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0076" h="278607">
                  <a:moveTo>
                    <a:pt x="7144" y="92869"/>
                  </a:moveTo>
                  <a:cubicBezTo>
                    <a:pt x="0" y="66675"/>
                    <a:pt x="123825" y="14288"/>
                    <a:pt x="178594" y="7144"/>
                  </a:cubicBezTo>
                  <a:cubicBezTo>
                    <a:pt x="233363" y="0"/>
                    <a:pt x="271463" y="30956"/>
                    <a:pt x="335757" y="50006"/>
                  </a:cubicBezTo>
                  <a:cubicBezTo>
                    <a:pt x="400051" y="69056"/>
                    <a:pt x="528638" y="88107"/>
                    <a:pt x="564357" y="121444"/>
                  </a:cubicBezTo>
                  <a:cubicBezTo>
                    <a:pt x="600076" y="154781"/>
                    <a:pt x="576263" y="228600"/>
                    <a:pt x="550069" y="250031"/>
                  </a:cubicBezTo>
                  <a:cubicBezTo>
                    <a:pt x="523875" y="271462"/>
                    <a:pt x="464344" y="247650"/>
                    <a:pt x="407194" y="250031"/>
                  </a:cubicBezTo>
                  <a:cubicBezTo>
                    <a:pt x="350044" y="252412"/>
                    <a:pt x="238125" y="278607"/>
                    <a:pt x="207169" y="264319"/>
                  </a:cubicBezTo>
                  <a:cubicBezTo>
                    <a:pt x="176213" y="250032"/>
                    <a:pt x="257176" y="192881"/>
                    <a:pt x="221457" y="164306"/>
                  </a:cubicBezTo>
                  <a:cubicBezTo>
                    <a:pt x="185738" y="135731"/>
                    <a:pt x="14288" y="119063"/>
                    <a:pt x="7144" y="92869"/>
                  </a:cubicBezTo>
                  <a:close/>
                </a:path>
              </a:pathLst>
            </a:custGeom>
            <a:solidFill>
              <a:srgbClr val="CCCC00">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17" name="フリーフォーム 16"/>
            <p:cNvSpPr/>
            <p:nvPr/>
          </p:nvSpPr>
          <p:spPr bwMode="auto">
            <a:xfrm>
              <a:off x="5343526" y="5199059"/>
              <a:ext cx="803275" cy="346075"/>
            </a:xfrm>
            <a:custGeom>
              <a:avLst/>
              <a:gdLst>
                <a:gd name="connsiteX0" fmla="*/ 342900 w 971550"/>
                <a:gd name="connsiteY0" fmla="*/ 0 h 438150"/>
                <a:gd name="connsiteX1" fmla="*/ 190500 w 971550"/>
                <a:gd name="connsiteY1" fmla="*/ 142875 h 438150"/>
                <a:gd name="connsiteX2" fmla="*/ 0 w 971550"/>
                <a:gd name="connsiteY2" fmla="*/ 285750 h 438150"/>
                <a:gd name="connsiteX3" fmla="*/ 28575 w 971550"/>
                <a:gd name="connsiteY3" fmla="*/ 438150 h 438150"/>
                <a:gd name="connsiteX4" fmla="*/ 228600 w 971550"/>
                <a:gd name="connsiteY4" fmla="*/ 390525 h 438150"/>
                <a:gd name="connsiteX5" fmla="*/ 733425 w 971550"/>
                <a:gd name="connsiteY5" fmla="*/ 304800 h 438150"/>
                <a:gd name="connsiteX6" fmla="*/ 971550 w 971550"/>
                <a:gd name="connsiteY6" fmla="*/ 142875 h 438150"/>
                <a:gd name="connsiteX7" fmla="*/ 781050 w 971550"/>
                <a:gd name="connsiteY7" fmla="*/ 19050 h 438150"/>
                <a:gd name="connsiteX8" fmla="*/ 342900 w 971550"/>
                <a:gd name="connsiteY8" fmla="*/ 0 h 438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71550" h="438150">
                  <a:moveTo>
                    <a:pt x="342900" y="0"/>
                  </a:moveTo>
                  <a:lnTo>
                    <a:pt x="190500" y="142875"/>
                  </a:lnTo>
                  <a:lnTo>
                    <a:pt x="0" y="285750"/>
                  </a:lnTo>
                  <a:lnTo>
                    <a:pt x="28575" y="438150"/>
                  </a:lnTo>
                  <a:lnTo>
                    <a:pt x="228600" y="390525"/>
                  </a:lnTo>
                  <a:lnTo>
                    <a:pt x="733425" y="304800"/>
                  </a:lnTo>
                  <a:lnTo>
                    <a:pt x="971550" y="142875"/>
                  </a:lnTo>
                  <a:lnTo>
                    <a:pt x="781050" y="19050"/>
                  </a:lnTo>
                  <a:lnTo>
                    <a:pt x="342900" y="0"/>
                  </a:lnTo>
                  <a:close/>
                </a:path>
              </a:pathLst>
            </a:custGeom>
            <a:solidFill>
              <a:srgbClr val="CCFF66">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18" name="フリーフォーム 17"/>
            <p:cNvSpPr/>
            <p:nvPr/>
          </p:nvSpPr>
          <p:spPr bwMode="auto">
            <a:xfrm>
              <a:off x="3022601" y="6142033"/>
              <a:ext cx="1257300" cy="573087"/>
            </a:xfrm>
            <a:custGeom>
              <a:avLst/>
              <a:gdLst>
                <a:gd name="connsiteX0" fmla="*/ 942975 w 1285875"/>
                <a:gd name="connsiteY0" fmla="*/ 0 h 723900"/>
                <a:gd name="connsiteX1" fmla="*/ 1285875 w 1285875"/>
                <a:gd name="connsiteY1" fmla="*/ 723900 h 723900"/>
                <a:gd name="connsiteX2" fmla="*/ 0 w 1285875"/>
                <a:gd name="connsiteY2" fmla="*/ 628650 h 723900"/>
                <a:gd name="connsiteX3" fmla="*/ 942975 w 1285875"/>
                <a:gd name="connsiteY3" fmla="*/ 0 h 723900"/>
              </a:gdLst>
              <a:ahLst/>
              <a:cxnLst>
                <a:cxn ang="0">
                  <a:pos x="connsiteX0" y="connsiteY0"/>
                </a:cxn>
                <a:cxn ang="0">
                  <a:pos x="connsiteX1" y="connsiteY1"/>
                </a:cxn>
                <a:cxn ang="0">
                  <a:pos x="connsiteX2" y="connsiteY2"/>
                </a:cxn>
                <a:cxn ang="0">
                  <a:pos x="connsiteX3" y="connsiteY3"/>
                </a:cxn>
              </a:cxnLst>
              <a:rect l="l" t="t" r="r" b="b"/>
              <a:pathLst>
                <a:path w="1285875" h="723900">
                  <a:moveTo>
                    <a:pt x="942975" y="0"/>
                  </a:moveTo>
                  <a:lnTo>
                    <a:pt x="1285875" y="723900"/>
                  </a:lnTo>
                  <a:lnTo>
                    <a:pt x="0" y="628650"/>
                  </a:lnTo>
                  <a:lnTo>
                    <a:pt x="942975" y="0"/>
                  </a:lnTo>
                  <a:close/>
                </a:path>
              </a:pathLst>
            </a:custGeom>
            <a:solidFill>
              <a:srgbClr val="CCFF6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90140" name="Oval 411"/>
            <p:cNvSpPr>
              <a:spLocks noChangeArrowheads="1"/>
            </p:cNvSpPr>
            <p:nvPr/>
          </p:nvSpPr>
          <p:spPr bwMode="auto">
            <a:xfrm rot="19290638">
              <a:off x="4309263" y="6137971"/>
              <a:ext cx="395632" cy="486775"/>
            </a:xfrm>
            <a:prstGeom prst="ellipse">
              <a:avLst/>
            </a:prstGeom>
            <a:solidFill>
              <a:srgbClr val="CCFF99"/>
            </a:solidFill>
            <a:ln w="9525">
              <a:noFill/>
              <a:round/>
              <a:headEnd/>
              <a:tailEnd/>
            </a:ln>
          </p:spPr>
          <p:txBody>
            <a:bodyPr/>
            <a:lstStyle/>
            <a:p>
              <a:endParaRPr lang="ja-JP" altLang="en-US" smtClean="0">
                <a:solidFill>
                  <a:prstClr val="black"/>
                </a:solidFill>
                <a:latin typeface="Calibri"/>
                <a:ea typeface="ＭＳ Ｐゴシック"/>
              </a:endParaRPr>
            </a:p>
          </p:txBody>
        </p:sp>
        <p:sp>
          <p:nvSpPr>
            <p:cNvPr id="90141" name="Freeform 378"/>
            <p:cNvSpPr>
              <a:spLocks/>
            </p:cNvSpPr>
            <p:nvPr/>
          </p:nvSpPr>
          <p:spPr bwMode="auto">
            <a:xfrm>
              <a:off x="6509897" y="6298202"/>
              <a:ext cx="182336" cy="62875"/>
            </a:xfrm>
            <a:custGeom>
              <a:avLst/>
              <a:gdLst>
                <a:gd name="T0" fmla="*/ 2147483647 w 135"/>
                <a:gd name="T1" fmla="*/ 2147483647 h 46"/>
                <a:gd name="T2" fmla="*/ 2147483647 w 135"/>
                <a:gd name="T3" fmla="*/ 2147483647 h 46"/>
                <a:gd name="T4" fmla="*/ 0 w 135"/>
                <a:gd name="T5" fmla="*/ 0 h 46"/>
                <a:gd name="T6" fmla="*/ 2147483647 w 135"/>
                <a:gd name="T7" fmla="*/ 0 h 46"/>
                <a:gd name="T8" fmla="*/ 2147483647 w 135"/>
                <a:gd name="T9" fmla="*/ 2147483647 h 46"/>
                <a:gd name="T10" fmla="*/ 0 60000 65536"/>
                <a:gd name="T11" fmla="*/ 0 60000 65536"/>
                <a:gd name="T12" fmla="*/ 0 60000 65536"/>
                <a:gd name="T13" fmla="*/ 0 60000 65536"/>
                <a:gd name="T14" fmla="*/ 0 60000 65536"/>
                <a:gd name="T15" fmla="*/ 0 w 135"/>
                <a:gd name="T16" fmla="*/ 0 h 46"/>
                <a:gd name="T17" fmla="*/ 135 w 135"/>
                <a:gd name="T18" fmla="*/ 46 h 46"/>
              </a:gdLst>
              <a:ahLst/>
              <a:cxnLst>
                <a:cxn ang="T10">
                  <a:pos x="T0" y="T1"/>
                </a:cxn>
                <a:cxn ang="T11">
                  <a:pos x="T2" y="T3"/>
                </a:cxn>
                <a:cxn ang="T12">
                  <a:pos x="T4" y="T5"/>
                </a:cxn>
                <a:cxn ang="T13">
                  <a:pos x="T6" y="T7"/>
                </a:cxn>
                <a:cxn ang="T14">
                  <a:pos x="T8" y="T9"/>
                </a:cxn>
              </a:cxnLst>
              <a:rect l="T15" t="T16" r="T17" b="T18"/>
              <a:pathLst>
                <a:path w="135" h="46">
                  <a:moveTo>
                    <a:pt x="135" y="46"/>
                  </a:moveTo>
                  <a:lnTo>
                    <a:pt x="46" y="46"/>
                  </a:lnTo>
                  <a:lnTo>
                    <a:pt x="0" y="0"/>
                  </a:lnTo>
                  <a:lnTo>
                    <a:pt x="88" y="0"/>
                  </a:lnTo>
                  <a:lnTo>
                    <a:pt x="135" y="46"/>
                  </a:lnTo>
                  <a:close/>
                </a:path>
              </a:pathLst>
            </a:custGeom>
            <a:solidFill>
              <a:schemeClr val="folHlink">
                <a:alpha val="50195"/>
              </a:schemeClr>
            </a:solidFill>
            <a:ln w="3175">
              <a:solidFill>
                <a:srgbClr val="339966"/>
              </a:solidFill>
              <a:round/>
              <a:headEnd/>
              <a:tailEnd/>
            </a:ln>
          </p:spPr>
          <p:txBody>
            <a:bodyPr/>
            <a:lstStyle/>
            <a:p>
              <a:endParaRPr lang="ja-JP" altLang="en-US" smtClean="0">
                <a:solidFill>
                  <a:prstClr val="black"/>
                </a:solidFill>
                <a:latin typeface="Calibri"/>
                <a:ea typeface="ＭＳ Ｐゴシック"/>
              </a:endParaRPr>
            </a:p>
          </p:txBody>
        </p:sp>
        <p:sp>
          <p:nvSpPr>
            <p:cNvPr id="90142" name="Line 395"/>
            <p:cNvSpPr>
              <a:spLocks noChangeShapeType="1"/>
            </p:cNvSpPr>
            <p:nvPr/>
          </p:nvSpPr>
          <p:spPr bwMode="auto">
            <a:xfrm flipH="1">
              <a:off x="4871174" y="6079154"/>
              <a:ext cx="174307" cy="683514"/>
            </a:xfrm>
            <a:prstGeom prst="line">
              <a:avLst/>
            </a:prstGeom>
            <a:noFill/>
            <a:ln w="9525">
              <a:solidFill>
                <a:srgbClr val="666633"/>
              </a:solidFill>
              <a:round/>
              <a:headEnd/>
              <a:tailEnd/>
            </a:ln>
          </p:spPr>
          <p:txBody>
            <a:bodyPr/>
            <a:lstStyle/>
            <a:p>
              <a:endParaRPr lang="ja-JP" altLang="en-US" smtClean="0">
                <a:solidFill>
                  <a:prstClr val="black"/>
                </a:solidFill>
                <a:latin typeface="Calibri"/>
                <a:ea typeface="ＭＳ Ｐゴシック"/>
              </a:endParaRPr>
            </a:p>
          </p:txBody>
        </p:sp>
        <p:sp>
          <p:nvSpPr>
            <p:cNvPr id="22" name="フリーフォーム 21"/>
            <p:cNvSpPr/>
            <p:nvPr/>
          </p:nvSpPr>
          <p:spPr bwMode="auto">
            <a:xfrm>
              <a:off x="5035551" y="5956295"/>
              <a:ext cx="895350" cy="128588"/>
            </a:xfrm>
            <a:custGeom>
              <a:avLst/>
              <a:gdLst>
                <a:gd name="connsiteX0" fmla="*/ 1081088 w 1081088"/>
                <a:gd name="connsiteY0" fmla="*/ 0 h 161925"/>
                <a:gd name="connsiteX1" fmla="*/ 590550 w 1081088"/>
                <a:gd name="connsiteY1" fmla="*/ 133350 h 161925"/>
                <a:gd name="connsiteX2" fmla="*/ 590550 w 1081088"/>
                <a:gd name="connsiteY2" fmla="*/ 133350 h 161925"/>
                <a:gd name="connsiteX3" fmla="*/ 0 w 1081088"/>
                <a:gd name="connsiteY3" fmla="*/ 161925 h 161925"/>
                <a:gd name="connsiteX4" fmla="*/ 0 w 1081088"/>
                <a:gd name="connsiteY4" fmla="*/ 161925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1088" h="161925">
                  <a:moveTo>
                    <a:pt x="1081088" y="0"/>
                  </a:moveTo>
                  <a:lnTo>
                    <a:pt x="590550" y="133350"/>
                  </a:lnTo>
                  <a:lnTo>
                    <a:pt x="590550" y="133350"/>
                  </a:lnTo>
                  <a:lnTo>
                    <a:pt x="0" y="161925"/>
                  </a:lnTo>
                  <a:lnTo>
                    <a:pt x="0" y="161925"/>
                  </a:lnTo>
                </a:path>
              </a:pathLst>
            </a:custGeom>
            <a:ln>
              <a:solidFill>
                <a:srgbClr val="666633"/>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solidFill>
                  <a:prstClr val="black"/>
                </a:solidFill>
              </a:endParaRPr>
            </a:p>
          </p:txBody>
        </p:sp>
        <p:sp>
          <p:nvSpPr>
            <p:cNvPr id="90144" name="Line 409"/>
            <p:cNvSpPr>
              <a:spLocks noChangeShapeType="1"/>
            </p:cNvSpPr>
            <p:nvPr/>
          </p:nvSpPr>
          <p:spPr bwMode="auto">
            <a:xfrm>
              <a:off x="5943395" y="5964557"/>
              <a:ext cx="775210" cy="876194"/>
            </a:xfrm>
            <a:prstGeom prst="line">
              <a:avLst/>
            </a:prstGeom>
            <a:noFill/>
            <a:ln w="9525">
              <a:solidFill>
                <a:srgbClr val="666633"/>
              </a:solidFill>
              <a:round/>
              <a:headEnd/>
              <a:tailEnd/>
            </a:ln>
          </p:spPr>
          <p:txBody>
            <a:bodyPr/>
            <a:lstStyle/>
            <a:p>
              <a:endParaRPr lang="ja-JP" altLang="en-US" smtClean="0">
                <a:solidFill>
                  <a:prstClr val="black"/>
                </a:solidFill>
                <a:latin typeface="Calibri"/>
                <a:ea typeface="ＭＳ Ｐゴシック"/>
              </a:endParaRPr>
            </a:p>
          </p:txBody>
        </p:sp>
        <p:cxnSp>
          <p:nvCxnSpPr>
            <p:cNvPr id="24" name="直線コネクタ 23"/>
            <p:cNvCxnSpPr/>
            <p:nvPr/>
          </p:nvCxnSpPr>
          <p:spPr bwMode="auto">
            <a:xfrm flipV="1">
              <a:off x="6122988" y="5222870"/>
              <a:ext cx="952500" cy="684213"/>
            </a:xfrm>
            <a:prstGeom prst="line">
              <a:avLst/>
            </a:prstGeom>
            <a:ln>
              <a:solidFill>
                <a:srgbClr val="666633"/>
              </a:solidFill>
            </a:ln>
          </p:spPr>
          <p:style>
            <a:lnRef idx="1">
              <a:schemeClr val="accent1"/>
            </a:lnRef>
            <a:fillRef idx="0">
              <a:schemeClr val="accent1"/>
            </a:fillRef>
            <a:effectRef idx="0">
              <a:schemeClr val="accent1"/>
            </a:effectRef>
            <a:fontRef idx="minor">
              <a:schemeClr val="tx1"/>
            </a:fontRef>
          </p:style>
        </p:cxnSp>
        <p:cxnSp>
          <p:nvCxnSpPr>
            <p:cNvPr id="25" name="直線コネクタ 24"/>
            <p:cNvCxnSpPr>
              <a:stCxn id="90152" idx="2"/>
            </p:cNvCxnSpPr>
            <p:nvPr/>
          </p:nvCxnSpPr>
          <p:spPr bwMode="auto">
            <a:xfrm flipV="1">
              <a:off x="5938839" y="5222870"/>
              <a:ext cx="839787" cy="569913"/>
            </a:xfrm>
            <a:prstGeom prst="line">
              <a:avLst/>
            </a:prstGeom>
            <a:ln>
              <a:solidFill>
                <a:srgbClr val="666633"/>
              </a:solidFill>
            </a:ln>
          </p:spPr>
          <p:style>
            <a:lnRef idx="1">
              <a:schemeClr val="accent1"/>
            </a:lnRef>
            <a:fillRef idx="0">
              <a:schemeClr val="accent1"/>
            </a:fillRef>
            <a:effectRef idx="0">
              <a:schemeClr val="accent1"/>
            </a:effectRef>
            <a:fontRef idx="minor">
              <a:schemeClr val="tx1"/>
            </a:fontRef>
          </p:style>
        </p:cxnSp>
        <p:cxnSp>
          <p:nvCxnSpPr>
            <p:cNvPr id="26" name="直線コネクタ 25"/>
            <p:cNvCxnSpPr/>
            <p:nvPr/>
          </p:nvCxnSpPr>
          <p:spPr bwMode="auto">
            <a:xfrm flipV="1">
              <a:off x="4602164" y="5165720"/>
              <a:ext cx="982662" cy="649288"/>
            </a:xfrm>
            <a:prstGeom prst="line">
              <a:avLst/>
            </a:prstGeom>
            <a:ln>
              <a:solidFill>
                <a:srgbClr val="666633"/>
              </a:solidFill>
            </a:ln>
          </p:spPr>
          <p:style>
            <a:lnRef idx="1">
              <a:schemeClr val="accent1"/>
            </a:lnRef>
            <a:fillRef idx="0">
              <a:schemeClr val="accent1"/>
            </a:fillRef>
            <a:effectRef idx="0">
              <a:schemeClr val="accent1"/>
            </a:effectRef>
            <a:fontRef idx="minor">
              <a:schemeClr val="tx1"/>
            </a:fontRef>
          </p:style>
        </p:cxnSp>
        <p:sp>
          <p:nvSpPr>
            <p:cNvPr id="90148" name="Freeform 381"/>
            <p:cNvSpPr>
              <a:spLocks/>
            </p:cNvSpPr>
            <p:nvPr/>
          </p:nvSpPr>
          <p:spPr bwMode="auto">
            <a:xfrm>
              <a:off x="6726635" y="5617731"/>
              <a:ext cx="589434" cy="283952"/>
            </a:xfrm>
            <a:custGeom>
              <a:avLst/>
              <a:gdLst>
                <a:gd name="T0" fmla="*/ 2147483647 w 450"/>
                <a:gd name="T1" fmla="*/ 2147483647 h 205"/>
                <a:gd name="T2" fmla="*/ 2147483647 w 450"/>
                <a:gd name="T3" fmla="*/ 0 h 205"/>
                <a:gd name="T4" fmla="*/ 2147483647 w 450"/>
                <a:gd name="T5" fmla="*/ 2147483647 h 205"/>
                <a:gd name="T6" fmla="*/ 2147483647 w 450"/>
                <a:gd name="T7" fmla="*/ 2147483647 h 205"/>
                <a:gd name="T8" fmla="*/ 2147483647 w 450"/>
                <a:gd name="T9" fmla="*/ 2147483647 h 205"/>
                <a:gd name="T10" fmla="*/ 2147483647 w 450"/>
                <a:gd name="T11" fmla="*/ 2147483647 h 205"/>
                <a:gd name="T12" fmla="*/ 2147483647 w 450"/>
                <a:gd name="T13" fmla="*/ 2147483647 h 205"/>
                <a:gd name="T14" fmla="*/ 2147483647 w 450"/>
                <a:gd name="T15" fmla="*/ 2147483647 h 205"/>
                <a:gd name="T16" fmla="*/ 2147483647 w 450"/>
                <a:gd name="T17" fmla="*/ 2147483647 h 205"/>
                <a:gd name="T18" fmla="*/ 0 w 450"/>
                <a:gd name="T19" fmla="*/ 2147483647 h 205"/>
                <a:gd name="T20" fmla="*/ 2147483647 w 450"/>
                <a:gd name="T21" fmla="*/ 2147483647 h 205"/>
                <a:gd name="T22" fmla="*/ 2147483647 w 450"/>
                <a:gd name="T23" fmla="*/ 2147483647 h 205"/>
                <a:gd name="T24" fmla="*/ 2147483647 w 450"/>
                <a:gd name="T25" fmla="*/ 2147483647 h 205"/>
                <a:gd name="T26" fmla="*/ 2147483647 w 450"/>
                <a:gd name="T27" fmla="*/ 2147483647 h 20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50"/>
                <a:gd name="T43" fmla="*/ 0 h 205"/>
                <a:gd name="T44" fmla="*/ 450 w 450"/>
                <a:gd name="T45" fmla="*/ 205 h 20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50" h="205">
                  <a:moveTo>
                    <a:pt x="24" y="24"/>
                  </a:moveTo>
                  <a:cubicBezTo>
                    <a:pt x="72" y="8"/>
                    <a:pt x="117" y="5"/>
                    <a:pt x="168" y="0"/>
                  </a:cubicBezTo>
                  <a:cubicBezTo>
                    <a:pt x="187" y="1"/>
                    <a:pt x="279" y="5"/>
                    <a:pt x="312" y="12"/>
                  </a:cubicBezTo>
                  <a:cubicBezTo>
                    <a:pt x="324" y="15"/>
                    <a:pt x="336" y="20"/>
                    <a:pt x="348" y="24"/>
                  </a:cubicBezTo>
                  <a:cubicBezTo>
                    <a:pt x="354" y="26"/>
                    <a:pt x="366" y="30"/>
                    <a:pt x="366" y="30"/>
                  </a:cubicBezTo>
                  <a:cubicBezTo>
                    <a:pt x="399" y="79"/>
                    <a:pt x="356" y="23"/>
                    <a:pt x="396" y="54"/>
                  </a:cubicBezTo>
                  <a:cubicBezTo>
                    <a:pt x="423" y="75"/>
                    <a:pt x="440" y="95"/>
                    <a:pt x="450" y="126"/>
                  </a:cubicBezTo>
                  <a:cubicBezTo>
                    <a:pt x="398" y="205"/>
                    <a:pt x="314" y="171"/>
                    <a:pt x="222" y="174"/>
                  </a:cubicBezTo>
                  <a:cubicBezTo>
                    <a:pt x="176" y="183"/>
                    <a:pt x="129" y="189"/>
                    <a:pt x="84" y="204"/>
                  </a:cubicBezTo>
                  <a:cubicBezTo>
                    <a:pt x="21" y="197"/>
                    <a:pt x="18" y="199"/>
                    <a:pt x="0" y="144"/>
                  </a:cubicBezTo>
                  <a:cubicBezTo>
                    <a:pt x="1" y="133"/>
                    <a:pt x="3" y="80"/>
                    <a:pt x="12" y="60"/>
                  </a:cubicBezTo>
                  <a:cubicBezTo>
                    <a:pt x="15" y="53"/>
                    <a:pt x="19" y="47"/>
                    <a:pt x="24" y="42"/>
                  </a:cubicBezTo>
                  <a:cubicBezTo>
                    <a:pt x="29" y="37"/>
                    <a:pt x="42" y="37"/>
                    <a:pt x="42" y="30"/>
                  </a:cubicBezTo>
                  <a:cubicBezTo>
                    <a:pt x="42" y="24"/>
                    <a:pt x="30" y="26"/>
                    <a:pt x="24" y="24"/>
                  </a:cubicBezTo>
                  <a:close/>
                </a:path>
              </a:pathLst>
            </a:custGeom>
            <a:solidFill>
              <a:srgbClr val="99CC00">
                <a:alpha val="36862"/>
              </a:srgbClr>
            </a:solidFill>
            <a:ln w="9525">
              <a:noFill/>
              <a:round/>
              <a:headEnd/>
              <a:tailEnd/>
            </a:ln>
          </p:spPr>
          <p:txBody>
            <a:bodyPr/>
            <a:lstStyle/>
            <a:p>
              <a:endParaRPr lang="ja-JP" altLang="en-US" smtClean="0">
                <a:solidFill>
                  <a:prstClr val="black"/>
                </a:solidFill>
                <a:latin typeface="Calibri"/>
                <a:ea typeface="ＭＳ Ｐゴシック"/>
              </a:endParaRPr>
            </a:p>
          </p:txBody>
        </p:sp>
        <p:sp>
          <p:nvSpPr>
            <p:cNvPr id="90149" name="Arc 383"/>
            <p:cNvSpPr>
              <a:spLocks/>
            </p:cNvSpPr>
            <p:nvPr/>
          </p:nvSpPr>
          <p:spPr bwMode="auto">
            <a:xfrm flipV="1">
              <a:off x="4505362" y="5215128"/>
              <a:ext cx="1909355" cy="482719"/>
            </a:xfrm>
            <a:custGeom>
              <a:avLst/>
              <a:gdLst>
                <a:gd name="T0" fmla="*/ 2147483647 w 21229"/>
                <a:gd name="T1" fmla="*/ 0 h 21477"/>
                <a:gd name="T2" fmla="*/ 2147483647 w 21229"/>
                <a:gd name="T3" fmla="*/ 2147483647 h 21477"/>
                <a:gd name="T4" fmla="*/ 0 w 21229"/>
                <a:gd name="T5" fmla="*/ 2147483647 h 21477"/>
                <a:gd name="T6" fmla="*/ 0 60000 65536"/>
                <a:gd name="T7" fmla="*/ 0 60000 65536"/>
                <a:gd name="T8" fmla="*/ 0 60000 65536"/>
                <a:gd name="T9" fmla="*/ 0 w 21229"/>
                <a:gd name="T10" fmla="*/ 0 h 21477"/>
                <a:gd name="T11" fmla="*/ 21229 w 21229"/>
                <a:gd name="T12" fmla="*/ 21477 h 21477"/>
              </a:gdLst>
              <a:ahLst/>
              <a:cxnLst>
                <a:cxn ang="T6">
                  <a:pos x="T0" y="T1"/>
                </a:cxn>
                <a:cxn ang="T7">
                  <a:pos x="T2" y="T3"/>
                </a:cxn>
                <a:cxn ang="T8">
                  <a:pos x="T4" y="T5"/>
                </a:cxn>
              </a:cxnLst>
              <a:rect l="T9" t="T10" r="T11" b="T12"/>
              <a:pathLst>
                <a:path w="21229" h="21477" fill="none" extrusionOk="0">
                  <a:moveTo>
                    <a:pt x="2301" y="-1"/>
                  </a:moveTo>
                  <a:cubicBezTo>
                    <a:pt x="11777" y="1015"/>
                    <a:pt x="19468" y="8121"/>
                    <a:pt x="21228" y="17489"/>
                  </a:cubicBezTo>
                </a:path>
                <a:path w="21229" h="21477" stroke="0" extrusionOk="0">
                  <a:moveTo>
                    <a:pt x="2301" y="-1"/>
                  </a:moveTo>
                  <a:cubicBezTo>
                    <a:pt x="11777" y="1015"/>
                    <a:pt x="19468" y="8121"/>
                    <a:pt x="21228" y="17489"/>
                  </a:cubicBezTo>
                  <a:lnTo>
                    <a:pt x="0" y="21477"/>
                  </a:lnTo>
                  <a:close/>
                </a:path>
              </a:pathLst>
            </a:custGeom>
            <a:noFill/>
            <a:ln w="57150">
              <a:solidFill>
                <a:srgbClr val="000000"/>
              </a:solidFill>
              <a:prstDash val="sysDot"/>
              <a:round/>
              <a:headEnd/>
              <a:tailEnd/>
            </a:ln>
          </p:spPr>
          <p:txBody>
            <a:bodyPr/>
            <a:lstStyle/>
            <a:p>
              <a:endParaRPr lang="ja-JP" altLang="en-US" smtClean="0">
                <a:solidFill>
                  <a:prstClr val="black"/>
                </a:solidFill>
                <a:latin typeface="Calibri"/>
                <a:ea typeface="ＭＳ Ｐゴシック"/>
              </a:endParaRPr>
            </a:p>
          </p:txBody>
        </p:sp>
        <p:sp>
          <p:nvSpPr>
            <p:cNvPr id="90150" name="Line 384"/>
            <p:cNvSpPr>
              <a:spLocks noChangeShapeType="1"/>
            </p:cNvSpPr>
            <p:nvPr/>
          </p:nvSpPr>
          <p:spPr bwMode="auto">
            <a:xfrm flipV="1">
              <a:off x="6285129" y="5675536"/>
              <a:ext cx="2262557" cy="370152"/>
            </a:xfrm>
            <a:prstGeom prst="line">
              <a:avLst/>
            </a:prstGeom>
            <a:noFill/>
            <a:ln w="9525">
              <a:solidFill>
                <a:srgbClr val="666633"/>
              </a:solidFill>
              <a:round/>
              <a:headEnd/>
              <a:tailEnd/>
            </a:ln>
          </p:spPr>
          <p:txBody>
            <a:bodyPr/>
            <a:lstStyle/>
            <a:p>
              <a:endParaRPr lang="ja-JP" altLang="en-US" smtClean="0">
                <a:solidFill>
                  <a:prstClr val="black"/>
                </a:solidFill>
                <a:latin typeface="Calibri"/>
                <a:ea typeface="ＭＳ Ｐゴシック"/>
              </a:endParaRPr>
            </a:p>
          </p:txBody>
        </p:sp>
        <p:sp>
          <p:nvSpPr>
            <p:cNvPr id="90151" name="Line 385"/>
            <p:cNvSpPr>
              <a:spLocks noChangeShapeType="1"/>
            </p:cNvSpPr>
            <p:nvPr/>
          </p:nvSpPr>
          <p:spPr bwMode="auto">
            <a:xfrm flipV="1">
              <a:off x="7970869" y="5849961"/>
              <a:ext cx="416273" cy="72002"/>
            </a:xfrm>
            <a:prstGeom prst="line">
              <a:avLst/>
            </a:prstGeom>
            <a:noFill/>
            <a:ln w="9525">
              <a:solidFill>
                <a:srgbClr val="666633"/>
              </a:solidFill>
              <a:round/>
              <a:headEnd/>
              <a:tailEnd/>
            </a:ln>
          </p:spPr>
          <p:txBody>
            <a:bodyPr/>
            <a:lstStyle/>
            <a:p>
              <a:endParaRPr lang="ja-JP" altLang="en-US" smtClean="0">
                <a:solidFill>
                  <a:prstClr val="black"/>
                </a:solidFill>
                <a:latin typeface="Calibri"/>
                <a:ea typeface="ＭＳ Ｐゴシック"/>
              </a:endParaRPr>
            </a:p>
          </p:txBody>
        </p:sp>
        <p:sp>
          <p:nvSpPr>
            <p:cNvPr id="90152" name="Freeform 389"/>
            <p:cNvSpPr>
              <a:spLocks/>
            </p:cNvSpPr>
            <p:nvPr/>
          </p:nvSpPr>
          <p:spPr bwMode="auto">
            <a:xfrm>
              <a:off x="4573017" y="5793175"/>
              <a:ext cx="1365791" cy="130821"/>
            </a:xfrm>
            <a:custGeom>
              <a:avLst/>
              <a:gdLst>
                <a:gd name="T0" fmla="*/ 2147483647 w 212"/>
                <a:gd name="T1" fmla="*/ 2147483647 h 14"/>
                <a:gd name="T2" fmla="*/ 2147483647 w 212"/>
                <a:gd name="T3" fmla="*/ 2147483647 h 14"/>
                <a:gd name="T4" fmla="*/ 2147483647 w 212"/>
                <a:gd name="T5" fmla="*/ 0 h 14"/>
                <a:gd name="T6" fmla="*/ 0 60000 65536"/>
                <a:gd name="T7" fmla="*/ 0 60000 65536"/>
                <a:gd name="T8" fmla="*/ 0 60000 65536"/>
                <a:gd name="T9" fmla="*/ 0 w 212"/>
                <a:gd name="T10" fmla="*/ 0 h 14"/>
                <a:gd name="T11" fmla="*/ 212 w 212"/>
                <a:gd name="T12" fmla="*/ 14 h 14"/>
              </a:gdLst>
              <a:ahLst/>
              <a:cxnLst>
                <a:cxn ang="T6">
                  <a:pos x="T0" y="T1"/>
                </a:cxn>
                <a:cxn ang="T7">
                  <a:pos x="T2" y="T3"/>
                </a:cxn>
                <a:cxn ang="T8">
                  <a:pos x="T4" y="T5"/>
                </a:cxn>
              </a:cxnLst>
              <a:rect l="T9" t="T10" r="T11" b="T12"/>
              <a:pathLst>
                <a:path w="212" h="14">
                  <a:moveTo>
                    <a:pt x="4" y="4"/>
                  </a:moveTo>
                  <a:cubicBezTo>
                    <a:pt x="2" y="9"/>
                    <a:pt x="0" y="14"/>
                    <a:pt x="35" y="13"/>
                  </a:cubicBezTo>
                  <a:cubicBezTo>
                    <a:pt x="70" y="12"/>
                    <a:pt x="183" y="2"/>
                    <a:pt x="212" y="0"/>
                  </a:cubicBezTo>
                </a:path>
              </a:pathLst>
            </a:custGeom>
            <a:noFill/>
            <a:ln w="9525">
              <a:solidFill>
                <a:srgbClr val="666633"/>
              </a:solidFill>
              <a:round/>
              <a:headEnd/>
              <a:tailEnd/>
            </a:ln>
          </p:spPr>
          <p:txBody>
            <a:bodyPr/>
            <a:lstStyle/>
            <a:p>
              <a:endParaRPr lang="ja-JP" altLang="en-US" smtClean="0">
                <a:solidFill>
                  <a:prstClr val="black"/>
                </a:solidFill>
                <a:latin typeface="Calibri"/>
                <a:ea typeface="ＭＳ Ｐゴシック"/>
              </a:endParaRPr>
            </a:p>
          </p:txBody>
        </p:sp>
        <p:sp>
          <p:nvSpPr>
            <p:cNvPr id="90153" name="Rectangle 390"/>
            <p:cNvSpPr>
              <a:spLocks noChangeArrowheads="1"/>
            </p:cNvSpPr>
            <p:nvPr/>
          </p:nvSpPr>
          <p:spPr bwMode="auto">
            <a:xfrm rot="20933966">
              <a:off x="5623451" y="5483870"/>
              <a:ext cx="440356" cy="124735"/>
            </a:xfrm>
            <a:prstGeom prst="rect">
              <a:avLst/>
            </a:prstGeom>
            <a:solidFill>
              <a:schemeClr val="bg1"/>
            </a:solidFill>
            <a:ln w="9525">
              <a:solidFill>
                <a:srgbClr val="000000"/>
              </a:solidFill>
              <a:miter lim="800000"/>
              <a:headEnd/>
              <a:tailEnd/>
            </a:ln>
          </p:spPr>
          <p:txBody>
            <a:bodyPr/>
            <a:lstStyle/>
            <a:p>
              <a:endParaRPr lang="ja-JP" altLang="en-US" smtClean="0">
                <a:solidFill>
                  <a:prstClr val="black"/>
                </a:solidFill>
                <a:latin typeface="Calibri"/>
                <a:ea typeface="ＭＳ Ｐゴシック"/>
              </a:endParaRPr>
            </a:p>
          </p:txBody>
        </p:sp>
        <p:sp>
          <p:nvSpPr>
            <p:cNvPr id="90154" name="Rectangle 391"/>
            <p:cNvSpPr>
              <a:spLocks noChangeArrowheads="1"/>
            </p:cNvSpPr>
            <p:nvPr/>
          </p:nvSpPr>
          <p:spPr bwMode="auto">
            <a:xfrm>
              <a:off x="5884912" y="5297272"/>
              <a:ext cx="214444" cy="94313"/>
            </a:xfrm>
            <a:prstGeom prst="rect">
              <a:avLst/>
            </a:prstGeom>
            <a:solidFill>
              <a:srgbClr val="FFFFFF"/>
            </a:solidFill>
            <a:ln w="9525">
              <a:miter lim="800000"/>
              <a:headEnd/>
              <a:tailEnd/>
            </a:ln>
            <a:scene3d>
              <a:camera prst="legacyObliqueTopLeft"/>
              <a:lightRig rig="legacyFlat3" dir="t"/>
            </a:scene3d>
            <a:sp3d extrusionH="227000" prstMaterial="legacyMatte">
              <a:bevelT w="13500" h="13500" prst="angle"/>
              <a:bevelB w="13500" h="13500" prst="angle"/>
              <a:extrusionClr>
                <a:srgbClr val="FFFFFF"/>
              </a:extrusionClr>
            </a:sp3d>
          </p:spPr>
          <p:txBody>
            <a:bodyPr>
              <a:flatTx/>
            </a:bodyPr>
            <a:lstStyle/>
            <a:p>
              <a:endParaRPr lang="ja-JP" altLang="en-US" smtClean="0">
                <a:solidFill>
                  <a:prstClr val="black"/>
                </a:solidFill>
                <a:latin typeface="Calibri"/>
                <a:ea typeface="ＭＳ Ｐゴシック"/>
              </a:endParaRPr>
            </a:p>
          </p:txBody>
        </p:sp>
        <p:sp>
          <p:nvSpPr>
            <p:cNvPr id="90155" name="Rectangle 392"/>
            <p:cNvSpPr>
              <a:spLocks noChangeArrowheads="1"/>
            </p:cNvSpPr>
            <p:nvPr/>
          </p:nvSpPr>
          <p:spPr bwMode="auto">
            <a:xfrm>
              <a:off x="5512216" y="5240478"/>
              <a:ext cx="103209" cy="185583"/>
            </a:xfrm>
            <a:prstGeom prst="rect">
              <a:avLst/>
            </a:prstGeom>
            <a:solidFill>
              <a:srgbClr val="FFFFFF"/>
            </a:solidFill>
            <a:ln w="9525">
              <a:miter lim="800000"/>
              <a:headEnd/>
              <a:tailEnd/>
            </a:ln>
            <a:scene3d>
              <a:camera prst="legacyObliqueTopLeft"/>
              <a:lightRig rig="legacyFlat3" dir="t"/>
            </a:scene3d>
            <a:sp3d extrusionH="100000" prstMaterial="legacyMatte">
              <a:bevelT w="13500" h="13500" prst="angle"/>
              <a:bevelB w="13500" h="13500" prst="angle"/>
              <a:extrusionClr>
                <a:srgbClr val="FFFFFF"/>
              </a:extrusionClr>
            </a:sp3d>
          </p:spPr>
          <p:txBody>
            <a:bodyPr>
              <a:flatTx/>
            </a:bodyPr>
            <a:lstStyle/>
            <a:p>
              <a:endParaRPr lang="ja-JP" altLang="en-US" smtClean="0">
                <a:solidFill>
                  <a:prstClr val="black"/>
                </a:solidFill>
                <a:latin typeface="Calibri"/>
                <a:ea typeface="ＭＳ Ｐゴシック"/>
              </a:endParaRPr>
            </a:p>
          </p:txBody>
        </p:sp>
        <p:sp>
          <p:nvSpPr>
            <p:cNvPr id="90156" name="Freeform 393"/>
            <p:cNvSpPr>
              <a:spLocks/>
            </p:cNvSpPr>
            <p:nvPr/>
          </p:nvSpPr>
          <p:spPr bwMode="auto">
            <a:xfrm>
              <a:off x="4215227" y="5964557"/>
              <a:ext cx="659387" cy="164286"/>
            </a:xfrm>
            <a:custGeom>
              <a:avLst/>
              <a:gdLst>
                <a:gd name="T0" fmla="*/ 2147483647 w 573"/>
                <a:gd name="T1" fmla="*/ 2147483647 h 57"/>
                <a:gd name="T2" fmla="*/ 2147483647 w 573"/>
                <a:gd name="T3" fmla="*/ 2147483647 h 57"/>
                <a:gd name="T4" fmla="*/ 2147483647 w 573"/>
                <a:gd name="T5" fmla="*/ 2147483647 h 57"/>
                <a:gd name="T6" fmla="*/ 0 w 573"/>
                <a:gd name="T7" fmla="*/ 0 h 57"/>
                <a:gd name="T8" fmla="*/ 0 60000 65536"/>
                <a:gd name="T9" fmla="*/ 0 60000 65536"/>
                <a:gd name="T10" fmla="*/ 0 60000 65536"/>
                <a:gd name="T11" fmla="*/ 0 60000 65536"/>
                <a:gd name="T12" fmla="*/ 0 w 573"/>
                <a:gd name="T13" fmla="*/ 0 h 57"/>
                <a:gd name="T14" fmla="*/ 573 w 573"/>
                <a:gd name="T15" fmla="*/ 57 h 57"/>
              </a:gdLst>
              <a:ahLst/>
              <a:cxnLst>
                <a:cxn ang="T8">
                  <a:pos x="T0" y="T1"/>
                </a:cxn>
                <a:cxn ang="T9">
                  <a:pos x="T2" y="T3"/>
                </a:cxn>
                <a:cxn ang="T10">
                  <a:pos x="T4" y="T5"/>
                </a:cxn>
                <a:cxn ang="T11">
                  <a:pos x="T6" y="T7"/>
                </a:cxn>
              </a:cxnLst>
              <a:rect l="T12" t="T13" r="T14" b="T15"/>
              <a:pathLst>
                <a:path w="573" h="57">
                  <a:moveTo>
                    <a:pt x="573" y="42"/>
                  </a:moveTo>
                  <a:cubicBezTo>
                    <a:pt x="527" y="57"/>
                    <a:pt x="561" y="48"/>
                    <a:pt x="465" y="51"/>
                  </a:cubicBezTo>
                  <a:cubicBezTo>
                    <a:pt x="357" y="49"/>
                    <a:pt x="258" y="47"/>
                    <a:pt x="153" y="39"/>
                  </a:cubicBezTo>
                  <a:cubicBezTo>
                    <a:pt x="110" y="28"/>
                    <a:pt x="35" y="35"/>
                    <a:pt x="0" y="0"/>
                  </a:cubicBezTo>
                </a:path>
              </a:pathLst>
            </a:custGeom>
            <a:noFill/>
            <a:ln w="9525">
              <a:solidFill>
                <a:srgbClr val="666633"/>
              </a:solidFill>
              <a:round/>
              <a:headEnd/>
              <a:tailEnd/>
            </a:ln>
          </p:spPr>
          <p:txBody>
            <a:bodyPr/>
            <a:lstStyle/>
            <a:p>
              <a:endParaRPr lang="ja-JP" altLang="en-US" smtClean="0">
                <a:solidFill>
                  <a:prstClr val="black"/>
                </a:solidFill>
                <a:latin typeface="Calibri"/>
                <a:ea typeface="ＭＳ Ｐゴシック"/>
              </a:endParaRPr>
            </a:p>
          </p:txBody>
        </p:sp>
        <p:sp>
          <p:nvSpPr>
            <p:cNvPr id="90157" name="Line 394"/>
            <p:cNvSpPr>
              <a:spLocks noChangeShapeType="1"/>
            </p:cNvSpPr>
            <p:nvPr/>
          </p:nvSpPr>
          <p:spPr bwMode="auto">
            <a:xfrm>
              <a:off x="3993906" y="6105520"/>
              <a:ext cx="279811" cy="600356"/>
            </a:xfrm>
            <a:prstGeom prst="line">
              <a:avLst/>
            </a:prstGeom>
            <a:noFill/>
            <a:ln w="9525">
              <a:solidFill>
                <a:srgbClr val="666633"/>
              </a:solidFill>
              <a:round/>
              <a:headEnd/>
              <a:tailEnd/>
            </a:ln>
          </p:spPr>
          <p:txBody>
            <a:bodyPr/>
            <a:lstStyle/>
            <a:p>
              <a:endParaRPr lang="ja-JP" altLang="en-US" smtClean="0">
                <a:solidFill>
                  <a:prstClr val="black"/>
                </a:solidFill>
                <a:latin typeface="Calibri"/>
                <a:ea typeface="ＭＳ Ｐゴシック"/>
              </a:endParaRPr>
            </a:p>
          </p:txBody>
        </p:sp>
        <p:sp>
          <p:nvSpPr>
            <p:cNvPr id="90158" name="Line 395"/>
            <p:cNvSpPr>
              <a:spLocks noChangeShapeType="1"/>
            </p:cNvSpPr>
            <p:nvPr/>
          </p:nvSpPr>
          <p:spPr bwMode="auto">
            <a:xfrm flipH="1">
              <a:off x="4692280" y="6079152"/>
              <a:ext cx="178893" cy="626723"/>
            </a:xfrm>
            <a:prstGeom prst="line">
              <a:avLst/>
            </a:prstGeom>
            <a:noFill/>
            <a:ln w="9525">
              <a:solidFill>
                <a:srgbClr val="666633"/>
              </a:solidFill>
              <a:round/>
              <a:headEnd/>
              <a:tailEnd/>
            </a:ln>
          </p:spPr>
          <p:txBody>
            <a:bodyPr/>
            <a:lstStyle/>
            <a:p>
              <a:endParaRPr lang="ja-JP" altLang="en-US" smtClean="0">
                <a:solidFill>
                  <a:prstClr val="black"/>
                </a:solidFill>
                <a:latin typeface="Calibri"/>
                <a:ea typeface="ＭＳ Ｐゴシック"/>
              </a:endParaRPr>
            </a:p>
          </p:txBody>
        </p:sp>
        <p:sp>
          <p:nvSpPr>
            <p:cNvPr id="90159" name="Rectangle 396"/>
            <p:cNvSpPr>
              <a:spLocks noChangeArrowheads="1"/>
            </p:cNvSpPr>
            <p:nvPr/>
          </p:nvSpPr>
          <p:spPr bwMode="auto">
            <a:xfrm>
              <a:off x="4323023" y="6175495"/>
              <a:ext cx="160545" cy="184569"/>
            </a:xfrm>
            <a:prstGeom prst="rect">
              <a:avLst/>
            </a:prstGeom>
            <a:solidFill>
              <a:srgbClr val="FFFFFF"/>
            </a:solidFill>
            <a:ln w="9525">
              <a:miter lim="800000"/>
              <a:headEnd/>
              <a:tailEnd/>
            </a:ln>
            <a:scene3d>
              <a:camera prst="legacyObliqueTopLeft"/>
              <a:lightRig rig="legacyFlat3" dir="t"/>
            </a:scene3d>
            <a:sp3d extrusionH="227000" prstMaterial="legacyMatte">
              <a:bevelT w="13500" h="13500" prst="angle"/>
              <a:bevelB w="13500" h="13500" prst="angle"/>
              <a:extrusionClr>
                <a:srgbClr val="FFFFFF"/>
              </a:extrusionClr>
            </a:sp3d>
          </p:spPr>
          <p:txBody>
            <a:bodyPr>
              <a:flatTx/>
            </a:bodyPr>
            <a:lstStyle/>
            <a:p>
              <a:endParaRPr lang="ja-JP" altLang="en-US" smtClean="0">
                <a:solidFill>
                  <a:prstClr val="black"/>
                </a:solidFill>
                <a:latin typeface="Calibri"/>
                <a:ea typeface="ＭＳ Ｐゴシック"/>
              </a:endParaRPr>
            </a:p>
          </p:txBody>
        </p:sp>
        <p:sp>
          <p:nvSpPr>
            <p:cNvPr id="90160" name="Line 397"/>
            <p:cNvSpPr>
              <a:spLocks noChangeShapeType="1"/>
            </p:cNvSpPr>
            <p:nvPr/>
          </p:nvSpPr>
          <p:spPr bwMode="auto">
            <a:xfrm>
              <a:off x="4083354" y="6053800"/>
              <a:ext cx="310771" cy="652074"/>
            </a:xfrm>
            <a:prstGeom prst="line">
              <a:avLst/>
            </a:prstGeom>
            <a:noFill/>
            <a:ln w="9525">
              <a:solidFill>
                <a:srgbClr val="666633"/>
              </a:solidFill>
              <a:round/>
              <a:headEnd/>
              <a:tailEnd/>
            </a:ln>
          </p:spPr>
          <p:txBody>
            <a:bodyPr/>
            <a:lstStyle/>
            <a:p>
              <a:endParaRPr lang="ja-JP" altLang="en-US" smtClean="0">
                <a:solidFill>
                  <a:prstClr val="black"/>
                </a:solidFill>
                <a:latin typeface="Calibri"/>
                <a:ea typeface="ＭＳ Ｐゴシック"/>
              </a:endParaRPr>
            </a:p>
          </p:txBody>
        </p:sp>
        <p:grpSp>
          <p:nvGrpSpPr>
            <p:cNvPr id="3" name="Group 398"/>
            <p:cNvGrpSpPr>
              <a:grpSpLocks/>
            </p:cNvGrpSpPr>
            <p:nvPr/>
          </p:nvGrpSpPr>
          <p:grpSpPr bwMode="auto">
            <a:xfrm>
              <a:off x="3633824" y="6244455"/>
              <a:ext cx="186922" cy="210936"/>
              <a:chOff x="442" y="351"/>
              <a:chExt cx="47" cy="33"/>
            </a:xfrm>
          </p:grpSpPr>
          <p:sp>
            <p:nvSpPr>
              <p:cNvPr id="90407" name="Rectangle 399"/>
              <p:cNvSpPr>
                <a:spLocks noChangeArrowheads="1"/>
              </p:cNvSpPr>
              <p:nvPr/>
            </p:nvSpPr>
            <p:spPr bwMode="auto">
              <a:xfrm>
                <a:off x="452" y="363"/>
                <a:ext cx="25" cy="21"/>
              </a:xfrm>
              <a:prstGeom prst="rect">
                <a:avLst/>
              </a:prstGeom>
              <a:solidFill>
                <a:srgbClr val="FFFFFF"/>
              </a:solidFill>
              <a:ln w="9525">
                <a:miter lim="800000"/>
                <a:headEnd/>
                <a:tailEnd/>
              </a:ln>
              <a:scene3d>
                <a:camera prst="legacyObliqueTopLeft"/>
                <a:lightRig rig="legacyFlat3" dir="t"/>
              </a:scene3d>
              <a:sp3d extrusionH="100000" prstMaterial="legacyMatte">
                <a:bevelT w="13500" h="13500" prst="angle"/>
                <a:bevelB w="13500" h="13500" prst="angle"/>
                <a:extrusionClr>
                  <a:srgbClr val="FFFFFF"/>
                </a:extrusionClr>
              </a:sp3d>
            </p:spPr>
            <p:txBody>
              <a:bodyPr>
                <a:flatTx/>
              </a:bodyPr>
              <a:lstStyle/>
              <a:p>
                <a:endParaRPr lang="ja-JP" altLang="en-US" smtClean="0">
                  <a:solidFill>
                    <a:prstClr val="black"/>
                  </a:solidFill>
                  <a:latin typeface="Calibri"/>
                  <a:ea typeface="ＭＳ Ｐゴシック"/>
                </a:endParaRPr>
              </a:p>
            </p:txBody>
          </p:sp>
          <p:sp>
            <p:nvSpPr>
              <p:cNvPr id="90408" name="AutoShape 400"/>
              <p:cNvSpPr>
                <a:spLocks noChangeArrowheads="1"/>
              </p:cNvSpPr>
              <p:nvPr/>
            </p:nvSpPr>
            <p:spPr bwMode="auto">
              <a:xfrm>
                <a:off x="442" y="351"/>
                <a:ext cx="47" cy="12"/>
              </a:xfrm>
              <a:prstGeom prst="triangle">
                <a:avLst>
                  <a:gd name="adj" fmla="val 50000"/>
                </a:avLst>
              </a:prstGeom>
              <a:solidFill>
                <a:srgbClr val="FFFFFF"/>
              </a:solidFill>
              <a:ln w="9525">
                <a:miter lim="800000"/>
                <a:headEnd/>
                <a:tailEnd/>
              </a:ln>
              <a:scene3d>
                <a:camera prst="legacyObliqueTopLeft"/>
                <a:lightRig rig="legacyFlat3" dir="t"/>
              </a:scene3d>
              <a:sp3d extrusionH="100000" prstMaterial="legacyMatte">
                <a:bevelT w="13500" h="13500" prst="angle"/>
                <a:bevelB w="13500" h="13500" prst="angle"/>
                <a:extrusionClr>
                  <a:srgbClr val="FFFFFF"/>
                </a:extrusionClr>
              </a:sp3d>
            </p:spPr>
            <p:txBody>
              <a:bodyPr>
                <a:flatTx/>
              </a:bodyPr>
              <a:lstStyle/>
              <a:p>
                <a:endParaRPr lang="ja-JP" altLang="en-US" smtClean="0">
                  <a:solidFill>
                    <a:prstClr val="black"/>
                  </a:solidFill>
                  <a:latin typeface="Calibri"/>
                  <a:ea typeface="ＭＳ Ｐゴシック"/>
                </a:endParaRPr>
              </a:p>
            </p:txBody>
          </p:sp>
        </p:grpSp>
        <p:sp>
          <p:nvSpPr>
            <p:cNvPr id="90162" name="Rectangle 401"/>
            <p:cNvSpPr>
              <a:spLocks noChangeArrowheads="1"/>
            </p:cNvSpPr>
            <p:nvPr/>
          </p:nvSpPr>
          <p:spPr bwMode="auto">
            <a:xfrm>
              <a:off x="4875765" y="5722185"/>
              <a:ext cx="120411" cy="103440"/>
            </a:xfrm>
            <a:prstGeom prst="rect">
              <a:avLst/>
            </a:prstGeom>
            <a:solidFill>
              <a:srgbClr val="FFFFFF"/>
            </a:solidFill>
            <a:ln w="9525">
              <a:miter lim="800000"/>
              <a:headEnd/>
              <a:tailEnd/>
            </a:ln>
            <a:scene3d>
              <a:camera prst="legacyObliqueTopLeft"/>
              <a:lightRig rig="legacyFlat3" dir="t"/>
            </a:scene3d>
            <a:sp3d extrusionH="100000" prstMaterial="legacyMatte">
              <a:bevelT w="13500" h="13500" prst="angle"/>
              <a:bevelB w="13500" h="13500" prst="angle"/>
              <a:extrusionClr>
                <a:srgbClr val="FFFFFF"/>
              </a:extrusionClr>
            </a:sp3d>
          </p:spPr>
          <p:txBody>
            <a:bodyPr>
              <a:flatTx/>
            </a:bodyPr>
            <a:lstStyle/>
            <a:p>
              <a:endParaRPr lang="ja-JP" altLang="en-US" smtClean="0">
                <a:solidFill>
                  <a:prstClr val="black"/>
                </a:solidFill>
                <a:latin typeface="Calibri"/>
                <a:ea typeface="ＭＳ Ｐゴシック"/>
              </a:endParaRPr>
            </a:p>
          </p:txBody>
        </p:sp>
        <p:sp>
          <p:nvSpPr>
            <p:cNvPr id="90163" name="Rectangle 402"/>
            <p:cNvSpPr>
              <a:spLocks noChangeArrowheads="1"/>
            </p:cNvSpPr>
            <p:nvPr/>
          </p:nvSpPr>
          <p:spPr bwMode="auto">
            <a:xfrm>
              <a:off x="4715219" y="5748551"/>
              <a:ext cx="116970" cy="106483"/>
            </a:xfrm>
            <a:prstGeom prst="rect">
              <a:avLst/>
            </a:prstGeom>
            <a:solidFill>
              <a:srgbClr val="FFFFFF"/>
            </a:solidFill>
            <a:ln w="9525">
              <a:miter lim="800000"/>
              <a:headEnd/>
              <a:tailEnd/>
            </a:ln>
            <a:scene3d>
              <a:camera prst="legacyObliqueTopLeft"/>
              <a:lightRig rig="legacyFlat3" dir="t"/>
            </a:scene3d>
            <a:sp3d extrusionH="100000" prstMaterial="legacyMatte">
              <a:bevelT w="13500" h="13500" prst="angle"/>
              <a:bevelB w="13500" h="13500" prst="angle"/>
              <a:extrusionClr>
                <a:srgbClr val="FFFFFF"/>
              </a:extrusionClr>
            </a:sp3d>
          </p:spPr>
          <p:txBody>
            <a:bodyPr>
              <a:flatTx/>
            </a:bodyPr>
            <a:lstStyle/>
            <a:p>
              <a:endParaRPr lang="ja-JP" altLang="en-US" smtClean="0">
                <a:solidFill>
                  <a:prstClr val="black"/>
                </a:solidFill>
                <a:latin typeface="Calibri"/>
                <a:ea typeface="ＭＳ Ｐゴシック"/>
              </a:endParaRPr>
            </a:p>
          </p:txBody>
        </p:sp>
        <p:sp>
          <p:nvSpPr>
            <p:cNvPr id="90164" name="Rectangle 403"/>
            <p:cNvSpPr>
              <a:spLocks noChangeArrowheads="1"/>
            </p:cNvSpPr>
            <p:nvPr/>
          </p:nvSpPr>
          <p:spPr bwMode="auto">
            <a:xfrm>
              <a:off x="5128048" y="5654239"/>
              <a:ext cx="192655" cy="148061"/>
            </a:xfrm>
            <a:prstGeom prst="rect">
              <a:avLst/>
            </a:prstGeom>
            <a:solidFill>
              <a:srgbClr val="FFFFFF"/>
            </a:solidFill>
            <a:ln w="9525">
              <a:miter lim="800000"/>
              <a:headEnd/>
              <a:tailEnd/>
            </a:ln>
            <a:scene3d>
              <a:camera prst="legacyObliqueTopLeft"/>
              <a:lightRig rig="legacyFlat3" dir="t"/>
            </a:scene3d>
            <a:sp3d extrusionH="100000" prstMaterial="legacyMatte">
              <a:bevelT w="13500" h="13500" prst="angle"/>
              <a:bevelB w="13500" h="13500" prst="angle"/>
              <a:extrusionClr>
                <a:srgbClr val="FFFFFF"/>
              </a:extrusionClr>
            </a:sp3d>
          </p:spPr>
          <p:txBody>
            <a:bodyPr>
              <a:flatTx/>
            </a:bodyPr>
            <a:lstStyle/>
            <a:p>
              <a:endParaRPr lang="ja-JP" altLang="en-US" smtClean="0">
                <a:solidFill>
                  <a:prstClr val="black"/>
                </a:solidFill>
                <a:latin typeface="Calibri"/>
                <a:ea typeface="ＭＳ Ｐゴシック"/>
              </a:endParaRPr>
            </a:p>
          </p:txBody>
        </p:sp>
        <p:sp>
          <p:nvSpPr>
            <p:cNvPr id="90165" name="Rectangle 404"/>
            <p:cNvSpPr>
              <a:spLocks noChangeArrowheads="1"/>
            </p:cNvSpPr>
            <p:nvPr/>
          </p:nvSpPr>
          <p:spPr bwMode="auto">
            <a:xfrm>
              <a:off x="4569580" y="6200847"/>
              <a:ext cx="139904" cy="165301"/>
            </a:xfrm>
            <a:prstGeom prst="rect">
              <a:avLst/>
            </a:prstGeom>
            <a:solidFill>
              <a:srgbClr val="FFFFFF"/>
            </a:solidFill>
            <a:ln w="9525">
              <a:miter lim="800000"/>
              <a:headEnd/>
              <a:tailEnd/>
            </a:ln>
            <a:scene3d>
              <a:camera prst="legacyObliqueTopLeft"/>
              <a:lightRig rig="legacyFlat3" dir="t"/>
            </a:scene3d>
            <a:sp3d extrusionH="100000" prstMaterial="legacyMatte">
              <a:bevelT w="13500" h="13500" prst="angle"/>
              <a:bevelB w="13500" h="13500" prst="angle"/>
              <a:extrusionClr>
                <a:srgbClr val="FFFFFF"/>
              </a:extrusionClr>
            </a:sp3d>
          </p:spPr>
          <p:txBody>
            <a:bodyPr lIns="93349" tIns="46674" rIns="93349" bIns="46674">
              <a:flatTx/>
            </a:bodyPr>
            <a:lstStyle/>
            <a:p>
              <a:pPr defTabSz="933450"/>
              <a:endParaRPr lang="ja-JP" altLang="ja-JP" b="1" smtClean="0">
                <a:solidFill>
                  <a:prstClr val="black"/>
                </a:solidFill>
                <a:latin typeface="Calibri"/>
                <a:ea typeface="ＭＳ Ｐゴシック"/>
              </a:endParaRPr>
            </a:p>
          </p:txBody>
        </p:sp>
        <p:grpSp>
          <p:nvGrpSpPr>
            <p:cNvPr id="5" name="Group 405"/>
            <p:cNvGrpSpPr>
              <a:grpSpLocks/>
            </p:cNvGrpSpPr>
            <p:nvPr/>
          </p:nvGrpSpPr>
          <p:grpSpPr bwMode="auto">
            <a:xfrm>
              <a:off x="4362027" y="6406732"/>
              <a:ext cx="190363" cy="212965"/>
              <a:chOff x="442" y="351"/>
              <a:chExt cx="47" cy="33"/>
            </a:xfrm>
          </p:grpSpPr>
          <p:sp>
            <p:nvSpPr>
              <p:cNvPr id="90405" name="Rectangle 406"/>
              <p:cNvSpPr>
                <a:spLocks noChangeArrowheads="1"/>
              </p:cNvSpPr>
              <p:nvPr/>
            </p:nvSpPr>
            <p:spPr bwMode="auto">
              <a:xfrm>
                <a:off x="452" y="363"/>
                <a:ext cx="25" cy="21"/>
              </a:xfrm>
              <a:prstGeom prst="rect">
                <a:avLst/>
              </a:prstGeom>
              <a:solidFill>
                <a:srgbClr val="FFFFFF"/>
              </a:solidFill>
              <a:ln w="9525">
                <a:miter lim="800000"/>
                <a:headEnd/>
                <a:tailEnd/>
              </a:ln>
              <a:scene3d>
                <a:camera prst="legacyObliqueTopLeft"/>
                <a:lightRig rig="legacyFlat3" dir="t"/>
              </a:scene3d>
              <a:sp3d extrusionH="100000" prstMaterial="legacyMatte">
                <a:bevelT w="13500" h="13500" prst="angle"/>
                <a:bevelB w="13500" h="13500" prst="angle"/>
                <a:extrusionClr>
                  <a:srgbClr val="FFFFFF"/>
                </a:extrusionClr>
              </a:sp3d>
            </p:spPr>
            <p:txBody>
              <a:bodyPr>
                <a:flatTx/>
              </a:bodyPr>
              <a:lstStyle/>
              <a:p>
                <a:endParaRPr lang="ja-JP" altLang="en-US" smtClean="0">
                  <a:solidFill>
                    <a:prstClr val="black"/>
                  </a:solidFill>
                  <a:latin typeface="Calibri"/>
                  <a:ea typeface="ＭＳ Ｐゴシック"/>
                </a:endParaRPr>
              </a:p>
            </p:txBody>
          </p:sp>
          <p:sp>
            <p:nvSpPr>
              <p:cNvPr id="90406" name="AutoShape 407"/>
              <p:cNvSpPr>
                <a:spLocks noChangeArrowheads="1"/>
              </p:cNvSpPr>
              <p:nvPr/>
            </p:nvSpPr>
            <p:spPr bwMode="auto">
              <a:xfrm>
                <a:off x="442" y="351"/>
                <a:ext cx="47" cy="12"/>
              </a:xfrm>
              <a:prstGeom prst="triangle">
                <a:avLst>
                  <a:gd name="adj" fmla="val 50000"/>
                </a:avLst>
              </a:prstGeom>
              <a:solidFill>
                <a:srgbClr val="FFFFFF"/>
              </a:solidFill>
              <a:ln w="9525">
                <a:miter lim="800000"/>
                <a:headEnd/>
                <a:tailEnd/>
              </a:ln>
              <a:scene3d>
                <a:camera prst="legacyObliqueTopLeft"/>
                <a:lightRig rig="legacyFlat3" dir="t"/>
              </a:scene3d>
              <a:sp3d extrusionH="100000" prstMaterial="legacyMatte">
                <a:bevelT w="13500" h="13500" prst="angle"/>
                <a:bevelB w="13500" h="13500" prst="angle"/>
                <a:extrusionClr>
                  <a:srgbClr val="FFFFFF"/>
                </a:extrusionClr>
              </a:sp3d>
            </p:spPr>
            <p:txBody>
              <a:bodyPr>
                <a:flatTx/>
              </a:bodyPr>
              <a:lstStyle/>
              <a:p>
                <a:endParaRPr lang="ja-JP" altLang="en-US" smtClean="0">
                  <a:solidFill>
                    <a:prstClr val="black"/>
                  </a:solidFill>
                  <a:latin typeface="Calibri"/>
                  <a:ea typeface="ＭＳ Ｐゴシック"/>
                </a:endParaRPr>
              </a:p>
            </p:txBody>
          </p:sp>
        </p:grpSp>
        <p:sp>
          <p:nvSpPr>
            <p:cNvPr id="90167" name="Line 408"/>
            <p:cNvSpPr>
              <a:spLocks noChangeShapeType="1"/>
            </p:cNvSpPr>
            <p:nvPr/>
          </p:nvSpPr>
          <p:spPr bwMode="auto">
            <a:xfrm flipV="1">
              <a:off x="6420450" y="5964559"/>
              <a:ext cx="1397900" cy="227161"/>
            </a:xfrm>
            <a:prstGeom prst="line">
              <a:avLst/>
            </a:prstGeom>
            <a:noFill/>
            <a:ln w="9525">
              <a:solidFill>
                <a:srgbClr val="666633"/>
              </a:solidFill>
              <a:round/>
              <a:headEnd/>
              <a:tailEnd/>
            </a:ln>
          </p:spPr>
          <p:txBody>
            <a:bodyPr/>
            <a:lstStyle/>
            <a:p>
              <a:endParaRPr lang="ja-JP" altLang="en-US" smtClean="0">
                <a:solidFill>
                  <a:prstClr val="black"/>
                </a:solidFill>
                <a:latin typeface="Calibri"/>
                <a:ea typeface="ＭＳ Ｐゴシック"/>
              </a:endParaRPr>
            </a:p>
          </p:txBody>
        </p:sp>
        <p:sp>
          <p:nvSpPr>
            <p:cNvPr id="90168" name="Line 409"/>
            <p:cNvSpPr>
              <a:spLocks noChangeShapeType="1"/>
            </p:cNvSpPr>
            <p:nvPr/>
          </p:nvSpPr>
          <p:spPr bwMode="auto">
            <a:xfrm>
              <a:off x="7820640" y="5964557"/>
              <a:ext cx="119263" cy="170372"/>
            </a:xfrm>
            <a:prstGeom prst="line">
              <a:avLst/>
            </a:prstGeom>
            <a:noFill/>
            <a:ln w="9525">
              <a:solidFill>
                <a:srgbClr val="666633"/>
              </a:solidFill>
              <a:round/>
              <a:headEnd/>
              <a:tailEnd/>
            </a:ln>
          </p:spPr>
          <p:txBody>
            <a:bodyPr/>
            <a:lstStyle/>
            <a:p>
              <a:endParaRPr lang="ja-JP" altLang="en-US" smtClean="0">
                <a:solidFill>
                  <a:prstClr val="black"/>
                </a:solidFill>
                <a:latin typeface="Calibri"/>
                <a:ea typeface="ＭＳ Ｐゴシック"/>
              </a:endParaRPr>
            </a:p>
          </p:txBody>
        </p:sp>
        <p:sp>
          <p:nvSpPr>
            <p:cNvPr id="90169" name="Line 410"/>
            <p:cNvSpPr>
              <a:spLocks noChangeShapeType="1"/>
            </p:cNvSpPr>
            <p:nvPr/>
          </p:nvSpPr>
          <p:spPr bwMode="auto">
            <a:xfrm>
              <a:off x="7970869" y="5907766"/>
              <a:ext cx="118116" cy="171384"/>
            </a:xfrm>
            <a:prstGeom prst="line">
              <a:avLst/>
            </a:prstGeom>
            <a:noFill/>
            <a:ln w="9525">
              <a:solidFill>
                <a:srgbClr val="666633"/>
              </a:solidFill>
              <a:round/>
              <a:headEnd/>
              <a:tailEnd/>
            </a:ln>
          </p:spPr>
          <p:txBody>
            <a:bodyPr/>
            <a:lstStyle/>
            <a:p>
              <a:endParaRPr lang="ja-JP" altLang="en-US" smtClean="0">
                <a:solidFill>
                  <a:prstClr val="black"/>
                </a:solidFill>
                <a:latin typeface="Calibri"/>
                <a:ea typeface="ＭＳ Ｐゴシック"/>
              </a:endParaRPr>
            </a:p>
          </p:txBody>
        </p:sp>
        <p:sp>
          <p:nvSpPr>
            <p:cNvPr id="90170" name="Oval 411"/>
            <p:cNvSpPr>
              <a:spLocks noChangeArrowheads="1"/>
            </p:cNvSpPr>
            <p:nvPr/>
          </p:nvSpPr>
          <p:spPr bwMode="auto">
            <a:xfrm rot="17183704">
              <a:off x="5082993" y="6261555"/>
              <a:ext cx="266714" cy="449530"/>
            </a:xfrm>
            <a:prstGeom prst="ellipse">
              <a:avLst/>
            </a:prstGeom>
            <a:solidFill>
              <a:srgbClr val="808000">
                <a:alpha val="21960"/>
              </a:srgbClr>
            </a:solidFill>
            <a:ln w="9525">
              <a:noFill/>
              <a:round/>
              <a:headEnd/>
              <a:tailEnd/>
            </a:ln>
          </p:spPr>
          <p:txBody>
            <a:bodyPr/>
            <a:lstStyle/>
            <a:p>
              <a:endParaRPr lang="ja-JP" altLang="en-US" smtClean="0">
                <a:solidFill>
                  <a:prstClr val="black"/>
                </a:solidFill>
                <a:latin typeface="Calibri"/>
                <a:ea typeface="ＭＳ Ｐゴシック"/>
              </a:endParaRPr>
            </a:p>
          </p:txBody>
        </p:sp>
        <p:sp>
          <p:nvSpPr>
            <p:cNvPr id="90171" name="Rectangle 416"/>
            <p:cNvSpPr>
              <a:spLocks noChangeArrowheads="1"/>
            </p:cNvSpPr>
            <p:nvPr/>
          </p:nvSpPr>
          <p:spPr bwMode="auto">
            <a:xfrm>
              <a:off x="7341298" y="6053800"/>
              <a:ext cx="196096" cy="204852"/>
            </a:xfrm>
            <a:prstGeom prst="rect">
              <a:avLst/>
            </a:prstGeom>
            <a:solidFill>
              <a:srgbClr val="FFFFFF"/>
            </a:solidFill>
            <a:ln w="9525">
              <a:miter lim="800000"/>
              <a:headEnd/>
              <a:tailEnd/>
            </a:ln>
            <a:scene3d>
              <a:camera prst="legacyObliqueTopLeft"/>
              <a:lightRig rig="legacyFlat3" dir="t"/>
            </a:scene3d>
            <a:sp3d extrusionH="227000" prstMaterial="legacyMatte">
              <a:bevelT w="13500" h="13500" prst="angle"/>
              <a:bevelB w="13500" h="13500" prst="angle"/>
              <a:extrusionClr>
                <a:srgbClr val="FFFFFF"/>
              </a:extrusionClr>
            </a:sp3d>
          </p:spPr>
          <p:txBody>
            <a:bodyPr>
              <a:flatTx/>
            </a:bodyPr>
            <a:lstStyle/>
            <a:p>
              <a:endParaRPr lang="ja-JP" altLang="en-US" smtClean="0">
                <a:solidFill>
                  <a:prstClr val="black"/>
                </a:solidFill>
                <a:latin typeface="Calibri"/>
                <a:ea typeface="ＭＳ Ｐゴシック"/>
              </a:endParaRPr>
            </a:p>
          </p:txBody>
        </p:sp>
        <p:sp>
          <p:nvSpPr>
            <p:cNvPr id="51" name="Rectangle 417"/>
            <p:cNvSpPr>
              <a:spLocks noChangeArrowheads="1"/>
            </p:cNvSpPr>
            <p:nvPr/>
          </p:nvSpPr>
          <p:spPr bwMode="auto">
            <a:xfrm>
              <a:off x="3830639" y="6175369"/>
              <a:ext cx="241300" cy="363538"/>
            </a:xfrm>
            <a:prstGeom prst="rect">
              <a:avLst/>
            </a:prstGeom>
            <a:solidFill>
              <a:schemeClr val="bg1">
                <a:lumMod val="85000"/>
              </a:schemeClr>
            </a:solidFill>
            <a:ln w="9525">
              <a:miter lim="800000"/>
              <a:headEnd/>
              <a:tailEnd/>
            </a:ln>
            <a:scene3d>
              <a:camera prst="legacyObliqueTopLeft"/>
              <a:lightRig rig="legacyFlat3" dir="t"/>
            </a:scene3d>
            <a:sp3d extrusionH="227000" prstMaterial="legacyMatte">
              <a:bevelT w="13500" h="13500" prst="angle"/>
              <a:bevelB w="13500" h="13500" prst="angle"/>
              <a:extrusionClr>
                <a:schemeClr val="bg2"/>
              </a:extrusionClr>
            </a:sp3d>
          </p:spPr>
          <p:txBody>
            <a:bodyPr>
              <a:flatTx/>
            </a:bodyPr>
            <a:lstStyle/>
            <a:p>
              <a:pPr>
                <a:defRPr/>
              </a:pPr>
              <a:endParaRPr lang="ja-JP" altLang="en-US">
                <a:solidFill>
                  <a:prstClr val="black"/>
                </a:solidFill>
                <a:latin typeface="Calibri"/>
                <a:ea typeface="ＭＳ Ｐゴシック"/>
              </a:endParaRPr>
            </a:p>
          </p:txBody>
        </p:sp>
        <p:grpSp>
          <p:nvGrpSpPr>
            <p:cNvPr id="19" name="Group 422"/>
            <p:cNvGrpSpPr>
              <a:grpSpLocks/>
            </p:cNvGrpSpPr>
            <p:nvPr/>
          </p:nvGrpSpPr>
          <p:grpSpPr bwMode="auto">
            <a:xfrm>
              <a:off x="5379168" y="6370224"/>
              <a:ext cx="91738" cy="168346"/>
              <a:chOff x="383" y="364"/>
              <a:chExt cx="46" cy="56"/>
            </a:xfrm>
          </p:grpSpPr>
          <p:sp>
            <p:nvSpPr>
              <p:cNvPr id="90403" name="AutoShape 423"/>
              <p:cNvSpPr>
                <a:spLocks noChangeArrowheads="1"/>
              </p:cNvSpPr>
              <p:nvPr/>
            </p:nvSpPr>
            <p:spPr bwMode="auto">
              <a:xfrm>
                <a:off x="399" y="391"/>
                <a:ext cx="13" cy="29"/>
              </a:xfrm>
              <a:prstGeom prst="can">
                <a:avLst>
                  <a:gd name="adj" fmla="val 55769"/>
                </a:avLst>
              </a:prstGeom>
              <a:solidFill>
                <a:srgbClr val="993300"/>
              </a:solidFill>
              <a:ln w="9525">
                <a:noFill/>
                <a:round/>
                <a:headEnd/>
                <a:tailEnd/>
              </a:ln>
            </p:spPr>
            <p:txBody>
              <a:bodyPr/>
              <a:lstStyle/>
              <a:p>
                <a:endParaRPr lang="ja-JP" altLang="en-US" smtClean="0">
                  <a:solidFill>
                    <a:prstClr val="black"/>
                  </a:solidFill>
                  <a:latin typeface="Calibri"/>
                  <a:ea typeface="ＭＳ Ｐゴシック"/>
                </a:endParaRPr>
              </a:p>
            </p:txBody>
          </p:sp>
          <p:sp>
            <p:nvSpPr>
              <p:cNvPr id="90404" name="Oval 424"/>
              <p:cNvSpPr>
                <a:spLocks noChangeArrowheads="1"/>
              </p:cNvSpPr>
              <p:nvPr/>
            </p:nvSpPr>
            <p:spPr bwMode="auto">
              <a:xfrm>
                <a:off x="383" y="364"/>
                <a:ext cx="46" cy="45"/>
              </a:xfrm>
              <a:prstGeom prst="ellipse">
                <a:avLst/>
              </a:prstGeom>
              <a:solidFill>
                <a:srgbClr val="99CC00"/>
              </a:solidFill>
              <a:ln w="9525">
                <a:noFill/>
                <a:round/>
                <a:headEnd/>
                <a:tailEnd/>
              </a:ln>
            </p:spPr>
            <p:txBody>
              <a:bodyPr/>
              <a:lstStyle/>
              <a:p>
                <a:endParaRPr lang="ja-JP" altLang="en-US" smtClean="0">
                  <a:solidFill>
                    <a:prstClr val="black"/>
                  </a:solidFill>
                  <a:latin typeface="Calibri"/>
                  <a:ea typeface="ＭＳ Ｐゴシック"/>
                </a:endParaRPr>
              </a:p>
            </p:txBody>
          </p:sp>
        </p:grpSp>
        <p:grpSp>
          <p:nvGrpSpPr>
            <p:cNvPr id="20" name="Group 428"/>
            <p:cNvGrpSpPr>
              <a:grpSpLocks/>
            </p:cNvGrpSpPr>
            <p:nvPr/>
          </p:nvGrpSpPr>
          <p:grpSpPr bwMode="auto">
            <a:xfrm>
              <a:off x="5439958" y="6504076"/>
              <a:ext cx="80272" cy="144006"/>
              <a:chOff x="383" y="364"/>
              <a:chExt cx="46" cy="56"/>
            </a:xfrm>
          </p:grpSpPr>
          <p:sp>
            <p:nvSpPr>
              <p:cNvPr id="90401" name="AutoShape 429"/>
              <p:cNvSpPr>
                <a:spLocks noChangeArrowheads="1"/>
              </p:cNvSpPr>
              <p:nvPr/>
            </p:nvSpPr>
            <p:spPr bwMode="auto">
              <a:xfrm>
                <a:off x="399" y="391"/>
                <a:ext cx="13" cy="29"/>
              </a:xfrm>
              <a:prstGeom prst="can">
                <a:avLst>
                  <a:gd name="adj" fmla="val 55769"/>
                </a:avLst>
              </a:prstGeom>
              <a:solidFill>
                <a:srgbClr val="993300"/>
              </a:solidFill>
              <a:ln w="9525">
                <a:noFill/>
                <a:round/>
                <a:headEnd/>
                <a:tailEnd/>
              </a:ln>
            </p:spPr>
            <p:txBody>
              <a:bodyPr/>
              <a:lstStyle/>
              <a:p>
                <a:endParaRPr lang="ja-JP" altLang="en-US" smtClean="0">
                  <a:solidFill>
                    <a:prstClr val="black"/>
                  </a:solidFill>
                  <a:latin typeface="Calibri"/>
                  <a:ea typeface="ＭＳ Ｐゴシック"/>
                </a:endParaRPr>
              </a:p>
            </p:txBody>
          </p:sp>
          <p:sp>
            <p:nvSpPr>
              <p:cNvPr id="90402" name="Oval 430"/>
              <p:cNvSpPr>
                <a:spLocks noChangeArrowheads="1"/>
              </p:cNvSpPr>
              <p:nvPr/>
            </p:nvSpPr>
            <p:spPr bwMode="auto">
              <a:xfrm>
                <a:off x="383" y="364"/>
                <a:ext cx="46" cy="45"/>
              </a:xfrm>
              <a:prstGeom prst="ellipse">
                <a:avLst/>
              </a:prstGeom>
              <a:solidFill>
                <a:srgbClr val="99CC00"/>
              </a:solidFill>
              <a:ln w="9525">
                <a:noFill/>
                <a:round/>
                <a:headEnd/>
                <a:tailEnd/>
              </a:ln>
            </p:spPr>
            <p:txBody>
              <a:bodyPr/>
              <a:lstStyle/>
              <a:p>
                <a:endParaRPr lang="ja-JP" altLang="en-US" smtClean="0">
                  <a:solidFill>
                    <a:prstClr val="black"/>
                  </a:solidFill>
                  <a:latin typeface="Calibri"/>
                  <a:ea typeface="ＭＳ Ｐゴシック"/>
                </a:endParaRPr>
              </a:p>
            </p:txBody>
          </p:sp>
        </p:grpSp>
        <p:grpSp>
          <p:nvGrpSpPr>
            <p:cNvPr id="21" name="Group 431"/>
            <p:cNvGrpSpPr>
              <a:grpSpLocks/>
            </p:cNvGrpSpPr>
            <p:nvPr/>
          </p:nvGrpSpPr>
          <p:grpSpPr bwMode="auto">
            <a:xfrm>
              <a:off x="5073023" y="6517263"/>
              <a:ext cx="97476" cy="163274"/>
              <a:chOff x="658" y="432"/>
              <a:chExt cx="46" cy="56"/>
            </a:xfrm>
          </p:grpSpPr>
          <p:sp>
            <p:nvSpPr>
              <p:cNvPr id="90399" name="AutoShape 432"/>
              <p:cNvSpPr>
                <a:spLocks noChangeArrowheads="1"/>
              </p:cNvSpPr>
              <p:nvPr/>
            </p:nvSpPr>
            <p:spPr bwMode="auto">
              <a:xfrm>
                <a:off x="674" y="459"/>
                <a:ext cx="13" cy="29"/>
              </a:xfrm>
              <a:prstGeom prst="can">
                <a:avLst>
                  <a:gd name="adj" fmla="val 55769"/>
                </a:avLst>
              </a:prstGeom>
              <a:solidFill>
                <a:srgbClr val="993300"/>
              </a:solidFill>
              <a:ln w="9525">
                <a:noFill/>
                <a:round/>
                <a:headEnd/>
                <a:tailEnd/>
              </a:ln>
            </p:spPr>
            <p:txBody>
              <a:bodyPr/>
              <a:lstStyle/>
              <a:p>
                <a:endParaRPr lang="ja-JP" altLang="en-US" smtClean="0">
                  <a:solidFill>
                    <a:prstClr val="black"/>
                  </a:solidFill>
                  <a:latin typeface="Calibri"/>
                  <a:ea typeface="ＭＳ Ｐゴシック"/>
                </a:endParaRPr>
              </a:p>
            </p:txBody>
          </p:sp>
          <p:sp>
            <p:nvSpPr>
              <p:cNvPr id="90400" name="Oval 433"/>
              <p:cNvSpPr>
                <a:spLocks noChangeArrowheads="1"/>
              </p:cNvSpPr>
              <p:nvPr/>
            </p:nvSpPr>
            <p:spPr bwMode="auto">
              <a:xfrm>
                <a:off x="658" y="432"/>
                <a:ext cx="46" cy="45"/>
              </a:xfrm>
              <a:prstGeom prst="ellipse">
                <a:avLst/>
              </a:prstGeom>
              <a:solidFill>
                <a:srgbClr val="808000"/>
              </a:solidFill>
              <a:ln w="9525">
                <a:noFill/>
                <a:round/>
                <a:headEnd/>
                <a:tailEnd/>
              </a:ln>
            </p:spPr>
            <p:txBody>
              <a:bodyPr/>
              <a:lstStyle/>
              <a:p>
                <a:endParaRPr lang="ja-JP" altLang="en-US" smtClean="0">
                  <a:solidFill>
                    <a:prstClr val="black"/>
                  </a:solidFill>
                  <a:latin typeface="Calibri"/>
                  <a:ea typeface="ＭＳ Ｐゴシック"/>
                </a:endParaRPr>
              </a:p>
            </p:txBody>
          </p:sp>
        </p:grpSp>
        <p:grpSp>
          <p:nvGrpSpPr>
            <p:cNvPr id="23" name="Group 434"/>
            <p:cNvGrpSpPr>
              <a:grpSpLocks/>
            </p:cNvGrpSpPr>
            <p:nvPr/>
          </p:nvGrpSpPr>
          <p:grpSpPr bwMode="auto">
            <a:xfrm>
              <a:off x="7181907" y="6150140"/>
              <a:ext cx="185776" cy="213979"/>
              <a:chOff x="442" y="351"/>
              <a:chExt cx="47" cy="33"/>
            </a:xfrm>
          </p:grpSpPr>
          <p:sp>
            <p:nvSpPr>
              <p:cNvPr id="90397" name="Rectangle 435"/>
              <p:cNvSpPr>
                <a:spLocks noChangeArrowheads="1"/>
              </p:cNvSpPr>
              <p:nvPr/>
            </p:nvSpPr>
            <p:spPr bwMode="auto">
              <a:xfrm>
                <a:off x="452" y="363"/>
                <a:ext cx="25" cy="21"/>
              </a:xfrm>
              <a:prstGeom prst="rect">
                <a:avLst/>
              </a:prstGeom>
              <a:solidFill>
                <a:srgbClr val="FFFFFF"/>
              </a:solidFill>
              <a:ln w="9525">
                <a:miter lim="800000"/>
                <a:headEnd/>
                <a:tailEnd/>
              </a:ln>
              <a:scene3d>
                <a:camera prst="legacyObliqueTopLeft"/>
                <a:lightRig rig="legacyFlat3" dir="t"/>
              </a:scene3d>
              <a:sp3d extrusionH="100000" prstMaterial="legacyMatte">
                <a:bevelT w="13500" h="13500" prst="angle"/>
                <a:bevelB w="13500" h="13500" prst="angle"/>
                <a:extrusionClr>
                  <a:srgbClr val="FFFFFF"/>
                </a:extrusionClr>
              </a:sp3d>
            </p:spPr>
            <p:txBody>
              <a:bodyPr>
                <a:flatTx/>
              </a:bodyPr>
              <a:lstStyle/>
              <a:p>
                <a:endParaRPr lang="ja-JP" altLang="en-US" smtClean="0">
                  <a:solidFill>
                    <a:prstClr val="black"/>
                  </a:solidFill>
                  <a:latin typeface="Calibri"/>
                  <a:ea typeface="ＭＳ Ｐゴシック"/>
                </a:endParaRPr>
              </a:p>
            </p:txBody>
          </p:sp>
          <p:sp>
            <p:nvSpPr>
              <p:cNvPr id="90398" name="AutoShape 436"/>
              <p:cNvSpPr>
                <a:spLocks noChangeArrowheads="1"/>
              </p:cNvSpPr>
              <p:nvPr/>
            </p:nvSpPr>
            <p:spPr bwMode="auto">
              <a:xfrm>
                <a:off x="442" y="351"/>
                <a:ext cx="47" cy="12"/>
              </a:xfrm>
              <a:prstGeom prst="triangle">
                <a:avLst>
                  <a:gd name="adj" fmla="val 50000"/>
                </a:avLst>
              </a:prstGeom>
              <a:solidFill>
                <a:srgbClr val="FFFFFF"/>
              </a:solidFill>
              <a:ln w="9525">
                <a:miter lim="800000"/>
                <a:headEnd/>
                <a:tailEnd/>
              </a:ln>
              <a:scene3d>
                <a:camera prst="legacyObliqueTopLeft"/>
                <a:lightRig rig="legacyFlat3" dir="t"/>
              </a:scene3d>
              <a:sp3d extrusionH="100000" prstMaterial="legacyMatte">
                <a:bevelT w="13500" h="13500" prst="angle"/>
                <a:bevelB w="13500" h="13500" prst="angle"/>
                <a:extrusionClr>
                  <a:srgbClr val="FFFFFF"/>
                </a:extrusionClr>
              </a:sp3d>
            </p:spPr>
            <p:txBody>
              <a:bodyPr>
                <a:flatTx/>
              </a:bodyPr>
              <a:lstStyle/>
              <a:p>
                <a:endParaRPr lang="ja-JP" altLang="en-US" smtClean="0">
                  <a:solidFill>
                    <a:prstClr val="black"/>
                  </a:solidFill>
                  <a:latin typeface="Calibri"/>
                  <a:ea typeface="ＭＳ Ｐゴシック"/>
                </a:endParaRPr>
              </a:p>
            </p:txBody>
          </p:sp>
        </p:grpSp>
        <p:grpSp>
          <p:nvGrpSpPr>
            <p:cNvPr id="27" name="Group 437"/>
            <p:cNvGrpSpPr>
              <a:grpSpLocks/>
            </p:cNvGrpSpPr>
            <p:nvPr/>
          </p:nvGrpSpPr>
          <p:grpSpPr bwMode="auto">
            <a:xfrm>
              <a:off x="7254155" y="6249533"/>
              <a:ext cx="190363" cy="216008"/>
              <a:chOff x="442" y="351"/>
              <a:chExt cx="47" cy="33"/>
            </a:xfrm>
          </p:grpSpPr>
          <p:sp>
            <p:nvSpPr>
              <p:cNvPr id="90395" name="Rectangle 438"/>
              <p:cNvSpPr>
                <a:spLocks noChangeArrowheads="1"/>
              </p:cNvSpPr>
              <p:nvPr/>
            </p:nvSpPr>
            <p:spPr bwMode="auto">
              <a:xfrm>
                <a:off x="452" y="363"/>
                <a:ext cx="25" cy="21"/>
              </a:xfrm>
              <a:prstGeom prst="rect">
                <a:avLst/>
              </a:prstGeom>
              <a:solidFill>
                <a:srgbClr val="FFFFFF"/>
              </a:solidFill>
              <a:ln w="9525">
                <a:miter lim="800000"/>
                <a:headEnd/>
                <a:tailEnd/>
              </a:ln>
              <a:scene3d>
                <a:camera prst="legacyObliqueTopLeft"/>
                <a:lightRig rig="legacyFlat3" dir="t"/>
              </a:scene3d>
              <a:sp3d extrusionH="100000" prstMaterial="legacyMatte">
                <a:bevelT w="13500" h="13500" prst="angle"/>
                <a:bevelB w="13500" h="13500" prst="angle"/>
                <a:extrusionClr>
                  <a:srgbClr val="FFFFFF"/>
                </a:extrusionClr>
              </a:sp3d>
            </p:spPr>
            <p:txBody>
              <a:bodyPr>
                <a:flatTx/>
              </a:bodyPr>
              <a:lstStyle/>
              <a:p>
                <a:endParaRPr lang="ja-JP" altLang="en-US" smtClean="0">
                  <a:solidFill>
                    <a:prstClr val="black"/>
                  </a:solidFill>
                  <a:latin typeface="Calibri"/>
                  <a:ea typeface="ＭＳ Ｐゴシック"/>
                </a:endParaRPr>
              </a:p>
            </p:txBody>
          </p:sp>
          <p:sp>
            <p:nvSpPr>
              <p:cNvPr id="90396" name="AutoShape 439"/>
              <p:cNvSpPr>
                <a:spLocks noChangeArrowheads="1"/>
              </p:cNvSpPr>
              <p:nvPr/>
            </p:nvSpPr>
            <p:spPr bwMode="auto">
              <a:xfrm>
                <a:off x="442" y="351"/>
                <a:ext cx="47" cy="12"/>
              </a:xfrm>
              <a:prstGeom prst="triangle">
                <a:avLst>
                  <a:gd name="adj" fmla="val 50000"/>
                </a:avLst>
              </a:prstGeom>
              <a:solidFill>
                <a:srgbClr val="FFFFFF"/>
              </a:solidFill>
              <a:ln w="9525">
                <a:miter lim="800000"/>
                <a:headEnd/>
                <a:tailEnd/>
              </a:ln>
              <a:scene3d>
                <a:camera prst="legacyObliqueTopLeft"/>
                <a:lightRig rig="legacyFlat3" dir="t"/>
              </a:scene3d>
              <a:sp3d extrusionH="100000" prstMaterial="legacyMatte">
                <a:bevelT w="13500" h="13500" prst="angle"/>
                <a:bevelB w="13500" h="13500" prst="angle"/>
                <a:extrusionClr>
                  <a:srgbClr val="FFFFFF"/>
                </a:extrusionClr>
              </a:sp3d>
            </p:spPr>
            <p:txBody>
              <a:bodyPr>
                <a:flatTx/>
              </a:bodyPr>
              <a:lstStyle/>
              <a:p>
                <a:endParaRPr lang="ja-JP" altLang="en-US" smtClean="0">
                  <a:solidFill>
                    <a:prstClr val="black"/>
                  </a:solidFill>
                  <a:latin typeface="Calibri"/>
                  <a:ea typeface="ＭＳ Ｐゴシック"/>
                </a:endParaRPr>
              </a:p>
            </p:txBody>
          </p:sp>
        </p:grpSp>
        <p:grpSp>
          <p:nvGrpSpPr>
            <p:cNvPr id="28" name="Group 441"/>
            <p:cNvGrpSpPr>
              <a:grpSpLocks/>
            </p:cNvGrpSpPr>
            <p:nvPr/>
          </p:nvGrpSpPr>
          <p:grpSpPr bwMode="auto">
            <a:xfrm>
              <a:off x="4915885" y="6402643"/>
              <a:ext cx="98618" cy="193694"/>
              <a:chOff x="383" y="364"/>
              <a:chExt cx="46" cy="56"/>
            </a:xfrm>
          </p:grpSpPr>
          <p:sp>
            <p:nvSpPr>
              <p:cNvPr id="90393" name="AutoShape 442"/>
              <p:cNvSpPr>
                <a:spLocks noChangeArrowheads="1"/>
              </p:cNvSpPr>
              <p:nvPr/>
            </p:nvSpPr>
            <p:spPr bwMode="auto">
              <a:xfrm>
                <a:off x="399" y="391"/>
                <a:ext cx="13" cy="29"/>
              </a:xfrm>
              <a:prstGeom prst="can">
                <a:avLst>
                  <a:gd name="adj" fmla="val 55769"/>
                </a:avLst>
              </a:prstGeom>
              <a:solidFill>
                <a:srgbClr val="993300"/>
              </a:solidFill>
              <a:ln w="9525">
                <a:noFill/>
                <a:round/>
                <a:headEnd/>
                <a:tailEnd/>
              </a:ln>
            </p:spPr>
            <p:txBody>
              <a:bodyPr/>
              <a:lstStyle/>
              <a:p>
                <a:endParaRPr lang="ja-JP" altLang="en-US" smtClean="0">
                  <a:solidFill>
                    <a:prstClr val="black"/>
                  </a:solidFill>
                  <a:latin typeface="Calibri"/>
                  <a:ea typeface="ＭＳ Ｐゴシック"/>
                </a:endParaRPr>
              </a:p>
            </p:txBody>
          </p:sp>
          <p:sp>
            <p:nvSpPr>
              <p:cNvPr id="90394" name="Oval 443"/>
              <p:cNvSpPr>
                <a:spLocks noChangeArrowheads="1"/>
              </p:cNvSpPr>
              <p:nvPr/>
            </p:nvSpPr>
            <p:spPr bwMode="auto">
              <a:xfrm>
                <a:off x="383" y="364"/>
                <a:ext cx="46" cy="45"/>
              </a:xfrm>
              <a:prstGeom prst="ellipse">
                <a:avLst/>
              </a:prstGeom>
              <a:solidFill>
                <a:srgbClr val="99CC00"/>
              </a:solidFill>
              <a:ln w="9525">
                <a:noFill/>
                <a:round/>
                <a:headEnd/>
                <a:tailEnd/>
              </a:ln>
            </p:spPr>
            <p:txBody>
              <a:bodyPr/>
              <a:lstStyle/>
              <a:p>
                <a:endParaRPr lang="ja-JP" altLang="en-US" smtClean="0">
                  <a:solidFill>
                    <a:prstClr val="black"/>
                  </a:solidFill>
                  <a:latin typeface="Calibri"/>
                  <a:ea typeface="ＭＳ Ｐゴシック"/>
                </a:endParaRPr>
              </a:p>
            </p:txBody>
          </p:sp>
        </p:grpSp>
        <p:sp>
          <p:nvSpPr>
            <p:cNvPr id="90179" name="Rectangle 444"/>
            <p:cNvSpPr>
              <a:spLocks noChangeArrowheads="1"/>
            </p:cNvSpPr>
            <p:nvPr/>
          </p:nvSpPr>
          <p:spPr bwMode="auto">
            <a:xfrm>
              <a:off x="5395242" y="6053802"/>
              <a:ext cx="105502" cy="184569"/>
            </a:xfrm>
            <a:prstGeom prst="rect">
              <a:avLst/>
            </a:prstGeom>
            <a:solidFill>
              <a:srgbClr val="FFFFFF"/>
            </a:solidFill>
            <a:ln w="9525">
              <a:miter lim="800000"/>
              <a:headEnd/>
              <a:tailEnd/>
            </a:ln>
            <a:scene3d>
              <a:camera prst="legacyObliqueTopLeft"/>
              <a:lightRig rig="legacyFlat3" dir="t"/>
            </a:scene3d>
            <a:sp3d extrusionH="100000" prstMaterial="legacyMatte">
              <a:bevelT w="13500" h="13500" prst="angle"/>
              <a:bevelB w="13500" h="13500" prst="angle"/>
              <a:extrusionClr>
                <a:srgbClr val="FFFFFF"/>
              </a:extrusionClr>
            </a:sp3d>
          </p:spPr>
          <p:txBody>
            <a:bodyPr>
              <a:flatTx/>
            </a:bodyPr>
            <a:lstStyle/>
            <a:p>
              <a:endParaRPr lang="ja-JP" altLang="en-US" smtClean="0">
                <a:solidFill>
                  <a:prstClr val="black"/>
                </a:solidFill>
                <a:latin typeface="Calibri"/>
                <a:ea typeface="ＭＳ Ｐゴシック"/>
              </a:endParaRPr>
            </a:p>
          </p:txBody>
        </p:sp>
        <p:sp>
          <p:nvSpPr>
            <p:cNvPr id="90180" name="Rectangle 445"/>
            <p:cNvSpPr>
              <a:spLocks noChangeArrowheads="1"/>
            </p:cNvSpPr>
            <p:nvPr/>
          </p:nvSpPr>
          <p:spPr bwMode="auto">
            <a:xfrm>
              <a:off x="6832137" y="6086253"/>
              <a:ext cx="143345" cy="162258"/>
            </a:xfrm>
            <a:prstGeom prst="rect">
              <a:avLst/>
            </a:prstGeom>
            <a:solidFill>
              <a:srgbClr val="B2B2B2">
                <a:alpha val="74901"/>
              </a:srgbClr>
            </a:solidFill>
            <a:ln w="9525">
              <a:miter lim="800000"/>
              <a:headEnd/>
              <a:tailEnd/>
            </a:ln>
            <a:scene3d>
              <a:camera prst="legacyObliqueTopLeft"/>
              <a:lightRig rig="legacyFlat3" dir="t"/>
            </a:scene3d>
            <a:sp3d extrusionH="290500" prstMaterial="legacyMatte">
              <a:bevelT w="13500" h="13500" prst="angle"/>
              <a:bevelB w="13500" h="13500" prst="angle"/>
              <a:extrusionClr>
                <a:srgbClr val="B2B2B2"/>
              </a:extrusionClr>
            </a:sp3d>
          </p:spPr>
          <p:txBody>
            <a:bodyPr>
              <a:flatTx/>
            </a:bodyPr>
            <a:lstStyle/>
            <a:p>
              <a:endParaRPr lang="ja-JP" altLang="en-US" smtClean="0">
                <a:solidFill>
                  <a:prstClr val="black"/>
                </a:solidFill>
                <a:latin typeface="Calibri"/>
                <a:ea typeface="ＭＳ Ｐゴシック"/>
              </a:endParaRPr>
            </a:p>
          </p:txBody>
        </p:sp>
        <p:sp>
          <p:nvSpPr>
            <p:cNvPr id="90181" name="Rectangle 446"/>
            <p:cNvSpPr>
              <a:spLocks noChangeArrowheads="1"/>
            </p:cNvSpPr>
            <p:nvPr/>
          </p:nvSpPr>
          <p:spPr bwMode="auto">
            <a:xfrm>
              <a:off x="7063779" y="6327610"/>
              <a:ext cx="137611" cy="173413"/>
            </a:xfrm>
            <a:prstGeom prst="rect">
              <a:avLst/>
            </a:prstGeom>
            <a:solidFill>
              <a:srgbClr val="FFFFFF"/>
            </a:solidFill>
            <a:ln w="9525">
              <a:miter lim="800000"/>
              <a:headEnd/>
              <a:tailEnd/>
            </a:ln>
            <a:scene3d>
              <a:camera prst="legacyObliqueTopLeft"/>
              <a:lightRig rig="legacyFlat3" dir="t"/>
            </a:scene3d>
            <a:sp3d extrusionH="290500" prstMaterial="legacyMatte">
              <a:bevelT w="13500" h="13500" prst="angle"/>
              <a:bevelB w="13500" h="13500" prst="angle"/>
              <a:extrusionClr>
                <a:srgbClr val="FFFFFF"/>
              </a:extrusionClr>
            </a:sp3d>
          </p:spPr>
          <p:txBody>
            <a:bodyPr>
              <a:flatTx/>
            </a:bodyPr>
            <a:lstStyle/>
            <a:p>
              <a:endParaRPr lang="ja-JP" altLang="en-US" smtClean="0">
                <a:solidFill>
                  <a:prstClr val="black"/>
                </a:solidFill>
                <a:latin typeface="Calibri"/>
                <a:ea typeface="ＭＳ Ｐゴシック"/>
              </a:endParaRPr>
            </a:p>
          </p:txBody>
        </p:sp>
        <p:grpSp>
          <p:nvGrpSpPr>
            <p:cNvPr id="29" name="Group 447"/>
            <p:cNvGrpSpPr>
              <a:grpSpLocks/>
            </p:cNvGrpSpPr>
            <p:nvPr/>
          </p:nvGrpSpPr>
          <p:grpSpPr bwMode="auto">
            <a:xfrm>
              <a:off x="5227847" y="5234402"/>
              <a:ext cx="130733" cy="150090"/>
              <a:chOff x="537" y="437"/>
              <a:chExt cx="46" cy="56"/>
            </a:xfrm>
          </p:grpSpPr>
          <p:sp>
            <p:nvSpPr>
              <p:cNvPr id="90391" name="AutoShape 448"/>
              <p:cNvSpPr>
                <a:spLocks noChangeArrowheads="1"/>
              </p:cNvSpPr>
              <p:nvPr/>
            </p:nvSpPr>
            <p:spPr bwMode="auto">
              <a:xfrm>
                <a:off x="553" y="464"/>
                <a:ext cx="13" cy="29"/>
              </a:xfrm>
              <a:prstGeom prst="can">
                <a:avLst>
                  <a:gd name="adj" fmla="val 55769"/>
                </a:avLst>
              </a:prstGeom>
              <a:solidFill>
                <a:srgbClr val="993300"/>
              </a:solidFill>
              <a:ln w="9525">
                <a:noFill/>
                <a:round/>
                <a:headEnd/>
                <a:tailEnd/>
              </a:ln>
            </p:spPr>
            <p:txBody>
              <a:bodyPr/>
              <a:lstStyle/>
              <a:p>
                <a:endParaRPr lang="ja-JP" altLang="en-US" smtClean="0">
                  <a:solidFill>
                    <a:prstClr val="black"/>
                  </a:solidFill>
                  <a:latin typeface="Calibri"/>
                  <a:ea typeface="ＭＳ Ｐゴシック"/>
                </a:endParaRPr>
              </a:p>
            </p:txBody>
          </p:sp>
          <p:sp>
            <p:nvSpPr>
              <p:cNvPr id="90392" name="Oval 449"/>
              <p:cNvSpPr>
                <a:spLocks noChangeArrowheads="1"/>
              </p:cNvSpPr>
              <p:nvPr/>
            </p:nvSpPr>
            <p:spPr bwMode="auto">
              <a:xfrm>
                <a:off x="537" y="437"/>
                <a:ext cx="46" cy="45"/>
              </a:xfrm>
              <a:prstGeom prst="ellipse">
                <a:avLst/>
              </a:prstGeom>
              <a:solidFill>
                <a:srgbClr val="808000"/>
              </a:solidFill>
              <a:ln w="9525">
                <a:noFill/>
                <a:round/>
                <a:headEnd/>
                <a:tailEnd/>
              </a:ln>
            </p:spPr>
            <p:txBody>
              <a:bodyPr/>
              <a:lstStyle/>
              <a:p>
                <a:endParaRPr lang="ja-JP" altLang="en-US" smtClean="0">
                  <a:solidFill>
                    <a:prstClr val="black"/>
                  </a:solidFill>
                  <a:latin typeface="Calibri"/>
                  <a:ea typeface="ＭＳ Ｐゴシック"/>
                </a:endParaRPr>
              </a:p>
            </p:txBody>
          </p:sp>
        </p:grpSp>
        <p:grpSp>
          <p:nvGrpSpPr>
            <p:cNvPr id="30" name="Group 450"/>
            <p:cNvGrpSpPr>
              <a:grpSpLocks/>
            </p:cNvGrpSpPr>
            <p:nvPr/>
          </p:nvGrpSpPr>
          <p:grpSpPr bwMode="auto">
            <a:xfrm>
              <a:off x="5353916" y="5424050"/>
              <a:ext cx="129579" cy="148063"/>
              <a:chOff x="537" y="437"/>
              <a:chExt cx="46" cy="56"/>
            </a:xfrm>
          </p:grpSpPr>
          <p:sp>
            <p:nvSpPr>
              <p:cNvPr id="90389" name="AutoShape 451"/>
              <p:cNvSpPr>
                <a:spLocks noChangeArrowheads="1"/>
              </p:cNvSpPr>
              <p:nvPr/>
            </p:nvSpPr>
            <p:spPr bwMode="auto">
              <a:xfrm>
                <a:off x="553" y="464"/>
                <a:ext cx="13" cy="29"/>
              </a:xfrm>
              <a:prstGeom prst="can">
                <a:avLst>
                  <a:gd name="adj" fmla="val 55769"/>
                </a:avLst>
              </a:prstGeom>
              <a:solidFill>
                <a:srgbClr val="993300"/>
              </a:solidFill>
              <a:ln w="9525">
                <a:noFill/>
                <a:round/>
                <a:headEnd/>
                <a:tailEnd/>
              </a:ln>
            </p:spPr>
            <p:txBody>
              <a:bodyPr/>
              <a:lstStyle/>
              <a:p>
                <a:endParaRPr lang="ja-JP" altLang="en-US" smtClean="0">
                  <a:solidFill>
                    <a:prstClr val="black"/>
                  </a:solidFill>
                  <a:latin typeface="Calibri"/>
                  <a:ea typeface="ＭＳ Ｐゴシック"/>
                </a:endParaRPr>
              </a:p>
            </p:txBody>
          </p:sp>
          <p:sp>
            <p:nvSpPr>
              <p:cNvPr id="90390" name="Oval 452"/>
              <p:cNvSpPr>
                <a:spLocks noChangeArrowheads="1"/>
              </p:cNvSpPr>
              <p:nvPr/>
            </p:nvSpPr>
            <p:spPr bwMode="auto">
              <a:xfrm>
                <a:off x="537" y="437"/>
                <a:ext cx="46" cy="45"/>
              </a:xfrm>
              <a:prstGeom prst="ellipse">
                <a:avLst/>
              </a:prstGeom>
              <a:solidFill>
                <a:srgbClr val="808000"/>
              </a:solidFill>
              <a:ln w="9525">
                <a:noFill/>
                <a:round/>
                <a:headEnd/>
                <a:tailEnd/>
              </a:ln>
            </p:spPr>
            <p:txBody>
              <a:bodyPr/>
              <a:lstStyle/>
              <a:p>
                <a:endParaRPr lang="ja-JP" altLang="en-US" smtClean="0">
                  <a:solidFill>
                    <a:prstClr val="black"/>
                  </a:solidFill>
                  <a:latin typeface="Calibri"/>
                  <a:ea typeface="ＭＳ Ｐゴシック"/>
                </a:endParaRPr>
              </a:p>
            </p:txBody>
          </p:sp>
        </p:grpSp>
        <p:grpSp>
          <p:nvGrpSpPr>
            <p:cNvPr id="31" name="Group 453"/>
            <p:cNvGrpSpPr>
              <a:grpSpLocks/>
            </p:cNvGrpSpPr>
            <p:nvPr/>
          </p:nvGrpSpPr>
          <p:grpSpPr bwMode="auto">
            <a:xfrm>
              <a:off x="5227821" y="5424048"/>
              <a:ext cx="113530" cy="148063"/>
              <a:chOff x="383" y="364"/>
              <a:chExt cx="46" cy="56"/>
            </a:xfrm>
          </p:grpSpPr>
          <p:sp>
            <p:nvSpPr>
              <p:cNvPr id="90387" name="AutoShape 454"/>
              <p:cNvSpPr>
                <a:spLocks noChangeArrowheads="1"/>
              </p:cNvSpPr>
              <p:nvPr/>
            </p:nvSpPr>
            <p:spPr bwMode="auto">
              <a:xfrm>
                <a:off x="399" y="391"/>
                <a:ext cx="13" cy="29"/>
              </a:xfrm>
              <a:prstGeom prst="can">
                <a:avLst>
                  <a:gd name="adj" fmla="val 55769"/>
                </a:avLst>
              </a:prstGeom>
              <a:solidFill>
                <a:srgbClr val="993300"/>
              </a:solidFill>
              <a:ln w="9525">
                <a:noFill/>
                <a:round/>
                <a:headEnd/>
                <a:tailEnd/>
              </a:ln>
            </p:spPr>
            <p:txBody>
              <a:bodyPr/>
              <a:lstStyle/>
              <a:p>
                <a:endParaRPr lang="ja-JP" altLang="en-US" smtClean="0">
                  <a:solidFill>
                    <a:prstClr val="black"/>
                  </a:solidFill>
                  <a:latin typeface="Calibri"/>
                  <a:ea typeface="ＭＳ Ｐゴシック"/>
                </a:endParaRPr>
              </a:p>
            </p:txBody>
          </p:sp>
          <p:sp>
            <p:nvSpPr>
              <p:cNvPr id="90388" name="Oval 455"/>
              <p:cNvSpPr>
                <a:spLocks noChangeArrowheads="1"/>
              </p:cNvSpPr>
              <p:nvPr/>
            </p:nvSpPr>
            <p:spPr bwMode="auto">
              <a:xfrm>
                <a:off x="383" y="364"/>
                <a:ext cx="46" cy="45"/>
              </a:xfrm>
              <a:prstGeom prst="ellipse">
                <a:avLst/>
              </a:prstGeom>
              <a:solidFill>
                <a:srgbClr val="99CC00"/>
              </a:solidFill>
              <a:ln w="9525">
                <a:noFill/>
                <a:round/>
                <a:headEnd/>
                <a:tailEnd/>
              </a:ln>
            </p:spPr>
            <p:txBody>
              <a:bodyPr/>
              <a:lstStyle/>
              <a:p>
                <a:endParaRPr lang="ja-JP" altLang="en-US" smtClean="0">
                  <a:solidFill>
                    <a:prstClr val="black"/>
                  </a:solidFill>
                  <a:latin typeface="Calibri"/>
                  <a:ea typeface="ＭＳ Ｐゴシック"/>
                </a:endParaRPr>
              </a:p>
            </p:txBody>
          </p:sp>
        </p:grpSp>
        <p:grpSp>
          <p:nvGrpSpPr>
            <p:cNvPr id="32" name="Group 456"/>
            <p:cNvGrpSpPr>
              <a:grpSpLocks/>
            </p:cNvGrpSpPr>
            <p:nvPr/>
          </p:nvGrpSpPr>
          <p:grpSpPr bwMode="auto">
            <a:xfrm>
              <a:off x="5109700" y="5358120"/>
              <a:ext cx="128437" cy="213977"/>
              <a:chOff x="537" y="437"/>
              <a:chExt cx="46" cy="56"/>
            </a:xfrm>
          </p:grpSpPr>
          <p:sp>
            <p:nvSpPr>
              <p:cNvPr id="90385" name="AutoShape 457"/>
              <p:cNvSpPr>
                <a:spLocks noChangeArrowheads="1"/>
              </p:cNvSpPr>
              <p:nvPr/>
            </p:nvSpPr>
            <p:spPr bwMode="auto">
              <a:xfrm>
                <a:off x="553" y="464"/>
                <a:ext cx="13" cy="29"/>
              </a:xfrm>
              <a:prstGeom prst="can">
                <a:avLst>
                  <a:gd name="adj" fmla="val 55769"/>
                </a:avLst>
              </a:prstGeom>
              <a:solidFill>
                <a:srgbClr val="993300"/>
              </a:solidFill>
              <a:ln w="9525">
                <a:noFill/>
                <a:round/>
                <a:headEnd/>
                <a:tailEnd/>
              </a:ln>
            </p:spPr>
            <p:txBody>
              <a:bodyPr/>
              <a:lstStyle/>
              <a:p>
                <a:endParaRPr lang="ja-JP" altLang="en-US" smtClean="0">
                  <a:solidFill>
                    <a:prstClr val="black"/>
                  </a:solidFill>
                  <a:latin typeface="Calibri"/>
                  <a:ea typeface="ＭＳ Ｐゴシック"/>
                </a:endParaRPr>
              </a:p>
            </p:txBody>
          </p:sp>
          <p:sp>
            <p:nvSpPr>
              <p:cNvPr id="90386" name="Oval 458"/>
              <p:cNvSpPr>
                <a:spLocks noChangeArrowheads="1"/>
              </p:cNvSpPr>
              <p:nvPr/>
            </p:nvSpPr>
            <p:spPr bwMode="auto">
              <a:xfrm>
                <a:off x="537" y="437"/>
                <a:ext cx="46" cy="45"/>
              </a:xfrm>
              <a:prstGeom prst="ellipse">
                <a:avLst/>
              </a:prstGeom>
              <a:solidFill>
                <a:srgbClr val="808000"/>
              </a:solidFill>
              <a:ln w="9525">
                <a:noFill/>
                <a:round/>
                <a:headEnd/>
                <a:tailEnd/>
              </a:ln>
            </p:spPr>
            <p:txBody>
              <a:bodyPr/>
              <a:lstStyle/>
              <a:p>
                <a:endParaRPr lang="ja-JP" altLang="en-US" smtClean="0">
                  <a:solidFill>
                    <a:prstClr val="black"/>
                  </a:solidFill>
                  <a:latin typeface="Calibri"/>
                  <a:ea typeface="ＭＳ Ｐゴシック"/>
                </a:endParaRPr>
              </a:p>
            </p:txBody>
          </p:sp>
        </p:grpSp>
        <p:sp>
          <p:nvSpPr>
            <p:cNvPr id="90186" name="Rectangle 459"/>
            <p:cNvSpPr>
              <a:spLocks noChangeArrowheads="1"/>
            </p:cNvSpPr>
            <p:nvPr/>
          </p:nvSpPr>
          <p:spPr bwMode="auto">
            <a:xfrm>
              <a:off x="7435333" y="5358120"/>
              <a:ext cx="238525" cy="385362"/>
            </a:xfrm>
            <a:prstGeom prst="rect">
              <a:avLst/>
            </a:prstGeom>
            <a:solidFill>
              <a:schemeClr val="bg1"/>
            </a:solidFill>
            <a:ln w="9525">
              <a:miter lim="800000"/>
              <a:headEnd/>
              <a:tailEnd/>
            </a:ln>
            <a:scene3d>
              <a:camera prst="legacyObliqueTopLeft"/>
              <a:lightRig rig="legacyFlat3" dir="t"/>
            </a:scene3d>
            <a:sp3d extrusionH="354000" prstMaterial="legacyMatte">
              <a:bevelT w="13500" h="13500" prst="angle"/>
              <a:bevelB w="13500" h="13500" prst="angle"/>
              <a:extrusionClr>
                <a:schemeClr val="bg1"/>
              </a:extrusionClr>
            </a:sp3d>
          </p:spPr>
          <p:txBody>
            <a:bodyPr>
              <a:flatTx/>
            </a:bodyPr>
            <a:lstStyle/>
            <a:p>
              <a:endParaRPr lang="ja-JP" altLang="en-US" smtClean="0">
                <a:solidFill>
                  <a:prstClr val="black"/>
                </a:solidFill>
                <a:latin typeface="Calibri"/>
                <a:ea typeface="ＭＳ Ｐゴシック"/>
              </a:endParaRPr>
            </a:p>
          </p:txBody>
        </p:sp>
        <p:grpSp>
          <p:nvGrpSpPr>
            <p:cNvPr id="33" name="Group 470"/>
            <p:cNvGrpSpPr>
              <a:grpSpLocks/>
            </p:cNvGrpSpPr>
            <p:nvPr/>
          </p:nvGrpSpPr>
          <p:grpSpPr bwMode="auto">
            <a:xfrm>
              <a:off x="5169332" y="6420910"/>
              <a:ext cx="110090" cy="96340"/>
              <a:chOff x="154" y="400"/>
              <a:chExt cx="111" cy="107"/>
            </a:xfrm>
          </p:grpSpPr>
          <p:sp>
            <p:nvSpPr>
              <p:cNvPr id="90381" name="Line 471"/>
              <p:cNvSpPr>
                <a:spLocks noChangeShapeType="1"/>
              </p:cNvSpPr>
              <p:nvPr/>
            </p:nvSpPr>
            <p:spPr bwMode="auto">
              <a:xfrm flipH="1">
                <a:off x="197" y="400"/>
                <a:ext cx="17" cy="107"/>
              </a:xfrm>
              <a:prstGeom prst="line">
                <a:avLst/>
              </a:prstGeom>
              <a:noFill/>
              <a:ln w="3175">
                <a:solidFill>
                  <a:srgbClr val="000000"/>
                </a:solidFill>
                <a:round/>
                <a:headEnd/>
                <a:tailEnd/>
              </a:ln>
            </p:spPr>
            <p:txBody>
              <a:bodyPr/>
              <a:lstStyle/>
              <a:p>
                <a:endParaRPr lang="ja-JP" altLang="en-US" smtClean="0">
                  <a:solidFill>
                    <a:prstClr val="black"/>
                  </a:solidFill>
                  <a:latin typeface="Calibri"/>
                  <a:ea typeface="ＭＳ Ｐゴシック"/>
                </a:endParaRPr>
              </a:p>
            </p:txBody>
          </p:sp>
          <p:sp>
            <p:nvSpPr>
              <p:cNvPr id="90382" name="AutoShape 472"/>
              <p:cNvSpPr>
                <a:spLocks noChangeArrowheads="1"/>
              </p:cNvSpPr>
              <p:nvPr/>
            </p:nvSpPr>
            <p:spPr bwMode="auto">
              <a:xfrm rot="5905618">
                <a:off x="189" y="373"/>
                <a:ext cx="42" cy="111"/>
              </a:xfrm>
              <a:prstGeom prst="moon">
                <a:avLst>
                  <a:gd name="adj" fmla="val 87500"/>
                </a:avLst>
              </a:prstGeom>
              <a:solidFill>
                <a:srgbClr val="FF99CC"/>
              </a:solidFill>
              <a:ln w="3175">
                <a:solidFill>
                  <a:srgbClr val="000000"/>
                </a:solidFill>
                <a:miter lim="800000"/>
                <a:headEnd/>
                <a:tailEnd/>
              </a:ln>
            </p:spPr>
            <p:txBody>
              <a:bodyPr/>
              <a:lstStyle/>
              <a:p>
                <a:endParaRPr lang="ja-JP" altLang="en-US" smtClean="0">
                  <a:solidFill>
                    <a:prstClr val="black"/>
                  </a:solidFill>
                  <a:latin typeface="Calibri"/>
                  <a:ea typeface="ＭＳ Ｐゴシック"/>
                </a:endParaRPr>
              </a:p>
            </p:txBody>
          </p:sp>
          <p:sp>
            <p:nvSpPr>
              <p:cNvPr id="90383" name="Freeform 473"/>
              <p:cNvSpPr>
                <a:spLocks/>
              </p:cNvSpPr>
              <p:nvPr/>
            </p:nvSpPr>
            <p:spPr bwMode="auto">
              <a:xfrm>
                <a:off x="177" y="408"/>
                <a:ext cx="33" cy="33"/>
              </a:xfrm>
              <a:custGeom>
                <a:avLst/>
                <a:gdLst>
                  <a:gd name="T0" fmla="*/ 33 w 33"/>
                  <a:gd name="T1" fmla="*/ 0 h 33"/>
                  <a:gd name="T2" fmla="*/ 15 w 33"/>
                  <a:gd name="T3" fmla="*/ 7 h 33"/>
                  <a:gd name="T4" fmla="*/ 8 w 33"/>
                  <a:gd name="T5" fmla="*/ 17 h 33"/>
                  <a:gd name="T6" fmla="*/ 0 w 33"/>
                  <a:gd name="T7" fmla="*/ 33 h 33"/>
                  <a:gd name="T8" fmla="*/ 0 60000 65536"/>
                  <a:gd name="T9" fmla="*/ 0 60000 65536"/>
                  <a:gd name="T10" fmla="*/ 0 60000 65536"/>
                  <a:gd name="T11" fmla="*/ 0 60000 65536"/>
                  <a:gd name="T12" fmla="*/ 0 w 33"/>
                  <a:gd name="T13" fmla="*/ 0 h 33"/>
                  <a:gd name="T14" fmla="*/ 33 w 33"/>
                  <a:gd name="T15" fmla="*/ 33 h 33"/>
                </a:gdLst>
                <a:ahLst/>
                <a:cxnLst>
                  <a:cxn ang="T8">
                    <a:pos x="T0" y="T1"/>
                  </a:cxn>
                  <a:cxn ang="T9">
                    <a:pos x="T2" y="T3"/>
                  </a:cxn>
                  <a:cxn ang="T10">
                    <a:pos x="T4" y="T5"/>
                  </a:cxn>
                  <a:cxn ang="T11">
                    <a:pos x="T6" y="T7"/>
                  </a:cxn>
                </a:cxnLst>
                <a:rect l="T12" t="T13" r="T14" b="T15"/>
                <a:pathLst>
                  <a:path w="33" h="33">
                    <a:moveTo>
                      <a:pt x="33" y="0"/>
                    </a:moveTo>
                    <a:cubicBezTo>
                      <a:pt x="26" y="2"/>
                      <a:pt x="19" y="4"/>
                      <a:pt x="15" y="7"/>
                    </a:cubicBezTo>
                    <a:cubicBezTo>
                      <a:pt x="11" y="10"/>
                      <a:pt x="11" y="13"/>
                      <a:pt x="8" y="17"/>
                    </a:cubicBezTo>
                    <a:cubicBezTo>
                      <a:pt x="5" y="21"/>
                      <a:pt x="1" y="30"/>
                      <a:pt x="0" y="33"/>
                    </a:cubicBezTo>
                  </a:path>
                </a:pathLst>
              </a:custGeom>
              <a:solidFill>
                <a:srgbClr val="FF99CC"/>
              </a:solidFill>
              <a:ln w="3175" cmpd="sng">
                <a:solidFill>
                  <a:srgbClr val="000000"/>
                </a:solidFill>
                <a:round/>
                <a:headEnd/>
                <a:tailEnd/>
              </a:ln>
            </p:spPr>
            <p:txBody>
              <a:bodyPr/>
              <a:lstStyle/>
              <a:p>
                <a:endParaRPr lang="ja-JP" altLang="en-US" smtClean="0">
                  <a:solidFill>
                    <a:prstClr val="black"/>
                  </a:solidFill>
                  <a:latin typeface="Calibri"/>
                  <a:ea typeface="ＭＳ Ｐゴシック"/>
                </a:endParaRPr>
              </a:p>
            </p:txBody>
          </p:sp>
          <p:sp>
            <p:nvSpPr>
              <p:cNvPr id="90384" name="Freeform 474"/>
              <p:cNvSpPr>
                <a:spLocks/>
              </p:cNvSpPr>
              <p:nvPr/>
            </p:nvSpPr>
            <p:spPr bwMode="auto">
              <a:xfrm rot="2616169" flipH="1">
                <a:off x="202" y="416"/>
                <a:ext cx="36" cy="23"/>
              </a:xfrm>
              <a:custGeom>
                <a:avLst/>
                <a:gdLst>
                  <a:gd name="T0" fmla="*/ 3616 w 33"/>
                  <a:gd name="T1" fmla="*/ 0 h 33"/>
                  <a:gd name="T2" fmla="*/ 1594 w 33"/>
                  <a:gd name="T3" fmla="*/ 1 h 33"/>
                  <a:gd name="T4" fmla="*/ 866 w 33"/>
                  <a:gd name="T5" fmla="*/ 1 h 33"/>
                  <a:gd name="T6" fmla="*/ 0 w 33"/>
                  <a:gd name="T7" fmla="*/ 1 h 33"/>
                  <a:gd name="T8" fmla="*/ 0 60000 65536"/>
                  <a:gd name="T9" fmla="*/ 0 60000 65536"/>
                  <a:gd name="T10" fmla="*/ 0 60000 65536"/>
                  <a:gd name="T11" fmla="*/ 0 60000 65536"/>
                  <a:gd name="T12" fmla="*/ 0 w 33"/>
                  <a:gd name="T13" fmla="*/ 0 h 33"/>
                  <a:gd name="T14" fmla="*/ 33 w 33"/>
                  <a:gd name="T15" fmla="*/ 33 h 33"/>
                </a:gdLst>
                <a:ahLst/>
                <a:cxnLst>
                  <a:cxn ang="T8">
                    <a:pos x="T0" y="T1"/>
                  </a:cxn>
                  <a:cxn ang="T9">
                    <a:pos x="T2" y="T3"/>
                  </a:cxn>
                  <a:cxn ang="T10">
                    <a:pos x="T4" y="T5"/>
                  </a:cxn>
                  <a:cxn ang="T11">
                    <a:pos x="T6" y="T7"/>
                  </a:cxn>
                </a:cxnLst>
                <a:rect l="T12" t="T13" r="T14" b="T15"/>
                <a:pathLst>
                  <a:path w="33" h="33">
                    <a:moveTo>
                      <a:pt x="33" y="0"/>
                    </a:moveTo>
                    <a:cubicBezTo>
                      <a:pt x="26" y="2"/>
                      <a:pt x="19" y="4"/>
                      <a:pt x="15" y="7"/>
                    </a:cubicBezTo>
                    <a:cubicBezTo>
                      <a:pt x="11" y="10"/>
                      <a:pt x="11" y="13"/>
                      <a:pt x="8" y="17"/>
                    </a:cubicBezTo>
                    <a:cubicBezTo>
                      <a:pt x="5" y="21"/>
                      <a:pt x="1" y="30"/>
                      <a:pt x="0" y="33"/>
                    </a:cubicBezTo>
                  </a:path>
                </a:pathLst>
              </a:custGeom>
              <a:solidFill>
                <a:srgbClr val="FF99CC"/>
              </a:solidFill>
              <a:ln w="3175" cmpd="sng">
                <a:solidFill>
                  <a:srgbClr val="000000"/>
                </a:solidFill>
                <a:round/>
                <a:headEnd/>
                <a:tailEnd/>
              </a:ln>
            </p:spPr>
            <p:txBody>
              <a:bodyPr/>
              <a:lstStyle/>
              <a:p>
                <a:endParaRPr lang="ja-JP" altLang="en-US" smtClean="0">
                  <a:solidFill>
                    <a:prstClr val="black"/>
                  </a:solidFill>
                  <a:latin typeface="Calibri"/>
                  <a:ea typeface="ＭＳ Ｐゴシック"/>
                </a:endParaRPr>
              </a:p>
            </p:txBody>
          </p:sp>
        </p:grpSp>
        <p:grpSp>
          <p:nvGrpSpPr>
            <p:cNvPr id="34" name="Group 485"/>
            <p:cNvGrpSpPr>
              <a:grpSpLocks/>
            </p:cNvGrpSpPr>
            <p:nvPr/>
          </p:nvGrpSpPr>
          <p:grpSpPr bwMode="auto">
            <a:xfrm>
              <a:off x="5146472" y="6504046"/>
              <a:ext cx="81442" cy="43606"/>
              <a:chOff x="135" y="485"/>
              <a:chExt cx="41" cy="24"/>
            </a:xfrm>
          </p:grpSpPr>
          <p:sp>
            <p:nvSpPr>
              <p:cNvPr id="90377" name="Line 486"/>
              <p:cNvSpPr>
                <a:spLocks noChangeShapeType="1"/>
              </p:cNvSpPr>
              <p:nvPr/>
            </p:nvSpPr>
            <p:spPr bwMode="auto">
              <a:xfrm flipH="1">
                <a:off x="137" y="491"/>
                <a:ext cx="3" cy="17"/>
              </a:xfrm>
              <a:prstGeom prst="line">
                <a:avLst/>
              </a:prstGeom>
              <a:noFill/>
              <a:ln w="3175">
                <a:solidFill>
                  <a:srgbClr val="000000"/>
                </a:solidFill>
                <a:round/>
                <a:headEnd/>
                <a:tailEnd/>
              </a:ln>
            </p:spPr>
            <p:txBody>
              <a:bodyPr/>
              <a:lstStyle/>
              <a:p>
                <a:endParaRPr lang="ja-JP" altLang="en-US" smtClean="0">
                  <a:solidFill>
                    <a:prstClr val="black"/>
                  </a:solidFill>
                  <a:latin typeface="Calibri"/>
                  <a:ea typeface="ＭＳ Ｐゴシック"/>
                </a:endParaRPr>
              </a:p>
            </p:txBody>
          </p:sp>
          <p:sp>
            <p:nvSpPr>
              <p:cNvPr id="90378" name="Line 487"/>
              <p:cNvSpPr>
                <a:spLocks noChangeShapeType="1"/>
              </p:cNvSpPr>
              <p:nvPr/>
            </p:nvSpPr>
            <p:spPr bwMode="auto">
              <a:xfrm>
                <a:off x="169" y="492"/>
                <a:ext cx="1" cy="17"/>
              </a:xfrm>
              <a:prstGeom prst="line">
                <a:avLst/>
              </a:prstGeom>
              <a:noFill/>
              <a:ln w="3175">
                <a:solidFill>
                  <a:srgbClr val="000000"/>
                </a:solidFill>
                <a:round/>
                <a:headEnd/>
                <a:tailEnd/>
              </a:ln>
            </p:spPr>
            <p:txBody>
              <a:bodyPr/>
              <a:lstStyle/>
              <a:p>
                <a:endParaRPr lang="ja-JP" altLang="en-US" smtClean="0">
                  <a:solidFill>
                    <a:prstClr val="black"/>
                  </a:solidFill>
                  <a:latin typeface="Calibri"/>
                  <a:ea typeface="ＭＳ Ｐゴシック"/>
                </a:endParaRPr>
              </a:p>
            </p:txBody>
          </p:sp>
          <p:sp>
            <p:nvSpPr>
              <p:cNvPr id="90379" name="Line 488"/>
              <p:cNvSpPr>
                <a:spLocks noChangeShapeType="1"/>
              </p:cNvSpPr>
              <p:nvPr/>
            </p:nvSpPr>
            <p:spPr bwMode="auto">
              <a:xfrm>
                <a:off x="154" y="488"/>
                <a:ext cx="1" cy="17"/>
              </a:xfrm>
              <a:prstGeom prst="line">
                <a:avLst/>
              </a:prstGeom>
              <a:noFill/>
              <a:ln w="3175">
                <a:solidFill>
                  <a:srgbClr val="000000"/>
                </a:solidFill>
                <a:round/>
                <a:headEnd/>
                <a:tailEnd/>
              </a:ln>
            </p:spPr>
            <p:txBody>
              <a:bodyPr/>
              <a:lstStyle/>
              <a:p>
                <a:endParaRPr lang="ja-JP" altLang="en-US" smtClean="0">
                  <a:solidFill>
                    <a:prstClr val="black"/>
                  </a:solidFill>
                  <a:latin typeface="Calibri"/>
                  <a:ea typeface="ＭＳ Ｐゴシック"/>
                </a:endParaRPr>
              </a:p>
            </p:txBody>
          </p:sp>
          <p:sp>
            <p:nvSpPr>
              <p:cNvPr id="90380" name="Oval 489"/>
              <p:cNvSpPr>
                <a:spLocks noChangeArrowheads="1"/>
              </p:cNvSpPr>
              <p:nvPr/>
            </p:nvSpPr>
            <p:spPr bwMode="auto">
              <a:xfrm>
                <a:off x="135" y="485"/>
                <a:ext cx="41" cy="8"/>
              </a:xfrm>
              <a:prstGeom prst="ellipse">
                <a:avLst/>
              </a:prstGeom>
              <a:solidFill>
                <a:srgbClr val="FFFFFF"/>
              </a:solidFill>
              <a:ln w="3175">
                <a:solidFill>
                  <a:srgbClr val="000000"/>
                </a:solidFill>
                <a:round/>
                <a:headEnd/>
                <a:tailEnd/>
              </a:ln>
            </p:spPr>
            <p:txBody>
              <a:bodyPr/>
              <a:lstStyle/>
              <a:p>
                <a:endParaRPr lang="ja-JP" altLang="en-US" smtClean="0">
                  <a:solidFill>
                    <a:prstClr val="black"/>
                  </a:solidFill>
                  <a:latin typeface="Calibri"/>
                  <a:ea typeface="ＭＳ Ｐゴシック"/>
                </a:endParaRPr>
              </a:p>
            </p:txBody>
          </p:sp>
        </p:grpSp>
        <p:sp>
          <p:nvSpPr>
            <p:cNvPr id="90189" name="Rectangle 490"/>
            <p:cNvSpPr>
              <a:spLocks noChangeArrowheads="1"/>
            </p:cNvSpPr>
            <p:nvPr/>
          </p:nvSpPr>
          <p:spPr bwMode="auto">
            <a:xfrm>
              <a:off x="7136024" y="5171520"/>
              <a:ext cx="254580" cy="447224"/>
            </a:xfrm>
            <a:prstGeom prst="rect">
              <a:avLst/>
            </a:prstGeom>
            <a:solidFill>
              <a:schemeClr val="bg1"/>
            </a:solidFill>
            <a:ln w="9525">
              <a:miter lim="800000"/>
              <a:headEnd/>
              <a:tailEnd/>
            </a:ln>
            <a:scene3d>
              <a:camera prst="legacyObliqueTopLeft"/>
              <a:lightRig rig="legacyFlat3" dir="t"/>
            </a:scene3d>
            <a:sp3d extrusionH="354000" prstMaterial="legacyMatte">
              <a:bevelT w="13500" h="13500" prst="angle"/>
              <a:bevelB w="13500" h="13500" prst="angle"/>
              <a:extrusionClr>
                <a:schemeClr val="bg1"/>
              </a:extrusionClr>
            </a:sp3d>
          </p:spPr>
          <p:txBody>
            <a:bodyPr>
              <a:flatTx/>
            </a:bodyPr>
            <a:lstStyle/>
            <a:p>
              <a:endParaRPr lang="ja-JP" altLang="en-US" smtClean="0">
                <a:solidFill>
                  <a:prstClr val="black"/>
                </a:solidFill>
                <a:latin typeface="Calibri"/>
                <a:ea typeface="ＭＳ Ｐゴシック"/>
              </a:endParaRPr>
            </a:p>
          </p:txBody>
        </p:sp>
        <p:grpSp>
          <p:nvGrpSpPr>
            <p:cNvPr id="35" name="Group 492"/>
            <p:cNvGrpSpPr>
              <a:grpSpLocks/>
            </p:cNvGrpSpPr>
            <p:nvPr/>
          </p:nvGrpSpPr>
          <p:grpSpPr bwMode="auto">
            <a:xfrm>
              <a:off x="7297701" y="5516307"/>
              <a:ext cx="123847" cy="274823"/>
              <a:chOff x="498" y="415"/>
              <a:chExt cx="46" cy="56"/>
            </a:xfrm>
          </p:grpSpPr>
          <p:sp>
            <p:nvSpPr>
              <p:cNvPr id="90375" name="AutoShape 493"/>
              <p:cNvSpPr>
                <a:spLocks noChangeArrowheads="1"/>
              </p:cNvSpPr>
              <p:nvPr/>
            </p:nvSpPr>
            <p:spPr bwMode="auto">
              <a:xfrm>
                <a:off x="514" y="442"/>
                <a:ext cx="13" cy="29"/>
              </a:xfrm>
              <a:prstGeom prst="can">
                <a:avLst>
                  <a:gd name="adj" fmla="val 55769"/>
                </a:avLst>
              </a:prstGeom>
              <a:solidFill>
                <a:srgbClr val="993300"/>
              </a:solidFill>
              <a:ln w="9525">
                <a:noFill/>
                <a:round/>
                <a:headEnd/>
                <a:tailEnd/>
              </a:ln>
            </p:spPr>
            <p:txBody>
              <a:bodyPr/>
              <a:lstStyle/>
              <a:p>
                <a:endParaRPr lang="ja-JP" altLang="en-US" smtClean="0">
                  <a:solidFill>
                    <a:prstClr val="black"/>
                  </a:solidFill>
                  <a:latin typeface="Calibri"/>
                  <a:ea typeface="ＭＳ Ｐゴシック"/>
                </a:endParaRPr>
              </a:p>
            </p:txBody>
          </p:sp>
          <p:sp>
            <p:nvSpPr>
              <p:cNvPr id="90376" name="Oval 494"/>
              <p:cNvSpPr>
                <a:spLocks noChangeArrowheads="1"/>
              </p:cNvSpPr>
              <p:nvPr/>
            </p:nvSpPr>
            <p:spPr bwMode="auto">
              <a:xfrm>
                <a:off x="498" y="415"/>
                <a:ext cx="46" cy="45"/>
              </a:xfrm>
              <a:prstGeom prst="ellipse">
                <a:avLst/>
              </a:prstGeom>
              <a:solidFill>
                <a:srgbClr val="99CC00"/>
              </a:solidFill>
              <a:ln w="9525">
                <a:noFill/>
                <a:round/>
                <a:headEnd/>
                <a:tailEnd/>
              </a:ln>
            </p:spPr>
            <p:txBody>
              <a:bodyPr/>
              <a:lstStyle/>
              <a:p>
                <a:endParaRPr lang="ja-JP" altLang="en-US" smtClean="0">
                  <a:solidFill>
                    <a:prstClr val="black"/>
                  </a:solidFill>
                  <a:latin typeface="Calibri"/>
                  <a:ea typeface="ＭＳ Ｐゴシック"/>
                </a:endParaRPr>
              </a:p>
            </p:txBody>
          </p:sp>
        </p:grpSp>
        <p:grpSp>
          <p:nvGrpSpPr>
            <p:cNvPr id="36" name="Group 495"/>
            <p:cNvGrpSpPr>
              <a:grpSpLocks/>
            </p:cNvGrpSpPr>
            <p:nvPr/>
          </p:nvGrpSpPr>
          <p:grpSpPr bwMode="auto">
            <a:xfrm>
              <a:off x="7673818" y="5484889"/>
              <a:ext cx="120406" cy="274827"/>
              <a:chOff x="537" y="437"/>
              <a:chExt cx="46" cy="56"/>
            </a:xfrm>
          </p:grpSpPr>
          <p:sp>
            <p:nvSpPr>
              <p:cNvPr id="90373" name="AutoShape 496"/>
              <p:cNvSpPr>
                <a:spLocks noChangeArrowheads="1"/>
              </p:cNvSpPr>
              <p:nvPr/>
            </p:nvSpPr>
            <p:spPr bwMode="auto">
              <a:xfrm>
                <a:off x="553" y="464"/>
                <a:ext cx="13" cy="29"/>
              </a:xfrm>
              <a:prstGeom prst="can">
                <a:avLst>
                  <a:gd name="adj" fmla="val 55769"/>
                </a:avLst>
              </a:prstGeom>
              <a:solidFill>
                <a:srgbClr val="993300"/>
              </a:solidFill>
              <a:ln w="9525">
                <a:noFill/>
                <a:round/>
                <a:headEnd/>
                <a:tailEnd/>
              </a:ln>
            </p:spPr>
            <p:txBody>
              <a:bodyPr/>
              <a:lstStyle/>
              <a:p>
                <a:endParaRPr lang="ja-JP" altLang="en-US" smtClean="0">
                  <a:solidFill>
                    <a:prstClr val="black"/>
                  </a:solidFill>
                  <a:latin typeface="Calibri"/>
                  <a:ea typeface="ＭＳ Ｐゴシック"/>
                </a:endParaRPr>
              </a:p>
            </p:txBody>
          </p:sp>
          <p:sp>
            <p:nvSpPr>
              <p:cNvPr id="90374" name="Oval 497"/>
              <p:cNvSpPr>
                <a:spLocks noChangeArrowheads="1"/>
              </p:cNvSpPr>
              <p:nvPr/>
            </p:nvSpPr>
            <p:spPr bwMode="auto">
              <a:xfrm>
                <a:off x="537" y="437"/>
                <a:ext cx="46" cy="45"/>
              </a:xfrm>
              <a:prstGeom prst="ellipse">
                <a:avLst/>
              </a:prstGeom>
              <a:solidFill>
                <a:srgbClr val="808000"/>
              </a:solidFill>
              <a:ln w="9525">
                <a:noFill/>
                <a:round/>
                <a:headEnd/>
                <a:tailEnd/>
              </a:ln>
            </p:spPr>
            <p:txBody>
              <a:bodyPr/>
              <a:lstStyle/>
              <a:p>
                <a:endParaRPr lang="ja-JP" altLang="en-US" smtClean="0">
                  <a:solidFill>
                    <a:prstClr val="black"/>
                  </a:solidFill>
                  <a:latin typeface="Calibri"/>
                  <a:ea typeface="ＭＳ Ｐゴシック"/>
                </a:endParaRPr>
              </a:p>
            </p:txBody>
          </p:sp>
        </p:grpSp>
        <p:sp>
          <p:nvSpPr>
            <p:cNvPr id="90192" name="Freeform 498"/>
            <p:cNvSpPr>
              <a:spLocks/>
            </p:cNvSpPr>
            <p:nvPr/>
          </p:nvSpPr>
          <p:spPr bwMode="auto">
            <a:xfrm>
              <a:off x="7907794" y="5578181"/>
              <a:ext cx="540124" cy="173415"/>
            </a:xfrm>
            <a:custGeom>
              <a:avLst/>
              <a:gdLst>
                <a:gd name="T0" fmla="*/ 2147483647 w 410"/>
                <a:gd name="T1" fmla="*/ 2147483647 h 126"/>
                <a:gd name="T2" fmla="*/ 2147483647 w 410"/>
                <a:gd name="T3" fmla="*/ 2147483647 h 126"/>
                <a:gd name="T4" fmla="*/ 2147483647 w 410"/>
                <a:gd name="T5" fmla="*/ 0 h 126"/>
                <a:gd name="T6" fmla="*/ 0 w 410"/>
                <a:gd name="T7" fmla="*/ 2147483647 h 126"/>
                <a:gd name="T8" fmla="*/ 2147483647 w 410"/>
                <a:gd name="T9" fmla="*/ 2147483647 h 126"/>
                <a:gd name="T10" fmla="*/ 0 60000 65536"/>
                <a:gd name="T11" fmla="*/ 0 60000 65536"/>
                <a:gd name="T12" fmla="*/ 0 60000 65536"/>
                <a:gd name="T13" fmla="*/ 0 60000 65536"/>
                <a:gd name="T14" fmla="*/ 0 60000 65536"/>
                <a:gd name="T15" fmla="*/ 0 w 410"/>
                <a:gd name="T16" fmla="*/ 0 h 126"/>
                <a:gd name="T17" fmla="*/ 410 w 410"/>
                <a:gd name="T18" fmla="*/ 126 h 126"/>
              </a:gdLst>
              <a:ahLst/>
              <a:cxnLst>
                <a:cxn ang="T10">
                  <a:pos x="T0" y="T1"/>
                </a:cxn>
                <a:cxn ang="T11">
                  <a:pos x="T2" y="T3"/>
                </a:cxn>
                <a:cxn ang="T12">
                  <a:pos x="T4" y="T5"/>
                </a:cxn>
                <a:cxn ang="T13">
                  <a:pos x="T6" y="T7"/>
                </a:cxn>
                <a:cxn ang="T14">
                  <a:pos x="T8" y="T9"/>
                </a:cxn>
              </a:cxnLst>
              <a:rect l="T15" t="T16" r="T17" b="T18"/>
              <a:pathLst>
                <a:path w="410" h="126">
                  <a:moveTo>
                    <a:pt x="56" y="126"/>
                  </a:moveTo>
                  <a:lnTo>
                    <a:pt x="410" y="74"/>
                  </a:lnTo>
                  <a:lnTo>
                    <a:pt x="346" y="0"/>
                  </a:lnTo>
                  <a:lnTo>
                    <a:pt x="0" y="48"/>
                  </a:lnTo>
                  <a:lnTo>
                    <a:pt x="56" y="126"/>
                  </a:lnTo>
                  <a:close/>
                </a:path>
              </a:pathLst>
            </a:custGeom>
            <a:solidFill>
              <a:srgbClr val="EAEAEA"/>
            </a:solidFill>
            <a:ln w="3175">
              <a:solidFill>
                <a:schemeClr val="tx1"/>
              </a:solidFill>
              <a:round/>
              <a:headEnd/>
              <a:tailEnd/>
            </a:ln>
          </p:spPr>
          <p:txBody>
            <a:bodyPr/>
            <a:lstStyle/>
            <a:p>
              <a:endParaRPr lang="ja-JP" altLang="en-US" smtClean="0">
                <a:solidFill>
                  <a:prstClr val="black"/>
                </a:solidFill>
                <a:latin typeface="Calibri"/>
                <a:ea typeface="ＭＳ Ｐゴシック"/>
              </a:endParaRPr>
            </a:p>
          </p:txBody>
        </p:sp>
        <p:grpSp>
          <p:nvGrpSpPr>
            <p:cNvPr id="37" name="Group 515"/>
            <p:cNvGrpSpPr>
              <a:grpSpLocks/>
            </p:cNvGrpSpPr>
            <p:nvPr/>
          </p:nvGrpSpPr>
          <p:grpSpPr bwMode="auto">
            <a:xfrm>
              <a:off x="8209254" y="5604443"/>
              <a:ext cx="106646" cy="66928"/>
              <a:chOff x="4243" y="1485"/>
              <a:chExt cx="82" cy="48"/>
            </a:xfrm>
          </p:grpSpPr>
          <p:sp>
            <p:nvSpPr>
              <p:cNvPr id="90367" name="AutoShape 516"/>
              <p:cNvSpPr>
                <a:spLocks noChangeArrowheads="1"/>
              </p:cNvSpPr>
              <p:nvPr/>
            </p:nvSpPr>
            <p:spPr bwMode="auto">
              <a:xfrm rot="-5400000">
                <a:off x="4246" y="1490"/>
                <a:ext cx="14" cy="19"/>
              </a:xfrm>
              <a:prstGeom prst="can">
                <a:avLst>
                  <a:gd name="adj" fmla="val 33929"/>
                </a:avLst>
              </a:prstGeom>
              <a:solidFill>
                <a:srgbClr val="333333"/>
              </a:solidFill>
              <a:ln w="3175">
                <a:solidFill>
                  <a:srgbClr val="969696"/>
                </a:solidFill>
                <a:round/>
                <a:headEnd/>
                <a:tailEnd/>
              </a:ln>
            </p:spPr>
            <p:txBody>
              <a:bodyPr wrap="none" anchor="ctr"/>
              <a:lstStyle/>
              <a:p>
                <a:endParaRPr lang="ja-JP" altLang="en-US" smtClean="0">
                  <a:solidFill>
                    <a:prstClr val="black"/>
                  </a:solidFill>
                  <a:latin typeface="Calibri"/>
                  <a:ea typeface="ＭＳ Ｐゴシック"/>
                </a:endParaRPr>
              </a:p>
            </p:txBody>
          </p:sp>
          <p:sp>
            <p:nvSpPr>
              <p:cNvPr id="90368" name="AutoShape 517"/>
              <p:cNvSpPr>
                <a:spLocks noChangeArrowheads="1"/>
              </p:cNvSpPr>
              <p:nvPr/>
            </p:nvSpPr>
            <p:spPr bwMode="auto">
              <a:xfrm rot="-5400000">
                <a:off x="4278" y="1516"/>
                <a:ext cx="14" cy="19"/>
              </a:xfrm>
              <a:prstGeom prst="can">
                <a:avLst>
                  <a:gd name="adj" fmla="val 33929"/>
                </a:avLst>
              </a:prstGeom>
              <a:solidFill>
                <a:srgbClr val="333333"/>
              </a:solidFill>
              <a:ln w="3175">
                <a:solidFill>
                  <a:srgbClr val="969696"/>
                </a:solidFill>
                <a:round/>
                <a:headEnd/>
                <a:tailEnd/>
              </a:ln>
            </p:spPr>
            <p:txBody>
              <a:bodyPr wrap="none" anchor="ctr"/>
              <a:lstStyle/>
              <a:p>
                <a:endParaRPr lang="ja-JP" altLang="en-US" smtClean="0">
                  <a:solidFill>
                    <a:prstClr val="black"/>
                  </a:solidFill>
                  <a:latin typeface="Calibri"/>
                  <a:ea typeface="ＭＳ Ｐゴシック"/>
                </a:endParaRPr>
              </a:p>
            </p:txBody>
          </p:sp>
          <p:sp>
            <p:nvSpPr>
              <p:cNvPr id="90369" name="AutoShape 518"/>
              <p:cNvSpPr>
                <a:spLocks noChangeArrowheads="1"/>
              </p:cNvSpPr>
              <p:nvPr/>
            </p:nvSpPr>
            <p:spPr bwMode="auto">
              <a:xfrm rot="-5400000">
                <a:off x="4309" y="1517"/>
                <a:ext cx="14" cy="18"/>
              </a:xfrm>
              <a:prstGeom prst="can">
                <a:avLst>
                  <a:gd name="adj" fmla="val 32143"/>
                </a:avLst>
              </a:prstGeom>
              <a:solidFill>
                <a:srgbClr val="333333"/>
              </a:solidFill>
              <a:ln w="3175">
                <a:solidFill>
                  <a:srgbClr val="969696"/>
                </a:solidFill>
                <a:round/>
                <a:headEnd/>
                <a:tailEnd/>
              </a:ln>
            </p:spPr>
            <p:txBody>
              <a:bodyPr wrap="none" anchor="ctr"/>
              <a:lstStyle/>
              <a:p>
                <a:endParaRPr lang="ja-JP" altLang="en-US" smtClean="0">
                  <a:solidFill>
                    <a:prstClr val="black"/>
                  </a:solidFill>
                  <a:latin typeface="Calibri"/>
                  <a:ea typeface="ＭＳ Ｐゴシック"/>
                </a:endParaRPr>
              </a:p>
            </p:txBody>
          </p:sp>
          <p:sp>
            <p:nvSpPr>
              <p:cNvPr id="90370" name="Rectangle 519"/>
              <p:cNvSpPr>
                <a:spLocks noChangeArrowheads="1"/>
              </p:cNvSpPr>
              <p:nvPr/>
            </p:nvSpPr>
            <p:spPr bwMode="auto">
              <a:xfrm>
                <a:off x="4274" y="1507"/>
                <a:ext cx="50" cy="12"/>
              </a:xfrm>
              <a:prstGeom prst="rect">
                <a:avLst/>
              </a:prstGeom>
              <a:solidFill>
                <a:srgbClr val="FF0000"/>
              </a:solidFill>
              <a:ln w="9525">
                <a:miter lim="800000"/>
                <a:headEnd/>
                <a:tailEnd/>
              </a:ln>
              <a:scene3d>
                <a:camera prst="legacyObliqueTopLeft"/>
                <a:lightRig rig="legacyFlat3" dir="t"/>
              </a:scene3d>
              <a:sp3d extrusionH="100000" prstMaterial="legacyMatte">
                <a:bevelT w="13500" h="13500" prst="angle"/>
                <a:bevelB w="13500" h="13500" prst="angle"/>
                <a:extrusionClr>
                  <a:srgbClr val="FF0000"/>
                </a:extrusionClr>
              </a:sp3d>
            </p:spPr>
            <p:txBody>
              <a:bodyPr wrap="none" anchor="ctr">
                <a:flatTx/>
              </a:bodyPr>
              <a:lstStyle/>
              <a:p>
                <a:endParaRPr lang="ja-JP" altLang="en-US" smtClean="0">
                  <a:solidFill>
                    <a:prstClr val="black"/>
                  </a:solidFill>
                  <a:latin typeface="Calibri"/>
                  <a:ea typeface="ＭＳ Ｐゴシック"/>
                </a:endParaRPr>
              </a:p>
            </p:txBody>
          </p:sp>
          <p:sp>
            <p:nvSpPr>
              <p:cNvPr id="90371" name="Rectangle 520"/>
              <p:cNvSpPr>
                <a:spLocks noChangeArrowheads="1"/>
              </p:cNvSpPr>
              <p:nvPr/>
            </p:nvSpPr>
            <p:spPr bwMode="auto">
              <a:xfrm>
                <a:off x="4262" y="1485"/>
                <a:ext cx="50" cy="12"/>
              </a:xfrm>
              <a:prstGeom prst="rect">
                <a:avLst/>
              </a:prstGeom>
              <a:solidFill>
                <a:srgbClr val="FF0000"/>
              </a:solidFill>
              <a:ln w="9525">
                <a:miter lim="800000"/>
                <a:headEnd/>
                <a:tailEnd/>
              </a:ln>
              <a:scene3d>
                <a:camera prst="legacyObliqueTopLeft"/>
                <a:lightRig rig="legacyFlat3" dir="t"/>
              </a:scene3d>
              <a:sp3d extrusionH="49200" prstMaterial="legacyMatte">
                <a:bevelT w="13500" h="13500" prst="angle"/>
                <a:bevelB w="13500" h="13500" prst="angle"/>
                <a:extrusionClr>
                  <a:srgbClr val="FF0000"/>
                </a:extrusionClr>
              </a:sp3d>
            </p:spPr>
            <p:txBody>
              <a:bodyPr wrap="none" anchor="ctr">
                <a:flatTx/>
              </a:bodyPr>
              <a:lstStyle/>
              <a:p>
                <a:endParaRPr lang="ja-JP" altLang="en-US" smtClean="0">
                  <a:solidFill>
                    <a:prstClr val="black"/>
                  </a:solidFill>
                  <a:latin typeface="Calibri"/>
                  <a:ea typeface="ＭＳ Ｐゴシック"/>
                </a:endParaRPr>
              </a:p>
            </p:txBody>
          </p:sp>
          <p:sp>
            <p:nvSpPr>
              <p:cNvPr id="90372" name="Rectangle 521"/>
              <p:cNvSpPr>
                <a:spLocks noChangeArrowheads="1"/>
              </p:cNvSpPr>
              <p:nvPr/>
            </p:nvSpPr>
            <p:spPr bwMode="auto">
              <a:xfrm>
                <a:off x="4265" y="1487"/>
                <a:ext cx="50" cy="12"/>
              </a:xfrm>
              <a:prstGeom prst="rect">
                <a:avLst/>
              </a:prstGeom>
              <a:solidFill>
                <a:srgbClr val="CCFFFF"/>
              </a:solidFill>
              <a:ln w="0">
                <a:noFill/>
                <a:miter lim="800000"/>
                <a:headEnd/>
                <a:tailEnd/>
              </a:ln>
            </p:spPr>
            <p:txBody>
              <a:bodyPr wrap="none" lIns="93349" tIns="46674" rIns="93349" bIns="46674" anchor="ctr"/>
              <a:lstStyle/>
              <a:p>
                <a:pPr algn="ctr" defTabSz="933450"/>
                <a:endParaRPr lang="ja-JP" altLang="ja-JP" smtClean="0">
                  <a:solidFill>
                    <a:prstClr val="black"/>
                  </a:solidFill>
                  <a:latin typeface="Calibri"/>
                  <a:ea typeface="ＭＳ Ｐゴシック"/>
                </a:endParaRPr>
              </a:p>
            </p:txBody>
          </p:sp>
        </p:grpSp>
        <p:grpSp>
          <p:nvGrpSpPr>
            <p:cNvPr id="38" name="Group 523"/>
            <p:cNvGrpSpPr>
              <a:grpSpLocks/>
            </p:cNvGrpSpPr>
            <p:nvPr/>
          </p:nvGrpSpPr>
          <p:grpSpPr bwMode="auto">
            <a:xfrm>
              <a:off x="6149834" y="5657287"/>
              <a:ext cx="118119" cy="270770"/>
              <a:chOff x="383" y="364"/>
              <a:chExt cx="46" cy="56"/>
            </a:xfrm>
          </p:grpSpPr>
          <p:sp>
            <p:nvSpPr>
              <p:cNvPr id="90365" name="AutoShape 524"/>
              <p:cNvSpPr>
                <a:spLocks noChangeArrowheads="1"/>
              </p:cNvSpPr>
              <p:nvPr/>
            </p:nvSpPr>
            <p:spPr bwMode="auto">
              <a:xfrm>
                <a:off x="399" y="391"/>
                <a:ext cx="13" cy="29"/>
              </a:xfrm>
              <a:prstGeom prst="can">
                <a:avLst>
                  <a:gd name="adj" fmla="val 55769"/>
                </a:avLst>
              </a:prstGeom>
              <a:solidFill>
                <a:srgbClr val="993300"/>
              </a:solidFill>
              <a:ln w="9525">
                <a:noFill/>
                <a:round/>
                <a:headEnd/>
                <a:tailEnd/>
              </a:ln>
            </p:spPr>
            <p:txBody>
              <a:bodyPr/>
              <a:lstStyle/>
              <a:p>
                <a:endParaRPr lang="ja-JP" altLang="en-US" smtClean="0">
                  <a:solidFill>
                    <a:prstClr val="black"/>
                  </a:solidFill>
                  <a:latin typeface="Calibri"/>
                  <a:ea typeface="ＭＳ Ｐゴシック"/>
                </a:endParaRPr>
              </a:p>
            </p:txBody>
          </p:sp>
          <p:sp>
            <p:nvSpPr>
              <p:cNvPr id="90366" name="Oval 525"/>
              <p:cNvSpPr>
                <a:spLocks noChangeArrowheads="1"/>
              </p:cNvSpPr>
              <p:nvPr/>
            </p:nvSpPr>
            <p:spPr bwMode="auto">
              <a:xfrm>
                <a:off x="383" y="364"/>
                <a:ext cx="46" cy="45"/>
              </a:xfrm>
              <a:prstGeom prst="ellipse">
                <a:avLst/>
              </a:prstGeom>
              <a:solidFill>
                <a:srgbClr val="99CC00"/>
              </a:solidFill>
              <a:ln w="9525">
                <a:noFill/>
                <a:round/>
                <a:headEnd/>
                <a:tailEnd/>
              </a:ln>
            </p:spPr>
            <p:txBody>
              <a:bodyPr/>
              <a:lstStyle/>
              <a:p>
                <a:endParaRPr lang="ja-JP" altLang="en-US" smtClean="0">
                  <a:solidFill>
                    <a:prstClr val="black"/>
                  </a:solidFill>
                  <a:latin typeface="Calibri"/>
                  <a:ea typeface="ＭＳ Ｐゴシック"/>
                </a:endParaRPr>
              </a:p>
            </p:txBody>
          </p:sp>
        </p:grpSp>
        <p:sp>
          <p:nvSpPr>
            <p:cNvPr id="74" name="Rectangle 526"/>
            <p:cNvSpPr>
              <a:spLocks noChangeArrowheads="1"/>
            </p:cNvSpPr>
            <p:nvPr/>
          </p:nvSpPr>
          <p:spPr bwMode="auto">
            <a:xfrm>
              <a:off x="5700714" y="5905494"/>
              <a:ext cx="344487" cy="284162"/>
            </a:xfrm>
            <a:prstGeom prst="rect">
              <a:avLst/>
            </a:prstGeom>
            <a:solidFill>
              <a:schemeClr val="bg1">
                <a:lumMod val="85000"/>
              </a:schemeClr>
            </a:solidFill>
            <a:ln w="9525">
              <a:miter lim="800000"/>
              <a:headEnd/>
              <a:tailEnd/>
            </a:ln>
            <a:scene3d>
              <a:camera prst="legacyObliqueTopLeft"/>
              <a:lightRig rig="legacyFlat3" dir="t"/>
            </a:scene3d>
            <a:sp3d extrusionH="227000" contourW="12700" prstMaterial="legacyMatte">
              <a:bevelT w="13500" h="13500" prst="angle"/>
              <a:bevelB w="13500" h="13500" prst="angle"/>
              <a:extrusionClr>
                <a:schemeClr val="bg1">
                  <a:lumMod val="65000"/>
                </a:schemeClr>
              </a:extrusionClr>
              <a:contourClr>
                <a:schemeClr val="bg1">
                  <a:lumMod val="65000"/>
                </a:schemeClr>
              </a:contourClr>
            </a:sp3d>
          </p:spPr>
          <p:txBody>
            <a:bodyPr>
              <a:flatTx/>
            </a:bodyPr>
            <a:lstStyle/>
            <a:p>
              <a:pPr>
                <a:defRPr/>
              </a:pPr>
              <a:endParaRPr lang="ja-JP" altLang="en-US">
                <a:solidFill>
                  <a:prstClr val="black"/>
                </a:solidFill>
                <a:latin typeface="Calibri"/>
                <a:ea typeface="ＭＳ Ｐゴシック"/>
              </a:endParaRPr>
            </a:p>
          </p:txBody>
        </p:sp>
        <p:sp>
          <p:nvSpPr>
            <p:cNvPr id="90196" name="Rectangle 527"/>
            <p:cNvSpPr>
              <a:spLocks noChangeArrowheads="1"/>
            </p:cNvSpPr>
            <p:nvPr/>
          </p:nvSpPr>
          <p:spPr bwMode="auto">
            <a:xfrm>
              <a:off x="5839039" y="6446264"/>
              <a:ext cx="137611" cy="222091"/>
            </a:xfrm>
            <a:prstGeom prst="rect">
              <a:avLst/>
            </a:prstGeom>
            <a:solidFill>
              <a:srgbClr val="FFFFFF"/>
            </a:solidFill>
            <a:ln w="9525">
              <a:miter lim="800000"/>
              <a:headEnd/>
              <a:tailEnd/>
            </a:ln>
            <a:scene3d>
              <a:camera prst="legacyObliqueTopLeft"/>
              <a:lightRig rig="legacyFlat3" dir="t"/>
            </a:scene3d>
            <a:sp3d extrusionH="290500" prstMaterial="legacyMatte">
              <a:bevelT w="13500" h="13500" prst="angle"/>
              <a:bevelB w="13500" h="13500" prst="angle"/>
              <a:extrusionClr>
                <a:srgbClr val="FFFFFF"/>
              </a:extrusionClr>
            </a:sp3d>
          </p:spPr>
          <p:txBody>
            <a:bodyPr>
              <a:flatTx/>
            </a:bodyPr>
            <a:lstStyle/>
            <a:p>
              <a:endParaRPr lang="ja-JP" altLang="en-US" smtClean="0">
                <a:solidFill>
                  <a:prstClr val="black"/>
                </a:solidFill>
                <a:latin typeface="Calibri"/>
                <a:ea typeface="ＭＳ Ｐゴシック"/>
              </a:endParaRPr>
            </a:p>
          </p:txBody>
        </p:sp>
        <p:sp>
          <p:nvSpPr>
            <p:cNvPr id="90197" name="Rectangle 528"/>
            <p:cNvSpPr>
              <a:spLocks noChangeArrowheads="1"/>
            </p:cNvSpPr>
            <p:nvPr/>
          </p:nvSpPr>
          <p:spPr bwMode="auto">
            <a:xfrm>
              <a:off x="5586753" y="6308343"/>
              <a:ext cx="177748" cy="339730"/>
            </a:xfrm>
            <a:prstGeom prst="rect">
              <a:avLst/>
            </a:prstGeom>
            <a:solidFill>
              <a:srgbClr val="FFFFFF"/>
            </a:solidFill>
            <a:ln w="9525">
              <a:miter lim="800000"/>
              <a:headEnd/>
              <a:tailEnd/>
            </a:ln>
            <a:scene3d>
              <a:camera prst="legacyObliqueTopLeft"/>
              <a:lightRig rig="legacyFlat3" dir="t"/>
            </a:scene3d>
            <a:sp3d extrusionH="163500" prstMaterial="legacyMatte">
              <a:bevelT w="13500" h="13500" prst="angle"/>
              <a:bevelB w="13500" h="13500" prst="angle"/>
              <a:extrusionClr>
                <a:srgbClr val="FFFFFF"/>
              </a:extrusionClr>
            </a:sp3d>
          </p:spPr>
          <p:txBody>
            <a:bodyPr>
              <a:flatTx/>
            </a:bodyPr>
            <a:lstStyle/>
            <a:p>
              <a:endParaRPr lang="ja-JP" altLang="en-US" smtClean="0">
                <a:solidFill>
                  <a:prstClr val="black"/>
                </a:solidFill>
                <a:latin typeface="Calibri"/>
                <a:ea typeface="ＭＳ Ｐゴシック"/>
              </a:endParaRPr>
            </a:p>
          </p:txBody>
        </p:sp>
        <p:sp>
          <p:nvSpPr>
            <p:cNvPr id="90198" name="Rectangle 529"/>
            <p:cNvSpPr>
              <a:spLocks noChangeArrowheads="1"/>
            </p:cNvSpPr>
            <p:nvPr/>
          </p:nvSpPr>
          <p:spPr bwMode="auto">
            <a:xfrm>
              <a:off x="5114288" y="5941233"/>
              <a:ext cx="177748" cy="339730"/>
            </a:xfrm>
            <a:prstGeom prst="rect">
              <a:avLst/>
            </a:prstGeom>
            <a:solidFill>
              <a:srgbClr val="FFFFFF"/>
            </a:solidFill>
            <a:ln w="9525">
              <a:miter lim="800000"/>
              <a:headEnd/>
              <a:tailEnd/>
            </a:ln>
            <a:scene3d>
              <a:camera prst="legacyObliqueTopLeft"/>
              <a:lightRig rig="legacyFlat3" dir="t"/>
            </a:scene3d>
            <a:sp3d extrusionH="163500" prstMaterial="legacyMatte">
              <a:bevelT w="13500" h="13500" prst="angle"/>
              <a:bevelB w="13500" h="13500" prst="angle"/>
              <a:extrusionClr>
                <a:srgbClr val="FFFFFF"/>
              </a:extrusionClr>
            </a:sp3d>
          </p:spPr>
          <p:txBody>
            <a:bodyPr>
              <a:flatTx/>
            </a:bodyPr>
            <a:lstStyle/>
            <a:p>
              <a:endParaRPr lang="ja-JP" altLang="en-US" smtClean="0">
                <a:solidFill>
                  <a:prstClr val="black"/>
                </a:solidFill>
                <a:latin typeface="Calibri"/>
                <a:ea typeface="ＭＳ Ｐゴシック"/>
              </a:endParaRPr>
            </a:p>
          </p:txBody>
        </p:sp>
        <p:sp>
          <p:nvSpPr>
            <p:cNvPr id="90199" name="Rectangle 491"/>
            <p:cNvSpPr>
              <a:spLocks noChangeArrowheads="1"/>
            </p:cNvSpPr>
            <p:nvPr/>
          </p:nvSpPr>
          <p:spPr bwMode="auto">
            <a:xfrm>
              <a:off x="6837867" y="5108645"/>
              <a:ext cx="243113" cy="441140"/>
            </a:xfrm>
            <a:prstGeom prst="rect">
              <a:avLst/>
            </a:prstGeom>
            <a:solidFill>
              <a:srgbClr val="FFFFFF"/>
            </a:solidFill>
            <a:ln w="9525">
              <a:miter lim="800000"/>
              <a:headEnd/>
              <a:tailEnd/>
            </a:ln>
            <a:scene3d>
              <a:camera prst="legacyObliqueTopLeft"/>
              <a:lightRig rig="legacyFlat3" dir="t"/>
            </a:scene3d>
            <a:sp3d extrusionH="227000" prstMaterial="legacyMatte">
              <a:bevelT w="13500" h="13500" prst="angle"/>
              <a:bevelB w="13500" h="13500" prst="angle"/>
              <a:extrusionClr>
                <a:srgbClr val="FFFFFF"/>
              </a:extrusionClr>
            </a:sp3d>
          </p:spPr>
          <p:txBody>
            <a:bodyPr>
              <a:flatTx/>
            </a:bodyPr>
            <a:lstStyle/>
            <a:p>
              <a:endParaRPr lang="ja-JP" altLang="en-US" smtClean="0">
                <a:solidFill>
                  <a:prstClr val="black"/>
                </a:solidFill>
                <a:latin typeface="Calibri"/>
                <a:ea typeface="ＭＳ Ｐゴシック"/>
              </a:endParaRPr>
            </a:p>
          </p:txBody>
        </p:sp>
        <p:sp>
          <p:nvSpPr>
            <p:cNvPr id="90200" name="Rectangle 530"/>
            <p:cNvSpPr>
              <a:spLocks noChangeArrowheads="1"/>
            </p:cNvSpPr>
            <p:nvPr/>
          </p:nvSpPr>
          <p:spPr bwMode="auto">
            <a:xfrm>
              <a:off x="5313824" y="6150142"/>
              <a:ext cx="108942" cy="183555"/>
            </a:xfrm>
            <a:prstGeom prst="rect">
              <a:avLst/>
            </a:prstGeom>
            <a:solidFill>
              <a:srgbClr val="FFFFFF"/>
            </a:solidFill>
            <a:ln w="9525">
              <a:miter lim="800000"/>
              <a:headEnd/>
              <a:tailEnd/>
            </a:ln>
            <a:scene3d>
              <a:camera prst="legacyObliqueTopLeft"/>
              <a:lightRig rig="legacyFlat3" dir="t"/>
            </a:scene3d>
            <a:sp3d extrusionH="100000" prstMaterial="legacyMatte">
              <a:bevelT w="13500" h="13500" prst="angle"/>
              <a:bevelB w="13500" h="13500" prst="angle"/>
              <a:extrusionClr>
                <a:srgbClr val="FFFFFF"/>
              </a:extrusionClr>
            </a:sp3d>
          </p:spPr>
          <p:txBody>
            <a:bodyPr>
              <a:flatTx/>
            </a:bodyPr>
            <a:lstStyle/>
            <a:p>
              <a:endParaRPr lang="ja-JP" altLang="en-US" smtClean="0">
                <a:solidFill>
                  <a:prstClr val="black"/>
                </a:solidFill>
                <a:latin typeface="Calibri"/>
                <a:ea typeface="ＭＳ Ｐゴシック"/>
              </a:endParaRPr>
            </a:p>
          </p:txBody>
        </p:sp>
        <p:sp>
          <p:nvSpPr>
            <p:cNvPr id="90201" name="Rectangle 531"/>
            <p:cNvSpPr>
              <a:spLocks noChangeArrowheads="1"/>
            </p:cNvSpPr>
            <p:nvPr/>
          </p:nvSpPr>
          <p:spPr bwMode="auto">
            <a:xfrm>
              <a:off x="8258706" y="5311468"/>
              <a:ext cx="204124" cy="187610"/>
            </a:xfrm>
            <a:prstGeom prst="rect">
              <a:avLst/>
            </a:prstGeom>
            <a:solidFill>
              <a:srgbClr val="FFFFFF"/>
            </a:solidFill>
            <a:ln w="9525">
              <a:miter lim="800000"/>
              <a:headEnd/>
              <a:tailEnd/>
            </a:ln>
            <a:scene3d>
              <a:camera prst="legacyObliqueTopLeft"/>
              <a:lightRig rig="legacyFlat3" dir="t"/>
            </a:scene3d>
            <a:sp3d extrusionH="227000" prstMaterial="legacyMatte">
              <a:bevelT w="13500" h="13500" prst="angle"/>
              <a:bevelB w="13500" h="13500" prst="angle"/>
              <a:extrusionClr>
                <a:srgbClr val="FFFFFF"/>
              </a:extrusionClr>
            </a:sp3d>
          </p:spPr>
          <p:txBody>
            <a:bodyPr>
              <a:flatTx/>
            </a:bodyPr>
            <a:lstStyle/>
            <a:p>
              <a:endParaRPr lang="ja-JP" altLang="en-US" smtClean="0">
                <a:solidFill>
                  <a:prstClr val="black"/>
                </a:solidFill>
                <a:latin typeface="Calibri"/>
                <a:ea typeface="ＭＳ Ｐゴシック"/>
              </a:endParaRPr>
            </a:p>
          </p:txBody>
        </p:sp>
        <p:sp>
          <p:nvSpPr>
            <p:cNvPr id="90202" name="Rectangle 532"/>
            <p:cNvSpPr>
              <a:spLocks noChangeArrowheads="1"/>
            </p:cNvSpPr>
            <p:nvPr/>
          </p:nvSpPr>
          <p:spPr bwMode="auto">
            <a:xfrm>
              <a:off x="7927289" y="5229327"/>
              <a:ext cx="225912" cy="309306"/>
            </a:xfrm>
            <a:prstGeom prst="rect">
              <a:avLst/>
            </a:prstGeom>
            <a:solidFill>
              <a:srgbClr val="FFFFFF"/>
            </a:solidFill>
            <a:ln w="9525">
              <a:miter lim="800000"/>
              <a:headEnd/>
              <a:tailEnd/>
            </a:ln>
            <a:scene3d>
              <a:camera prst="legacyObliqueTopLeft"/>
              <a:lightRig rig="legacyFlat3" dir="t"/>
            </a:scene3d>
            <a:sp3d extrusionH="227000" prstMaterial="legacyMatte">
              <a:bevelT w="13500" h="13500" prst="angle"/>
              <a:bevelB w="13500" h="13500" prst="angle"/>
              <a:extrusionClr>
                <a:srgbClr val="FFFFFF"/>
              </a:extrusionClr>
            </a:sp3d>
          </p:spPr>
          <p:txBody>
            <a:bodyPr>
              <a:flatTx/>
            </a:bodyPr>
            <a:lstStyle/>
            <a:p>
              <a:endParaRPr lang="ja-JP" altLang="en-US" smtClean="0">
                <a:solidFill>
                  <a:prstClr val="black"/>
                </a:solidFill>
                <a:latin typeface="Calibri"/>
                <a:ea typeface="ＭＳ Ｐゴシック"/>
              </a:endParaRPr>
            </a:p>
          </p:txBody>
        </p:sp>
        <p:sp>
          <p:nvSpPr>
            <p:cNvPr id="90203" name="Rectangle 533"/>
            <p:cNvSpPr>
              <a:spLocks noChangeArrowheads="1"/>
            </p:cNvSpPr>
            <p:nvPr/>
          </p:nvSpPr>
          <p:spPr bwMode="auto">
            <a:xfrm>
              <a:off x="7865365" y="5441277"/>
              <a:ext cx="86008" cy="166315"/>
            </a:xfrm>
            <a:prstGeom prst="rect">
              <a:avLst/>
            </a:prstGeom>
            <a:solidFill>
              <a:srgbClr val="FFFFFF"/>
            </a:solidFill>
            <a:ln w="9525">
              <a:miter lim="800000"/>
              <a:headEnd/>
              <a:tailEnd/>
            </a:ln>
            <a:scene3d>
              <a:camera prst="legacyObliqueTopLeft"/>
              <a:lightRig rig="legacyFlat3" dir="t"/>
            </a:scene3d>
            <a:sp3d extrusionH="227000" prstMaterial="legacyMatte">
              <a:bevelT w="13500" h="13500" prst="angle"/>
              <a:bevelB w="13500" h="13500" prst="angle"/>
              <a:extrusionClr>
                <a:srgbClr val="FFFFFF"/>
              </a:extrusionClr>
            </a:sp3d>
          </p:spPr>
          <p:txBody>
            <a:bodyPr>
              <a:flatTx/>
            </a:bodyPr>
            <a:lstStyle/>
            <a:p>
              <a:endParaRPr lang="ja-JP" altLang="en-US" smtClean="0">
                <a:solidFill>
                  <a:prstClr val="black"/>
                </a:solidFill>
                <a:latin typeface="Calibri"/>
                <a:ea typeface="ＭＳ Ｐゴシック"/>
              </a:endParaRPr>
            </a:p>
          </p:txBody>
        </p:sp>
        <p:sp>
          <p:nvSpPr>
            <p:cNvPr id="90204" name="AutoShape 539"/>
            <p:cNvSpPr>
              <a:spLocks noChangeArrowheads="1"/>
            </p:cNvSpPr>
            <p:nvPr/>
          </p:nvSpPr>
          <p:spPr bwMode="auto">
            <a:xfrm rot="16200000">
              <a:off x="6450049" y="6116143"/>
              <a:ext cx="163272" cy="158252"/>
            </a:xfrm>
            <a:prstGeom prst="cube">
              <a:avLst>
                <a:gd name="adj" fmla="val 26454"/>
              </a:avLst>
            </a:prstGeom>
            <a:solidFill>
              <a:srgbClr val="969696">
                <a:alpha val="54901"/>
              </a:srgbClr>
            </a:solidFill>
            <a:ln w="6350">
              <a:solidFill>
                <a:srgbClr val="C0C0C0"/>
              </a:solidFill>
              <a:miter lim="800000"/>
              <a:headEnd/>
              <a:tailEnd/>
            </a:ln>
          </p:spPr>
          <p:txBody>
            <a:bodyPr wrap="none" anchor="ctr"/>
            <a:lstStyle/>
            <a:p>
              <a:endParaRPr lang="ja-JP" altLang="en-US" smtClean="0">
                <a:solidFill>
                  <a:prstClr val="black"/>
                </a:solidFill>
                <a:latin typeface="Calibri"/>
                <a:ea typeface="ＭＳ Ｐゴシック"/>
              </a:endParaRPr>
            </a:p>
          </p:txBody>
        </p:sp>
        <p:sp>
          <p:nvSpPr>
            <p:cNvPr id="90205" name="AutoShape 540"/>
            <p:cNvSpPr>
              <a:spLocks noChangeArrowheads="1"/>
            </p:cNvSpPr>
            <p:nvPr/>
          </p:nvSpPr>
          <p:spPr bwMode="auto">
            <a:xfrm rot="16200000">
              <a:off x="6142076" y="6198793"/>
              <a:ext cx="162258" cy="158252"/>
            </a:xfrm>
            <a:prstGeom prst="cube">
              <a:avLst>
                <a:gd name="adj" fmla="val 26454"/>
              </a:avLst>
            </a:prstGeom>
            <a:solidFill>
              <a:srgbClr val="969696">
                <a:alpha val="54901"/>
              </a:srgbClr>
            </a:solidFill>
            <a:ln w="6350">
              <a:solidFill>
                <a:srgbClr val="C0C0C0"/>
              </a:solidFill>
              <a:miter lim="800000"/>
              <a:headEnd/>
              <a:tailEnd/>
            </a:ln>
          </p:spPr>
          <p:txBody>
            <a:bodyPr wrap="none" anchor="ctr"/>
            <a:lstStyle/>
            <a:p>
              <a:endParaRPr lang="ja-JP" altLang="en-US" smtClean="0">
                <a:solidFill>
                  <a:prstClr val="black"/>
                </a:solidFill>
                <a:latin typeface="Calibri"/>
                <a:ea typeface="ＭＳ Ｐゴシック"/>
              </a:endParaRPr>
            </a:p>
          </p:txBody>
        </p:sp>
        <p:sp>
          <p:nvSpPr>
            <p:cNvPr id="90206" name="AutoShape 542"/>
            <p:cNvSpPr>
              <a:spLocks noChangeArrowheads="1"/>
            </p:cNvSpPr>
            <p:nvPr/>
          </p:nvSpPr>
          <p:spPr bwMode="auto">
            <a:xfrm rot="16200000">
              <a:off x="6268727" y="6353446"/>
              <a:ext cx="161245" cy="158252"/>
            </a:xfrm>
            <a:prstGeom prst="cube">
              <a:avLst>
                <a:gd name="adj" fmla="val 26454"/>
              </a:avLst>
            </a:prstGeom>
            <a:solidFill>
              <a:srgbClr val="969696">
                <a:alpha val="54901"/>
              </a:srgbClr>
            </a:solidFill>
            <a:ln w="6350">
              <a:solidFill>
                <a:srgbClr val="C0C0C0"/>
              </a:solidFill>
              <a:miter lim="800000"/>
              <a:headEnd/>
              <a:tailEnd/>
            </a:ln>
          </p:spPr>
          <p:txBody>
            <a:bodyPr wrap="none" anchor="ctr"/>
            <a:lstStyle/>
            <a:p>
              <a:endParaRPr lang="ja-JP" altLang="en-US" smtClean="0">
                <a:solidFill>
                  <a:prstClr val="black"/>
                </a:solidFill>
                <a:latin typeface="Calibri"/>
                <a:ea typeface="ＭＳ Ｐゴシック"/>
              </a:endParaRPr>
            </a:p>
          </p:txBody>
        </p:sp>
        <p:sp>
          <p:nvSpPr>
            <p:cNvPr id="90207" name="AutoShape 543"/>
            <p:cNvSpPr>
              <a:spLocks noChangeArrowheads="1"/>
            </p:cNvSpPr>
            <p:nvPr/>
          </p:nvSpPr>
          <p:spPr bwMode="auto">
            <a:xfrm rot="16200000">
              <a:off x="6326063" y="6425449"/>
              <a:ext cx="161245" cy="158252"/>
            </a:xfrm>
            <a:prstGeom prst="cube">
              <a:avLst>
                <a:gd name="adj" fmla="val 26454"/>
              </a:avLst>
            </a:prstGeom>
            <a:solidFill>
              <a:srgbClr val="969696">
                <a:alpha val="54901"/>
              </a:srgbClr>
            </a:solidFill>
            <a:ln w="6350">
              <a:solidFill>
                <a:srgbClr val="C0C0C0"/>
              </a:solidFill>
              <a:miter lim="800000"/>
              <a:headEnd/>
              <a:tailEnd/>
            </a:ln>
          </p:spPr>
          <p:txBody>
            <a:bodyPr wrap="none" anchor="ctr"/>
            <a:lstStyle/>
            <a:p>
              <a:endParaRPr lang="ja-JP" altLang="en-US" smtClean="0">
                <a:solidFill>
                  <a:prstClr val="black"/>
                </a:solidFill>
                <a:latin typeface="Calibri"/>
                <a:ea typeface="ＭＳ Ｐゴシック"/>
              </a:endParaRPr>
            </a:p>
          </p:txBody>
        </p:sp>
        <p:sp>
          <p:nvSpPr>
            <p:cNvPr id="90208" name="AutoShape 544"/>
            <p:cNvSpPr>
              <a:spLocks noChangeArrowheads="1"/>
            </p:cNvSpPr>
            <p:nvPr/>
          </p:nvSpPr>
          <p:spPr bwMode="auto">
            <a:xfrm rot="16200000">
              <a:off x="6398377" y="6498397"/>
              <a:ext cx="162258" cy="159400"/>
            </a:xfrm>
            <a:prstGeom prst="cube">
              <a:avLst>
                <a:gd name="adj" fmla="val 26454"/>
              </a:avLst>
            </a:prstGeom>
            <a:solidFill>
              <a:srgbClr val="969696">
                <a:alpha val="54901"/>
              </a:srgbClr>
            </a:solidFill>
            <a:ln w="6350">
              <a:solidFill>
                <a:srgbClr val="C0C0C0"/>
              </a:solidFill>
              <a:miter lim="800000"/>
              <a:headEnd/>
              <a:tailEnd/>
            </a:ln>
          </p:spPr>
          <p:txBody>
            <a:bodyPr wrap="none" anchor="ctr"/>
            <a:lstStyle/>
            <a:p>
              <a:endParaRPr lang="ja-JP" altLang="en-US" smtClean="0">
                <a:solidFill>
                  <a:prstClr val="black"/>
                </a:solidFill>
                <a:latin typeface="Calibri"/>
                <a:ea typeface="ＭＳ Ｐゴシック"/>
              </a:endParaRPr>
            </a:p>
          </p:txBody>
        </p:sp>
        <p:sp>
          <p:nvSpPr>
            <p:cNvPr id="90209" name="AutoShape 545"/>
            <p:cNvSpPr>
              <a:spLocks noChangeArrowheads="1"/>
            </p:cNvSpPr>
            <p:nvPr/>
          </p:nvSpPr>
          <p:spPr bwMode="auto">
            <a:xfrm rot="16200000">
              <a:off x="6458009" y="6562420"/>
              <a:ext cx="162258" cy="157107"/>
            </a:xfrm>
            <a:prstGeom prst="cube">
              <a:avLst>
                <a:gd name="adj" fmla="val 26454"/>
              </a:avLst>
            </a:prstGeom>
            <a:solidFill>
              <a:srgbClr val="969696">
                <a:alpha val="54901"/>
              </a:srgbClr>
            </a:solidFill>
            <a:ln w="6350">
              <a:solidFill>
                <a:srgbClr val="C0C0C0"/>
              </a:solidFill>
              <a:miter lim="800000"/>
              <a:headEnd/>
              <a:tailEnd/>
            </a:ln>
          </p:spPr>
          <p:txBody>
            <a:bodyPr wrap="none" anchor="ctr"/>
            <a:lstStyle/>
            <a:p>
              <a:endParaRPr lang="ja-JP" altLang="en-US" smtClean="0">
                <a:solidFill>
                  <a:prstClr val="black"/>
                </a:solidFill>
                <a:latin typeface="Calibri"/>
                <a:ea typeface="ＭＳ Ｐゴシック"/>
              </a:endParaRPr>
            </a:p>
          </p:txBody>
        </p:sp>
        <p:sp>
          <p:nvSpPr>
            <p:cNvPr id="90210" name="Rectangle 546"/>
            <p:cNvSpPr>
              <a:spLocks noChangeArrowheads="1"/>
            </p:cNvSpPr>
            <p:nvPr/>
          </p:nvSpPr>
          <p:spPr bwMode="auto">
            <a:xfrm>
              <a:off x="6052337" y="6308343"/>
              <a:ext cx="134171" cy="376238"/>
            </a:xfrm>
            <a:prstGeom prst="rect">
              <a:avLst/>
            </a:prstGeom>
            <a:solidFill>
              <a:srgbClr val="DDDDDD">
                <a:alpha val="74901"/>
              </a:srgbClr>
            </a:solidFill>
            <a:ln w="9525">
              <a:miter lim="800000"/>
              <a:headEnd/>
              <a:tailEnd/>
            </a:ln>
            <a:scene3d>
              <a:camera prst="legacyObliqueTopLeft"/>
              <a:lightRig rig="legacyFlat3" dir="t"/>
            </a:scene3d>
            <a:sp3d extrusionH="290500" prstMaterial="legacyMatte">
              <a:bevelT w="13500" h="13500" prst="angle"/>
              <a:bevelB w="13500" h="13500" prst="angle"/>
              <a:extrusionClr>
                <a:srgbClr val="DDDDDD"/>
              </a:extrusionClr>
            </a:sp3d>
          </p:spPr>
          <p:txBody>
            <a:bodyPr>
              <a:flatTx/>
            </a:bodyPr>
            <a:lstStyle/>
            <a:p>
              <a:endParaRPr lang="ja-JP" altLang="en-US" smtClean="0">
                <a:solidFill>
                  <a:prstClr val="black"/>
                </a:solidFill>
                <a:latin typeface="Calibri"/>
                <a:ea typeface="ＭＳ Ｐゴシック"/>
              </a:endParaRPr>
            </a:p>
          </p:txBody>
        </p:sp>
        <p:grpSp>
          <p:nvGrpSpPr>
            <p:cNvPr id="39" name="Group 547"/>
            <p:cNvGrpSpPr>
              <a:grpSpLocks/>
            </p:cNvGrpSpPr>
            <p:nvPr/>
          </p:nvGrpSpPr>
          <p:grpSpPr bwMode="auto">
            <a:xfrm>
              <a:off x="6554639" y="6165349"/>
              <a:ext cx="79130" cy="145016"/>
              <a:chOff x="383" y="364"/>
              <a:chExt cx="46" cy="56"/>
            </a:xfrm>
          </p:grpSpPr>
          <p:sp>
            <p:nvSpPr>
              <p:cNvPr id="90363" name="AutoShape 548"/>
              <p:cNvSpPr>
                <a:spLocks noChangeArrowheads="1"/>
              </p:cNvSpPr>
              <p:nvPr/>
            </p:nvSpPr>
            <p:spPr bwMode="auto">
              <a:xfrm>
                <a:off x="399" y="391"/>
                <a:ext cx="13" cy="29"/>
              </a:xfrm>
              <a:prstGeom prst="can">
                <a:avLst>
                  <a:gd name="adj" fmla="val 55769"/>
                </a:avLst>
              </a:prstGeom>
              <a:solidFill>
                <a:srgbClr val="993300">
                  <a:alpha val="70195"/>
                </a:srgbClr>
              </a:solidFill>
              <a:ln w="9525">
                <a:noFill/>
                <a:round/>
                <a:headEnd/>
                <a:tailEnd/>
              </a:ln>
            </p:spPr>
            <p:txBody>
              <a:bodyPr/>
              <a:lstStyle/>
              <a:p>
                <a:endParaRPr lang="ja-JP" altLang="en-US" smtClean="0">
                  <a:solidFill>
                    <a:prstClr val="black"/>
                  </a:solidFill>
                  <a:latin typeface="Calibri"/>
                  <a:ea typeface="ＭＳ Ｐゴシック"/>
                </a:endParaRPr>
              </a:p>
            </p:txBody>
          </p:sp>
          <p:sp>
            <p:nvSpPr>
              <p:cNvPr id="90364" name="Oval 549"/>
              <p:cNvSpPr>
                <a:spLocks noChangeArrowheads="1"/>
              </p:cNvSpPr>
              <p:nvPr/>
            </p:nvSpPr>
            <p:spPr bwMode="auto">
              <a:xfrm>
                <a:off x="383" y="364"/>
                <a:ext cx="46" cy="45"/>
              </a:xfrm>
              <a:prstGeom prst="ellipse">
                <a:avLst/>
              </a:prstGeom>
              <a:solidFill>
                <a:srgbClr val="99CC00">
                  <a:alpha val="89803"/>
                </a:srgbClr>
              </a:solidFill>
              <a:ln w="3175">
                <a:solidFill>
                  <a:srgbClr val="339966"/>
                </a:solidFill>
                <a:round/>
                <a:headEnd/>
                <a:tailEnd/>
              </a:ln>
            </p:spPr>
            <p:txBody>
              <a:bodyPr/>
              <a:lstStyle/>
              <a:p>
                <a:endParaRPr lang="ja-JP" altLang="en-US" smtClean="0">
                  <a:solidFill>
                    <a:prstClr val="black"/>
                  </a:solidFill>
                  <a:latin typeface="Calibri"/>
                  <a:ea typeface="ＭＳ Ｐゴシック"/>
                </a:endParaRPr>
              </a:p>
            </p:txBody>
          </p:sp>
        </p:grpSp>
        <p:sp>
          <p:nvSpPr>
            <p:cNvPr id="90212" name="AutoShape 550"/>
            <p:cNvSpPr>
              <a:spLocks noChangeArrowheads="1"/>
            </p:cNvSpPr>
            <p:nvPr/>
          </p:nvSpPr>
          <p:spPr bwMode="auto">
            <a:xfrm rot="16200000">
              <a:off x="6595619" y="6286447"/>
              <a:ext cx="162258" cy="159400"/>
            </a:xfrm>
            <a:prstGeom prst="cube">
              <a:avLst>
                <a:gd name="adj" fmla="val 26454"/>
              </a:avLst>
            </a:prstGeom>
            <a:solidFill>
              <a:srgbClr val="969696">
                <a:alpha val="54901"/>
              </a:srgbClr>
            </a:solidFill>
            <a:ln w="6350">
              <a:solidFill>
                <a:srgbClr val="C0C0C0"/>
              </a:solidFill>
              <a:miter lim="800000"/>
              <a:headEnd/>
              <a:tailEnd/>
            </a:ln>
          </p:spPr>
          <p:txBody>
            <a:bodyPr wrap="none" anchor="ctr"/>
            <a:lstStyle/>
            <a:p>
              <a:endParaRPr lang="ja-JP" altLang="en-US" smtClean="0">
                <a:solidFill>
                  <a:prstClr val="black"/>
                </a:solidFill>
                <a:latin typeface="Calibri"/>
                <a:ea typeface="ＭＳ Ｐゴシック"/>
              </a:endParaRPr>
            </a:p>
          </p:txBody>
        </p:sp>
        <p:sp>
          <p:nvSpPr>
            <p:cNvPr id="90213" name="AutoShape 551"/>
            <p:cNvSpPr>
              <a:spLocks noChangeArrowheads="1"/>
            </p:cNvSpPr>
            <p:nvPr/>
          </p:nvSpPr>
          <p:spPr bwMode="auto">
            <a:xfrm rot="16200000">
              <a:off x="6661558" y="6363210"/>
              <a:ext cx="162258" cy="155959"/>
            </a:xfrm>
            <a:prstGeom prst="cube">
              <a:avLst>
                <a:gd name="adj" fmla="val 26454"/>
              </a:avLst>
            </a:prstGeom>
            <a:solidFill>
              <a:srgbClr val="969696">
                <a:alpha val="54901"/>
              </a:srgbClr>
            </a:solidFill>
            <a:ln w="6350">
              <a:solidFill>
                <a:srgbClr val="C0C0C0"/>
              </a:solidFill>
              <a:miter lim="800000"/>
              <a:headEnd/>
              <a:tailEnd/>
            </a:ln>
          </p:spPr>
          <p:txBody>
            <a:bodyPr wrap="none" anchor="ctr"/>
            <a:lstStyle/>
            <a:p>
              <a:endParaRPr lang="ja-JP" altLang="en-US" smtClean="0">
                <a:solidFill>
                  <a:prstClr val="black"/>
                </a:solidFill>
                <a:latin typeface="Calibri"/>
                <a:ea typeface="ＭＳ Ｐゴシック"/>
              </a:endParaRPr>
            </a:p>
          </p:txBody>
        </p:sp>
        <p:sp>
          <p:nvSpPr>
            <p:cNvPr id="90214" name="AutoShape 552"/>
            <p:cNvSpPr>
              <a:spLocks noChangeArrowheads="1"/>
            </p:cNvSpPr>
            <p:nvPr/>
          </p:nvSpPr>
          <p:spPr bwMode="auto">
            <a:xfrm rot="16200000">
              <a:off x="6719975" y="6434135"/>
              <a:ext cx="161245" cy="157107"/>
            </a:xfrm>
            <a:prstGeom prst="cube">
              <a:avLst>
                <a:gd name="adj" fmla="val 26454"/>
              </a:avLst>
            </a:prstGeom>
            <a:solidFill>
              <a:srgbClr val="969696">
                <a:alpha val="54901"/>
              </a:srgbClr>
            </a:solidFill>
            <a:ln w="6350">
              <a:solidFill>
                <a:srgbClr val="C0C0C0"/>
              </a:solidFill>
              <a:miter lim="800000"/>
              <a:headEnd/>
              <a:tailEnd/>
            </a:ln>
          </p:spPr>
          <p:txBody>
            <a:bodyPr wrap="none" anchor="ctr"/>
            <a:lstStyle/>
            <a:p>
              <a:endParaRPr lang="ja-JP" altLang="en-US" smtClean="0">
                <a:solidFill>
                  <a:prstClr val="black"/>
                </a:solidFill>
                <a:latin typeface="Calibri"/>
                <a:ea typeface="ＭＳ Ｐゴシック"/>
              </a:endParaRPr>
            </a:p>
          </p:txBody>
        </p:sp>
        <p:sp>
          <p:nvSpPr>
            <p:cNvPr id="90215" name="AutoShape 553"/>
            <p:cNvSpPr>
              <a:spLocks noChangeArrowheads="1"/>
            </p:cNvSpPr>
            <p:nvPr/>
          </p:nvSpPr>
          <p:spPr bwMode="auto">
            <a:xfrm rot="16200000">
              <a:off x="6792862" y="6508672"/>
              <a:ext cx="162258" cy="157107"/>
            </a:xfrm>
            <a:prstGeom prst="cube">
              <a:avLst>
                <a:gd name="adj" fmla="val 26454"/>
              </a:avLst>
            </a:prstGeom>
            <a:solidFill>
              <a:srgbClr val="969696">
                <a:alpha val="54901"/>
              </a:srgbClr>
            </a:solidFill>
            <a:ln w="6350">
              <a:solidFill>
                <a:srgbClr val="C0C0C0"/>
              </a:solidFill>
              <a:miter lim="800000"/>
              <a:headEnd/>
              <a:tailEnd/>
            </a:ln>
          </p:spPr>
          <p:txBody>
            <a:bodyPr wrap="none" anchor="ctr"/>
            <a:lstStyle/>
            <a:p>
              <a:endParaRPr lang="ja-JP" altLang="en-US" smtClean="0">
                <a:solidFill>
                  <a:prstClr val="black"/>
                </a:solidFill>
                <a:latin typeface="Calibri"/>
                <a:ea typeface="ＭＳ Ｐゴシック"/>
              </a:endParaRPr>
            </a:p>
          </p:txBody>
        </p:sp>
        <p:sp>
          <p:nvSpPr>
            <p:cNvPr id="90216" name="AutoShape 554"/>
            <p:cNvSpPr>
              <a:spLocks noChangeArrowheads="1"/>
            </p:cNvSpPr>
            <p:nvPr/>
          </p:nvSpPr>
          <p:spPr bwMode="auto">
            <a:xfrm rot="16200000">
              <a:off x="6851855" y="6571040"/>
              <a:ext cx="161245" cy="157105"/>
            </a:xfrm>
            <a:prstGeom prst="cube">
              <a:avLst>
                <a:gd name="adj" fmla="val 26454"/>
              </a:avLst>
            </a:prstGeom>
            <a:solidFill>
              <a:srgbClr val="969696">
                <a:alpha val="54901"/>
              </a:srgbClr>
            </a:solidFill>
            <a:ln w="6350">
              <a:solidFill>
                <a:srgbClr val="C0C0C0"/>
              </a:solidFill>
              <a:miter lim="800000"/>
              <a:headEnd/>
              <a:tailEnd/>
            </a:ln>
          </p:spPr>
          <p:txBody>
            <a:bodyPr wrap="none" anchor="ctr"/>
            <a:lstStyle/>
            <a:p>
              <a:endParaRPr lang="ja-JP" altLang="en-US" smtClean="0">
                <a:solidFill>
                  <a:prstClr val="black"/>
                </a:solidFill>
                <a:latin typeface="Calibri"/>
                <a:ea typeface="ＭＳ Ｐゴシック"/>
              </a:endParaRPr>
            </a:p>
          </p:txBody>
        </p:sp>
        <p:grpSp>
          <p:nvGrpSpPr>
            <p:cNvPr id="40" name="Group 556"/>
            <p:cNvGrpSpPr>
              <a:grpSpLocks/>
            </p:cNvGrpSpPr>
            <p:nvPr/>
          </p:nvGrpSpPr>
          <p:grpSpPr bwMode="auto">
            <a:xfrm>
              <a:off x="7699101" y="5813456"/>
              <a:ext cx="100916" cy="230204"/>
              <a:chOff x="537" y="437"/>
              <a:chExt cx="46" cy="56"/>
            </a:xfrm>
          </p:grpSpPr>
          <p:sp>
            <p:nvSpPr>
              <p:cNvPr id="90361" name="AutoShape 557"/>
              <p:cNvSpPr>
                <a:spLocks noChangeArrowheads="1"/>
              </p:cNvSpPr>
              <p:nvPr/>
            </p:nvSpPr>
            <p:spPr bwMode="auto">
              <a:xfrm>
                <a:off x="553" y="464"/>
                <a:ext cx="13" cy="29"/>
              </a:xfrm>
              <a:prstGeom prst="can">
                <a:avLst>
                  <a:gd name="adj" fmla="val 55769"/>
                </a:avLst>
              </a:prstGeom>
              <a:solidFill>
                <a:srgbClr val="993300"/>
              </a:solidFill>
              <a:ln w="9525">
                <a:noFill/>
                <a:round/>
                <a:headEnd/>
                <a:tailEnd/>
              </a:ln>
            </p:spPr>
            <p:txBody>
              <a:bodyPr/>
              <a:lstStyle/>
              <a:p>
                <a:endParaRPr lang="ja-JP" altLang="en-US" smtClean="0">
                  <a:solidFill>
                    <a:prstClr val="black"/>
                  </a:solidFill>
                  <a:latin typeface="Calibri"/>
                  <a:ea typeface="ＭＳ Ｐゴシック"/>
                </a:endParaRPr>
              </a:p>
            </p:txBody>
          </p:sp>
          <p:sp>
            <p:nvSpPr>
              <p:cNvPr id="90362" name="Oval 558"/>
              <p:cNvSpPr>
                <a:spLocks noChangeArrowheads="1"/>
              </p:cNvSpPr>
              <p:nvPr/>
            </p:nvSpPr>
            <p:spPr bwMode="auto">
              <a:xfrm>
                <a:off x="537" y="437"/>
                <a:ext cx="46" cy="45"/>
              </a:xfrm>
              <a:prstGeom prst="ellipse">
                <a:avLst/>
              </a:prstGeom>
              <a:solidFill>
                <a:srgbClr val="808000"/>
              </a:solidFill>
              <a:ln w="9525">
                <a:noFill/>
                <a:round/>
                <a:headEnd/>
                <a:tailEnd/>
              </a:ln>
            </p:spPr>
            <p:txBody>
              <a:bodyPr/>
              <a:lstStyle/>
              <a:p>
                <a:endParaRPr lang="ja-JP" altLang="en-US" smtClean="0">
                  <a:solidFill>
                    <a:prstClr val="black"/>
                  </a:solidFill>
                  <a:latin typeface="Calibri"/>
                  <a:ea typeface="ＭＳ Ｐゴシック"/>
                </a:endParaRPr>
              </a:p>
            </p:txBody>
          </p:sp>
        </p:grpSp>
        <p:grpSp>
          <p:nvGrpSpPr>
            <p:cNvPr id="41" name="Group 559"/>
            <p:cNvGrpSpPr>
              <a:grpSpLocks/>
            </p:cNvGrpSpPr>
            <p:nvPr/>
          </p:nvGrpSpPr>
          <p:grpSpPr bwMode="auto">
            <a:xfrm>
              <a:off x="7496068" y="5813456"/>
              <a:ext cx="104351" cy="230204"/>
              <a:chOff x="537" y="437"/>
              <a:chExt cx="46" cy="56"/>
            </a:xfrm>
          </p:grpSpPr>
          <p:sp>
            <p:nvSpPr>
              <p:cNvPr id="90359" name="AutoShape 560"/>
              <p:cNvSpPr>
                <a:spLocks noChangeArrowheads="1"/>
              </p:cNvSpPr>
              <p:nvPr/>
            </p:nvSpPr>
            <p:spPr bwMode="auto">
              <a:xfrm>
                <a:off x="553" y="464"/>
                <a:ext cx="13" cy="29"/>
              </a:xfrm>
              <a:prstGeom prst="can">
                <a:avLst>
                  <a:gd name="adj" fmla="val 55769"/>
                </a:avLst>
              </a:prstGeom>
              <a:solidFill>
                <a:srgbClr val="993300"/>
              </a:solidFill>
              <a:ln w="9525">
                <a:noFill/>
                <a:round/>
                <a:headEnd/>
                <a:tailEnd/>
              </a:ln>
            </p:spPr>
            <p:txBody>
              <a:bodyPr/>
              <a:lstStyle/>
              <a:p>
                <a:endParaRPr lang="ja-JP" altLang="en-US" smtClean="0">
                  <a:solidFill>
                    <a:prstClr val="black"/>
                  </a:solidFill>
                  <a:latin typeface="Calibri"/>
                  <a:ea typeface="ＭＳ Ｐゴシック"/>
                </a:endParaRPr>
              </a:p>
            </p:txBody>
          </p:sp>
          <p:sp>
            <p:nvSpPr>
              <p:cNvPr id="90360" name="Oval 561"/>
              <p:cNvSpPr>
                <a:spLocks noChangeArrowheads="1"/>
              </p:cNvSpPr>
              <p:nvPr/>
            </p:nvSpPr>
            <p:spPr bwMode="auto">
              <a:xfrm>
                <a:off x="537" y="437"/>
                <a:ext cx="46" cy="45"/>
              </a:xfrm>
              <a:prstGeom prst="ellipse">
                <a:avLst/>
              </a:prstGeom>
              <a:solidFill>
                <a:srgbClr val="808000"/>
              </a:solidFill>
              <a:ln w="9525">
                <a:noFill/>
                <a:round/>
                <a:headEnd/>
                <a:tailEnd/>
              </a:ln>
            </p:spPr>
            <p:txBody>
              <a:bodyPr/>
              <a:lstStyle/>
              <a:p>
                <a:endParaRPr lang="ja-JP" altLang="en-US" smtClean="0">
                  <a:solidFill>
                    <a:prstClr val="black"/>
                  </a:solidFill>
                  <a:latin typeface="Calibri"/>
                  <a:ea typeface="ＭＳ Ｐゴシック"/>
                </a:endParaRPr>
              </a:p>
            </p:txBody>
          </p:sp>
        </p:grpSp>
        <p:grpSp>
          <p:nvGrpSpPr>
            <p:cNvPr id="42" name="Group 562"/>
            <p:cNvGrpSpPr>
              <a:grpSpLocks/>
            </p:cNvGrpSpPr>
            <p:nvPr/>
          </p:nvGrpSpPr>
          <p:grpSpPr bwMode="auto">
            <a:xfrm>
              <a:off x="7559194" y="5904727"/>
              <a:ext cx="190363" cy="217020"/>
              <a:chOff x="442" y="351"/>
              <a:chExt cx="47" cy="33"/>
            </a:xfrm>
          </p:grpSpPr>
          <p:sp>
            <p:nvSpPr>
              <p:cNvPr id="90357" name="Rectangle 563"/>
              <p:cNvSpPr>
                <a:spLocks noChangeArrowheads="1"/>
              </p:cNvSpPr>
              <p:nvPr/>
            </p:nvSpPr>
            <p:spPr bwMode="auto">
              <a:xfrm>
                <a:off x="452" y="363"/>
                <a:ext cx="25" cy="21"/>
              </a:xfrm>
              <a:prstGeom prst="rect">
                <a:avLst/>
              </a:prstGeom>
              <a:solidFill>
                <a:srgbClr val="FFFFFF"/>
              </a:solidFill>
              <a:ln w="9525">
                <a:miter lim="800000"/>
                <a:headEnd/>
                <a:tailEnd/>
              </a:ln>
              <a:scene3d>
                <a:camera prst="legacyObliqueTopLeft"/>
                <a:lightRig rig="legacyFlat3" dir="t"/>
              </a:scene3d>
              <a:sp3d extrusionH="100000" prstMaterial="legacyMatte">
                <a:bevelT w="13500" h="13500" prst="angle"/>
                <a:bevelB w="13500" h="13500" prst="angle"/>
                <a:extrusionClr>
                  <a:srgbClr val="FFFFFF"/>
                </a:extrusionClr>
              </a:sp3d>
            </p:spPr>
            <p:txBody>
              <a:bodyPr>
                <a:flatTx/>
              </a:bodyPr>
              <a:lstStyle/>
              <a:p>
                <a:endParaRPr lang="ja-JP" altLang="en-US" smtClean="0">
                  <a:solidFill>
                    <a:prstClr val="black"/>
                  </a:solidFill>
                  <a:latin typeface="Calibri"/>
                  <a:ea typeface="ＭＳ Ｐゴシック"/>
                </a:endParaRPr>
              </a:p>
            </p:txBody>
          </p:sp>
          <p:sp>
            <p:nvSpPr>
              <p:cNvPr id="90358" name="AutoShape 564"/>
              <p:cNvSpPr>
                <a:spLocks noChangeArrowheads="1"/>
              </p:cNvSpPr>
              <p:nvPr/>
            </p:nvSpPr>
            <p:spPr bwMode="auto">
              <a:xfrm>
                <a:off x="442" y="351"/>
                <a:ext cx="47" cy="12"/>
              </a:xfrm>
              <a:prstGeom prst="triangle">
                <a:avLst>
                  <a:gd name="adj" fmla="val 50000"/>
                </a:avLst>
              </a:prstGeom>
              <a:solidFill>
                <a:srgbClr val="FFFFFF"/>
              </a:solidFill>
              <a:ln w="9525">
                <a:miter lim="800000"/>
                <a:headEnd/>
                <a:tailEnd/>
              </a:ln>
              <a:scene3d>
                <a:camera prst="legacyObliqueTopLeft"/>
                <a:lightRig rig="legacyFlat3" dir="t"/>
              </a:scene3d>
              <a:sp3d extrusionH="100000" prstMaterial="legacyMatte">
                <a:bevelT w="13500" h="13500" prst="angle"/>
                <a:bevelB w="13500" h="13500" prst="angle"/>
                <a:extrusionClr>
                  <a:srgbClr val="FFFFFF"/>
                </a:extrusionClr>
              </a:sp3d>
            </p:spPr>
            <p:txBody>
              <a:bodyPr>
                <a:flatTx/>
              </a:bodyPr>
              <a:lstStyle/>
              <a:p>
                <a:endParaRPr lang="ja-JP" altLang="en-US" smtClean="0">
                  <a:solidFill>
                    <a:prstClr val="black"/>
                  </a:solidFill>
                  <a:latin typeface="Calibri"/>
                  <a:ea typeface="ＭＳ Ｐゴシック"/>
                </a:endParaRPr>
              </a:p>
            </p:txBody>
          </p:sp>
        </p:grpSp>
        <p:grpSp>
          <p:nvGrpSpPr>
            <p:cNvPr id="43" name="Group 565"/>
            <p:cNvGrpSpPr>
              <a:grpSpLocks/>
            </p:cNvGrpSpPr>
            <p:nvPr/>
          </p:nvGrpSpPr>
          <p:grpSpPr bwMode="auto">
            <a:xfrm>
              <a:off x="7533965" y="6105519"/>
              <a:ext cx="190363" cy="214993"/>
              <a:chOff x="442" y="351"/>
              <a:chExt cx="47" cy="33"/>
            </a:xfrm>
          </p:grpSpPr>
          <p:sp>
            <p:nvSpPr>
              <p:cNvPr id="90355" name="Rectangle 566"/>
              <p:cNvSpPr>
                <a:spLocks noChangeArrowheads="1"/>
              </p:cNvSpPr>
              <p:nvPr/>
            </p:nvSpPr>
            <p:spPr bwMode="auto">
              <a:xfrm>
                <a:off x="452" y="363"/>
                <a:ext cx="25" cy="21"/>
              </a:xfrm>
              <a:prstGeom prst="rect">
                <a:avLst/>
              </a:prstGeom>
              <a:solidFill>
                <a:srgbClr val="FFFFFF"/>
              </a:solidFill>
              <a:ln w="9525">
                <a:miter lim="800000"/>
                <a:headEnd/>
                <a:tailEnd/>
              </a:ln>
              <a:scene3d>
                <a:camera prst="legacyObliqueTopLeft"/>
                <a:lightRig rig="legacyFlat3" dir="t"/>
              </a:scene3d>
              <a:sp3d extrusionH="100000" prstMaterial="legacyMatte">
                <a:bevelT w="13500" h="13500" prst="angle"/>
                <a:bevelB w="13500" h="13500" prst="angle"/>
                <a:extrusionClr>
                  <a:srgbClr val="FFFFFF"/>
                </a:extrusionClr>
              </a:sp3d>
            </p:spPr>
            <p:txBody>
              <a:bodyPr>
                <a:flatTx/>
              </a:bodyPr>
              <a:lstStyle/>
              <a:p>
                <a:endParaRPr lang="ja-JP" altLang="en-US" smtClean="0">
                  <a:solidFill>
                    <a:prstClr val="black"/>
                  </a:solidFill>
                  <a:latin typeface="Calibri"/>
                  <a:ea typeface="ＭＳ Ｐゴシック"/>
                </a:endParaRPr>
              </a:p>
            </p:txBody>
          </p:sp>
          <p:sp>
            <p:nvSpPr>
              <p:cNvPr id="90356" name="AutoShape 567"/>
              <p:cNvSpPr>
                <a:spLocks noChangeArrowheads="1"/>
              </p:cNvSpPr>
              <p:nvPr/>
            </p:nvSpPr>
            <p:spPr bwMode="auto">
              <a:xfrm>
                <a:off x="442" y="351"/>
                <a:ext cx="47" cy="12"/>
              </a:xfrm>
              <a:prstGeom prst="triangle">
                <a:avLst>
                  <a:gd name="adj" fmla="val 50000"/>
                </a:avLst>
              </a:prstGeom>
              <a:solidFill>
                <a:srgbClr val="FFFFFF"/>
              </a:solidFill>
              <a:ln w="9525">
                <a:miter lim="800000"/>
                <a:headEnd/>
                <a:tailEnd/>
              </a:ln>
              <a:scene3d>
                <a:camera prst="legacyObliqueTopLeft"/>
                <a:lightRig rig="legacyFlat3" dir="t"/>
              </a:scene3d>
              <a:sp3d extrusionH="100000" prstMaterial="legacyMatte">
                <a:bevelT w="13500" h="13500" prst="angle"/>
                <a:bevelB w="13500" h="13500" prst="angle"/>
                <a:extrusionClr>
                  <a:srgbClr val="FFFFFF"/>
                </a:extrusionClr>
              </a:sp3d>
            </p:spPr>
            <p:txBody>
              <a:bodyPr>
                <a:flatTx/>
              </a:bodyPr>
              <a:lstStyle/>
              <a:p>
                <a:endParaRPr lang="ja-JP" altLang="en-US" smtClean="0">
                  <a:solidFill>
                    <a:prstClr val="black"/>
                  </a:solidFill>
                  <a:latin typeface="Calibri"/>
                  <a:ea typeface="ＭＳ Ｐゴシック"/>
                </a:endParaRPr>
              </a:p>
            </p:txBody>
          </p:sp>
        </p:grpSp>
        <p:sp>
          <p:nvSpPr>
            <p:cNvPr id="90221" name="Rectangle 571"/>
            <p:cNvSpPr>
              <a:spLocks noChangeArrowheads="1"/>
            </p:cNvSpPr>
            <p:nvPr/>
          </p:nvSpPr>
          <p:spPr bwMode="auto">
            <a:xfrm>
              <a:off x="5645237" y="5171520"/>
              <a:ext cx="112382" cy="186597"/>
            </a:xfrm>
            <a:prstGeom prst="rect">
              <a:avLst/>
            </a:prstGeom>
            <a:solidFill>
              <a:srgbClr val="FFFFFF"/>
            </a:solidFill>
            <a:ln w="9525">
              <a:miter lim="800000"/>
              <a:headEnd/>
              <a:tailEnd/>
            </a:ln>
            <a:scene3d>
              <a:camera prst="legacyObliqueTopLeft"/>
              <a:lightRig rig="legacyFlat3" dir="t"/>
            </a:scene3d>
            <a:sp3d extrusionH="100000" prstMaterial="legacyMatte">
              <a:bevelT w="13500" h="13500" prst="angle"/>
              <a:bevelB w="13500" h="13500" prst="angle"/>
              <a:extrusionClr>
                <a:srgbClr val="FFFFFF"/>
              </a:extrusionClr>
            </a:sp3d>
          </p:spPr>
          <p:txBody>
            <a:bodyPr>
              <a:flatTx/>
            </a:bodyPr>
            <a:lstStyle/>
            <a:p>
              <a:endParaRPr lang="ja-JP" altLang="en-US" smtClean="0">
                <a:solidFill>
                  <a:prstClr val="black"/>
                </a:solidFill>
                <a:latin typeface="Calibri"/>
                <a:ea typeface="ＭＳ Ｐゴシック"/>
              </a:endParaRPr>
            </a:p>
          </p:txBody>
        </p:sp>
        <p:sp>
          <p:nvSpPr>
            <p:cNvPr id="90222" name="Line 409"/>
            <p:cNvSpPr>
              <a:spLocks noChangeShapeType="1"/>
            </p:cNvSpPr>
            <p:nvPr/>
          </p:nvSpPr>
          <p:spPr bwMode="auto">
            <a:xfrm>
              <a:off x="6420447" y="6191721"/>
              <a:ext cx="536683" cy="627736"/>
            </a:xfrm>
            <a:prstGeom prst="line">
              <a:avLst/>
            </a:prstGeom>
            <a:noFill/>
            <a:ln w="9525">
              <a:solidFill>
                <a:srgbClr val="666633"/>
              </a:solidFill>
              <a:round/>
              <a:headEnd/>
              <a:tailEnd/>
            </a:ln>
          </p:spPr>
          <p:txBody>
            <a:bodyPr/>
            <a:lstStyle/>
            <a:p>
              <a:endParaRPr lang="ja-JP" altLang="en-US" smtClean="0">
                <a:solidFill>
                  <a:prstClr val="black"/>
                </a:solidFill>
                <a:latin typeface="Calibri"/>
                <a:ea typeface="ＭＳ Ｐゴシック"/>
              </a:endParaRPr>
            </a:p>
          </p:txBody>
        </p:sp>
        <p:sp>
          <p:nvSpPr>
            <p:cNvPr id="90223" name="Line 410"/>
            <p:cNvSpPr>
              <a:spLocks noChangeShapeType="1"/>
            </p:cNvSpPr>
            <p:nvPr/>
          </p:nvSpPr>
          <p:spPr bwMode="auto">
            <a:xfrm>
              <a:off x="6152106" y="5928052"/>
              <a:ext cx="119263" cy="114593"/>
            </a:xfrm>
            <a:prstGeom prst="line">
              <a:avLst/>
            </a:prstGeom>
            <a:noFill/>
            <a:ln w="9525">
              <a:solidFill>
                <a:srgbClr val="666633"/>
              </a:solidFill>
              <a:round/>
              <a:headEnd/>
              <a:tailEnd/>
            </a:ln>
          </p:spPr>
          <p:txBody>
            <a:bodyPr/>
            <a:lstStyle/>
            <a:p>
              <a:endParaRPr lang="ja-JP" altLang="en-US" smtClean="0">
                <a:solidFill>
                  <a:prstClr val="black"/>
                </a:solidFill>
                <a:latin typeface="Calibri"/>
                <a:ea typeface="ＭＳ Ｐゴシック"/>
              </a:endParaRPr>
            </a:p>
          </p:txBody>
        </p:sp>
        <p:grpSp>
          <p:nvGrpSpPr>
            <p:cNvPr id="44" name="グループ化 205"/>
            <p:cNvGrpSpPr>
              <a:grpSpLocks/>
            </p:cNvGrpSpPr>
            <p:nvPr/>
          </p:nvGrpSpPr>
          <p:grpSpPr bwMode="auto">
            <a:xfrm>
              <a:off x="7970851" y="5621789"/>
              <a:ext cx="118116" cy="113581"/>
              <a:chOff x="8161338" y="5922963"/>
              <a:chExt cx="101600" cy="50800"/>
            </a:xfrm>
          </p:grpSpPr>
          <p:sp>
            <p:nvSpPr>
              <p:cNvPr id="90350" name="AutoShape 503"/>
              <p:cNvSpPr>
                <a:spLocks noChangeArrowheads="1"/>
              </p:cNvSpPr>
              <p:nvPr/>
            </p:nvSpPr>
            <p:spPr bwMode="auto">
              <a:xfrm rot="-5400000">
                <a:off x="8165306" y="5925345"/>
                <a:ext cx="15875" cy="23812"/>
              </a:xfrm>
              <a:prstGeom prst="can">
                <a:avLst>
                  <a:gd name="adj" fmla="val 37499"/>
                </a:avLst>
              </a:prstGeom>
              <a:solidFill>
                <a:srgbClr val="333333"/>
              </a:solidFill>
              <a:ln w="3175">
                <a:solidFill>
                  <a:srgbClr val="969696"/>
                </a:solidFill>
                <a:round/>
                <a:headEnd/>
                <a:tailEnd/>
              </a:ln>
            </p:spPr>
            <p:txBody>
              <a:bodyPr wrap="none" anchor="ctr"/>
              <a:lstStyle/>
              <a:p>
                <a:endParaRPr lang="ja-JP" altLang="en-US" smtClean="0">
                  <a:solidFill>
                    <a:prstClr val="black"/>
                  </a:solidFill>
                  <a:latin typeface="Calibri"/>
                  <a:ea typeface="ＭＳ Ｐゴシック"/>
                </a:endParaRPr>
              </a:p>
            </p:txBody>
          </p:sp>
          <p:sp>
            <p:nvSpPr>
              <p:cNvPr id="90351" name="AutoShape 504"/>
              <p:cNvSpPr>
                <a:spLocks noChangeArrowheads="1"/>
              </p:cNvSpPr>
              <p:nvPr/>
            </p:nvSpPr>
            <p:spPr bwMode="auto">
              <a:xfrm rot="-5400000">
                <a:off x="8204994" y="5953919"/>
                <a:ext cx="15875" cy="23813"/>
              </a:xfrm>
              <a:prstGeom prst="can">
                <a:avLst>
                  <a:gd name="adj" fmla="val 37501"/>
                </a:avLst>
              </a:prstGeom>
              <a:solidFill>
                <a:srgbClr val="333333"/>
              </a:solidFill>
              <a:ln w="3175">
                <a:solidFill>
                  <a:srgbClr val="969696"/>
                </a:solidFill>
                <a:round/>
                <a:headEnd/>
                <a:tailEnd/>
              </a:ln>
            </p:spPr>
            <p:txBody>
              <a:bodyPr wrap="none" anchor="ctr"/>
              <a:lstStyle/>
              <a:p>
                <a:endParaRPr lang="ja-JP" altLang="en-US" smtClean="0">
                  <a:solidFill>
                    <a:prstClr val="black"/>
                  </a:solidFill>
                  <a:latin typeface="Calibri"/>
                  <a:ea typeface="ＭＳ Ｐゴシック"/>
                </a:endParaRPr>
              </a:p>
            </p:txBody>
          </p:sp>
          <p:sp>
            <p:nvSpPr>
              <p:cNvPr id="90352" name="AutoShape 505"/>
              <p:cNvSpPr>
                <a:spLocks noChangeArrowheads="1"/>
              </p:cNvSpPr>
              <p:nvPr/>
            </p:nvSpPr>
            <p:spPr bwMode="auto">
              <a:xfrm rot="-5400000">
                <a:off x="8243094" y="5953919"/>
                <a:ext cx="15875" cy="23813"/>
              </a:xfrm>
              <a:prstGeom prst="can">
                <a:avLst>
                  <a:gd name="adj" fmla="val 37501"/>
                </a:avLst>
              </a:prstGeom>
              <a:solidFill>
                <a:srgbClr val="333333"/>
              </a:solidFill>
              <a:ln w="3175">
                <a:solidFill>
                  <a:srgbClr val="969696"/>
                </a:solidFill>
                <a:round/>
                <a:headEnd/>
                <a:tailEnd/>
              </a:ln>
            </p:spPr>
            <p:txBody>
              <a:bodyPr wrap="none" anchor="ctr"/>
              <a:lstStyle/>
              <a:p>
                <a:endParaRPr lang="ja-JP" altLang="en-US" smtClean="0">
                  <a:solidFill>
                    <a:prstClr val="black"/>
                  </a:solidFill>
                  <a:latin typeface="Calibri"/>
                  <a:ea typeface="ＭＳ Ｐゴシック"/>
                </a:endParaRPr>
              </a:p>
            </p:txBody>
          </p:sp>
          <p:sp>
            <p:nvSpPr>
              <p:cNvPr id="90353" name="Rectangle 506"/>
              <p:cNvSpPr>
                <a:spLocks noChangeArrowheads="1"/>
              </p:cNvSpPr>
              <p:nvPr/>
            </p:nvSpPr>
            <p:spPr bwMode="auto">
              <a:xfrm>
                <a:off x="8199438" y="5945188"/>
                <a:ext cx="61912" cy="12700"/>
              </a:xfrm>
              <a:prstGeom prst="rect">
                <a:avLst/>
              </a:prstGeom>
              <a:solidFill>
                <a:srgbClr val="3366FF"/>
              </a:solidFill>
              <a:ln w="9525">
                <a:miter lim="800000"/>
                <a:headEnd/>
                <a:tailEnd/>
              </a:ln>
              <a:scene3d>
                <a:camera prst="legacyObliqueTopLeft"/>
                <a:lightRig rig="legacyFlat3" dir="t"/>
              </a:scene3d>
              <a:sp3d extrusionH="100000" prstMaterial="legacyMatte">
                <a:bevelT w="13500" h="13500" prst="angle"/>
                <a:bevelB w="13500" h="13500" prst="angle"/>
                <a:extrusionClr>
                  <a:srgbClr val="3366FF"/>
                </a:extrusionClr>
              </a:sp3d>
            </p:spPr>
            <p:txBody>
              <a:bodyPr wrap="none" anchor="ctr">
                <a:flatTx/>
              </a:bodyPr>
              <a:lstStyle/>
              <a:p>
                <a:endParaRPr lang="ja-JP" altLang="en-US" smtClean="0">
                  <a:solidFill>
                    <a:prstClr val="black"/>
                  </a:solidFill>
                  <a:latin typeface="Calibri"/>
                  <a:ea typeface="ＭＳ Ｐゴシック"/>
                </a:endParaRPr>
              </a:p>
            </p:txBody>
          </p:sp>
          <p:sp>
            <p:nvSpPr>
              <p:cNvPr id="90354" name="Rectangle 508"/>
              <p:cNvSpPr>
                <a:spLocks noChangeArrowheads="1"/>
              </p:cNvSpPr>
              <p:nvPr/>
            </p:nvSpPr>
            <p:spPr bwMode="auto">
              <a:xfrm>
                <a:off x="8188325" y="5922963"/>
                <a:ext cx="61913" cy="12700"/>
              </a:xfrm>
              <a:prstGeom prst="rect">
                <a:avLst/>
              </a:prstGeom>
              <a:solidFill>
                <a:srgbClr val="CCFFFF"/>
              </a:solidFill>
              <a:ln w="0">
                <a:noFill/>
                <a:miter lim="800000"/>
                <a:headEnd/>
                <a:tailEnd/>
              </a:ln>
            </p:spPr>
            <p:txBody>
              <a:bodyPr wrap="none" lIns="93349" tIns="46674" rIns="93349" bIns="46674" anchor="ctr"/>
              <a:lstStyle/>
              <a:p>
                <a:pPr algn="ctr" defTabSz="933450"/>
                <a:endParaRPr lang="ja-JP" altLang="ja-JP" smtClean="0">
                  <a:solidFill>
                    <a:prstClr val="black"/>
                  </a:solidFill>
                  <a:latin typeface="Calibri"/>
                  <a:ea typeface="ＭＳ Ｐゴシック"/>
                </a:endParaRPr>
              </a:p>
            </p:txBody>
          </p:sp>
        </p:grpSp>
        <p:cxnSp>
          <p:nvCxnSpPr>
            <p:cNvPr id="104" name="直線コネクタ 103"/>
            <p:cNvCxnSpPr/>
            <p:nvPr/>
          </p:nvCxnSpPr>
          <p:spPr bwMode="auto">
            <a:xfrm>
              <a:off x="8074026" y="5635620"/>
              <a:ext cx="76200" cy="100013"/>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 name="直線コネクタ 104"/>
            <p:cNvCxnSpPr/>
            <p:nvPr/>
          </p:nvCxnSpPr>
          <p:spPr bwMode="auto">
            <a:xfrm>
              <a:off x="8208964" y="5622921"/>
              <a:ext cx="74612" cy="100013"/>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5" name="Group 460"/>
            <p:cNvGrpSpPr>
              <a:grpSpLocks/>
            </p:cNvGrpSpPr>
            <p:nvPr/>
          </p:nvGrpSpPr>
          <p:grpSpPr bwMode="auto">
            <a:xfrm>
              <a:off x="5126912" y="6327612"/>
              <a:ext cx="77985" cy="58819"/>
              <a:chOff x="154" y="400"/>
              <a:chExt cx="111" cy="107"/>
            </a:xfrm>
          </p:grpSpPr>
          <p:sp>
            <p:nvSpPr>
              <p:cNvPr id="90346" name="Line 461"/>
              <p:cNvSpPr>
                <a:spLocks noChangeShapeType="1"/>
              </p:cNvSpPr>
              <p:nvPr/>
            </p:nvSpPr>
            <p:spPr bwMode="auto">
              <a:xfrm flipH="1">
                <a:off x="197" y="400"/>
                <a:ext cx="17" cy="107"/>
              </a:xfrm>
              <a:prstGeom prst="line">
                <a:avLst/>
              </a:prstGeom>
              <a:noFill/>
              <a:ln w="3175">
                <a:solidFill>
                  <a:srgbClr val="000000"/>
                </a:solidFill>
                <a:round/>
                <a:headEnd/>
                <a:tailEnd/>
              </a:ln>
            </p:spPr>
            <p:txBody>
              <a:bodyPr/>
              <a:lstStyle/>
              <a:p>
                <a:endParaRPr lang="ja-JP" altLang="en-US" smtClean="0">
                  <a:solidFill>
                    <a:prstClr val="black"/>
                  </a:solidFill>
                  <a:latin typeface="Calibri"/>
                  <a:ea typeface="ＭＳ Ｐゴシック"/>
                </a:endParaRPr>
              </a:p>
            </p:txBody>
          </p:sp>
          <p:sp>
            <p:nvSpPr>
              <p:cNvPr id="90347" name="AutoShape 462"/>
              <p:cNvSpPr>
                <a:spLocks noChangeArrowheads="1"/>
              </p:cNvSpPr>
              <p:nvPr/>
            </p:nvSpPr>
            <p:spPr bwMode="auto">
              <a:xfrm rot="5905618">
                <a:off x="189" y="373"/>
                <a:ext cx="42" cy="111"/>
              </a:xfrm>
              <a:prstGeom prst="moon">
                <a:avLst>
                  <a:gd name="adj" fmla="val 87500"/>
                </a:avLst>
              </a:prstGeom>
              <a:solidFill>
                <a:srgbClr val="FF0000"/>
              </a:solidFill>
              <a:ln w="3175">
                <a:solidFill>
                  <a:srgbClr val="000000"/>
                </a:solidFill>
                <a:miter lim="800000"/>
                <a:headEnd/>
                <a:tailEnd/>
              </a:ln>
            </p:spPr>
            <p:txBody>
              <a:bodyPr/>
              <a:lstStyle/>
              <a:p>
                <a:endParaRPr lang="ja-JP" altLang="en-US" smtClean="0">
                  <a:solidFill>
                    <a:prstClr val="black"/>
                  </a:solidFill>
                  <a:latin typeface="Calibri"/>
                  <a:ea typeface="ＭＳ Ｐゴシック"/>
                </a:endParaRPr>
              </a:p>
            </p:txBody>
          </p:sp>
          <p:sp>
            <p:nvSpPr>
              <p:cNvPr id="90348" name="Freeform 463"/>
              <p:cNvSpPr>
                <a:spLocks/>
              </p:cNvSpPr>
              <p:nvPr/>
            </p:nvSpPr>
            <p:spPr bwMode="auto">
              <a:xfrm>
                <a:off x="177" y="408"/>
                <a:ext cx="33" cy="33"/>
              </a:xfrm>
              <a:custGeom>
                <a:avLst/>
                <a:gdLst>
                  <a:gd name="T0" fmla="*/ 33 w 33"/>
                  <a:gd name="T1" fmla="*/ 0 h 33"/>
                  <a:gd name="T2" fmla="*/ 15 w 33"/>
                  <a:gd name="T3" fmla="*/ 7 h 33"/>
                  <a:gd name="T4" fmla="*/ 8 w 33"/>
                  <a:gd name="T5" fmla="*/ 17 h 33"/>
                  <a:gd name="T6" fmla="*/ 0 w 33"/>
                  <a:gd name="T7" fmla="*/ 33 h 33"/>
                  <a:gd name="T8" fmla="*/ 0 60000 65536"/>
                  <a:gd name="T9" fmla="*/ 0 60000 65536"/>
                  <a:gd name="T10" fmla="*/ 0 60000 65536"/>
                  <a:gd name="T11" fmla="*/ 0 60000 65536"/>
                  <a:gd name="T12" fmla="*/ 0 w 33"/>
                  <a:gd name="T13" fmla="*/ 0 h 33"/>
                  <a:gd name="T14" fmla="*/ 33 w 33"/>
                  <a:gd name="T15" fmla="*/ 33 h 33"/>
                </a:gdLst>
                <a:ahLst/>
                <a:cxnLst>
                  <a:cxn ang="T8">
                    <a:pos x="T0" y="T1"/>
                  </a:cxn>
                  <a:cxn ang="T9">
                    <a:pos x="T2" y="T3"/>
                  </a:cxn>
                  <a:cxn ang="T10">
                    <a:pos x="T4" y="T5"/>
                  </a:cxn>
                  <a:cxn ang="T11">
                    <a:pos x="T6" y="T7"/>
                  </a:cxn>
                </a:cxnLst>
                <a:rect l="T12" t="T13" r="T14" b="T15"/>
                <a:pathLst>
                  <a:path w="33" h="33">
                    <a:moveTo>
                      <a:pt x="33" y="0"/>
                    </a:moveTo>
                    <a:cubicBezTo>
                      <a:pt x="26" y="2"/>
                      <a:pt x="19" y="4"/>
                      <a:pt x="15" y="7"/>
                    </a:cubicBezTo>
                    <a:cubicBezTo>
                      <a:pt x="11" y="10"/>
                      <a:pt x="11" y="13"/>
                      <a:pt x="8" y="17"/>
                    </a:cubicBezTo>
                    <a:cubicBezTo>
                      <a:pt x="5" y="21"/>
                      <a:pt x="1" y="30"/>
                      <a:pt x="0" y="33"/>
                    </a:cubicBezTo>
                  </a:path>
                </a:pathLst>
              </a:custGeom>
              <a:solidFill>
                <a:srgbClr val="FF0000"/>
              </a:solidFill>
              <a:ln w="3175" cmpd="sng">
                <a:solidFill>
                  <a:srgbClr val="000000"/>
                </a:solidFill>
                <a:round/>
                <a:headEnd/>
                <a:tailEnd/>
              </a:ln>
            </p:spPr>
            <p:txBody>
              <a:bodyPr/>
              <a:lstStyle/>
              <a:p>
                <a:endParaRPr lang="ja-JP" altLang="en-US" smtClean="0">
                  <a:solidFill>
                    <a:prstClr val="black"/>
                  </a:solidFill>
                  <a:latin typeface="Calibri"/>
                  <a:ea typeface="ＭＳ Ｐゴシック"/>
                </a:endParaRPr>
              </a:p>
            </p:txBody>
          </p:sp>
          <p:sp>
            <p:nvSpPr>
              <p:cNvPr id="90349" name="Freeform 464"/>
              <p:cNvSpPr>
                <a:spLocks/>
              </p:cNvSpPr>
              <p:nvPr/>
            </p:nvSpPr>
            <p:spPr bwMode="auto">
              <a:xfrm rot="2616169" flipH="1">
                <a:off x="202" y="416"/>
                <a:ext cx="36" cy="23"/>
              </a:xfrm>
              <a:custGeom>
                <a:avLst/>
                <a:gdLst>
                  <a:gd name="T0" fmla="*/ 3315 w 33"/>
                  <a:gd name="T1" fmla="*/ 0 h 33"/>
                  <a:gd name="T2" fmla="*/ 1461 w 33"/>
                  <a:gd name="T3" fmla="*/ 1 h 33"/>
                  <a:gd name="T4" fmla="*/ 794 w 33"/>
                  <a:gd name="T5" fmla="*/ 1 h 33"/>
                  <a:gd name="T6" fmla="*/ 0 w 33"/>
                  <a:gd name="T7" fmla="*/ 1 h 33"/>
                  <a:gd name="T8" fmla="*/ 0 60000 65536"/>
                  <a:gd name="T9" fmla="*/ 0 60000 65536"/>
                  <a:gd name="T10" fmla="*/ 0 60000 65536"/>
                  <a:gd name="T11" fmla="*/ 0 60000 65536"/>
                  <a:gd name="T12" fmla="*/ 0 w 33"/>
                  <a:gd name="T13" fmla="*/ 0 h 33"/>
                  <a:gd name="T14" fmla="*/ 33 w 33"/>
                  <a:gd name="T15" fmla="*/ 33 h 33"/>
                </a:gdLst>
                <a:ahLst/>
                <a:cxnLst>
                  <a:cxn ang="T8">
                    <a:pos x="T0" y="T1"/>
                  </a:cxn>
                  <a:cxn ang="T9">
                    <a:pos x="T2" y="T3"/>
                  </a:cxn>
                  <a:cxn ang="T10">
                    <a:pos x="T4" y="T5"/>
                  </a:cxn>
                  <a:cxn ang="T11">
                    <a:pos x="T6" y="T7"/>
                  </a:cxn>
                </a:cxnLst>
                <a:rect l="T12" t="T13" r="T14" b="T15"/>
                <a:pathLst>
                  <a:path w="33" h="33">
                    <a:moveTo>
                      <a:pt x="33" y="0"/>
                    </a:moveTo>
                    <a:cubicBezTo>
                      <a:pt x="26" y="2"/>
                      <a:pt x="19" y="4"/>
                      <a:pt x="15" y="7"/>
                    </a:cubicBezTo>
                    <a:cubicBezTo>
                      <a:pt x="11" y="10"/>
                      <a:pt x="11" y="13"/>
                      <a:pt x="8" y="17"/>
                    </a:cubicBezTo>
                    <a:cubicBezTo>
                      <a:pt x="5" y="21"/>
                      <a:pt x="1" y="30"/>
                      <a:pt x="0" y="33"/>
                    </a:cubicBezTo>
                  </a:path>
                </a:pathLst>
              </a:custGeom>
              <a:solidFill>
                <a:srgbClr val="FF0000"/>
              </a:solidFill>
              <a:ln w="3175" cmpd="sng">
                <a:solidFill>
                  <a:srgbClr val="000000"/>
                </a:solidFill>
                <a:round/>
                <a:headEnd/>
                <a:tailEnd/>
              </a:ln>
            </p:spPr>
            <p:txBody>
              <a:bodyPr/>
              <a:lstStyle/>
              <a:p>
                <a:endParaRPr lang="ja-JP" altLang="en-US" smtClean="0">
                  <a:solidFill>
                    <a:prstClr val="black"/>
                  </a:solidFill>
                  <a:latin typeface="Calibri"/>
                  <a:ea typeface="ＭＳ Ｐゴシック"/>
                </a:endParaRPr>
              </a:p>
            </p:txBody>
          </p:sp>
        </p:grpSp>
        <p:grpSp>
          <p:nvGrpSpPr>
            <p:cNvPr id="46" name="Group 475"/>
            <p:cNvGrpSpPr>
              <a:grpSpLocks/>
            </p:cNvGrpSpPr>
            <p:nvPr/>
          </p:nvGrpSpPr>
          <p:grpSpPr bwMode="auto">
            <a:xfrm>
              <a:off x="5201490" y="6373304"/>
              <a:ext cx="63087" cy="28398"/>
              <a:chOff x="135" y="485"/>
              <a:chExt cx="41" cy="24"/>
            </a:xfrm>
          </p:grpSpPr>
          <p:sp>
            <p:nvSpPr>
              <p:cNvPr id="90342" name="Line 476"/>
              <p:cNvSpPr>
                <a:spLocks noChangeShapeType="1"/>
              </p:cNvSpPr>
              <p:nvPr/>
            </p:nvSpPr>
            <p:spPr bwMode="auto">
              <a:xfrm flipH="1">
                <a:off x="137" y="491"/>
                <a:ext cx="3" cy="17"/>
              </a:xfrm>
              <a:prstGeom prst="line">
                <a:avLst/>
              </a:prstGeom>
              <a:noFill/>
              <a:ln w="3175">
                <a:solidFill>
                  <a:srgbClr val="000000"/>
                </a:solidFill>
                <a:round/>
                <a:headEnd/>
                <a:tailEnd/>
              </a:ln>
            </p:spPr>
            <p:txBody>
              <a:bodyPr/>
              <a:lstStyle/>
              <a:p>
                <a:endParaRPr lang="ja-JP" altLang="en-US" smtClean="0">
                  <a:solidFill>
                    <a:prstClr val="black"/>
                  </a:solidFill>
                  <a:latin typeface="Calibri"/>
                  <a:ea typeface="ＭＳ Ｐゴシック"/>
                </a:endParaRPr>
              </a:p>
            </p:txBody>
          </p:sp>
          <p:sp>
            <p:nvSpPr>
              <p:cNvPr id="90343" name="Line 477"/>
              <p:cNvSpPr>
                <a:spLocks noChangeShapeType="1"/>
              </p:cNvSpPr>
              <p:nvPr/>
            </p:nvSpPr>
            <p:spPr bwMode="auto">
              <a:xfrm>
                <a:off x="169" y="492"/>
                <a:ext cx="1" cy="17"/>
              </a:xfrm>
              <a:prstGeom prst="line">
                <a:avLst/>
              </a:prstGeom>
              <a:noFill/>
              <a:ln w="3175">
                <a:solidFill>
                  <a:srgbClr val="000000"/>
                </a:solidFill>
                <a:round/>
                <a:headEnd/>
                <a:tailEnd/>
              </a:ln>
            </p:spPr>
            <p:txBody>
              <a:bodyPr/>
              <a:lstStyle/>
              <a:p>
                <a:endParaRPr lang="ja-JP" altLang="en-US" smtClean="0">
                  <a:solidFill>
                    <a:prstClr val="black"/>
                  </a:solidFill>
                  <a:latin typeface="Calibri"/>
                  <a:ea typeface="ＭＳ Ｐゴシック"/>
                </a:endParaRPr>
              </a:p>
            </p:txBody>
          </p:sp>
          <p:sp>
            <p:nvSpPr>
              <p:cNvPr id="90344" name="Line 478"/>
              <p:cNvSpPr>
                <a:spLocks noChangeShapeType="1"/>
              </p:cNvSpPr>
              <p:nvPr/>
            </p:nvSpPr>
            <p:spPr bwMode="auto">
              <a:xfrm>
                <a:off x="154" y="488"/>
                <a:ext cx="1" cy="17"/>
              </a:xfrm>
              <a:prstGeom prst="line">
                <a:avLst/>
              </a:prstGeom>
              <a:noFill/>
              <a:ln w="3175">
                <a:solidFill>
                  <a:srgbClr val="000000"/>
                </a:solidFill>
                <a:round/>
                <a:headEnd/>
                <a:tailEnd/>
              </a:ln>
            </p:spPr>
            <p:txBody>
              <a:bodyPr/>
              <a:lstStyle/>
              <a:p>
                <a:endParaRPr lang="ja-JP" altLang="en-US" smtClean="0">
                  <a:solidFill>
                    <a:prstClr val="black"/>
                  </a:solidFill>
                  <a:latin typeface="Calibri"/>
                  <a:ea typeface="ＭＳ Ｐゴシック"/>
                </a:endParaRPr>
              </a:p>
            </p:txBody>
          </p:sp>
          <p:sp>
            <p:nvSpPr>
              <p:cNvPr id="90345" name="Oval 479"/>
              <p:cNvSpPr>
                <a:spLocks noChangeArrowheads="1"/>
              </p:cNvSpPr>
              <p:nvPr/>
            </p:nvSpPr>
            <p:spPr bwMode="auto">
              <a:xfrm>
                <a:off x="135" y="485"/>
                <a:ext cx="41" cy="8"/>
              </a:xfrm>
              <a:prstGeom prst="ellipse">
                <a:avLst/>
              </a:prstGeom>
              <a:solidFill>
                <a:srgbClr val="FFFFFF"/>
              </a:solidFill>
              <a:ln w="3175">
                <a:solidFill>
                  <a:srgbClr val="000000"/>
                </a:solidFill>
                <a:round/>
                <a:headEnd/>
                <a:tailEnd/>
              </a:ln>
            </p:spPr>
            <p:txBody>
              <a:bodyPr/>
              <a:lstStyle/>
              <a:p>
                <a:endParaRPr lang="ja-JP" altLang="en-US" smtClean="0">
                  <a:solidFill>
                    <a:prstClr val="black"/>
                  </a:solidFill>
                  <a:latin typeface="Calibri"/>
                  <a:ea typeface="ＭＳ Ｐゴシック"/>
                </a:endParaRPr>
              </a:p>
            </p:txBody>
          </p:sp>
        </p:grpSp>
        <p:grpSp>
          <p:nvGrpSpPr>
            <p:cNvPr id="47" name="Group 480"/>
            <p:cNvGrpSpPr>
              <a:grpSpLocks/>
            </p:cNvGrpSpPr>
            <p:nvPr/>
          </p:nvGrpSpPr>
          <p:grpSpPr bwMode="auto">
            <a:xfrm>
              <a:off x="5219793" y="6326598"/>
              <a:ext cx="68808" cy="48678"/>
              <a:chOff x="154" y="400"/>
              <a:chExt cx="111" cy="107"/>
            </a:xfrm>
          </p:grpSpPr>
          <p:sp>
            <p:nvSpPr>
              <p:cNvPr id="90338" name="Line 481"/>
              <p:cNvSpPr>
                <a:spLocks noChangeShapeType="1"/>
              </p:cNvSpPr>
              <p:nvPr/>
            </p:nvSpPr>
            <p:spPr bwMode="auto">
              <a:xfrm flipH="1">
                <a:off x="197" y="400"/>
                <a:ext cx="17" cy="107"/>
              </a:xfrm>
              <a:prstGeom prst="line">
                <a:avLst/>
              </a:prstGeom>
              <a:noFill/>
              <a:ln w="3175">
                <a:solidFill>
                  <a:srgbClr val="000000"/>
                </a:solidFill>
                <a:round/>
                <a:headEnd/>
                <a:tailEnd/>
              </a:ln>
            </p:spPr>
            <p:txBody>
              <a:bodyPr/>
              <a:lstStyle/>
              <a:p>
                <a:endParaRPr lang="ja-JP" altLang="en-US" smtClean="0">
                  <a:solidFill>
                    <a:prstClr val="black"/>
                  </a:solidFill>
                  <a:latin typeface="Calibri"/>
                  <a:ea typeface="ＭＳ Ｐゴシック"/>
                </a:endParaRPr>
              </a:p>
            </p:txBody>
          </p:sp>
          <p:sp>
            <p:nvSpPr>
              <p:cNvPr id="90339" name="AutoShape 482"/>
              <p:cNvSpPr>
                <a:spLocks noChangeArrowheads="1"/>
              </p:cNvSpPr>
              <p:nvPr/>
            </p:nvSpPr>
            <p:spPr bwMode="auto">
              <a:xfrm rot="5905618">
                <a:off x="189" y="373"/>
                <a:ext cx="42" cy="111"/>
              </a:xfrm>
              <a:prstGeom prst="moon">
                <a:avLst>
                  <a:gd name="adj" fmla="val 87500"/>
                </a:avLst>
              </a:prstGeom>
              <a:solidFill>
                <a:srgbClr val="FFFF00"/>
              </a:solidFill>
              <a:ln w="3175">
                <a:solidFill>
                  <a:srgbClr val="000000"/>
                </a:solidFill>
                <a:miter lim="800000"/>
                <a:headEnd/>
                <a:tailEnd/>
              </a:ln>
            </p:spPr>
            <p:txBody>
              <a:bodyPr/>
              <a:lstStyle/>
              <a:p>
                <a:endParaRPr lang="ja-JP" altLang="en-US" smtClean="0">
                  <a:solidFill>
                    <a:prstClr val="black"/>
                  </a:solidFill>
                  <a:latin typeface="Calibri"/>
                  <a:ea typeface="ＭＳ Ｐゴシック"/>
                </a:endParaRPr>
              </a:p>
            </p:txBody>
          </p:sp>
          <p:sp>
            <p:nvSpPr>
              <p:cNvPr id="90340" name="Freeform 483"/>
              <p:cNvSpPr>
                <a:spLocks/>
              </p:cNvSpPr>
              <p:nvPr/>
            </p:nvSpPr>
            <p:spPr bwMode="auto">
              <a:xfrm>
                <a:off x="177" y="408"/>
                <a:ext cx="33" cy="33"/>
              </a:xfrm>
              <a:custGeom>
                <a:avLst/>
                <a:gdLst>
                  <a:gd name="T0" fmla="*/ 33 w 33"/>
                  <a:gd name="T1" fmla="*/ 0 h 33"/>
                  <a:gd name="T2" fmla="*/ 15 w 33"/>
                  <a:gd name="T3" fmla="*/ 7 h 33"/>
                  <a:gd name="T4" fmla="*/ 8 w 33"/>
                  <a:gd name="T5" fmla="*/ 17 h 33"/>
                  <a:gd name="T6" fmla="*/ 0 w 33"/>
                  <a:gd name="T7" fmla="*/ 33 h 33"/>
                  <a:gd name="T8" fmla="*/ 0 60000 65536"/>
                  <a:gd name="T9" fmla="*/ 0 60000 65536"/>
                  <a:gd name="T10" fmla="*/ 0 60000 65536"/>
                  <a:gd name="T11" fmla="*/ 0 60000 65536"/>
                  <a:gd name="T12" fmla="*/ 0 w 33"/>
                  <a:gd name="T13" fmla="*/ 0 h 33"/>
                  <a:gd name="T14" fmla="*/ 33 w 33"/>
                  <a:gd name="T15" fmla="*/ 33 h 33"/>
                </a:gdLst>
                <a:ahLst/>
                <a:cxnLst>
                  <a:cxn ang="T8">
                    <a:pos x="T0" y="T1"/>
                  </a:cxn>
                  <a:cxn ang="T9">
                    <a:pos x="T2" y="T3"/>
                  </a:cxn>
                  <a:cxn ang="T10">
                    <a:pos x="T4" y="T5"/>
                  </a:cxn>
                  <a:cxn ang="T11">
                    <a:pos x="T6" y="T7"/>
                  </a:cxn>
                </a:cxnLst>
                <a:rect l="T12" t="T13" r="T14" b="T15"/>
                <a:pathLst>
                  <a:path w="33" h="33">
                    <a:moveTo>
                      <a:pt x="33" y="0"/>
                    </a:moveTo>
                    <a:cubicBezTo>
                      <a:pt x="26" y="2"/>
                      <a:pt x="19" y="4"/>
                      <a:pt x="15" y="7"/>
                    </a:cubicBezTo>
                    <a:cubicBezTo>
                      <a:pt x="11" y="10"/>
                      <a:pt x="11" y="13"/>
                      <a:pt x="8" y="17"/>
                    </a:cubicBezTo>
                    <a:cubicBezTo>
                      <a:pt x="5" y="21"/>
                      <a:pt x="1" y="30"/>
                      <a:pt x="0" y="33"/>
                    </a:cubicBezTo>
                  </a:path>
                </a:pathLst>
              </a:custGeom>
              <a:solidFill>
                <a:srgbClr val="FFFF00"/>
              </a:solidFill>
              <a:ln w="3175" cmpd="sng">
                <a:solidFill>
                  <a:srgbClr val="000000"/>
                </a:solidFill>
                <a:round/>
                <a:headEnd/>
                <a:tailEnd/>
              </a:ln>
            </p:spPr>
            <p:txBody>
              <a:bodyPr/>
              <a:lstStyle/>
              <a:p>
                <a:endParaRPr lang="ja-JP" altLang="en-US" smtClean="0">
                  <a:solidFill>
                    <a:prstClr val="black"/>
                  </a:solidFill>
                  <a:latin typeface="Calibri"/>
                  <a:ea typeface="ＭＳ Ｐゴシック"/>
                </a:endParaRPr>
              </a:p>
            </p:txBody>
          </p:sp>
          <p:sp>
            <p:nvSpPr>
              <p:cNvPr id="90341" name="Freeform 484"/>
              <p:cNvSpPr>
                <a:spLocks/>
              </p:cNvSpPr>
              <p:nvPr/>
            </p:nvSpPr>
            <p:spPr bwMode="auto">
              <a:xfrm rot="2616169" flipH="1">
                <a:off x="202" y="416"/>
                <a:ext cx="36" cy="23"/>
              </a:xfrm>
              <a:custGeom>
                <a:avLst/>
                <a:gdLst>
                  <a:gd name="T0" fmla="*/ 3315 w 33"/>
                  <a:gd name="T1" fmla="*/ 0 h 33"/>
                  <a:gd name="T2" fmla="*/ 1461 w 33"/>
                  <a:gd name="T3" fmla="*/ 1 h 33"/>
                  <a:gd name="T4" fmla="*/ 794 w 33"/>
                  <a:gd name="T5" fmla="*/ 1 h 33"/>
                  <a:gd name="T6" fmla="*/ 0 w 33"/>
                  <a:gd name="T7" fmla="*/ 1 h 33"/>
                  <a:gd name="T8" fmla="*/ 0 60000 65536"/>
                  <a:gd name="T9" fmla="*/ 0 60000 65536"/>
                  <a:gd name="T10" fmla="*/ 0 60000 65536"/>
                  <a:gd name="T11" fmla="*/ 0 60000 65536"/>
                  <a:gd name="T12" fmla="*/ 0 w 33"/>
                  <a:gd name="T13" fmla="*/ 0 h 33"/>
                  <a:gd name="T14" fmla="*/ 33 w 33"/>
                  <a:gd name="T15" fmla="*/ 33 h 33"/>
                </a:gdLst>
                <a:ahLst/>
                <a:cxnLst>
                  <a:cxn ang="T8">
                    <a:pos x="T0" y="T1"/>
                  </a:cxn>
                  <a:cxn ang="T9">
                    <a:pos x="T2" y="T3"/>
                  </a:cxn>
                  <a:cxn ang="T10">
                    <a:pos x="T4" y="T5"/>
                  </a:cxn>
                  <a:cxn ang="T11">
                    <a:pos x="T6" y="T7"/>
                  </a:cxn>
                </a:cxnLst>
                <a:rect l="T12" t="T13" r="T14" b="T15"/>
                <a:pathLst>
                  <a:path w="33" h="33">
                    <a:moveTo>
                      <a:pt x="33" y="0"/>
                    </a:moveTo>
                    <a:cubicBezTo>
                      <a:pt x="26" y="2"/>
                      <a:pt x="19" y="4"/>
                      <a:pt x="15" y="7"/>
                    </a:cubicBezTo>
                    <a:cubicBezTo>
                      <a:pt x="11" y="10"/>
                      <a:pt x="11" y="13"/>
                      <a:pt x="8" y="17"/>
                    </a:cubicBezTo>
                    <a:cubicBezTo>
                      <a:pt x="5" y="21"/>
                      <a:pt x="1" y="30"/>
                      <a:pt x="0" y="33"/>
                    </a:cubicBezTo>
                  </a:path>
                </a:pathLst>
              </a:custGeom>
              <a:solidFill>
                <a:srgbClr val="FFFF00"/>
              </a:solidFill>
              <a:ln w="3175" cmpd="sng">
                <a:solidFill>
                  <a:srgbClr val="000000"/>
                </a:solidFill>
                <a:round/>
                <a:headEnd/>
                <a:tailEnd/>
              </a:ln>
            </p:spPr>
            <p:txBody>
              <a:bodyPr/>
              <a:lstStyle/>
              <a:p>
                <a:endParaRPr lang="ja-JP" altLang="en-US" smtClean="0">
                  <a:solidFill>
                    <a:prstClr val="black"/>
                  </a:solidFill>
                  <a:latin typeface="Calibri"/>
                  <a:ea typeface="ＭＳ Ｐゴシック"/>
                </a:endParaRPr>
              </a:p>
            </p:txBody>
          </p:sp>
        </p:grpSp>
        <p:grpSp>
          <p:nvGrpSpPr>
            <p:cNvPr id="48" name="Group 485"/>
            <p:cNvGrpSpPr>
              <a:grpSpLocks/>
            </p:cNvGrpSpPr>
            <p:nvPr/>
          </p:nvGrpSpPr>
          <p:grpSpPr bwMode="auto">
            <a:xfrm>
              <a:off x="5108607" y="6363161"/>
              <a:ext cx="63087" cy="28398"/>
              <a:chOff x="135" y="485"/>
              <a:chExt cx="41" cy="24"/>
            </a:xfrm>
          </p:grpSpPr>
          <p:sp>
            <p:nvSpPr>
              <p:cNvPr id="90334" name="Line 486"/>
              <p:cNvSpPr>
                <a:spLocks noChangeShapeType="1"/>
              </p:cNvSpPr>
              <p:nvPr/>
            </p:nvSpPr>
            <p:spPr bwMode="auto">
              <a:xfrm flipH="1">
                <a:off x="137" y="491"/>
                <a:ext cx="3" cy="17"/>
              </a:xfrm>
              <a:prstGeom prst="line">
                <a:avLst/>
              </a:prstGeom>
              <a:noFill/>
              <a:ln w="3175">
                <a:solidFill>
                  <a:srgbClr val="000000"/>
                </a:solidFill>
                <a:round/>
                <a:headEnd/>
                <a:tailEnd/>
              </a:ln>
            </p:spPr>
            <p:txBody>
              <a:bodyPr/>
              <a:lstStyle/>
              <a:p>
                <a:endParaRPr lang="ja-JP" altLang="en-US" smtClean="0">
                  <a:solidFill>
                    <a:prstClr val="black"/>
                  </a:solidFill>
                  <a:latin typeface="Calibri"/>
                  <a:ea typeface="ＭＳ Ｐゴシック"/>
                </a:endParaRPr>
              </a:p>
            </p:txBody>
          </p:sp>
          <p:sp>
            <p:nvSpPr>
              <p:cNvPr id="90335" name="Line 487"/>
              <p:cNvSpPr>
                <a:spLocks noChangeShapeType="1"/>
              </p:cNvSpPr>
              <p:nvPr/>
            </p:nvSpPr>
            <p:spPr bwMode="auto">
              <a:xfrm>
                <a:off x="169" y="492"/>
                <a:ext cx="1" cy="17"/>
              </a:xfrm>
              <a:prstGeom prst="line">
                <a:avLst/>
              </a:prstGeom>
              <a:noFill/>
              <a:ln w="3175">
                <a:solidFill>
                  <a:srgbClr val="000000"/>
                </a:solidFill>
                <a:round/>
                <a:headEnd/>
                <a:tailEnd/>
              </a:ln>
            </p:spPr>
            <p:txBody>
              <a:bodyPr/>
              <a:lstStyle/>
              <a:p>
                <a:endParaRPr lang="ja-JP" altLang="en-US" smtClean="0">
                  <a:solidFill>
                    <a:prstClr val="black"/>
                  </a:solidFill>
                  <a:latin typeface="Calibri"/>
                  <a:ea typeface="ＭＳ Ｐゴシック"/>
                </a:endParaRPr>
              </a:p>
            </p:txBody>
          </p:sp>
          <p:sp>
            <p:nvSpPr>
              <p:cNvPr id="90336" name="Line 488"/>
              <p:cNvSpPr>
                <a:spLocks noChangeShapeType="1"/>
              </p:cNvSpPr>
              <p:nvPr/>
            </p:nvSpPr>
            <p:spPr bwMode="auto">
              <a:xfrm>
                <a:off x="154" y="488"/>
                <a:ext cx="1" cy="17"/>
              </a:xfrm>
              <a:prstGeom prst="line">
                <a:avLst/>
              </a:prstGeom>
              <a:noFill/>
              <a:ln w="3175">
                <a:solidFill>
                  <a:srgbClr val="000000"/>
                </a:solidFill>
                <a:round/>
                <a:headEnd/>
                <a:tailEnd/>
              </a:ln>
            </p:spPr>
            <p:txBody>
              <a:bodyPr/>
              <a:lstStyle/>
              <a:p>
                <a:endParaRPr lang="ja-JP" altLang="en-US" smtClean="0">
                  <a:solidFill>
                    <a:prstClr val="black"/>
                  </a:solidFill>
                  <a:latin typeface="Calibri"/>
                  <a:ea typeface="ＭＳ Ｐゴシック"/>
                </a:endParaRPr>
              </a:p>
            </p:txBody>
          </p:sp>
          <p:sp>
            <p:nvSpPr>
              <p:cNvPr id="90337" name="Oval 489"/>
              <p:cNvSpPr>
                <a:spLocks noChangeArrowheads="1"/>
              </p:cNvSpPr>
              <p:nvPr/>
            </p:nvSpPr>
            <p:spPr bwMode="auto">
              <a:xfrm>
                <a:off x="135" y="485"/>
                <a:ext cx="41" cy="8"/>
              </a:xfrm>
              <a:prstGeom prst="ellipse">
                <a:avLst/>
              </a:prstGeom>
              <a:solidFill>
                <a:srgbClr val="FFFFFF"/>
              </a:solidFill>
              <a:ln w="3175">
                <a:solidFill>
                  <a:srgbClr val="000000"/>
                </a:solidFill>
                <a:round/>
                <a:headEnd/>
                <a:tailEnd/>
              </a:ln>
            </p:spPr>
            <p:txBody>
              <a:bodyPr/>
              <a:lstStyle/>
              <a:p>
                <a:endParaRPr lang="ja-JP" altLang="en-US" smtClean="0">
                  <a:solidFill>
                    <a:prstClr val="black"/>
                  </a:solidFill>
                  <a:latin typeface="Calibri"/>
                  <a:ea typeface="ＭＳ Ｐゴシック"/>
                </a:endParaRPr>
              </a:p>
            </p:txBody>
          </p:sp>
        </p:grpSp>
        <p:pic>
          <p:nvPicPr>
            <p:cNvPr id="90231" name="Picture 223" descr="http://www.printout.jp/clipart/clipart_d/13_sports/03_golf/gif/g_golf_04.gif"/>
            <p:cNvPicPr>
              <a:picLocks noChangeAspect="1" noChangeArrowheads="1"/>
            </p:cNvPicPr>
            <p:nvPr/>
          </p:nvPicPr>
          <p:blipFill>
            <a:blip r:embed="rId2" cstate="print"/>
            <a:srcRect/>
            <a:stretch>
              <a:fillRect/>
            </a:stretch>
          </p:blipFill>
          <p:spPr bwMode="auto">
            <a:xfrm>
              <a:off x="5764502" y="6078140"/>
              <a:ext cx="169719" cy="229190"/>
            </a:xfrm>
            <a:prstGeom prst="rect">
              <a:avLst/>
            </a:prstGeom>
            <a:noFill/>
            <a:ln w="9525">
              <a:noFill/>
              <a:miter lim="800000"/>
              <a:headEnd/>
              <a:tailEnd/>
            </a:ln>
          </p:spPr>
        </p:pic>
        <p:pic>
          <p:nvPicPr>
            <p:cNvPr id="90232" name="Picture 224" descr="http://www.printout.jp/clipart/clipart_d/18_health/04_care/gif/health_0168.gif"/>
            <p:cNvPicPr>
              <a:picLocks noChangeAspect="1" noChangeArrowheads="1"/>
            </p:cNvPicPr>
            <p:nvPr/>
          </p:nvPicPr>
          <p:blipFill>
            <a:blip r:embed="rId3" cstate="print"/>
            <a:srcRect/>
            <a:stretch>
              <a:fillRect/>
            </a:stretch>
          </p:blipFill>
          <p:spPr bwMode="auto">
            <a:xfrm>
              <a:off x="8566034" y="5451416"/>
              <a:ext cx="149078" cy="171384"/>
            </a:xfrm>
            <a:prstGeom prst="rect">
              <a:avLst/>
            </a:prstGeom>
            <a:noFill/>
            <a:ln w="9525">
              <a:noFill/>
              <a:miter lim="800000"/>
              <a:headEnd/>
              <a:tailEnd/>
            </a:ln>
          </p:spPr>
        </p:pic>
        <p:pic>
          <p:nvPicPr>
            <p:cNvPr id="90233" name="Picture 225" descr="http://www.printout.jp/clipart/clipart_d/18_health/04_care/gif/health_0179.gif"/>
            <p:cNvPicPr>
              <a:picLocks noChangeAspect="1" noChangeArrowheads="1"/>
            </p:cNvPicPr>
            <p:nvPr/>
          </p:nvPicPr>
          <p:blipFill>
            <a:blip r:embed="rId4" cstate="print"/>
            <a:srcRect/>
            <a:stretch>
              <a:fillRect/>
            </a:stretch>
          </p:blipFill>
          <p:spPr bwMode="auto">
            <a:xfrm>
              <a:off x="6957131" y="5964558"/>
              <a:ext cx="293571" cy="170372"/>
            </a:xfrm>
            <a:prstGeom prst="rect">
              <a:avLst/>
            </a:prstGeom>
            <a:noFill/>
            <a:ln w="9525">
              <a:noFill/>
              <a:miter lim="800000"/>
              <a:headEnd/>
              <a:tailEnd/>
            </a:ln>
          </p:spPr>
        </p:pic>
        <p:pic>
          <p:nvPicPr>
            <p:cNvPr id="90234" name="Picture 226" descr="http://www.printout.jp/clipart/clipart_d/18_health/04_care/gif/health_0185.gif"/>
            <p:cNvPicPr>
              <a:picLocks noChangeAspect="1" noChangeArrowheads="1"/>
            </p:cNvPicPr>
            <p:nvPr/>
          </p:nvPicPr>
          <p:blipFill>
            <a:blip r:embed="rId5" cstate="print"/>
            <a:srcRect/>
            <a:stretch>
              <a:fillRect/>
            </a:stretch>
          </p:blipFill>
          <p:spPr bwMode="auto">
            <a:xfrm>
              <a:off x="4513385" y="6476687"/>
              <a:ext cx="147933" cy="164286"/>
            </a:xfrm>
            <a:prstGeom prst="rect">
              <a:avLst/>
            </a:prstGeom>
            <a:noFill/>
            <a:ln w="9525">
              <a:noFill/>
              <a:miter lim="800000"/>
              <a:headEnd/>
              <a:tailEnd/>
            </a:ln>
          </p:spPr>
        </p:pic>
        <p:pic>
          <p:nvPicPr>
            <p:cNvPr id="90235" name="Picture 227" descr="http://www.printout.jp/clipart/clipart_d/18_health/04_care/gif/health_0152.gif"/>
            <p:cNvPicPr>
              <a:picLocks noChangeAspect="1" noChangeArrowheads="1"/>
            </p:cNvPicPr>
            <p:nvPr/>
          </p:nvPicPr>
          <p:blipFill>
            <a:blip r:embed="rId6" cstate="print"/>
            <a:srcRect/>
            <a:stretch>
              <a:fillRect/>
            </a:stretch>
          </p:blipFill>
          <p:spPr bwMode="auto">
            <a:xfrm>
              <a:off x="5227820" y="6420911"/>
              <a:ext cx="188067" cy="205866"/>
            </a:xfrm>
            <a:prstGeom prst="rect">
              <a:avLst/>
            </a:prstGeom>
            <a:noFill/>
            <a:ln w="9525">
              <a:noFill/>
              <a:miter lim="800000"/>
              <a:headEnd/>
              <a:tailEnd/>
            </a:ln>
          </p:spPr>
        </p:pic>
        <p:pic>
          <p:nvPicPr>
            <p:cNvPr id="90236" name="Picture 228" descr="http://www.printout.jp/clipart/clipart_d/18_health/04_care/gif/health_0165.gif"/>
            <p:cNvPicPr>
              <a:picLocks noChangeAspect="1" noChangeArrowheads="1"/>
            </p:cNvPicPr>
            <p:nvPr/>
          </p:nvPicPr>
          <p:blipFill>
            <a:blip r:embed="rId7" cstate="print"/>
            <a:srcRect/>
            <a:stretch>
              <a:fillRect/>
            </a:stretch>
          </p:blipFill>
          <p:spPr bwMode="auto">
            <a:xfrm>
              <a:off x="5646386" y="5222226"/>
              <a:ext cx="185776" cy="206880"/>
            </a:xfrm>
            <a:prstGeom prst="rect">
              <a:avLst/>
            </a:prstGeom>
            <a:noFill/>
            <a:ln w="9525">
              <a:noFill/>
              <a:miter lim="800000"/>
              <a:headEnd/>
              <a:tailEnd/>
            </a:ln>
          </p:spPr>
        </p:pic>
        <p:grpSp>
          <p:nvGrpSpPr>
            <p:cNvPr id="49" name="Group 447"/>
            <p:cNvGrpSpPr>
              <a:grpSpLocks/>
            </p:cNvGrpSpPr>
            <p:nvPr/>
          </p:nvGrpSpPr>
          <p:grpSpPr bwMode="auto">
            <a:xfrm>
              <a:off x="4155628" y="5907767"/>
              <a:ext cx="130733" cy="151101"/>
              <a:chOff x="537" y="437"/>
              <a:chExt cx="46" cy="56"/>
            </a:xfrm>
          </p:grpSpPr>
          <p:sp>
            <p:nvSpPr>
              <p:cNvPr id="90332" name="AutoShape 448"/>
              <p:cNvSpPr>
                <a:spLocks noChangeArrowheads="1"/>
              </p:cNvSpPr>
              <p:nvPr/>
            </p:nvSpPr>
            <p:spPr bwMode="auto">
              <a:xfrm>
                <a:off x="553" y="464"/>
                <a:ext cx="13" cy="29"/>
              </a:xfrm>
              <a:prstGeom prst="can">
                <a:avLst>
                  <a:gd name="adj" fmla="val 55769"/>
                </a:avLst>
              </a:prstGeom>
              <a:solidFill>
                <a:srgbClr val="993300"/>
              </a:solidFill>
              <a:ln w="9525">
                <a:noFill/>
                <a:round/>
                <a:headEnd/>
                <a:tailEnd/>
              </a:ln>
            </p:spPr>
            <p:txBody>
              <a:bodyPr/>
              <a:lstStyle/>
              <a:p>
                <a:endParaRPr lang="ja-JP" altLang="en-US" smtClean="0">
                  <a:solidFill>
                    <a:prstClr val="black"/>
                  </a:solidFill>
                  <a:latin typeface="Calibri"/>
                  <a:ea typeface="ＭＳ Ｐゴシック"/>
                </a:endParaRPr>
              </a:p>
            </p:txBody>
          </p:sp>
          <p:sp>
            <p:nvSpPr>
              <p:cNvPr id="90333" name="Oval 449"/>
              <p:cNvSpPr>
                <a:spLocks noChangeArrowheads="1"/>
              </p:cNvSpPr>
              <p:nvPr/>
            </p:nvSpPr>
            <p:spPr bwMode="auto">
              <a:xfrm>
                <a:off x="537" y="437"/>
                <a:ext cx="46" cy="45"/>
              </a:xfrm>
              <a:prstGeom prst="ellipse">
                <a:avLst/>
              </a:prstGeom>
              <a:solidFill>
                <a:srgbClr val="808000"/>
              </a:solidFill>
              <a:ln w="9525">
                <a:noFill/>
                <a:round/>
                <a:headEnd/>
                <a:tailEnd/>
              </a:ln>
            </p:spPr>
            <p:txBody>
              <a:bodyPr/>
              <a:lstStyle/>
              <a:p>
                <a:endParaRPr lang="ja-JP" altLang="en-US" smtClean="0">
                  <a:solidFill>
                    <a:prstClr val="black"/>
                  </a:solidFill>
                  <a:latin typeface="Calibri"/>
                  <a:ea typeface="ＭＳ Ｐゴシック"/>
                </a:endParaRPr>
              </a:p>
            </p:txBody>
          </p:sp>
        </p:grpSp>
        <p:grpSp>
          <p:nvGrpSpPr>
            <p:cNvPr id="50" name="Group 447"/>
            <p:cNvGrpSpPr>
              <a:grpSpLocks/>
            </p:cNvGrpSpPr>
            <p:nvPr/>
          </p:nvGrpSpPr>
          <p:grpSpPr bwMode="auto">
            <a:xfrm>
              <a:off x="4125791" y="6042650"/>
              <a:ext cx="129585" cy="150090"/>
              <a:chOff x="537" y="437"/>
              <a:chExt cx="46" cy="56"/>
            </a:xfrm>
          </p:grpSpPr>
          <p:sp>
            <p:nvSpPr>
              <p:cNvPr id="90330" name="AutoShape 448"/>
              <p:cNvSpPr>
                <a:spLocks noChangeArrowheads="1"/>
              </p:cNvSpPr>
              <p:nvPr/>
            </p:nvSpPr>
            <p:spPr bwMode="auto">
              <a:xfrm>
                <a:off x="553" y="464"/>
                <a:ext cx="13" cy="29"/>
              </a:xfrm>
              <a:prstGeom prst="can">
                <a:avLst>
                  <a:gd name="adj" fmla="val 55769"/>
                </a:avLst>
              </a:prstGeom>
              <a:solidFill>
                <a:srgbClr val="993300"/>
              </a:solidFill>
              <a:ln w="9525">
                <a:noFill/>
                <a:round/>
                <a:headEnd/>
                <a:tailEnd/>
              </a:ln>
            </p:spPr>
            <p:txBody>
              <a:bodyPr/>
              <a:lstStyle/>
              <a:p>
                <a:endParaRPr lang="ja-JP" altLang="en-US" smtClean="0">
                  <a:solidFill>
                    <a:prstClr val="black"/>
                  </a:solidFill>
                  <a:latin typeface="Calibri"/>
                  <a:ea typeface="ＭＳ Ｐゴシック"/>
                </a:endParaRPr>
              </a:p>
            </p:txBody>
          </p:sp>
          <p:sp>
            <p:nvSpPr>
              <p:cNvPr id="90331" name="Oval 449"/>
              <p:cNvSpPr>
                <a:spLocks noChangeArrowheads="1"/>
              </p:cNvSpPr>
              <p:nvPr/>
            </p:nvSpPr>
            <p:spPr bwMode="auto">
              <a:xfrm>
                <a:off x="537" y="437"/>
                <a:ext cx="46" cy="45"/>
              </a:xfrm>
              <a:prstGeom prst="ellipse">
                <a:avLst/>
              </a:prstGeom>
              <a:solidFill>
                <a:srgbClr val="808000"/>
              </a:solidFill>
              <a:ln w="9525">
                <a:noFill/>
                <a:round/>
                <a:headEnd/>
                <a:tailEnd/>
              </a:ln>
            </p:spPr>
            <p:txBody>
              <a:bodyPr/>
              <a:lstStyle/>
              <a:p>
                <a:endParaRPr lang="ja-JP" altLang="en-US" smtClean="0">
                  <a:solidFill>
                    <a:prstClr val="black"/>
                  </a:solidFill>
                  <a:latin typeface="Calibri"/>
                  <a:ea typeface="ＭＳ Ｐゴシック"/>
                </a:endParaRPr>
              </a:p>
            </p:txBody>
          </p:sp>
        </p:grpSp>
        <p:grpSp>
          <p:nvGrpSpPr>
            <p:cNvPr id="52" name="Group 418"/>
            <p:cNvGrpSpPr>
              <a:grpSpLocks/>
            </p:cNvGrpSpPr>
            <p:nvPr/>
          </p:nvGrpSpPr>
          <p:grpSpPr bwMode="auto">
            <a:xfrm>
              <a:off x="6718603" y="5622812"/>
              <a:ext cx="124996" cy="209924"/>
              <a:chOff x="383" y="364"/>
              <a:chExt cx="46" cy="56"/>
            </a:xfrm>
          </p:grpSpPr>
          <p:sp>
            <p:nvSpPr>
              <p:cNvPr id="90328" name="AutoShape 419"/>
              <p:cNvSpPr>
                <a:spLocks noChangeArrowheads="1"/>
              </p:cNvSpPr>
              <p:nvPr/>
            </p:nvSpPr>
            <p:spPr bwMode="auto">
              <a:xfrm>
                <a:off x="399" y="391"/>
                <a:ext cx="13" cy="29"/>
              </a:xfrm>
              <a:prstGeom prst="can">
                <a:avLst>
                  <a:gd name="adj" fmla="val 55769"/>
                </a:avLst>
              </a:prstGeom>
              <a:solidFill>
                <a:srgbClr val="993300"/>
              </a:solidFill>
              <a:ln w="9525">
                <a:noFill/>
                <a:round/>
                <a:headEnd/>
                <a:tailEnd/>
              </a:ln>
            </p:spPr>
            <p:txBody>
              <a:bodyPr/>
              <a:lstStyle/>
              <a:p>
                <a:endParaRPr lang="ja-JP" altLang="en-US" smtClean="0">
                  <a:solidFill>
                    <a:prstClr val="black"/>
                  </a:solidFill>
                  <a:latin typeface="Calibri"/>
                  <a:ea typeface="ＭＳ Ｐゴシック"/>
                </a:endParaRPr>
              </a:p>
            </p:txBody>
          </p:sp>
          <p:sp>
            <p:nvSpPr>
              <p:cNvPr id="90329" name="Oval 420"/>
              <p:cNvSpPr>
                <a:spLocks noChangeArrowheads="1"/>
              </p:cNvSpPr>
              <p:nvPr/>
            </p:nvSpPr>
            <p:spPr bwMode="auto">
              <a:xfrm>
                <a:off x="383" y="364"/>
                <a:ext cx="46" cy="45"/>
              </a:xfrm>
              <a:prstGeom prst="ellipse">
                <a:avLst/>
              </a:prstGeom>
              <a:solidFill>
                <a:srgbClr val="99CC00"/>
              </a:solidFill>
              <a:ln w="9525">
                <a:noFill/>
                <a:round/>
                <a:headEnd/>
                <a:tailEnd/>
              </a:ln>
            </p:spPr>
            <p:txBody>
              <a:bodyPr/>
              <a:lstStyle/>
              <a:p>
                <a:endParaRPr lang="ja-JP" altLang="en-US" smtClean="0">
                  <a:solidFill>
                    <a:prstClr val="black"/>
                  </a:solidFill>
                  <a:latin typeface="Calibri"/>
                  <a:ea typeface="ＭＳ Ｐゴシック"/>
                </a:endParaRPr>
              </a:p>
            </p:txBody>
          </p:sp>
        </p:grpSp>
        <p:grpSp>
          <p:nvGrpSpPr>
            <p:cNvPr id="53" name="Group 418"/>
            <p:cNvGrpSpPr>
              <a:grpSpLocks/>
            </p:cNvGrpSpPr>
            <p:nvPr/>
          </p:nvGrpSpPr>
          <p:grpSpPr bwMode="auto">
            <a:xfrm>
              <a:off x="4692271" y="6021358"/>
              <a:ext cx="124996" cy="209924"/>
              <a:chOff x="383" y="364"/>
              <a:chExt cx="46" cy="56"/>
            </a:xfrm>
          </p:grpSpPr>
          <p:sp>
            <p:nvSpPr>
              <p:cNvPr id="90326" name="AutoShape 419"/>
              <p:cNvSpPr>
                <a:spLocks noChangeArrowheads="1"/>
              </p:cNvSpPr>
              <p:nvPr/>
            </p:nvSpPr>
            <p:spPr bwMode="auto">
              <a:xfrm>
                <a:off x="399" y="391"/>
                <a:ext cx="13" cy="29"/>
              </a:xfrm>
              <a:prstGeom prst="can">
                <a:avLst>
                  <a:gd name="adj" fmla="val 55769"/>
                </a:avLst>
              </a:prstGeom>
              <a:solidFill>
                <a:srgbClr val="993300"/>
              </a:solidFill>
              <a:ln w="9525">
                <a:noFill/>
                <a:round/>
                <a:headEnd/>
                <a:tailEnd/>
              </a:ln>
            </p:spPr>
            <p:txBody>
              <a:bodyPr/>
              <a:lstStyle/>
              <a:p>
                <a:endParaRPr lang="ja-JP" altLang="en-US" smtClean="0">
                  <a:solidFill>
                    <a:prstClr val="black"/>
                  </a:solidFill>
                  <a:latin typeface="Calibri"/>
                  <a:ea typeface="ＭＳ Ｐゴシック"/>
                </a:endParaRPr>
              </a:p>
            </p:txBody>
          </p:sp>
          <p:sp>
            <p:nvSpPr>
              <p:cNvPr id="90327" name="Oval 420"/>
              <p:cNvSpPr>
                <a:spLocks noChangeArrowheads="1"/>
              </p:cNvSpPr>
              <p:nvPr/>
            </p:nvSpPr>
            <p:spPr bwMode="auto">
              <a:xfrm>
                <a:off x="383" y="364"/>
                <a:ext cx="46" cy="45"/>
              </a:xfrm>
              <a:prstGeom prst="ellipse">
                <a:avLst/>
              </a:prstGeom>
              <a:solidFill>
                <a:srgbClr val="99CC00"/>
              </a:solidFill>
              <a:ln w="9525">
                <a:noFill/>
                <a:round/>
                <a:headEnd/>
                <a:tailEnd/>
              </a:ln>
            </p:spPr>
            <p:txBody>
              <a:bodyPr/>
              <a:lstStyle/>
              <a:p>
                <a:endParaRPr lang="ja-JP" altLang="en-US" smtClean="0">
                  <a:solidFill>
                    <a:prstClr val="black"/>
                  </a:solidFill>
                  <a:latin typeface="Calibri"/>
                  <a:ea typeface="ＭＳ Ｐゴシック"/>
                </a:endParaRPr>
              </a:p>
            </p:txBody>
          </p:sp>
        </p:grpSp>
        <p:sp>
          <p:nvSpPr>
            <p:cNvPr id="90241" name="Oval 455"/>
            <p:cNvSpPr>
              <a:spLocks noChangeArrowheads="1"/>
            </p:cNvSpPr>
            <p:nvPr/>
          </p:nvSpPr>
          <p:spPr bwMode="auto">
            <a:xfrm>
              <a:off x="4007665" y="6554773"/>
              <a:ext cx="112382" cy="119665"/>
            </a:xfrm>
            <a:prstGeom prst="ellipse">
              <a:avLst/>
            </a:prstGeom>
            <a:solidFill>
              <a:srgbClr val="99CC00"/>
            </a:solidFill>
            <a:ln w="9525">
              <a:noFill/>
              <a:round/>
              <a:headEnd/>
              <a:tailEnd/>
            </a:ln>
          </p:spPr>
          <p:txBody>
            <a:bodyPr/>
            <a:lstStyle/>
            <a:p>
              <a:endParaRPr lang="ja-JP" altLang="en-US" smtClean="0">
                <a:solidFill>
                  <a:prstClr val="black"/>
                </a:solidFill>
                <a:latin typeface="Calibri"/>
                <a:ea typeface="ＭＳ Ｐゴシック"/>
              </a:endParaRPr>
            </a:p>
          </p:txBody>
        </p:sp>
        <p:sp>
          <p:nvSpPr>
            <p:cNvPr id="90242" name="Oval 455"/>
            <p:cNvSpPr>
              <a:spLocks noChangeArrowheads="1"/>
            </p:cNvSpPr>
            <p:nvPr/>
          </p:nvSpPr>
          <p:spPr bwMode="auto">
            <a:xfrm>
              <a:off x="4095964" y="6533476"/>
              <a:ext cx="112382" cy="119665"/>
            </a:xfrm>
            <a:prstGeom prst="ellipse">
              <a:avLst/>
            </a:prstGeom>
            <a:solidFill>
              <a:srgbClr val="99CC00"/>
            </a:solidFill>
            <a:ln w="9525">
              <a:noFill/>
              <a:round/>
              <a:headEnd/>
              <a:tailEnd/>
            </a:ln>
          </p:spPr>
          <p:txBody>
            <a:bodyPr/>
            <a:lstStyle/>
            <a:p>
              <a:endParaRPr lang="ja-JP" altLang="en-US" smtClean="0">
                <a:solidFill>
                  <a:prstClr val="black"/>
                </a:solidFill>
                <a:latin typeface="Calibri"/>
                <a:ea typeface="ＭＳ Ｐゴシック"/>
              </a:endParaRPr>
            </a:p>
          </p:txBody>
        </p:sp>
        <p:grpSp>
          <p:nvGrpSpPr>
            <p:cNvPr id="54" name="Group 453"/>
            <p:cNvGrpSpPr>
              <a:grpSpLocks/>
            </p:cNvGrpSpPr>
            <p:nvPr/>
          </p:nvGrpSpPr>
          <p:grpSpPr bwMode="auto">
            <a:xfrm>
              <a:off x="3678549" y="6306308"/>
              <a:ext cx="113530" cy="262655"/>
              <a:chOff x="383" y="364"/>
              <a:chExt cx="46" cy="56"/>
            </a:xfrm>
          </p:grpSpPr>
          <p:sp>
            <p:nvSpPr>
              <p:cNvPr id="90324" name="AutoShape 454"/>
              <p:cNvSpPr>
                <a:spLocks noChangeArrowheads="1"/>
              </p:cNvSpPr>
              <p:nvPr/>
            </p:nvSpPr>
            <p:spPr bwMode="auto">
              <a:xfrm>
                <a:off x="399" y="391"/>
                <a:ext cx="13" cy="29"/>
              </a:xfrm>
              <a:prstGeom prst="can">
                <a:avLst>
                  <a:gd name="adj" fmla="val 55769"/>
                </a:avLst>
              </a:prstGeom>
              <a:solidFill>
                <a:srgbClr val="993300"/>
              </a:solidFill>
              <a:ln w="9525">
                <a:noFill/>
                <a:round/>
                <a:headEnd/>
                <a:tailEnd/>
              </a:ln>
            </p:spPr>
            <p:txBody>
              <a:bodyPr/>
              <a:lstStyle/>
              <a:p>
                <a:endParaRPr lang="ja-JP" altLang="en-US" smtClean="0">
                  <a:solidFill>
                    <a:prstClr val="black"/>
                  </a:solidFill>
                  <a:latin typeface="Calibri"/>
                  <a:ea typeface="ＭＳ Ｐゴシック"/>
                </a:endParaRPr>
              </a:p>
            </p:txBody>
          </p:sp>
          <p:sp>
            <p:nvSpPr>
              <p:cNvPr id="90325" name="Oval 455"/>
              <p:cNvSpPr>
                <a:spLocks noChangeArrowheads="1"/>
              </p:cNvSpPr>
              <p:nvPr/>
            </p:nvSpPr>
            <p:spPr bwMode="auto">
              <a:xfrm>
                <a:off x="383" y="364"/>
                <a:ext cx="46" cy="45"/>
              </a:xfrm>
              <a:prstGeom prst="ellipse">
                <a:avLst/>
              </a:prstGeom>
              <a:solidFill>
                <a:srgbClr val="99CC00"/>
              </a:solidFill>
              <a:ln w="9525">
                <a:noFill/>
                <a:round/>
                <a:headEnd/>
                <a:tailEnd/>
              </a:ln>
            </p:spPr>
            <p:txBody>
              <a:bodyPr/>
              <a:lstStyle/>
              <a:p>
                <a:endParaRPr lang="ja-JP" altLang="en-US" smtClean="0">
                  <a:solidFill>
                    <a:prstClr val="black"/>
                  </a:solidFill>
                  <a:latin typeface="Calibri"/>
                  <a:ea typeface="ＭＳ Ｐゴシック"/>
                </a:endParaRPr>
              </a:p>
            </p:txBody>
          </p:sp>
        </p:grpSp>
        <p:grpSp>
          <p:nvGrpSpPr>
            <p:cNvPr id="55" name="Group 453"/>
            <p:cNvGrpSpPr>
              <a:grpSpLocks/>
            </p:cNvGrpSpPr>
            <p:nvPr/>
          </p:nvGrpSpPr>
          <p:grpSpPr bwMode="auto">
            <a:xfrm>
              <a:off x="3559288" y="6363118"/>
              <a:ext cx="113530" cy="148063"/>
              <a:chOff x="383" y="364"/>
              <a:chExt cx="46" cy="56"/>
            </a:xfrm>
          </p:grpSpPr>
          <p:sp>
            <p:nvSpPr>
              <p:cNvPr id="90322" name="AutoShape 454"/>
              <p:cNvSpPr>
                <a:spLocks noChangeArrowheads="1"/>
              </p:cNvSpPr>
              <p:nvPr/>
            </p:nvSpPr>
            <p:spPr bwMode="auto">
              <a:xfrm>
                <a:off x="399" y="391"/>
                <a:ext cx="13" cy="29"/>
              </a:xfrm>
              <a:prstGeom prst="can">
                <a:avLst>
                  <a:gd name="adj" fmla="val 55769"/>
                </a:avLst>
              </a:prstGeom>
              <a:solidFill>
                <a:srgbClr val="993300"/>
              </a:solidFill>
              <a:ln w="9525">
                <a:noFill/>
                <a:round/>
                <a:headEnd/>
                <a:tailEnd/>
              </a:ln>
            </p:spPr>
            <p:txBody>
              <a:bodyPr/>
              <a:lstStyle/>
              <a:p>
                <a:endParaRPr lang="ja-JP" altLang="en-US" smtClean="0">
                  <a:solidFill>
                    <a:prstClr val="black"/>
                  </a:solidFill>
                  <a:latin typeface="Calibri"/>
                  <a:ea typeface="ＭＳ Ｐゴシック"/>
                </a:endParaRPr>
              </a:p>
            </p:txBody>
          </p:sp>
          <p:sp>
            <p:nvSpPr>
              <p:cNvPr id="90323" name="Oval 455"/>
              <p:cNvSpPr>
                <a:spLocks noChangeArrowheads="1"/>
              </p:cNvSpPr>
              <p:nvPr/>
            </p:nvSpPr>
            <p:spPr bwMode="auto">
              <a:xfrm>
                <a:off x="383" y="364"/>
                <a:ext cx="46" cy="45"/>
              </a:xfrm>
              <a:prstGeom prst="ellipse">
                <a:avLst/>
              </a:prstGeom>
              <a:solidFill>
                <a:srgbClr val="99CC00"/>
              </a:solidFill>
              <a:ln w="9525">
                <a:noFill/>
                <a:round/>
                <a:headEnd/>
                <a:tailEnd/>
              </a:ln>
            </p:spPr>
            <p:txBody>
              <a:bodyPr/>
              <a:lstStyle/>
              <a:p>
                <a:endParaRPr lang="ja-JP" altLang="en-US" smtClean="0">
                  <a:solidFill>
                    <a:prstClr val="black"/>
                  </a:solidFill>
                  <a:latin typeface="Calibri"/>
                  <a:ea typeface="ＭＳ Ｐゴシック"/>
                </a:endParaRPr>
              </a:p>
            </p:txBody>
          </p:sp>
        </p:grpSp>
        <p:grpSp>
          <p:nvGrpSpPr>
            <p:cNvPr id="56" name="Group 431"/>
            <p:cNvGrpSpPr>
              <a:grpSpLocks/>
            </p:cNvGrpSpPr>
            <p:nvPr/>
          </p:nvGrpSpPr>
          <p:grpSpPr bwMode="auto">
            <a:xfrm>
              <a:off x="3618898" y="6476687"/>
              <a:ext cx="96327" cy="164286"/>
              <a:chOff x="658" y="432"/>
              <a:chExt cx="46" cy="56"/>
            </a:xfrm>
          </p:grpSpPr>
          <p:sp>
            <p:nvSpPr>
              <p:cNvPr id="90320" name="AutoShape 432"/>
              <p:cNvSpPr>
                <a:spLocks noChangeArrowheads="1"/>
              </p:cNvSpPr>
              <p:nvPr/>
            </p:nvSpPr>
            <p:spPr bwMode="auto">
              <a:xfrm>
                <a:off x="674" y="459"/>
                <a:ext cx="13" cy="29"/>
              </a:xfrm>
              <a:prstGeom prst="can">
                <a:avLst>
                  <a:gd name="adj" fmla="val 55769"/>
                </a:avLst>
              </a:prstGeom>
              <a:solidFill>
                <a:srgbClr val="993300"/>
              </a:solidFill>
              <a:ln w="9525">
                <a:noFill/>
                <a:round/>
                <a:headEnd/>
                <a:tailEnd/>
              </a:ln>
            </p:spPr>
            <p:txBody>
              <a:bodyPr/>
              <a:lstStyle/>
              <a:p>
                <a:endParaRPr lang="ja-JP" altLang="en-US" smtClean="0">
                  <a:solidFill>
                    <a:prstClr val="black"/>
                  </a:solidFill>
                  <a:latin typeface="Calibri"/>
                  <a:ea typeface="ＭＳ Ｐゴシック"/>
                </a:endParaRPr>
              </a:p>
            </p:txBody>
          </p:sp>
          <p:sp>
            <p:nvSpPr>
              <p:cNvPr id="90321" name="Oval 433"/>
              <p:cNvSpPr>
                <a:spLocks noChangeArrowheads="1"/>
              </p:cNvSpPr>
              <p:nvPr/>
            </p:nvSpPr>
            <p:spPr bwMode="auto">
              <a:xfrm>
                <a:off x="658" y="432"/>
                <a:ext cx="46" cy="45"/>
              </a:xfrm>
              <a:prstGeom prst="ellipse">
                <a:avLst/>
              </a:prstGeom>
              <a:solidFill>
                <a:srgbClr val="808000"/>
              </a:solidFill>
              <a:ln w="9525">
                <a:noFill/>
                <a:round/>
                <a:headEnd/>
                <a:tailEnd/>
              </a:ln>
            </p:spPr>
            <p:txBody>
              <a:bodyPr/>
              <a:lstStyle/>
              <a:p>
                <a:endParaRPr lang="ja-JP" altLang="en-US" smtClean="0">
                  <a:solidFill>
                    <a:prstClr val="black"/>
                  </a:solidFill>
                  <a:latin typeface="Calibri"/>
                  <a:ea typeface="ＭＳ Ｐゴシック"/>
                </a:endParaRPr>
              </a:p>
            </p:txBody>
          </p:sp>
        </p:grpSp>
        <p:grpSp>
          <p:nvGrpSpPr>
            <p:cNvPr id="57" name="Group 492"/>
            <p:cNvGrpSpPr>
              <a:grpSpLocks/>
            </p:cNvGrpSpPr>
            <p:nvPr/>
          </p:nvGrpSpPr>
          <p:grpSpPr bwMode="auto">
            <a:xfrm>
              <a:off x="7672723" y="5166459"/>
              <a:ext cx="122704" cy="273812"/>
              <a:chOff x="498" y="415"/>
              <a:chExt cx="46" cy="56"/>
            </a:xfrm>
          </p:grpSpPr>
          <p:sp>
            <p:nvSpPr>
              <p:cNvPr id="90318" name="AutoShape 493"/>
              <p:cNvSpPr>
                <a:spLocks noChangeArrowheads="1"/>
              </p:cNvSpPr>
              <p:nvPr/>
            </p:nvSpPr>
            <p:spPr bwMode="auto">
              <a:xfrm>
                <a:off x="514" y="442"/>
                <a:ext cx="13" cy="29"/>
              </a:xfrm>
              <a:prstGeom prst="can">
                <a:avLst>
                  <a:gd name="adj" fmla="val 55769"/>
                </a:avLst>
              </a:prstGeom>
              <a:solidFill>
                <a:srgbClr val="993300"/>
              </a:solidFill>
              <a:ln w="9525">
                <a:noFill/>
                <a:round/>
                <a:headEnd/>
                <a:tailEnd/>
              </a:ln>
            </p:spPr>
            <p:txBody>
              <a:bodyPr/>
              <a:lstStyle/>
              <a:p>
                <a:endParaRPr lang="ja-JP" altLang="en-US" smtClean="0">
                  <a:solidFill>
                    <a:prstClr val="black"/>
                  </a:solidFill>
                  <a:latin typeface="Calibri"/>
                  <a:ea typeface="ＭＳ Ｐゴシック"/>
                </a:endParaRPr>
              </a:p>
            </p:txBody>
          </p:sp>
          <p:sp>
            <p:nvSpPr>
              <p:cNvPr id="90319" name="Oval 494"/>
              <p:cNvSpPr>
                <a:spLocks noChangeArrowheads="1"/>
              </p:cNvSpPr>
              <p:nvPr/>
            </p:nvSpPr>
            <p:spPr bwMode="auto">
              <a:xfrm>
                <a:off x="498" y="415"/>
                <a:ext cx="46" cy="45"/>
              </a:xfrm>
              <a:prstGeom prst="ellipse">
                <a:avLst/>
              </a:prstGeom>
              <a:solidFill>
                <a:srgbClr val="99CC00"/>
              </a:solidFill>
              <a:ln w="9525">
                <a:noFill/>
                <a:round/>
                <a:headEnd/>
                <a:tailEnd/>
              </a:ln>
            </p:spPr>
            <p:txBody>
              <a:bodyPr/>
              <a:lstStyle/>
              <a:p>
                <a:endParaRPr lang="ja-JP" altLang="en-US" smtClean="0">
                  <a:solidFill>
                    <a:prstClr val="black"/>
                  </a:solidFill>
                  <a:latin typeface="Calibri"/>
                  <a:ea typeface="ＭＳ Ｐゴシック"/>
                </a:endParaRPr>
              </a:p>
            </p:txBody>
          </p:sp>
        </p:grpSp>
        <p:grpSp>
          <p:nvGrpSpPr>
            <p:cNvPr id="58" name="Group 492"/>
            <p:cNvGrpSpPr>
              <a:grpSpLocks/>
            </p:cNvGrpSpPr>
            <p:nvPr/>
          </p:nvGrpSpPr>
          <p:grpSpPr bwMode="auto">
            <a:xfrm>
              <a:off x="8744942" y="5280037"/>
              <a:ext cx="122704" cy="274827"/>
              <a:chOff x="498" y="415"/>
              <a:chExt cx="46" cy="56"/>
            </a:xfrm>
          </p:grpSpPr>
          <p:sp>
            <p:nvSpPr>
              <p:cNvPr id="90316" name="AutoShape 493"/>
              <p:cNvSpPr>
                <a:spLocks noChangeArrowheads="1"/>
              </p:cNvSpPr>
              <p:nvPr/>
            </p:nvSpPr>
            <p:spPr bwMode="auto">
              <a:xfrm>
                <a:off x="514" y="442"/>
                <a:ext cx="13" cy="29"/>
              </a:xfrm>
              <a:prstGeom prst="can">
                <a:avLst>
                  <a:gd name="adj" fmla="val 55769"/>
                </a:avLst>
              </a:prstGeom>
              <a:solidFill>
                <a:srgbClr val="993300"/>
              </a:solidFill>
              <a:ln w="9525">
                <a:noFill/>
                <a:round/>
                <a:headEnd/>
                <a:tailEnd/>
              </a:ln>
            </p:spPr>
            <p:txBody>
              <a:bodyPr/>
              <a:lstStyle/>
              <a:p>
                <a:endParaRPr lang="ja-JP" altLang="en-US" smtClean="0">
                  <a:solidFill>
                    <a:prstClr val="black"/>
                  </a:solidFill>
                  <a:latin typeface="Calibri"/>
                  <a:ea typeface="ＭＳ Ｐゴシック"/>
                </a:endParaRPr>
              </a:p>
            </p:txBody>
          </p:sp>
          <p:sp>
            <p:nvSpPr>
              <p:cNvPr id="90317" name="Oval 494"/>
              <p:cNvSpPr>
                <a:spLocks noChangeArrowheads="1"/>
              </p:cNvSpPr>
              <p:nvPr/>
            </p:nvSpPr>
            <p:spPr bwMode="auto">
              <a:xfrm>
                <a:off x="498" y="415"/>
                <a:ext cx="46" cy="45"/>
              </a:xfrm>
              <a:prstGeom prst="ellipse">
                <a:avLst/>
              </a:prstGeom>
              <a:solidFill>
                <a:srgbClr val="99CC00"/>
              </a:solidFill>
              <a:ln w="9525">
                <a:noFill/>
                <a:round/>
                <a:headEnd/>
                <a:tailEnd/>
              </a:ln>
            </p:spPr>
            <p:txBody>
              <a:bodyPr/>
              <a:lstStyle/>
              <a:p>
                <a:endParaRPr lang="ja-JP" altLang="en-US" smtClean="0">
                  <a:solidFill>
                    <a:prstClr val="black"/>
                  </a:solidFill>
                  <a:latin typeface="Calibri"/>
                  <a:ea typeface="ＭＳ Ｐゴシック"/>
                </a:endParaRPr>
              </a:p>
            </p:txBody>
          </p:sp>
        </p:grpSp>
        <p:grpSp>
          <p:nvGrpSpPr>
            <p:cNvPr id="59" name="Group 492"/>
            <p:cNvGrpSpPr>
              <a:grpSpLocks/>
            </p:cNvGrpSpPr>
            <p:nvPr/>
          </p:nvGrpSpPr>
          <p:grpSpPr bwMode="auto">
            <a:xfrm>
              <a:off x="6241534" y="6476694"/>
              <a:ext cx="123847" cy="274827"/>
              <a:chOff x="498" y="415"/>
              <a:chExt cx="46" cy="56"/>
            </a:xfrm>
          </p:grpSpPr>
          <p:sp>
            <p:nvSpPr>
              <p:cNvPr id="90314" name="AutoShape 493"/>
              <p:cNvSpPr>
                <a:spLocks noChangeArrowheads="1"/>
              </p:cNvSpPr>
              <p:nvPr/>
            </p:nvSpPr>
            <p:spPr bwMode="auto">
              <a:xfrm>
                <a:off x="514" y="442"/>
                <a:ext cx="13" cy="29"/>
              </a:xfrm>
              <a:prstGeom prst="can">
                <a:avLst>
                  <a:gd name="adj" fmla="val 55769"/>
                </a:avLst>
              </a:prstGeom>
              <a:solidFill>
                <a:srgbClr val="993300"/>
              </a:solidFill>
              <a:ln w="9525">
                <a:noFill/>
                <a:round/>
                <a:headEnd/>
                <a:tailEnd/>
              </a:ln>
            </p:spPr>
            <p:txBody>
              <a:bodyPr/>
              <a:lstStyle/>
              <a:p>
                <a:endParaRPr lang="ja-JP" altLang="en-US" smtClean="0">
                  <a:solidFill>
                    <a:prstClr val="black"/>
                  </a:solidFill>
                  <a:latin typeface="Calibri"/>
                  <a:ea typeface="ＭＳ Ｐゴシック"/>
                </a:endParaRPr>
              </a:p>
            </p:txBody>
          </p:sp>
          <p:sp>
            <p:nvSpPr>
              <p:cNvPr id="90315" name="Oval 494"/>
              <p:cNvSpPr>
                <a:spLocks noChangeArrowheads="1"/>
              </p:cNvSpPr>
              <p:nvPr/>
            </p:nvSpPr>
            <p:spPr bwMode="auto">
              <a:xfrm>
                <a:off x="498" y="415"/>
                <a:ext cx="46" cy="45"/>
              </a:xfrm>
              <a:prstGeom prst="ellipse">
                <a:avLst/>
              </a:prstGeom>
              <a:solidFill>
                <a:srgbClr val="99CC00"/>
              </a:solidFill>
              <a:ln w="9525">
                <a:noFill/>
                <a:round/>
                <a:headEnd/>
                <a:tailEnd/>
              </a:ln>
            </p:spPr>
            <p:txBody>
              <a:bodyPr/>
              <a:lstStyle/>
              <a:p>
                <a:endParaRPr lang="ja-JP" altLang="en-US" smtClean="0">
                  <a:solidFill>
                    <a:prstClr val="black"/>
                  </a:solidFill>
                  <a:latin typeface="Calibri"/>
                  <a:ea typeface="ＭＳ Ｐゴシック"/>
                </a:endParaRPr>
              </a:p>
            </p:txBody>
          </p:sp>
        </p:grpSp>
        <p:grpSp>
          <p:nvGrpSpPr>
            <p:cNvPr id="60" name="Group 492"/>
            <p:cNvGrpSpPr>
              <a:grpSpLocks/>
            </p:cNvGrpSpPr>
            <p:nvPr/>
          </p:nvGrpSpPr>
          <p:grpSpPr bwMode="auto">
            <a:xfrm>
              <a:off x="6181904" y="6134920"/>
              <a:ext cx="123847" cy="274824"/>
              <a:chOff x="498" y="415"/>
              <a:chExt cx="46" cy="56"/>
            </a:xfrm>
          </p:grpSpPr>
          <p:sp>
            <p:nvSpPr>
              <p:cNvPr id="90312" name="AutoShape 493"/>
              <p:cNvSpPr>
                <a:spLocks noChangeArrowheads="1"/>
              </p:cNvSpPr>
              <p:nvPr/>
            </p:nvSpPr>
            <p:spPr bwMode="auto">
              <a:xfrm>
                <a:off x="514" y="442"/>
                <a:ext cx="13" cy="29"/>
              </a:xfrm>
              <a:prstGeom prst="can">
                <a:avLst>
                  <a:gd name="adj" fmla="val 55769"/>
                </a:avLst>
              </a:prstGeom>
              <a:solidFill>
                <a:srgbClr val="993300"/>
              </a:solidFill>
              <a:ln w="9525">
                <a:noFill/>
                <a:round/>
                <a:headEnd/>
                <a:tailEnd/>
              </a:ln>
            </p:spPr>
            <p:txBody>
              <a:bodyPr/>
              <a:lstStyle/>
              <a:p>
                <a:endParaRPr lang="ja-JP" altLang="en-US" smtClean="0">
                  <a:solidFill>
                    <a:prstClr val="black"/>
                  </a:solidFill>
                  <a:latin typeface="Calibri"/>
                  <a:ea typeface="ＭＳ Ｐゴシック"/>
                </a:endParaRPr>
              </a:p>
            </p:txBody>
          </p:sp>
          <p:sp>
            <p:nvSpPr>
              <p:cNvPr id="90313" name="Oval 494"/>
              <p:cNvSpPr>
                <a:spLocks noChangeArrowheads="1"/>
              </p:cNvSpPr>
              <p:nvPr/>
            </p:nvSpPr>
            <p:spPr bwMode="auto">
              <a:xfrm>
                <a:off x="498" y="415"/>
                <a:ext cx="46" cy="45"/>
              </a:xfrm>
              <a:prstGeom prst="ellipse">
                <a:avLst/>
              </a:prstGeom>
              <a:solidFill>
                <a:srgbClr val="99CC00"/>
              </a:solidFill>
              <a:ln w="9525">
                <a:noFill/>
                <a:round/>
                <a:headEnd/>
                <a:tailEnd/>
              </a:ln>
            </p:spPr>
            <p:txBody>
              <a:bodyPr/>
              <a:lstStyle/>
              <a:p>
                <a:endParaRPr lang="ja-JP" altLang="en-US" smtClean="0">
                  <a:solidFill>
                    <a:prstClr val="black"/>
                  </a:solidFill>
                  <a:latin typeface="Calibri"/>
                  <a:ea typeface="ＭＳ Ｐゴシック"/>
                </a:endParaRPr>
              </a:p>
            </p:txBody>
          </p:sp>
        </p:grpSp>
        <p:grpSp>
          <p:nvGrpSpPr>
            <p:cNvPr id="61" name="Group 450"/>
            <p:cNvGrpSpPr>
              <a:grpSpLocks/>
            </p:cNvGrpSpPr>
            <p:nvPr/>
          </p:nvGrpSpPr>
          <p:grpSpPr bwMode="auto">
            <a:xfrm>
              <a:off x="7136025" y="6420925"/>
              <a:ext cx="128437" cy="148063"/>
              <a:chOff x="537" y="437"/>
              <a:chExt cx="46" cy="56"/>
            </a:xfrm>
          </p:grpSpPr>
          <p:sp>
            <p:nvSpPr>
              <p:cNvPr id="90310" name="AutoShape 451"/>
              <p:cNvSpPr>
                <a:spLocks noChangeArrowheads="1"/>
              </p:cNvSpPr>
              <p:nvPr/>
            </p:nvSpPr>
            <p:spPr bwMode="auto">
              <a:xfrm>
                <a:off x="553" y="464"/>
                <a:ext cx="13" cy="29"/>
              </a:xfrm>
              <a:prstGeom prst="can">
                <a:avLst>
                  <a:gd name="adj" fmla="val 55769"/>
                </a:avLst>
              </a:prstGeom>
              <a:solidFill>
                <a:srgbClr val="993300"/>
              </a:solidFill>
              <a:ln w="9525">
                <a:noFill/>
                <a:round/>
                <a:headEnd/>
                <a:tailEnd/>
              </a:ln>
            </p:spPr>
            <p:txBody>
              <a:bodyPr/>
              <a:lstStyle/>
              <a:p>
                <a:endParaRPr lang="ja-JP" altLang="en-US" smtClean="0">
                  <a:solidFill>
                    <a:prstClr val="black"/>
                  </a:solidFill>
                  <a:latin typeface="Calibri"/>
                  <a:ea typeface="ＭＳ Ｐゴシック"/>
                </a:endParaRPr>
              </a:p>
            </p:txBody>
          </p:sp>
          <p:sp>
            <p:nvSpPr>
              <p:cNvPr id="90311" name="Oval 452"/>
              <p:cNvSpPr>
                <a:spLocks noChangeArrowheads="1"/>
              </p:cNvSpPr>
              <p:nvPr/>
            </p:nvSpPr>
            <p:spPr bwMode="auto">
              <a:xfrm>
                <a:off x="537" y="437"/>
                <a:ext cx="46" cy="45"/>
              </a:xfrm>
              <a:prstGeom prst="ellipse">
                <a:avLst/>
              </a:prstGeom>
              <a:solidFill>
                <a:srgbClr val="808000"/>
              </a:solidFill>
              <a:ln w="9525">
                <a:noFill/>
                <a:round/>
                <a:headEnd/>
                <a:tailEnd/>
              </a:ln>
            </p:spPr>
            <p:txBody>
              <a:bodyPr/>
              <a:lstStyle/>
              <a:p>
                <a:endParaRPr lang="ja-JP" altLang="en-US" smtClean="0">
                  <a:solidFill>
                    <a:prstClr val="black"/>
                  </a:solidFill>
                  <a:latin typeface="Calibri"/>
                  <a:ea typeface="ＭＳ Ｐゴシック"/>
                </a:endParaRPr>
              </a:p>
            </p:txBody>
          </p:sp>
        </p:grpSp>
        <p:grpSp>
          <p:nvGrpSpPr>
            <p:cNvPr id="62" name="Group 450"/>
            <p:cNvGrpSpPr>
              <a:grpSpLocks/>
            </p:cNvGrpSpPr>
            <p:nvPr/>
          </p:nvGrpSpPr>
          <p:grpSpPr bwMode="auto">
            <a:xfrm>
              <a:off x="6897500" y="6306331"/>
              <a:ext cx="128437" cy="148063"/>
              <a:chOff x="537" y="437"/>
              <a:chExt cx="46" cy="56"/>
            </a:xfrm>
          </p:grpSpPr>
          <p:sp>
            <p:nvSpPr>
              <p:cNvPr id="90308" name="AutoShape 451"/>
              <p:cNvSpPr>
                <a:spLocks noChangeArrowheads="1"/>
              </p:cNvSpPr>
              <p:nvPr/>
            </p:nvSpPr>
            <p:spPr bwMode="auto">
              <a:xfrm>
                <a:off x="553" y="464"/>
                <a:ext cx="13" cy="29"/>
              </a:xfrm>
              <a:prstGeom prst="can">
                <a:avLst>
                  <a:gd name="adj" fmla="val 55769"/>
                </a:avLst>
              </a:prstGeom>
              <a:solidFill>
                <a:srgbClr val="993300"/>
              </a:solidFill>
              <a:ln w="9525">
                <a:noFill/>
                <a:round/>
                <a:headEnd/>
                <a:tailEnd/>
              </a:ln>
            </p:spPr>
            <p:txBody>
              <a:bodyPr/>
              <a:lstStyle/>
              <a:p>
                <a:endParaRPr lang="ja-JP" altLang="en-US" smtClean="0">
                  <a:solidFill>
                    <a:prstClr val="black"/>
                  </a:solidFill>
                  <a:latin typeface="Calibri"/>
                  <a:ea typeface="ＭＳ Ｐゴシック"/>
                </a:endParaRPr>
              </a:p>
            </p:txBody>
          </p:sp>
          <p:sp>
            <p:nvSpPr>
              <p:cNvPr id="90309" name="Oval 452"/>
              <p:cNvSpPr>
                <a:spLocks noChangeArrowheads="1"/>
              </p:cNvSpPr>
              <p:nvPr/>
            </p:nvSpPr>
            <p:spPr bwMode="auto">
              <a:xfrm>
                <a:off x="537" y="437"/>
                <a:ext cx="46" cy="45"/>
              </a:xfrm>
              <a:prstGeom prst="ellipse">
                <a:avLst/>
              </a:prstGeom>
              <a:solidFill>
                <a:srgbClr val="808000"/>
              </a:solidFill>
              <a:ln w="9525">
                <a:noFill/>
                <a:round/>
                <a:headEnd/>
                <a:tailEnd/>
              </a:ln>
            </p:spPr>
            <p:txBody>
              <a:bodyPr/>
              <a:lstStyle/>
              <a:p>
                <a:endParaRPr lang="ja-JP" altLang="en-US" smtClean="0">
                  <a:solidFill>
                    <a:prstClr val="black"/>
                  </a:solidFill>
                  <a:latin typeface="Calibri"/>
                  <a:ea typeface="ＭＳ Ｐゴシック"/>
                </a:endParaRPr>
              </a:p>
            </p:txBody>
          </p:sp>
        </p:grpSp>
        <p:grpSp>
          <p:nvGrpSpPr>
            <p:cNvPr id="63" name="Group 450"/>
            <p:cNvGrpSpPr>
              <a:grpSpLocks/>
            </p:cNvGrpSpPr>
            <p:nvPr/>
          </p:nvGrpSpPr>
          <p:grpSpPr bwMode="auto">
            <a:xfrm>
              <a:off x="6360816" y="6648089"/>
              <a:ext cx="128437" cy="148063"/>
              <a:chOff x="537" y="437"/>
              <a:chExt cx="46" cy="56"/>
            </a:xfrm>
          </p:grpSpPr>
          <p:sp>
            <p:nvSpPr>
              <p:cNvPr id="90306" name="AutoShape 451"/>
              <p:cNvSpPr>
                <a:spLocks noChangeArrowheads="1"/>
              </p:cNvSpPr>
              <p:nvPr/>
            </p:nvSpPr>
            <p:spPr bwMode="auto">
              <a:xfrm>
                <a:off x="553" y="464"/>
                <a:ext cx="13" cy="29"/>
              </a:xfrm>
              <a:prstGeom prst="can">
                <a:avLst>
                  <a:gd name="adj" fmla="val 55769"/>
                </a:avLst>
              </a:prstGeom>
              <a:solidFill>
                <a:srgbClr val="993300"/>
              </a:solidFill>
              <a:ln w="9525">
                <a:noFill/>
                <a:round/>
                <a:headEnd/>
                <a:tailEnd/>
              </a:ln>
            </p:spPr>
            <p:txBody>
              <a:bodyPr/>
              <a:lstStyle/>
              <a:p>
                <a:endParaRPr lang="ja-JP" altLang="en-US" smtClean="0">
                  <a:solidFill>
                    <a:prstClr val="black"/>
                  </a:solidFill>
                  <a:latin typeface="Calibri"/>
                  <a:ea typeface="ＭＳ Ｐゴシック"/>
                </a:endParaRPr>
              </a:p>
            </p:txBody>
          </p:sp>
          <p:sp>
            <p:nvSpPr>
              <p:cNvPr id="90307" name="Oval 452"/>
              <p:cNvSpPr>
                <a:spLocks noChangeArrowheads="1"/>
              </p:cNvSpPr>
              <p:nvPr/>
            </p:nvSpPr>
            <p:spPr bwMode="auto">
              <a:xfrm>
                <a:off x="537" y="437"/>
                <a:ext cx="46" cy="45"/>
              </a:xfrm>
              <a:prstGeom prst="ellipse">
                <a:avLst/>
              </a:prstGeom>
              <a:solidFill>
                <a:srgbClr val="808000"/>
              </a:solidFill>
              <a:ln w="9525">
                <a:noFill/>
                <a:round/>
                <a:headEnd/>
                <a:tailEnd/>
              </a:ln>
            </p:spPr>
            <p:txBody>
              <a:bodyPr/>
              <a:lstStyle/>
              <a:p>
                <a:endParaRPr lang="ja-JP" altLang="en-US" smtClean="0">
                  <a:solidFill>
                    <a:prstClr val="black"/>
                  </a:solidFill>
                  <a:latin typeface="Calibri"/>
                  <a:ea typeface="ＭＳ Ｐゴシック"/>
                </a:endParaRPr>
              </a:p>
            </p:txBody>
          </p:sp>
        </p:grpSp>
        <p:sp>
          <p:nvSpPr>
            <p:cNvPr id="132" name="フリーフォーム 131"/>
            <p:cNvSpPr/>
            <p:nvPr/>
          </p:nvSpPr>
          <p:spPr bwMode="auto">
            <a:xfrm>
              <a:off x="5522914" y="5683246"/>
              <a:ext cx="377825" cy="80963"/>
            </a:xfrm>
            <a:custGeom>
              <a:avLst/>
              <a:gdLst>
                <a:gd name="connsiteX0" fmla="*/ 22225 w 457200"/>
                <a:gd name="connsiteY0" fmla="*/ 36512 h 103187"/>
                <a:gd name="connsiteX1" fmla="*/ 222250 w 457200"/>
                <a:gd name="connsiteY1" fmla="*/ 7937 h 103187"/>
                <a:gd name="connsiteX2" fmla="*/ 393700 w 457200"/>
                <a:gd name="connsiteY2" fmla="*/ 7937 h 103187"/>
                <a:gd name="connsiteX3" fmla="*/ 450850 w 457200"/>
                <a:gd name="connsiteY3" fmla="*/ 55562 h 103187"/>
                <a:gd name="connsiteX4" fmla="*/ 355600 w 457200"/>
                <a:gd name="connsiteY4" fmla="*/ 84137 h 103187"/>
                <a:gd name="connsiteX5" fmla="*/ 231775 w 457200"/>
                <a:gd name="connsiteY5" fmla="*/ 103187 h 103187"/>
                <a:gd name="connsiteX6" fmla="*/ 88900 w 457200"/>
                <a:gd name="connsiteY6" fmla="*/ 84137 h 103187"/>
                <a:gd name="connsiteX7" fmla="*/ 22225 w 457200"/>
                <a:gd name="connsiteY7" fmla="*/ 36512 h 103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7200" h="103187">
                  <a:moveTo>
                    <a:pt x="22225" y="36512"/>
                  </a:moveTo>
                  <a:cubicBezTo>
                    <a:pt x="44450" y="23812"/>
                    <a:pt x="160338" y="12700"/>
                    <a:pt x="222250" y="7937"/>
                  </a:cubicBezTo>
                  <a:cubicBezTo>
                    <a:pt x="284163" y="3175"/>
                    <a:pt x="355600" y="0"/>
                    <a:pt x="393700" y="7937"/>
                  </a:cubicBezTo>
                  <a:cubicBezTo>
                    <a:pt x="431800" y="15874"/>
                    <a:pt x="457200" y="42862"/>
                    <a:pt x="450850" y="55562"/>
                  </a:cubicBezTo>
                  <a:cubicBezTo>
                    <a:pt x="444500" y="68262"/>
                    <a:pt x="392112" y="76200"/>
                    <a:pt x="355600" y="84137"/>
                  </a:cubicBezTo>
                  <a:cubicBezTo>
                    <a:pt x="319088" y="92074"/>
                    <a:pt x="276225" y="103187"/>
                    <a:pt x="231775" y="103187"/>
                  </a:cubicBezTo>
                  <a:cubicBezTo>
                    <a:pt x="187325" y="103187"/>
                    <a:pt x="125412" y="93662"/>
                    <a:pt x="88900" y="84137"/>
                  </a:cubicBezTo>
                  <a:cubicBezTo>
                    <a:pt x="52388" y="74612"/>
                    <a:pt x="0" y="49212"/>
                    <a:pt x="22225" y="36512"/>
                  </a:cubicBezTo>
                  <a:close/>
                </a:path>
              </a:pathLst>
            </a:custGeom>
            <a:solidFill>
              <a:srgbClr val="CCFF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133" name="フリーフォーム 132"/>
            <p:cNvSpPr/>
            <p:nvPr/>
          </p:nvSpPr>
          <p:spPr bwMode="auto">
            <a:xfrm>
              <a:off x="7985127" y="5854696"/>
              <a:ext cx="385763" cy="211138"/>
            </a:xfrm>
            <a:custGeom>
              <a:avLst/>
              <a:gdLst>
                <a:gd name="connsiteX0" fmla="*/ 466725 w 466725"/>
                <a:gd name="connsiteY0" fmla="*/ 0 h 266700"/>
                <a:gd name="connsiteX1" fmla="*/ 0 w 466725"/>
                <a:gd name="connsiteY1" fmla="*/ 85725 h 266700"/>
                <a:gd name="connsiteX2" fmla="*/ 114300 w 466725"/>
                <a:gd name="connsiteY2" fmla="*/ 266700 h 266700"/>
                <a:gd name="connsiteX3" fmla="*/ 466725 w 466725"/>
                <a:gd name="connsiteY3" fmla="*/ 0 h 266700"/>
              </a:gdLst>
              <a:ahLst/>
              <a:cxnLst>
                <a:cxn ang="0">
                  <a:pos x="connsiteX0" y="connsiteY0"/>
                </a:cxn>
                <a:cxn ang="0">
                  <a:pos x="connsiteX1" y="connsiteY1"/>
                </a:cxn>
                <a:cxn ang="0">
                  <a:pos x="connsiteX2" y="connsiteY2"/>
                </a:cxn>
                <a:cxn ang="0">
                  <a:pos x="connsiteX3" y="connsiteY3"/>
                </a:cxn>
              </a:cxnLst>
              <a:rect l="l" t="t" r="r" b="b"/>
              <a:pathLst>
                <a:path w="466725" h="266700">
                  <a:moveTo>
                    <a:pt x="466725" y="0"/>
                  </a:moveTo>
                  <a:lnTo>
                    <a:pt x="0" y="85725"/>
                  </a:lnTo>
                  <a:lnTo>
                    <a:pt x="114300" y="266700"/>
                  </a:lnTo>
                  <a:lnTo>
                    <a:pt x="466725" y="0"/>
                  </a:lnTo>
                  <a:close/>
                </a:path>
              </a:pathLst>
            </a:custGeom>
            <a:solidFill>
              <a:srgbClr val="CCFF66">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grpSp>
          <p:nvGrpSpPr>
            <p:cNvPr id="64" name="Group 428"/>
            <p:cNvGrpSpPr>
              <a:grpSpLocks/>
            </p:cNvGrpSpPr>
            <p:nvPr/>
          </p:nvGrpSpPr>
          <p:grpSpPr bwMode="auto">
            <a:xfrm>
              <a:off x="5764490" y="5051868"/>
              <a:ext cx="80272" cy="144006"/>
              <a:chOff x="383" y="364"/>
              <a:chExt cx="46" cy="56"/>
            </a:xfrm>
          </p:grpSpPr>
          <p:sp>
            <p:nvSpPr>
              <p:cNvPr id="90304" name="AutoShape 429"/>
              <p:cNvSpPr>
                <a:spLocks noChangeArrowheads="1"/>
              </p:cNvSpPr>
              <p:nvPr/>
            </p:nvSpPr>
            <p:spPr bwMode="auto">
              <a:xfrm>
                <a:off x="399" y="391"/>
                <a:ext cx="13" cy="29"/>
              </a:xfrm>
              <a:prstGeom prst="can">
                <a:avLst>
                  <a:gd name="adj" fmla="val 55769"/>
                </a:avLst>
              </a:prstGeom>
              <a:solidFill>
                <a:srgbClr val="993300"/>
              </a:solidFill>
              <a:ln w="9525">
                <a:noFill/>
                <a:round/>
                <a:headEnd/>
                <a:tailEnd/>
              </a:ln>
            </p:spPr>
            <p:txBody>
              <a:bodyPr/>
              <a:lstStyle/>
              <a:p>
                <a:endParaRPr lang="ja-JP" altLang="en-US" smtClean="0">
                  <a:solidFill>
                    <a:prstClr val="black"/>
                  </a:solidFill>
                  <a:latin typeface="Calibri"/>
                  <a:ea typeface="ＭＳ Ｐゴシック"/>
                </a:endParaRPr>
              </a:p>
            </p:txBody>
          </p:sp>
          <p:sp>
            <p:nvSpPr>
              <p:cNvPr id="90305" name="Oval 430"/>
              <p:cNvSpPr>
                <a:spLocks noChangeArrowheads="1"/>
              </p:cNvSpPr>
              <p:nvPr/>
            </p:nvSpPr>
            <p:spPr bwMode="auto">
              <a:xfrm>
                <a:off x="383" y="364"/>
                <a:ext cx="46" cy="45"/>
              </a:xfrm>
              <a:prstGeom prst="ellipse">
                <a:avLst/>
              </a:prstGeom>
              <a:solidFill>
                <a:srgbClr val="99CC00"/>
              </a:solidFill>
              <a:ln w="9525">
                <a:noFill/>
                <a:round/>
                <a:headEnd/>
                <a:tailEnd/>
              </a:ln>
            </p:spPr>
            <p:txBody>
              <a:bodyPr/>
              <a:lstStyle/>
              <a:p>
                <a:endParaRPr lang="ja-JP" altLang="en-US" smtClean="0">
                  <a:solidFill>
                    <a:prstClr val="black"/>
                  </a:solidFill>
                  <a:latin typeface="Calibri"/>
                  <a:ea typeface="ＭＳ Ｐゴシック"/>
                </a:endParaRPr>
              </a:p>
            </p:txBody>
          </p:sp>
        </p:grpSp>
        <p:grpSp>
          <p:nvGrpSpPr>
            <p:cNvPr id="65" name="Group 428"/>
            <p:cNvGrpSpPr>
              <a:grpSpLocks/>
            </p:cNvGrpSpPr>
            <p:nvPr/>
          </p:nvGrpSpPr>
          <p:grpSpPr bwMode="auto">
            <a:xfrm>
              <a:off x="6062647" y="5108657"/>
              <a:ext cx="80272" cy="144006"/>
              <a:chOff x="383" y="364"/>
              <a:chExt cx="46" cy="56"/>
            </a:xfrm>
          </p:grpSpPr>
          <p:sp>
            <p:nvSpPr>
              <p:cNvPr id="90302" name="AutoShape 429"/>
              <p:cNvSpPr>
                <a:spLocks noChangeArrowheads="1"/>
              </p:cNvSpPr>
              <p:nvPr/>
            </p:nvSpPr>
            <p:spPr bwMode="auto">
              <a:xfrm>
                <a:off x="399" y="391"/>
                <a:ext cx="13" cy="29"/>
              </a:xfrm>
              <a:prstGeom prst="can">
                <a:avLst>
                  <a:gd name="adj" fmla="val 55769"/>
                </a:avLst>
              </a:prstGeom>
              <a:solidFill>
                <a:srgbClr val="993300"/>
              </a:solidFill>
              <a:ln w="9525">
                <a:noFill/>
                <a:round/>
                <a:headEnd/>
                <a:tailEnd/>
              </a:ln>
            </p:spPr>
            <p:txBody>
              <a:bodyPr/>
              <a:lstStyle/>
              <a:p>
                <a:endParaRPr lang="ja-JP" altLang="en-US" smtClean="0">
                  <a:solidFill>
                    <a:prstClr val="black"/>
                  </a:solidFill>
                  <a:latin typeface="Calibri"/>
                  <a:ea typeface="ＭＳ Ｐゴシック"/>
                </a:endParaRPr>
              </a:p>
            </p:txBody>
          </p:sp>
          <p:sp>
            <p:nvSpPr>
              <p:cNvPr id="90303" name="Oval 430"/>
              <p:cNvSpPr>
                <a:spLocks noChangeArrowheads="1"/>
              </p:cNvSpPr>
              <p:nvPr/>
            </p:nvSpPr>
            <p:spPr bwMode="auto">
              <a:xfrm>
                <a:off x="383" y="364"/>
                <a:ext cx="46" cy="45"/>
              </a:xfrm>
              <a:prstGeom prst="ellipse">
                <a:avLst/>
              </a:prstGeom>
              <a:solidFill>
                <a:srgbClr val="99CC00"/>
              </a:solidFill>
              <a:ln w="9525">
                <a:noFill/>
                <a:round/>
                <a:headEnd/>
                <a:tailEnd/>
              </a:ln>
            </p:spPr>
            <p:txBody>
              <a:bodyPr/>
              <a:lstStyle/>
              <a:p>
                <a:endParaRPr lang="ja-JP" altLang="en-US" smtClean="0">
                  <a:solidFill>
                    <a:prstClr val="black"/>
                  </a:solidFill>
                  <a:latin typeface="Calibri"/>
                  <a:ea typeface="ＭＳ Ｐゴシック"/>
                </a:endParaRPr>
              </a:p>
            </p:txBody>
          </p:sp>
        </p:grpSp>
        <p:grpSp>
          <p:nvGrpSpPr>
            <p:cNvPr id="66" name="Group 428"/>
            <p:cNvGrpSpPr>
              <a:grpSpLocks/>
            </p:cNvGrpSpPr>
            <p:nvPr/>
          </p:nvGrpSpPr>
          <p:grpSpPr bwMode="auto">
            <a:xfrm>
              <a:off x="6123427" y="5051868"/>
              <a:ext cx="80272" cy="144006"/>
              <a:chOff x="383" y="364"/>
              <a:chExt cx="46" cy="56"/>
            </a:xfrm>
          </p:grpSpPr>
          <p:sp>
            <p:nvSpPr>
              <p:cNvPr id="90300" name="AutoShape 429"/>
              <p:cNvSpPr>
                <a:spLocks noChangeArrowheads="1"/>
              </p:cNvSpPr>
              <p:nvPr/>
            </p:nvSpPr>
            <p:spPr bwMode="auto">
              <a:xfrm>
                <a:off x="399" y="391"/>
                <a:ext cx="13" cy="29"/>
              </a:xfrm>
              <a:prstGeom prst="can">
                <a:avLst>
                  <a:gd name="adj" fmla="val 55769"/>
                </a:avLst>
              </a:prstGeom>
              <a:solidFill>
                <a:srgbClr val="993300"/>
              </a:solidFill>
              <a:ln w="9525">
                <a:noFill/>
                <a:round/>
                <a:headEnd/>
                <a:tailEnd/>
              </a:ln>
            </p:spPr>
            <p:txBody>
              <a:bodyPr/>
              <a:lstStyle/>
              <a:p>
                <a:endParaRPr lang="ja-JP" altLang="en-US" smtClean="0">
                  <a:solidFill>
                    <a:prstClr val="black"/>
                  </a:solidFill>
                  <a:latin typeface="Calibri"/>
                  <a:ea typeface="ＭＳ Ｐゴシック"/>
                </a:endParaRPr>
              </a:p>
            </p:txBody>
          </p:sp>
          <p:sp>
            <p:nvSpPr>
              <p:cNvPr id="90301" name="Oval 430"/>
              <p:cNvSpPr>
                <a:spLocks noChangeArrowheads="1"/>
              </p:cNvSpPr>
              <p:nvPr/>
            </p:nvSpPr>
            <p:spPr bwMode="auto">
              <a:xfrm>
                <a:off x="383" y="364"/>
                <a:ext cx="46" cy="45"/>
              </a:xfrm>
              <a:prstGeom prst="ellipse">
                <a:avLst/>
              </a:prstGeom>
              <a:solidFill>
                <a:srgbClr val="99CC00"/>
              </a:solidFill>
              <a:ln w="9525">
                <a:noFill/>
                <a:round/>
                <a:headEnd/>
                <a:tailEnd/>
              </a:ln>
            </p:spPr>
            <p:txBody>
              <a:bodyPr/>
              <a:lstStyle/>
              <a:p>
                <a:endParaRPr lang="ja-JP" altLang="en-US" smtClean="0">
                  <a:solidFill>
                    <a:prstClr val="black"/>
                  </a:solidFill>
                  <a:latin typeface="Calibri"/>
                  <a:ea typeface="ＭＳ Ｐゴシック"/>
                </a:endParaRPr>
              </a:p>
            </p:txBody>
          </p:sp>
        </p:grpSp>
        <p:sp>
          <p:nvSpPr>
            <p:cNvPr id="137" name="円/楕円 136"/>
            <p:cNvSpPr/>
            <p:nvPr/>
          </p:nvSpPr>
          <p:spPr bwMode="auto">
            <a:xfrm>
              <a:off x="4037014" y="6591296"/>
              <a:ext cx="36512" cy="365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138" name="円/楕円 137"/>
            <p:cNvSpPr/>
            <p:nvPr/>
          </p:nvSpPr>
          <p:spPr bwMode="auto">
            <a:xfrm>
              <a:off x="4065588" y="6584947"/>
              <a:ext cx="38100" cy="36513"/>
            </a:xfrm>
            <a:prstGeom prst="ellipse">
              <a:avLst/>
            </a:prstGeom>
            <a:solidFill>
              <a:srgbClr val="FF66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grpSp>
          <p:nvGrpSpPr>
            <p:cNvPr id="67" name="Group 418"/>
            <p:cNvGrpSpPr>
              <a:grpSpLocks/>
            </p:cNvGrpSpPr>
            <p:nvPr/>
          </p:nvGrpSpPr>
          <p:grpSpPr bwMode="auto">
            <a:xfrm>
              <a:off x="6658971" y="5424048"/>
              <a:ext cx="124996" cy="209924"/>
              <a:chOff x="383" y="364"/>
              <a:chExt cx="46" cy="56"/>
            </a:xfrm>
          </p:grpSpPr>
          <p:sp>
            <p:nvSpPr>
              <p:cNvPr id="90298" name="AutoShape 419"/>
              <p:cNvSpPr>
                <a:spLocks noChangeArrowheads="1"/>
              </p:cNvSpPr>
              <p:nvPr/>
            </p:nvSpPr>
            <p:spPr bwMode="auto">
              <a:xfrm>
                <a:off x="399" y="391"/>
                <a:ext cx="13" cy="29"/>
              </a:xfrm>
              <a:prstGeom prst="can">
                <a:avLst>
                  <a:gd name="adj" fmla="val 55769"/>
                </a:avLst>
              </a:prstGeom>
              <a:solidFill>
                <a:srgbClr val="993300"/>
              </a:solidFill>
              <a:ln w="9525">
                <a:noFill/>
                <a:round/>
                <a:headEnd/>
                <a:tailEnd/>
              </a:ln>
            </p:spPr>
            <p:txBody>
              <a:bodyPr/>
              <a:lstStyle/>
              <a:p>
                <a:endParaRPr lang="ja-JP" altLang="en-US" smtClean="0">
                  <a:solidFill>
                    <a:prstClr val="black"/>
                  </a:solidFill>
                  <a:latin typeface="Calibri"/>
                  <a:ea typeface="ＭＳ Ｐゴシック"/>
                </a:endParaRPr>
              </a:p>
            </p:txBody>
          </p:sp>
          <p:sp>
            <p:nvSpPr>
              <p:cNvPr id="90299" name="Oval 420"/>
              <p:cNvSpPr>
                <a:spLocks noChangeArrowheads="1"/>
              </p:cNvSpPr>
              <p:nvPr/>
            </p:nvSpPr>
            <p:spPr bwMode="auto">
              <a:xfrm>
                <a:off x="383" y="364"/>
                <a:ext cx="46" cy="45"/>
              </a:xfrm>
              <a:prstGeom prst="ellipse">
                <a:avLst/>
              </a:prstGeom>
              <a:solidFill>
                <a:srgbClr val="99CC00"/>
              </a:solidFill>
              <a:ln w="9525">
                <a:noFill/>
                <a:round/>
                <a:headEnd/>
                <a:tailEnd/>
              </a:ln>
            </p:spPr>
            <p:txBody>
              <a:bodyPr/>
              <a:lstStyle/>
              <a:p>
                <a:endParaRPr lang="ja-JP" altLang="en-US" smtClean="0">
                  <a:solidFill>
                    <a:prstClr val="black"/>
                  </a:solidFill>
                  <a:latin typeface="Calibri"/>
                  <a:ea typeface="ＭＳ Ｐゴシック"/>
                </a:endParaRPr>
              </a:p>
            </p:txBody>
          </p:sp>
        </p:grpSp>
        <p:grpSp>
          <p:nvGrpSpPr>
            <p:cNvPr id="68" name="グループ化 223"/>
            <p:cNvGrpSpPr>
              <a:grpSpLocks/>
            </p:cNvGrpSpPr>
            <p:nvPr/>
          </p:nvGrpSpPr>
          <p:grpSpPr bwMode="auto">
            <a:xfrm flipH="1">
              <a:off x="6248432" y="5013321"/>
              <a:ext cx="832548" cy="914731"/>
              <a:chOff x="2249043" y="3927943"/>
              <a:chExt cx="1627664" cy="1377047"/>
            </a:xfrm>
          </p:grpSpPr>
          <p:sp>
            <p:nvSpPr>
              <p:cNvPr id="149" name="フリーフォーム 148"/>
              <p:cNvSpPr/>
              <p:nvPr/>
            </p:nvSpPr>
            <p:spPr>
              <a:xfrm>
                <a:off x="2343577" y="4126300"/>
                <a:ext cx="1533191" cy="1092156"/>
              </a:xfrm>
              <a:custGeom>
                <a:avLst/>
                <a:gdLst>
                  <a:gd name="connsiteX0" fmla="*/ 0 w 1071570"/>
                  <a:gd name="connsiteY0" fmla="*/ 178595 h 714380"/>
                  <a:gd name="connsiteX1" fmla="*/ 892975 w 1071570"/>
                  <a:gd name="connsiteY1" fmla="*/ 178595 h 714380"/>
                  <a:gd name="connsiteX2" fmla="*/ 892975 w 1071570"/>
                  <a:gd name="connsiteY2" fmla="*/ 714380 h 714380"/>
                  <a:gd name="connsiteX3" fmla="*/ 0 w 1071570"/>
                  <a:gd name="connsiteY3" fmla="*/ 714380 h 714380"/>
                  <a:gd name="connsiteX4" fmla="*/ 0 w 1071570"/>
                  <a:gd name="connsiteY4" fmla="*/ 178595 h 714380"/>
                  <a:gd name="connsiteX0" fmla="*/ 892975 w 1071570"/>
                  <a:gd name="connsiteY0" fmla="*/ 178595 h 714380"/>
                  <a:gd name="connsiteX1" fmla="*/ 1071570 w 1071570"/>
                  <a:gd name="connsiteY1" fmla="*/ 0 h 714380"/>
                  <a:gd name="connsiteX2" fmla="*/ 1071570 w 1071570"/>
                  <a:gd name="connsiteY2" fmla="*/ 535785 h 714380"/>
                  <a:gd name="connsiteX3" fmla="*/ 892975 w 1071570"/>
                  <a:gd name="connsiteY3" fmla="*/ 714380 h 714380"/>
                  <a:gd name="connsiteX4" fmla="*/ 892975 w 1071570"/>
                  <a:gd name="connsiteY4" fmla="*/ 178595 h 714380"/>
                  <a:gd name="connsiteX0" fmla="*/ 0 w 1071570"/>
                  <a:gd name="connsiteY0" fmla="*/ 178595 h 714380"/>
                  <a:gd name="connsiteX1" fmla="*/ 178595 w 1071570"/>
                  <a:gd name="connsiteY1" fmla="*/ 0 h 714380"/>
                  <a:gd name="connsiteX2" fmla="*/ 1071570 w 1071570"/>
                  <a:gd name="connsiteY2" fmla="*/ 0 h 714380"/>
                  <a:gd name="connsiteX3" fmla="*/ 892975 w 1071570"/>
                  <a:gd name="connsiteY3" fmla="*/ 178595 h 714380"/>
                  <a:gd name="connsiteX4" fmla="*/ 0 w 1071570"/>
                  <a:gd name="connsiteY4" fmla="*/ 178595 h 714380"/>
                  <a:gd name="connsiteX0" fmla="*/ 0 w 1071570"/>
                  <a:gd name="connsiteY0" fmla="*/ 178595 h 714380"/>
                  <a:gd name="connsiteX1" fmla="*/ 178595 w 1071570"/>
                  <a:gd name="connsiteY1" fmla="*/ 0 h 714380"/>
                  <a:gd name="connsiteX2" fmla="*/ 1071570 w 1071570"/>
                  <a:gd name="connsiteY2" fmla="*/ 0 h 714380"/>
                  <a:gd name="connsiteX3" fmla="*/ 1071570 w 1071570"/>
                  <a:gd name="connsiteY3" fmla="*/ 535785 h 714380"/>
                  <a:gd name="connsiteX4" fmla="*/ 892975 w 1071570"/>
                  <a:gd name="connsiteY4" fmla="*/ 714380 h 714380"/>
                  <a:gd name="connsiteX5" fmla="*/ 0 w 1071570"/>
                  <a:gd name="connsiteY5" fmla="*/ 714380 h 714380"/>
                  <a:gd name="connsiteX6" fmla="*/ 0 w 1071570"/>
                  <a:gd name="connsiteY6" fmla="*/ 178595 h 714380"/>
                  <a:gd name="connsiteX7" fmla="*/ 0 w 1071570"/>
                  <a:gd name="connsiteY7" fmla="*/ 178595 h 714380"/>
                  <a:gd name="connsiteX8" fmla="*/ 892975 w 1071570"/>
                  <a:gd name="connsiteY8" fmla="*/ 178595 h 714380"/>
                  <a:gd name="connsiteX9" fmla="*/ 1071570 w 1071570"/>
                  <a:gd name="connsiteY9" fmla="*/ 0 h 714380"/>
                  <a:gd name="connsiteX10" fmla="*/ 892975 w 1071570"/>
                  <a:gd name="connsiteY10" fmla="*/ 178595 h 714380"/>
                  <a:gd name="connsiteX11" fmla="*/ 892975 w 1071570"/>
                  <a:gd name="connsiteY11" fmla="*/ 714380 h 714380"/>
                  <a:gd name="connsiteX0" fmla="*/ 0 w 1071570"/>
                  <a:gd name="connsiteY0" fmla="*/ 178595 h 714380"/>
                  <a:gd name="connsiteX1" fmla="*/ 892975 w 1071570"/>
                  <a:gd name="connsiteY1" fmla="*/ 178595 h 714380"/>
                  <a:gd name="connsiteX2" fmla="*/ 892975 w 1071570"/>
                  <a:gd name="connsiteY2" fmla="*/ 714380 h 714380"/>
                  <a:gd name="connsiteX3" fmla="*/ 0 w 1071570"/>
                  <a:gd name="connsiteY3" fmla="*/ 714380 h 714380"/>
                  <a:gd name="connsiteX4" fmla="*/ 0 w 1071570"/>
                  <a:gd name="connsiteY4" fmla="*/ 178595 h 714380"/>
                  <a:gd name="connsiteX0" fmla="*/ 892975 w 1071570"/>
                  <a:gd name="connsiteY0" fmla="*/ 178595 h 714380"/>
                  <a:gd name="connsiteX1" fmla="*/ 1071570 w 1071570"/>
                  <a:gd name="connsiteY1" fmla="*/ 0 h 714380"/>
                  <a:gd name="connsiteX2" fmla="*/ 1071570 w 1071570"/>
                  <a:gd name="connsiteY2" fmla="*/ 535785 h 714380"/>
                  <a:gd name="connsiteX3" fmla="*/ 892975 w 1071570"/>
                  <a:gd name="connsiteY3" fmla="*/ 714380 h 714380"/>
                  <a:gd name="connsiteX4" fmla="*/ 892975 w 1071570"/>
                  <a:gd name="connsiteY4" fmla="*/ 178595 h 714380"/>
                  <a:gd name="connsiteX0" fmla="*/ 0 w 1071570"/>
                  <a:gd name="connsiteY0" fmla="*/ 178595 h 714380"/>
                  <a:gd name="connsiteX1" fmla="*/ 178595 w 1071570"/>
                  <a:gd name="connsiteY1" fmla="*/ 0 h 714380"/>
                  <a:gd name="connsiteX2" fmla="*/ 1071570 w 1071570"/>
                  <a:gd name="connsiteY2" fmla="*/ 0 h 714380"/>
                  <a:gd name="connsiteX3" fmla="*/ 892975 w 1071570"/>
                  <a:gd name="connsiteY3" fmla="*/ 178595 h 714380"/>
                  <a:gd name="connsiteX4" fmla="*/ 0 w 1071570"/>
                  <a:gd name="connsiteY4" fmla="*/ 178595 h 714380"/>
                  <a:gd name="connsiteX0" fmla="*/ 0 w 1071570"/>
                  <a:gd name="connsiteY0" fmla="*/ 178595 h 714380"/>
                  <a:gd name="connsiteX1" fmla="*/ 88116 w 1071570"/>
                  <a:gd name="connsiteY1" fmla="*/ 90498 h 714380"/>
                  <a:gd name="connsiteX2" fmla="*/ 1071570 w 1071570"/>
                  <a:gd name="connsiteY2" fmla="*/ 0 h 714380"/>
                  <a:gd name="connsiteX3" fmla="*/ 1071570 w 1071570"/>
                  <a:gd name="connsiteY3" fmla="*/ 535785 h 714380"/>
                  <a:gd name="connsiteX4" fmla="*/ 892975 w 1071570"/>
                  <a:gd name="connsiteY4" fmla="*/ 714380 h 714380"/>
                  <a:gd name="connsiteX5" fmla="*/ 0 w 1071570"/>
                  <a:gd name="connsiteY5" fmla="*/ 714380 h 714380"/>
                  <a:gd name="connsiteX6" fmla="*/ 0 w 1071570"/>
                  <a:gd name="connsiteY6" fmla="*/ 178595 h 714380"/>
                  <a:gd name="connsiteX7" fmla="*/ 0 w 1071570"/>
                  <a:gd name="connsiteY7" fmla="*/ 178595 h 714380"/>
                  <a:gd name="connsiteX8" fmla="*/ 892975 w 1071570"/>
                  <a:gd name="connsiteY8" fmla="*/ 178595 h 714380"/>
                  <a:gd name="connsiteX9" fmla="*/ 1071570 w 1071570"/>
                  <a:gd name="connsiteY9" fmla="*/ 0 h 714380"/>
                  <a:gd name="connsiteX10" fmla="*/ 892975 w 1071570"/>
                  <a:gd name="connsiteY10" fmla="*/ 178595 h 714380"/>
                  <a:gd name="connsiteX11" fmla="*/ 892975 w 1071570"/>
                  <a:gd name="connsiteY11" fmla="*/ 714380 h 714380"/>
                  <a:gd name="connsiteX0" fmla="*/ 0 w 1071570"/>
                  <a:gd name="connsiteY0" fmla="*/ 178595 h 714380"/>
                  <a:gd name="connsiteX1" fmla="*/ 892975 w 1071570"/>
                  <a:gd name="connsiteY1" fmla="*/ 178595 h 714380"/>
                  <a:gd name="connsiteX2" fmla="*/ 892975 w 1071570"/>
                  <a:gd name="connsiteY2" fmla="*/ 714380 h 714380"/>
                  <a:gd name="connsiteX3" fmla="*/ 0 w 1071570"/>
                  <a:gd name="connsiteY3" fmla="*/ 714380 h 714380"/>
                  <a:gd name="connsiteX4" fmla="*/ 0 w 1071570"/>
                  <a:gd name="connsiteY4" fmla="*/ 178595 h 714380"/>
                  <a:gd name="connsiteX0" fmla="*/ 892975 w 1071570"/>
                  <a:gd name="connsiteY0" fmla="*/ 178595 h 714380"/>
                  <a:gd name="connsiteX1" fmla="*/ 1071570 w 1071570"/>
                  <a:gd name="connsiteY1" fmla="*/ 0 h 714380"/>
                  <a:gd name="connsiteX2" fmla="*/ 1071570 w 1071570"/>
                  <a:gd name="connsiteY2" fmla="*/ 535785 h 714380"/>
                  <a:gd name="connsiteX3" fmla="*/ 892975 w 1071570"/>
                  <a:gd name="connsiteY3" fmla="*/ 714380 h 714380"/>
                  <a:gd name="connsiteX4" fmla="*/ 892975 w 1071570"/>
                  <a:gd name="connsiteY4" fmla="*/ 178595 h 714380"/>
                  <a:gd name="connsiteX0" fmla="*/ 0 w 1071570"/>
                  <a:gd name="connsiteY0" fmla="*/ 178595 h 714380"/>
                  <a:gd name="connsiteX1" fmla="*/ 178595 w 1071570"/>
                  <a:gd name="connsiteY1" fmla="*/ 0 h 714380"/>
                  <a:gd name="connsiteX2" fmla="*/ 1071570 w 1071570"/>
                  <a:gd name="connsiteY2" fmla="*/ 0 h 714380"/>
                  <a:gd name="connsiteX3" fmla="*/ 892975 w 1071570"/>
                  <a:gd name="connsiteY3" fmla="*/ 178595 h 714380"/>
                  <a:gd name="connsiteX4" fmla="*/ 0 w 1071570"/>
                  <a:gd name="connsiteY4" fmla="*/ 178595 h 714380"/>
                  <a:gd name="connsiteX0" fmla="*/ 0 w 1071570"/>
                  <a:gd name="connsiteY0" fmla="*/ 178595 h 714380"/>
                  <a:gd name="connsiteX1" fmla="*/ 88116 w 1071570"/>
                  <a:gd name="connsiteY1" fmla="*/ 90498 h 714380"/>
                  <a:gd name="connsiteX2" fmla="*/ 1071570 w 1071570"/>
                  <a:gd name="connsiteY2" fmla="*/ 0 h 714380"/>
                  <a:gd name="connsiteX3" fmla="*/ 1071570 w 1071570"/>
                  <a:gd name="connsiteY3" fmla="*/ 535785 h 714380"/>
                  <a:gd name="connsiteX4" fmla="*/ 892975 w 1071570"/>
                  <a:gd name="connsiteY4" fmla="*/ 714380 h 714380"/>
                  <a:gd name="connsiteX5" fmla="*/ 0 w 1071570"/>
                  <a:gd name="connsiteY5" fmla="*/ 714380 h 714380"/>
                  <a:gd name="connsiteX6" fmla="*/ 0 w 1071570"/>
                  <a:gd name="connsiteY6" fmla="*/ 178595 h 714380"/>
                  <a:gd name="connsiteX7" fmla="*/ 0 w 1071570"/>
                  <a:gd name="connsiteY7" fmla="*/ 178595 h 714380"/>
                  <a:gd name="connsiteX8" fmla="*/ 892975 w 1071570"/>
                  <a:gd name="connsiteY8" fmla="*/ 178595 h 714380"/>
                  <a:gd name="connsiteX9" fmla="*/ 959653 w 1071570"/>
                  <a:gd name="connsiteY9" fmla="*/ 111929 h 714380"/>
                  <a:gd name="connsiteX10" fmla="*/ 892975 w 1071570"/>
                  <a:gd name="connsiteY10" fmla="*/ 178595 h 714380"/>
                  <a:gd name="connsiteX11" fmla="*/ 892975 w 1071570"/>
                  <a:gd name="connsiteY11" fmla="*/ 714380 h 714380"/>
                  <a:gd name="connsiteX0" fmla="*/ 0 w 1071570"/>
                  <a:gd name="connsiteY0" fmla="*/ 178595 h 714380"/>
                  <a:gd name="connsiteX1" fmla="*/ 892975 w 1071570"/>
                  <a:gd name="connsiteY1" fmla="*/ 178595 h 714380"/>
                  <a:gd name="connsiteX2" fmla="*/ 892975 w 1071570"/>
                  <a:gd name="connsiteY2" fmla="*/ 714380 h 714380"/>
                  <a:gd name="connsiteX3" fmla="*/ 0 w 1071570"/>
                  <a:gd name="connsiteY3" fmla="*/ 714380 h 714380"/>
                  <a:gd name="connsiteX4" fmla="*/ 0 w 1071570"/>
                  <a:gd name="connsiteY4" fmla="*/ 178595 h 714380"/>
                  <a:gd name="connsiteX0" fmla="*/ 892975 w 1071570"/>
                  <a:gd name="connsiteY0" fmla="*/ 178595 h 714380"/>
                  <a:gd name="connsiteX1" fmla="*/ 1071570 w 1071570"/>
                  <a:gd name="connsiteY1" fmla="*/ 0 h 714380"/>
                  <a:gd name="connsiteX2" fmla="*/ 1071570 w 1071570"/>
                  <a:gd name="connsiteY2" fmla="*/ 535785 h 714380"/>
                  <a:gd name="connsiteX3" fmla="*/ 892975 w 1071570"/>
                  <a:gd name="connsiteY3" fmla="*/ 714380 h 714380"/>
                  <a:gd name="connsiteX4" fmla="*/ 892975 w 1071570"/>
                  <a:gd name="connsiteY4" fmla="*/ 178595 h 714380"/>
                  <a:gd name="connsiteX0" fmla="*/ 0 w 1071570"/>
                  <a:gd name="connsiteY0" fmla="*/ 178595 h 714380"/>
                  <a:gd name="connsiteX1" fmla="*/ 178595 w 1071570"/>
                  <a:gd name="connsiteY1" fmla="*/ 0 h 714380"/>
                  <a:gd name="connsiteX2" fmla="*/ 1071570 w 1071570"/>
                  <a:gd name="connsiteY2" fmla="*/ 0 h 714380"/>
                  <a:gd name="connsiteX3" fmla="*/ 892975 w 1071570"/>
                  <a:gd name="connsiteY3" fmla="*/ 178595 h 714380"/>
                  <a:gd name="connsiteX4" fmla="*/ 0 w 1071570"/>
                  <a:gd name="connsiteY4" fmla="*/ 178595 h 714380"/>
                  <a:gd name="connsiteX0" fmla="*/ 0 w 1071570"/>
                  <a:gd name="connsiteY0" fmla="*/ 178595 h 714380"/>
                  <a:gd name="connsiteX1" fmla="*/ 88116 w 1071570"/>
                  <a:gd name="connsiteY1" fmla="*/ 90498 h 714380"/>
                  <a:gd name="connsiteX2" fmla="*/ 988228 w 1071570"/>
                  <a:gd name="connsiteY2" fmla="*/ 85735 h 714380"/>
                  <a:gd name="connsiteX3" fmla="*/ 1071570 w 1071570"/>
                  <a:gd name="connsiteY3" fmla="*/ 535785 h 714380"/>
                  <a:gd name="connsiteX4" fmla="*/ 892975 w 1071570"/>
                  <a:gd name="connsiteY4" fmla="*/ 714380 h 714380"/>
                  <a:gd name="connsiteX5" fmla="*/ 0 w 1071570"/>
                  <a:gd name="connsiteY5" fmla="*/ 714380 h 714380"/>
                  <a:gd name="connsiteX6" fmla="*/ 0 w 1071570"/>
                  <a:gd name="connsiteY6" fmla="*/ 178595 h 714380"/>
                  <a:gd name="connsiteX7" fmla="*/ 0 w 1071570"/>
                  <a:gd name="connsiteY7" fmla="*/ 178595 h 714380"/>
                  <a:gd name="connsiteX8" fmla="*/ 892975 w 1071570"/>
                  <a:gd name="connsiteY8" fmla="*/ 178595 h 714380"/>
                  <a:gd name="connsiteX9" fmla="*/ 959653 w 1071570"/>
                  <a:gd name="connsiteY9" fmla="*/ 111929 h 714380"/>
                  <a:gd name="connsiteX10" fmla="*/ 892975 w 1071570"/>
                  <a:gd name="connsiteY10" fmla="*/ 178595 h 714380"/>
                  <a:gd name="connsiteX11" fmla="*/ 892975 w 1071570"/>
                  <a:gd name="connsiteY11" fmla="*/ 714380 h 714380"/>
                  <a:gd name="connsiteX0" fmla="*/ 0 w 1071570"/>
                  <a:gd name="connsiteY0" fmla="*/ 178595 h 714380"/>
                  <a:gd name="connsiteX1" fmla="*/ 892975 w 1071570"/>
                  <a:gd name="connsiteY1" fmla="*/ 178595 h 714380"/>
                  <a:gd name="connsiteX2" fmla="*/ 892975 w 1071570"/>
                  <a:gd name="connsiteY2" fmla="*/ 714380 h 714380"/>
                  <a:gd name="connsiteX3" fmla="*/ 0 w 1071570"/>
                  <a:gd name="connsiteY3" fmla="*/ 714380 h 714380"/>
                  <a:gd name="connsiteX4" fmla="*/ 0 w 1071570"/>
                  <a:gd name="connsiteY4" fmla="*/ 178595 h 714380"/>
                  <a:gd name="connsiteX0" fmla="*/ 892975 w 1071570"/>
                  <a:gd name="connsiteY0" fmla="*/ 178595 h 714380"/>
                  <a:gd name="connsiteX1" fmla="*/ 1071570 w 1071570"/>
                  <a:gd name="connsiteY1" fmla="*/ 0 h 714380"/>
                  <a:gd name="connsiteX2" fmla="*/ 1071570 w 1071570"/>
                  <a:gd name="connsiteY2" fmla="*/ 535785 h 714380"/>
                  <a:gd name="connsiteX3" fmla="*/ 892975 w 1071570"/>
                  <a:gd name="connsiteY3" fmla="*/ 714380 h 714380"/>
                  <a:gd name="connsiteX4" fmla="*/ 892975 w 1071570"/>
                  <a:gd name="connsiteY4" fmla="*/ 178595 h 714380"/>
                  <a:gd name="connsiteX0" fmla="*/ 0 w 1071570"/>
                  <a:gd name="connsiteY0" fmla="*/ 178595 h 714380"/>
                  <a:gd name="connsiteX1" fmla="*/ 178595 w 1071570"/>
                  <a:gd name="connsiteY1" fmla="*/ 0 h 714380"/>
                  <a:gd name="connsiteX2" fmla="*/ 1071570 w 1071570"/>
                  <a:gd name="connsiteY2" fmla="*/ 0 h 714380"/>
                  <a:gd name="connsiteX3" fmla="*/ 892975 w 1071570"/>
                  <a:gd name="connsiteY3" fmla="*/ 178595 h 714380"/>
                  <a:gd name="connsiteX4" fmla="*/ 0 w 1071570"/>
                  <a:gd name="connsiteY4" fmla="*/ 178595 h 714380"/>
                  <a:gd name="connsiteX0" fmla="*/ 0 w 1071570"/>
                  <a:gd name="connsiteY0" fmla="*/ 178595 h 714380"/>
                  <a:gd name="connsiteX1" fmla="*/ 88116 w 1071570"/>
                  <a:gd name="connsiteY1" fmla="*/ 90498 h 714380"/>
                  <a:gd name="connsiteX2" fmla="*/ 988228 w 1071570"/>
                  <a:gd name="connsiteY2" fmla="*/ 85735 h 714380"/>
                  <a:gd name="connsiteX3" fmla="*/ 1071570 w 1071570"/>
                  <a:gd name="connsiteY3" fmla="*/ 535785 h 714380"/>
                  <a:gd name="connsiteX4" fmla="*/ 892975 w 1071570"/>
                  <a:gd name="connsiteY4" fmla="*/ 714380 h 714380"/>
                  <a:gd name="connsiteX5" fmla="*/ 0 w 1071570"/>
                  <a:gd name="connsiteY5" fmla="*/ 714380 h 714380"/>
                  <a:gd name="connsiteX6" fmla="*/ 0 w 1071570"/>
                  <a:gd name="connsiteY6" fmla="*/ 178595 h 714380"/>
                  <a:gd name="connsiteX7" fmla="*/ 0 w 1071570"/>
                  <a:gd name="connsiteY7" fmla="*/ 178595 h 714380"/>
                  <a:gd name="connsiteX8" fmla="*/ 892975 w 1071570"/>
                  <a:gd name="connsiteY8" fmla="*/ 178595 h 714380"/>
                  <a:gd name="connsiteX9" fmla="*/ 988231 w 1071570"/>
                  <a:gd name="connsiteY9" fmla="*/ 83363 h 714380"/>
                  <a:gd name="connsiteX10" fmla="*/ 892975 w 1071570"/>
                  <a:gd name="connsiteY10" fmla="*/ 178595 h 714380"/>
                  <a:gd name="connsiteX11" fmla="*/ 892975 w 1071570"/>
                  <a:gd name="connsiteY11" fmla="*/ 714380 h 714380"/>
                  <a:gd name="connsiteX0" fmla="*/ 0 w 1071570"/>
                  <a:gd name="connsiteY0" fmla="*/ 178595 h 714380"/>
                  <a:gd name="connsiteX1" fmla="*/ 892975 w 1071570"/>
                  <a:gd name="connsiteY1" fmla="*/ 178595 h 714380"/>
                  <a:gd name="connsiteX2" fmla="*/ 892975 w 1071570"/>
                  <a:gd name="connsiteY2" fmla="*/ 714380 h 714380"/>
                  <a:gd name="connsiteX3" fmla="*/ 0 w 1071570"/>
                  <a:gd name="connsiteY3" fmla="*/ 714380 h 714380"/>
                  <a:gd name="connsiteX4" fmla="*/ 0 w 1071570"/>
                  <a:gd name="connsiteY4" fmla="*/ 178595 h 714380"/>
                  <a:gd name="connsiteX0" fmla="*/ 892975 w 1071570"/>
                  <a:gd name="connsiteY0" fmla="*/ 178595 h 714380"/>
                  <a:gd name="connsiteX1" fmla="*/ 1071570 w 1071570"/>
                  <a:gd name="connsiteY1" fmla="*/ 0 h 714380"/>
                  <a:gd name="connsiteX2" fmla="*/ 1071570 w 1071570"/>
                  <a:gd name="connsiteY2" fmla="*/ 535785 h 714380"/>
                  <a:gd name="connsiteX3" fmla="*/ 892975 w 1071570"/>
                  <a:gd name="connsiteY3" fmla="*/ 714380 h 714380"/>
                  <a:gd name="connsiteX4" fmla="*/ 892975 w 1071570"/>
                  <a:gd name="connsiteY4" fmla="*/ 178595 h 714380"/>
                  <a:gd name="connsiteX0" fmla="*/ 0 w 1071570"/>
                  <a:gd name="connsiteY0" fmla="*/ 178595 h 714380"/>
                  <a:gd name="connsiteX1" fmla="*/ 178595 w 1071570"/>
                  <a:gd name="connsiteY1" fmla="*/ 0 h 714380"/>
                  <a:gd name="connsiteX2" fmla="*/ 1071570 w 1071570"/>
                  <a:gd name="connsiteY2" fmla="*/ 0 h 714380"/>
                  <a:gd name="connsiteX3" fmla="*/ 892975 w 1071570"/>
                  <a:gd name="connsiteY3" fmla="*/ 178595 h 714380"/>
                  <a:gd name="connsiteX4" fmla="*/ 0 w 1071570"/>
                  <a:gd name="connsiteY4" fmla="*/ 178595 h 714380"/>
                  <a:gd name="connsiteX0" fmla="*/ 0 w 1071570"/>
                  <a:gd name="connsiteY0" fmla="*/ 178595 h 714380"/>
                  <a:gd name="connsiteX1" fmla="*/ 88116 w 1071570"/>
                  <a:gd name="connsiteY1" fmla="*/ 90498 h 714380"/>
                  <a:gd name="connsiteX2" fmla="*/ 988228 w 1071570"/>
                  <a:gd name="connsiteY2" fmla="*/ 85735 h 714380"/>
                  <a:gd name="connsiteX3" fmla="*/ 985847 w 1071570"/>
                  <a:gd name="connsiteY3" fmla="*/ 621516 h 714380"/>
                  <a:gd name="connsiteX4" fmla="*/ 892975 w 1071570"/>
                  <a:gd name="connsiteY4" fmla="*/ 714380 h 714380"/>
                  <a:gd name="connsiteX5" fmla="*/ 0 w 1071570"/>
                  <a:gd name="connsiteY5" fmla="*/ 714380 h 714380"/>
                  <a:gd name="connsiteX6" fmla="*/ 0 w 1071570"/>
                  <a:gd name="connsiteY6" fmla="*/ 178595 h 714380"/>
                  <a:gd name="connsiteX7" fmla="*/ 0 w 1071570"/>
                  <a:gd name="connsiteY7" fmla="*/ 178595 h 714380"/>
                  <a:gd name="connsiteX8" fmla="*/ 892975 w 1071570"/>
                  <a:gd name="connsiteY8" fmla="*/ 178595 h 714380"/>
                  <a:gd name="connsiteX9" fmla="*/ 988231 w 1071570"/>
                  <a:gd name="connsiteY9" fmla="*/ 83363 h 714380"/>
                  <a:gd name="connsiteX10" fmla="*/ 892975 w 1071570"/>
                  <a:gd name="connsiteY10" fmla="*/ 178595 h 714380"/>
                  <a:gd name="connsiteX11" fmla="*/ 892975 w 1071570"/>
                  <a:gd name="connsiteY11" fmla="*/ 714380 h 714380"/>
                  <a:gd name="connsiteX0" fmla="*/ 0 w 1071570"/>
                  <a:gd name="connsiteY0" fmla="*/ 178595 h 714380"/>
                  <a:gd name="connsiteX1" fmla="*/ 892975 w 1071570"/>
                  <a:gd name="connsiteY1" fmla="*/ 178595 h 714380"/>
                  <a:gd name="connsiteX2" fmla="*/ 892975 w 1071570"/>
                  <a:gd name="connsiteY2" fmla="*/ 714380 h 714380"/>
                  <a:gd name="connsiteX3" fmla="*/ 0 w 1071570"/>
                  <a:gd name="connsiteY3" fmla="*/ 714380 h 714380"/>
                  <a:gd name="connsiteX4" fmla="*/ 0 w 1071570"/>
                  <a:gd name="connsiteY4" fmla="*/ 178595 h 714380"/>
                  <a:gd name="connsiteX0" fmla="*/ 892975 w 1071570"/>
                  <a:gd name="connsiteY0" fmla="*/ 178595 h 714380"/>
                  <a:gd name="connsiteX1" fmla="*/ 1071570 w 1071570"/>
                  <a:gd name="connsiteY1" fmla="*/ 0 h 714380"/>
                  <a:gd name="connsiteX2" fmla="*/ 1071570 w 1071570"/>
                  <a:gd name="connsiteY2" fmla="*/ 535785 h 714380"/>
                  <a:gd name="connsiteX3" fmla="*/ 892975 w 1071570"/>
                  <a:gd name="connsiteY3" fmla="*/ 714380 h 714380"/>
                  <a:gd name="connsiteX4" fmla="*/ 892975 w 1071570"/>
                  <a:gd name="connsiteY4" fmla="*/ 178595 h 714380"/>
                  <a:gd name="connsiteX0" fmla="*/ 0 w 1071570"/>
                  <a:gd name="connsiteY0" fmla="*/ 178595 h 714380"/>
                  <a:gd name="connsiteX1" fmla="*/ 178595 w 1071570"/>
                  <a:gd name="connsiteY1" fmla="*/ 0 h 714380"/>
                  <a:gd name="connsiteX2" fmla="*/ 1000132 w 1071570"/>
                  <a:gd name="connsiteY2" fmla="*/ 71438 h 714380"/>
                  <a:gd name="connsiteX3" fmla="*/ 892975 w 1071570"/>
                  <a:gd name="connsiteY3" fmla="*/ 178595 h 714380"/>
                  <a:gd name="connsiteX4" fmla="*/ 0 w 1071570"/>
                  <a:gd name="connsiteY4" fmla="*/ 178595 h 714380"/>
                  <a:gd name="connsiteX0" fmla="*/ 0 w 1071570"/>
                  <a:gd name="connsiteY0" fmla="*/ 178595 h 714380"/>
                  <a:gd name="connsiteX1" fmla="*/ 88116 w 1071570"/>
                  <a:gd name="connsiteY1" fmla="*/ 90498 h 714380"/>
                  <a:gd name="connsiteX2" fmla="*/ 988228 w 1071570"/>
                  <a:gd name="connsiteY2" fmla="*/ 85735 h 714380"/>
                  <a:gd name="connsiteX3" fmla="*/ 985847 w 1071570"/>
                  <a:gd name="connsiteY3" fmla="*/ 621516 h 714380"/>
                  <a:gd name="connsiteX4" fmla="*/ 892975 w 1071570"/>
                  <a:gd name="connsiteY4" fmla="*/ 714380 h 714380"/>
                  <a:gd name="connsiteX5" fmla="*/ 0 w 1071570"/>
                  <a:gd name="connsiteY5" fmla="*/ 714380 h 714380"/>
                  <a:gd name="connsiteX6" fmla="*/ 0 w 1071570"/>
                  <a:gd name="connsiteY6" fmla="*/ 178595 h 714380"/>
                  <a:gd name="connsiteX7" fmla="*/ 0 w 1071570"/>
                  <a:gd name="connsiteY7" fmla="*/ 178595 h 714380"/>
                  <a:gd name="connsiteX8" fmla="*/ 892975 w 1071570"/>
                  <a:gd name="connsiteY8" fmla="*/ 178595 h 714380"/>
                  <a:gd name="connsiteX9" fmla="*/ 988231 w 1071570"/>
                  <a:gd name="connsiteY9" fmla="*/ 83363 h 714380"/>
                  <a:gd name="connsiteX10" fmla="*/ 892975 w 1071570"/>
                  <a:gd name="connsiteY10" fmla="*/ 178595 h 714380"/>
                  <a:gd name="connsiteX11" fmla="*/ 892975 w 1071570"/>
                  <a:gd name="connsiteY11" fmla="*/ 714380 h 714380"/>
                  <a:gd name="connsiteX0" fmla="*/ 0 w 1071570"/>
                  <a:gd name="connsiteY0" fmla="*/ 178595 h 714380"/>
                  <a:gd name="connsiteX1" fmla="*/ 892975 w 1071570"/>
                  <a:gd name="connsiteY1" fmla="*/ 178595 h 714380"/>
                  <a:gd name="connsiteX2" fmla="*/ 892975 w 1071570"/>
                  <a:gd name="connsiteY2" fmla="*/ 714380 h 714380"/>
                  <a:gd name="connsiteX3" fmla="*/ 0 w 1071570"/>
                  <a:gd name="connsiteY3" fmla="*/ 714380 h 714380"/>
                  <a:gd name="connsiteX4" fmla="*/ 0 w 1071570"/>
                  <a:gd name="connsiteY4" fmla="*/ 178595 h 714380"/>
                  <a:gd name="connsiteX0" fmla="*/ 892975 w 1071570"/>
                  <a:gd name="connsiteY0" fmla="*/ 178595 h 714380"/>
                  <a:gd name="connsiteX1" fmla="*/ 1071570 w 1071570"/>
                  <a:gd name="connsiteY1" fmla="*/ 0 h 714380"/>
                  <a:gd name="connsiteX2" fmla="*/ 992991 w 1071570"/>
                  <a:gd name="connsiteY2" fmla="*/ 595322 h 714380"/>
                  <a:gd name="connsiteX3" fmla="*/ 892975 w 1071570"/>
                  <a:gd name="connsiteY3" fmla="*/ 714380 h 714380"/>
                  <a:gd name="connsiteX4" fmla="*/ 892975 w 1071570"/>
                  <a:gd name="connsiteY4" fmla="*/ 178595 h 714380"/>
                  <a:gd name="connsiteX0" fmla="*/ 0 w 1071570"/>
                  <a:gd name="connsiteY0" fmla="*/ 178595 h 714380"/>
                  <a:gd name="connsiteX1" fmla="*/ 178595 w 1071570"/>
                  <a:gd name="connsiteY1" fmla="*/ 0 h 714380"/>
                  <a:gd name="connsiteX2" fmla="*/ 1000132 w 1071570"/>
                  <a:gd name="connsiteY2" fmla="*/ 71438 h 714380"/>
                  <a:gd name="connsiteX3" fmla="*/ 892975 w 1071570"/>
                  <a:gd name="connsiteY3" fmla="*/ 178595 h 714380"/>
                  <a:gd name="connsiteX4" fmla="*/ 0 w 1071570"/>
                  <a:gd name="connsiteY4" fmla="*/ 178595 h 714380"/>
                  <a:gd name="connsiteX0" fmla="*/ 0 w 1071570"/>
                  <a:gd name="connsiteY0" fmla="*/ 178595 h 714380"/>
                  <a:gd name="connsiteX1" fmla="*/ 88116 w 1071570"/>
                  <a:gd name="connsiteY1" fmla="*/ 90498 h 714380"/>
                  <a:gd name="connsiteX2" fmla="*/ 988228 w 1071570"/>
                  <a:gd name="connsiteY2" fmla="*/ 85735 h 714380"/>
                  <a:gd name="connsiteX3" fmla="*/ 985847 w 1071570"/>
                  <a:gd name="connsiteY3" fmla="*/ 621516 h 714380"/>
                  <a:gd name="connsiteX4" fmla="*/ 892975 w 1071570"/>
                  <a:gd name="connsiteY4" fmla="*/ 714380 h 714380"/>
                  <a:gd name="connsiteX5" fmla="*/ 0 w 1071570"/>
                  <a:gd name="connsiteY5" fmla="*/ 714380 h 714380"/>
                  <a:gd name="connsiteX6" fmla="*/ 0 w 1071570"/>
                  <a:gd name="connsiteY6" fmla="*/ 178595 h 714380"/>
                  <a:gd name="connsiteX7" fmla="*/ 0 w 1071570"/>
                  <a:gd name="connsiteY7" fmla="*/ 178595 h 714380"/>
                  <a:gd name="connsiteX8" fmla="*/ 892975 w 1071570"/>
                  <a:gd name="connsiteY8" fmla="*/ 178595 h 714380"/>
                  <a:gd name="connsiteX9" fmla="*/ 988231 w 1071570"/>
                  <a:gd name="connsiteY9" fmla="*/ 83363 h 714380"/>
                  <a:gd name="connsiteX10" fmla="*/ 892975 w 1071570"/>
                  <a:gd name="connsiteY10" fmla="*/ 178595 h 714380"/>
                  <a:gd name="connsiteX11" fmla="*/ 892975 w 1071570"/>
                  <a:gd name="connsiteY11" fmla="*/ 714380 h 714380"/>
                  <a:gd name="connsiteX0" fmla="*/ 0 w 1000132"/>
                  <a:gd name="connsiteY0" fmla="*/ 178595 h 714380"/>
                  <a:gd name="connsiteX1" fmla="*/ 892975 w 1000132"/>
                  <a:gd name="connsiteY1" fmla="*/ 178595 h 714380"/>
                  <a:gd name="connsiteX2" fmla="*/ 892975 w 1000132"/>
                  <a:gd name="connsiteY2" fmla="*/ 714380 h 714380"/>
                  <a:gd name="connsiteX3" fmla="*/ 0 w 1000132"/>
                  <a:gd name="connsiteY3" fmla="*/ 714380 h 714380"/>
                  <a:gd name="connsiteX4" fmla="*/ 0 w 1000132"/>
                  <a:gd name="connsiteY4" fmla="*/ 178595 h 714380"/>
                  <a:gd name="connsiteX0" fmla="*/ 892975 w 1000132"/>
                  <a:gd name="connsiteY0" fmla="*/ 178595 h 714380"/>
                  <a:gd name="connsiteX1" fmla="*/ 983466 w 1000132"/>
                  <a:gd name="connsiteY1" fmla="*/ 92879 h 714380"/>
                  <a:gd name="connsiteX2" fmla="*/ 992991 w 1000132"/>
                  <a:gd name="connsiteY2" fmla="*/ 595322 h 714380"/>
                  <a:gd name="connsiteX3" fmla="*/ 892975 w 1000132"/>
                  <a:gd name="connsiteY3" fmla="*/ 714380 h 714380"/>
                  <a:gd name="connsiteX4" fmla="*/ 892975 w 1000132"/>
                  <a:gd name="connsiteY4" fmla="*/ 178595 h 714380"/>
                  <a:gd name="connsiteX0" fmla="*/ 0 w 1000132"/>
                  <a:gd name="connsiteY0" fmla="*/ 178595 h 714380"/>
                  <a:gd name="connsiteX1" fmla="*/ 178595 w 1000132"/>
                  <a:gd name="connsiteY1" fmla="*/ 0 h 714380"/>
                  <a:gd name="connsiteX2" fmla="*/ 1000132 w 1000132"/>
                  <a:gd name="connsiteY2" fmla="*/ 71438 h 714380"/>
                  <a:gd name="connsiteX3" fmla="*/ 892975 w 1000132"/>
                  <a:gd name="connsiteY3" fmla="*/ 178595 h 714380"/>
                  <a:gd name="connsiteX4" fmla="*/ 0 w 1000132"/>
                  <a:gd name="connsiteY4" fmla="*/ 178595 h 714380"/>
                  <a:gd name="connsiteX0" fmla="*/ 0 w 1000132"/>
                  <a:gd name="connsiteY0" fmla="*/ 178595 h 714380"/>
                  <a:gd name="connsiteX1" fmla="*/ 88116 w 1000132"/>
                  <a:gd name="connsiteY1" fmla="*/ 90498 h 714380"/>
                  <a:gd name="connsiteX2" fmla="*/ 988228 w 1000132"/>
                  <a:gd name="connsiteY2" fmla="*/ 85735 h 714380"/>
                  <a:gd name="connsiteX3" fmla="*/ 985847 w 1000132"/>
                  <a:gd name="connsiteY3" fmla="*/ 621516 h 714380"/>
                  <a:gd name="connsiteX4" fmla="*/ 892975 w 1000132"/>
                  <a:gd name="connsiteY4" fmla="*/ 714380 h 714380"/>
                  <a:gd name="connsiteX5" fmla="*/ 0 w 1000132"/>
                  <a:gd name="connsiteY5" fmla="*/ 714380 h 714380"/>
                  <a:gd name="connsiteX6" fmla="*/ 0 w 1000132"/>
                  <a:gd name="connsiteY6" fmla="*/ 178595 h 714380"/>
                  <a:gd name="connsiteX7" fmla="*/ 0 w 1000132"/>
                  <a:gd name="connsiteY7" fmla="*/ 178595 h 714380"/>
                  <a:gd name="connsiteX8" fmla="*/ 892975 w 1000132"/>
                  <a:gd name="connsiteY8" fmla="*/ 178595 h 714380"/>
                  <a:gd name="connsiteX9" fmla="*/ 988231 w 1000132"/>
                  <a:gd name="connsiteY9" fmla="*/ 83363 h 714380"/>
                  <a:gd name="connsiteX10" fmla="*/ 892975 w 1000132"/>
                  <a:gd name="connsiteY10" fmla="*/ 178595 h 714380"/>
                  <a:gd name="connsiteX11" fmla="*/ 892975 w 1000132"/>
                  <a:gd name="connsiteY11" fmla="*/ 714380 h 714380"/>
                  <a:gd name="connsiteX0" fmla="*/ 0 w 1000132"/>
                  <a:gd name="connsiteY0" fmla="*/ 107157 h 642942"/>
                  <a:gd name="connsiteX1" fmla="*/ 892975 w 1000132"/>
                  <a:gd name="connsiteY1" fmla="*/ 107157 h 642942"/>
                  <a:gd name="connsiteX2" fmla="*/ 892975 w 1000132"/>
                  <a:gd name="connsiteY2" fmla="*/ 642942 h 642942"/>
                  <a:gd name="connsiteX3" fmla="*/ 0 w 1000132"/>
                  <a:gd name="connsiteY3" fmla="*/ 642942 h 642942"/>
                  <a:gd name="connsiteX4" fmla="*/ 0 w 1000132"/>
                  <a:gd name="connsiteY4" fmla="*/ 107157 h 642942"/>
                  <a:gd name="connsiteX0" fmla="*/ 892975 w 1000132"/>
                  <a:gd name="connsiteY0" fmla="*/ 107157 h 642942"/>
                  <a:gd name="connsiteX1" fmla="*/ 983466 w 1000132"/>
                  <a:gd name="connsiteY1" fmla="*/ 21441 h 642942"/>
                  <a:gd name="connsiteX2" fmla="*/ 992991 w 1000132"/>
                  <a:gd name="connsiteY2" fmla="*/ 523884 h 642942"/>
                  <a:gd name="connsiteX3" fmla="*/ 892975 w 1000132"/>
                  <a:gd name="connsiteY3" fmla="*/ 642942 h 642942"/>
                  <a:gd name="connsiteX4" fmla="*/ 892975 w 1000132"/>
                  <a:gd name="connsiteY4" fmla="*/ 107157 h 642942"/>
                  <a:gd name="connsiteX0" fmla="*/ 0 w 1000132"/>
                  <a:gd name="connsiteY0" fmla="*/ 107157 h 642942"/>
                  <a:gd name="connsiteX1" fmla="*/ 85734 w 1000132"/>
                  <a:gd name="connsiteY1" fmla="*/ 28585 h 642942"/>
                  <a:gd name="connsiteX2" fmla="*/ 1000132 w 1000132"/>
                  <a:gd name="connsiteY2" fmla="*/ 0 h 642942"/>
                  <a:gd name="connsiteX3" fmla="*/ 892975 w 1000132"/>
                  <a:gd name="connsiteY3" fmla="*/ 107157 h 642942"/>
                  <a:gd name="connsiteX4" fmla="*/ 0 w 1000132"/>
                  <a:gd name="connsiteY4" fmla="*/ 107157 h 642942"/>
                  <a:gd name="connsiteX0" fmla="*/ 0 w 1000132"/>
                  <a:gd name="connsiteY0" fmla="*/ 107157 h 642942"/>
                  <a:gd name="connsiteX1" fmla="*/ 88116 w 1000132"/>
                  <a:gd name="connsiteY1" fmla="*/ 19060 h 642942"/>
                  <a:gd name="connsiteX2" fmla="*/ 988228 w 1000132"/>
                  <a:gd name="connsiteY2" fmla="*/ 14297 h 642942"/>
                  <a:gd name="connsiteX3" fmla="*/ 985847 w 1000132"/>
                  <a:gd name="connsiteY3" fmla="*/ 550078 h 642942"/>
                  <a:gd name="connsiteX4" fmla="*/ 892975 w 1000132"/>
                  <a:gd name="connsiteY4" fmla="*/ 642942 h 642942"/>
                  <a:gd name="connsiteX5" fmla="*/ 0 w 1000132"/>
                  <a:gd name="connsiteY5" fmla="*/ 642942 h 642942"/>
                  <a:gd name="connsiteX6" fmla="*/ 0 w 1000132"/>
                  <a:gd name="connsiteY6" fmla="*/ 107157 h 642942"/>
                  <a:gd name="connsiteX7" fmla="*/ 0 w 1000132"/>
                  <a:gd name="connsiteY7" fmla="*/ 107157 h 642942"/>
                  <a:gd name="connsiteX8" fmla="*/ 892975 w 1000132"/>
                  <a:gd name="connsiteY8" fmla="*/ 107157 h 642942"/>
                  <a:gd name="connsiteX9" fmla="*/ 988231 w 1000132"/>
                  <a:gd name="connsiteY9" fmla="*/ 11925 h 642942"/>
                  <a:gd name="connsiteX10" fmla="*/ 892975 w 1000132"/>
                  <a:gd name="connsiteY10" fmla="*/ 107157 h 642942"/>
                  <a:gd name="connsiteX11" fmla="*/ 892975 w 1000132"/>
                  <a:gd name="connsiteY11" fmla="*/ 642942 h 642942"/>
                  <a:gd name="connsiteX0" fmla="*/ 0 w 1000132"/>
                  <a:gd name="connsiteY0" fmla="*/ 107157 h 642942"/>
                  <a:gd name="connsiteX1" fmla="*/ 892975 w 1000132"/>
                  <a:gd name="connsiteY1" fmla="*/ 107157 h 642942"/>
                  <a:gd name="connsiteX2" fmla="*/ 892975 w 1000132"/>
                  <a:gd name="connsiteY2" fmla="*/ 642942 h 642942"/>
                  <a:gd name="connsiteX3" fmla="*/ 0 w 1000132"/>
                  <a:gd name="connsiteY3" fmla="*/ 642942 h 642942"/>
                  <a:gd name="connsiteX4" fmla="*/ 0 w 1000132"/>
                  <a:gd name="connsiteY4" fmla="*/ 107157 h 642942"/>
                  <a:gd name="connsiteX0" fmla="*/ 892975 w 1000132"/>
                  <a:gd name="connsiteY0" fmla="*/ 107157 h 642942"/>
                  <a:gd name="connsiteX1" fmla="*/ 983466 w 1000132"/>
                  <a:gd name="connsiteY1" fmla="*/ 21441 h 642942"/>
                  <a:gd name="connsiteX2" fmla="*/ 992991 w 1000132"/>
                  <a:gd name="connsiteY2" fmla="*/ 523884 h 642942"/>
                  <a:gd name="connsiteX3" fmla="*/ 892975 w 1000132"/>
                  <a:gd name="connsiteY3" fmla="*/ 642942 h 642942"/>
                  <a:gd name="connsiteX4" fmla="*/ 892975 w 1000132"/>
                  <a:gd name="connsiteY4" fmla="*/ 107157 h 642942"/>
                  <a:gd name="connsiteX0" fmla="*/ 0 w 1000132"/>
                  <a:gd name="connsiteY0" fmla="*/ 107157 h 642942"/>
                  <a:gd name="connsiteX1" fmla="*/ 85734 w 1000132"/>
                  <a:gd name="connsiteY1" fmla="*/ 28585 h 642942"/>
                  <a:gd name="connsiteX2" fmla="*/ 1000132 w 1000132"/>
                  <a:gd name="connsiteY2" fmla="*/ 0 h 642942"/>
                  <a:gd name="connsiteX3" fmla="*/ 892975 w 1000132"/>
                  <a:gd name="connsiteY3" fmla="*/ 107157 h 642942"/>
                  <a:gd name="connsiteX4" fmla="*/ 0 w 1000132"/>
                  <a:gd name="connsiteY4" fmla="*/ 107157 h 642942"/>
                  <a:gd name="connsiteX0" fmla="*/ 0 w 1000132"/>
                  <a:gd name="connsiteY0" fmla="*/ 107157 h 642942"/>
                  <a:gd name="connsiteX1" fmla="*/ 88116 w 1000132"/>
                  <a:gd name="connsiteY1" fmla="*/ 19060 h 642942"/>
                  <a:gd name="connsiteX2" fmla="*/ 988228 w 1000132"/>
                  <a:gd name="connsiteY2" fmla="*/ 14297 h 642942"/>
                  <a:gd name="connsiteX3" fmla="*/ 985847 w 1000132"/>
                  <a:gd name="connsiteY3" fmla="*/ 550078 h 642942"/>
                  <a:gd name="connsiteX4" fmla="*/ 892975 w 1000132"/>
                  <a:gd name="connsiteY4" fmla="*/ 642942 h 642942"/>
                  <a:gd name="connsiteX5" fmla="*/ 0 w 1000132"/>
                  <a:gd name="connsiteY5" fmla="*/ 642942 h 642942"/>
                  <a:gd name="connsiteX6" fmla="*/ 0 w 1000132"/>
                  <a:gd name="connsiteY6" fmla="*/ 107157 h 642942"/>
                  <a:gd name="connsiteX7" fmla="*/ 0 w 1000132"/>
                  <a:gd name="connsiteY7" fmla="*/ 107157 h 642942"/>
                  <a:gd name="connsiteX8" fmla="*/ 892975 w 1000132"/>
                  <a:gd name="connsiteY8" fmla="*/ 107157 h 642942"/>
                  <a:gd name="connsiteX9" fmla="*/ 973946 w 1000132"/>
                  <a:gd name="connsiteY9" fmla="*/ 21460 h 642942"/>
                  <a:gd name="connsiteX10" fmla="*/ 892975 w 1000132"/>
                  <a:gd name="connsiteY10" fmla="*/ 107157 h 642942"/>
                  <a:gd name="connsiteX11" fmla="*/ 892975 w 1000132"/>
                  <a:gd name="connsiteY11" fmla="*/ 642942 h 642942"/>
                  <a:gd name="connsiteX0" fmla="*/ 0 w 992991"/>
                  <a:gd name="connsiteY0" fmla="*/ 95241 h 631026"/>
                  <a:gd name="connsiteX1" fmla="*/ 892975 w 992991"/>
                  <a:gd name="connsiteY1" fmla="*/ 95241 h 631026"/>
                  <a:gd name="connsiteX2" fmla="*/ 892975 w 992991"/>
                  <a:gd name="connsiteY2" fmla="*/ 631026 h 631026"/>
                  <a:gd name="connsiteX3" fmla="*/ 0 w 992991"/>
                  <a:gd name="connsiteY3" fmla="*/ 631026 h 631026"/>
                  <a:gd name="connsiteX4" fmla="*/ 0 w 992991"/>
                  <a:gd name="connsiteY4" fmla="*/ 95241 h 631026"/>
                  <a:gd name="connsiteX0" fmla="*/ 892975 w 992991"/>
                  <a:gd name="connsiteY0" fmla="*/ 95241 h 631026"/>
                  <a:gd name="connsiteX1" fmla="*/ 983466 w 992991"/>
                  <a:gd name="connsiteY1" fmla="*/ 9525 h 631026"/>
                  <a:gd name="connsiteX2" fmla="*/ 992991 w 992991"/>
                  <a:gd name="connsiteY2" fmla="*/ 511968 h 631026"/>
                  <a:gd name="connsiteX3" fmla="*/ 892975 w 992991"/>
                  <a:gd name="connsiteY3" fmla="*/ 631026 h 631026"/>
                  <a:gd name="connsiteX4" fmla="*/ 892975 w 992991"/>
                  <a:gd name="connsiteY4" fmla="*/ 95241 h 631026"/>
                  <a:gd name="connsiteX0" fmla="*/ 0 w 992991"/>
                  <a:gd name="connsiteY0" fmla="*/ 95241 h 631026"/>
                  <a:gd name="connsiteX1" fmla="*/ 85734 w 992991"/>
                  <a:gd name="connsiteY1" fmla="*/ 16669 h 631026"/>
                  <a:gd name="connsiteX2" fmla="*/ 978703 w 992991"/>
                  <a:gd name="connsiteY2" fmla="*/ 0 h 631026"/>
                  <a:gd name="connsiteX3" fmla="*/ 892975 w 992991"/>
                  <a:gd name="connsiteY3" fmla="*/ 95241 h 631026"/>
                  <a:gd name="connsiteX4" fmla="*/ 0 w 992991"/>
                  <a:gd name="connsiteY4" fmla="*/ 95241 h 631026"/>
                  <a:gd name="connsiteX0" fmla="*/ 0 w 992991"/>
                  <a:gd name="connsiteY0" fmla="*/ 95241 h 631026"/>
                  <a:gd name="connsiteX1" fmla="*/ 88116 w 992991"/>
                  <a:gd name="connsiteY1" fmla="*/ 7144 h 631026"/>
                  <a:gd name="connsiteX2" fmla="*/ 988228 w 992991"/>
                  <a:gd name="connsiteY2" fmla="*/ 2381 h 631026"/>
                  <a:gd name="connsiteX3" fmla="*/ 985847 w 992991"/>
                  <a:gd name="connsiteY3" fmla="*/ 538162 h 631026"/>
                  <a:gd name="connsiteX4" fmla="*/ 892975 w 992991"/>
                  <a:gd name="connsiteY4" fmla="*/ 631026 h 631026"/>
                  <a:gd name="connsiteX5" fmla="*/ 0 w 992991"/>
                  <a:gd name="connsiteY5" fmla="*/ 631026 h 631026"/>
                  <a:gd name="connsiteX6" fmla="*/ 0 w 992991"/>
                  <a:gd name="connsiteY6" fmla="*/ 95241 h 631026"/>
                  <a:gd name="connsiteX7" fmla="*/ 0 w 992991"/>
                  <a:gd name="connsiteY7" fmla="*/ 95241 h 631026"/>
                  <a:gd name="connsiteX8" fmla="*/ 892975 w 992991"/>
                  <a:gd name="connsiteY8" fmla="*/ 95241 h 631026"/>
                  <a:gd name="connsiteX9" fmla="*/ 973946 w 992991"/>
                  <a:gd name="connsiteY9" fmla="*/ 9544 h 631026"/>
                  <a:gd name="connsiteX10" fmla="*/ 892975 w 992991"/>
                  <a:gd name="connsiteY10" fmla="*/ 95241 h 631026"/>
                  <a:gd name="connsiteX11" fmla="*/ 892975 w 992991"/>
                  <a:gd name="connsiteY11" fmla="*/ 631026 h 631026"/>
                  <a:gd name="connsiteX0" fmla="*/ 0 w 992991"/>
                  <a:gd name="connsiteY0" fmla="*/ 95241 h 631026"/>
                  <a:gd name="connsiteX1" fmla="*/ 892975 w 992991"/>
                  <a:gd name="connsiteY1" fmla="*/ 95241 h 631026"/>
                  <a:gd name="connsiteX2" fmla="*/ 892975 w 992991"/>
                  <a:gd name="connsiteY2" fmla="*/ 631026 h 631026"/>
                  <a:gd name="connsiteX3" fmla="*/ 0 w 992991"/>
                  <a:gd name="connsiteY3" fmla="*/ 631026 h 631026"/>
                  <a:gd name="connsiteX4" fmla="*/ 0 w 992991"/>
                  <a:gd name="connsiteY4" fmla="*/ 95241 h 631026"/>
                  <a:gd name="connsiteX0" fmla="*/ 892975 w 992991"/>
                  <a:gd name="connsiteY0" fmla="*/ 95241 h 631026"/>
                  <a:gd name="connsiteX1" fmla="*/ 983466 w 992991"/>
                  <a:gd name="connsiteY1" fmla="*/ 9525 h 631026"/>
                  <a:gd name="connsiteX2" fmla="*/ 992991 w 992991"/>
                  <a:gd name="connsiteY2" fmla="*/ 511968 h 631026"/>
                  <a:gd name="connsiteX3" fmla="*/ 892975 w 992991"/>
                  <a:gd name="connsiteY3" fmla="*/ 631026 h 631026"/>
                  <a:gd name="connsiteX4" fmla="*/ 892975 w 992991"/>
                  <a:gd name="connsiteY4" fmla="*/ 95241 h 631026"/>
                  <a:gd name="connsiteX0" fmla="*/ 0 w 992991"/>
                  <a:gd name="connsiteY0" fmla="*/ 95241 h 631026"/>
                  <a:gd name="connsiteX1" fmla="*/ 85734 w 992991"/>
                  <a:gd name="connsiteY1" fmla="*/ 16669 h 631026"/>
                  <a:gd name="connsiteX2" fmla="*/ 978703 w 992991"/>
                  <a:gd name="connsiteY2" fmla="*/ 0 h 631026"/>
                  <a:gd name="connsiteX3" fmla="*/ 892975 w 992991"/>
                  <a:gd name="connsiteY3" fmla="*/ 95241 h 631026"/>
                  <a:gd name="connsiteX4" fmla="*/ 0 w 992991"/>
                  <a:gd name="connsiteY4" fmla="*/ 95241 h 631026"/>
                  <a:gd name="connsiteX0" fmla="*/ 0 w 992991"/>
                  <a:gd name="connsiteY0" fmla="*/ 95241 h 631026"/>
                  <a:gd name="connsiteX1" fmla="*/ 88116 w 992991"/>
                  <a:gd name="connsiteY1" fmla="*/ 7144 h 631026"/>
                  <a:gd name="connsiteX2" fmla="*/ 990612 w 992991"/>
                  <a:gd name="connsiteY2" fmla="*/ 4772 h 631026"/>
                  <a:gd name="connsiteX3" fmla="*/ 985847 w 992991"/>
                  <a:gd name="connsiteY3" fmla="*/ 538162 h 631026"/>
                  <a:gd name="connsiteX4" fmla="*/ 892975 w 992991"/>
                  <a:gd name="connsiteY4" fmla="*/ 631026 h 631026"/>
                  <a:gd name="connsiteX5" fmla="*/ 0 w 992991"/>
                  <a:gd name="connsiteY5" fmla="*/ 631026 h 631026"/>
                  <a:gd name="connsiteX6" fmla="*/ 0 w 992991"/>
                  <a:gd name="connsiteY6" fmla="*/ 95241 h 631026"/>
                  <a:gd name="connsiteX7" fmla="*/ 0 w 992991"/>
                  <a:gd name="connsiteY7" fmla="*/ 95241 h 631026"/>
                  <a:gd name="connsiteX8" fmla="*/ 892975 w 992991"/>
                  <a:gd name="connsiteY8" fmla="*/ 95241 h 631026"/>
                  <a:gd name="connsiteX9" fmla="*/ 973946 w 992991"/>
                  <a:gd name="connsiteY9" fmla="*/ 9544 h 631026"/>
                  <a:gd name="connsiteX10" fmla="*/ 892975 w 992991"/>
                  <a:gd name="connsiteY10" fmla="*/ 95241 h 631026"/>
                  <a:gd name="connsiteX11" fmla="*/ 892975 w 992991"/>
                  <a:gd name="connsiteY11" fmla="*/ 631026 h 631026"/>
                  <a:gd name="connsiteX0" fmla="*/ 0 w 992991"/>
                  <a:gd name="connsiteY0" fmla="*/ 95241 h 631026"/>
                  <a:gd name="connsiteX1" fmla="*/ 892975 w 992991"/>
                  <a:gd name="connsiteY1" fmla="*/ 95241 h 631026"/>
                  <a:gd name="connsiteX2" fmla="*/ 892975 w 992991"/>
                  <a:gd name="connsiteY2" fmla="*/ 631026 h 631026"/>
                  <a:gd name="connsiteX3" fmla="*/ 0 w 992991"/>
                  <a:gd name="connsiteY3" fmla="*/ 631026 h 631026"/>
                  <a:gd name="connsiteX4" fmla="*/ 0 w 992991"/>
                  <a:gd name="connsiteY4" fmla="*/ 95241 h 631026"/>
                  <a:gd name="connsiteX0" fmla="*/ 892975 w 992991"/>
                  <a:gd name="connsiteY0" fmla="*/ 95241 h 631026"/>
                  <a:gd name="connsiteX1" fmla="*/ 983466 w 992991"/>
                  <a:gd name="connsiteY1" fmla="*/ 9525 h 631026"/>
                  <a:gd name="connsiteX2" fmla="*/ 992991 w 992991"/>
                  <a:gd name="connsiteY2" fmla="*/ 511968 h 631026"/>
                  <a:gd name="connsiteX3" fmla="*/ 892975 w 992991"/>
                  <a:gd name="connsiteY3" fmla="*/ 631026 h 631026"/>
                  <a:gd name="connsiteX4" fmla="*/ 892975 w 992991"/>
                  <a:gd name="connsiteY4" fmla="*/ 95241 h 631026"/>
                  <a:gd name="connsiteX0" fmla="*/ 0 w 992991"/>
                  <a:gd name="connsiteY0" fmla="*/ 95241 h 631026"/>
                  <a:gd name="connsiteX1" fmla="*/ 85734 w 992991"/>
                  <a:gd name="connsiteY1" fmla="*/ 16669 h 631026"/>
                  <a:gd name="connsiteX2" fmla="*/ 978703 w 992991"/>
                  <a:gd name="connsiteY2" fmla="*/ 0 h 631026"/>
                  <a:gd name="connsiteX3" fmla="*/ 892975 w 992991"/>
                  <a:gd name="connsiteY3" fmla="*/ 95241 h 631026"/>
                  <a:gd name="connsiteX4" fmla="*/ 0 w 992991"/>
                  <a:gd name="connsiteY4" fmla="*/ 95241 h 631026"/>
                  <a:gd name="connsiteX0" fmla="*/ 0 w 992991"/>
                  <a:gd name="connsiteY0" fmla="*/ 95241 h 631026"/>
                  <a:gd name="connsiteX1" fmla="*/ 88116 w 992991"/>
                  <a:gd name="connsiteY1" fmla="*/ 7144 h 631026"/>
                  <a:gd name="connsiteX2" fmla="*/ 983471 w 992991"/>
                  <a:gd name="connsiteY2" fmla="*/ 4782 h 631026"/>
                  <a:gd name="connsiteX3" fmla="*/ 985847 w 992991"/>
                  <a:gd name="connsiteY3" fmla="*/ 538162 h 631026"/>
                  <a:gd name="connsiteX4" fmla="*/ 892975 w 992991"/>
                  <a:gd name="connsiteY4" fmla="*/ 631026 h 631026"/>
                  <a:gd name="connsiteX5" fmla="*/ 0 w 992991"/>
                  <a:gd name="connsiteY5" fmla="*/ 631026 h 631026"/>
                  <a:gd name="connsiteX6" fmla="*/ 0 w 992991"/>
                  <a:gd name="connsiteY6" fmla="*/ 95241 h 631026"/>
                  <a:gd name="connsiteX7" fmla="*/ 0 w 992991"/>
                  <a:gd name="connsiteY7" fmla="*/ 95241 h 631026"/>
                  <a:gd name="connsiteX8" fmla="*/ 892975 w 992991"/>
                  <a:gd name="connsiteY8" fmla="*/ 95241 h 631026"/>
                  <a:gd name="connsiteX9" fmla="*/ 973946 w 992991"/>
                  <a:gd name="connsiteY9" fmla="*/ 9544 h 631026"/>
                  <a:gd name="connsiteX10" fmla="*/ 892975 w 992991"/>
                  <a:gd name="connsiteY10" fmla="*/ 95241 h 631026"/>
                  <a:gd name="connsiteX11" fmla="*/ 892975 w 992991"/>
                  <a:gd name="connsiteY11" fmla="*/ 631026 h 631026"/>
                  <a:gd name="connsiteX0" fmla="*/ 0 w 986641"/>
                  <a:gd name="connsiteY0" fmla="*/ 95241 h 631026"/>
                  <a:gd name="connsiteX1" fmla="*/ 892975 w 986641"/>
                  <a:gd name="connsiteY1" fmla="*/ 95241 h 631026"/>
                  <a:gd name="connsiteX2" fmla="*/ 892975 w 986641"/>
                  <a:gd name="connsiteY2" fmla="*/ 631026 h 631026"/>
                  <a:gd name="connsiteX3" fmla="*/ 0 w 986641"/>
                  <a:gd name="connsiteY3" fmla="*/ 631026 h 631026"/>
                  <a:gd name="connsiteX4" fmla="*/ 0 w 986641"/>
                  <a:gd name="connsiteY4" fmla="*/ 95241 h 631026"/>
                  <a:gd name="connsiteX0" fmla="*/ 892975 w 986641"/>
                  <a:gd name="connsiteY0" fmla="*/ 95241 h 631026"/>
                  <a:gd name="connsiteX1" fmla="*/ 983466 w 986641"/>
                  <a:gd name="connsiteY1" fmla="*/ 9525 h 631026"/>
                  <a:gd name="connsiteX2" fmla="*/ 978706 w 986641"/>
                  <a:gd name="connsiteY2" fmla="*/ 559599 h 631026"/>
                  <a:gd name="connsiteX3" fmla="*/ 892975 w 986641"/>
                  <a:gd name="connsiteY3" fmla="*/ 631026 h 631026"/>
                  <a:gd name="connsiteX4" fmla="*/ 892975 w 986641"/>
                  <a:gd name="connsiteY4" fmla="*/ 95241 h 631026"/>
                  <a:gd name="connsiteX0" fmla="*/ 0 w 986641"/>
                  <a:gd name="connsiteY0" fmla="*/ 95241 h 631026"/>
                  <a:gd name="connsiteX1" fmla="*/ 85734 w 986641"/>
                  <a:gd name="connsiteY1" fmla="*/ 16669 h 631026"/>
                  <a:gd name="connsiteX2" fmla="*/ 978703 w 986641"/>
                  <a:gd name="connsiteY2" fmla="*/ 0 h 631026"/>
                  <a:gd name="connsiteX3" fmla="*/ 892975 w 986641"/>
                  <a:gd name="connsiteY3" fmla="*/ 95241 h 631026"/>
                  <a:gd name="connsiteX4" fmla="*/ 0 w 986641"/>
                  <a:gd name="connsiteY4" fmla="*/ 95241 h 631026"/>
                  <a:gd name="connsiteX0" fmla="*/ 0 w 986641"/>
                  <a:gd name="connsiteY0" fmla="*/ 95241 h 631026"/>
                  <a:gd name="connsiteX1" fmla="*/ 88116 w 986641"/>
                  <a:gd name="connsiteY1" fmla="*/ 7144 h 631026"/>
                  <a:gd name="connsiteX2" fmla="*/ 983471 w 986641"/>
                  <a:gd name="connsiteY2" fmla="*/ 4782 h 631026"/>
                  <a:gd name="connsiteX3" fmla="*/ 985847 w 986641"/>
                  <a:gd name="connsiteY3" fmla="*/ 538162 h 631026"/>
                  <a:gd name="connsiteX4" fmla="*/ 892975 w 986641"/>
                  <a:gd name="connsiteY4" fmla="*/ 631026 h 631026"/>
                  <a:gd name="connsiteX5" fmla="*/ 0 w 986641"/>
                  <a:gd name="connsiteY5" fmla="*/ 631026 h 631026"/>
                  <a:gd name="connsiteX6" fmla="*/ 0 w 986641"/>
                  <a:gd name="connsiteY6" fmla="*/ 95241 h 631026"/>
                  <a:gd name="connsiteX7" fmla="*/ 0 w 986641"/>
                  <a:gd name="connsiteY7" fmla="*/ 95241 h 631026"/>
                  <a:gd name="connsiteX8" fmla="*/ 892975 w 986641"/>
                  <a:gd name="connsiteY8" fmla="*/ 95241 h 631026"/>
                  <a:gd name="connsiteX9" fmla="*/ 973946 w 986641"/>
                  <a:gd name="connsiteY9" fmla="*/ 9544 h 631026"/>
                  <a:gd name="connsiteX10" fmla="*/ 892975 w 986641"/>
                  <a:gd name="connsiteY10" fmla="*/ 95241 h 631026"/>
                  <a:gd name="connsiteX11" fmla="*/ 892975 w 986641"/>
                  <a:gd name="connsiteY11" fmla="*/ 631026 h 631026"/>
                  <a:gd name="connsiteX0" fmla="*/ 0 w 987436"/>
                  <a:gd name="connsiteY0" fmla="*/ 95241 h 631026"/>
                  <a:gd name="connsiteX1" fmla="*/ 892975 w 987436"/>
                  <a:gd name="connsiteY1" fmla="*/ 95241 h 631026"/>
                  <a:gd name="connsiteX2" fmla="*/ 892975 w 987436"/>
                  <a:gd name="connsiteY2" fmla="*/ 631026 h 631026"/>
                  <a:gd name="connsiteX3" fmla="*/ 0 w 987436"/>
                  <a:gd name="connsiteY3" fmla="*/ 631026 h 631026"/>
                  <a:gd name="connsiteX4" fmla="*/ 0 w 987436"/>
                  <a:gd name="connsiteY4" fmla="*/ 95241 h 631026"/>
                  <a:gd name="connsiteX0" fmla="*/ 892975 w 987436"/>
                  <a:gd name="connsiteY0" fmla="*/ 95241 h 631026"/>
                  <a:gd name="connsiteX1" fmla="*/ 983466 w 987436"/>
                  <a:gd name="connsiteY1" fmla="*/ 9525 h 631026"/>
                  <a:gd name="connsiteX2" fmla="*/ 985849 w 987436"/>
                  <a:gd name="connsiteY2" fmla="*/ 542930 h 631026"/>
                  <a:gd name="connsiteX3" fmla="*/ 892975 w 987436"/>
                  <a:gd name="connsiteY3" fmla="*/ 631026 h 631026"/>
                  <a:gd name="connsiteX4" fmla="*/ 892975 w 987436"/>
                  <a:gd name="connsiteY4" fmla="*/ 95241 h 631026"/>
                  <a:gd name="connsiteX0" fmla="*/ 0 w 987436"/>
                  <a:gd name="connsiteY0" fmla="*/ 95241 h 631026"/>
                  <a:gd name="connsiteX1" fmla="*/ 85734 w 987436"/>
                  <a:gd name="connsiteY1" fmla="*/ 16669 h 631026"/>
                  <a:gd name="connsiteX2" fmla="*/ 978703 w 987436"/>
                  <a:gd name="connsiteY2" fmla="*/ 0 h 631026"/>
                  <a:gd name="connsiteX3" fmla="*/ 892975 w 987436"/>
                  <a:gd name="connsiteY3" fmla="*/ 95241 h 631026"/>
                  <a:gd name="connsiteX4" fmla="*/ 0 w 987436"/>
                  <a:gd name="connsiteY4" fmla="*/ 95241 h 631026"/>
                  <a:gd name="connsiteX0" fmla="*/ 0 w 987436"/>
                  <a:gd name="connsiteY0" fmla="*/ 95241 h 631026"/>
                  <a:gd name="connsiteX1" fmla="*/ 88116 w 987436"/>
                  <a:gd name="connsiteY1" fmla="*/ 7144 h 631026"/>
                  <a:gd name="connsiteX2" fmla="*/ 983471 w 987436"/>
                  <a:gd name="connsiteY2" fmla="*/ 4782 h 631026"/>
                  <a:gd name="connsiteX3" fmla="*/ 985847 w 987436"/>
                  <a:gd name="connsiteY3" fmla="*/ 538162 h 631026"/>
                  <a:gd name="connsiteX4" fmla="*/ 892975 w 987436"/>
                  <a:gd name="connsiteY4" fmla="*/ 631026 h 631026"/>
                  <a:gd name="connsiteX5" fmla="*/ 0 w 987436"/>
                  <a:gd name="connsiteY5" fmla="*/ 631026 h 631026"/>
                  <a:gd name="connsiteX6" fmla="*/ 0 w 987436"/>
                  <a:gd name="connsiteY6" fmla="*/ 95241 h 631026"/>
                  <a:gd name="connsiteX7" fmla="*/ 0 w 987436"/>
                  <a:gd name="connsiteY7" fmla="*/ 95241 h 631026"/>
                  <a:gd name="connsiteX8" fmla="*/ 892975 w 987436"/>
                  <a:gd name="connsiteY8" fmla="*/ 95241 h 631026"/>
                  <a:gd name="connsiteX9" fmla="*/ 973946 w 987436"/>
                  <a:gd name="connsiteY9" fmla="*/ 9544 h 631026"/>
                  <a:gd name="connsiteX10" fmla="*/ 892975 w 987436"/>
                  <a:gd name="connsiteY10" fmla="*/ 95241 h 631026"/>
                  <a:gd name="connsiteX11" fmla="*/ 892975 w 987436"/>
                  <a:gd name="connsiteY11" fmla="*/ 631026 h 631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7436" h="631026" stroke="0" extrusionOk="0">
                    <a:moveTo>
                      <a:pt x="0" y="95241"/>
                    </a:moveTo>
                    <a:lnTo>
                      <a:pt x="892975" y="95241"/>
                    </a:lnTo>
                    <a:lnTo>
                      <a:pt x="892975" y="631026"/>
                    </a:lnTo>
                    <a:lnTo>
                      <a:pt x="0" y="631026"/>
                    </a:lnTo>
                    <a:lnTo>
                      <a:pt x="0" y="95241"/>
                    </a:lnTo>
                    <a:close/>
                  </a:path>
                  <a:path w="987436" h="631026" fill="darkenLess" stroke="0" extrusionOk="0">
                    <a:moveTo>
                      <a:pt x="892975" y="95241"/>
                    </a:moveTo>
                    <a:lnTo>
                      <a:pt x="983466" y="9525"/>
                    </a:lnTo>
                    <a:cubicBezTo>
                      <a:pt x="981879" y="192883"/>
                      <a:pt x="987436" y="359572"/>
                      <a:pt x="985849" y="542930"/>
                    </a:cubicBezTo>
                    <a:lnTo>
                      <a:pt x="892975" y="631026"/>
                    </a:lnTo>
                    <a:lnTo>
                      <a:pt x="892975" y="95241"/>
                    </a:lnTo>
                    <a:close/>
                  </a:path>
                  <a:path w="987436" h="631026" fill="lightenLess" stroke="0" extrusionOk="0">
                    <a:moveTo>
                      <a:pt x="0" y="95241"/>
                    </a:moveTo>
                    <a:lnTo>
                      <a:pt x="85734" y="16669"/>
                    </a:lnTo>
                    <a:lnTo>
                      <a:pt x="978703" y="0"/>
                    </a:lnTo>
                    <a:lnTo>
                      <a:pt x="892975" y="95241"/>
                    </a:lnTo>
                    <a:lnTo>
                      <a:pt x="0" y="95241"/>
                    </a:lnTo>
                    <a:close/>
                  </a:path>
                  <a:path w="987436" h="631026" fill="none" extrusionOk="0">
                    <a:moveTo>
                      <a:pt x="0" y="95241"/>
                    </a:moveTo>
                    <a:lnTo>
                      <a:pt x="88116" y="7144"/>
                    </a:lnTo>
                    <a:lnTo>
                      <a:pt x="983471" y="4782"/>
                    </a:lnTo>
                    <a:cubicBezTo>
                      <a:pt x="982677" y="183376"/>
                      <a:pt x="986641" y="359568"/>
                      <a:pt x="985847" y="538162"/>
                    </a:cubicBezTo>
                    <a:lnTo>
                      <a:pt x="892975" y="631026"/>
                    </a:lnTo>
                    <a:lnTo>
                      <a:pt x="0" y="631026"/>
                    </a:lnTo>
                    <a:lnTo>
                      <a:pt x="0" y="95241"/>
                    </a:lnTo>
                    <a:close/>
                    <a:moveTo>
                      <a:pt x="0" y="95241"/>
                    </a:moveTo>
                    <a:lnTo>
                      <a:pt x="892975" y="95241"/>
                    </a:lnTo>
                    <a:lnTo>
                      <a:pt x="973946" y="9544"/>
                    </a:lnTo>
                    <a:moveTo>
                      <a:pt x="892975" y="95241"/>
                    </a:moveTo>
                    <a:lnTo>
                      <a:pt x="892975" y="631026"/>
                    </a:lnTo>
                  </a:path>
                </a:pathLst>
              </a:cu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grpSp>
            <p:nvGrpSpPr>
              <p:cNvPr id="69" name="グループ化 91"/>
              <p:cNvGrpSpPr/>
              <p:nvPr/>
            </p:nvGrpSpPr>
            <p:grpSpPr>
              <a:xfrm>
                <a:off x="2450314" y="4369850"/>
                <a:ext cx="222253" cy="111127"/>
                <a:chOff x="3286116" y="2240756"/>
                <a:chExt cx="216694" cy="71438"/>
              </a:xfrm>
              <a:solidFill>
                <a:schemeClr val="accent1">
                  <a:lumMod val="20000"/>
                  <a:lumOff val="80000"/>
                </a:schemeClr>
              </a:solidFill>
            </p:grpSpPr>
            <p:sp>
              <p:nvSpPr>
                <p:cNvPr id="217" name="正方形/長方形 216"/>
                <p:cNvSpPr/>
                <p:nvPr/>
              </p:nvSpPr>
              <p:spPr>
                <a:xfrm>
                  <a:off x="3393281" y="2240756"/>
                  <a:ext cx="109529" cy="71438"/>
                </a:xfrm>
                <a:prstGeom prst="rect">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218" name="正方形/長方形 217"/>
                <p:cNvSpPr/>
                <p:nvPr/>
              </p:nvSpPr>
              <p:spPr>
                <a:xfrm>
                  <a:off x="3286116" y="2240756"/>
                  <a:ext cx="109529" cy="71438"/>
                </a:xfrm>
                <a:prstGeom prst="rect">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grpSp>
          <p:grpSp>
            <p:nvGrpSpPr>
              <p:cNvPr id="70" name="グループ化 94"/>
              <p:cNvGrpSpPr/>
              <p:nvPr/>
            </p:nvGrpSpPr>
            <p:grpSpPr>
              <a:xfrm>
                <a:off x="3119438" y="4369850"/>
                <a:ext cx="222253" cy="111127"/>
                <a:chOff x="3286116" y="2240756"/>
                <a:chExt cx="216694" cy="71438"/>
              </a:xfrm>
              <a:solidFill>
                <a:schemeClr val="accent1">
                  <a:lumMod val="20000"/>
                  <a:lumOff val="80000"/>
                </a:schemeClr>
              </a:solidFill>
            </p:grpSpPr>
            <p:sp>
              <p:nvSpPr>
                <p:cNvPr id="215" name="正方形/長方形 214"/>
                <p:cNvSpPr/>
                <p:nvPr/>
              </p:nvSpPr>
              <p:spPr>
                <a:xfrm>
                  <a:off x="3393281" y="2240756"/>
                  <a:ext cx="109529" cy="71438"/>
                </a:xfrm>
                <a:prstGeom prst="rect">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216" name="正方形/長方形 215"/>
                <p:cNvSpPr/>
                <p:nvPr/>
              </p:nvSpPr>
              <p:spPr>
                <a:xfrm>
                  <a:off x="3286116" y="2240756"/>
                  <a:ext cx="109529" cy="71438"/>
                </a:xfrm>
                <a:prstGeom prst="rect">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grpSp>
          <p:grpSp>
            <p:nvGrpSpPr>
              <p:cNvPr id="71" name="グループ化 97"/>
              <p:cNvGrpSpPr/>
              <p:nvPr/>
            </p:nvGrpSpPr>
            <p:grpSpPr>
              <a:xfrm>
                <a:off x="3452818" y="4369850"/>
                <a:ext cx="222253" cy="111127"/>
                <a:chOff x="3286116" y="2240756"/>
                <a:chExt cx="216694" cy="71438"/>
              </a:xfrm>
              <a:solidFill>
                <a:schemeClr val="accent1">
                  <a:lumMod val="20000"/>
                  <a:lumOff val="80000"/>
                </a:schemeClr>
              </a:solidFill>
            </p:grpSpPr>
            <p:sp>
              <p:nvSpPr>
                <p:cNvPr id="213" name="正方形/長方形 212"/>
                <p:cNvSpPr/>
                <p:nvPr/>
              </p:nvSpPr>
              <p:spPr>
                <a:xfrm>
                  <a:off x="3393281" y="2240756"/>
                  <a:ext cx="109529" cy="71438"/>
                </a:xfrm>
                <a:prstGeom prst="rect">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214" name="正方形/長方形 213"/>
                <p:cNvSpPr/>
                <p:nvPr/>
              </p:nvSpPr>
              <p:spPr>
                <a:xfrm>
                  <a:off x="3286116" y="2240756"/>
                  <a:ext cx="109529" cy="71438"/>
                </a:xfrm>
                <a:prstGeom prst="rect">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grpSp>
          <p:grpSp>
            <p:nvGrpSpPr>
              <p:cNvPr id="72" name="グループ化 100"/>
              <p:cNvGrpSpPr/>
              <p:nvPr/>
            </p:nvGrpSpPr>
            <p:grpSpPr>
              <a:xfrm>
                <a:off x="2452678" y="4551345"/>
                <a:ext cx="222253" cy="111127"/>
                <a:chOff x="3286116" y="2240756"/>
                <a:chExt cx="216694" cy="71438"/>
              </a:xfrm>
              <a:solidFill>
                <a:schemeClr val="accent1">
                  <a:lumMod val="20000"/>
                  <a:lumOff val="80000"/>
                </a:schemeClr>
              </a:solidFill>
            </p:grpSpPr>
            <p:sp>
              <p:nvSpPr>
                <p:cNvPr id="211" name="正方形/長方形 210"/>
                <p:cNvSpPr/>
                <p:nvPr/>
              </p:nvSpPr>
              <p:spPr>
                <a:xfrm>
                  <a:off x="3393281" y="2240756"/>
                  <a:ext cx="109529" cy="71438"/>
                </a:xfrm>
                <a:prstGeom prst="rect">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212" name="正方形/長方形 211"/>
                <p:cNvSpPr/>
                <p:nvPr/>
              </p:nvSpPr>
              <p:spPr>
                <a:xfrm>
                  <a:off x="3286116" y="2240756"/>
                  <a:ext cx="109529" cy="71438"/>
                </a:xfrm>
                <a:prstGeom prst="rect">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grpSp>
          <p:grpSp>
            <p:nvGrpSpPr>
              <p:cNvPr id="73" name="グループ化 103"/>
              <p:cNvGrpSpPr/>
              <p:nvPr/>
            </p:nvGrpSpPr>
            <p:grpSpPr>
              <a:xfrm>
                <a:off x="2786058" y="4551345"/>
                <a:ext cx="222253" cy="111127"/>
                <a:chOff x="3286116" y="2240756"/>
                <a:chExt cx="216694" cy="71438"/>
              </a:xfrm>
              <a:solidFill>
                <a:schemeClr val="accent1">
                  <a:lumMod val="20000"/>
                  <a:lumOff val="80000"/>
                </a:schemeClr>
              </a:solidFill>
            </p:grpSpPr>
            <p:sp>
              <p:nvSpPr>
                <p:cNvPr id="209" name="正方形/長方形 208"/>
                <p:cNvSpPr/>
                <p:nvPr/>
              </p:nvSpPr>
              <p:spPr>
                <a:xfrm>
                  <a:off x="3393281" y="2240756"/>
                  <a:ext cx="109529" cy="71438"/>
                </a:xfrm>
                <a:prstGeom prst="rect">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210" name="正方形/長方形 209"/>
                <p:cNvSpPr/>
                <p:nvPr/>
              </p:nvSpPr>
              <p:spPr>
                <a:xfrm>
                  <a:off x="3286116" y="2240756"/>
                  <a:ext cx="109529" cy="71438"/>
                </a:xfrm>
                <a:prstGeom prst="rect">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grpSp>
          <p:grpSp>
            <p:nvGrpSpPr>
              <p:cNvPr id="75" name="グループ化 106"/>
              <p:cNvGrpSpPr/>
              <p:nvPr/>
            </p:nvGrpSpPr>
            <p:grpSpPr>
              <a:xfrm>
                <a:off x="3119438" y="4551345"/>
                <a:ext cx="222253" cy="111127"/>
                <a:chOff x="3286116" y="2240756"/>
                <a:chExt cx="216694" cy="71438"/>
              </a:xfrm>
              <a:solidFill>
                <a:schemeClr val="accent1">
                  <a:lumMod val="20000"/>
                  <a:lumOff val="80000"/>
                </a:schemeClr>
              </a:solidFill>
            </p:grpSpPr>
            <p:sp>
              <p:nvSpPr>
                <p:cNvPr id="207" name="正方形/長方形 206"/>
                <p:cNvSpPr/>
                <p:nvPr/>
              </p:nvSpPr>
              <p:spPr>
                <a:xfrm>
                  <a:off x="3393281" y="2240756"/>
                  <a:ext cx="109529" cy="71438"/>
                </a:xfrm>
                <a:prstGeom prst="rect">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208" name="正方形/長方形 207"/>
                <p:cNvSpPr/>
                <p:nvPr/>
              </p:nvSpPr>
              <p:spPr>
                <a:xfrm>
                  <a:off x="3286116" y="2240756"/>
                  <a:ext cx="109529" cy="71438"/>
                </a:xfrm>
                <a:prstGeom prst="rect">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grpSp>
          <p:grpSp>
            <p:nvGrpSpPr>
              <p:cNvPr id="76" name="グループ化 109"/>
              <p:cNvGrpSpPr/>
              <p:nvPr/>
            </p:nvGrpSpPr>
            <p:grpSpPr>
              <a:xfrm>
                <a:off x="3452818" y="4551345"/>
                <a:ext cx="222253" cy="111127"/>
                <a:chOff x="3286116" y="2240756"/>
                <a:chExt cx="216694" cy="71438"/>
              </a:xfrm>
              <a:solidFill>
                <a:schemeClr val="accent1">
                  <a:lumMod val="20000"/>
                  <a:lumOff val="80000"/>
                </a:schemeClr>
              </a:solidFill>
            </p:grpSpPr>
            <p:sp>
              <p:nvSpPr>
                <p:cNvPr id="205" name="正方形/長方形 204"/>
                <p:cNvSpPr/>
                <p:nvPr/>
              </p:nvSpPr>
              <p:spPr>
                <a:xfrm>
                  <a:off x="3393281" y="2240756"/>
                  <a:ext cx="109529" cy="71438"/>
                </a:xfrm>
                <a:prstGeom prst="rect">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206" name="正方形/長方形 205"/>
                <p:cNvSpPr/>
                <p:nvPr/>
              </p:nvSpPr>
              <p:spPr>
                <a:xfrm>
                  <a:off x="3286116" y="2240756"/>
                  <a:ext cx="109529" cy="71438"/>
                </a:xfrm>
                <a:prstGeom prst="rect">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grpSp>
          <p:grpSp>
            <p:nvGrpSpPr>
              <p:cNvPr id="77" name="グループ化 112"/>
              <p:cNvGrpSpPr/>
              <p:nvPr/>
            </p:nvGrpSpPr>
            <p:grpSpPr>
              <a:xfrm>
                <a:off x="2452678" y="4725453"/>
                <a:ext cx="222253" cy="111127"/>
                <a:chOff x="3286116" y="2240756"/>
                <a:chExt cx="216694" cy="71438"/>
              </a:xfrm>
              <a:solidFill>
                <a:schemeClr val="accent1">
                  <a:lumMod val="20000"/>
                  <a:lumOff val="80000"/>
                </a:schemeClr>
              </a:solidFill>
            </p:grpSpPr>
            <p:sp>
              <p:nvSpPr>
                <p:cNvPr id="203" name="正方形/長方形 202"/>
                <p:cNvSpPr/>
                <p:nvPr/>
              </p:nvSpPr>
              <p:spPr>
                <a:xfrm>
                  <a:off x="3393281" y="2240756"/>
                  <a:ext cx="109529" cy="71438"/>
                </a:xfrm>
                <a:prstGeom prst="rect">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204" name="正方形/長方形 203"/>
                <p:cNvSpPr/>
                <p:nvPr/>
              </p:nvSpPr>
              <p:spPr>
                <a:xfrm>
                  <a:off x="3286116" y="2240756"/>
                  <a:ext cx="109529" cy="71438"/>
                </a:xfrm>
                <a:prstGeom prst="rect">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grpSp>
          <p:grpSp>
            <p:nvGrpSpPr>
              <p:cNvPr id="78" name="グループ化 115"/>
              <p:cNvGrpSpPr/>
              <p:nvPr/>
            </p:nvGrpSpPr>
            <p:grpSpPr>
              <a:xfrm>
                <a:off x="2786058" y="4725453"/>
                <a:ext cx="222253" cy="111127"/>
                <a:chOff x="3286116" y="2240756"/>
                <a:chExt cx="216694" cy="71438"/>
              </a:xfrm>
              <a:solidFill>
                <a:schemeClr val="accent1">
                  <a:lumMod val="20000"/>
                  <a:lumOff val="80000"/>
                </a:schemeClr>
              </a:solidFill>
            </p:grpSpPr>
            <p:sp>
              <p:nvSpPr>
                <p:cNvPr id="201" name="正方形/長方形 200"/>
                <p:cNvSpPr/>
                <p:nvPr/>
              </p:nvSpPr>
              <p:spPr>
                <a:xfrm>
                  <a:off x="3393281" y="2240756"/>
                  <a:ext cx="109529" cy="71438"/>
                </a:xfrm>
                <a:prstGeom prst="rect">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202" name="正方形/長方形 201"/>
                <p:cNvSpPr/>
                <p:nvPr/>
              </p:nvSpPr>
              <p:spPr>
                <a:xfrm>
                  <a:off x="3286116" y="2240756"/>
                  <a:ext cx="109529" cy="71438"/>
                </a:xfrm>
                <a:prstGeom prst="rect">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grpSp>
          <p:grpSp>
            <p:nvGrpSpPr>
              <p:cNvPr id="79" name="グループ化 118"/>
              <p:cNvGrpSpPr/>
              <p:nvPr/>
            </p:nvGrpSpPr>
            <p:grpSpPr>
              <a:xfrm>
                <a:off x="3119438" y="4725453"/>
                <a:ext cx="222253" cy="111127"/>
                <a:chOff x="3286116" y="2240756"/>
                <a:chExt cx="216694" cy="71438"/>
              </a:xfrm>
              <a:solidFill>
                <a:schemeClr val="accent1">
                  <a:lumMod val="20000"/>
                  <a:lumOff val="80000"/>
                </a:schemeClr>
              </a:solidFill>
            </p:grpSpPr>
            <p:sp>
              <p:nvSpPr>
                <p:cNvPr id="199" name="正方形/長方形 198"/>
                <p:cNvSpPr/>
                <p:nvPr/>
              </p:nvSpPr>
              <p:spPr>
                <a:xfrm>
                  <a:off x="3393281" y="2240756"/>
                  <a:ext cx="109529" cy="71438"/>
                </a:xfrm>
                <a:prstGeom prst="rect">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200" name="正方形/長方形 199"/>
                <p:cNvSpPr/>
                <p:nvPr/>
              </p:nvSpPr>
              <p:spPr>
                <a:xfrm>
                  <a:off x="3286116" y="2240756"/>
                  <a:ext cx="109529" cy="71438"/>
                </a:xfrm>
                <a:prstGeom prst="rect">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grpSp>
          <p:grpSp>
            <p:nvGrpSpPr>
              <p:cNvPr id="80" name="グループ化 121"/>
              <p:cNvGrpSpPr/>
              <p:nvPr/>
            </p:nvGrpSpPr>
            <p:grpSpPr>
              <a:xfrm>
                <a:off x="3452818" y="4725453"/>
                <a:ext cx="222253" cy="111127"/>
                <a:chOff x="3286116" y="2240756"/>
                <a:chExt cx="216694" cy="71438"/>
              </a:xfrm>
              <a:solidFill>
                <a:schemeClr val="accent1">
                  <a:lumMod val="20000"/>
                  <a:lumOff val="80000"/>
                </a:schemeClr>
              </a:solidFill>
            </p:grpSpPr>
            <p:sp>
              <p:nvSpPr>
                <p:cNvPr id="197" name="正方形/長方形 196"/>
                <p:cNvSpPr/>
                <p:nvPr/>
              </p:nvSpPr>
              <p:spPr>
                <a:xfrm>
                  <a:off x="3393281" y="2240756"/>
                  <a:ext cx="109529" cy="71438"/>
                </a:xfrm>
                <a:prstGeom prst="rect">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198" name="正方形/長方形 197"/>
                <p:cNvSpPr/>
                <p:nvPr/>
              </p:nvSpPr>
              <p:spPr>
                <a:xfrm>
                  <a:off x="3286116" y="2240756"/>
                  <a:ext cx="109529" cy="71438"/>
                </a:xfrm>
                <a:prstGeom prst="rect">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grpSp>
          <p:grpSp>
            <p:nvGrpSpPr>
              <p:cNvPr id="81" name="グループ化 124"/>
              <p:cNvGrpSpPr/>
              <p:nvPr/>
            </p:nvGrpSpPr>
            <p:grpSpPr>
              <a:xfrm>
                <a:off x="2452678" y="4914368"/>
                <a:ext cx="222253" cy="111127"/>
                <a:chOff x="3286116" y="2240756"/>
                <a:chExt cx="216694" cy="71438"/>
              </a:xfrm>
              <a:solidFill>
                <a:schemeClr val="accent1">
                  <a:lumMod val="20000"/>
                  <a:lumOff val="80000"/>
                </a:schemeClr>
              </a:solidFill>
            </p:grpSpPr>
            <p:sp>
              <p:nvSpPr>
                <p:cNvPr id="195" name="正方形/長方形 194"/>
                <p:cNvSpPr/>
                <p:nvPr/>
              </p:nvSpPr>
              <p:spPr>
                <a:xfrm>
                  <a:off x="3393281" y="2240756"/>
                  <a:ext cx="109529" cy="71438"/>
                </a:xfrm>
                <a:prstGeom prst="rect">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196" name="正方形/長方形 195"/>
                <p:cNvSpPr/>
                <p:nvPr/>
              </p:nvSpPr>
              <p:spPr>
                <a:xfrm>
                  <a:off x="3286116" y="2240756"/>
                  <a:ext cx="109529" cy="71438"/>
                </a:xfrm>
                <a:prstGeom prst="rect">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grpSp>
          <p:grpSp>
            <p:nvGrpSpPr>
              <p:cNvPr id="82" name="グループ化 127"/>
              <p:cNvGrpSpPr/>
              <p:nvPr/>
            </p:nvGrpSpPr>
            <p:grpSpPr>
              <a:xfrm>
                <a:off x="2786058" y="4914368"/>
                <a:ext cx="222253" cy="111127"/>
                <a:chOff x="3286116" y="2240756"/>
                <a:chExt cx="216694" cy="71438"/>
              </a:xfrm>
              <a:solidFill>
                <a:schemeClr val="accent1">
                  <a:lumMod val="20000"/>
                  <a:lumOff val="80000"/>
                </a:schemeClr>
              </a:solidFill>
            </p:grpSpPr>
            <p:sp>
              <p:nvSpPr>
                <p:cNvPr id="193" name="正方形/長方形 192"/>
                <p:cNvSpPr/>
                <p:nvPr/>
              </p:nvSpPr>
              <p:spPr>
                <a:xfrm>
                  <a:off x="3393281" y="2240756"/>
                  <a:ext cx="109529" cy="71438"/>
                </a:xfrm>
                <a:prstGeom prst="rect">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194" name="正方形/長方形 193"/>
                <p:cNvSpPr/>
                <p:nvPr/>
              </p:nvSpPr>
              <p:spPr>
                <a:xfrm>
                  <a:off x="3286116" y="2240756"/>
                  <a:ext cx="109529" cy="71438"/>
                </a:xfrm>
                <a:prstGeom prst="rect">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grpSp>
          <p:grpSp>
            <p:nvGrpSpPr>
              <p:cNvPr id="83" name="グループ化 130"/>
              <p:cNvGrpSpPr/>
              <p:nvPr/>
            </p:nvGrpSpPr>
            <p:grpSpPr>
              <a:xfrm>
                <a:off x="3119438" y="4914368"/>
                <a:ext cx="222253" cy="111127"/>
                <a:chOff x="3286116" y="2240756"/>
                <a:chExt cx="216694" cy="71438"/>
              </a:xfrm>
              <a:solidFill>
                <a:schemeClr val="accent1">
                  <a:lumMod val="20000"/>
                  <a:lumOff val="80000"/>
                </a:schemeClr>
              </a:solidFill>
            </p:grpSpPr>
            <p:sp>
              <p:nvSpPr>
                <p:cNvPr id="191" name="正方形/長方形 190"/>
                <p:cNvSpPr/>
                <p:nvPr/>
              </p:nvSpPr>
              <p:spPr>
                <a:xfrm>
                  <a:off x="3393281" y="2240756"/>
                  <a:ext cx="109529" cy="71438"/>
                </a:xfrm>
                <a:prstGeom prst="rect">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192" name="正方形/長方形 191"/>
                <p:cNvSpPr/>
                <p:nvPr/>
              </p:nvSpPr>
              <p:spPr>
                <a:xfrm>
                  <a:off x="3286116" y="2240756"/>
                  <a:ext cx="109529" cy="71438"/>
                </a:xfrm>
                <a:prstGeom prst="rect">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grpSp>
          <p:grpSp>
            <p:nvGrpSpPr>
              <p:cNvPr id="84" name="グループ化 133"/>
              <p:cNvGrpSpPr/>
              <p:nvPr/>
            </p:nvGrpSpPr>
            <p:grpSpPr>
              <a:xfrm>
                <a:off x="3452818" y="4914368"/>
                <a:ext cx="222253" cy="111127"/>
                <a:chOff x="3286116" y="2240756"/>
                <a:chExt cx="216694" cy="71438"/>
              </a:xfrm>
              <a:solidFill>
                <a:schemeClr val="accent1">
                  <a:lumMod val="20000"/>
                  <a:lumOff val="80000"/>
                </a:schemeClr>
              </a:solidFill>
            </p:grpSpPr>
            <p:sp>
              <p:nvSpPr>
                <p:cNvPr id="189" name="正方形/長方形 188"/>
                <p:cNvSpPr/>
                <p:nvPr/>
              </p:nvSpPr>
              <p:spPr>
                <a:xfrm>
                  <a:off x="3393281" y="2240756"/>
                  <a:ext cx="109529" cy="71438"/>
                </a:xfrm>
                <a:prstGeom prst="rect">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190" name="正方形/長方形 189"/>
                <p:cNvSpPr/>
                <p:nvPr/>
              </p:nvSpPr>
              <p:spPr>
                <a:xfrm>
                  <a:off x="3286116" y="2240756"/>
                  <a:ext cx="109529" cy="71438"/>
                </a:xfrm>
                <a:prstGeom prst="rect">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grpSp>
          <p:sp>
            <p:nvSpPr>
              <p:cNvPr id="165" name="フリーフォーム 164"/>
              <p:cNvSpPr/>
              <p:nvPr/>
            </p:nvSpPr>
            <p:spPr>
              <a:xfrm>
                <a:off x="2343577" y="4630556"/>
                <a:ext cx="1393527" cy="114712"/>
              </a:xfrm>
              <a:custGeom>
                <a:avLst/>
                <a:gdLst>
                  <a:gd name="connsiteX0" fmla="*/ 0 w 895360"/>
                  <a:gd name="connsiteY0" fmla="*/ 17860 h 71438"/>
                  <a:gd name="connsiteX1" fmla="*/ 877501 w 895360"/>
                  <a:gd name="connsiteY1" fmla="*/ 17860 h 71438"/>
                  <a:gd name="connsiteX2" fmla="*/ 877501 w 895360"/>
                  <a:gd name="connsiteY2" fmla="*/ 71438 h 71438"/>
                  <a:gd name="connsiteX3" fmla="*/ 0 w 895360"/>
                  <a:gd name="connsiteY3" fmla="*/ 71438 h 71438"/>
                  <a:gd name="connsiteX4" fmla="*/ 0 w 895360"/>
                  <a:gd name="connsiteY4" fmla="*/ 17860 h 71438"/>
                  <a:gd name="connsiteX0" fmla="*/ 877501 w 895360"/>
                  <a:gd name="connsiteY0" fmla="*/ 17860 h 71438"/>
                  <a:gd name="connsiteX1" fmla="*/ 895360 w 895360"/>
                  <a:gd name="connsiteY1" fmla="*/ 0 h 71438"/>
                  <a:gd name="connsiteX2" fmla="*/ 895360 w 895360"/>
                  <a:gd name="connsiteY2" fmla="*/ 53579 h 71438"/>
                  <a:gd name="connsiteX3" fmla="*/ 877501 w 895360"/>
                  <a:gd name="connsiteY3" fmla="*/ 71438 h 71438"/>
                  <a:gd name="connsiteX4" fmla="*/ 877501 w 895360"/>
                  <a:gd name="connsiteY4" fmla="*/ 17860 h 71438"/>
                  <a:gd name="connsiteX0" fmla="*/ 0 w 895360"/>
                  <a:gd name="connsiteY0" fmla="*/ 17860 h 71438"/>
                  <a:gd name="connsiteX1" fmla="*/ 17860 w 895360"/>
                  <a:gd name="connsiteY1" fmla="*/ 0 h 71438"/>
                  <a:gd name="connsiteX2" fmla="*/ 895360 w 895360"/>
                  <a:gd name="connsiteY2" fmla="*/ 0 h 71438"/>
                  <a:gd name="connsiteX3" fmla="*/ 877501 w 895360"/>
                  <a:gd name="connsiteY3" fmla="*/ 17860 h 71438"/>
                  <a:gd name="connsiteX4" fmla="*/ 0 w 895360"/>
                  <a:gd name="connsiteY4" fmla="*/ 17860 h 71438"/>
                  <a:gd name="connsiteX0" fmla="*/ 0 w 895360"/>
                  <a:gd name="connsiteY0" fmla="*/ 17860 h 71438"/>
                  <a:gd name="connsiteX1" fmla="*/ 17860 w 895360"/>
                  <a:gd name="connsiteY1" fmla="*/ 0 h 71438"/>
                  <a:gd name="connsiteX2" fmla="*/ 895360 w 895360"/>
                  <a:gd name="connsiteY2" fmla="*/ 0 h 71438"/>
                  <a:gd name="connsiteX3" fmla="*/ 895360 w 895360"/>
                  <a:gd name="connsiteY3" fmla="*/ 53579 h 71438"/>
                  <a:gd name="connsiteX4" fmla="*/ 877501 w 895360"/>
                  <a:gd name="connsiteY4" fmla="*/ 71438 h 71438"/>
                  <a:gd name="connsiteX5" fmla="*/ 0 w 895360"/>
                  <a:gd name="connsiteY5" fmla="*/ 71438 h 71438"/>
                  <a:gd name="connsiteX6" fmla="*/ 0 w 895360"/>
                  <a:gd name="connsiteY6" fmla="*/ 17860 h 71438"/>
                  <a:gd name="connsiteX7" fmla="*/ 0 w 895360"/>
                  <a:gd name="connsiteY7" fmla="*/ 17860 h 71438"/>
                  <a:gd name="connsiteX8" fmla="*/ 877501 w 895360"/>
                  <a:gd name="connsiteY8" fmla="*/ 17860 h 71438"/>
                  <a:gd name="connsiteX9" fmla="*/ 895360 w 895360"/>
                  <a:gd name="connsiteY9" fmla="*/ 0 h 71438"/>
                  <a:gd name="connsiteX10" fmla="*/ 877501 w 895360"/>
                  <a:gd name="connsiteY10" fmla="*/ 17860 h 71438"/>
                  <a:gd name="connsiteX11" fmla="*/ 877501 w 895360"/>
                  <a:gd name="connsiteY11" fmla="*/ 71438 h 71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95360" h="71438" stroke="0" extrusionOk="0">
                    <a:moveTo>
                      <a:pt x="0" y="17860"/>
                    </a:moveTo>
                    <a:lnTo>
                      <a:pt x="877501" y="17860"/>
                    </a:lnTo>
                    <a:lnTo>
                      <a:pt x="877501" y="71438"/>
                    </a:lnTo>
                    <a:lnTo>
                      <a:pt x="0" y="71438"/>
                    </a:lnTo>
                    <a:lnTo>
                      <a:pt x="0" y="17860"/>
                    </a:lnTo>
                    <a:close/>
                  </a:path>
                  <a:path w="895360" h="71438" fill="darkenLess" stroke="0" extrusionOk="0">
                    <a:moveTo>
                      <a:pt x="877501" y="17860"/>
                    </a:moveTo>
                    <a:lnTo>
                      <a:pt x="895360" y="0"/>
                    </a:lnTo>
                    <a:lnTo>
                      <a:pt x="895360" y="53579"/>
                    </a:lnTo>
                    <a:lnTo>
                      <a:pt x="877501" y="71438"/>
                    </a:lnTo>
                    <a:lnTo>
                      <a:pt x="877501" y="17860"/>
                    </a:lnTo>
                    <a:close/>
                  </a:path>
                  <a:path w="895360" h="71438" fill="lightenLess" stroke="0" extrusionOk="0">
                    <a:moveTo>
                      <a:pt x="0" y="17860"/>
                    </a:moveTo>
                    <a:lnTo>
                      <a:pt x="17860" y="0"/>
                    </a:lnTo>
                    <a:lnTo>
                      <a:pt x="895360" y="0"/>
                    </a:lnTo>
                    <a:lnTo>
                      <a:pt x="877501" y="17860"/>
                    </a:lnTo>
                    <a:lnTo>
                      <a:pt x="0" y="17860"/>
                    </a:lnTo>
                    <a:close/>
                  </a:path>
                  <a:path w="895360" h="71438" fill="none" extrusionOk="0">
                    <a:moveTo>
                      <a:pt x="0" y="17860"/>
                    </a:moveTo>
                    <a:lnTo>
                      <a:pt x="17860" y="0"/>
                    </a:lnTo>
                    <a:lnTo>
                      <a:pt x="895360" y="0"/>
                    </a:lnTo>
                    <a:lnTo>
                      <a:pt x="895360" y="53579"/>
                    </a:lnTo>
                    <a:lnTo>
                      <a:pt x="877501" y="71438"/>
                    </a:lnTo>
                    <a:lnTo>
                      <a:pt x="0" y="71438"/>
                    </a:lnTo>
                    <a:lnTo>
                      <a:pt x="0" y="17860"/>
                    </a:lnTo>
                    <a:close/>
                    <a:moveTo>
                      <a:pt x="0" y="17860"/>
                    </a:moveTo>
                    <a:lnTo>
                      <a:pt x="877501" y="17860"/>
                    </a:lnTo>
                    <a:lnTo>
                      <a:pt x="895360" y="0"/>
                    </a:lnTo>
                    <a:moveTo>
                      <a:pt x="877501" y="17860"/>
                    </a:moveTo>
                    <a:lnTo>
                      <a:pt x="877501" y="71438"/>
                    </a:lnTo>
                  </a:path>
                </a:pathLst>
              </a:cu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166" name="フリーフォーム 165"/>
              <p:cNvSpPr/>
              <p:nvPr/>
            </p:nvSpPr>
            <p:spPr>
              <a:xfrm>
                <a:off x="2343577" y="4807404"/>
                <a:ext cx="1393527" cy="112323"/>
              </a:xfrm>
              <a:custGeom>
                <a:avLst/>
                <a:gdLst>
                  <a:gd name="connsiteX0" fmla="*/ 0 w 895360"/>
                  <a:gd name="connsiteY0" fmla="*/ 17860 h 71438"/>
                  <a:gd name="connsiteX1" fmla="*/ 877501 w 895360"/>
                  <a:gd name="connsiteY1" fmla="*/ 17860 h 71438"/>
                  <a:gd name="connsiteX2" fmla="*/ 877501 w 895360"/>
                  <a:gd name="connsiteY2" fmla="*/ 71438 h 71438"/>
                  <a:gd name="connsiteX3" fmla="*/ 0 w 895360"/>
                  <a:gd name="connsiteY3" fmla="*/ 71438 h 71438"/>
                  <a:gd name="connsiteX4" fmla="*/ 0 w 895360"/>
                  <a:gd name="connsiteY4" fmla="*/ 17860 h 71438"/>
                  <a:gd name="connsiteX0" fmla="*/ 877501 w 895360"/>
                  <a:gd name="connsiteY0" fmla="*/ 17860 h 71438"/>
                  <a:gd name="connsiteX1" fmla="*/ 895360 w 895360"/>
                  <a:gd name="connsiteY1" fmla="*/ 0 h 71438"/>
                  <a:gd name="connsiteX2" fmla="*/ 895360 w 895360"/>
                  <a:gd name="connsiteY2" fmla="*/ 53579 h 71438"/>
                  <a:gd name="connsiteX3" fmla="*/ 877501 w 895360"/>
                  <a:gd name="connsiteY3" fmla="*/ 71438 h 71438"/>
                  <a:gd name="connsiteX4" fmla="*/ 877501 w 895360"/>
                  <a:gd name="connsiteY4" fmla="*/ 17860 h 71438"/>
                  <a:gd name="connsiteX0" fmla="*/ 0 w 895360"/>
                  <a:gd name="connsiteY0" fmla="*/ 17860 h 71438"/>
                  <a:gd name="connsiteX1" fmla="*/ 17860 w 895360"/>
                  <a:gd name="connsiteY1" fmla="*/ 0 h 71438"/>
                  <a:gd name="connsiteX2" fmla="*/ 895360 w 895360"/>
                  <a:gd name="connsiteY2" fmla="*/ 0 h 71438"/>
                  <a:gd name="connsiteX3" fmla="*/ 877501 w 895360"/>
                  <a:gd name="connsiteY3" fmla="*/ 17860 h 71438"/>
                  <a:gd name="connsiteX4" fmla="*/ 0 w 895360"/>
                  <a:gd name="connsiteY4" fmla="*/ 17860 h 71438"/>
                  <a:gd name="connsiteX0" fmla="*/ 0 w 895360"/>
                  <a:gd name="connsiteY0" fmla="*/ 17860 h 71438"/>
                  <a:gd name="connsiteX1" fmla="*/ 17860 w 895360"/>
                  <a:gd name="connsiteY1" fmla="*/ 0 h 71438"/>
                  <a:gd name="connsiteX2" fmla="*/ 895360 w 895360"/>
                  <a:gd name="connsiteY2" fmla="*/ 0 h 71438"/>
                  <a:gd name="connsiteX3" fmla="*/ 895360 w 895360"/>
                  <a:gd name="connsiteY3" fmla="*/ 53579 h 71438"/>
                  <a:gd name="connsiteX4" fmla="*/ 877501 w 895360"/>
                  <a:gd name="connsiteY4" fmla="*/ 71438 h 71438"/>
                  <a:gd name="connsiteX5" fmla="*/ 0 w 895360"/>
                  <a:gd name="connsiteY5" fmla="*/ 71438 h 71438"/>
                  <a:gd name="connsiteX6" fmla="*/ 0 w 895360"/>
                  <a:gd name="connsiteY6" fmla="*/ 17860 h 71438"/>
                  <a:gd name="connsiteX7" fmla="*/ 0 w 895360"/>
                  <a:gd name="connsiteY7" fmla="*/ 17860 h 71438"/>
                  <a:gd name="connsiteX8" fmla="*/ 877501 w 895360"/>
                  <a:gd name="connsiteY8" fmla="*/ 17860 h 71438"/>
                  <a:gd name="connsiteX9" fmla="*/ 895360 w 895360"/>
                  <a:gd name="connsiteY9" fmla="*/ 0 h 71438"/>
                  <a:gd name="connsiteX10" fmla="*/ 877501 w 895360"/>
                  <a:gd name="connsiteY10" fmla="*/ 17860 h 71438"/>
                  <a:gd name="connsiteX11" fmla="*/ 877501 w 895360"/>
                  <a:gd name="connsiteY11" fmla="*/ 71438 h 71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95360" h="71438" stroke="0" extrusionOk="0">
                    <a:moveTo>
                      <a:pt x="0" y="17860"/>
                    </a:moveTo>
                    <a:lnTo>
                      <a:pt x="877501" y="17860"/>
                    </a:lnTo>
                    <a:lnTo>
                      <a:pt x="877501" y="71438"/>
                    </a:lnTo>
                    <a:lnTo>
                      <a:pt x="0" y="71438"/>
                    </a:lnTo>
                    <a:lnTo>
                      <a:pt x="0" y="17860"/>
                    </a:lnTo>
                    <a:close/>
                  </a:path>
                  <a:path w="895360" h="71438" fill="darkenLess" stroke="0" extrusionOk="0">
                    <a:moveTo>
                      <a:pt x="877501" y="17860"/>
                    </a:moveTo>
                    <a:lnTo>
                      <a:pt x="895360" y="0"/>
                    </a:lnTo>
                    <a:lnTo>
                      <a:pt x="895360" y="53579"/>
                    </a:lnTo>
                    <a:lnTo>
                      <a:pt x="877501" y="71438"/>
                    </a:lnTo>
                    <a:lnTo>
                      <a:pt x="877501" y="17860"/>
                    </a:lnTo>
                    <a:close/>
                  </a:path>
                  <a:path w="895360" h="71438" fill="lightenLess" stroke="0" extrusionOk="0">
                    <a:moveTo>
                      <a:pt x="0" y="17860"/>
                    </a:moveTo>
                    <a:lnTo>
                      <a:pt x="17860" y="0"/>
                    </a:lnTo>
                    <a:lnTo>
                      <a:pt x="895360" y="0"/>
                    </a:lnTo>
                    <a:lnTo>
                      <a:pt x="877501" y="17860"/>
                    </a:lnTo>
                    <a:lnTo>
                      <a:pt x="0" y="17860"/>
                    </a:lnTo>
                    <a:close/>
                  </a:path>
                  <a:path w="895360" h="71438" fill="none" extrusionOk="0">
                    <a:moveTo>
                      <a:pt x="0" y="17860"/>
                    </a:moveTo>
                    <a:lnTo>
                      <a:pt x="17860" y="0"/>
                    </a:lnTo>
                    <a:lnTo>
                      <a:pt x="895360" y="0"/>
                    </a:lnTo>
                    <a:lnTo>
                      <a:pt x="895360" y="53579"/>
                    </a:lnTo>
                    <a:lnTo>
                      <a:pt x="877501" y="71438"/>
                    </a:lnTo>
                    <a:lnTo>
                      <a:pt x="0" y="71438"/>
                    </a:lnTo>
                    <a:lnTo>
                      <a:pt x="0" y="17860"/>
                    </a:lnTo>
                    <a:close/>
                    <a:moveTo>
                      <a:pt x="0" y="17860"/>
                    </a:moveTo>
                    <a:lnTo>
                      <a:pt x="877501" y="17860"/>
                    </a:lnTo>
                    <a:lnTo>
                      <a:pt x="895360" y="0"/>
                    </a:lnTo>
                    <a:moveTo>
                      <a:pt x="877501" y="17860"/>
                    </a:moveTo>
                    <a:lnTo>
                      <a:pt x="877501" y="71438"/>
                    </a:lnTo>
                  </a:path>
                </a:pathLst>
              </a:cu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167" name="フリーフォーム 166"/>
              <p:cNvSpPr/>
              <p:nvPr/>
            </p:nvSpPr>
            <p:spPr>
              <a:xfrm>
                <a:off x="2253571" y="4998591"/>
                <a:ext cx="1483533" cy="305899"/>
              </a:xfrm>
              <a:custGeom>
                <a:avLst/>
                <a:gdLst>
                  <a:gd name="connsiteX0" fmla="*/ 0 w 895360"/>
                  <a:gd name="connsiteY0" fmla="*/ 17860 h 71438"/>
                  <a:gd name="connsiteX1" fmla="*/ 877501 w 895360"/>
                  <a:gd name="connsiteY1" fmla="*/ 17860 h 71438"/>
                  <a:gd name="connsiteX2" fmla="*/ 877501 w 895360"/>
                  <a:gd name="connsiteY2" fmla="*/ 71438 h 71438"/>
                  <a:gd name="connsiteX3" fmla="*/ 0 w 895360"/>
                  <a:gd name="connsiteY3" fmla="*/ 71438 h 71438"/>
                  <a:gd name="connsiteX4" fmla="*/ 0 w 895360"/>
                  <a:gd name="connsiteY4" fmla="*/ 17860 h 71438"/>
                  <a:gd name="connsiteX0" fmla="*/ 877501 w 895360"/>
                  <a:gd name="connsiteY0" fmla="*/ 17860 h 71438"/>
                  <a:gd name="connsiteX1" fmla="*/ 895360 w 895360"/>
                  <a:gd name="connsiteY1" fmla="*/ 0 h 71438"/>
                  <a:gd name="connsiteX2" fmla="*/ 895360 w 895360"/>
                  <a:gd name="connsiteY2" fmla="*/ 53579 h 71438"/>
                  <a:gd name="connsiteX3" fmla="*/ 877501 w 895360"/>
                  <a:gd name="connsiteY3" fmla="*/ 71438 h 71438"/>
                  <a:gd name="connsiteX4" fmla="*/ 877501 w 895360"/>
                  <a:gd name="connsiteY4" fmla="*/ 17860 h 71438"/>
                  <a:gd name="connsiteX0" fmla="*/ 0 w 895360"/>
                  <a:gd name="connsiteY0" fmla="*/ 17860 h 71438"/>
                  <a:gd name="connsiteX1" fmla="*/ 17860 w 895360"/>
                  <a:gd name="connsiteY1" fmla="*/ 0 h 71438"/>
                  <a:gd name="connsiteX2" fmla="*/ 895360 w 895360"/>
                  <a:gd name="connsiteY2" fmla="*/ 0 h 71438"/>
                  <a:gd name="connsiteX3" fmla="*/ 877501 w 895360"/>
                  <a:gd name="connsiteY3" fmla="*/ 17860 h 71438"/>
                  <a:gd name="connsiteX4" fmla="*/ 0 w 895360"/>
                  <a:gd name="connsiteY4" fmla="*/ 17860 h 71438"/>
                  <a:gd name="connsiteX0" fmla="*/ 0 w 895360"/>
                  <a:gd name="connsiteY0" fmla="*/ 17860 h 71438"/>
                  <a:gd name="connsiteX1" fmla="*/ 17860 w 895360"/>
                  <a:gd name="connsiteY1" fmla="*/ 0 h 71438"/>
                  <a:gd name="connsiteX2" fmla="*/ 895360 w 895360"/>
                  <a:gd name="connsiteY2" fmla="*/ 0 h 71438"/>
                  <a:gd name="connsiteX3" fmla="*/ 895360 w 895360"/>
                  <a:gd name="connsiteY3" fmla="*/ 53579 h 71438"/>
                  <a:gd name="connsiteX4" fmla="*/ 877501 w 895360"/>
                  <a:gd name="connsiteY4" fmla="*/ 71438 h 71438"/>
                  <a:gd name="connsiteX5" fmla="*/ 0 w 895360"/>
                  <a:gd name="connsiteY5" fmla="*/ 71438 h 71438"/>
                  <a:gd name="connsiteX6" fmla="*/ 0 w 895360"/>
                  <a:gd name="connsiteY6" fmla="*/ 17860 h 71438"/>
                  <a:gd name="connsiteX7" fmla="*/ 0 w 895360"/>
                  <a:gd name="connsiteY7" fmla="*/ 17860 h 71438"/>
                  <a:gd name="connsiteX8" fmla="*/ 877501 w 895360"/>
                  <a:gd name="connsiteY8" fmla="*/ 17860 h 71438"/>
                  <a:gd name="connsiteX9" fmla="*/ 895360 w 895360"/>
                  <a:gd name="connsiteY9" fmla="*/ 0 h 71438"/>
                  <a:gd name="connsiteX10" fmla="*/ 877501 w 895360"/>
                  <a:gd name="connsiteY10" fmla="*/ 17860 h 71438"/>
                  <a:gd name="connsiteX11" fmla="*/ 877501 w 895360"/>
                  <a:gd name="connsiteY11" fmla="*/ 71438 h 71438"/>
                  <a:gd name="connsiteX0" fmla="*/ 41835 w 937195"/>
                  <a:gd name="connsiteY0" fmla="*/ 17860 h 71438"/>
                  <a:gd name="connsiteX1" fmla="*/ 919336 w 937195"/>
                  <a:gd name="connsiteY1" fmla="*/ 17860 h 71438"/>
                  <a:gd name="connsiteX2" fmla="*/ 919336 w 937195"/>
                  <a:gd name="connsiteY2" fmla="*/ 71438 h 71438"/>
                  <a:gd name="connsiteX3" fmla="*/ 41835 w 937195"/>
                  <a:gd name="connsiteY3" fmla="*/ 71438 h 71438"/>
                  <a:gd name="connsiteX4" fmla="*/ 41835 w 937195"/>
                  <a:gd name="connsiteY4" fmla="*/ 17860 h 71438"/>
                  <a:gd name="connsiteX0" fmla="*/ 919336 w 937195"/>
                  <a:gd name="connsiteY0" fmla="*/ 17860 h 71438"/>
                  <a:gd name="connsiteX1" fmla="*/ 937195 w 937195"/>
                  <a:gd name="connsiteY1" fmla="*/ 0 h 71438"/>
                  <a:gd name="connsiteX2" fmla="*/ 937195 w 937195"/>
                  <a:gd name="connsiteY2" fmla="*/ 53579 h 71438"/>
                  <a:gd name="connsiteX3" fmla="*/ 919336 w 937195"/>
                  <a:gd name="connsiteY3" fmla="*/ 71438 h 71438"/>
                  <a:gd name="connsiteX4" fmla="*/ 919336 w 937195"/>
                  <a:gd name="connsiteY4" fmla="*/ 17860 h 71438"/>
                  <a:gd name="connsiteX0" fmla="*/ 41835 w 937195"/>
                  <a:gd name="connsiteY0" fmla="*/ 17860 h 71438"/>
                  <a:gd name="connsiteX1" fmla="*/ 59695 w 937195"/>
                  <a:gd name="connsiteY1" fmla="*/ 0 h 71438"/>
                  <a:gd name="connsiteX2" fmla="*/ 937195 w 937195"/>
                  <a:gd name="connsiteY2" fmla="*/ 0 h 71438"/>
                  <a:gd name="connsiteX3" fmla="*/ 919336 w 937195"/>
                  <a:gd name="connsiteY3" fmla="*/ 17860 h 71438"/>
                  <a:gd name="connsiteX4" fmla="*/ 41835 w 937195"/>
                  <a:gd name="connsiteY4" fmla="*/ 17860 h 71438"/>
                  <a:gd name="connsiteX0" fmla="*/ 41835 w 937195"/>
                  <a:gd name="connsiteY0" fmla="*/ 17860 h 71438"/>
                  <a:gd name="connsiteX1" fmla="*/ 59695 w 937195"/>
                  <a:gd name="connsiteY1" fmla="*/ 0 h 71438"/>
                  <a:gd name="connsiteX2" fmla="*/ 937195 w 937195"/>
                  <a:gd name="connsiteY2" fmla="*/ 0 h 71438"/>
                  <a:gd name="connsiteX3" fmla="*/ 937195 w 937195"/>
                  <a:gd name="connsiteY3" fmla="*/ 53579 h 71438"/>
                  <a:gd name="connsiteX4" fmla="*/ 919336 w 937195"/>
                  <a:gd name="connsiteY4" fmla="*/ 71438 h 71438"/>
                  <a:gd name="connsiteX5" fmla="*/ 41835 w 937195"/>
                  <a:gd name="connsiteY5" fmla="*/ 71438 h 71438"/>
                  <a:gd name="connsiteX6" fmla="*/ 41835 w 937195"/>
                  <a:gd name="connsiteY6" fmla="*/ 17860 h 71438"/>
                  <a:gd name="connsiteX7" fmla="*/ 0 w 937195"/>
                  <a:gd name="connsiteY7" fmla="*/ 29690 h 71438"/>
                  <a:gd name="connsiteX8" fmla="*/ 919336 w 937195"/>
                  <a:gd name="connsiteY8" fmla="*/ 17860 h 71438"/>
                  <a:gd name="connsiteX9" fmla="*/ 937195 w 937195"/>
                  <a:gd name="connsiteY9" fmla="*/ 0 h 71438"/>
                  <a:gd name="connsiteX10" fmla="*/ 919336 w 937195"/>
                  <a:gd name="connsiteY10" fmla="*/ 17860 h 71438"/>
                  <a:gd name="connsiteX11" fmla="*/ 919336 w 937195"/>
                  <a:gd name="connsiteY11" fmla="*/ 71438 h 71438"/>
                  <a:gd name="connsiteX0" fmla="*/ 41835 w 937195"/>
                  <a:gd name="connsiteY0" fmla="*/ 17860 h 84144"/>
                  <a:gd name="connsiteX1" fmla="*/ 919336 w 937195"/>
                  <a:gd name="connsiteY1" fmla="*/ 17860 h 84144"/>
                  <a:gd name="connsiteX2" fmla="*/ 919336 w 937195"/>
                  <a:gd name="connsiteY2" fmla="*/ 71438 h 84144"/>
                  <a:gd name="connsiteX3" fmla="*/ 41835 w 937195"/>
                  <a:gd name="connsiteY3" fmla="*/ 71438 h 84144"/>
                  <a:gd name="connsiteX4" fmla="*/ 41835 w 937195"/>
                  <a:gd name="connsiteY4" fmla="*/ 17860 h 84144"/>
                  <a:gd name="connsiteX0" fmla="*/ 919336 w 937195"/>
                  <a:gd name="connsiteY0" fmla="*/ 17860 h 84144"/>
                  <a:gd name="connsiteX1" fmla="*/ 937195 w 937195"/>
                  <a:gd name="connsiteY1" fmla="*/ 0 h 84144"/>
                  <a:gd name="connsiteX2" fmla="*/ 937195 w 937195"/>
                  <a:gd name="connsiteY2" fmla="*/ 53579 h 84144"/>
                  <a:gd name="connsiteX3" fmla="*/ 919336 w 937195"/>
                  <a:gd name="connsiteY3" fmla="*/ 71438 h 84144"/>
                  <a:gd name="connsiteX4" fmla="*/ 919336 w 937195"/>
                  <a:gd name="connsiteY4" fmla="*/ 17860 h 84144"/>
                  <a:gd name="connsiteX0" fmla="*/ 41835 w 937195"/>
                  <a:gd name="connsiteY0" fmla="*/ 17860 h 84144"/>
                  <a:gd name="connsiteX1" fmla="*/ 59695 w 937195"/>
                  <a:gd name="connsiteY1" fmla="*/ 0 h 84144"/>
                  <a:gd name="connsiteX2" fmla="*/ 937195 w 937195"/>
                  <a:gd name="connsiteY2" fmla="*/ 0 h 84144"/>
                  <a:gd name="connsiteX3" fmla="*/ 919336 w 937195"/>
                  <a:gd name="connsiteY3" fmla="*/ 17860 h 84144"/>
                  <a:gd name="connsiteX4" fmla="*/ 41835 w 937195"/>
                  <a:gd name="connsiteY4" fmla="*/ 17860 h 84144"/>
                  <a:gd name="connsiteX0" fmla="*/ 41835 w 937195"/>
                  <a:gd name="connsiteY0" fmla="*/ 17860 h 84144"/>
                  <a:gd name="connsiteX1" fmla="*/ 59695 w 937195"/>
                  <a:gd name="connsiteY1" fmla="*/ 0 h 84144"/>
                  <a:gd name="connsiteX2" fmla="*/ 937195 w 937195"/>
                  <a:gd name="connsiteY2" fmla="*/ 0 h 84144"/>
                  <a:gd name="connsiteX3" fmla="*/ 937195 w 937195"/>
                  <a:gd name="connsiteY3" fmla="*/ 53579 h 84144"/>
                  <a:gd name="connsiteX4" fmla="*/ 919336 w 937195"/>
                  <a:gd name="connsiteY4" fmla="*/ 71438 h 84144"/>
                  <a:gd name="connsiteX5" fmla="*/ 7971 w 937195"/>
                  <a:gd name="connsiteY5" fmla="*/ 84144 h 84144"/>
                  <a:gd name="connsiteX6" fmla="*/ 41835 w 937195"/>
                  <a:gd name="connsiteY6" fmla="*/ 17860 h 84144"/>
                  <a:gd name="connsiteX7" fmla="*/ 0 w 937195"/>
                  <a:gd name="connsiteY7" fmla="*/ 29690 h 84144"/>
                  <a:gd name="connsiteX8" fmla="*/ 919336 w 937195"/>
                  <a:gd name="connsiteY8" fmla="*/ 17860 h 84144"/>
                  <a:gd name="connsiteX9" fmla="*/ 937195 w 937195"/>
                  <a:gd name="connsiteY9" fmla="*/ 0 h 84144"/>
                  <a:gd name="connsiteX10" fmla="*/ 919336 w 937195"/>
                  <a:gd name="connsiteY10" fmla="*/ 17860 h 84144"/>
                  <a:gd name="connsiteX11" fmla="*/ 919336 w 937195"/>
                  <a:gd name="connsiteY11" fmla="*/ 71438 h 84144"/>
                  <a:gd name="connsiteX0" fmla="*/ 41835 w 937195"/>
                  <a:gd name="connsiteY0" fmla="*/ 17860 h 84144"/>
                  <a:gd name="connsiteX1" fmla="*/ 919336 w 937195"/>
                  <a:gd name="connsiteY1" fmla="*/ 17860 h 84144"/>
                  <a:gd name="connsiteX2" fmla="*/ 919336 w 937195"/>
                  <a:gd name="connsiteY2" fmla="*/ 71438 h 84144"/>
                  <a:gd name="connsiteX3" fmla="*/ 41835 w 937195"/>
                  <a:gd name="connsiteY3" fmla="*/ 71438 h 84144"/>
                  <a:gd name="connsiteX4" fmla="*/ 41835 w 937195"/>
                  <a:gd name="connsiteY4" fmla="*/ 17860 h 84144"/>
                  <a:gd name="connsiteX0" fmla="*/ 919336 w 937195"/>
                  <a:gd name="connsiteY0" fmla="*/ 17860 h 84144"/>
                  <a:gd name="connsiteX1" fmla="*/ 937195 w 937195"/>
                  <a:gd name="connsiteY1" fmla="*/ 0 h 84144"/>
                  <a:gd name="connsiteX2" fmla="*/ 937195 w 937195"/>
                  <a:gd name="connsiteY2" fmla="*/ 53579 h 84144"/>
                  <a:gd name="connsiteX3" fmla="*/ 919336 w 937195"/>
                  <a:gd name="connsiteY3" fmla="*/ 71438 h 84144"/>
                  <a:gd name="connsiteX4" fmla="*/ 919336 w 937195"/>
                  <a:gd name="connsiteY4" fmla="*/ 17860 h 84144"/>
                  <a:gd name="connsiteX0" fmla="*/ 41835 w 937195"/>
                  <a:gd name="connsiteY0" fmla="*/ 17860 h 84144"/>
                  <a:gd name="connsiteX1" fmla="*/ 59695 w 937195"/>
                  <a:gd name="connsiteY1" fmla="*/ 0 h 84144"/>
                  <a:gd name="connsiteX2" fmla="*/ 937195 w 937195"/>
                  <a:gd name="connsiteY2" fmla="*/ 0 h 84144"/>
                  <a:gd name="connsiteX3" fmla="*/ 919336 w 937195"/>
                  <a:gd name="connsiteY3" fmla="*/ 17860 h 84144"/>
                  <a:gd name="connsiteX4" fmla="*/ 41835 w 937195"/>
                  <a:gd name="connsiteY4" fmla="*/ 17860 h 84144"/>
                  <a:gd name="connsiteX0" fmla="*/ 41835 w 937195"/>
                  <a:gd name="connsiteY0" fmla="*/ 17860 h 84144"/>
                  <a:gd name="connsiteX1" fmla="*/ 59695 w 937195"/>
                  <a:gd name="connsiteY1" fmla="*/ 0 h 84144"/>
                  <a:gd name="connsiteX2" fmla="*/ 937195 w 937195"/>
                  <a:gd name="connsiteY2" fmla="*/ 0 h 84144"/>
                  <a:gd name="connsiteX3" fmla="*/ 937195 w 937195"/>
                  <a:gd name="connsiteY3" fmla="*/ 53579 h 84144"/>
                  <a:gd name="connsiteX4" fmla="*/ 919336 w 937195"/>
                  <a:gd name="connsiteY4" fmla="*/ 71438 h 84144"/>
                  <a:gd name="connsiteX5" fmla="*/ 7971 w 937195"/>
                  <a:gd name="connsiteY5" fmla="*/ 84144 h 84144"/>
                  <a:gd name="connsiteX6" fmla="*/ 41835 w 937195"/>
                  <a:gd name="connsiteY6" fmla="*/ 17860 h 84144"/>
                  <a:gd name="connsiteX7" fmla="*/ 0 w 937195"/>
                  <a:gd name="connsiteY7" fmla="*/ 29690 h 84144"/>
                  <a:gd name="connsiteX8" fmla="*/ 919336 w 937195"/>
                  <a:gd name="connsiteY8" fmla="*/ 17860 h 84144"/>
                  <a:gd name="connsiteX9" fmla="*/ 937195 w 937195"/>
                  <a:gd name="connsiteY9" fmla="*/ 0 h 84144"/>
                  <a:gd name="connsiteX10" fmla="*/ 919336 w 937195"/>
                  <a:gd name="connsiteY10" fmla="*/ 17860 h 84144"/>
                  <a:gd name="connsiteX11" fmla="*/ 875503 w 937195"/>
                  <a:gd name="connsiteY11" fmla="*/ 81076 h 84144"/>
                  <a:gd name="connsiteX0" fmla="*/ 41835 w 937195"/>
                  <a:gd name="connsiteY0" fmla="*/ 17860 h 84144"/>
                  <a:gd name="connsiteX1" fmla="*/ 919336 w 937195"/>
                  <a:gd name="connsiteY1" fmla="*/ 17860 h 84144"/>
                  <a:gd name="connsiteX2" fmla="*/ 919336 w 937195"/>
                  <a:gd name="connsiteY2" fmla="*/ 71438 h 84144"/>
                  <a:gd name="connsiteX3" fmla="*/ 41835 w 937195"/>
                  <a:gd name="connsiteY3" fmla="*/ 71438 h 84144"/>
                  <a:gd name="connsiteX4" fmla="*/ 41835 w 937195"/>
                  <a:gd name="connsiteY4" fmla="*/ 17860 h 84144"/>
                  <a:gd name="connsiteX0" fmla="*/ 919336 w 937195"/>
                  <a:gd name="connsiteY0" fmla="*/ 17860 h 84144"/>
                  <a:gd name="connsiteX1" fmla="*/ 937195 w 937195"/>
                  <a:gd name="connsiteY1" fmla="*/ 0 h 84144"/>
                  <a:gd name="connsiteX2" fmla="*/ 937195 w 937195"/>
                  <a:gd name="connsiteY2" fmla="*/ 53579 h 84144"/>
                  <a:gd name="connsiteX3" fmla="*/ 919336 w 937195"/>
                  <a:gd name="connsiteY3" fmla="*/ 71438 h 84144"/>
                  <a:gd name="connsiteX4" fmla="*/ 919336 w 937195"/>
                  <a:gd name="connsiteY4" fmla="*/ 17860 h 84144"/>
                  <a:gd name="connsiteX0" fmla="*/ 41835 w 937195"/>
                  <a:gd name="connsiteY0" fmla="*/ 17860 h 84144"/>
                  <a:gd name="connsiteX1" fmla="*/ 59695 w 937195"/>
                  <a:gd name="connsiteY1" fmla="*/ 0 h 84144"/>
                  <a:gd name="connsiteX2" fmla="*/ 937195 w 937195"/>
                  <a:gd name="connsiteY2" fmla="*/ 0 h 84144"/>
                  <a:gd name="connsiteX3" fmla="*/ 919336 w 937195"/>
                  <a:gd name="connsiteY3" fmla="*/ 17860 h 84144"/>
                  <a:gd name="connsiteX4" fmla="*/ 41835 w 937195"/>
                  <a:gd name="connsiteY4" fmla="*/ 17860 h 84144"/>
                  <a:gd name="connsiteX0" fmla="*/ 41835 w 937195"/>
                  <a:gd name="connsiteY0" fmla="*/ 17860 h 84144"/>
                  <a:gd name="connsiteX1" fmla="*/ 59695 w 937195"/>
                  <a:gd name="connsiteY1" fmla="*/ 0 h 84144"/>
                  <a:gd name="connsiteX2" fmla="*/ 937195 w 937195"/>
                  <a:gd name="connsiteY2" fmla="*/ 0 h 84144"/>
                  <a:gd name="connsiteX3" fmla="*/ 937195 w 937195"/>
                  <a:gd name="connsiteY3" fmla="*/ 53579 h 84144"/>
                  <a:gd name="connsiteX4" fmla="*/ 877495 w 937195"/>
                  <a:gd name="connsiteY4" fmla="*/ 82829 h 84144"/>
                  <a:gd name="connsiteX5" fmla="*/ 7971 w 937195"/>
                  <a:gd name="connsiteY5" fmla="*/ 84144 h 84144"/>
                  <a:gd name="connsiteX6" fmla="*/ 41835 w 937195"/>
                  <a:gd name="connsiteY6" fmla="*/ 17860 h 84144"/>
                  <a:gd name="connsiteX7" fmla="*/ 0 w 937195"/>
                  <a:gd name="connsiteY7" fmla="*/ 29690 h 84144"/>
                  <a:gd name="connsiteX8" fmla="*/ 919336 w 937195"/>
                  <a:gd name="connsiteY8" fmla="*/ 17860 h 84144"/>
                  <a:gd name="connsiteX9" fmla="*/ 937195 w 937195"/>
                  <a:gd name="connsiteY9" fmla="*/ 0 h 84144"/>
                  <a:gd name="connsiteX10" fmla="*/ 919336 w 937195"/>
                  <a:gd name="connsiteY10" fmla="*/ 17860 h 84144"/>
                  <a:gd name="connsiteX11" fmla="*/ 875503 w 937195"/>
                  <a:gd name="connsiteY11" fmla="*/ 81076 h 84144"/>
                  <a:gd name="connsiteX0" fmla="*/ 41835 w 937195"/>
                  <a:gd name="connsiteY0" fmla="*/ 17860 h 84144"/>
                  <a:gd name="connsiteX1" fmla="*/ 919336 w 937195"/>
                  <a:gd name="connsiteY1" fmla="*/ 17860 h 84144"/>
                  <a:gd name="connsiteX2" fmla="*/ 919336 w 937195"/>
                  <a:gd name="connsiteY2" fmla="*/ 71438 h 84144"/>
                  <a:gd name="connsiteX3" fmla="*/ 41835 w 937195"/>
                  <a:gd name="connsiteY3" fmla="*/ 71438 h 84144"/>
                  <a:gd name="connsiteX4" fmla="*/ 41835 w 937195"/>
                  <a:gd name="connsiteY4" fmla="*/ 17860 h 84144"/>
                  <a:gd name="connsiteX0" fmla="*/ 919336 w 937195"/>
                  <a:gd name="connsiteY0" fmla="*/ 17860 h 84144"/>
                  <a:gd name="connsiteX1" fmla="*/ 937195 w 937195"/>
                  <a:gd name="connsiteY1" fmla="*/ 0 h 84144"/>
                  <a:gd name="connsiteX2" fmla="*/ 937195 w 937195"/>
                  <a:gd name="connsiteY2" fmla="*/ 53579 h 84144"/>
                  <a:gd name="connsiteX3" fmla="*/ 919336 w 937195"/>
                  <a:gd name="connsiteY3" fmla="*/ 71438 h 84144"/>
                  <a:gd name="connsiteX4" fmla="*/ 919336 w 937195"/>
                  <a:gd name="connsiteY4" fmla="*/ 17860 h 84144"/>
                  <a:gd name="connsiteX0" fmla="*/ 41835 w 937195"/>
                  <a:gd name="connsiteY0" fmla="*/ 17860 h 84144"/>
                  <a:gd name="connsiteX1" fmla="*/ 59695 w 937195"/>
                  <a:gd name="connsiteY1" fmla="*/ 0 h 84144"/>
                  <a:gd name="connsiteX2" fmla="*/ 937195 w 937195"/>
                  <a:gd name="connsiteY2" fmla="*/ 0 h 84144"/>
                  <a:gd name="connsiteX3" fmla="*/ 919336 w 937195"/>
                  <a:gd name="connsiteY3" fmla="*/ 17860 h 84144"/>
                  <a:gd name="connsiteX4" fmla="*/ 41835 w 937195"/>
                  <a:gd name="connsiteY4" fmla="*/ 17860 h 84144"/>
                  <a:gd name="connsiteX0" fmla="*/ 41835 w 937195"/>
                  <a:gd name="connsiteY0" fmla="*/ 17860 h 84144"/>
                  <a:gd name="connsiteX1" fmla="*/ 59695 w 937195"/>
                  <a:gd name="connsiteY1" fmla="*/ 0 h 84144"/>
                  <a:gd name="connsiteX2" fmla="*/ 937195 w 937195"/>
                  <a:gd name="connsiteY2" fmla="*/ 0 h 84144"/>
                  <a:gd name="connsiteX3" fmla="*/ 937195 w 937195"/>
                  <a:gd name="connsiteY3" fmla="*/ 53579 h 84144"/>
                  <a:gd name="connsiteX4" fmla="*/ 877495 w 937195"/>
                  <a:gd name="connsiteY4" fmla="*/ 82829 h 84144"/>
                  <a:gd name="connsiteX5" fmla="*/ 7971 w 937195"/>
                  <a:gd name="connsiteY5" fmla="*/ 84144 h 84144"/>
                  <a:gd name="connsiteX6" fmla="*/ 41835 w 937195"/>
                  <a:gd name="connsiteY6" fmla="*/ 17860 h 84144"/>
                  <a:gd name="connsiteX7" fmla="*/ 0 w 937195"/>
                  <a:gd name="connsiteY7" fmla="*/ 29690 h 84144"/>
                  <a:gd name="connsiteX8" fmla="*/ 919336 w 937195"/>
                  <a:gd name="connsiteY8" fmla="*/ 17860 h 84144"/>
                  <a:gd name="connsiteX9" fmla="*/ 937195 w 937195"/>
                  <a:gd name="connsiteY9" fmla="*/ 0 h 84144"/>
                  <a:gd name="connsiteX10" fmla="*/ 875503 w 937195"/>
                  <a:gd name="connsiteY10" fmla="*/ 27060 h 84144"/>
                  <a:gd name="connsiteX11" fmla="*/ 875503 w 937195"/>
                  <a:gd name="connsiteY11" fmla="*/ 81076 h 84144"/>
                  <a:gd name="connsiteX0" fmla="*/ 41835 w 937195"/>
                  <a:gd name="connsiteY0" fmla="*/ 17860 h 84144"/>
                  <a:gd name="connsiteX1" fmla="*/ 919336 w 937195"/>
                  <a:gd name="connsiteY1" fmla="*/ 17860 h 84144"/>
                  <a:gd name="connsiteX2" fmla="*/ 919336 w 937195"/>
                  <a:gd name="connsiteY2" fmla="*/ 71438 h 84144"/>
                  <a:gd name="connsiteX3" fmla="*/ 41835 w 937195"/>
                  <a:gd name="connsiteY3" fmla="*/ 71438 h 84144"/>
                  <a:gd name="connsiteX4" fmla="*/ 41835 w 937195"/>
                  <a:gd name="connsiteY4" fmla="*/ 17860 h 84144"/>
                  <a:gd name="connsiteX0" fmla="*/ 919336 w 937195"/>
                  <a:gd name="connsiteY0" fmla="*/ 17860 h 84144"/>
                  <a:gd name="connsiteX1" fmla="*/ 937195 w 937195"/>
                  <a:gd name="connsiteY1" fmla="*/ 0 h 84144"/>
                  <a:gd name="connsiteX2" fmla="*/ 937195 w 937195"/>
                  <a:gd name="connsiteY2" fmla="*/ 53579 h 84144"/>
                  <a:gd name="connsiteX3" fmla="*/ 919336 w 937195"/>
                  <a:gd name="connsiteY3" fmla="*/ 71438 h 84144"/>
                  <a:gd name="connsiteX4" fmla="*/ 919336 w 937195"/>
                  <a:gd name="connsiteY4" fmla="*/ 17860 h 84144"/>
                  <a:gd name="connsiteX0" fmla="*/ 41835 w 937195"/>
                  <a:gd name="connsiteY0" fmla="*/ 17860 h 84144"/>
                  <a:gd name="connsiteX1" fmla="*/ 59695 w 937195"/>
                  <a:gd name="connsiteY1" fmla="*/ 0 h 84144"/>
                  <a:gd name="connsiteX2" fmla="*/ 937195 w 937195"/>
                  <a:gd name="connsiteY2" fmla="*/ 0 h 84144"/>
                  <a:gd name="connsiteX3" fmla="*/ 919336 w 937195"/>
                  <a:gd name="connsiteY3" fmla="*/ 17860 h 84144"/>
                  <a:gd name="connsiteX4" fmla="*/ 41835 w 937195"/>
                  <a:gd name="connsiteY4" fmla="*/ 17860 h 84144"/>
                  <a:gd name="connsiteX0" fmla="*/ 41835 w 937195"/>
                  <a:gd name="connsiteY0" fmla="*/ 17860 h 84144"/>
                  <a:gd name="connsiteX1" fmla="*/ 59695 w 937195"/>
                  <a:gd name="connsiteY1" fmla="*/ 0 h 84144"/>
                  <a:gd name="connsiteX2" fmla="*/ 937195 w 937195"/>
                  <a:gd name="connsiteY2" fmla="*/ 0 h 84144"/>
                  <a:gd name="connsiteX3" fmla="*/ 937195 w 937195"/>
                  <a:gd name="connsiteY3" fmla="*/ 53579 h 84144"/>
                  <a:gd name="connsiteX4" fmla="*/ 877495 w 937195"/>
                  <a:gd name="connsiteY4" fmla="*/ 82829 h 84144"/>
                  <a:gd name="connsiteX5" fmla="*/ 7971 w 937195"/>
                  <a:gd name="connsiteY5" fmla="*/ 84144 h 84144"/>
                  <a:gd name="connsiteX6" fmla="*/ 41835 w 937195"/>
                  <a:gd name="connsiteY6" fmla="*/ 17860 h 84144"/>
                  <a:gd name="connsiteX7" fmla="*/ 0 w 937195"/>
                  <a:gd name="connsiteY7" fmla="*/ 29690 h 84144"/>
                  <a:gd name="connsiteX8" fmla="*/ 873510 w 937195"/>
                  <a:gd name="connsiteY8" fmla="*/ 22678 h 84144"/>
                  <a:gd name="connsiteX9" fmla="*/ 937195 w 937195"/>
                  <a:gd name="connsiteY9" fmla="*/ 0 h 84144"/>
                  <a:gd name="connsiteX10" fmla="*/ 875503 w 937195"/>
                  <a:gd name="connsiteY10" fmla="*/ 27060 h 84144"/>
                  <a:gd name="connsiteX11" fmla="*/ 875503 w 937195"/>
                  <a:gd name="connsiteY11" fmla="*/ 81076 h 84144"/>
                  <a:gd name="connsiteX0" fmla="*/ 41835 w 937195"/>
                  <a:gd name="connsiteY0" fmla="*/ 17860 h 84144"/>
                  <a:gd name="connsiteX1" fmla="*/ 919336 w 937195"/>
                  <a:gd name="connsiteY1" fmla="*/ 17860 h 84144"/>
                  <a:gd name="connsiteX2" fmla="*/ 919336 w 937195"/>
                  <a:gd name="connsiteY2" fmla="*/ 71438 h 84144"/>
                  <a:gd name="connsiteX3" fmla="*/ 41835 w 937195"/>
                  <a:gd name="connsiteY3" fmla="*/ 71438 h 84144"/>
                  <a:gd name="connsiteX4" fmla="*/ 41835 w 937195"/>
                  <a:gd name="connsiteY4" fmla="*/ 17860 h 84144"/>
                  <a:gd name="connsiteX0" fmla="*/ 919336 w 937195"/>
                  <a:gd name="connsiteY0" fmla="*/ 17860 h 84144"/>
                  <a:gd name="connsiteX1" fmla="*/ 937195 w 937195"/>
                  <a:gd name="connsiteY1" fmla="*/ 0 h 84144"/>
                  <a:gd name="connsiteX2" fmla="*/ 937195 w 937195"/>
                  <a:gd name="connsiteY2" fmla="*/ 53579 h 84144"/>
                  <a:gd name="connsiteX3" fmla="*/ 919336 w 937195"/>
                  <a:gd name="connsiteY3" fmla="*/ 71438 h 84144"/>
                  <a:gd name="connsiteX4" fmla="*/ 919336 w 937195"/>
                  <a:gd name="connsiteY4" fmla="*/ 17860 h 84144"/>
                  <a:gd name="connsiteX0" fmla="*/ 41835 w 937195"/>
                  <a:gd name="connsiteY0" fmla="*/ 17860 h 84144"/>
                  <a:gd name="connsiteX1" fmla="*/ 59695 w 937195"/>
                  <a:gd name="connsiteY1" fmla="*/ 0 h 84144"/>
                  <a:gd name="connsiteX2" fmla="*/ 937195 w 937195"/>
                  <a:gd name="connsiteY2" fmla="*/ 0 h 84144"/>
                  <a:gd name="connsiteX3" fmla="*/ 877730 w 937195"/>
                  <a:gd name="connsiteY3" fmla="*/ 21042 h 84144"/>
                  <a:gd name="connsiteX4" fmla="*/ 41835 w 937195"/>
                  <a:gd name="connsiteY4" fmla="*/ 17860 h 84144"/>
                  <a:gd name="connsiteX0" fmla="*/ 41835 w 937195"/>
                  <a:gd name="connsiteY0" fmla="*/ 17860 h 84144"/>
                  <a:gd name="connsiteX1" fmla="*/ 59695 w 937195"/>
                  <a:gd name="connsiteY1" fmla="*/ 0 h 84144"/>
                  <a:gd name="connsiteX2" fmla="*/ 937195 w 937195"/>
                  <a:gd name="connsiteY2" fmla="*/ 0 h 84144"/>
                  <a:gd name="connsiteX3" fmla="*/ 937195 w 937195"/>
                  <a:gd name="connsiteY3" fmla="*/ 53579 h 84144"/>
                  <a:gd name="connsiteX4" fmla="*/ 877495 w 937195"/>
                  <a:gd name="connsiteY4" fmla="*/ 82829 h 84144"/>
                  <a:gd name="connsiteX5" fmla="*/ 7971 w 937195"/>
                  <a:gd name="connsiteY5" fmla="*/ 84144 h 84144"/>
                  <a:gd name="connsiteX6" fmla="*/ 41835 w 937195"/>
                  <a:gd name="connsiteY6" fmla="*/ 17860 h 84144"/>
                  <a:gd name="connsiteX7" fmla="*/ 0 w 937195"/>
                  <a:gd name="connsiteY7" fmla="*/ 29690 h 84144"/>
                  <a:gd name="connsiteX8" fmla="*/ 873510 w 937195"/>
                  <a:gd name="connsiteY8" fmla="*/ 22678 h 84144"/>
                  <a:gd name="connsiteX9" fmla="*/ 937195 w 937195"/>
                  <a:gd name="connsiteY9" fmla="*/ 0 h 84144"/>
                  <a:gd name="connsiteX10" fmla="*/ 875503 w 937195"/>
                  <a:gd name="connsiteY10" fmla="*/ 27060 h 84144"/>
                  <a:gd name="connsiteX11" fmla="*/ 875503 w 937195"/>
                  <a:gd name="connsiteY11" fmla="*/ 81076 h 84144"/>
                  <a:gd name="connsiteX0" fmla="*/ 41835 w 937195"/>
                  <a:gd name="connsiteY0" fmla="*/ 17860 h 84144"/>
                  <a:gd name="connsiteX1" fmla="*/ 919336 w 937195"/>
                  <a:gd name="connsiteY1" fmla="*/ 17860 h 84144"/>
                  <a:gd name="connsiteX2" fmla="*/ 919336 w 937195"/>
                  <a:gd name="connsiteY2" fmla="*/ 71438 h 84144"/>
                  <a:gd name="connsiteX3" fmla="*/ 41835 w 937195"/>
                  <a:gd name="connsiteY3" fmla="*/ 71438 h 84144"/>
                  <a:gd name="connsiteX4" fmla="*/ 41835 w 937195"/>
                  <a:gd name="connsiteY4" fmla="*/ 17860 h 84144"/>
                  <a:gd name="connsiteX0" fmla="*/ 919336 w 937195"/>
                  <a:gd name="connsiteY0" fmla="*/ 17860 h 84144"/>
                  <a:gd name="connsiteX1" fmla="*/ 937195 w 937195"/>
                  <a:gd name="connsiteY1" fmla="*/ 0 h 84144"/>
                  <a:gd name="connsiteX2" fmla="*/ 937195 w 937195"/>
                  <a:gd name="connsiteY2" fmla="*/ 53579 h 84144"/>
                  <a:gd name="connsiteX3" fmla="*/ 919336 w 937195"/>
                  <a:gd name="connsiteY3" fmla="*/ 71438 h 84144"/>
                  <a:gd name="connsiteX4" fmla="*/ 919336 w 937195"/>
                  <a:gd name="connsiteY4" fmla="*/ 17860 h 84144"/>
                  <a:gd name="connsiteX0" fmla="*/ 41835 w 937195"/>
                  <a:gd name="connsiteY0" fmla="*/ 17860 h 84144"/>
                  <a:gd name="connsiteX1" fmla="*/ 59695 w 937195"/>
                  <a:gd name="connsiteY1" fmla="*/ 0 h 84144"/>
                  <a:gd name="connsiteX2" fmla="*/ 937195 w 937195"/>
                  <a:gd name="connsiteY2" fmla="*/ 0 h 84144"/>
                  <a:gd name="connsiteX3" fmla="*/ 877730 w 937195"/>
                  <a:gd name="connsiteY3" fmla="*/ 21042 h 84144"/>
                  <a:gd name="connsiteX4" fmla="*/ 41835 w 937195"/>
                  <a:gd name="connsiteY4" fmla="*/ 17860 h 84144"/>
                  <a:gd name="connsiteX0" fmla="*/ 9964 w 937195"/>
                  <a:gd name="connsiteY0" fmla="*/ 20048 h 84144"/>
                  <a:gd name="connsiteX1" fmla="*/ 59695 w 937195"/>
                  <a:gd name="connsiteY1" fmla="*/ 0 h 84144"/>
                  <a:gd name="connsiteX2" fmla="*/ 937195 w 937195"/>
                  <a:gd name="connsiteY2" fmla="*/ 0 h 84144"/>
                  <a:gd name="connsiteX3" fmla="*/ 937195 w 937195"/>
                  <a:gd name="connsiteY3" fmla="*/ 53579 h 84144"/>
                  <a:gd name="connsiteX4" fmla="*/ 877495 w 937195"/>
                  <a:gd name="connsiteY4" fmla="*/ 82829 h 84144"/>
                  <a:gd name="connsiteX5" fmla="*/ 7971 w 937195"/>
                  <a:gd name="connsiteY5" fmla="*/ 84144 h 84144"/>
                  <a:gd name="connsiteX6" fmla="*/ 9964 w 937195"/>
                  <a:gd name="connsiteY6" fmla="*/ 20048 h 84144"/>
                  <a:gd name="connsiteX7" fmla="*/ 0 w 937195"/>
                  <a:gd name="connsiteY7" fmla="*/ 29690 h 84144"/>
                  <a:gd name="connsiteX8" fmla="*/ 873510 w 937195"/>
                  <a:gd name="connsiteY8" fmla="*/ 22678 h 84144"/>
                  <a:gd name="connsiteX9" fmla="*/ 937195 w 937195"/>
                  <a:gd name="connsiteY9" fmla="*/ 0 h 84144"/>
                  <a:gd name="connsiteX10" fmla="*/ 875503 w 937195"/>
                  <a:gd name="connsiteY10" fmla="*/ 27060 h 84144"/>
                  <a:gd name="connsiteX11" fmla="*/ 875503 w 937195"/>
                  <a:gd name="connsiteY11" fmla="*/ 81076 h 84144"/>
                  <a:gd name="connsiteX0" fmla="*/ 33864 w 929224"/>
                  <a:gd name="connsiteY0" fmla="*/ 17860 h 84144"/>
                  <a:gd name="connsiteX1" fmla="*/ 911365 w 929224"/>
                  <a:gd name="connsiteY1" fmla="*/ 17860 h 84144"/>
                  <a:gd name="connsiteX2" fmla="*/ 911365 w 929224"/>
                  <a:gd name="connsiteY2" fmla="*/ 71438 h 84144"/>
                  <a:gd name="connsiteX3" fmla="*/ 33864 w 929224"/>
                  <a:gd name="connsiteY3" fmla="*/ 71438 h 84144"/>
                  <a:gd name="connsiteX4" fmla="*/ 33864 w 929224"/>
                  <a:gd name="connsiteY4" fmla="*/ 17860 h 84144"/>
                  <a:gd name="connsiteX0" fmla="*/ 911365 w 929224"/>
                  <a:gd name="connsiteY0" fmla="*/ 17860 h 84144"/>
                  <a:gd name="connsiteX1" fmla="*/ 929224 w 929224"/>
                  <a:gd name="connsiteY1" fmla="*/ 0 h 84144"/>
                  <a:gd name="connsiteX2" fmla="*/ 929224 w 929224"/>
                  <a:gd name="connsiteY2" fmla="*/ 53579 h 84144"/>
                  <a:gd name="connsiteX3" fmla="*/ 911365 w 929224"/>
                  <a:gd name="connsiteY3" fmla="*/ 71438 h 84144"/>
                  <a:gd name="connsiteX4" fmla="*/ 911365 w 929224"/>
                  <a:gd name="connsiteY4" fmla="*/ 17860 h 84144"/>
                  <a:gd name="connsiteX0" fmla="*/ 33864 w 929224"/>
                  <a:gd name="connsiteY0" fmla="*/ 17860 h 84144"/>
                  <a:gd name="connsiteX1" fmla="*/ 51724 w 929224"/>
                  <a:gd name="connsiteY1" fmla="*/ 0 h 84144"/>
                  <a:gd name="connsiteX2" fmla="*/ 929224 w 929224"/>
                  <a:gd name="connsiteY2" fmla="*/ 0 h 84144"/>
                  <a:gd name="connsiteX3" fmla="*/ 869759 w 929224"/>
                  <a:gd name="connsiteY3" fmla="*/ 21042 h 84144"/>
                  <a:gd name="connsiteX4" fmla="*/ 33864 w 929224"/>
                  <a:gd name="connsiteY4" fmla="*/ 17860 h 84144"/>
                  <a:gd name="connsiteX0" fmla="*/ 1993 w 929224"/>
                  <a:gd name="connsiteY0" fmla="*/ 20048 h 84144"/>
                  <a:gd name="connsiteX1" fmla="*/ 51724 w 929224"/>
                  <a:gd name="connsiteY1" fmla="*/ 0 h 84144"/>
                  <a:gd name="connsiteX2" fmla="*/ 929224 w 929224"/>
                  <a:gd name="connsiteY2" fmla="*/ 0 h 84144"/>
                  <a:gd name="connsiteX3" fmla="*/ 929224 w 929224"/>
                  <a:gd name="connsiteY3" fmla="*/ 53579 h 84144"/>
                  <a:gd name="connsiteX4" fmla="*/ 869524 w 929224"/>
                  <a:gd name="connsiteY4" fmla="*/ 82829 h 84144"/>
                  <a:gd name="connsiteX5" fmla="*/ 0 w 929224"/>
                  <a:gd name="connsiteY5" fmla="*/ 84144 h 84144"/>
                  <a:gd name="connsiteX6" fmla="*/ 1993 w 929224"/>
                  <a:gd name="connsiteY6" fmla="*/ 20048 h 84144"/>
                  <a:gd name="connsiteX7" fmla="*/ 2999 w 929224"/>
                  <a:gd name="connsiteY7" fmla="*/ 19607 h 84144"/>
                  <a:gd name="connsiteX8" fmla="*/ 865539 w 929224"/>
                  <a:gd name="connsiteY8" fmla="*/ 22678 h 84144"/>
                  <a:gd name="connsiteX9" fmla="*/ 929224 w 929224"/>
                  <a:gd name="connsiteY9" fmla="*/ 0 h 84144"/>
                  <a:gd name="connsiteX10" fmla="*/ 867532 w 929224"/>
                  <a:gd name="connsiteY10" fmla="*/ 27060 h 84144"/>
                  <a:gd name="connsiteX11" fmla="*/ 867532 w 929224"/>
                  <a:gd name="connsiteY11" fmla="*/ 81076 h 84144"/>
                  <a:gd name="connsiteX0" fmla="*/ 33864 w 929224"/>
                  <a:gd name="connsiteY0" fmla="*/ 17860 h 84144"/>
                  <a:gd name="connsiteX1" fmla="*/ 911365 w 929224"/>
                  <a:gd name="connsiteY1" fmla="*/ 17860 h 84144"/>
                  <a:gd name="connsiteX2" fmla="*/ 911365 w 929224"/>
                  <a:gd name="connsiteY2" fmla="*/ 71438 h 84144"/>
                  <a:gd name="connsiteX3" fmla="*/ 33864 w 929224"/>
                  <a:gd name="connsiteY3" fmla="*/ 71438 h 84144"/>
                  <a:gd name="connsiteX4" fmla="*/ 33864 w 929224"/>
                  <a:gd name="connsiteY4" fmla="*/ 17860 h 84144"/>
                  <a:gd name="connsiteX0" fmla="*/ 911365 w 929224"/>
                  <a:gd name="connsiteY0" fmla="*/ 17860 h 84144"/>
                  <a:gd name="connsiteX1" fmla="*/ 929224 w 929224"/>
                  <a:gd name="connsiteY1" fmla="*/ 0 h 84144"/>
                  <a:gd name="connsiteX2" fmla="*/ 929224 w 929224"/>
                  <a:gd name="connsiteY2" fmla="*/ 53579 h 84144"/>
                  <a:gd name="connsiteX3" fmla="*/ 911365 w 929224"/>
                  <a:gd name="connsiteY3" fmla="*/ 71438 h 84144"/>
                  <a:gd name="connsiteX4" fmla="*/ 911365 w 929224"/>
                  <a:gd name="connsiteY4" fmla="*/ 17860 h 84144"/>
                  <a:gd name="connsiteX0" fmla="*/ 11946 w 929224"/>
                  <a:gd name="connsiteY0" fmla="*/ 18737 h 84144"/>
                  <a:gd name="connsiteX1" fmla="*/ 51724 w 929224"/>
                  <a:gd name="connsiteY1" fmla="*/ 0 h 84144"/>
                  <a:gd name="connsiteX2" fmla="*/ 929224 w 929224"/>
                  <a:gd name="connsiteY2" fmla="*/ 0 h 84144"/>
                  <a:gd name="connsiteX3" fmla="*/ 869759 w 929224"/>
                  <a:gd name="connsiteY3" fmla="*/ 21042 h 84144"/>
                  <a:gd name="connsiteX4" fmla="*/ 11946 w 929224"/>
                  <a:gd name="connsiteY4" fmla="*/ 18737 h 84144"/>
                  <a:gd name="connsiteX0" fmla="*/ 1993 w 929224"/>
                  <a:gd name="connsiteY0" fmla="*/ 20048 h 84144"/>
                  <a:gd name="connsiteX1" fmla="*/ 51724 w 929224"/>
                  <a:gd name="connsiteY1" fmla="*/ 0 h 84144"/>
                  <a:gd name="connsiteX2" fmla="*/ 929224 w 929224"/>
                  <a:gd name="connsiteY2" fmla="*/ 0 h 84144"/>
                  <a:gd name="connsiteX3" fmla="*/ 929224 w 929224"/>
                  <a:gd name="connsiteY3" fmla="*/ 53579 h 84144"/>
                  <a:gd name="connsiteX4" fmla="*/ 869524 w 929224"/>
                  <a:gd name="connsiteY4" fmla="*/ 82829 h 84144"/>
                  <a:gd name="connsiteX5" fmla="*/ 0 w 929224"/>
                  <a:gd name="connsiteY5" fmla="*/ 84144 h 84144"/>
                  <a:gd name="connsiteX6" fmla="*/ 1993 w 929224"/>
                  <a:gd name="connsiteY6" fmla="*/ 20048 h 84144"/>
                  <a:gd name="connsiteX7" fmla="*/ 2999 w 929224"/>
                  <a:gd name="connsiteY7" fmla="*/ 19607 h 84144"/>
                  <a:gd name="connsiteX8" fmla="*/ 865539 w 929224"/>
                  <a:gd name="connsiteY8" fmla="*/ 22678 h 84144"/>
                  <a:gd name="connsiteX9" fmla="*/ 929224 w 929224"/>
                  <a:gd name="connsiteY9" fmla="*/ 0 h 84144"/>
                  <a:gd name="connsiteX10" fmla="*/ 867532 w 929224"/>
                  <a:gd name="connsiteY10" fmla="*/ 27060 h 84144"/>
                  <a:gd name="connsiteX11" fmla="*/ 867532 w 929224"/>
                  <a:gd name="connsiteY11" fmla="*/ 81076 h 84144"/>
                  <a:gd name="connsiteX0" fmla="*/ 33864 w 929224"/>
                  <a:gd name="connsiteY0" fmla="*/ 17860 h 84144"/>
                  <a:gd name="connsiteX1" fmla="*/ 911365 w 929224"/>
                  <a:gd name="connsiteY1" fmla="*/ 17860 h 84144"/>
                  <a:gd name="connsiteX2" fmla="*/ 911365 w 929224"/>
                  <a:gd name="connsiteY2" fmla="*/ 71438 h 84144"/>
                  <a:gd name="connsiteX3" fmla="*/ 17913 w 929224"/>
                  <a:gd name="connsiteY3" fmla="*/ 80206 h 84144"/>
                  <a:gd name="connsiteX4" fmla="*/ 33864 w 929224"/>
                  <a:gd name="connsiteY4" fmla="*/ 17860 h 84144"/>
                  <a:gd name="connsiteX0" fmla="*/ 911365 w 929224"/>
                  <a:gd name="connsiteY0" fmla="*/ 17860 h 84144"/>
                  <a:gd name="connsiteX1" fmla="*/ 929224 w 929224"/>
                  <a:gd name="connsiteY1" fmla="*/ 0 h 84144"/>
                  <a:gd name="connsiteX2" fmla="*/ 929224 w 929224"/>
                  <a:gd name="connsiteY2" fmla="*/ 53579 h 84144"/>
                  <a:gd name="connsiteX3" fmla="*/ 911365 w 929224"/>
                  <a:gd name="connsiteY3" fmla="*/ 71438 h 84144"/>
                  <a:gd name="connsiteX4" fmla="*/ 911365 w 929224"/>
                  <a:gd name="connsiteY4" fmla="*/ 17860 h 84144"/>
                  <a:gd name="connsiteX0" fmla="*/ 11946 w 929224"/>
                  <a:gd name="connsiteY0" fmla="*/ 18737 h 84144"/>
                  <a:gd name="connsiteX1" fmla="*/ 51724 w 929224"/>
                  <a:gd name="connsiteY1" fmla="*/ 0 h 84144"/>
                  <a:gd name="connsiteX2" fmla="*/ 929224 w 929224"/>
                  <a:gd name="connsiteY2" fmla="*/ 0 h 84144"/>
                  <a:gd name="connsiteX3" fmla="*/ 869759 w 929224"/>
                  <a:gd name="connsiteY3" fmla="*/ 21042 h 84144"/>
                  <a:gd name="connsiteX4" fmla="*/ 11946 w 929224"/>
                  <a:gd name="connsiteY4" fmla="*/ 18737 h 84144"/>
                  <a:gd name="connsiteX0" fmla="*/ 1993 w 929224"/>
                  <a:gd name="connsiteY0" fmla="*/ 20048 h 84144"/>
                  <a:gd name="connsiteX1" fmla="*/ 51724 w 929224"/>
                  <a:gd name="connsiteY1" fmla="*/ 0 h 84144"/>
                  <a:gd name="connsiteX2" fmla="*/ 929224 w 929224"/>
                  <a:gd name="connsiteY2" fmla="*/ 0 h 84144"/>
                  <a:gd name="connsiteX3" fmla="*/ 929224 w 929224"/>
                  <a:gd name="connsiteY3" fmla="*/ 53579 h 84144"/>
                  <a:gd name="connsiteX4" fmla="*/ 869524 w 929224"/>
                  <a:gd name="connsiteY4" fmla="*/ 82829 h 84144"/>
                  <a:gd name="connsiteX5" fmla="*/ 0 w 929224"/>
                  <a:gd name="connsiteY5" fmla="*/ 84144 h 84144"/>
                  <a:gd name="connsiteX6" fmla="*/ 1993 w 929224"/>
                  <a:gd name="connsiteY6" fmla="*/ 20048 h 84144"/>
                  <a:gd name="connsiteX7" fmla="*/ 2999 w 929224"/>
                  <a:gd name="connsiteY7" fmla="*/ 19607 h 84144"/>
                  <a:gd name="connsiteX8" fmla="*/ 865539 w 929224"/>
                  <a:gd name="connsiteY8" fmla="*/ 22678 h 84144"/>
                  <a:gd name="connsiteX9" fmla="*/ 929224 w 929224"/>
                  <a:gd name="connsiteY9" fmla="*/ 0 h 84144"/>
                  <a:gd name="connsiteX10" fmla="*/ 867532 w 929224"/>
                  <a:gd name="connsiteY10" fmla="*/ 27060 h 84144"/>
                  <a:gd name="connsiteX11" fmla="*/ 867532 w 929224"/>
                  <a:gd name="connsiteY11" fmla="*/ 81076 h 84144"/>
                  <a:gd name="connsiteX0" fmla="*/ 33864 w 929224"/>
                  <a:gd name="connsiteY0" fmla="*/ 17860 h 84144"/>
                  <a:gd name="connsiteX1" fmla="*/ 911365 w 929224"/>
                  <a:gd name="connsiteY1" fmla="*/ 17860 h 84144"/>
                  <a:gd name="connsiteX2" fmla="*/ 911365 w 929224"/>
                  <a:gd name="connsiteY2" fmla="*/ 71438 h 84144"/>
                  <a:gd name="connsiteX3" fmla="*/ 17913 w 929224"/>
                  <a:gd name="connsiteY3" fmla="*/ 80206 h 84144"/>
                  <a:gd name="connsiteX4" fmla="*/ 33864 w 929224"/>
                  <a:gd name="connsiteY4" fmla="*/ 17860 h 84144"/>
                  <a:gd name="connsiteX0" fmla="*/ 911365 w 929224"/>
                  <a:gd name="connsiteY0" fmla="*/ 17860 h 84144"/>
                  <a:gd name="connsiteX1" fmla="*/ 929224 w 929224"/>
                  <a:gd name="connsiteY1" fmla="*/ 0 h 84144"/>
                  <a:gd name="connsiteX2" fmla="*/ 929224 w 929224"/>
                  <a:gd name="connsiteY2" fmla="*/ 53579 h 84144"/>
                  <a:gd name="connsiteX3" fmla="*/ 869759 w 929224"/>
                  <a:gd name="connsiteY3" fmla="*/ 80206 h 84144"/>
                  <a:gd name="connsiteX4" fmla="*/ 911365 w 929224"/>
                  <a:gd name="connsiteY4" fmla="*/ 17860 h 84144"/>
                  <a:gd name="connsiteX0" fmla="*/ 11946 w 929224"/>
                  <a:gd name="connsiteY0" fmla="*/ 18737 h 84144"/>
                  <a:gd name="connsiteX1" fmla="*/ 51724 w 929224"/>
                  <a:gd name="connsiteY1" fmla="*/ 0 h 84144"/>
                  <a:gd name="connsiteX2" fmla="*/ 929224 w 929224"/>
                  <a:gd name="connsiteY2" fmla="*/ 0 h 84144"/>
                  <a:gd name="connsiteX3" fmla="*/ 869759 w 929224"/>
                  <a:gd name="connsiteY3" fmla="*/ 21042 h 84144"/>
                  <a:gd name="connsiteX4" fmla="*/ 11946 w 929224"/>
                  <a:gd name="connsiteY4" fmla="*/ 18737 h 84144"/>
                  <a:gd name="connsiteX0" fmla="*/ 1993 w 929224"/>
                  <a:gd name="connsiteY0" fmla="*/ 20048 h 84144"/>
                  <a:gd name="connsiteX1" fmla="*/ 51724 w 929224"/>
                  <a:gd name="connsiteY1" fmla="*/ 0 h 84144"/>
                  <a:gd name="connsiteX2" fmla="*/ 929224 w 929224"/>
                  <a:gd name="connsiteY2" fmla="*/ 0 h 84144"/>
                  <a:gd name="connsiteX3" fmla="*/ 929224 w 929224"/>
                  <a:gd name="connsiteY3" fmla="*/ 53579 h 84144"/>
                  <a:gd name="connsiteX4" fmla="*/ 869524 w 929224"/>
                  <a:gd name="connsiteY4" fmla="*/ 82829 h 84144"/>
                  <a:gd name="connsiteX5" fmla="*/ 0 w 929224"/>
                  <a:gd name="connsiteY5" fmla="*/ 84144 h 84144"/>
                  <a:gd name="connsiteX6" fmla="*/ 1993 w 929224"/>
                  <a:gd name="connsiteY6" fmla="*/ 20048 h 84144"/>
                  <a:gd name="connsiteX7" fmla="*/ 2999 w 929224"/>
                  <a:gd name="connsiteY7" fmla="*/ 19607 h 84144"/>
                  <a:gd name="connsiteX8" fmla="*/ 865539 w 929224"/>
                  <a:gd name="connsiteY8" fmla="*/ 22678 h 84144"/>
                  <a:gd name="connsiteX9" fmla="*/ 929224 w 929224"/>
                  <a:gd name="connsiteY9" fmla="*/ 0 h 84144"/>
                  <a:gd name="connsiteX10" fmla="*/ 867532 w 929224"/>
                  <a:gd name="connsiteY10" fmla="*/ 27060 h 84144"/>
                  <a:gd name="connsiteX11" fmla="*/ 867532 w 929224"/>
                  <a:gd name="connsiteY11" fmla="*/ 81076 h 84144"/>
                  <a:gd name="connsiteX0" fmla="*/ 33864 w 929224"/>
                  <a:gd name="connsiteY0" fmla="*/ 17860 h 84144"/>
                  <a:gd name="connsiteX1" fmla="*/ 911365 w 929224"/>
                  <a:gd name="connsiteY1" fmla="*/ 17860 h 84144"/>
                  <a:gd name="connsiteX2" fmla="*/ 869759 w 929224"/>
                  <a:gd name="connsiteY2" fmla="*/ 80206 h 84144"/>
                  <a:gd name="connsiteX3" fmla="*/ 17913 w 929224"/>
                  <a:gd name="connsiteY3" fmla="*/ 80206 h 84144"/>
                  <a:gd name="connsiteX4" fmla="*/ 33864 w 929224"/>
                  <a:gd name="connsiteY4" fmla="*/ 17860 h 84144"/>
                  <a:gd name="connsiteX0" fmla="*/ 911365 w 929224"/>
                  <a:gd name="connsiteY0" fmla="*/ 17860 h 84144"/>
                  <a:gd name="connsiteX1" fmla="*/ 929224 w 929224"/>
                  <a:gd name="connsiteY1" fmla="*/ 0 h 84144"/>
                  <a:gd name="connsiteX2" fmla="*/ 929224 w 929224"/>
                  <a:gd name="connsiteY2" fmla="*/ 53579 h 84144"/>
                  <a:gd name="connsiteX3" fmla="*/ 869759 w 929224"/>
                  <a:gd name="connsiteY3" fmla="*/ 80206 h 84144"/>
                  <a:gd name="connsiteX4" fmla="*/ 911365 w 929224"/>
                  <a:gd name="connsiteY4" fmla="*/ 17860 h 84144"/>
                  <a:gd name="connsiteX0" fmla="*/ 11946 w 929224"/>
                  <a:gd name="connsiteY0" fmla="*/ 18737 h 84144"/>
                  <a:gd name="connsiteX1" fmla="*/ 51724 w 929224"/>
                  <a:gd name="connsiteY1" fmla="*/ 0 h 84144"/>
                  <a:gd name="connsiteX2" fmla="*/ 929224 w 929224"/>
                  <a:gd name="connsiteY2" fmla="*/ 0 h 84144"/>
                  <a:gd name="connsiteX3" fmla="*/ 869759 w 929224"/>
                  <a:gd name="connsiteY3" fmla="*/ 21042 h 84144"/>
                  <a:gd name="connsiteX4" fmla="*/ 11946 w 929224"/>
                  <a:gd name="connsiteY4" fmla="*/ 18737 h 84144"/>
                  <a:gd name="connsiteX0" fmla="*/ 1993 w 929224"/>
                  <a:gd name="connsiteY0" fmla="*/ 20048 h 84144"/>
                  <a:gd name="connsiteX1" fmla="*/ 51724 w 929224"/>
                  <a:gd name="connsiteY1" fmla="*/ 0 h 84144"/>
                  <a:gd name="connsiteX2" fmla="*/ 929224 w 929224"/>
                  <a:gd name="connsiteY2" fmla="*/ 0 h 84144"/>
                  <a:gd name="connsiteX3" fmla="*/ 929224 w 929224"/>
                  <a:gd name="connsiteY3" fmla="*/ 53579 h 84144"/>
                  <a:gd name="connsiteX4" fmla="*/ 869524 w 929224"/>
                  <a:gd name="connsiteY4" fmla="*/ 82829 h 84144"/>
                  <a:gd name="connsiteX5" fmla="*/ 0 w 929224"/>
                  <a:gd name="connsiteY5" fmla="*/ 84144 h 84144"/>
                  <a:gd name="connsiteX6" fmla="*/ 1993 w 929224"/>
                  <a:gd name="connsiteY6" fmla="*/ 20048 h 84144"/>
                  <a:gd name="connsiteX7" fmla="*/ 2999 w 929224"/>
                  <a:gd name="connsiteY7" fmla="*/ 19607 h 84144"/>
                  <a:gd name="connsiteX8" fmla="*/ 865539 w 929224"/>
                  <a:gd name="connsiteY8" fmla="*/ 22678 h 84144"/>
                  <a:gd name="connsiteX9" fmla="*/ 929224 w 929224"/>
                  <a:gd name="connsiteY9" fmla="*/ 0 h 84144"/>
                  <a:gd name="connsiteX10" fmla="*/ 867532 w 929224"/>
                  <a:gd name="connsiteY10" fmla="*/ 27060 h 84144"/>
                  <a:gd name="connsiteX11" fmla="*/ 867532 w 929224"/>
                  <a:gd name="connsiteY11" fmla="*/ 81076 h 84144"/>
                  <a:gd name="connsiteX0" fmla="*/ 3985 w 929224"/>
                  <a:gd name="connsiteY0" fmla="*/ 20925 h 84144"/>
                  <a:gd name="connsiteX1" fmla="*/ 911365 w 929224"/>
                  <a:gd name="connsiteY1" fmla="*/ 17860 h 84144"/>
                  <a:gd name="connsiteX2" fmla="*/ 869759 w 929224"/>
                  <a:gd name="connsiteY2" fmla="*/ 80206 h 84144"/>
                  <a:gd name="connsiteX3" fmla="*/ 17913 w 929224"/>
                  <a:gd name="connsiteY3" fmla="*/ 80206 h 84144"/>
                  <a:gd name="connsiteX4" fmla="*/ 3985 w 929224"/>
                  <a:gd name="connsiteY4" fmla="*/ 20925 h 84144"/>
                  <a:gd name="connsiteX0" fmla="*/ 911365 w 929224"/>
                  <a:gd name="connsiteY0" fmla="*/ 17860 h 84144"/>
                  <a:gd name="connsiteX1" fmla="*/ 929224 w 929224"/>
                  <a:gd name="connsiteY1" fmla="*/ 0 h 84144"/>
                  <a:gd name="connsiteX2" fmla="*/ 929224 w 929224"/>
                  <a:gd name="connsiteY2" fmla="*/ 53579 h 84144"/>
                  <a:gd name="connsiteX3" fmla="*/ 869759 w 929224"/>
                  <a:gd name="connsiteY3" fmla="*/ 80206 h 84144"/>
                  <a:gd name="connsiteX4" fmla="*/ 911365 w 929224"/>
                  <a:gd name="connsiteY4" fmla="*/ 17860 h 84144"/>
                  <a:gd name="connsiteX0" fmla="*/ 11946 w 929224"/>
                  <a:gd name="connsiteY0" fmla="*/ 18737 h 84144"/>
                  <a:gd name="connsiteX1" fmla="*/ 51724 w 929224"/>
                  <a:gd name="connsiteY1" fmla="*/ 0 h 84144"/>
                  <a:gd name="connsiteX2" fmla="*/ 929224 w 929224"/>
                  <a:gd name="connsiteY2" fmla="*/ 0 h 84144"/>
                  <a:gd name="connsiteX3" fmla="*/ 869759 w 929224"/>
                  <a:gd name="connsiteY3" fmla="*/ 21042 h 84144"/>
                  <a:gd name="connsiteX4" fmla="*/ 11946 w 929224"/>
                  <a:gd name="connsiteY4" fmla="*/ 18737 h 84144"/>
                  <a:gd name="connsiteX0" fmla="*/ 1993 w 929224"/>
                  <a:gd name="connsiteY0" fmla="*/ 20048 h 84144"/>
                  <a:gd name="connsiteX1" fmla="*/ 51724 w 929224"/>
                  <a:gd name="connsiteY1" fmla="*/ 0 h 84144"/>
                  <a:gd name="connsiteX2" fmla="*/ 929224 w 929224"/>
                  <a:gd name="connsiteY2" fmla="*/ 0 h 84144"/>
                  <a:gd name="connsiteX3" fmla="*/ 929224 w 929224"/>
                  <a:gd name="connsiteY3" fmla="*/ 53579 h 84144"/>
                  <a:gd name="connsiteX4" fmla="*/ 869524 w 929224"/>
                  <a:gd name="connsiteY4" fmla="*/ 82829 h 84144"/>
                  <a:gd name="connsiteX5" fmla="*/ 0 w 929224"/>
                  <a:gd name="connsiteY5" fmla="*/ 84144 h 84144"/>
                  <a:gd name="connsiteX6" fmla="*/ 1993 w 929224"/>
                  <a:gd name="connsiteY6" fmla="*/ 20048 h 84144"/>
                  <a:gd name="connsiteX7" fmla="*/ 2999 w 929224"/>
                  <a:gd name="connsiteY7" fmla="*/ 19607 h 84144"/>
                  <a:gd name="connsiteX8" fmla="*/ 865539 w 929224"/>
                  <a:gd name="connsiteY8" fmla="*/ 22678 h 84144"/>
                  <a:gd name="connsiteX9" fmla="*/ 929224 w 929224"/>
                  <a:gd name="connsiteY9" fmla="*/ 0 h 84144"/>
                  <a:gd name="connsiteX10" fmla="*/ 867532 w 929224"/>
                  <a:gd name="connsiteY10" fmla="*/ 27060 h 84144"/>
                  <a:gd name="connsiteX11" fmla="*/ 867532 w 929224"/>
                  <a:gd name="connsiteY11" fmla="*/ 81076 h 84144"/>
                  <a:gd name="connsiteX0" fmla="*/ 3985 w 929224"/>
                  <a:gd name="connsiteY0" fmla="*/ 20925 h 85461"/>
                  <a:gd name="connsiteX1" fmla="*/ 911365 w 929224"/>
                  <a:gd name="connsiteY1" fmla="*/ 17860 h 85461"/>
                  <a:gd name="connsiteX2" fmla="*/ 869759 w 929224"/>
                  <a:gd name="connsiteY2" fmla="*/ 80206 h 85461"/>
                  <a:gd name="connsiteX3" fmla="*/ 7960 w 929224"/>
                  <a:gd name="connsiteY3" fmla="*/ 85461 h 85461"/>
                  <a:gd name="connsiteX4" fmla="*/ 3985 w 929224"/>
                  <a:gd name="connsiteY4" fmla="*/ 20925 h 85461"/>
                  <a:gd name="connsiteX0" fmla="*/ 911365 w 929224"/>
                  <a:gd name="connsiteY0" fmla="*/ 17860 h 85461"/>
                  <a:gd name="connsiteX1" fmla="*/ 929224 w 929224"/>
                  <a:gd name="connsiteY1" fmla="*/ 0 h 85461"/>
                  <a:gd name="connsiteX2" fmla="*/ 929224 w 929224"/>
                  <a:gd name="connsiteY2" fmla="*/ 53579 h 85461"/>
                  <a:gd name="connsiteX3" fmla="*/ 869759 w 929224"/>
                  <a:gd name="connsiteY3" fmla="*/ 80206 h 85461"/>
                  <a:gd name="connsiteX4" fmla="*/ 911365 w 929224"/>
                  <a:gd name="connsiteY4" fmla="*/ 17860 h 85461"/>
                  <a:gd name="connsiteX0" fmla="*/ 11946 w 929224"/>
                  <a:gd name="connsiteY0" fmla="*/ 18737 h 85461"/>
                  <a:gd name="connsiteX1" fmla="*/ 51724 w 929224"/>
                  <a:gd name="connsiteY1" fmla="*/ 0 h 85461"/>
                  <a:gd name="connsiteX2" fmla="*/ 929224 w 929224"/>
                  <a:gd name="connsiteY2" fmla="*/ 0 h 85461"/>
                  <a:gd name="connsiteX3" fmla="*/ 869759 w 929224"/>
                  <a:gd name="connsiteY3" fmla="*/ 21042 h 85461"/>
                  <a:gd name="connsiteX4" fmla="*/ 11946 w 929224"/>
                  <a:gd name="connsiteY4" fmla="*/ 18737 h 85461"/>
                  <a:gd name="connsiteX0" fmla="*/ 1993 w 929224"/>
                  <a:gd name="connsiteY0" fmla="*/ 20048 h 85461"/>
                  <a:gd name="connsiteX1" fmla="*/ 51724 w 929224"/>
                  <a:gd name="connsiteY1" fmla="*/ 0 h 85461"/>
                  <a:gd name="connsiteX2" fmla="*/ 929224 w 929224"/>
                  <a:gd name="connsiteY2" fmla="*/ 0 h 85461"/>
                  <a:gd name="connsiteX3" fmla="*/ 929224 w 929224"/>
                  <a:gd name="connsiteY3" fmla="*/ 53579 h 85461"/>
                  <a:gd name="connsiteX4" fmla="*/ 869524 w 929224"/>
                  <a:gd name="connsiteY4" fmla="*/ 82829 h 85461"/>
                  <a:gd name="connsiteX5" fmla="*/ 0 w 929224"/>
                  <a:gd name="connsiteY5" fmla="*/ 84144 h 85461"/>
                  <a:gd name="connsiteX6" fmla="*/ 1993 w 929224"/>
                  <a:gd name="connsiteY6" fmla="*/ 20048 h 85461"/>
                  <a:gd name="connsiteX7" fmla="*/ 2999 w 929224"/>
                  <a:gd name="connsiteY7" fmla="*/ 19607 h 85461"/>
                  <a:gd name="connsiteX8" fmla="*/ 865539 w 929224"/>
                  <a:gd name="connsiteY8" fmla="*/ 22678 h 85461"/>
                  <a:gd name="connsiteX9" fmla="*/ 929224 w 929224"/>
                  <a:gd name="connsiteY9" fmla="*/ 0 h 85461"/>
                  <a:gd name="connsiteX10" fmla="*/ 867532 w 929224"/>
                  <a:gd name="connsiteY10" fmla="*/ 27060 h 85461"/>
                  <a:gd name="connsiteX11" fmla="*/ 867532 w 929224"/>
                  <a:gd name="connsiteY11" fmla="*/ 81076 h 85461"/>
                  <a:gd name="connsiteX0" fmla="*/ 3985 w 929224"/>
                  <a:gd name="connsiteY0" fmla="*/ 20925 h 85461"/>
                  <a:gd name="connsiteX1" fmla="*/ 911365 w 929224"/>
                  <a:gd name="connsiteY1" fmla="*/ 17860 h 85461"/>
                  <a:gd name="connsiteX2" fmla="*/ 869759 w 929224"/>
                  <a:gd name="connsiteY2" fmla="*/ 80206 h 85461"/>
                  <a:gd name="connsiteX3" fmla="*/ 7960 w 929224"/>
                  <a:gd name="connsiteY3" fmla="*/ 85461 h 85461"/>
                  <a:gd name="connsiteX4" fmla="*/ 3985 w 929224"/>
                  <a:gd name="connsiteY4" fmla="*/ 20925 h 85461"/>
                  <a:gd name="connsiteX0" fmla="*/ 863546 w 929224"/>
                  <a:gd name="connsiteY0" fmla="*/ 19172 h 85461"/>
                  <a:gd name="connsiteX1" fmla="*/ 929224 w 929224"/>
                  <a:gd name="connsiteY1" fmla="*/ 0 h 85461"/>
                  <a:gd name="connsiteX2" fmla="*/ 929224 w 929224"/>
                  <a:gd name="connsiteY2" fmla="*/ 53579 h 85461"/>
                  <a:gd name="connsiteX3" fmla="*/ 869759 w 929224"/>
                  <a:gd name="connsiteY3" fmla="*/ 80206 h 85461"/>
                  <a:gd name="connsiteX4" fmla="*/ 863546 w 929224"/>
                  <a:gd name="connsiteY4" fmla="*/ 19172 h 85461"/>
                  <a:gd name="connsiteX0" fmla="*/ 11946 w 929224"/>
                  <a:gd name="connsiteY0" fmla="*/ 18737 h 85461"/>
                  <a:gd name="connsiteX1" fmla="*/ 51724 w 929224"/>
                  <a:gd name="connsiteY1" fmla="*/ 0 h 85461"/>
                  <a:gd name="connsiteX2" fmla="*/ 929224 w 929224"/>
                  <a:gd name="connsiteY2" fmla="*/ 0 h 85461"/>
                  <a:gd name="connsiteX3" fmla="*/ 869759 w 929224"/>
                  <a:gd name="connsiteY3" fmla="*/ 21042 h 85461"/>
                  <a:gd name="connsiteX4" fmla="*/ 11946 w 929224"/>
                  <a:gd name="connsiteY4" fmla="*/ 18737 h 85461"/>
                  <a:gd name="connsiteX0" fmla="*/ 1993 w 929224"/>
                  <a:gd name="connsiteY0" fmla="*/ 20048 h 85461"/>
                  <a:gd name="connsiteX1" fmla="*/ 51724 w 929224"/>
                  <a:gd name="connsiteY1" fmla="*/ 0 h 85461"/>
                  <a:gd name="connsiteX2" fmla="*/ 929224 w 929224"/>
                  <a:gd name="connsiteY2" fmla="*/ 0 h 85461"/>
                  <a:gd name="connsiteX3" fmla="*/ 929224 w 929224"/>
                  <a:gd name="connsiteY3" fmla="*/ 53579 h 85461"/>
                  <a:gd name="connsiteX4" fmla="*/ 869524 w 929224"/>
                  <a:gd name="connsiteY4" fmla="*/ 82829 h 85461"/>
                  <a:gd name="connsiteX5" fmla="*/ 0 w 929224"/>
                  <a:gd name="connsiteY5" fmla="*/ 84144 h 85461"/>
                  <a:gd name="connsiteX6" fmla="*/ 1993 w 929224"/>
                  <a:gd name="connsiteY6" fmla="*/ 20048 h 85461"/>
                  <a:gd name="connsiteX7" fmla="*/ 2999 w 929224"/>
                  <a:gd name="connsiteY7" fmla="*/ 19607 h 85461"/>
                  <a:gd name="connsiteX8" fmla="*/ 865539 w 929224"/>
                  <a:gd name="connsiteY8" fmla="*/ 22678 h 85461"/>
                  <a:gd name="connsiteX9" fmla="*/ 929224 w 929224"/>
                  <a:gd name="connsiteY9" fmla="*/ 0 h 85461"/>
                  <a:gd name="connsiteX10" fmla="*/ 867532 w 929224"/>
                  <a:gd name="connsiteY10" fmla="*/ 27060 h 85461"/>
                  <a:gd name="connsiteX11" fmla="*/ 867532 w 929224"/>
                  <a:gd name="connsiteY11" fmla="*/ 81076 h 85461"/>
                  <a:gd name="connsiteX0" fmla="*/ 16917 w 942156"/>
                  <a:gd name="connsiteY0" fmla="*/ 20925 h 85461"/>
                  <a:gd name="connsiteX1" fmla="*/ 924297 w 942156"/>
                  <a:gd name="connsiteY1" fmla="*/ 17860 h 85461"/>
                  <a:gd name="connsiteX2" fmla="*/ 882691 w 942156"/>
                  <a:gd name="connsiteY2" fmla="*/ 80206 h 85461"/>
                  <a:gd name="connsiteX3" fmla="*/ 20892 w 942156"/>
                  <a:gd name="connsiteY3" fmla="*/ 85461 h 85461"/>
                  <a:gd name="connsiteX4" fmla="*/ 16917 w 942156"/>
                  <a:gd name="connsiteY4" fmla="*/ 20925 h 85461"/>
                  <a:gd name="connsiteX0" fmla="*/ 876478 w 942156"/>
                  <a:gd name="connsiteY0" fmla="*/ 19172 h 85461"/>
                  <a:gd name="connsiteX1" fmla="*/ 942156 w 942156"/>
                  <a:gd name="connsiteY1" fmla="*/ 0 h 85461"/>
                  <a:gd name="connsiteX2" fmla="*/ 942156 w 942156"/>
                  <a:gd name="connsiteY2" fmla="*/ 53579 h 85461"/>
                  <a:gd name="connsiteX3" fmla="*/ 882691 w 942156"/>
                  <a:gd name="connsiteY3" fmla="*/ 80206 h 85461"/>
                  <a:gd name="connsiteX4" fmla="*/ 876478 w 942156"/>
                  <a:gd name="connsiteY4" fmla="*/ 19172 h 85461"/>
                  <a:gd name="connsiteX0" fmla="*/ 24878 w 942156"/>
                  <a:gd name="connsiteY0" fmla="*/ 18737 h 85461"/>
                  <a:gd name="connsiteX1" fmla="*/ 64656 w 942156"/>
                  <a:gd name="connsiteY1" fmla="*/ 0 h 85461"/>
                  <a:gd name="connsiteX2" fmla="*/ 942156 w 942156"/>
                  <a:gd name="connsiteY2" fmla="*/ 0 h 85461"/>
                  <a:gd name="connsiteX3" fmla="*/ 882691 w 942156"/>
                  <a:gd name="connsiteY3" fmla="*/ 21042 h 85461"/>
                  <a:gd name="connsiteX4" fmla="*/ 24878 w 942156"/>
                  <a:gd name="connsiteY4" fmla="*/ 18737 h 85461"/>
                  <a:gd name="connsiteX0" fmla="*/ 14925 w 942156"/>
                  <a:gd name="connsiteY0" fmla="*/ 20048 h 85461"/>
                  <a:gd name="connsiteX1" fmla="*/ 64656 w 942156"/>
                  <a:gd name="connsiteY1" fmla="*/ 0 h 85461"/>
                  <a:gd name="connsiteX2" fmla="*/ 942156 w 942156"/>
                  <a:gd name="connsiteY2" fmla="*/ 0 h 85461"/>
                  <a:gd name="connsiteX3" fmla="*/ 942156 w 942156"/>
                  <a:gd name="connsiteY3" fmla="*/ 53579 h 85461"/>
                  <a:gd name="connsiteX4" fmla="*/ 882456 w 942156"/>
                  <a:gd name="connsiteY4" fmla="*/ 82829 h 85461"/>
                  <a:gd name="connsiteX5" fmla="*/ 12932 w 942156"/>
                  <a:gd name="connsiteY5" fmla="*/ 84144 h 85461"/>
                  <a:gd name="connsiteX6" fmla="*/ 14925 w 942156"/>
                  <a:gd name="connsiteY6" fmla="*/ 20048 h 85461"/>
                  <a:gd name="connsiteX7" fmla="*/ 0 w 942156"/>
                  <a:gd name="connsiteY7" fmla="*/ 21795 h 85461"/>
                  <a:gd name="connsiteX8" fmla="*/ 878471 w 942156"/>
                  <a:gd name="connsiteY8" fmla="*/ 22678 h 85461"/>
                  <a:gd name="connsiteX9" fmla="*/ 942156 w 942156"/>
                  <a:gd name="connsiteY9" fmla="*/ 0 h 85461"/>
                  <a:gd name="connsiteX10" fmla="*/ 880464 w 942156"/>
                  <a:gd name="connsiteY10" fmla="*/ 27060 h 85461"/>
                  <a:gd name="connsiteX11" fmla="*/ 880464 w 942156"/>
                  <a:gd name="connsiteY11" fmla="*/ 81076 h 85461"/>
                  <a:gd name="connsiteX0" fmla="*/ 3985 w 929224"/>
                  <a:gd name="connsiteY0" fmla="*/ 20925 h 85461"/>
                  <a:gd name="connsiteX1" fmla="*/ 911365 w 929224"/>
                  <a:gd name="connsiteY1" fmla="*/ 17860 h 85461"/>
                  <a:gd name="connsiteX2" fmla="*/ 869759 w 929224"/>
                  <a:gd name="connsiteY2" fmla="*/ 80206 h 85461"/>
                  <a:gd name="connsiteX3" fmla="*/ 7960 w 929224"/>
                  <a:gd name="connsiteY3" fmla="*/ 85461 h 85461"/>
                  <a:gd name="connsiteX4" fmla="*/ 3985 w 929224"/>
                  <a:gd name="connsiteY4" fmla="*/ 20925 h 85461"/>
                  <a:gd name="connsiteX0" fmla="*/ 863546 w 929224"/>
                  <a:gd name="connsiteY0" fmla="*/ 19172 h 85461"/>
                  <a:gd name="connsiteX1" fmla="*/ 929224 w 929224"/>
                  <a:gd name="connsiteY1" fmla="*/ 0 h 85461"/>
                  <a:gd name="connsiteX2" fmla="*/ 929224 w 929224"/>
                  <a:gd name="connsiteY2" fmla="*/ 53579 h 85461"/>
                  <a:gd name="connsiteX3" fmla="*/ 869759 w 929224"/>
                  <a:gd name="connsiteY3" fmla="*/ 80206 h 85461"/>
                  <a:gd name="connsiteX4" fmla="*/ 863546 w 929224"/>
                  <a:gd name="connsiteY4" fmla="*/ 19172 h 85461"/>
                  <a:gd name="connsiteX0" fmla="*/ 11946 w 929224"/>
                  <a:gd name="connsiteY0" fmla="*/ 18737 h 85461"/>
                  <a:gd name="connsiteX1" fmla="*/ 51724 w 929224"/>
                  <a:gd name="connsiteY1" fmla="*/ 0 h 85461"/>
                  <a:gd name="connsiteX2" fmla="*/ 929224 w 929224"/>
                  <a:gd name="connsiteY2" fmla="*/ 0 h 85461"/>
                  <a:gd name="connsiteX3" fmla="*/ 869759 w 929224"/>
                  <a:gd name="connsiteY3" fmla="*/ 21042 h 85461"/>
                  <a:gd name="connsiteX4" fmla="*/ 11946 w 929224"/>
                  <a:gd name="connsiteY4" fmla="*/ 18737 h 85461"/>
                  <a:gd name="connsiteX0" fmla="*/ 1993 w 929224"/>
                  <a:gd name="connsiteY0" fmla="*/ 20048 h 85461"/>
                  <a:gd name="connsiteX1" fmla="*/ 51724 w 929224"/>
                  <a:gd name="connsiteY1" fmla="*/ 0 h 85461"/>
                  <a:gd name="connsiteX2" fmla="*/ 929224 w 929224"/>
                  <a:gd name="connsiteY2" fmla="*/ 0 h 85461"/>
                  <a:gd name="connsiteX3" fmla="*/ 929224 w 929224"/>
                  <a:gd name="connsiteY3" fmla="*/ 53579 h 85461"/>
                  <a:gd name="connsiteX4" fmla="*/ 869524 w 929224"/>
                  <a:gd name="connsiteY4" fmla="*/ 82829 h 85461"/>
                  <a:gd name="connsiteX5" fmla="*/ 0 w 929224"/>
                  <a:gd name="connsiteY5" fmla="*/ 84144 h 85461"/>
                  <a:gd name="connsiteX6" fmla="*/ 1993 w 929224"/>
                  <a:gd name="connsiteY6" fmla="*/ 20048 h 85461"/>
                  <a:gd name="connsiteX7" fmla="*/ 15971 w 929224"/>
                  <a:gd name="connsiteY7" fmla="*/ 23983 h 85461"/>
                  <a:gd name="connsiteX8" fmla="*/ 865539 w 929224"/>
                  <a:gd name="connsiteY8" fmla="*/ 22678 h 85461"/>
                  <a:gd name="connsiteX9" fmla="*/ 929224 w 929224"/>
                  <a:gd name="connsiteY9" fmla="*/ 0 h 85461"/>
                  <a:gd name="connsiteX10" fmla="*/ 867532 w 929224"/>
                  <a:gd name="connsiteY10" fmla="*/ 27060 h 85461"/>
                  <a:gd name="connsiteX11" fmla="*/ 867532 w 929224"/>
                  <a:gd name="connsiteY11" fmla="*/ 81076 h 85461"/>
                  <a:gd name="connsiteX0" fmla="*/ 7930 w 933169"/>
                  <a:gd name="connsiteY0" fmla="*/ 20925 h 85461"/>
                  <a:gd name="connsiteX1" fmla="*/ 915310 w 933169"/>
                  <a:gd name="connsiteY1" fmla="*/ 17860 h 85461"/>
                  <a:gd name="connsiteX2" fmla="*/ 873704 w 933169"/>
                  <a:gd name="connsiteY2" fmla="*/ 80206 h 85461"/>
                  <a:gd name="connsiteX3" fmla="*/ 11905 w 933169"/>
                  <a:gd name="connsiteY3" fmla="*/ 85461 h 85461"/>
                  <a:gd name="connsiteX4" fmla="*/ 7930 w 933169"/>
                  <a:gd name="connsiteY4" fmla="*/ 20925 h 85461"/>
                  <a:gd name="connsiteX0" fmla="*/ 867491 w 933169"/>
                  <a:gd name="connsiteY0" fmla="*/ 19172 h 85461"/>
                  <a:gd name="connsiteX1" fmla="*/ 933169 w 933169"/>
                  <a:gd name="connsiteY1" fmla="*/ 0 h 85461"/>
                  <a:gd name="connsiteX2" fmla="*/ 933169 w 933169"/>
                  <a:gd name="connsiteY2" fmla="*/ 53579 h 85461"/>
                  <a:gd name="connsiteX3" fmla="*/ 873704 w 933169"/>
                  <a:gd name="connsiteY3" fmla="*/ 80206 h 85461"/>
                  <a:gd name="connsiteX4" fmla="*/ 867491 w 933169"/>
                  <a:gd name="connsiteY4" fmla="*/ 19172 h 85461"/>
                  <a:gd name="connsiteX0" fmla="*/ 15891 w 933169"/>
                  <a:gd name="connsiteY0" fmla="*/ 18737 h 85461"/>
                  <a:gd name="connsiteX1" fmla="*/ 55669 w 933169"/>
                  <a:gd name="connsiteY1" fmla="*/ 0 h 85461"/>
                  <a:gd name="connsiteX2" fmla="*/ 933169 w 933169"/>
                  <a:gd name="connsiteY2" fmla="*/ 0 h 85461"/>
                  <a:gd name="connsiteX3" fmla="*/ 873704 w 933169"/>
                  <a:gd name="connsiteY3" fmla="*/ 21042 h 85461"/>
                  <a:gd name="connsiteX4" fmla="*/ 15891 w 933169"/>
                  <a:gd name="connsiteY4" fmla="*/ 18737 h 85461"/>
                  <a:gd name="connsiteX0" fmla="*/ 5938 w 933169"/>
                  <a:gd name="connsiteY0" fmla="*/ 20048 h 85461"/>
                  <a:gd name="connsiteX1" fmla="*/ 55669 w 933169"/>
                  <a:gd name="connsiteY1" fmla="*/ 0 h 85461"/>
                  <a:gd name="connsiteX2" fmla="*/ 933169 w 933169"/>
                  <a:gd name="connsiteY2" fmla="*/ 0 h 85461"/>
                  <a:gd name="connsiteX3" fmla="*/ 933169 w 933169"/>
                  <a:gd name="connsiteY3" fmla="*/ 53579 h 85461"/>
                  <a:gd name="connsiteX4" fmla="*/ 873469 w 933169"/>
                  <a:gd name="connsiteY4" fmla="*/ 82829 h 85461"/>
                  <a:gd name="connsiteX5" fmla="*/ 3945 w 933169"/>
                  <a:gd name="connsiteY5" fmla="*/ 84144 h 85461"/>
                  <a:gd name="connsiteX6" fmla="*/ 5938 w 933169"/>
                  <a:gd name="connsiteY6" fmla="*/ 20048 h 85461"/>
                  <a:gd name="connsiteX7" fmla="*/ 0 w 933169"/>
                  <a:gd name="connsiteY7" fmla="*/ 20912 h 85461"/>
                  <a:gd name="connsiteX8" fmla="*/ 869484 w 933169"/>
                  <a:gd name="connsiteY8" fmla="*/ 22678 h 85461"/>
                  <a:gd name="connsiteX9" fmla="*/ 933169 w 933169"/>
                  <a:gd name="connsiteY9" fmla="*/ 0 h 85461"/>
                  <a:gd name="connsiteX10" fmla="*/ 871477 w 933169"/>
                  <a:gd name="connsiteY10" fmla="*/ 27060 h 85461"/>
                  <a:gd name="connsiteX11" fmla="*/ 871477 w 933169"/>
                  <a:gd name="connsiteY11" fmla="*/ 81076 h 85461"/>
                  <a:gd name="connsiteX0" fmla="*/ 7930 w 933169"/>
                  <a:gd name="connsiteY0" fmla="*/ 20925 h 85461"/>
                  <a:gd name="connsiteX1" fmla="*/ 915310 w 933169"/>
                  <a:gd name="connsiteY1" fmla="*/ 17860 h 85461"/>
                  <a:gd name="connsiteX2" fmla="*/ 873704 w 933169"/>
                  <a:gd name="connsiteY2" fmla="*/ 80206 h 85461"/>
                  <a:gd name="connsiteX3" fmla="*/ 11905 w 933169"/>
                  <a:gd name="connsiteY3" fmla="*/ 85461 h 85461"/>
                  <a:gd name="connsiteX4" fmla="*/ 7930 w 933169"/>
                  <a:gd name="connsiteY4" fmla="*/ 20925 h 85461"/>
                  <a:gd name="connsiteX0" fmla="*/ 864507 w 933169"/>
                  <a:gd name="connsiteY0" fmla="*/ 18731 h 85461"/>
                  <a:gd name="connsiteX1" fmla="*/ 933169 w 933169"/>
                  <a:gd name="connsiteY1" fmla="*/ 0 h 85461"/>
                  <a:gd name="connsiteX2" fmla="*/ 933169 w 933169"/>
                  <a:gd name="connsiteY2" fmla="*/ 53579 h 85461"/>
                  <a:gd name="connsiteX3" fmla="*/ 873704 w 933169"/>
                  <a:gd name="connsiteY3" fmla="*/ 80206 h 85461"/>
                  <a:gd name="connsiteX4" fmla="*/ 864507 w 933169"/>
                  <a:gd name="connsiteY4" fmla="*/ 18731 h 85461"/>
                  <a:gd name="connsiteX0" fmla="*/ 15891 w 933169"/>
                  <a:gd name="connsiteY0" fmla="*/ 18737 h 85461"/>
                  <a:gd name="connsiteX1" fmla="*/ 55669 w 933169"/>
                  <a:gd name="connsiteY1" fmla="*/ 0 h 85461"/>
                  <a:gd name="connsiteX2" fmla="*/ 933169 w 933169"/>
                  <a:gd name="connsiteY2" fmla="*/ 0 h 85461"/>
                  <a:gd name="connsiteX3" fmla="*/ 873704 w 933169"/>
                  <a:gd name="connsiteY3" fmla="*/ 21042 h 85461"/>
                  <a:gd name="connsiteX4" fmla="*/ 15891 w 933169"/>
                  <a:gd name="connsiteY4" fmla="*/ 18737 h 85461"/>
                  <a:gd name="connsiteX0" fmla="*/ 5938 w 933169"/>
                  <a:gd name="connsiteY0" fmla="*/ 20048 h 85461"/>
                  <a:gd name="connsiteX1" fmla="*/ 55669 w 933169"/>
                  <a:gd name="connsiteY1" fmla="*/ 0 h 85461"/>
                  <a:gd name="connsiteX2" fmla="*/ 933169 w 933169"/>
                  <a:gd name="connsiteY2" fmla="*/ 0 h 85461"/>
                  <a:gd name="connsiteX3" fmla="*/ 933169 w 933169"/>
                  <a:gd name="connsiteY3" fmla="*/ 53579 h 85461"/>
                  <a:gd name="connsiteX4" fmla="*/ 873469 w 933169"/>
                  <a:gd name="connsiteY4" fmla="*/ 82829 h 85461"/>
                  <a:gd name="connsiteX5" fmla="*/ 3945 w 933169"/>
                  <a:gd name="connsiteY5" fmla="*/ 84144 h 85461"/>
                  <a:gd name="connsiteX6" fmla="*/ 5938 w 933169"/>
                  <a:gd name="connsiteY6" fmla="*/ 20048 h 85461"/>
                  <a:gd name="connsiteX7" fmla="*/ 0 w 933169"/>
                  <a:gd name="connsiteY7" fmla="*/ 20912 h 85461"/>
                  <a:gd name="connsiteX8" fmla="*/ 869484 w 933169"/>
                  <a:gd name="connsiteY8" fmla="*/ 22678 h 85461"/>
                  <a:gd name="connsiteX9" fmla="*/ 933169 w 933169"/>
                  <a:gd name="connsiteY9" fmla="*/ 0 h 85461"/>
                  <a:gd name="connsiteX10" fmla="*/ 871477 w 933169"/>
                  <a:gd name="connsiteY10" fmla="*/ 27060 h 85461"/>
                  <a:gd name="connsiteX11" fmla="*/ 871477 w 933169"/>
                  <a:gd name="connsiteY11" fmla="*/ 81076 h 85461"/>
                  <a:gd name="connsiteX0" fmla="*/ 7930 w 933169"/>
                  <a:gd name="connsiteY0" fmla="*/ 20925 h 85461"/>
                  <a:gd name="connsiteX1" fmla="*/ 915310 w 933169"/>
                  <a:gd name="connsiteY1" fmla="*/ 17860 h 85461"/>
                  <a:gd name="connsiteX2" fmla="*/ 873704 w 933169"/>
                  <a:gd name="connsiteY2" fmla="*/ 80206 h 85461"/>
                  <a:gd name="connsiteX3" fmla="*/ 11905 w 933169"/>
                  <a:gd name="connsiteY3" fmla="*/ 85461 h 85461"/>
                  <a:gd name="connsiteX4" fmla="*/ 7930 w 933169"/>
                  <a:gd name="connsiteY4" fmla="*/ 20925 h 85461"/>
                  <a:gd name="connsiteX0" fmla="*/ 864507 w 933169"/>
                  <a:gd name="connsiteY0" fmla="*/ 18731 h 85461"/>
                  <a:gd name="connsiteX1" fmla="*/ 933169 w 933169"/>
                  <a:gd name="connsiteY1" fmla="*/ 0 h 85461"/>
                  <a:gd name="connsiteX2" fmla="*/ 933169 w 933169"/>
                  <a:gd name="connsiteY2" fmla="*/ 53579 h 85461"/>
                  <a:gd name="connsiteX3" fmla="*/ 873704 w 933169"/>
                  <a:gd name="connsiteY3" fmla="*/ 80206 h 85461"/>
                  <a:gd name="connsiteX4" fmla="*/ 864507 w 933169"/>
                  <a:gd name="connsiteY4" fmla="*/ 18731 h 85461"/>
                  <a:gd name="connsiteX0" fmla="*/ 15891 w 933169"/>
                  <a:gd name="connsiteY0" fmla="*/ 18737 h 85461"/>
                  <a:gd name="connsiteX1" fmla="*/ 55669 w 933169"/>
                  <a:gd name="connsiteY1" fmla="*/ 0 h 85461"/>
                  <a:gd name="connsiteX2" fmla="*/ 933169 w 933169"/>
                  <a:gd name="connsiteY2" fmla="*/ 0 h 85461"/>
                  <a:gd name="connsiteX3" fmla="*/ 873704 w 933169"/>
                  <a:gd name="connsiteY3" fmla="*/ 21042 h 85461"/>
                  <a:gd name="connsiteX4" fmla="*/ 15891 w 933169"/>
                  <a:gd name="connsiteY4" fmla="*/ 18737 h 85461"/>
                  <a:gd name="connsiteX0" fmla="*/ 5938 w 933169"/>
                  <a:gd name="connsiteY0" fmla="*/ 20048 h 85461"/>
                  <a:gd name="connsiteX1" fmla="*/ 55669 w 933169"/>
                  <a:gd name="connsiteY1" fmla="*/ 0 h 85461"/>
                  <a:gd name="connsiteX2" fmla="*/ 933169 w 933169"/>
                  <a:gd name="connsiteY2" fmla="*/ 0 h 85461"/>
                  <a:gd name="connsiteX3" fmla="*/ 933169 w 933169"/>
                  <a:gd name="connsiteY3" fmla="*/ 53579 h 85461"/>
                  <a:gd name="connsiteX4" fmla="*/ 873469 w 933169"/>
                  <a:gd name="connsiteY4" fmla="*/ 82829 h 85461"/>
                  <a:gd name="connsiteX5" fmla="*/ 3945 w 933169"/>
                  <a:gd name="connsiteY5" fmla="*/ 84144 h 85461"/>
                  <a:gd name="connsiteX6" fmla="*/ 5938 w 933169"/>
                  <a:gd name="connsiteY6" fmla="*/ 20048 h 85461"/>
                  <a:gd name="connsiteX7" fmla="*/ 0 w 933169"/>
                  <a:gd name="connsiteY7" fmla="*/ 20912 h 85461"/>
                  <a:gd name="connsiteX8" fmla="*/ 866499 w 933169"/>
                  <a:gd name="connsiteY8" fmla="*/ 23113 h 85461"/>
                  <a:gd name="connsiteX9" fmla="*/ 933169 w 933169"/>
                  <a:gd name="connsiteY9" fmla="*/ 0 h 85461"/>
                  <a:gd name="connsiteX10" fmla="*/ 871477 w 933169"/>
                  <a:gd name="connsiteY10" fmla="*/ 27060 h 85461"/>
                  <a:gd name="connsiteX11" fmla="*/ 871477 w 933169"/>
                  <a:gd name="connsiteY11" fmla="*/ 81076 h 85461"/>
                  <a:gd name="connsiteX0" fmla="*/ 7930 w 933169"/>
                  <a:gd name="connsiteY0" fmla="*/ 20925 h 85461"/>
                  <a:gd name="connsiteX1" fmla="*/ 915310 w 933169"/>
                  <a:gd name="connsiteY1" fmla="*/ 17860 h 85461"/>
                  <a:gd name="connsiteX2" fmla="*/ 873704 w 933169"/>
                  <a:gd name="connsiteY2" fmla="*/ 80206 h 85461"/>
                  <a:gd name="connsiteX3" fmla="*/ 11905 w 933169"/>
                  <a:gd name="connsiteY3" fmla="*/ 85461 h 85461"/>
                  <a:gd name="connsiteX4" fmla="*/ 7930 w 933169"/>
                  <a:gd name="connsiteY4" fmla="*/ 20925 h 85461"/>
                  <a:gd name="connsiteX0" fmla="*/ 864507 w 933169"/>
                  <a:gd name="connsiteY0" fmla="*/ 18731 h 85461"/>
                  <a:gd name="connsiteX1" fmla="*/ 933169 w 933169"/>
                  <a:gd name="connsiteY1" fmla="*/ 0 h 85461"/>
                  <a:gd name="connsiteX2" fmla="*/ 933169 w 933169"/>
                  <a:gd name="connsiteY2" fmla="*/ 53579 h 85461"/>
                  <a:gd name="connsiteX3" fmla="*/ 873704 w 933169"/>
                  <a:gd name="connsiteY3" fmla="*/ 80206 h 85461"/>
                  <a:gd name="connsiteX4" fmla="*/ 864507 w 933169"/>
                  <a:gd name="connsiteY4" fmla="*/ 18731 h 85461"/>
                  <a:gd name="connsiteX0" fmla="*/ 15891 w 933169"/>
                  <a:gd name="connsiteY0" fmla="*/ 18737 h 85461"/>
                  <a:gd name="connsiteX1" fmla="*/ 55669 w 933169"/>
                  <a:gd name="connsiteY1" fmla="*/ 0 h 85461"/>
                  <a:gd name="connsiteX2" fmla="*/ 933169 w 933169"/>
                  <a:gd name="connsiteY2" fmla="*/ 0 h 85461"/>
                  <a:gd name="connsiteX3" fmla="*/ 885660 w 933169"/>
                  <a:gd name="connsiteY3" fmla="*/ 21919 h 85461"/>
                  <a:gd name="connsiteX4" fmla="*/ 15891 w 933169"/>
                  <a:gd name="connsiteY4" fmla="*/ 18737 h 85461"/>
                  <a:gd name="connsiteX0" fmla="*/ 5938 w 933169"/>
                  <a:gd name="connsiteY0" fmla="*/ 20048 h 85461"/>
                  <a:gd name="connsiteX1" fmla="*/ 55669 w 933169"/>
                  <a:gd name="connsiteY1" fmla="*/ 0 h 85461"/>
                  <a:gd name="connsiteX2" fmla="*/ 933169 w 933169"/>
                  <a:gd name="connsiteY2" fmla="*/ 0 h 85461"/>
                  <a:gd name="connsiteX3" fmla="*/ 933169 w 933169"/>
                  <a:gd name="connsiteY3" fmla="*/ 53579 h 85461"/>
                  <a:gd name="connsiteX4" fmla="*/ 873469 w 933169"/>
                  <a:gd name="connsiteY4" fmla="*/ 82829 h 85461"/>
                  <a:gd name="connsiteX5" fmla="*/ 3945 w 933169"/>
                  <a:gd name="connsiteY5" fmla="*/ 84144 h 85461"/>
                  <a:gd name="connsiteX6" fmla="*/ 5938 w 933169"/>
                  <a:gd name="connsiteY6" fmla="*/ 20048 h 85461"/>
                  <a:gd name="connsiteX7" fmla="*/ 0 w 933169"/>
                  <a:gd name="connsiteY7" fmla="*/ 20912 h 85461"/>
                  <a:gd name="connsiteX8" fmla="*/ 866499 w 933169"/>
                  <a:gd name="connsiteY8" fmla="*/ 23113 h 85461"/>
                  <a:gd name="connsiteX9" fmla="*/ 933169 w 933169"/>
                  <a:gd name="connsiteY9" fmla="*/ 0 h 85461"/>
                  <a:gd name="connsiteX10" fmla="*/ 871477 w 933169"/>
                  <a:gd name="connsiteY10" fmla="*/ 27060 h 85461"/>
                  <a:gd name="connsiteX11" fmla="*/ 871477 w 933169"/>
                  <a:gd name="connsiteY11" fmla="*/ 81076 h 85461"/>
                  <a:gd name="connsiteX0" fmla="*/ 7930 w 933169"/>
                  <a:gd name="connsiteY0" fmla="*/ 20925 h 85461"/>
                  <a:gd name="connsiteX1" fmla="*/ 915310 w 933169"/>
                  <a:gd name="connsiteY1" fmla="*/ 17860 h 85461"/>
                  <a:gd name="connsiteX2" fmla="*/ 873704 w 933169"/>
                  <a:gd name="connsiteY2" fmla="*/ 80206 h 85461"/>
                  <a:gd name="connsiteX3" fmla="*/ 11905 w 933169"/>
                  <a:gd name="connsiteY3" fmla="*/ 85461 h 85461"/>
                  <a:gd name="connsiteX4" fmla="*/ 7930 w 933169"/>
                  <a:gd name="connsiteY4" fmla="*/ 20925 h 85461"/>
                  <a:gd name="connsiteX0" fmla="*/ 864507 w 933169"/>
                  <a:gd name="connsiteY0" fmla="*/ 18731 h 85461"/>
                  <a:gd name="connsiteX1" fmla="*/ 933169 w 933169"/>
                  <a:gd name="connsiteY1" fmla="*/ 0 h 85461"/>
                  <a:gd name="connsiteX2" fmla="*/ 933169 w 933169"/>
                  <a:gd name="connsiteY2" fmla="*/ 53579 h 85461"/>
                  <a:gd name="connsiteX3" fmla="*/ 873704 w 933169"/>
                  <a:gd name="connsiteY3" fmla="*/ 80206 h 85461"/>
                  <a:gd name="connsiteX4" fmla="*/ 864507 w 933169"/>
                  <a:gd name="connsiteY4" fmla="*/ 18731 h 85461"/>
                  <a:gd name="connsiteX0" fmla="*/ 15891 w 933169"/>
                  <a:gd name="connsiteY0" fmla="*/ 18737 h 85461"/>
                  <a:gd name="connsiteX1" fmla="*/ 55669 w 933169"/>
                  <a:gd name="connsiteY1" fmla="*/ 0 h 85461"/>
                  <a:gd name="connsiteX2" fmla="*/ 933169 w 933169"/>
                  <a:gd name="connsiteY2" fmla="*/ 0 h 85461"/>
                  <a:gd name="connsiteX3" fmla="*/ 873709 w 933169"/>
                  <a:gd name="connsiteY3" fmla="*/ 23231 h 85461"/>
                  <a:gd name="connsiteX4" fmla="*/ 15891 w 933169"/>
                  <a:gd name="connsiteY4" fmla="*/ 18737 h 85461"/>
                  <a:gd name="connsiteX0" fmla="*/ 5938 w 933169"/>
                  <a:gd name="connsiteY0" fmla="*/ 20048 h 85461"/>
                  <a:gd name="connsiteX1" fmla="*/ 55669 w 933169"/>
                  <a:gd name="connsiteY1" fmla="*/ 0 h 85461"/>
                  <a:gd name="connsiteX2" fmla="*/ 933169 w 933169"/>
                  <a:gd name="connsiteY2" fmla="*/ 0 h 85461"/>
                  <a:gd name="connsiteX3" fmla="*/ 933169 w 933169"/>
                  <a:gd name="connsiteY3" fmla="*/ 53579 h 85461"/>
                  <a:gd name="connsiteX4" fmla="*/ 873469 w 933169"/>
                  <a:gd name="connsiteY4" fmla="*/ 82829 h 85461"/>
                  <a:gd name="connsiteX5" fmla="*/ 3945 w 933169"/>
                  <a:gd name="connsiteY5" fmla="*/ 84144 h 85461"/>
                  <a:gd name="connsiteX6" fmla="*/ 5938 w 933169"/>
                  <a:gd name="connsiteY6" fmla="*/ 20048 h 85461"/>
                  <a:gd name="connsiteX7" fmla="*/ 0 w 933169"/>
                  <a:gd name="connsiteY7" fmla="*/ 20912 h 85461"/>
                  <a:gd name="connsiteX8" fmla="*/ 866499 w 933169"/>
                  <a:gd name="connsiteY8" fmla="*/ 23113 h 85461"/>
                  <a:gd name="connsiteX9" fmla="*/ 933169 w 933169"/>
                  <a:gd name="connsiteY9" fmla="*/ 0 h 85461"/>
                  <a:gd name="connsiteX10" fmla="*/ 871477 w 933169"/>
                  <a:gd name="connsiteY10" fmla="*/ 27060 h 85461"/>
                  <a:gd name="connsiteX11" fmla="*/ 871477 w 933169"/>
                  <a:gd name="connsiteY11" fmla="*/ 81076 h 85461"/>
                  <a:gd name="connsiteX0" fmla="*/ 7930 w 933169"/>
                  <a:gd name="connsiteY0" fmla="*/ 20925 h 85461"/>
                  <a:gd name="connsiteX1" fmla="*/ 915310 w 933169"/>
                  <a:gd name="connsiteY1" fmla="*/ 17860 h 85461"/>
                  <a:gd name="connsiteX2" fmla="*/ 873704 w 933169"/>
                  <a:gd name="connsiteY2" fmla="*/ 80206 h 85461"/>
                  <a:gd name="connsiteX3" fmla="*/ 11905 w 933169"/>
                  <a:gd name="connsiteY3" fmla="*/ 85461 h 85461"/>
                  <a:gd name="connsiteX4" fmla="*/ 7930 w 933169"/>
                  <a:gd name="connsiteY4" fmla="*/ 20925 h 85461"/>
                  <a:gd name="connsiteX0" fmla="*/ 864507 w 933169"/>
                  <a:gd name="connsiteY0" fmla="*/ 18731 h 85461"/>
                  <a:gd name="connsiteX1" fmla="*/ 933169 w 933169"/>
                  <a:gd name="connsiteY1" fmla="*/ 0 h 85461"/>
                  <a:gd name="connsiteX2" fmla="*/ 933169 w 933169"/>
                  <a:gd name="connsiteY2" fmla="*/ 53579 h 85461"/>
                  <a:gd name="connsiteX3" fmla="*/ 873704 w 933169"/>
                  <a:gd name="connsiteY3" fmla="*/ 80206 h 85461"/>
                  <a:gd name="connsiteX4" fmla="*/ 864507 w 933169"/>
                  <a:gd name="connsiteY4" fmla="*/ 18731 h 85461"/>
                  <a:gd name="connsiteX0" fmla="*/ 15891 w 933169"/>
                  <a:gd name="connsiteY0" fmla="*/ 18737 h 85461"/>
                  <a:gd name="connsiteX1" fmla="*/ 55669 w 933169"/>
                  <a:gd name="connsiteY1" fmla="*/ 0 h 85461"/>
                  <a:gd name="connsiteX2" fmla="*/ 933169 w 933169"/>
                  <a:gd name="connsiteY2" fmla="*/ 0 h 85461"/>
                  <a:gd name="connsiteX3" fmla="*/ 873709 w 933169"/>
                  <a:gd name="connsiteY3" fmla="*/ 23231 h 85461"/>
                  <a:gd name="connsiteX4" fmla="*/ 15891 w 933169"/>
                  <a:gd name="connsiteY4" fmla="*/ 18737 h 85461"/>
                  <a:gd name="connsiteX0" fmla="*/ 5938 w 933169"/>
                  <a:gd name="connsiteY0" fmla="*/ 20048 h 85461"/>
                  <a:gd name="connsiteX1" fmla="*/ 55669 w 933169"/>
                  <a:gd name="connsiteY1" fmla="*/ 0 h 85461"/>
                  <a:gd name="connsiteX2" fmla="*/ 933169 w 933169"/>
                  <a:gd name="connsiteY2" fmla="*/ 0 h 85461"/>
                  <a:gd name="connsiteX3" fmla="*/ 930184 w 933169"/>
                  <a:gd name="connsiteY3" fmla="*/ 60149 h 85461"/>
                  <a:gd name="connsiteX4" fmla="*/ 873469 w 933169"/>
                  <a:gd name="connsiteY4" fmla="*/ 82829 h 85461"/>
                  <a:gd name="connsiteX5" fmla="*/ 3945 w 933169"/>
                  <a:gd name="connsiteY5" fmla="*/ 84144 h 85461"/>
                  <a:gd name="connsiteX6" fmla="*/ 5938 w 933169"/>
                  <a:gd name="connsiteY6" fmla="*/ 20048 h 85461"/>
                  <a:gd name="connsiteX7" fmla="*/ 0 w 933169"/>
                  <a:gd name="connsiteY7" fmla="*/ 20912 h 85461"/>
                  <a:gd name="connsiteX8" fmla="*/ 866499 w 933169"/>
                  <a:gd name="connsiteY8" fmla="*/ 23113 h 85461"/>
                  <a:gd name="connsiteX9" fmla="*/ 933169 w 933169"/>
                  <a:gd name="connsiteY9" fmla="*/ 0 h 85461"/>
                  <a:gd name="connsiteX10" fmla="*/ 871477 w 933169"/>
                  <a:gd name="connsiteY10" fmla="*/ 27060 h 85461"/>
                  <a:gd name="connsiteX11" fmla="*/ 871477 w 933169"/>
                  <a:gd name="connsiteY11" fmla="*/ 81076 h 85461"/>
                  <a:gd name="connsiteX0" fmla="*/ 7930 w 948118"/>
                  <a:gd name="connsiteY0" fmla="*/ 20925 h 85461"/>
                  <a:gd name="connsiteX1" fmla="*/ 915310 w 948118"/>
                  <a:gd name="connsiteY1" fmla="*/ 17860 h 85461"/>
                  <a:gd name="connsiteX2" fmla="*/ 873704 w 948118"/>
                  <a:gd name="connsiteY2" fmla="*/ 80206 h 85461"/>
                  <a:gd name="connsiteX3" fmla="*/ 11905 w 948118"/>
                  <a:gd name="connsiteY3" fmla="*/ 85461 h 85461"/>
                  <a:gd name="connsiteX4" fmla="*/ 7930 w 948118"/>
                  <a:gd name="connsiteY4" fmla="*/ 20925 h 85461"/>
                  <a:gd name="connsiteX0" fmla="*/ 864507 w 948118"/>
                  <a:gd name="connsiteY0" fmla="*/ 18731 h 85461"/>
                  <a:gd name="connsiteX1" fmla="*/ 933169 w 948118"/>
                  <a:gd name="connsiteY1" fmla="*/ 0 h 85461"/>
                  <a:gd name="connsiteX2" fmla="*/ 948118 w 948118"/>
                  <a:gd name="connsiteY2" fmla="*/ 52918 h 85461"/>
                  <a:gd name="connsiteX3" fmla="*/ 873704 w 948118"/>
                  <a:gd name="connsiteY3" fmla="*/ 80206 h 85461"/>
                  <a:gd name="connsiteX4" fmla="*/ 864507 w 948118"/>
                  <a:gd name="connsiteY4" fmla="*/ 18731 h 85461"/>
                  <a:gd name="connsiteX0" fmla="*/ 15891 w 948118"/>
                  <a:gd name="connsiteY0" fmla="*/ 18737 h 85461"/>
                  <a:gd name="connsiteX1" fmla="*/ 55669 w 948118"/>
                  <a:gd name="connsiteY1" fmla="*/ 0 h 85461"/>
                  <a:gd name="connsiteX2" fmla="*/ 933169 w 948118"/>
                  <a:gd name="connsiteY2" fmla="*/ 0 h 85461"/>
                  <a:gd name="connsiteX3" fmla="*/ 873709 w 948118"/>
                  <a:gd name="connsiteY3" fmla="*/ 23231 h 85461"/>
                  <a:gd name="connsiteX4" fmla="*/ 15891 w 948118"/>
                  <a:gd name="connsiteY4" fmla="*/ 18737 h 85461"/>
                  <a:gd name="connsiteX0" fmla="*/ 5938 w 948118"/>
                  <a:gd name="connsiteY0" fmla="*/ 20048 h 85461"/>
                  <a:gd name="connsiteX1" fmla="*/ 55669 w 948118"/>
                  <a:gd name="connsiteY1" fmla="*/ 0 h 85461"/>
                  <a:gd name="connsiteX2" fmla="*/ 933169 w 948118"/>
                  <a:gd name="connsiteY2" fmla="*/ 0 h 85461"/>
                  <a:gd name="connsiteX3" fmla="*/ 930184 w 948118"/>
                  <a:gd name="connsiteY3" fmla="*/ 60149 h 85461"/>
                  <a:gd name="connsiteX4" fmla="*/ 873469 w 948118"/>
                  <a:gd name="connsiteY4" fmla="*/ 82829 h 85461"/>
                  <a:gd name="connsiteX5" fmla="*/ 3945 w 948118"/>
                  <a:gd name="connsiteY5" fmla="*/ 84144 h 85461"/>
                  <a:gd name="connsiteX6" fmla="*/ 5938 w 948118"/>
                  <a:gd name="connsiteY6" fmla="*/ 20048 h 85461"/>
                  <a:gd name="connsiteX7" fmla="*/ 0 w 948118"/>
                  <a:gd name="connsiteY7" fmla="*/ 20912 h 85461"/>
                  <a:gd name="connsiteX8" fmla="*/ 866499 w 948118"/>
                  <a:gd name="connsiteY8" fmla="*/ 23113 h 85461"/>
                  <a:gd name="connsiteX9" fmla="*/ 933169 w 948118"/>
                  <a:gd name="connsiteY9" fmla="*/ 0 h 85461"/>
                  <a:gd name="connsiteX10" fmla="*/ 871477 w 948118"/>
                  <a:gd name="connsiteY10" fmla="*/ 27060 h 85461"/>
                  <a:gd name="connsiteX11" fmla="*/ 871477 w 948118"/>
                  <a:gd name="connsiteY11" fmla="*/ 81076 h 85461"/>
                  <a:gd name="connsiteX0" fmla="*/ 7930 w 933169"/>
                  <a:gd name="connsiteY0" fmla="*/ 20925 h 85461"/>
                  <a:gd name="connsiteX1" fmla="*/ 915310 w 933169"/>
                  <a:gd name="connsiteY1" fmla="*/ 17860 h 85461"/>
                  <a:gd name="connsiteX2" fmla="*/ 873704 w 933169"/>
                  <a:gd name="connsiteY2" fmla="*/ 80206 h 85461"/>
                  <a:gd name="connsiteX3" fmla="*/ 11905 w 933169"/>
                  <a:gd name="connsiteY3" fmla="*/ 85461 h 85461"/>
                  <a:gd name="connsiteX4" fmla="*/ 7930 w 933169"/>
                  <a:gd name="connsiteY4" fmla="*/ 20925 h 85461"/>
                  <a:gd name="connsiteX0" fmla="*/ 864507 w 933169"/>
                  <a:gd name="connsiteY0" fmla="*/ 18731 h 85461"/>
                  <a:gd name="connsiteX1" fmla="*/ 933169 w 933169"/>
                  <a:gd name="connsiteY1" fmla="*/ 0 h 85461"/>
                  <a:gd name="connsiteX2" fmla="*/ 931679 w 933169"/>
                  <a:gd name="connsiteY2" fmla="*/ 60149 h 85461"/>
                  <a:gd name="connsiteX3" fmla="*/ 873704 w 933169"/>
                  <a:gd name="connsiteY3" fmla="*/ 80206 h 85461"/>
                  <a:gd name="connsiteX4" fmla="*/ 864507 w 933169"/>
                  <a:gd name="connsiteY4" fmla="*/ 18731 h 85461"/>
                  <a:gd name="connsiteX0" fmla="*/ 15891 w 933169"/>
                  <a:gd name="connsiteY0" fmla="*/ 18737 h 85461"/>
                  <a:gd name="connsiteX1" fmla="*/ 55669 w 933169"/>
                  <a:gd name="connsiteY1" fmla="*/ 0 h 85461"/>
                  <a:gd name="connsiteX2" fmla="*/ 933169 w 933169"/>
                  <a:gd name="connsiteY2" fmla="*/ 0 h 85461"/>
                  <a:gd name="connsiteX3" fmla="*/ 873709 w 933169"/>
                  <a:gd name="connsiteY3" fmla="*/ 23231 h 85461"/>
                  <a:gd name="connsiteX4" fmla="*/ 15891 w 933169"/>
                  <a:gd name="connsiteY4" fmla="*/ 18737 h 85461"/>
                  <a:gd name="connsiteX0" fmla="*/ 5938 w 933169"/>
                  <a:gd name="connsiteY0" fmla="*/ 20048 h 85461"/>
                  <a:gd name="connsiteX1" fmla="*/ 55669 w 933169"/>
                  <a:gd name="connsiteY1" fmla="*/ 0 h 85461"/>
                  <a:gd name="connsiteX2" fmla="*/ 933169 w 933169"/>
                  <a:gd name="connsiteY2" fmla="*/ 0 h 85461"/>
                  <a:gd name="connsiteX3" fmla="*/ 930184 w 933169"/>
                  <a:gd name="connsiteY3" fmla="*/ 60149 h 85461"/>
                  <a:gd name="connsiteX4" fmla="*/ 873469 w 933169"/>
                  <a:gd name="connsiteY4" fmla="*/ 82829 h 85461"/>
                  <a:gd name="connsiteX5" fmla="*/ 3945 w 933169"/>
                  <a:gd name="connsiteY5" fmla="*/ 84144 h 85461"/>
                  <a:gd name="connsiteX6" fmla="*/ 5938 w 933169"/>
                  <a:gd name="connsiteY6" fmla="*/ 20048 h 85461"/>
                  <a:gd name="connsiteX7" fmla="*/ 0 w 933169"/>
                  <a:gd name="connsiteY7" fmla="*/ 20912 h 85461"/>
                  <a:gd name="connsiteX8" fmla="*/ 866499 w 933169"/>
                  <a:gd name="connsiteY8" fmla="*/ 23113 h 85461"/>
                  <a:gd name="connsiteX9" fmla="*/ 933169 w 933169"/>
                  <a:gd name="connsiteY9" fmla="*/ 0 h 85461"/>
                  <a:gd name="connsiteX10" fmla="*/ 871477 w 933169"/>
                  <a:gd name="connsiteY10" fmla="*/ 27060 h 85461"/>
                  <a:gd name="connsiteX11" fmla="*/ 871477 w 933169"/>
                  <a:gd name="connsiteY11" fmla="*/ 81076 h 85461"/>
                  <a:gd name="connsiteX0" fmla="*/ 7930 w 933169"/>
                  <a:gd name="connsiteY0" fmla="*/ 20925 h 84800"/>
                  <a:gd name="connsiteX1" fmla="*/ 915310 w 933169"/>
                  <a:gd name="connsiteY1" fmla="*/ 17860 h 84800"/>
                  <a:gd name="connsiteX2" fmla="*/ 873704 w 933169"/>
                  <a:gd name="connsiteY2" fmla="*/ 80206 h 84800"/>
                  <a:gd name="connsiteX3" fmla="*/ 4443 w 933169"/>
                  <a:gd name="connsiteY3" fmla="*/ 84800 h 84800"/>
                  <a:gd name="connsiteX4" fmla="*/ 7930 w 933169"/>
                  <a:gd name="connsiteY4" fmla="*/ 20925 h 84800"/>
                  <a:gd name="connsiteX0" fmla="*/ 864507 w 933169"/>
                  <a:gd name="connsiteY0" fmla="*/ 18731 h 84800"/>
                  <a:gd name="connsiteX1" fmla="*/ 933169 w 933169"/>
                  <a:gd name="connsiteY1" fmla="*/ 0 h 84800"/>
                  <a:gd name="connsiteX2" fmla="*/ 931679 w 933169"/>
                  <a:gd name="connsiteY2" fmla="*/ 60149 h 84800"/>
                  <a:gd name="connsiteX3" fmla="*/ 873704 w 933169"/>
                  <a:gd name="connsiteY3" fmla="*/ 80206 h 84800"/>
                  <a:gd name="connsiteX4" fmla="*/ 864507 w 933169"/>
                  <a:gd name="connsiteY4" fmla="*/ 18731 h 84800"/>
                  <a:gd name="connsiteX0" fmla="*/ 15891 w 933169"/>
                  <a:gd name="connsiteY0" fmla="*/ 18737 h 84800"/>
                  <a:gd name="connsiteX1" fmla="*/ 55669 w 933169"/>
                  <a:gd name="connsiteY1" fmla="*/ 0 h 84800"/>
                  <a:gd name="connsiteX2" fmla="*/ 933169 w 933169"/>
                  <a:gd name="connsiteY2" fmla="*/ 0 h 84800"/>
                  <a:gd name="connsiteX3" fmla="*/ 873709 w 933169"/>
                  <a:gd name="connsiteY3" fmla="*/ 23231 h 84800"/>
                  <a:gd name="connsiteX4" fmla="*/ 15891 w 933169"/>
                  <a:gd name="connsiteY4" fmla="*/ 18737 h 84800"/>
                  <a:gd name="connsiteX0" fmla="*/ 5938 w 933169"/>
                  <a:gd name="connsiteY0" fmla="*/ 20048 h 84800"/>
                  <a:gd name="connsiteX1" fmla="*/ 55669 w 933169"/>
                  <a:gd name="connsiteY1" fmla="*/ 0 h 84800"/>
                  <a:gd name="connsiteX2" fmla="*/ 933169 w 933169"/>
                  <a:gd name="connsiteY2" fmla="*/ 0 h 84800"/>
                  <a:gd name="connsiteX3" fmla="*/ 930184 w 933169"/>
                  <a:gd name="connsiteY3" fmla="*/ 60149 h 84800"/>
                  <a:gd name="connsiteX4" fmla="*/ 873469 w 933169"/>
                  <a:gd name="connsiteY4" fmla="*/ 82829 h 84800"/>
                  <a:gd name="connsiteX5" fmla="*/ 3945 w 933169"/>
                  <a:gd name="connsiteY5" fmla="*/ 84144 h 84800"/>
                  <a:gd name="connsiteX6" fmla="*/ 5938 w 933169"/>
                  <a:gd name="connsiteY6" fmla="*/ 20048 h 84800"/>
                  <a:gd name="connsiteX7" fmla="*/ 0 w 933169"/>
                  <a:gd name="connsiteY7" fmla="*/ 20912 h 84800"/>
                  <a:gd name="connsiteX8" fmla="*/ 866499 w 933169"/>
                  <a:gd name="connsiteY8" fmla="*/ 23113 h 84800"/>
                  <a:gd name="connsiteX9" fmla="*/ 933169 w 933169"/>
                  <a:gd name="connsiteY9" fmla="*/ 0 h 84800"/>
                  <a:gd name="connsiteX10" fmla="*/ 871477 w 933169"/>
                  <a:gd name="connsiteY10" fmla="*/ 27060 h 84800"/>
                  <a:gd name="connsiteX11" fmla="*/ 871477 w 933169"/>
                  <a:gd name="connsiteY11" fmla="*/ 81076 h 8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33169" h="84800" stroke="0" extrusionOk="0">
                    <a:moveTo>
                      <a:pt x="7930" y="20925"/>
                    </a:moveTo>
                    <a:lnTo>
                      <a:pt x="915310" y="17860"/>
                    </a:lnTo>
                    <a:lnTo>
                      <a:pt x="873704" y="80206"/>
                    </a:lnTo>
                    <a:lnTo>
                      <a:pt x="4443" y="84800"/>
                    </a:lnTo>
                    <a:lnTo>
                      <a:pt x="7930" y="20925"/>
                    </a:lnTo>
                    <a:close/>
                  </a:path>
                  <a:path w="933169" h="84800" fill="darkenLess" stroke="0" extrusionOk="0">
                    <a:moveTo>
                      <a:pt x="864507" y="18731"/>
                    </a:moveTo>
                    <a:lnTo>
                      <a:pt x="933169" y="0"/>
                    </a:lnTo>
                    <a:cubicBezTo>
                      <a:pt x="932672" y="20050"/>
                      <a:pt x="932176" y="40099"/>
                      <a:pt x="931679" y="60149"/>
                    </a:cubicBezTo>
                    <a:lnTo>
                      <a:pt x="873704" y="80206"/>
                    </a:lnTo>
                    <a:lnTo>
                      <a:pt x="864507" y="18731"/>
                    </a:lnTo>
                    <a:close/>
                  </a:path>
                  <a:path w="933169" h="84800" fill="lightenLess" stroke="0" extrusionOk="0">
                    <a:moveTo>
                      <a:pt x="15891" y="18737"/>
                    </a:moveTo>
                    <a:lnTo>
                      <a:pt x="55669" y="0"/>
                    </a:lnTo>
                    <a:lnTo>
                      <a:pt x="933169" y="0"/>
                    </a:lnTo>
                    <a:lnTo>
                      <a:pt x="873709" y="23231"/>
                    </a:lnTo>
                    <a:lnTo>
                      <a:pt x="15891" y="18737"/>
                    </a:lnTo>
                    <a:close/>
                  </a:path>
                  <a:path w="933169" h="84800" fill="none" extrusionOk="0">
                    <a:moveTo>
                      <a:pt x="5938" y="20048"/>
                    </a:moveTo>
                    <a:lnTo>
                      <a:pt x="55669" y="0"/>
                    </a:lnTo>
                    <a:lnTo>
                      <a:pt x="933169" y="0"/>
                    </a:lnTo>
                    <a:lnTo>
                      <a:pt x="930184" y="60149"/>
                    </a:lnTo>
                    <a:lnTo>
                      <a:pt x="873469" y="82829"/>
                    </a:lnTo>
                    <a:lnTo>
                      <a:pt x="3945" y="84144"/>
                    </a:lnTo>
                    <a:cubicBezTo>
                      <a:pt x="4609" y="62779"/>
                      <a:pt x="5274" y="41413"/>
                      <a:pt x="5938" y="20048"/>
                    </a:cubicBezTo>
                    <a:close/>
                    <a:moveTo>
                      <a:pt x="0" y="20912"/>
                    </a:moveTo>
                    <a:lnTo>
                      <a:pt x="866499" y="23113"/>
                    </a:lnTo>
                    <a:lnTo>
                      <a:pt x="933169" y="0"/>
                    </a:lnTo>
                    <a:moveTo>
                      <a:pt x="871477" y="27060"/>
                    </a:moveTo>
                    <a:lnTo>
                      <a:pt x="871477" y="81076"/>
                    </a:lnTo>
                  </a:path>
                </a:pathLst>
              </a:custGeom>
              <a:solidFill>
                <a:srgbClr val="FF99FF"/>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168" name="直方体 167"/>
              <p:cNvSpPr/>
              <p:nvPr/>
            </p:nvSpPr>
            <p:spPr>
              <a:xfrm>
                <a:off x="3041892" y="3927943"/>
                <a:ext cx="217254" cy="246154"/>
              </a:xfrm>
              <a:prstGeom prst="cub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169" name="フリーフォーム 168"/>
              <p:cNvSpPr/>
              <p:nvPr/>
            </p:nvSpPr>
            <p:spPr>
              <a:xfrm>
                <a:off x="2250468" y="4998591"/>
                <a:ext cx="1486635" cy="102764"/>
              </a:xfrm>
              <a:custGeom>
                <a:avLst/>
                <a:gdLst>
                  <a:gd name="connsiteX0" fmla="*/ 0 w 1476375"/>
                  <a:gd name="connsiteY0" fmla="*/ 71437 h 80962"/>
                  <a:gd name="connsiteX1" fmla="*/ 80963 w 1476375"/>
                  <a:gd name="connsiteY1" fmla="*/ 2381 h 80962"/>
                  <a:gd name="connsiteX2" fmla="*/ 1476375 w 1476375"/>
                  <a:gd name="connsiteY2" fmla="*/ 0 h 80962"/>
                  <a:gd name="connsiteX3" fmla="*/ 1381125 w 1476375"/>
                  <a:gd name="connsiteY3" fmla="*/ 80962 h 80962"/>
                  <a:gd name="connsiteX4" fmla="*/ 0 w 1476375"/>
                  <a:gd name="connsiteY4" fmla="*/ 71437 h 80962"/>
                  <a:gd name="connsiteX0" fmla="*/ 0 w 1476359"/>
                  <a:gd name="connsiteY0" fmla="*/ 78569 h 80962"/>
                  <a:gd name="connsiteX1" fmla="*/ 80947 w 1476359"/>
                  <a:gd name="connsiteY1" fmla="*/ 2381 h 80962"/>
                  <a:gd name="connsiteX2" fmla="*/ 1476359 w 1476359"/>
                  <a:gd name="connsiteY2" fmla="*/ 0 h 80962"/>
                  <a:gd name="connsiteX3" fmla="*/ 1381109 w 1476359"/>
                  <a:gd name="connsiteY3" fmla="*/ 80962 h 80962"/>
                  <a:gd name="connsiteX4" fmla="*/ 0 w 1476359"/>
                  <a:gd name="connsiteY4" fmla="*/ 78569 h 80962"/>
                  <a:gd name="connsiteX0" fmla="*/ 0 w 1478724"/>
                  <a:gd name="connsiteY0" fmla="*/ 92845 h 92845"/>
                  <a:gd name="connsiteX1" fmla="*/ 83312 w 1478724"/>
                  <a:gd name="connsiteY1" fmla="*/ 2381 h 92845"/>
                  <a:gd name="connsiteX2" fmla="*/ 1478724 w 1478724"/>
                  <a:gd name="connsiteY2" fmla="*/ 0 h 92845"/>
                  <a:gd name="connsiteX3" fmla="*/ 1383474 w 1478724"/>
                  <a:gd name="connsiteY3" fmla="*/ 80962 h 92845"/>
                  <a:gd name="connsiteX4" fmla="*/ 0 w 1478724"/>
                  <a:gd name="connsiteY4" fmla="*/ 92845 h 92845"/>
                  <a:gd name="connsiteX0" fmla="*/ 0 w 1478724"/>
                  <a:gd name="connsiteY0" fmla="*/ 92845 h 95238"/>
                  <a:gd name="connsiteX1" fmla="*/ 83312 w 1478724"/>
                  <a:gd name="connsiteY1" fmla="*/ 2381 h 95238"/>
                  <a:gd name="connsiteX2" fmla="*/ 1478724 w 1478724"/>
                  <a:gd name="connsiteY2" fmla="*/ 0 h 95238"/>
                  <a:gd name="connsiteX3" fmla="*/ 1378718 w 1478724"/>
                  <a:gd name="connsiteY3" fmla="*/ 95238 h 95238"/>
                  <a:gd name="connsiteX4" fmla="*/ 0 w 1478724"/>
                  <a:gd name="connsiteY4" fmla="*/ 92845 h 95238"/>
                  <a:gd name="connsiteX0" fmla="*/ 0 w 1488233"/>
                  <a:gd name="connsiteY0" fmla="*/ 104740 h 104740"/>
                  <a:gd name="connsiteX1" fmla="*/ 92821 w 1488233"/>
                  <a:gd name="connsiteY1" fmla="*/ 2381 h 104740"/>
                  <a:gd name="connsiteX2" fmla="*/ 1488233 w 1488233"/>
                  <a:gd name="connsiteY2" fmla="*/ 0 h 104740"/>
                  <a:gd name="connsiteX3" fmla="*/ 1388227 w 1488233"/>
                  <a:gd name="connsiteY3" fmla="*/ 95238 h 104740"/>
                  <a:gd name="connsiteX4" fmla="*/ 0 w 1488233"/>
                  <a:gd name="connsiteY4" fmla="*/ 104740 h 104740"/>
                  <a:gd name="connsiteX0" fmla="*/ 0 w 1488233"/>
                  <a:gd name="connsiteY0" fmla="*/ 104740 h 111895"/>
                  <a:gd name="connsiteX1" fmla="*/ 92821 w 1488233"/>
                  <a:gd name="connsiteY1" fmla="*/ 2381 h 111895"/>
                  <a:gd name="connsiteX2" fmla="*/ 1488233 w 1488233"/>
                  <a:gd name="connsiteY2" fmla="*/ 0 h 111895"/>
                  <a:gd name="connsiteX3" fmla="*/ 1385852 w 1488233"/>
                  <a:gd name="connsiteY3" fmla="*/ 111895 h 111895"/>
                  <a:gd name="connsiteX4" fmla="*/ 0 w 1488233"/>
                  <a:gd name="connsiteY4" fmla="*/ 104740 h 111895"/>
                  <a:gd name="connsiteX0" fmla="*/ 0 w 1488233"/>
                  <a:gd name="connsiteY0" fmla="*/ 104740 h 104752"/>
                  <a:gd name="connsiteX1" fmla="*/ 92821 w 1488233"/>
                  <a:gd name="connsiteY1" fmla="*/ 2381 h 104752"/>
                  <a:gd name="connsiteX2" fmla="*/ 1488233 w 1488233"/>
                  <a:gd name="connsiteY2" fmla="*/ 0 h 104752"/>
                  <a:gd name="connsiteX3" fmla="*/ 1390614 w 1488233"/>
                  <a:gd name="connsiteY3" fmla="*/ 104752 h 104752"/>
                  <a:gd name="connsiteX4" fmla="*/ 0 w 1488233"/>
                  <a:gd name="connsiteY4" fmla="*/ 104740 h 104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8233" h="104752">
                    <a:moveTo>
                      <a:pt x="0" y="104740"/>
                    </a:moveTo>
                    <a:lnTo>
                      <a:pt x="92821" y="2381"/>
                    </a:lnTo>
                    <a:lnTo>
                      <a:pt x="1488233" y="0"/>
                    </a:lnTo>
                    <a:lnTo>
                      <a:pt x="1390614" y="104752"/>
                    </a:lnTo>
                    <a:lnTo>
                      <a:pt x="0" y="104740"/>
                    </a:lnTo>
                    <a:close/>
                  </a:path>
                </a:pathLst>
              </a:custGeom>
              <a:solidFill>
                <a:srgbClr val="00B05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grpSp>
            <p:nvGrpSpPr>
              <p:cNvPr id="85" name="グループ化 90"/>
              <p:cNvGrpSpPr/>
              <p:nvPr/>
            </p:nvGrpSpPr>
            <p:grpSpPr>
              <a:xfrm>
                <a:off x="2343158" y="5136606"/>
                <a:ext cx="222253" cy="137863"/>
                <a:chOff x="3286116" y="2240756"/>
                <a:chExt cx="216694" cy="71438"/>
              </a:xfrm>
              <a:solidFill>
                <a:schemeClr val="accent1">
                  <a:lumMod val="20000"/>
                  <a:lumOff val="80000"/>
                </a:schemeClr>
              </a:solidFill>
            </p:grpSpPr>
            <p:sp>
              <p:nvSpPr>
                <p:cNvPr id="187" name="正方形/長方形 186"/>
                <p:cNvSpPr/>
                <p:nvPr/>
              </p:nvSpPr>
              <p:spPr>
                <a:xfrm>
                  <a:off x="3393281" y="2240756"/>
                  <a:ext cx="109529" cy="71438"/>
                </a:xfrm>
                <a:prstGeom prst="rect">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188" name="正方形/長方形 187"/>
                <p:cNvSpPr/>
                <p:nvPr/>
              </p:nvSpPr>
              <p:spPr>
                <a:xfrm>
                  <a:off x="3286116" y="2240756"/>
                  <a:ext cx="109529" cy="71438"/>
                </a:xfrm>
                <a:prstGeom prst="rect">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grpSp>
          <p:grpSp>
            <p:nvGrpSpPr>
              <p:cNvPr id="86" name="グループ化 325"/>
              <p:cNvGrpSpPr/>
              <p:nvPr/>
            </p:nvGrpSpPr>
            <p:grpSpPr>
              <a:xfrm>
                <a:off x="2595565" y="5136606"/>
                <a:ext cx="222253" cy="137863"/>
                <a:chOff x="3286116" y="2240756"/>
                <a:chExt cx="216694" cy="71438"/>
              </a:xfrm>
              <a:solidFill>
                <a:schemeClr val="accent1">
                  <a:lumMod val="20000"/>
                  <a:lumOff val="80000"/>
                </a:schemeClr>
              </a:solidFill>
            </p:grpSpPr>
            <p:sp>
              <p:nvSpPr>
                <p:cNvPr id="185" name="正方形/長方形 184"/>
                <p:cNvSpPr/>
                <p:nvPr/>
              </p:nvSpPr>
              <p:spPr>
                <a:xfrm>
                  <a:off x="3393281" y="2240756"/>
                  <a:ext cx="109529" cy="71438"/>
                </a:xfrm>
                <a:prstGeom prst="rect">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186" name="正方形/長方形 185"/>
                <p:cNvSpPr/>
                <p:nvPr/>
              </p:nvSpPr>
              <p:spPr>
                <a:xfrm>
                  <a:off x="3286116" y="2240756"/>
                  <a:ext cx="109529" cy="71438"/>
                </a:xfrm>
                <a:prstGeom prst="rect">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grpSp>
          <p:grpSp>
            <p:nvGrpSpPr>
              <p:cNvPr id="87" name="グループ化 328"/>
              <p:cNvGrpSpPr/>
              <p:nvPr/>
            </p:nvGrpSpPr>
            <p:grpSpPr>
              <a:xfrm>
                <a:off x="2857524" y="5136606"/>
                <a:ext cx="222253" cy="137863"/>
                <a:chOff x="3286116" y="2240756"/>
                <a:chExt cx="216694" cy="71438"/>
              </a:xfrm>
              <a:solidFill>
                <a:schemeClr val="accent1">
                  <a:lumMod val="20000"/>
                  <a:lumOff val="80000"/>
                </a:schemeClr>
              </a:solidFill>
            </p:grpSpPr>
            <p:sp>
              <p:nvSpPr>
                <p:cNvPr id="183" name="正方形/長方形 182"/>
                <p:cNvSpPr/>
                <p:nvPr/>
              </p:nvSpPr>
              <p:spPr>
                <a:xfrm>
                  <a:off x="3393281" y="2240756"/>
                  <a:ext cx="109529" cy="71438"/>
                </a:xfrm>
                <a:prstGeom prst="rect">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184" name="正方形/長方形 183"/>
                <p:cNvSpPr/>
                <p:nvPr/>
              </p:nvSpPr>
              <p:spPr>
                <a:xfrm>
                  <a:off x="3286116" y="2240756"/>
                  <a:ext cx="109529" cy="71438"/>
                </a:xfrm>
                <a:prstGeom prst="rect">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grpSp>
          <p:grpSp>
            <p:nvGrpSpPr>
              <p:cNvPr id="88" name="グループ化 331"/>
              <p:cNvGrpSpPr/>
              <p:nvPr/>
            </p:nvGrpSpPr>
            <p:grpSpPr>
              <a:xfrm>
                <a:off x="3112315" y="5136606"/>
                <a:ext cx="222255" cy="137863"/>
                <a:chOff x="3286114" y="2240756"/>
                <a:chExt cx="216696" cy="71438"/>
              </a:xfrm>
              <a:solidFill>
                <a:schemeClr val="accent1">
                  <a:lumMod val="20000"/>
                  <a:lumOff val="80000"/>
                </a:schemeClr>
              </a:solidFill>
            </p:grpSpPr>
            <p:sp>
              <p:nvSpPr>
                <p:cNvPr id="181" name="正方形/長方形 180"/>
                <p:cNvSpPr/>
                <p:nvPr/>
              </p:nvSpPr>
              <p:spPr>
                <a:xfrm>
                  <a:off x="3393281" y="2240756"/>
                  <a:ext cx="109529" cy="71438"/>
                </a:xfrm>
                <a:prstGeom prst="rect">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182" name="正方形/長方形 181"/>
                <p:cNvSpPr/>
                <p:nvPr/>
              </p:nvSpPr>
              <p:spPr>
                <a:xfrm>
                  <a:off x="3286114" y="2240756"/>
                  <a:ext cx="109530" cy="71438"/>
                </a:xfrm>
                <a:prstGeom prst="rect">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grpSp>
          <p:grpSp>
            <p:nvGrpSpPr>
              <p:cNvPr id="89" name="グループ化 334"/>
              <p:cNvGrpSpPr/>
              <p:nvPr/>
            </p:nvGrpSpPr>
            <p:grpSpPr>
              <a:xfrm>
                <a:off x="3362349" y="5136606"/>
                <a:ext cx="222253" cy="137863"/>
                <a:chOff x="3286116" y="2240756"/>
                <a:chExt cx="216694" cy="71438"/>
              </a:xfrm>
              <a:solidFill>
                <a:schemeClr val="accent1">
                  <a:lumMod val="20000"/>
                  <a:lumOff val="80000"/>
                </a:schemeClr>
              </a:solidFill>
            </p:grpSpPr>
            <p:sp>
              <p:nvSpPr>
                <p:cNvPr id="179" name="正方形/長方形 178"/>
                <p:cNvSpPr/>
                <p:nvPr/>
              </p:nvSpPr>
              <p:spPr>
                <a:xfrm>
                  <a:off x="3393281" y="2240756"/>
                  <a:ext cx="109529" cy="71438"/>
                </a:xfrm>
                <a:prstGeom prst="rect">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180" name="正方形/長方形 179"/>
                <p:cNvSpPr/>
                <p:nvPr/>
              </p:nvSpPr>
              <p:spPr>
                <a:xfrm>
                  <a:off x="3286116" y="2240756"/>
                  <a:ext cx="109529" cy="71438"/>
                </a:xfrm>
                <a:prstGeom prst="rect">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grpSp>
          <p:grpSp>
            <p:nvGrpSpPr>
              <p:cNvPr id="90" name="グループ化 337"/>
              <p:cNvGrpSpPr/>
              <p:nvPr/>
            </p:nvGrpSpPr>
            <p:grpSpPr>
              <a:xfrm>
                <a:off x="2786050" y="4369850"/>
                <a:ext cx="222253" cy="111127"/>
                <a:chOff x="3286116" y="2240756"/>
                <a:chExt cx="216694" cy="71438"/>
              </a:xfrm>
              <a:solidFill>
                <a:schemeClr val="accent1">
                  <a:lumMod val="20000"/>
                  <a:lumOff val="80000"/>
                </a:schemeClr>
              </a:solidFill>
            </p:grpSpPr>
            <p:sp>
              <p:nvSpPr>
                <p:cNvPr id="177" name="正方形/長方形 176"/>
                <p:cNvSpPr/>
                <p:nvPr/>
              </p:nvSpPr>
              <p:spPr>
                <a:xfrm>
                  <a:off x="3393281" y="2240756"/>
                  <a:ext cx="109529" cy="71438"/>
                </a:xfrm>
                <a:prstGeom prst="rect">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178" name="正方形/長方形 177"/>
                <p:cNvSpPr/>
                <p:nvPr/>
              </p:nvSpPr>
              <p:spPr>
                <a:xfrm>
                  <a:off x="3286116" y="2240756"/>
                  <a:ext cx="109529" cy="71438"/>
                </a:xfrm>
                <a:prstGeom prst="rect">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grpSp>
          <p:sp>
            <p:nvSpPr>
              <p:cNvPr id="176" name="フリーフォーム 175"/>
              <p:cNvSpPr/>
              <p:nvPr/>
            </p:nvSpPr>
            <p:spPr>
              <a:xfrm>
                <a:off x="2343577" y="4441759"/>
                <a:ext cx="1390424" cy="112322"/>
              </a:xfrm>
              <a:custGeom>
                <a:avLst/>
                <a:gdLst>
                  <a:gd name="connsiteX0" fmla="*/ 0 w 895360"/>
                  <a:gd name="connsiteY0" fmla="*/ 17860 h 71438"/>
                  <a:gd name="connsiteX1" fmla="*/ 877501 w 895360"/>
                  <a:gd name="connsiteY1" fmla="*/ 17860 h 71438"/>
                  <a:gd name="connsiteX2" fmla="*/ 877501 w 895360"/>
                  <a:gd name="connsiteY2" fmla="*/ 71438 h 71438"/>
                  <a:gd name="connsiteX3" fmla="*/ 0 w 895360"/>
                  <a:gd name="connsiteY3" fmla="*/ 71438 h 71438"/>
                  <a:gd name="connsiteX4" fmla="*/ 0 w 895360"/>
                  <a:gd name="connsiteY4" fmla="*/ 17860 h 71438"/>
                  <a:gd name="connsiteX0" fmla="*/ 877501 w 895360"/>
                  <a:gd name="connsiteY0" fmla="*/ 17860 h 71438"/>
                  <a:gd name="connsiteX1" fmla="*/ 895360 w 895360"/>
                  <a:gd name="connsiteY1" fmla="*/ 0 h 71438"/>
                  <a:gd name="connsiteX2" fmla="*/ 895360 w 895360"/>
                  <a:gd name="connsiteY2" fmla="*/ 53579 h 71438"/>
                  <a:gd name="connsiteX3" fmla="*/ 877501 w 895360"/>
                  <a:gd name="connsiteY3" fmla="*/ 71438 h 71438"/>
                  <a:gd name="connsiteX4" fmla="*/ 877501 w 895360"/>
                  <a:gd name="connsiteY4" fmla="*/ 17860 h 71438"/>
                  <a:gd name="connsiteX0" fmla="*/ 0 w 895360"/>
                  <a:gd name="connsiteY0" fmla="*/ 17860 h 71438"/>
                  <a:gd name="connsiteX1" fmla="*/ 17860 w 895360"/>
                  <a:gd name="connsiteY1" fmla="*/ 0 h 71438"/>
                  <a:gd name="connsiteX2" fmla="*/ 895360 w 895360"/>
                  <a:gd name="connsiteY2" fmla="*/ 0 h 71438"/>
                  <a:gd name="connsiteX3" fmla="*/ 877501 w 895360"/>
                  <a:gd name="connsiteY3" fmla="*/ 17860 h 71438"/>
                  <a:gd name="connsiteX4" fmla="*/ 0 w 895360"/>
                  <a:gd name="connsiteY4" fmla="*/ 17860 h 71438"/>
                  <a:gd name="connsiteX0" fmla="*/ 0 w 895360"/>
                  <a:gd name="connsiteY0" fmla="*/ 17860 h 71438"/>
                  <a:gd name="connsiteX1" fmla="*/ 17860 w 895360"/>
                  <a:gd name="connsiteY1" fmla="*/ 0 h 71438"/>
                  <a:gd name="connsiteX2" fmla="*/ 895360 w 895360"/>
                  <a:gd name="connsiteY2" fmla="*/ 0 h 71438"/>
                  <a:gd name="connsiteX3" fmla="*/ 895360 w 895360"/>
                  <a:gd name="connsiteY3" fmla="*/ 53579 h 71438"/>
                  <a:gd name="connsiteX4" fmla="*/ 877501 w 895360"/>
                  <a:gd name="connsiteY4" fmla="*/ 71438 h 71438"/>
                  <a:gd name="connsiteX5" fmla="*/ 0 w 895360"/>
                  <a:gd name="connsiteY5" fmla="*/ 71438 h 71438"/>
                  <a:gd name="connsiteX6" fmla="*/ 0 w 895360"/>
                  <a:gd name="connsiteY6" fmla="*/ 17860 h 71438"/>
                  <a:gd name="connsiteX7" fmla="*/ 0 w 895360"/>
                  <a:gd name="connsiteY7" fmla="*/ 17860 h 71438"/>
                  <a:gd name="connsiteX8" fmla="*/ 877501 w 895360"/>
                  <a:gd name="connsiteY8" fmla="*/ 17860 h 71438"/>
                  <a:gd name="connsiteX9" fmla="*/ 895360 w 895360"/>
                  <a:gd name="connsiteY9" fmla="*/ 0 h 71438"/>
                  <a:gd name="connsiteX10" fmla="*/ 877501 w 895360"/>
                  <a:gd name="connsiteY10" fmla="*/ 17860 h 71438"/>
                  <a:gd name="connsiteX11" fmla="*/ 877501 w 895360"/>
                  <a:gd name="connsiteY11" fmla="*/ 71438 h 71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95360" h="71438" stroke="0" extrusionOk="0">
                    <a:moveTo>
                      <a:pt x="0" y="17860"/>
                    </a:moveTo>
                    <a:lnTo>
                      <a:pt x="877501" y="17860"/>
                    </a:lnTo>
                    <a:lnTo>
                      <a:pt x="877501" y="71438"/>
                    </a:lnTo>
                    <a:lnTo>
                      <a:pt x="0" y="71438"/>
                    </a:lnTo>
                    <a:lnTo>
                      <a:pt x="0" y="17860"/>
                    </a:lnTo>
                    <a:close/>
                  </a:path>
                  <a:path w="895360" h="71438" fill="darkenLess" stroke="0" extrusionOk="0">
                    <a:moveTo>
                      <a:pt x="877501" y="17860"/>
                    </a:moveTo>
                    <a:lnTo>
                      <a:pt x="895360" y="0"/>
                    </a:lnTo>
                    <a:lnTo>
                      <a:pt x="895360" y="53579"/>
                    </a:lnTo>
                    <a:lnTo>
                      <a:pt x="877501" y="71438"/>
                    </a:lnTo>
                    <a:lnTo>
                      <a:pt x="877501" y="17860"/>
                    </a:lnTo>
                    <a:close/>
                  </a:path>
                  <a:path w="895360" h="71438" fill="lightenLess" stroke="0" extrusionOk="0">
                    <a:moveTo>
                      <a:pt x="0" y="17860"/>
                    </a:moveTo>
                    <a:lnTo>
                      <a:pt x="17860" y="0"/>
                    </a:lnTo>
                    <a:lnTo>
                      <a:pt x="895360" y="0"/>
                    </a:lnTo>
                    <a:lnTo>
                      <a:pt x="877501" y="17860"/>
                    </a:lnTo>
                    <a:lnTo>
                      <a:pt x="0" y="17860"/>
                    </a:lnTo>
                    <a:close/>
                  </a:path>
                  <a:path w="895360" h="71438" fill="none" extrusionOk="0">
                    <a:moveTo>
                      <a:pt x="0" y="17860"/>
                    </a:moveTo>
                    <a:lnTo>
                      <a:pt x="17860" y="0"/>
                    </a:lnTo>
                    <a:lnTo>
                      <a:pt x="895360" y="0"/>
                    </a:lnTo>
                    <a:lnTo>
                      <a:pt x="895360" y="53579"/>
                    </a:lnTo>
                    <a:lnTo>
                      <a:pt x="877501" y="71438"/>
                    </a:lnTo>
                    <a:lnTo>
                      <a:pt x="0" y="71438"/>
                    </a:lnTo>
                    <a:lnTo>
                      <a:pt x="0" y="17860"/>
                    </a:lnTo>
                    <a:close/>
                    <a:moveTo>
                      <a:pt x="0" y="17860"/>
                    </a:moveTo>
                    <a:lnTo>
                      <a:pt x="877501" y="17860"/>
                    </a:lnTo>
                    <a:lnTo>
                      <a:pt x="895360" y="0"/>
                    </a:lnTo>
                    <a:moveTo>
                      <a:pt x="877501" y="17860"/>
                    </a:moveTo>
                    <a:lnTo>
                      <a:pt x="877501" y="71438"/>
                    </a:lnTo>
                  </a:path>
                </a:pathLst>
              </a:cu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grpSp>
        <p:grpSp>
          <p:nvGrpSpPr>
            <p:cNvPr id="91" name="Group 536"/>
            <p:cNvGrpSpPr>
              <a:grpSpLocks/>
            </p:cNvGrpSpPr>
            <p:nvPr/>
          </p:nvGrpSpPr>
          <p:grpSpPr bwMode="auto">
            <a:xfrm>
              <a:off x="6242680" y="5740441"/>
              <a:ext cx="123847" cy="272796"/>
              <a:chOff x="537" y="437"/>
              <a:chExt cx="46" cy="56"/>
            </a:xfrm>
          </p:grpSpPr>
          <p:sp>
            <p:nvSpPr>
              <p:cNvPr id="90268" name="AutoShape 537"/>
              <p:cNvSpPr>
                <a:spLocks noChangeArrowheads="1"/>
              </p:cNvSpPr>
              <p:nvPr/>
            </p:nvSpPr>
            <p:spPr bwMode="auto">
              <a:xfrm>
                <a:off x="553" y="464"/>
                <a:ext cx="13" cy="29"/>
              </a:xfrm>
              <a:prstGeom prst="can">
                <a:avLst>
                  <a:gd name="adj" fmla="val 55769"/>
                </a:avLst>
              </a:prstGeom>
              <a:solidFill>
                <a:srgbClr val="993300"/>
              </a:solidFill>
              <a:ln w="9525">
                <a:noFill/>
                <a:round/>
                <a:headEnd/>
                <a:tailEnd/>
              </a:ln>
            </p:spPr>
            <p:txBody>
              <a:bodyPr/>
              <a:lstStyle/>
              <a:p>
                <a:endParaRPr lang="ja-JP" altLang="en-US" smtClean="0">
                  <a:solidFill>
                    <a:prstClr val="black"/>
                  </a:solidFill>
                  <a:latin typeface="Calibri"/>
                  <a:ea typeface="ＭＳ Ｐゴシック"/>
                </a:endParaRPr>
              </a:p>
            </p:txBody>
          </p:sp>
          <p:sp>
            <p:nvSpPr>
              <p:cNvPr id="90269" name="Oval 538"/>
              <p:cNvSpPr>
                <a:spLocks noChangeArrowheads="1"/>
              </p:cNvSpPr>
              <p:nvPr/>
            </p:nvSpPr>
            <p:spPr bwMode="auto">
              <a:xfrm>
                <a:off x="537" y="437"/>
                <a:ext cx="46" cy="45"/>
              </a:xfrm>
              <a:prstGeom prst="ellipse">
                <a:avLst/>
              </a:prstGeom>
              <a:solidFill>
                <a:srgbClr val="808000"/>
              </a:solidFill>
              <a:ln w="9525">
                <a:noFill/>
                <a:round/>
                <a:headEnd/>
                <a:tailEnd/>
              </a:ln>
            </p:spPr>
            <p:txBody>
              <a:bodyPr/>
              <a:lstStyle/>
              <a:p>
                <a:endParaRPr lang="ja-JP" altLang="en-US" smtClean="0">
                  <a:solidFill>
                    <a:prstClr val="black"/>
                  </a:solidFill>
                  <a:latin typeface="Calibri"/>
                  <a:ea typeface="ＭＳ Ｐゴシック"/>
                </a:endParaRPr>
              </a:p>
            </p:txBody>
          </p:sp>
        </p:grpSp>
        <p:pic>
          <p:nvPicPr>
            <p:cNvPr id="90263" name="Picture 229" descr="http://www.printout.jp/clipart/clipart_d/18_health/04_care/gif/health_0166.gif"/>
            <p:cNvPicPr>
              <a:picLocks noChangeAspect="1" noChangeArrowheads="1"/>
            </p:cNvPicPr>
            <p:nvPr/>
          </p:nvPicPr>
          <p:blipFill>
            <a:blip r:embed="rId8" cstate="print"/>
            <a:srcRect/>
            <a:stretch>
              <a:fillRect/>
            </a:stretch>
          </p:blipFill>
          <p:spPr bwMode="auto">
            <a:xfrm>
              <a:off x="7076397" y="5621792"/>
              <a:ext cx="220177" cy="150089"/>
            </a:xfrm>
            <a:prstGeom prst="rect">
              <a:avLst/>
            </a:prstGeom>
            <a:noFill/>
            <a:ln w="9525">
              <a:noFill/>
              <a:miter lim="800000"/>
              <a:headEnd/>
              <a:tailEnd/>
            </a:ln>
          </p:spPr>
        </p:pic>
        <p:pic>
          <p:nvPicPr>
            <p:cNvPr id="90264" name="Picture 47" descr="http://www.printout.jp/clipart/clipart_d/03_person/04_daily_life/gif/marry43.gif"/>
            <p:cNvPicPr>
              <a:picLocks noChangeAspect="1" noChangeArrowheads="1"/>
            </p:cNvPicPr>
            <p:nvPr/>
          </p:nvPicPr>
          <p:blipFill>
            <a:blip r:embed="rId9" cstate="print"/>
            <a:srcRect/>
            <a:stretch>
              <a:fillRect/>
            </a:stretch>
          </p:blipFill>
          <p:spPr bwMode="auto">
            <a:xfrm>
              <a:off x="8029354" y="5736389"/>
              <a:ext cx="178893" cy="228177"/>
            </a:xfrm>
            <a:prstGeom prst="rect">
              <a:avLst/>
            </a:prstGeom>
            <a:noFill/>
            <a:ln w="9525">
              <a:noFill/>
              <a:miter lim="800000"/>
              <a:headEnd/>
              <a:tailEnd/>
            </a:ln>
          </p:spPr>
        </p:pic>
        <p:grpSp>
          <p:nvGrpSpPr>
            <p:cNvPr id="92" name="Group 386"/>
            <p:cNvGrpSpPr>
              <a:grpSpLocks/>
            </p:cNvGrpSpPr>
            <p:nvPr/>
          </p:nvGrpSpPr>
          <p:grpSpPr bwMode="auto">
            <a:xfrm>
              <a:off x="8549990" y="5114722"/>
              <a:ext cx="181189" cy="341754"/>
              <a:chOff x="383" y="364"/>
              <a:chExt cx="46" cy="56"/>
            </a:xfrm>
          </p:grpSpPr>
          <p:sp>
            <p:nvSpPr>
              <p:cNvPr id="90266" name="AutoShape 387"/>
              <p:cNvSpPr>
                <a:spLocks noChangeArrowheads="1"/>
              </p:cNvSpPr>
              <p:nvPr/>
            </p:nvSpPr>
            <p:spPr bwMode="auto">
              <a:xfrm>
                <a:off x="399" y="391"/>
                <a:ext cx="13" cy="29"/>
              </a:xfrm>
              <a:prstGeom prst="can">
                <a:avLst>
                  <a:gd name="adj" fmla="val 55769"/>
                </a:avLst>
              </a:prstGeom>
              <a:solidFill>
                <a:srgbClr val="993300"/>
              </a:solidFill>
              <a:ln w="9525">
                <a:noFill/>
                <a:round/>
                <a:headEnd/>
                <a:tailEnd/>
              </a:ln>
            </p:spPr>
            <p:txBody>
              <a:bodyPr/>
              <a:lstStyle/>
              <a:p>
                <a:endParaRPr lang="ja-JP" altLang="en-US" smtClean="0">
                  <a:solidFill>
                    <a:prstClr val="black"/>
                  </a:solidFill>
                  <a:latin typeface="Calibri"/>
                  <a:ea typeface="ＭＳ Ｐゴシック"/>
                </a:endParaRPr>
              </a:p>
            </p:txBody>
          </p:sp>
          <p:sp>
            <p:nvSpPr>
              <p:cNvPr id="90267" name="Oval 388"/>
              <p:cNvSpPr>
                <a:spLocks noChangeArrowheads="1"/>
              </p:cNvSpPr>
              <p:nvPr/>
            </p:nvSpPr>
            <p:spPr bwMode="auto">
              <a:xfrm>
                <a:off x="383" y="364"/>
                <a:ext cx="46" cy="45"/>
              </a:xfrm>
              <a:prstGeom prst="ellipse">
                <a:avLst/>
              </a:prstGeom>
              <a:solidFill>
                <a:srgbClr val="99CC00"/>
              </a:solidFill>
              <a:ln w="9525">
                <a:noFill/>
                <a:round/>
                <a:headEnd/>
                <a:tailEnd/>
              </a:ln>
            </p:spPr>
            <p:txBody>
              <a:bodyPr/>
              <a:lstStyle/>
              <a:p>
                <a:endParaRPr lang="ja-JP" altLang="en-US" smtClean="0">
                  <a:solidFill>
                    <a:prstClr val="black"/>
                  </a:solidFill>
                  <a:latin typeface="Calibri"/>
                  <a:ea typeface="ＭＳ Ｐゴシック"/>
                </a:endParaRPr>
              </a:p>
            </p:txBody>
          </p:sp>
        </p:grpSp>
      </p:grpSp>
      <p:cxnSp>
        <p:nvCxnSpPr>
          <p:cNvPr id="331" name="直線矢印コネクタ 330"/>
          <p:cNvCxnSpPr>
            <a:stCxn id="330" idx="0"/>
            <a:endCxn id="179" idx="3"/>
          </p:cNvCxnSpPr>
          <p:nvPr/>
        </p:nvCxnSpPr>
        <p:spPr>
          <a:xfrm flipV="1">
            <a:off x="3816101" y="5745844"/>
            <a:ext cx="2293134" cy="491951"/>
          </a:xfrm>
          <a:prstGeom prst="straightConnector1">
            <a:avLst/>
          </a:prstGeom>
          <a:ln w="22225">
            <a:solidFill>
              <a:srgbClr val="FF0066"/>
            </a:solidFill>
            <a:tailEnd type="oval" w="lg" len="lg"/>
          </a:ln>
        </p:spPr>
        <p:style>
          <a:lnRef idx="1">
            <a:schemeClr val="accent1"/>
          </a:lnRef>
          <a:fillRef idx="0">
            <a:schemeClr val="accent1"/>
          </a:fillRef>
          <a:effectRef idx="0">
            <a:schemeClr val="accent1"/>
          </a:effectRef>
          <a:fontRef idx="minor">
            <a:schemeClr val="tx1"/>
          </a:fontRef>
        </p:style>
      </p:cxnSp>
      <p:cxnSp>
        <p:nvCxnSpPr>
          <p:cNvPr id="336" name="直線矢印コネクタ 335"/>
          <p:cNvCxnSpPr/>
          <p:nvPr/>
        </p:nvCxnSpPr>
        <p:spPr>
          <a:xfrm>
            <a:off x="4571229" y="5085537"/>
            <a:ext cx="1455895" cy="359941"/>
          </a:xfrm>
          <a:prstGeom prst="straightConnector1">
            <a:avLst/>
          </a:prstGeom>
          <a:ln w="22225">
            <a:solidFill>
              <a:srgbClr val="FF0066"/>
            </a:solidFill>
            <a:tailEnd type="oval" w="lg" len="lg"/>
          </a:ln>
        </p:spPr>
        <p:style>
          <a:lnRef idx="1">
            <a:schemeClr val="accent1"/>
          </a:lnRef>
          <a:fillRef idx="0">
            <a:schemeClr val="accent1"/>
          </a:fillRef>
          <a:effectRef idx="0">
            <a:schemeClr val="accent1"/>
          </a:effectRef>
          <a:fontRef idx="minor">
            <a:schemeClr val="tx1"/>
          </a:fontRef>
        </p:style>
      </p:cxnSp>
      <p:grpSp>
        <p:nvGrpSpPr>
          <p:cNvPr id="93" name="グループ化 364"/>
          <p:cNvGrpSpPr/>
          <p:nvPr/>
        </p:nvGrpSpPr>
        <p:grpSpPr>
          <a:xfrm>
            <a:off x="6298671" y="3069313"/>
            <a:ext cx="2735828" cy="622811"/>
            <a:chOff x="9397330" y="2326853"/>
            <a:chExt cx="2736304" cy="622811"/>
          </a:xfrm>
        </p:grpSpPr>
        <p:sp>
          <p:nvSpPr>
            <p:cNvPr id="344" name="正方形/長方形 343"/>
            <p:cNvSpPr/>
            <p:nvPr/>
          </p:nvSpPr>
          <p:spPr>
            <a:xfrm>
              <a:off x="9397330" y="2326853"/>
              <a:ext cx="2736303" cy="598092"/>
            </a:xfrm>
            <a:prstGeom prst="rect">
              <a:avLst/>
            </a:prstGeom>
            <a:solidFill>
              <a:srgbClr val="FFFF9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90124" name="テキスト ボックス 39"/>
            <p:cNvSpPr txBox="1">
              <a:spLocks noChangeArrowheads="1"/>
            </p:cNvSpPr>
            <p:nvPr/>
          </p:nvSpPr>
          <p:spPr bwMode="auto">
            <a:xfrm>
              <a:off x="9397330" y="2349500"/>
              <a:ext cx="2736304" cy="600164"/>
            </a:xfrm>
            <a:prstGeom prst="rect">
              <a:avLst/>
            </a:prstGeom>
            <a:noFill/>
            <a:ln w="9525">
              <a:noFill/>
              <a:miter lim="800000"/>
              <a:headEnd/>
              <a:tailEnd/>
            </a:ln>
          </p:spPr>
          <p:txBody>
            <a:bodyPr wrap="square">
              <a:spAutoFit/>
            </a:bodyPr>
            <a:lstStyle/>
            <a:p>
              <a:r>
                <a:rPr lang="en-US" altLang="ja-JP" sz="1100" dirty="0" smtClean="0">
                  <a:solidFill>
                    <a:prstClr val="black"/>
                  </a:solidFill>
                  <a:latin typeface="HG丸ｺﾞｼｯｸM-PRO" pitchFamily="50" charset="-128"/>
                  <a:ea typeface="HG丸ｺﾞｼｯｸM-PRO" pitchFamily="50" charset="-128"/>
                </a:rPr>
                <a:t>24</a:t>
              </a:r>
              <a:r>
                <a:rPr lang="ja-JP" altLang="en-US" sz="1100" dirty="0" smtClean="0">
                  <a:solidFill>
                    <a:prstClr val="black"/>
                  </a:solidFill>
                  <a:latin typeface="HG丸ｺﾞｼｯｸM-PRO" pitchFamily="50" charset="-128"/>
                  <a:ea typeface="HG丸ｺﾞｼｯｸM-PRO" pitchFamily="50" charset="-128"/>
                </a:rPr>
                <a:t>時間対応の訪問看護・介護</a:t>
              </a:r>
              <a:endParaRPr lang="en-US" altLang="ja-JP" sz="1100" dirty="0" smtClean="0">
                <a:solidFill>
                  <a:prstClr val="black"/>
                </a:solidFill>
                <a:latin typeface="HG丸ｺﾞｼｯｸM-PRO" pitchFamily="50" charset="-128"/>
                <a:ea typeface="HG丸ｺﾞｼｯｸM-PRO" pitchFamily="50" charset="-128"/>
              </a:endParaRPr>
            </a:p>
            <a:p>
              <a:r>
                <a:rPr lang="ja-JP" altLang="en-US" sz="1100" dirty="0" smtClean="0">
                  <a:solidFill>
                    <a:srgbClr val="FF0066"/>
                  </a:solidFill>
                  <a:latin typeface="HG丸ｺﾞｼｯｸM-PRO" pitchFamily="50" charset="-128"/>
                  <a:ea typeface="HG丸ｺﾞｼｯｸM-PRO" pitchFamily="50" charset="-128"/>
                </a:rPr>
                <a:t>　「定期巡回随時対応サービス」</a:t>
              </a:r>
              <a:r>
                <a:rPr lang="ja-JP" altLang="en-US" sz="1100" dirty="0" smtClean="0">
                  <a:solidFill>
                    <a:srgbClr val="000000"/>
                  </a:solidFill>
                  <a:latin typeface="HG丸ｺﾞｼｯｸM-PRO" pitchFamily="50" charset="-128"/>
                  <a:ea typeface="HG丸ｺﾞｼｯｸM-PRO" pitchFamily="50" charset="-128"/>
                </a:rPr>
                <a:t>の活用</a:t>
              </a:r>
              <a:endParaRPr lang="en-US" altLang="ja-JP" sz="1100" dirty="0" smtClean="0">
                <a:solidFill>
                  <a:srgbClr val="000000"/>
                </a:solidFill>
                <a:latin typeface="HG丸ｺﾞｼｯｸM-PRO" pitchFamily="50" charset="-128"/>
                <a:ea typeface="HG丸ｺﾞｼｯｸM-PRO" pitchFamily="50" charset="-128"/>
              </a:endParaRPr>
            </a:p>
            <a:p>
              <a:pPr algn="r"/>
              <a:r>
                <a:rPr lang="ja-JP" altLang="en-US" sz="1100" dirty="0" smtClean="0">
                  <a:solidFill>
                    <a:srgbClr val="2D2D8A">
                      <a:lumMod val="60000"/>
                      <a:lumOff val="40000"/>
                    </a:srgbClr>
                  </a:solidFill>
                  <a:latin typeface="HG丸ｺﾞｼｯｸM-PRO" pitchFamily="50" charset="-128"/>
                  <a:ea typeface="HG丸ｺﾞｼｯｸM-PRO" pitchFamily="50" charset="-128"/>
                </a:rPr>
                <a:t>→介護保険法改正により創設</a:t>
              </a:r>
            </a:p>
          </p:txBody>
        </p:sp>
      </p:grpSp>
      <p:sp>
        <p:nvSpPr>
          <p:cNvPr id="339" name="正方形/長方形 338"/>
          <p:cNvSpPr/>
          <p:nvPr/>
        </p:nvSpPr>
        <p:spPr>
          <a:xfrm>
            <a:off x="0" y="260648"/>
            <a:ext cx="9144000"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smtClean="0">
              <a:solidFill>
                <a:prstClr val="white"/>
              </a:solidFill>
            </a:endParaRPr>
          </a:p>
        </p:txBody>
      </p:sp>
      <p:sp>
        <p:nvSpPr>
          <p:cNvPr id="340" name="正方形/長方形 339"/>
          <p:cNvSpPr/>
          <p:nvPr/>
        </p:nvSpPr>
        <p:spPr>
          <a:xfrm>
            <a:off x="19" y="0"/>
            <a:ext cx="9145588" cy="404626"/>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fontAlgn="auto">
              <a:spcBef>
                <a:spcPts val="0"/>
              </a:spcBef>
              <a:spcAft>
                <a:spcPts val="0"/>
              </a:spcAft>
            </a:pPr>
            <a:r>
              <a:rPr lang="ja-JP" altLang="en-US" sz="2400" dirty="0" smtClean="0">
                <a:solidFill>
                  <a:prstClr val="black"/>
                </a:solidFill>
              </a:rPr>
              <a:t>サービス付き高齢者向け住宅の登録制度の概要</a:t>
            </a:r>
          </a:p>
        </p:txBody>
      </p:sp>
      <p:sp>
        <p:nvSpPr>
          <p:cNvPr id="343" name="テキスト ボックス 342"/>
          <p:cNvSpPr txBox="1"/>
          <p:nvPr/>
        </p:nvSpPr>
        <p:spPr>
          <a:xfrm>
            <a:off x="153551" y="446479"/>
            <a:ext cx="4649030" cy="246221"/>
          </a:xfrm>
          <a:prstGeom prst="rect">
            <a:avLst/>
          </a:prstGeom>
          <a:solidFill>
            <a:srgbClr val="FFFFCC"/>
          </a:solidFill>
          <a:ln>
            <a:solidFill>
              <a:srgbClr val="0070C0"/>
            </a:solidFill>
          </a:ln>
        </p:spPr>
        <p:txBody>
          <a:bodyPr wrap="none" rtlCol="0">
            <a:spAutoFit/>
          </a:bodyPr>
          <a:lstStyle/>
          <a:p>
            <a:pPr algn="ctr"/>
            <a:r>
              <a:rPr lang="ja-JP" altLang="en-US" sz="1000" dirty="0" smtClean="0">
                <a:solidFill>
                  <a:srgbClr val="000000"/>
                </a:solidFill>
                <a:latin typeface="Calibri"/>
                <a:ea typeface="ＭＳ Ｐゴシック"/>
              </a:rPr>
              <a:t>高齢者の居住の安定確保に関する法律（改正法：公布　</a:t>
            </a:r>
            <a:r>
              <a:rPr lang="en-US" altLang="ja-JP" sz="1000" dirty="0" smtClean="0">
                <a:solidFill>
                  <a:srgbClr val="000000"/>
                </a:solidFill>
                <a:latin typeface="Calibri"/>
                <a:ea typeface="ＭＳ Ｐゴシック"/>
              </a:rPr>
              <a:t>H23.4.28</a:t>
            </a:r>
            <a:r>
              <a:rPr lang="ja-JP" altLang="en-US" sz="1000" dirty="0" smtClean="0">
                <a:solidFill>
                  <a:srgbClr val="000000"/>
                </a:solidFill>
                <a:latin typeface="Calibri"/>
                <a:ea typeface="ＭＳ Ｐゴシック"/>
              </a:rPr>
              <a:t>／施行</a:t>
            </a:r>
            <a:r>
              <a:rPr lang="en-US" altLang="ja-JP" sz="1000" dirty="0" smtClean="0">
                <a:solidFill>
                  <a:srgbClr val="000000"/>
                </a:solidFill>
                <a:latin typeface="Calibri"/>
                <a:ea typeface="ＭＳ Ｐゴシック"/>
              </a:rPr>
              <a:t>H23.10.20</a:t>
            </a:r>
            <a:r>
              <a:rPr lang="ja-JP" altLang="en-US" sz="1000" dirty="0" smtClean="0">
                <a:solidFill>
                  <a:srgbClr val="000000"/>
                </a:solidFill>
                <a:latin typeface="Calibri"/>
                <a:ea typeface="ＭＳ Ｐゴシック"/>
              </a:rPr>
              <a:t>）</a:t>
            </a:r>
            <a:endParaRPr lang="ja-JP" altLang="en-US" sz="1000" dirty="0">
              <a:solidFill>
                <a:srgbClr val="000000"/>
              </a:solidFill>
              <a:latin typeface="Calibri"/>
              <a:ea typeface="ＭＳ Ｐゴシック"/>
            </a:endParaRPr>
          </a:p>
        </p:txBody>
      </p:sp>
      <p:sp>
        <p:nvSpPr>
          <p:cNvPr id="345" name="円/楕円 344"/>
          <p:cNvSpPr/>
          <p:nvPr/>
        </p:nvSpPr>
        <p:spPr>
          <a:xfrm>
            <a:off x="6660058" y="584788"/>
            <a:ext cx="2375587" cy="611964"/>
          </a:xfrm>
          <a:prstGeom prst="ellipse">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wrap="square" lIns="0" tIns="32612" rIns="0" bIns="32612" rtlCol="0" anchor="ctr">
            <a:spAutoFit/>
          </a:bodyPr>
          <a:lstStyle/>
          <a:p>
            <a:pPr algn="ctr"/>
            <a:r>
              <a:rPr lang="ja-JP" altLang="en-US" sz="1400" dirty="0" smtClean="0">
                <a:solidFill>
                  <a:srgbClr val="FFFFFF"/>
                </a:solidFill>
                <a:latin typeface="Calibri"/>
                <a:ea typeface="ＭＳ Ｐゴシック"/>
              </a:rPr>
              <a:t>登録戸数：</a:t>
            </a:r>
            <a:r>
              <a:rPr lang="en-US" altLang="ja-JP" sz="1400" dirty="0" smtClean="0">
                <a:solidFill>
                  <a:srgbClr val="FFFFFF"/>
                </a:solidFill>
                <a:latin typeface="Calibri"/>
                <a:ea typeface="ＭＳ Ｐゴシック"/>
              </a:rPr>
              <a:t>89,228</a:t>
            </a:r>
            <a:r>
              <a:rPr lang="ja-JP" altLang="en-US" sz="1400" dirty="0" smtClean="0">
                <a:solidFill>
                  <a:srgbClr val="FFFFFF"/>
                </a:solidFill>
                <a:latin typeface="Calibri"/>
                <a:ea typeface="ＭＳ Ｐゴシック"/>
              </a:rPr>
              <a:t>戸</a:t>
            </a:r>
            <a:endParaRPr lang="en-US" altLang="ja-JP" sz="1400" dirty="0" smtClean="0">
              <a:solidFill>
                <a:srgbClr val="FFFFFF"/>
              </a:solidFill>
              <a:latin typeface="Calibri"/>
              <a:ea typeface="ＭＳ Ｐゴシック"/>
            </a:endParaRPr>
          </a:p>
          <a:p>
            <a:pPr algn="ctr"/>
            <a:r>
              <a:rPr lang="ja-JP" altLang="en-US" sz="1000" dirty="0" smtClean="0">
                <a:solidFill>
                  <a:srgbClr val="FFFFFF"/>
                </a:solidFill>
                <a:latin typeface="Calibri"/>
                <a:ea typeface="ＭＳ Ｐゴシック"/>
              </a:rPr>
              <a:t>（平成</a:t>
            </a:r>
            <a:r>
              <a:rPr lang="en-US" altLang="ja-JP" sz="1000" dirty="0" smtClean="0">
                <a:solidFill>
                  <a:srgbClr val="FFFFFF"/>
                </a:solidFill>
                <a:latin typeface="Calibri"/>
                <a:ea typeface="ＭＳ Ｐゴシック"/>
              </a:rPr>
              <a:t>24</a:t>
            </a:r>
            <a:r>
              <a:rPr lang="ja-JP" altLang="en-US" sz="1000" dirty="0" smtClean="0">
                <a:solidFill>
                  <a:srgbClr val="FFFFFF"/>
                </a:solidFill>
                <a:latin typeface="Calibri"/>
                <a:ea typeface="ＭＳ Ｐゴシック"/>
              </a:rPr>
              <a:t>年</a:t>
            </a:r>
            <a:r>
              <a:rPr lang="en-US" altLang="ja-JP" sz="1000" dirty="0" smtClean="0">
                <a:solidFill>
                  <a:srgbClr val="FFFFFF"/>
                </a:solidFill>
                <a:latin typeface="Calibri"/>
                <a:ea typeface="ＭＳ Ｐゴシック"/>
              </a:rPr>
              <a:t>12</a:t>
            </a:r>
            <a:r>
              <a:rPr lang="ja-JP" altLang="en-US" sz="1000" dirty="0" smtClean="0">
                <a:solidFill>
                  <a:srgbClr val="FFFFFF"/>
                </a:solidFill>
                <a:latin typeface="Calibri"/>
                <a:ea typeface="ＭＳ Ｐゴシック"/>
              </a:rPr>
              <a:t>月</a:t>
            </a:r>
            <a:r>
              <a:rPr lang="en-US" altLang="ja-JP" sz="1000" dirty="0" smtClean="0">
                <a:solidFill>
                  <a:srgbClr val="FFFFFF"/>
                </a:solidFill>
                <a:latin typeface="Calibri"/>
                <a:ea typeface="ＭＳ Ｐゴシック"/>
              </a:rPr>
              <a:t>31</a:t>
            </a:r>
            <a:r>
              <a:rPr lang="ja-JP" altLang="en-US" sz="1000" dirty="0" smtClean="0">
                <a:solidFill>
                  <a:srgbClr val="FFFFFF"/>
                </a:solidFill>
                <a:latin typeface="Calibri"/>
                <a:ea typeface="ＭＳ Ｐゴシック"/>
              </a:rPr>
              <a:t>日現在）</a:t>
            </a:r>
            <a:endParaRPr lang="ja-JP" altLang="en-US" sz="1000" dirty="0">
              <a:solidFill>
                <a:srgbClr val="FFFFFF"/>
              </a:solidFill>
              <a:latin typeface="Calibri"/>
              <a:ea typeface="ＭＳ Ｐゴシック"/>
            </a:endParaRPr>
          </a:p>
        </p:txBody>
      </p:sp>
      <p:sp>
        <p:nvSpPr>
          <p:cNvPr id="330" name="正方形/長方形 329"/>
          <p:cNvSpPr/>
          <p:nvPr/>
        </p:nvSpPr>
        <p:spPr>
          <a:xfrm>
            <a:off x="2772167" y="6237376"/>
            <a:ext cx="2087870" cy="576000"/>
          </a:xfrm>
          <a:prstGeom prst="rect">
            <a:avLst/>
          </a:prstGeom>
          <a:solidFill>
            <a:srgbClr val="FF0066"/>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altLang="ja-JP" sz="900" b="1" dirty="0" smtClean="0">
                <a:solidFill>
                  <a:prstClr val="white"/>
                </a:solidFill>
                <a:latin typeface="HG丸ｺﾞｼｯｸM-PRO" pitchFamily="50" charset="-128"/>
                <a:ea typeface="HG丸ｺﾞｼｯｸM-PRO" pitchFamily="50" charset="-128"/>
              </a:rPr>
              <a:t>【</a:t>
            </a:r>
            <a:r>
              <a:rPr lang="ja-JP" altLang="en-US" sz="900" b="1" dirty="0" smtClean="0">
                <a:solidFill>
                  <a:prstClr val="white"/>
                </a:solidFill>
                <a:latin typeface="HG丸ｺﾞｼｯｸM-PRO" pitchFamily="50" charset="-128"/>
                <a:ea typeface="HG丸ｺﾞｼｯｸM-PRO" pitchFamily="50" charset="-128"/>
              </a:rPr>
              <a:t>併設施設</a:t>
            </a:r>
            <a:r>
              <a:rPr lang="en-US" altLang="ja-JP" sz="900" b="1" dirty="0" smtClean="0">
                <a:solidFill>
                  <a:prstClr val="white"/>
                </a:solidFill>
                <a:latin typeface="HG丸ｺﾞｼｯｸM-PRO" pitchFamily="50" charset="-128"/>
                <a:ea typeface="HG丸ｺﾞｼｯｸM-PRO" pitchFamily="50" charset="-128"/>
              </a:rPr>
              <a:t>】</a:t>
            </a:r>
          </a:p>
          <a:p>
            <a:pPr marL="180975" indent="6350">
              <a:defRPr/>
            </a:pPr>
            <a:r>
              <a:rPr lang="ja-JP" altLang="en-US" sz="900" b="1" dirty="0" smtClean="0">
                <a:solidFill>
                  <a:prstClr val="white"/>
                </a:solidFill>
                <a:latin typeface="HG丸ｺﾞｼｯｸM-PRO" pitchFamily="50" charset="-128"/>
                <a:ea typeface="HG丸ｺﾞｼｯｸM-PRO" pitchFamily="50" charset="-128"/>
              </a:rPr>
              <a:t>診療所</a:t>
            </a:r>
            <a:r>
              <a:rPr lang="ja-JP" altLang="en-US" sz="900" b="1" dirty="0">
                <a:solidFill>
                  <a:prstClr val="white"/>
                </a:solidFill>
                <a:latin typeface="HG丸ｺﾞｼｯｸM-PRO" pitchFamily="50" charset="-128"/>
                <a:ea typeface="HG丸ｺﾞｼｯｸM-PRO" pitchFamily="50" charset="-128"/>
              </a:rPr>
              <a:t>、訪問看護ステーション、</a:t>
            </a:r>
            <a:endParaRPr lang="en-US" altLang="ja-JP" sz="900" b="1" dirty="0">
              <a:solidFill>
                <a:prstClr val="white"/>
              </a:solidFill>
              <a:latin typeface="HG丸ｺﾞｼｯｸM-PRO" pitchFamily="50" charset="-128"/>
              <a:ea typeface="HG丸ｺﾞｼｯｸM-PRO" pitchFamily="50" charset="-128"/>
            </a:endParaRPr>
          </a:p>
          <a:p>
            <a:pPr marL="180975" indent="6350">
              <a:defRPr/>
            </a:pPr>
            <a:r>
              <a:rPr lang="ja-JP" altLang="en-US" sz="900" b="1" dirty="0">
                <a:solidFill>
                  <a:prstClr val="white"/>
                </a:solidFill>
                <a:latin typeface="HG丸ｺﾞｼｯｸM-PRO" pitchFamily="50" charset="-128"/>
                <a:ea typeface="HG丸ｺﾞｼｯｸM-PRO" pitchFamily="50" charset="-128"/>
              </a:rPr>
              <a:t>ヘルパーステーション、</a:t>
            </a:r>
            <a:endParaRPr lang="en-US" altLang="ja-JP" sz="900" b="1" dirty="0">
              <a:solidFill>
                <a:prstClr val="white"/>
              </a:solidFill>
              <a:latin typeface="HG丸ｺﾞｼｯｸM-PRO" pitchFamily="50" charset="-128"/>
              <a:ea typeface="HG丸ｺﾞｼｯｸM-PRO" pitchFamily="50" charset="-128"/>
            </a:endParaRPr>
          </a:p>
          <a:p>
            <a:pPr marL="180975" indent="6350">
              <a:defRPr/>
            </a:pPr>
            <a:r>
              <a:rPr lang="ja-JP" altLang="en-US" sz="900" b="1" dirty="0" smtClean="0">
                <a:solidFill>
                  <a:prstClr val="white"/>
                </a:solidFill>
                <a:latin typeface="HG丸ｺﾞｼｯｸM-PRO" pitchFamily="50" charset="-128"/>
                <a:ea typeface="HG丸ｺﾞｼｯｸM-PRO" pitchFamily="50" charset="-128"/>
              </a:rPr>
              <a:t>デイサービスセンター　　など</a:t>
            </a:r>
            <a:endParaRPr lang="ja-JP" altLang="en-US" sz="900" b="1" dirty="0">
              <a:solidFill>
                <a:prstClr val="white"/>
              </a:solidFill>
              <a:latin typeface="HG丸ｺﾞｼｯｸM-PRO" pitchFamily="50" charset="-128"/>
              <a:ea typeface="HG丸ｺﾞｼｯｸM-PRO" pitchFamily="50" charset="-128"/>
            </a:endParaRPr>
          </a:p>
        </p:txBody>
      </p:sp>
      <p:sp>
        <p:nvSpPr>
          <p:cNvPr id="347" name="Text Box 7"/>
          <p:cNvSpPr txBox="1">
            <a:spLocks noChangeArrowheads="1"/>
          </p:cNvSpPr>
          <p:nvPr/>
        </p:nvSpPr>
        <p:spPr bwMode="auto">
          <a:xfrm>
            <a:off x="58" y="4077074"/>
            <a:ext cx="3924040" cy="1296763"/>
          </a:xfrm>
          <a:prstGeom prst="rect">
            <a:avLst/>
          </a:prstGeom>
          <a:noFill/>
          <a:ln w="12700">
            <a:noFill/>
            <a:prstDash val="dash"/>
            <a:miter lim="800000"/>
            <a:headEnd/>
            <a:tailEnd/>
          </a:ln>
        </p:spPr>
        <p:txBody>
          <a:bodyPr lIns="35995" tIns="45626" rIns="35995" bIns="45626"/>
          <a:lstStyle/>
          <a:p>
            <a:pPr marL="276775" indent="-276775">
              <a:defRPr/>
            </a:pPr>
            <a:r>
              <a:rPr lang="ja-JP" altLang="en-US" sz="1600" b="1" dirty="0">
                <a:solidFill>
                  <a:prstClr val="black"/>
                </a:solidFill>
                <a:latin typeface="メイリオ" pitchFamily="50" charset="-128"/>
                <a:ea typeface="メイリオ" pitchFamily="50" charset="-128"/>
              </a:rPr>
              <a:t>　</a:t>
            </a:r>
            <a:r>
              <a:rPr lang="ja-JP" altLang="en-US" sz="1600" b="1" dirty="0" smtClean="0">
                <a:solidFill>
                  <a:srgbClr val="0070C0"/>
                </a:solidFill>
                <a:latin typeface="メイリオ" pitchFamily="50" charset="-128"/>
                <a:ea typeface="メイリオ" pitchFamily="50" charset="-128"/>
              </a:rPr>
              <a:t>２．登録事</a:t>
            </a:r>
            <a:r>
              <a:rPr lang="ja-JP" altLang="en-US" sz="1600" b="1" dirty="0">
                <a:solidFill>
                  <a:srgbClr val="0070C0"/>
                </a:solidFill>
                <a:latin typeface="メイリオ" pitchFamily="50" charset="-128"/>
                <a:ea typeface="メイリオ" pitchFamily="50" charset="-128"/>
              </a:rPr>
              <a:t>業者の</a:t>
            </a:r>
            <a:r>
              <a:rPr lang="ja-JP" altLang="en-US" sz="1600" b="1" dirty="0" smtClean="0">
                <a:solidFill>
                  <a:srgbClr val="0070C0"/>
                </a:solidFill>
                <a:latin typeface="メイリオ" pitchFamily="50" charset="-128"/>
                <a:ea typeface="メイリオ" pitchFamily="50" charset="-128"/>
              </a:rPr>
              <a:t>義務</a:t>
            </a:r>
            <a:endParaRPr lang="en-US" altLang="ja-JP" sz="800" b="1" dirty="0">
              <a:solidFill>
                <a:srgbClr val="0070C0"/>
              </a:solidFill>
              <a:latin typeface="Calibri"/>
              <a:ea typeface="ＭＳ Ｐゴシック"/>
            </a:endParaRPr>
          </a:p>
          <a:p>
            <a:pPr marL="444500" indent="-444500">
              <a:defRPr/>
            </a:pPr>
            <a:r>
              <a:rPr lang="ja-JP" altLang="en-US" sz="1400" dirty="0">
                <a:solidFill>
                  <a:prstClr val="black"/>
                </a:solidFill>
                <a:latin typeface="Calibri"/>
                <a:ea typeface="ＭＳ Ｐゴシック"/>
              </a:rPr>
              <a:t>　　　・契約締結前に、サービス内容や費用に</a:t>
            </a:r>
            <a:r>
              <a:rPr lang="ja-JP" altLang="en-US" sz="1400" dirty="0" smtClean="0">
                <a:solidFill>
                  <a:prstClr val="black"/>
                </a:solidFill>
                <a:latin typeface="Calibri"/>
                <a:ea typeface="ＭＳ Ｐゴシック"/>
              </a:rPr>
              <a:t>ついて書面</a:t>
            </a:r>
            <a:r>
              <a:rPr lang="ja-JP" altLang="en-US" sz="1400" dirty="0">
                <a:solidFill>
                  <a:prstClr val="black"/>
                </a:solidFill>
                <a:latin typeface="Calibri"/>
                <a:ea typeface="ＭＳ Ｐゴシック"/>
              </a:rPr>
              <a:t>を交付して説明すること</a:t>
            </a:r>
            <a:endParaRPr lang="en-US" altLang="ja-JP" sz="1400" dirty="0">
              <a:solidFill>
                <a:prstClr val="black"/>
              </a:solidFill>
              <a:latin typeface="Calibri"/>
              <a:ea typeface="ＭＳ Ｐゴシック"/>
            </a:endParaRPr>
          </a:p>
          <a:p>
            <a:pPr marL="444500" indent="-444500">
              <a:defRPr/>
            </a:pPr>
            <a:r>
              <a:rPr lang="ja-JP" altLang="en-US" sz="1400" dirty="0">
                <a:solidFill>
                  <a:prstClr val="black"/>
                </a:solidFill>
                <a:latin typeface="Calibri"/>
                <a:ea typeface="ＭＳ Ｐゴシック"/>
              </a:rPr>
              <a:t>　　　・登録事項の情報開示</a:t>
            </a:r>
            <a:endParaRPr lang="en-US" altLang="ja-JP" sz="1400" dirty="0">
              <a:solidFill>
                <a:prstClr val="black"/>
              </a:solidFill>
              <a:latin typeface="Calibri"/>
              <a:ea typeface="ＭＳ Ｐゴシック"/>
            </a:endParaRPr>
          </a:p>
          <a:p>
            <a:pPr marL="276775" indent="-276775">
              <a:defRPr/>
            </a:pPr>
            <a:r>
              <a:rPr lang="ja-JP" altLang="en-US" sz="1400" dirty="0">
                <a:solidFill>
                  <a:prstClr val="black"/>
                </a:solidFill>
                <a:latin typeface="Calibri"/>
                <a:ea typeface="ＭＳ Ｐゴシック"/>
              </a:rPr>
              <a:t>　　　・誤解を招くような広告の禁止</a:t>
            </a:r>
            <a:endParaRPr lang="en-US" altLang="ja-JP" sz="1400" dirty="0">
              <a:solidFill>
                <a:prstClr val="black"/>
              </a:solidFill>
              <a:latin typeface="Calibri"/>
              <a:ea typeface="ＭＳ Ｐゴシック"/>
            </a:endParaRPr>
          </a:p>
          <a:p>
            <a:pPr marL="276775" indent="-276775">
              <a:defRPr/>
            </a:pPr>
            <a:r>
              <a:rPr lang="ja-JP" altLang="en-US" sz="1400" dirty="0">
                <a:solidFill>
                  <a:prstClr val="black"/>
                </a:solidFill>
                <a:latin typeface="Calibri"/>
                <a:ea typeface="ＭＳ Ｐゴシック"/>
              </a:rPr>
              <a:t>　　　・契約に従ってサービスを提供する</a:t>
            </a:r>
            <a:r>
              <a:rPr lang="ja-JP" altLang="en-US" sz="1400" dirty="0" smtClean="0">
                <a:solidFill>
                  <a:prstClr val="black"/>
                </a:solidFill>
                <a:latin typeface="Calibri"/>
                <a:ea typeface="ＭＳ Ｐゴシック"/>
              </a:rPr>
              <a:t>こと</a:t>
            </a:r>
            <a:endParaRPr lang="en-US" altLang="ja-JP" sz="1400" dirty="0">
              <a:solidFill>
                <a:prstClr val="black"/>
              </a:solidFill>
              <a:latin typeface="Calibri"/>
              <a:ea typeface="ＭＳ Ｐゴシック"/>
            </a:endParaRPr>
          </a:p>
        </p:txBody>
      </p:sp>
      <p:sp>
        <p:nvSpPr>
          <p:cNvPr id="348" name="Text Box 7"/>
          <p:cNvSpPr txBox="1">
            <a:spLocks noChangeArrowheads="1"/>
          </p:cNvSpPr>
          <p:nvPr/>
        </p:nvSpPr>
        <p:spPr bwMode="auto">
          <a:xfrm>
            <a:off x="20" y="5446740"/>
            <a:ext cx="4068031" cy="1296144"/>
          </a:xfrm>
          <a:prstGeom prst="rect">
            <a:avLst/>
          </a:prstGeom>
          <a:noFill/>
          <a:ln w="12700">
            <a:noFill/>
            <a:prstDash val="dash"/>
            <a:miter lim="800000"/>
            <a:headEnd/>
            <a:tailEnd/>
          </a:ln>
        </p:spPr>
        <p:txBody>
          <a:bodyPr lIns="35995" tIns="45626" rIns="35995" bIns="45626"/>
          <a:lstStyle/>
          <a:p>
            <a:pPr marL="276775" indent="-276775">
              <a:defRPr/>
            </a:pPr>
            <a:r>
              <a:rPr lang="ja-JP" altLang="en-US" sz="1600" b="1" dirty="0">
                <a:solidFill>
                  <a:prstClr val="black"/>
                </a:solidFill>
                <a:latin typeface="メイリオ" pitchFamily="50" charset="-128"/>
                <a:ea typeface="メイリオ" pitchFamily="50" charset="-128"/>
              </a:rPr>
              <a:t>　</a:t>
            </a:r>
            <a:r>
              <a:rPr lang="ja-JP" altLang="en-US" sz="1600" b="1" dirty="0">
                <a:solidFill>
                  <a:srgbClr val="0070C0"/>
                </a:solidFill>
                <a:latin typeface="メイリオ" pitchFamily="50" charset="-128"/>
                <a:ea typeface="メイリオ" pitchFamily="50" charset="-128"/>
              </a:rPr>
              <a:t>３．</a:t>
            </a:r>
            <a:r>
              <a:rPr lang="ja-JP" altLang="en-US" sz="1600" b="1" dirty="0" smtClean="0">
                <a:solidFill>
                  <a:srgbClr val="0070C0"/>
                </a:solidFill>
                <a:latin typeface="メイリオ" pitchFamily="50" charset="-128"/>
                <a:ea typeface="メイリオ" pitchFamily="50" charset="-128"/>
              </a:rPr>
              <a:t>行政</a:t>
            </a:r>
            <a:r>
              <a:rPr lang="ja-JP" altLang="en-US" sz="1600" b="1" dirty="0">
                <a:solidFill>
                  <a:srgbClr val="0070C0"/>
                </a:solidFill>
                <a:latin typeface="メイリオ" pitchFamily="50" charset="-128"/>
                <a:ea typeface="メイリオ" pitchFamily="50" charset="-128"/>
              </a:rPr>
              <a:t>による指導</a:t>
            </a:r>
            <a:r>
              <a:rPr lang="ja-JP" altLang="en-US" sz="1600" b="1" dirty="0" smtClean="0">
                <a:solidFill>
                  <a:srgbClr val="0070C0"/>
                </a:solidFill>
                <a:latin typeface="メイリオ" pitchFamily="50" charset="-128"/>
                <a:ea typeface="メイリオ" pitchFamily="50" charset="-128"/>
              </a:rPr>
              <a:t>監督</a:t>
            </a:r>
            <a:endParaRPr lang="en-US" altLang="ja-JP" sz="800" b="1" dirty="0">
              <a:solidFill>
                <a:srgbClr val="0070C0"/>
              </a:solidFill>
              <a:latin typeface="Calibri"/>
              <a:ea typeface="ＭＳ Ｐゴシック"/>
            </a:endParaRPr>
          </a:p>
          <a:p>
            <a:pPr marL="276775" indent="-276775">
              <a:defRPr/>
            </a:pPr>
            <a:r>
              <a:rPr lang="ja-JP" altLang="en-US" sz="1400" dirty="0">
                <a:solidFill>
                  <a:prstClr val="black"/>
                </a:solidFill>
                <a:latin typeface="Calibri"/>
                <a:ea typeface="ＭＳ Ｐゴシック"/>
              </a:rPr>
              <a:t>　　　・報告徴収、事務所や登録住宅への立入検査</a:t>
            </a:r>
            <a:endParaRPr lang="en-US" altLang="ja-JP" sz="1400" dirty="0">
              <a:solidFill>
                <a:prstClr val="black"/>
              </a:solidFill>
              <a:latin typeface="Calibri"/>
              <a:ea typeface="ＭＳ Ｐゴシック"/>
            </a:endParaRPr>
          </a:p>
          <a:p>
            <a:pPr marL="276775" indent="-276775">
              <a:defRPr/>
            </a:pPr>
            <a:r>
              <a:rPr lang="ja-JP" altLang="en-US" sz="1400" dirty="0">
                <a:solidFill>
                  <a:prstClr val="black"/>
                </a:solidFill>
                <a:latin typeface="Calibri"/>
                <a:ea typeface="ＭＳ Ｐゴシック"/>
              </a:rPr>
              <a:t>　　　・業務に関する是正指示</a:t>
            </a:r>
            <a:endParaRPr lang="en-US" altLang="ja-JP" sz="1400" dirty="0">
              <a:solidFill>
                <a:prstClr val="black"/>
              </a:solidFill>
              <a:latin typeface="Calibri"/>
              <a:ea typeface="ＭＳ Ｐゴシック"/>
            </a:endParaRPr>
          </a:p>
          <a:p>
            <a:pPr marL="276775" indent="-276775">
              <a:defRPr/>
            </a:pPr>
            <a:r>
              <a:rPr lang="ja-JP" altLang="en-US" sz="1400" dirty="0">
                <a:solidFill>
                  <a:prstClr val="black"/>
                </a:solidFill>
                <a:latin typeface="Calibri"/>
                <a:ea typeface="ＭＳ Ｐゴシック"/>
              </a:rPr>
              <a:t>　　　・指示違反、登録基準</a:t>
            </a:r>
            <a:r>
              <a:rPr lang="ja-JP" altLang="en-US" sz="1400" dirty="0" smtClean="0">
                <a:solidFill>
                  <a:prstClr val="black"/>
                </a:solidFill>
                <a:latin typeface="Calibri"/>
                <a:ea typeface="ＭＳ Ｐゴシック"/>
              </a:rPr>
              <a:t>不適合</a:t>
            </a:r>
            <a:endParaRPr lang="en-US" altLang="ja-JP" sz="1400" dirty="0" smtClean="0">
              <a:solidFill>
                <a:prstClr val="black"/>
              </a:solidFill>
              <a:latin typeface="Calibri"/>
              <a:ea typeface="ＭＳ Ｐゴシック"/>
            </a:endParaRPr>
          </a:p>
          <a:p>
            <a:pPr marL="276775" indent="-276775">
              <a:defRPr/>
            </a:pPr>
            <a:r>
              <a:rPr lang="en-US" altLang="ja-JP" sz="1400" dirty="0" smtClean="0">
                <a:solidFill>
                  <a:prstClr val="black"/>
                </a:solidFill>
                <a:latin typeface="Calibri"/>
                <a:ea typeface="ＭＳ Ｐゴシック"/>
              </a:rPr>
              <a:t>	</a:t>
            </a:r>
            <a:r>
              <a:rPr lang="ja-JP" altLang="en-US" sz="1400" dirty="0" smtClean="0">
                <a:solidFill>
                  <a:prstClr val="black"/>
                </a:solidFill>
                <a:latin typeface="Calibri"/>
                <a:ea typeface="ＭＳ Ｐゴシック"/>
              </a:rPr>
              <a:t>　 の場合の</a:t>
            </a:r>
            <a:r>
              <a:rPr lang="ja-JP" altLang="en-US" sz="1400" dirty="0">
                <a:solidFill>
                  <a:prstClr val="black"/>
                </a:solidFill>
                <a:latin typeface="Calibri"/>
                <a:ea typeface="ＭＳ Ｐゴシック"/>
              </a:rPr>
              <a:t>登録取消し</a:t>
            </a:r>
            <a:endParaRPr lang="en-US" altLang="ja-JP" sz="1400" dirty="0">
              <a:solidFill>
                <a:prstClr val="black"/>
              </a:solidFill>
              <a:latin typeface="Calibri"/>
              <a:ea typeface="ＭＳ Ｐゴシック"/>
            </a:endParaRPr>
          </a:p>
        </p:txBody>
      </p:sp>
      <p:sp>
        <p:nvSpPr>
          <p:cNvPr id="358" name="右矢印 357"/>
          <p:cNvSpPr/>
          <p:nvPr/>
        </p:nvSpPr>
        <p:spPr>
          <a:xfrm rot="7200000">
            <a:off x="6590611" y="4524663"/>
            <a:ext cx="558082" cy="328586"/>
          </a:xfrm>
          <a:prstGeom prst="rightArrow">
            <a:avLst>
              <a:gd name="adj1" fmla="val 46107"/>
              <a:gd name="adj2" fmla="val 47220"/>
            </a:avLst>
          </a:prstGeom>
          <a:gradFill rotWithShape="1">
            <a:gsLst>
              <a:gs pos="0">
                <a:srgbClr val="F79646">
                  <a:tint val="50000"/>
                  <a:satMod val="300000"/>
                </a:srgbClr>
              </a:gs>
              <a:gs pos="35000">
                <a:srgbClr val="F79646">
                  <a:tint val="37000"/>
                  <a:satMod val="300000"/>
                </a:srgbClr>
              </a:gs>
              <a:gs pos="100000">
                <a:srgbClr val="F79646">
                  <a:tint val="15000"/>
                  <a:satMod val="350000"/>
                </a:srgbClr>
              </a:gs>
            </a:gsLst>
            <a:lin ang="16200000" scaled="1"/>
          </a:gradFill>
          <a:ln w="9525" cap="flat" cmpd="sng" algn="ctr">
            <a:solidFill>
              <a:srgbClr val="F79646">
                <a:shade val="95000"/>
                <a:satMod val="105000"/>
              </a:srgbClr>
            </a:solidFill>
            <a:prstDash val="solid"/>
          </a:ln>
          <a:effectLst>
            <a:outerShdw blurRad="40000" dist="20000" dir="5400000" rotWithShape="0">
              <a:srgbClr val="000000">
                <a:alpha val="38000"/>
              </a:srgbClr>
            </a:outerShdw>
          </a:effectLst>
        </p:spPr>
        <p:txBody>
          <a:bodyPr rtlCol="0" anchor="ctr"/>
          <a:lstStyle/>
          <a:p>
            <a:pPr algn="ctr" fontAlgn="auto">
              <a:spcBef>
                <a:spcPts val="0"/>
              </a:spcBef>
              <a:spcAft>
                <a:spcPts val="0"/>
              </a:spcAft>
              <a:defRPr/>
            </a:pPr>
            <a:endParaRPr lang="ja-JP" altLang="en-US" kern="0">
              <a:solidFill>
                <a:sysClr val="windowText" lastClr="000000"/>
              </a:solidFill>
              <a:latin typeface="Calibri"/>
              <a:ea typeface="ＭＳ Ｐゴシック"/>
            </a:endParaRPr>
          </a:p>
        </p:txBody>
      </p:sp>
      <p:sp>
        <p:nvSpPr>
          <p:cNvPr id="359" name="右矢印 358"/>
          <p:cNvSpPr/>
          <p:nvPr/>
        </p:nvSpPr>
        <p:spPr>
          <a:xfrm rot="9262287">
            <a:off x="6820129" y="4872824"/>
            <a:ext cx="1117655" cy="328643"/>
          </a:xfrm>
          <a:prstGeom prst="rightArrow">
            <a:avLst>
              <a:gd name="adj1" fmla="val 46107"/>
              <a:gd name="adj2" fmla="val 47220"/>
            </a:avLst>
          </a:prstGeom>
          <a:gradFill rotWithShape="1">
            <a:gsLst>
              <a:gs pos="0">
                <a:srgbClr val="F79646">
                  <a:tint val="50000"/>
                  <a:satMod val="300000"/>
                </a:srgbClr>
              </a:gs>
              <a:gs pos="35000">
                <a:srgbClr val="F79646">
                  <a:tint val="37000"/>
                  <a:satMod val="300000"/>
                </a:srgbClr>
              </a:gs>
              <a:gs pos="100000">
                <a:srgbClr val="F79646">
                  <a:tint val="15000"/>
                  <a:satMod val="350000"/>
                </a:srgbClr>
              </a:gs>
            </a:gsLst>
            <a:lin ang="16200000" scaled="1"/>
          </a:gradFill>
          <a:ln w="9525" cap="flat" cmpd="sng" algn="ctr">
            <a:solidFill>
              <a:srgbClr val="F79646">
                <a:shade val="95000"/>
                <a:satMod val="105000"/>
              </a:srgbClr>
            </a:solidFill>
            <a:prstDash val="solid"/>
          </a:ln>
          <a:effectLst>
            <a:outerShdw blurRad="40000" dist="20000" dir="5400000" rotWithShape="0">
              <a:srgbClr val="000000">
                <a:alpha val="38000"/>
              </a:srgbClr>
            </a:outerShdw>
          </a:effectLst>
        </p:spPr>
        <p:txBody>
          <a:bodyPr rtlCol="0" anchor="ctr"/>
          <a:lstStyle/>
          <a:p>
            <a:pPr algn="ctr" fontAlgn="auto">
              <a:spcBef>
                <a:spcPts val="0"/>
              </a:spcBef>
              <a:spcAft>
                <a:spcPts val="0"/>
              </a:spcAft>
              <a:defRPr/>
            </a:pPr>
            <a:endParaRPr lang="ja-JP" altLang="en-US" kern="0">
              <a:solidFill>
                <a:sysClr val="windowText" lastClr="000000"/>
              </a:solidFill>
              <a:latin typeface="Calibri"/>
              <a:ea typeface="ＭＳ Ｐゴシック"/>
            </a:endParaRPr>
          </a:p>
        </p:txBody>
      </p:sp>
      <p:sp>
        <p:nvSpPr>
          <p:cNvPr id="360" name="右矢印 359"/>
          <p:cNvSpPr/>
          <p:nvPr/>
        </p:nvSpPr>
        <p:spPr>
          <a:xfrm rot="11308499">
            <a:off x="6892651" y="5543944"/>
            <a:ext cx="1358134" cy="328643"/>
          </a:xfrm>
          <a:prstGeom prst="rightArrow">
            <a:avLst>
              <a:gd name="adj1" fmla="val 46107"/>
              <a:gd name="adj2" fmla="val 47220"/>
            </a:avLst>
          </a:prstGeom>
          <a:gradFill rotWithShape="1">
            <a:gsLst>
              <a:gs pos="0">
                <a:srgbClr val="F79646">
                  <a:tint val="50000"/>
                  <a:satMod val="300000"/>
                </a:srgbClr>
              </a:gs>
              <a:gs pos="35000">
                <a:srgbClr val="F79646">
                  <a:tint val="37000"/>
                  <a:satMod val="300000"/>
                </a:srgbClr>
              </a:gs>
              <a:gs pos="100000">
                <a:srgbClr val="F79646">
                  <a:tint val="15000"/>
                  <a:satMod val="350000"/>
                </a:srgbClr>
              </a:gs>
            </a:gsLst>
            <a:lin ang="16200000" scaled="1"/>
          </a:gradFill>
          <a:ln w="9525" cap="flat" cmpd="sng" algn="ctr">
            <a:solidFill>
              <a:srgbClr val="F79646">
                <a:shade val="95000"/>
                <a:satMod val="105000"/>
              </a:srgbClr>
            </a:solidFill>
            <a:prstDash val="solid"/>
          </a:ln>
          <a:effectLst>
            <a:outerShdw blurRad="40000" dist="20000" dir="5400000" rotWithShape="0">
              <a:srgbClr val="000000">
                <a:alpha val="38000"/>
              </a:srgbClr>
            </a:outerShdw>
          </a:effectLst>
        </p:spPr>
        <p:txBody>
          <a:bodyPr rtlCol="0" anchor="ctr"/>
          <a:lstStyle/>
          <a:p>
            <a:pPr algn="ctr" fontAlgn="auto">
              <a:spcBef>
                <a:spcPts val="0"/>
              </a:spcBef>
              <a:spcAft>
                <a:spcPts val="0"/>
              </a:spcAft>
              <a:defRPr/>
            </a:pPr>
            <a:endParaRPr lang="ja-JP" altLang="en-US" kern="0">
              <a:solidFill>
                <a:sysClr val="windowText" lastClr="000000"/>
              </a:solidFill>
              <a:latin typeface="Calibri"/>
              <a:ea typeface="ＭＳ Ｐゴシック"/>
            </a:endParaRPr>
          </a:p>
        </p:txBody>
      </p:sp>
      <p:pic>
        <p:nvPicPr>
          <p:cNvPr id="321538" name="Picture 2"/>
          <p:cNvPicPr>
            <a:picLocks noChangeAspect="1" noChangeArrowheads="1"/>
          </p:cNvPicPr>
          <p:nvPr/>
        </p:nvPicPr>
        <p:blipFill>
          <a:blip r:embed="rId10" cstate="print"/>
          <a:srcRect/>
          <a:stretch>
            <a:fillRect/>
          </a:stretch>
        </p:blipFill>
        <p:spPr bwMode="auto">
          <a:xfrm>
            <a:off x="6639872" y="3717038"/>
            <a:ext cx="955940" cy="839509"/>
          </a:xfrm>
          <a:prstGeom prst="rect">
            <a:avLst/>
          </a:prstGeom>
          <a:noFill/>
          <a:ln w="9525">
            <a:noFill/>
            <a:miter lim="800000"/>
            <a:headEnd/>
            <a:tailEnd/>
          </a:ln>
        </p:spPr>
      </p:pic>
      <p:pic>
        <p:nvPicPr>
          <p:cNvPr id="321539" name="Picture 3"/>
          <p:cNvPicPr>
            <a:picLocks noChangeAspect="1" noChangeArrowheads="1"/>
          </p:cNvPicPr>
          <p:nvPr/>
        </p:nvPicPr>
        <p:blipFill>
          <a:blip r:embed="rId11" cstate="print"/>
          <a:srcRect/>
          <a:stretch>
            <a:fillRect/>
          </a:stretch>
        </p:blipFill>
        <p:spPr bwMode="auto">
          <a:xfrm>
            <a:off x="7812005" y="3933056"/>
            <a:ext cx="1223923" cy="1148186"/>
          </a:xfrm>
          <a:prstGeom prst="rect">
            <a:avLst/>
          </a:prstGeom>
          <a:noFill/>
          <a:ln w="9525">
            <a:noFill/>
            <a:miter lim="800000"/>
            <a:headEnd/>
            <a:tailEnd/>
          </a:ln>
        </p:spPr>
      </p:pic>
      <p:pic>
        <p:nvPicPr>
          <p:cNvPr id="321540" name="Picture 4"/>
          <p:cNvPicPr>
            <a:picLocks noChangeAspect="1" noChangeArrowheads="1"/>
          </p:cNvPicPr>
          <p:nvPr/>
        </p:nvPicPr>
        <p:blipFill>
          <a:blip r:embed="rId12" cstate="print"/>
          <a:srcRect/>
          <a:stretch>
            <a:fillRect/>
          </a:stretch>
        </p:blipFill>
        <p:spPr bwMode="auto">
          <a:xfrm>
            <a:off x="8171983" y="5278587"/>
            <a:ext cx="944735" cy="958726"/>
          </a:xfrm>
          <a:prstGeom prst="rect">
            <a:avLst/>
          </a:prstGeom>
          <a:noFill/>
          <a:ln w="9525">
            <a:noFill/>
            <a:miter lim="800000"/>
            <a:headEnd/>
            <a:tailEnd/>
          </a:ln>
        </p:spPr>
      </p:pic>
      <p:sp>
        <p:nvSpPr>
          <p:cNvPr id="335" name="正方形/長方形 334"/>
          <p:cNvSpPr/>
          <p:nvPr/>
        </p:nvSpPr>
        <p:spPr>
          <a:xfrm>
            <a:off x="3329782" y="4869513"/>
            <a:ext cx="2482850" cy="360363"/>
          </a:xfrm>
          <a:prstGeom prst="rect">
            <a:avLst/>
          </a:prstGeom>
          <a:solidFill>
            <a:srgbClr val="FF0066"/>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400" b="1" dirty="0">
                <a:solidFill>
                  <a:prstClr val="white"/>
                </a:solidFill>
              </a:rPr>
              <a:t>サービス付き高齢者向け住宅</a:t>
            </a:r>
          </a:p>
        </p:txBody>
      </p:sp>
      <p:sp>
        <p:nvSpPr>
          <p:cNvPr id="356" name="円/楕円 355"/>
          <p:cNvSpPr/>
          <p:nvPr/>
        </p:nvSpPr>
        <p:spPr bwMode="auto">
          <a:xfrm flipH="1">
            <a:off x="6372094" y="6093368"/>
            <a:ext cx="2087637" cy="648000"/>
          </a:xfrm>
          <a:prstGeom prst="ellipse">
            <a:avLst/>
          </a:prstGeom>
          <a:solidFill>
            <a:srgbClr val="FFFF66"/>
          </a:solidFill>
          <a:ln w="34925" cap="flat" cmpd="sng" algn="ctr">
            <a:noFill/>
            <a:prstDash val="solid"/>
            <a:round/>
            <a:headEnd type="none" w="med" len="med"/>
            <a:tailEnd type="none" w="med" len="me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wrap="none" lIns="91440" tIns="0" rIns="91440" bIns="36000" numCol="1" rtlCol="0" anchor="t" anchorCtr="0" compatLnSpc="1">
            <a:prstTxWarp prst="textNoShape">
              <a:avLst/>
            </a:prstTxWarp>
          </a:bodyPr>
          <a:lstStyle/>
          <a:p>
            <a:pPr algn="ctr"/>
            <a:r>
              <a:rPr lang="ja-JP" altLang="en-US" sz="1100" b="1" dirty="0" smtClean="0">
                <a:solidFill>
                  <a:prstClr val="black"/>
                </a:solidFill>
                <a:latin typeface="HG丸ｺﾞｼｯｸM-PRO" pitchFamily="50" charset="-128"/>
                <a:ea typeface="HG丸ｺﾞｼｯｸM-PRO" pitchFamily="50" charset="-128"/>
              </a:rPr>
              <a:t>住み慣れた環境で</a:t>
            </a:r>
            <a:endParaRPr lang="en-US" altLang="ja-JP" sz="1100" b="1" dirty="0" smtClean="0">
              <a:solidFill>
                <a:prstClr val="black"/>
              </a:solidFill>
              <a:latin typeface="HG丸ｺﾞｼｯｸM-PRO" pitchFamily="50" charset="-128"/>
              <a:ea typeface="HG丸ｺﾞｼｯｸM-PRO" pitchFamily="50" charset="-128"/>
            </a:endParaRPr>
          </a:p>
          <a:p>
            <a:pPr algn="ctr"/>
            <a:r>
              <a:rPr lang="ja-JP" altLang="en-US" sz="1100" b="1" dirty="0" smtClean="0">
                <a:solidFill>
                  <a:prstClr val="black"/>
                </a:solidFill>
                <a:latin typeface="HG丸ｺﾞｼｯｸM-PRO" pitchFamily="50" charset="-128"/>
                <a:ea typeface="HG丸ｺﾞｼｯｸM-PRO" pitchFamily="50" charset="-128"/>
              </a:rPr>
              <a:t>必要なサービスを受けながら</a:t>
            </a:r>
            <a:endParaRPr lang="en-US" altLang="ja-JP" sz="1100" b="1" dirty="0" smtClean="0">
              <a:solidFill>
                <a:prstClr val="black"/>
              </a:solidFill>
              <a:latin typeface="HG丸ｺﾞｼｯｸM-PRO" pitchFamily="50" charset="-128"/>
              <a:ea typeface="HG丸ｺﾞｼｯｸM-PRO" pitchFamily="50" charset="-128"/>
            </a:endParaRPr>
          </a:p>
          <a:p>
            <a:pPr algn="ctr"/>
            <a:r>
              <a:rPr lang="ja-JP" altLang="en-US" sz="1100" b="1" dirty="0" smtClean="0">
                <a:solidFill>
                  <a:prstClr val="black"/>
                </a:solidFill>
                <a:latin typeface="HG丸ｺﾞｼｯｸM-PRO" pitchFamily="50" charset="-128"/>
                <a:ea typeface="HG丸ｺﾞｼｯｸM-PRO" pitchFamily="50" charset="-128"/>
              </a:rPr>
              <a:t>暮らし続ける</a:t>
            </a:r>
          </a:p>
        </p:txBody>
      </p:sp>
      <p:sp>
        <p:nvSpPr>
          <p:cNvPr id="362" name="テキスト ボックス 39"/>
          <p:cNvSpPr txBox="1">
            <a:spLocks noChangeArrowheads="1"/>
          </p:cNvSpPr>
          <p:nvPr/>
        </p:nvSpPr>
        <p:spPr bwMode="auto">
          <a:xfrm>
            <a:off x="1404199" y="775741"/>
            <a:ext cx="2339568" cy="276999"/>
          </a:xfrm>
          <a:prstGeom prst="rect">
            <a:avLst/>
          </a:prstGeom>
          <a:noFill/>
          <a:ln w="9525">
            <a:noFill/>
            <a:miter lim="800000"/>
            <a:headEnd/>
            <a:tailEnd/>
          </a:ln>
        </p:spPr>
        <p:txBody>
          <a:bodyPr wrap="square">
            <a:spAutoFit/>
          </a:bodyPr>
          <a:lstStyle/>
          <a:p>
            <a:r>
              <a:rPr lang="ja-JP" altLang="en-US" sz="1200" dirty="0" smtClean="0">
                <a:solidFill>
                  <a:prstClr val="black"/>
                </a:solidFill>
                <a:latin typeface="HG丸ｺﾞｼｯｸM-PRO" pitchFamily="50" charset="-128"/>
                <a:ea typeface="HG丸ｺﾞｼｯｸM-PRO" pitchFamily="50" charset="-128"/>
              </a:rPr>
              <a:t>（</a:t>
            </a:r>
            <a:r>
              <a:rPr lang="en-US" altLang="ja-JP" sz="1200" dirty="0" smtClean="0">
                <a:solidFill>
                  <a:prstClr val="black"/>
                </a:solidFill>
                <a:latin typeface="HG丸ｺﾞｼｯｸM-PRO" pitchFamily="50" charset="-128"/>
                <a:ea typeface="HG丸ｺﾞｼｯｸM-PRO" pitchFamily="50" charset="-128"/>
              </a:rPr>
              <a:t>※</a:t>
            </a:r>
            <a:r>
              <a:rPr lang="ja-JP" altLang="en-US" sz="1200" dirty="0" smtClean="0">
                <a:solidFill>
                  <a:prstClr val="black"/>
                </a:solidFill>
                <a:latin typeface="HG丸ｺﾞｼｯｸM-PRO" pitchFamily="50" charset="-128"/>
                <a:ea typeface="HG丸ｺﾞｼｯｸM-PRO" pitchFamily="50" charset="-128"/>
              </a:rPr>
              <a:t>有料老人ホームも登録可）</a:t>
            </a:r>
            <a:endParaRPr lang="ja-JP" altLang="en-US" sz="1200" dirty="0" smtClean="0">
              <a:solidFill>
                <a:srgbClr val="1F497D"/>
              </a:solidFill>
              <a:latin typeface="HG丸ｺﾞｼｯｸM-PRO" pitchFamily="50" charset="-128"/>
              <a:ea typeface="HG丸ｺﾞｼｯｸM-PRO" pitchFamily="50" charset="-128"/>
            </a:endParaRPr>
          </a:p>
        </p:txBody>
      </p:sp>
      <p:sp>
        <p:nvSpPr>
          <p:cNvPr id="353" name="角丸四角形 352"/>
          <p:cNvSpPr/>
          <p:nvPr/>
        </p:nvSpPr>
        <p:spPr bwMode="auto">
          <a:xfrm>
            <a:off x="2268146" y="1916831"/>
            <a:ext cx="2735828" cy="648072"/>
          </a:xfrm>
          <a:prstGeom prst="roundRect">
            <a:avLst/>
          </a:prstGeom>
          <a:solidFill>
            <a:srgbClr val="CCFF99"/>
          </a:solidFill>
          <a:ln w="9525" cap="flat" cmpd="sng" algn="ctr">
            <a:solidFill>
              <a:srgbClr val="33CC33"/>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r>
              <a:rPr lang="ja-JP" altLang="en-US" sz="1200" dirty="0" smtClean="0">
                <a:solidFill>
                  <a:srgbClr val="000000"/>
                </a:solidFill>
                <a:latin typeface="メイリオ" pitchFamily="50" charset="-128"/>
                <a:ea typeface="メイリオ" pitchFamily="50" charset="-128"/>
              </a:rPr>
              <a:t>・ 定期的に入居者の安否を確認</a:t>
            </a:r>
            <a:endParaRPr lang="en-US" altLang="ja-JP" sz="1200" dirty="0" smtClean="0">
              <a:solidFill>
                <a:srgbClr val="000000"/>
              </a:solidFill>
              <a:latin typeface="メイリオ" pitchFamily="50" charset="-128"/>
              <a:ea typeface="メイリオ" pitchFamily="50" charset="-128"/>
            </a:endParaRPr>
          </a:p>
          <a:p>
            <a:r>
              <a:rPr lang="ja-JP" altLang="en-US" sz="1200" dirty="0" smtClean="0">
                <a:solidFill>
                  <a:srgbClr val="000000"/>
                </a:solidFill>
                <a:latin typeface="メイリオ" pitchFamily="50" charset="-128"/>
                <a:ea typeface="メイリオ" pitchFamily="50" charset="-128"/>
              </a:rPr>
              <a:t>・ 緊急時には病院への連絡など</a:t>
            </a:r>
          </a:p>
        </p:txBody>
      </p:sp>
      <p:sp>
        <p:nvSpPr>
          <p:cNvPr id="354" name="角丸四角形 353"/>
          <p:cNvSpPr/>
          <p:nvPr/>
        </p:nvSpPr>
        <p:spPr bwMode="auto">
          <a:xfrm>
            <a:off x="5939916" y="1916831"/>
            <a:ext cx="2735828" cy="648072"/>
          </a:xfrm>
          <a:prstGeom prst="roundRect">
            <a:avLst/>
          </a:prstGeom>
          <a:solidFill>
            <a:srgbClr val="FFCCFF"/>
          </a:solidFill>
          <a:ln w="9525" cap="flat" cmpd="sng" algn="ctr">
            <a:solidFill>
              <a:srgbClr val="FF008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92075" indent="-92075"/>
            <a:r>
              <a:rPr lang="ja-JP" altLang="en-US" sz="1200" dirty="0" smtClean="0">
                <a:solidFill>
                  <a:srgbClr val="000000"/>
                </a:solidFill>
                <a:latin typeface="メイリオ" pitchFamily="50" charset="-128"/>
                <a:ea typeface="メイリオ" pitchFamily="50" charset="-128"/>
              </a:rPr>
              <a:t>・ 日常の生活を送る上での相談</a:t>
            </a:r>
            <a:endParaRPr lang="en-US" altLang="ja-JP" sz="1200" dirty="0" smtClean="0">
              <a:solidFill>
                <a:srgbClr val="000000"/>
              </a:solidFill>
              <a:latin typeface="メイリオ" pitchFamily="50" charset="-128"/>
              <a:ea typeface="メイリオ" pitchFamily="50" charset="-128"/>
            </a:endParaRPr>
          </a:p>
          <a:p>
            <a:pPr marL="182563" indent="-182563"/>
            <a:r>
              <a:rPr lang="ja-JP" altLang="en-US" sz="1200" dirty="0" smtClean="0">
                <a:solidFill>
                  <a:srgbClr val="000000"/>
                </a:solidFill>
                <a:latin typeface="メイリオ" pitchFamily="50" charset="-128"/>
                <a:ea typeface="メイリオ" pitchFamily="50" charset="-128"/>
              </a:rPr>
              <a:t>・ 心身の状況に応じた、医療・介護サービスを受けるための支援</a:t>
            </a:r>
          </a:p>
        </p:txBody>
      </p:sp>
      <p:pic>
        <p:nvPicPr>
          <p:cNvPr id="46082" name="Picture 2"/>
          <p:cNvPicPr>
            <a:picLocks noChangeAspect="1" noChangeArrowheads="1"/>
          </p:cNvPicPr>
          <p:nvPr/>
        </p:nvPicPr>
        <p:blipFill>
          <a:blip r:embed="rId13" cstate="print"/>
          <a:srcRect/>
          <a:stretch>
            <a:fillRect/>
          </a:stretch>
        </p:blipFill>
        <p:spPr bwMode="auto">
          <a:xfrm>
            <a:off x="1692182" y="1916833"/>
            <a:ext cx="673876" cy="673993"/>
          </a:xfrm>
          <a:prstGeom prst="rect">
            <a:avLst/>
          </a:prstGeom>
          <a:noFill/>
          <a:ln w="9525">
            <a:noFill/>
            <a:miter lim="800000"/>
            <a:headEnd/>
            <a:tailEnd/>
          </a:ln>
        </p:spPr>
      </p:pic>
      <p:pic>
        <p:nvPicPr>
          <p:cNvPr id="46083" name="Picture 3"/>
          <p:cNvPicPr>
            <a:picLocks noChangeAspect="1" noChangeArrowheads="1"/>
          </p:cNvPicPr>
          <p:nvPr/>
        </p:nvPicPr>
        <p:blipFill>
          <a:blip r:embed="rId14" cstate="print"/>
          <a:srcRect/>
          <a:stretch>
            <a:fillRect/>
          </a:stretch>
        </p:blipFill>
        <p:spPr bwMode="auto">
          <a:xfrm>
            <a:off x="5363952" y="1916833"/>
            <a:ext cx="680548" cy="673993"/>
          </a:xfrm>
          <a:prstGeom prst="rect">
            <a:avLst/>
          </a:prstGeom>
          <a:noFill/>
          <a:ln w="9525">
            <a:noFill/>
            <a:miter lim="800000"/>
            <a:headEnd/>
            <a:tailEnd/>
          </a:ln>
        </p:spPr>
      </p:pic>
    </p:spTree>
    <p:extLst>
      <p:ext uri="{BB962C8B-B14F-4D97-AF65-F5344CB8AC3E}">
        <p14:creationId xmlns:p14="http://schemas.microsoft.com/office/powerpoint/2010/main" val="268098745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角丸四角形 16"/>
          <p:cNvSpPr/>
          <p:nvPr/>
        </p:nvSpPr>
        <p:spPr>
          <a:xfrm>
            <a:off x="1540600" y="2348880"/>
            <a:ext cx="6991841" cy="4104456"/>
          </a:xfrm>
          <a:prstGeom prst="roundRect">
            <a:avLst>
              <a:gd name="adj" fmla="val 5860"/>
            </a:avLst>
          </a:prstGeom>
          <a:solidFill>
            <a:schemeClr val="accent1">
              <a:lumMod val="20000"/>
              <a:lumOff val="80000"/>
              <a:alpha val="55000"/>
            </a:schemeClr>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a:solidFill>
                <a:prstClr val="white"/>
              </a:solidFill>
            </a:endParaRPr>
          </a:p>
        </p:txBody>
      </p:sp>
      <p:sp>
        <p:nvSpPr>
          <p:cNvPr id="19" name="AutoShape 47"/>
          <p:cNvSpPr>
            <a:spLocks noChangeArrowheads="1"/>
          </p:cNvSpPr>
          <p:nvPr/>
        </p:nvSpPr>
        <p:spPr bwMode="auto">
          <a:xfrm>
            <a:off x="1655182" y="2708920"/>
            <a:ext cx="6408712" cy="2520280"/>
          </a:xfrm>
          <a:prstGeom prst="roundRect">
            <a:avLst>
              <a:gd name="adj" fmla="val 20600"/>
            </a:avLst>
          </a:prstGeom>
          <a:solidFill>
            <a:srgbClr val="FFFF99"/>
          </a:solidFill>
          <a:ln w="9525">
            <a:solidFill>
              <a:srgbClr val="FF0000"/>
            </a:solidFill>
            <a:round/>
            <a:headEnd/>
            <a:tailEnd/>
          </a:ln>
        </p:spPr>
        <p:txBody>
          <a:bodyPr vert="horz" wrap="square" lIns="74295" tIns="8890" rIns="74295" bIns="8890" numCol="1" anchor="t" anchorCtr="0" compatLnSpc="1">
            <a:prstTxWarp prst="textNoShape">
              <a:avLst/>
            </a:prstTxWarp>
          </a:bodyPr>
          <a:lstStyle/>
          <a:p>
            <a:pPr algn="just"/>
            <a:endParaRPr lang="en-US" altLang="ja-JP" sz="1000" dirty="0" smtClean="0">
              <a:solidFill>
                <a:prstClr val="black"/>
              </a:solidFill>
              <a:latin typeface="ＭＳ Ｐゴシック" pitchFamily="50" charset="-128"/>
              <a:cs typeface="ＭＳ Ｐゴシック" pitchFamily="50" charset="-128"/>
            </a:endParaRPr>
          </a:p>
          <a:p>
            <a:pPr marL="533400" indent="-92075"/>
            <a:endParaRPr lang="en-US" altLang="ja-JP" sz="1200" dirty="0" smtClean="0">
              <a:solidFill>
                <a:prstClr val="black"/>
              </a:solidFill>
              <a:latin typeface="ＭＳ ゴシック" pitchFamily="49" charset="-128"/>
              <a:ea typeface="ＭＳ ゴシック" pitchFamily="49" charset="-128"/>
              <a:cs typeface="ＭＳ Ｐゴシック" pitchFamily="50" charset="-128"/>
            </a:endParaRPr>
          </a:p>
          <a:p>
            <a:pPr marL="533400" indent="-92075"/>
            <a:endParaRPr lang="en-US" altLang="ja-JP" sz="1200" dirty="0" smtClean="0">
              <a:solidFill>
                <a:prstClr val="black"/>
              </a:solidFill>
              <a:latin typeface="ＭＳ ゴシック" pitchFamily="49" charset="-128"/>
              <a:ea typeface="ＭＳ ゴシック" pitchFamily="49" charset="-128"/>
              <a:cs typeface="ＭＳ Ｐゴシック" pitchFamily="50" charset="-128"/>
            </a:endParaRPr>
          </a:p>
          <a:p>
            <a:pPr marL="444500" indent="-92075"/>
            <a:r>
              <a:rPr lang="ja-JP" altLang="en-US" sz="1200" dirty="0" smtClean="0">
                <a:solidFill>
                  <a:prstClr val="black"/>
                </a:solidFill>
                <a:latin typeface="ＭＳ ゴシック" pitchFamily="49" charset="-128"/>
                <a:ea typeface="ＭＳ ゴシック" pitchFamily="49" charset="-128"/>
                <a:cs typeface="ＭＳ Ｐゴシック" pitchFamily="50" charset="-128"/>
              </a:rPr>
              <a:t>○地域包括支援センターが開催</a:t>
            </a:r>
            <a:endParaRPr lang="en-US" altLang="ja-JP" sz="1200" dirty="0" smtClean="0">
              <a:solidFill>
                <a:prstClr val="black"/>
              </a:solidFill>
              <a:latin typeface="ＭＳ ゴシック" pitchFamily="49" charset="-128"/>
              <a:ea typeface="ＭＳ ゴシック" pitchFamily="49" charset="-128"/>
              <a:cs typeface="ＭＳ Ｐゴシック" pitchFamily="50" charset="-128"/>
            </a:endParaRPr>
          </a:p>
          <a:p>
            <a:pPr marL="444500" indent="-92075"/>
            <a:r>
              <a:rPr lang="ja-JP" altLang="en-US" sz="1200" u="sng" dirty="0" smtClean="0">
                <a:solidFill>
                  <a:prstClr val="black"/>
                </a:solidFill>
                <a:latin typeface="ＭＳ ゴシック" pitchFamily="49" charset="-128"/>
                <a:ea typeface="ＭＳ ゴシック" pitchFamily="49" charset="-128"/>
                <a:cs typeface="ＭＳ Ｐゴシック" pitchFamily="50" charset="-128"/>
              </a:rPr>
              <a:t>○個別ケース（困難事例等）の支援内容を通じた</a:t>
            </a:r>
            <a:endParaRPr lang="en-US" altLang="ja-JP" sz="1200" u="sng" dirty="0" smtClean="0">
              <a:solidFill>
                <a:prstClr val="black"/>
              </a:solidFill>
              <a:latin typeface="ＭＳ ゴシック" pitchFamily="49" charset="-128"/>
              <a:ea typeface="ＭＳ ゴシック" pitchFamily="49" charset="-128"/>
              <a:cs typeface="ＭＳ Ｐゴシック" pitchFamily="50" charset="-128"/>
            </a:endParaRPr>
          </a:p>
          <a:p>
            <a:pPr marL="355600" indent="-92075" algn="just"/>
            <a:r>
              <a:rPr lang="ja-JP" altLang="en-US" sz="1200" dirty="0" smtClean="0">
                <a:solidFill>
                  <a:prstClr val="black"/>
                </a:solidFill>
                <a:latin typeface="ＭＳ ゴシック" pitchFamily="49" charset="-128"/>
                <a:ea typeface="ＭＳ ゴシック" pitchFamily="49" charset="-128"/>
                <a:cs typeface="ＭＳ Ｐゴシック" pitchFamily="50" charset="-128"/>
              </a:rPr>
              <a:t>　①地域支援ネットワークの構築</a:t>
            </a:r>
            <a:endParaRPr lang="en-US" altLang="ja-JP" sz="1200" dirty="0" smtClean="0">
              <a:solidFill>
                <a:prstClr val="black"/>
              </a:solidFill>
              <a:latin typeface="ＭＳ ゴシック" pitchFamily="49" charset="-128"/>
              <a:ea typeface="ＭＳ ゴシック" pitchFamily="49" charset="-128"/>
              <a:cs typeface="ＭＳ Ｐゴシック" pitchFamily="50" charset="-128"/>
            </a:endParaRPr>
          </a:p>
          <a:p>
            <a:pPr marL="355600" indent="-92075" algn="just"/>
            <a:r>
              <a:rPr lang="ja-JP" altLang="en-US" sz="1200" dirty="0" smtClean="0">
                <a:solidFill>
                  <a:prstClr val="black"/>
                </a:solidFill>
                <a:latin typeface="ＭＳ ゴシック" pitchFamily="49" charset="-128"/>
                <a:ea typeface="ＭＳ ゴシック" pitchFamily="49" charset="-128"/>
                <a:cs typeface="ＭＳ Ｐゴシック" pitchFamily="50" charset="-128"/>
              </a:rPr>
              <a:t>　②高齢者の自立支援に資するケアマネジメント支援</a:t>
            </a:r>
            <a:endParaRPr lang="en-US" altLang="ja-JP" sz="1200" dirty="0" smtClean="0">
              <a:solidFill>
                <a:prstClr val="black"/>
              </a:solidFill>
              <a:latin typeface="ＭＳ ゴシック" pitchFamily="49" charset="-128"/>
              <a:ea typeface="ＭＳ ゴシック" pitchFamily="49" charset="-128"/>
              <a:cs typeface="ＭＳ Ｐゴシック" pitchFamily="50" charset="-128"/>
            </a:endParaRPr>
          </a:p>
          <a:p>
            <a:pPr marL="355600" indent="-92075" algn="just"/>
            <a:r>
              <a:rPr lang="ja-JP" altLang="en-US" sz="1200" dirty="0" smtClean="0">
                <a:solidFill>
                  <a:prstClr val="black"/>
                </a:solidFill>
                <a:latin typeface="ＭＳ ゴシック" pitchFamily="49" charset="-128"/>
                <a:ea typeface="ＭＳ ゴシック" pitchFamily="49" charset="-128"/>
                <a:cs typeface="ＭＳ Ｐゴシック" pitchFamily="50" charset="-128"/>
              </a:rPr>
              <a:t>　③地域課題の把握</a:t>
            </a:r>
            <a:endParaRPr lang="en-US" altLang="ja-JP" sz="1200" dirty="0" smtClean="0">
              <a:solidFill>
                <a:prstClr val="black"/>
              </a:solidFill>
              <a:latin typeface="ＭＳ ゴシック" pitchFamily="49" charset="-128"/>
              <a:ea typeface="ＭＳ ゴシック" pitchFamily="49" charset="-128"/>
              <a:cs typeface="ＭＳ Ｐゴシック" pitchFamily="50" charset="-128"/>
            </a:endParaRPr>
          </a:p>
          <a:p>
            <a:pPr marL="355600" indent="-92075" algn="just"/>
            <a:r>
              <a:rPr lang="ja-JP" altLang="en-US" sz="1200" dirty="0" smtClean="0">
                <a:solidFill>
                  <a:prstClr val="black"/>
                </a:solidFill>
                <a:latin typeface="ＭＳ ゴシック" pitchFamily="49" charset="-128"/>
                <a:ea typeface="ＭＳ ゴシック" pitchFamily="49" charset="-128"/>
                <a:cs typeface="ＭＳ Ｐゴシック" pitchFamily="50" charset="-128"/>
              </a:rPr>
              <a:t>　などを行う。</a:t>
            </a:r>
            <a:endParaRPr lang="ja-JP" altLang="en-US" sz="1200" dirty="0" smtClean="0">
              <a:solidFill>
                <a:prstClr val="black"/>
              </a:solidFill>
              <a:cs typeface="ＭＳ Ｐゴシック" pitchFamily="50" charset="-128"/>
            </a:endParaRPr>
          </a:p>
        </p:txBody>
      </p:sp>
      <p:sp>
        <p:nvSpPr>
          <p:cNvPr id="4" name="Rectangle 2"/>
          <p:cNvSpPr>
            <a:spLocks noChangeArrowheads="1"/>
          </p:cNvSpPr>
          <p:nvPr/>
        </p:nvSpPr>
        <p:spPr bwMode="auto">
          <a:xfrm>
            <a:off x="107688" y="-603448"/>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fontAlgn="auto">
              <a:spcBef>
                <a:spcPts val="0"/>
              </a:spcBef>
              <a:spcAft>
                <a:spcPts val="0"/>
              </a:spcAft>
            </a:pPr>
            <a:endParaRPr lang="ja-JP" altLang="en-US">
              <a:solidFill>
                <a:prstClr val="black"/>
              </a:solidFill>
              <a:latin typeface="Calibri"/>
              <a:ea typeface="ＭＳ Ｐゴシック"/>
            </a:endParaRPr>
          </a:p>
        </p:txBody>
      </p:sp>
      <p:sp>
        <p:nvSpPr>
          <p:cNvPr id="6" name="角丸四角形 5"/>
          <p:cNvSpPr/>
          <p:nvPr/>
        </p:nvSpPr>
        <p:spPr>
          <a:xfrm>
            <a:off x="188312" y="334424"/>
            <a:ext cx="8784977" cy="1837434"/>
          </a:xfrm>
          <a:prstGeom prst="roundRect">
            <a:avLst>
              <a:gd name="adj" fmla="val 8436"/>
            </a:avLst>
          </a:pr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r>
              <a:rPr lang="ja-JP" altLang="en-US" sz="1200" dirty="0" smtClean="0">
                <a:solidFill>
                  <a:prstClr val="black"/>
                </a:solidFill>
                <a:latin typeface="HGｺﾞｼｯｸM" pitchFamily="49" charset="-128"/>
                <a:ea typeface="HGｺﾞｼｯｸM" pitchFamily="49" charset="-128"/>
              </a:rPr>
              <a:t>○地域ケア会議は、</a:t>
            </a:r>
            <a:endParaRPr lang="en-US" altLang="ja-JP" sz="1200" dirty="0" smtClean="0">
              <a:solidFill>
                <a:prstClr val="black"/>
              </a:solidFill>
              <a:latin typeface="HGｺﾞｼｯｸM" pitchFamily="49" charset="-128"/>
              <a:ea typeface="HGｺﾞｼｯｸM" pitchFamily="49" charset="-128"/>
            </a:endParaRPr>
          </a:p>
          <a:p>
            <a:pPr marL="177800" fontAlgn="auto">
              <a:spcBef>
                <a:spcPts val="0"/>
              </a:spcBef>
              <a:spcAft>
                <a:spcPts val="0"/>
              </a:spcAft>
            </a:pPr>
            <a:r>
              <a:rPr lang="ja-JP" altLang="en-US" sz="1200" dirty="0" smtClean="0">
                <a:solidFill>
                  <a:prstClr val="black"/>
                </a:solidFill>
                <a:latin typeface="HGｺﾞｼｯｸM" pitchFamily="49" charset="-128"/>
                <a:ea typeface="HGｺﾞｼｯｸM" pitchFamily="49" charset="-128"/>
              </a:rPr>
              <a:t>・</a:t>
            </a:r>
            <a:r>
              <a:rPr lang="ja-JP" altLang="en-US" sz="1200" u="sng" dirty="0" smtClean="0">
                <a:solidFill>
                  <a:prstClr val="black"/>
                </a:solidFill>
                <a:latin typeface="HGｺﾞｼｯｸM" pitchFamily="49" charset="-128"/>
                <a:ea typeface="HGｺﾞｼｯｸM" pitchFamily="49" charset="-128"/>
              </a:rPr>
              <a:t>多職種の第三者による専門的視点</a:t>
            </a:r>
            <a:r>
              <a:rPr lang="ja-JP" altLang="en-US" sz="1200" dirty="0" smtClean="0">
                <a:solidFill>
                  <a:prstClr val="black"/>
                </a:solidFill>
                <a:latin typeface="HGｺﾞｼｯｸM" pitchFamily="49" charset="-128"/>
                <a:ea typeface="HGｺﾞｼｯｸM" pitchFamily="49" charset="-128"/>
              </a:rPr>
              <a:t>を交えて、</a:t>
            </a:r>
            <a:r>
              <a:rPr lang="ja-JP" altLang="en-US" sz="1200" u="sng" dirty="0" smtClean="0">
                <a:solidFill>
                  <a:prstClr val="black"/>
                </a:solidFill>
                <a:latin typeface="HGｺﾞｼｯｸM" pitchFamily="49" charset="-128"/>
                <a:ea typeface="HGｺﾞｼｯｸM" pitchFamily="49" charset="-128"/>
              </a:rPr>
              <a:t>ケアマネジメントの質の向上</a:t>
            </a:r>
            <a:r>
              <a:rPr lang="ja-JP" altLang="en-US" sz="1200" dirty="0" smtClean="0">
                <a:solidFill>
                  <a:prstClr val="black"/>
                </a:solidFill>
                <a:latin typeface="HGｺﾞｼｯｸM" pitchFamily="49" charset="-128"/>
                <a:ea typeface="HGｺﾞｼｯｸM" pitchFamily="49" charset="-128"/>
              </a:rPr>
              <a:t>を図り、</a:t>
            </a:r>
            <a:endParaRPr lang="en-US" altLang="ja-JP" sz="1200" dirty="0" smtClean="0">
              <a:solidFill>
                <a:prstClr val="black"/>
              </a:solidFill>
              <a:latin typeface="HGｺﾞｼｯｸM" pitchFamily="49" charset="-128"/>
              <a:ea typeface="HGｺﾞｼｯｸM" pitchFamily="49" charset="-128"/>
            </a:endParaRPr>
          </a:p>
          <a:p>
            <a:pPr marL="177800" fontAlgn="auto">
              <a:spcBef>
                <a:spcPts val="0"/>
              </a:spcBef>
              <a:spcAft>
                <a:spcPts val="0"/>
              </a:spcAft>
            </a:pPr>
            <a:r>
              <a:rPr lang="ja-JP" altLang="en-US" sz="1200" dirty="0" smtClean="0">
                <a:solidFill>
                  <a:prstClr val="black"/>
                </a:solidFill>
                <a:latin typeface="HGｺﾞｼｯｸM" pitchFamily="49" charset="-128"/>
                <a:ea typeface="HGｺﾞｼｯｸM" pitchFamily="49" charset="-128"/>
              </a:rPr>
              <a:t>・また、</a:t>
            </a:r>
            <a:r>
              <a:rPr lang="ja-JP" altLang="en-US" sz="1200" u="sng" dirty="0" smtClean="0">
                <a:solidFill>
                  <a:prstClr val="black"/>
                </a:solidFill>
                <a:latin typeface="HGｺﾞｼｯｸM" pitchFamily="49" charset="-128"/>
                <a:ea typeface="HGｺﾞｼｯｸM" pitchFamily="49" charset="-128"/>
              </a:rPr>
              <a:t>個別ケースの課題分析等の積み重ね</a:t>
            </a:r>
            <a:r>
              <a:rPr lang="ja-JP" altLang="en-US" sz="1200" dirty="0" smtClean="0">
                <a:solidFill>
                  <a:prstClr val="black"/>
                </a:solidFill>
                <a:latin typeface="HGｺﾞｼｯｸM" pitchFamily="49" charset="-128"/>
                <a:ea typeface="HGｺﾞｼｯｸM" pitchFamily="49" charset="-128"/>
              </a:rPr>
              <a:t>により、</a:t>
            </a:r>
            <a:r>
              <a:rPr lang="ja-JP" altLang="en-US" sz="1200" u="sng" dirty="0" smtClean="0">
                <a:solidFill>
                  <a:prstClr val="black"/>
                </a:solidFill>
                <a:latin typeface="HGｺﾞｼｯｸM" pitchFamily="49" charset="-128"/>
                <a:ea typeface="HGｺﾞｼｯｸM" pitchFamily="49" charset="-128"/>
              </a:rPr>
              <a:t>地域課題</a:t>
            </a:r>
            <a:r>
              <a:rPr lang="ja-JP" altLang="en-US" sz="1200" dirty="0" smtClean="0">
                <a:solidFill>
                  <a:prstClr val="black"/>
                </a:solidFill>
                <a:latin typeface="HGｺﾞｼｯｸM" pitchFamily="49" charset="-128"/>
                <a:ea typeface="HGｺﾞｼｯｸM" pitchFamily="49" charset="-128"/>
              </a:rPr>
              <a:t>を把握し、</a:t>
            </a:r>
            <a:endParaRPr lang="en-US" altLang="ja-JP" sz="1200" dirty="0" smtClean="0">
              <a:solidFill>
                <a:prstClr val="black"/>
              </a:solidFill>
              <a:latin typeface="HGｺﾞｼｯｸM" pitchFamily="49" charset="-128"/>
              <a:ea typeface="HGｺﾞｼｯｸM" pitchFamily="49" charset="-128"/>
            </a:endParaRPr>
          </a:p>
          <a:p>
            <a:pPr marL="177800" fontAlgn="auto">
              <a:spcBef>
                <a:spcPts val="0"/>
              </a:spcBef>
              <a:spcAft>
                <a:spcPts val="0"/>
              </a:spcAft>
            </a:pPr>
            <a:r>
              <a:rPr lang="ja-JP" altLang="en-US" sz="1200" dirty="0" smtClean="0">
                <a:solidFill>
                  <a:prstClr val="black"/>
                </a:solidFill>
                <a:latin typeface="HGｺﾞｼｯｸM" pitchFamily="49" charset="-128"/>
                <a:ea typeface="HGｺﾞｼｯｸM" pitchFamily="49" charset="-128"/>
              </a:rPr>
              <a:t>・地域に必要な</a:t>
            </a:r>
            <a:r>
              <a:rPr lang="ja-JP" altLang="en-US" sz="1200" u="sng" dirty="0" smtClean="0">
                <a:solidFill>
                  <a:prstClr val="black"/>
                </a:solidFill>
                <a:latin typeface="HGｺﾞｼｯｸM" pitchFamily="49" charset="-128"/>
                <a:ea typeface="HGｺﾞｼｯｸM" pitchFamily="49" charset="-128"/>
              </a:rPr>
              <a:t>資源開発</a:t>
            </a:r>
            <a:r>
              <a:rPr lang="ja-JP" altLang="en-US" sz="1200" dirty="0" smtClean="0">
                <a:solidFill>
                  <a:prstClr val="black"/>
                </a:solidFill>
                <a:latin typeface="HGｺﾞｼｯｸM" pitchFamily="49" charset="-128"/>
                <a:ea typeface="HGｺﾞｼｯｸM" pitchFamily="49" charset="-128"/>
              </a:rPr>
              <a:t>や</a:t>
            </a:r>
            <a:r>
              <a:rPr lang="ja-JP" altLang="en-US" sz="1200" u="sng" dirty="0" smtClean="0">
                <a:solidFill>
                  <a:prstClr val="black"/>
                </a:solidFill>
                <a:latin typeface="HGｺﾞｼｯｸM" pitchFamily="49" charset="-128"/>
                <a:ea typeface="HGｺﾞｼｯｸM" pitchFamily="49" charset="-128"/>
              </a:rPr>
              <a:t>地域づくり</a:t>
            </a:r>
            <a:r>
              <a:rPr lang="ja-JP" altLang="en-US" sz="1200" dirty="0" smtClean="0">
                <a:solidFill>
                  <a:prstClr val="black"/>
                </a:solidFill>
                <a:latin typeface="HGｺﾞｼｯｸM" pitchFamily="49" charset="-128"/>
                <a:ea typeface="HGｺﾞｼｯｸM" pitchFamily="49" charset="-128"/>
              </a:rPr>
              <a:t>、さらには介護保険事業計画への反映などの政策形成につなげる、</a:t>
            </a:r>
            <a:endParaRPr lang="en-US" altLang="ja-JP" sz="1200" dirty="0" smtClean="0">
              <a:solidFill>
                <a:prstClr val="black"/>
              </a:solidFill>
              <a:latin typeface="HGｺﾞｼｯｸM" pitchFamily="49" charset="-128"/>
              <a:ea typeface="HGｺﾞｼｯｸM" pitchFamily="49" charset="-128"/>
            </a:endParaRPr>
          </a:p>
          <a:p>
            <a:pPr fontAlgn="auto">
              <a:spcBef>
                <a:spcPts val="0"/>
              </a:spcBef>
              <a:spcAft>
                <a:spcPts val="0"/>
              </a:spcAft>
            </a:pPr>
            <a:r>
              <a:rPr lang="ja-JP" altLang="en-US" sz="1200" dirty="0" smtClean="0">
                <a:solidFill>
                  <a:prstClr val="black"/>
                </a:solidFill>
                <a:latin typeface="HGｺﾞｼｯｸM" pitchFamily="49" charset="-128"/>
                <a:ea typeface="HGｺﾞｼｯｸM" pitchFamily="49" charset="-128"/>
              </a:rPr>
              <a:t>　地域包括ケアシステムの実現に向けたツール。</a:t>
            </a:r>
            <a:endParaRPr lang="en-US" altLang="ja-JP" sz="1200" dirty="0" smtClean="0">
              <a:solidFill>
                <a:prstClr val="black"/>
              </a:solidFill>
              <a:latin typeface="HGｺﾞｼｯｸM" pitchFamily="49" charset="-128"/>
              <a:ea typeface="HGｺﾞｼｯｸM" pitchFamily="49" charset="-128"/>
            </a:endParaRPr>
          </a:p>
          <a:p>
            <a:pPr fontAlgn="auto">
              <a:spcBef>
                <a:spcPts val="0"/>
              </a:spcBef>
              <a:spcAft>
                <a:spcPts val="0"/>
              </a:spcAft>
            </a:pPr>
            <a:r>
              <a:rPr lang="ja-JP" altLang="en-US" sz="1200" dirty="0" smtClean="0">
                <a:solidFill>
                  <a:prstClr val="black"/>
                </a:solidFill>
                <a:latin typeface="HGｺﾞｼｯｸM" pitchFamily="49" charset="-128"/>
                <a:ea typeface="HGｺﾞｼｯｸM" pitchFamily="49" charset="-128"/>
              </a:rPr>
              <a:t>○個別ケースを検討する「地域ケア個別会議」は、市町村内の圏域単位での地域包括支援センターが開催。</a:t>
            </a:r>
            <a:endParaRPr lang="en-US" altLang="ja-JP" sz="1200" dirty="0" smtClean="0">
              <a:solidFill>
                <a:prstClr val="black"/>
              </a:solidFill>
              <a:latin typeface="HGｺﾞｼｯｸM" pitchFamily="49" charset="-128"/>
              <a:ea typeface="HGｺﾞｼｯｸM" pitchFamily="49" charset="-128"/>
            </a:endParaRPr>
          </a:p>
          <a:p>
            <a:pPr fontAlgn="auto">
              <a:spcBef>
                <a:spcPts val="0"/>
              </a:spcBef>
              <a:spcAft>
                <a:spcPts val="0"/>
              </a:spcAft>
            </a:pPr>
            <a:r>
              <a:rPr lang="ja-JP" altLang="en-US" sz="1200" dirty="0" smtClean="0">
                <a:solidFill>
                  <a:prstClr val="black"/>
                </a:solidFill>
                <a:latin typeface="HGｺﾞｼｯｸM" pitchFamily="49" charset="-128"/>
                <a:ea typeface="HGｺﾞｼｯｸM" pitchFamily="49" charset="-128"/>
              </a:rPr>
              <a:t>　一方、地域づくりや政策形成等につなげる「地域ケア推進会議」は市町村レベルで開催。</a:t>
            </a:r>
            <a:endParaRPr lang="en-US" altLang="ja-JP" sz="1200" dirty="0" smtClean="0">
              <a:solidFill>
                <a:prstClr val="black"/>
              </a:solidFill>
              <a:latin typeface="HGｺﾞｼｯｸM" pitchFamily="49" charset="-128"/>
              <a:ea typeface="HGｺﾞｼｯｸM" pitchFamily="49" charset="-128"/>
            </a:endParaRPr>
          </a:p>
          <a:p>
            <a:pPr fontAlgn="auto">
              <a:spcBef>
                <a:spcPts val="0"/>
              </a:spcBef>
              <a:spcAft>
                <a:spcPts val="0"/>
              </a:spcAft>
            </a:pPr>
            <a:r>
              <a:rPr lang="ja-JP" altLang="en-US" sz="1200" dirty="0" smtClean="0">
                <a:solidFill>
                  <a:prstClr val="black"/>
                </a:solidFill>
                <a:latin typeface="HGｺﾞｼｯｸM" pitchFamily="49" charset="-128"/>
                <a:ea typeface="HGｺﾞｼｯｸM" pitchFamily="49" charset="-128"/>
              </a:rPr>
              <a:t>○平成</a:t>
            </a:r>
            <a:r>
              <a:rPr lang="en-US" altLang="ja-JP" sz="1200" dirty="0" smtClean="0">
                <a:solidFill>
                  <a:prstClr val="black"/>
                </a:solidFill>
                <a:latin typeface="HGｺﾞｼｯｸM" pitchFamily="49" charset="-128"/>
                <a:ea typeface="HGｺﾞｼｯｸM" pitchFamily="49" charset="-128"/>
              </a:rPr>
              <a:t>24</a:t>
            </a:r>
            <a:r>
              <a:rPr lang="ja-JP" altLang="en-US" sz="1200" dirty="0" smtClean="0">
                <a:solidFill>
                  <a:prstClr val="black"/>
                </a:solidFill>
                <a:latin typeface="HGｺﾞｼｯｸM" pitchFamily="49" charset="-128"/>
                <a:ea typeface="HGｺﾞｼｯｸM" pitchFamily="49" charset="-128"/>
              </a:rPr>
              <a:t>年度から本格的に推進を開始。</a:t>
            </a:r>
            <a:endParaRPr lang="en-US" altLang="ja-JP" sz="1200" dirty="0" smtClean="0">
              <a:solidFill>
                <a:prstClr val="black"/>
              </a:solidFill>
              <a:latin typeface="HGｺﾞｼｯｸM" pitchFamily="49" charset="-128"/>
              <a:ea typeface="HGｺﾞｼｯｸM" pitchFamily="49" charset="-128"/>
            </a:endParaRPr>
          </a:p>
          <a:p>
            <a:pPr marL="95250" indent="-95250" fontAlgn="auto">
              <a:spcBef>
                <a:spcPts val="0"/>
              </a:spcBef>
              <a:spcAft>
                <a:spcPts val="0"/>
              </a:spcAft>
            </a:pPr>
            <a:r>
              <a:rPr lang="ja-JP" altLang="en-US" sz="1200" dirty="0" smtClean="0">
                <a:solidFill>
                  <a:prstClr val="black"/>
                </a:solidFill>
                <a:latin typeface="HGｺﾞｼｯｸM" pitchFamily="49" charset="-128"/>
                <a:ea typeface="HGｺﾞｼｯｸM" pitchFamily="49" charset="-128"/>
              </a:rPr>
              <a:t>○平成</a:t>
            </a:r>
            <a:r>
              <a:rPr lang="en-US" altLang="ja-JP" sz="1200" dirty="0" smtClean="0">
                <a:solidFill>
                  <a:prstClr val="black"/>
                </a:solidFill>
                <a:latin typeface="HGｺﾞｼｯｸM" pitchFamily="49" charset="-128"/>
                <a:ea typeface="HGｺﾞｼｯｸM" pitchFamily="49" charset="-128"/>
              </a:rPr>
              <a:t>24</a:t>
            </a:r>
            <a:r>
              <a:rPr lang="ja-JP" altLang="en-US" sz="1200" dirty="0" smtClean="0">
                <a:solidFill>
                  <a:prstClr val="black"/>
                </a:solidFill>
                <a:latin typeface="HGｺﾞｼｯｸM" pitchFamily="49" charset="-128"/>
                <a:ea typeface="HGｺﾞｼｯｸM" pitchFamily="49" charset="-128"/>
              </a:rPr>
              <a:t>年６月現在、</a:t>
            </a:r>
            <a:r>
              <a:rPr lang="en-US" altLang="ja-JP" sz="1200" dirty="0" smtClean="0">
                <a:solidFill>
                  <a:prstClr val="black"/>
                </a:solidFill>
                <a:latin typeface="HGｺﾞｼｯｸM" pitchFamily="49" charset="-128"/>
                <a:ea typeface="HGｺﾞｼｯｸM" pitchFamily="49" charset="-128"/>
              </a:rPr>
              <a:t>1,202</a:t>
            </a:r>
            <a:r>
              <a:rPr lang="ja-JP" altLang="en-US" sz="1200" dirty="0" smtClean="0">
                <a:solidFill>
                  <a:prstClr val="black"/>
                </a:solidFill>
                <a:latin typeface="HGｺﾞｼｯｸM" pitchFamily="49" charset="-128"/>
                <a:ea typeface="HGｺﾞｼｯｸM" pitchFamily="49" charset="-128"/>
              </a:rPr>
              <a:t>保険者で実施されているが、その主催者、会議の内容、参加者等は様々であり、個別ケースの検討を基本としている会議は多くない現状にある。</a:t>
            </a:r>
            <a:endParaRPr lang="ja-JP" altLang="en-US" sz="1200" dirty="0">
              <a:solidFill>
                <a:prstClr val="black"/>
              </a:solidFill>
              <a:latin typeface="HGｺﾞｼｯｸM" pitchFamily="49" charset="-128"/>
              <a:ea typeface="HGｺﾞｼｯｸM" pitchFamily="49" charset="-128"/>
            </a:endParaRPr>
          </a:p>
        </p:txBody>
      </p:sp>
      <p:sp>
        <p:nvSpPr>
          <p:cNvPr id="7" name="角丸四角形 6"/>
          <p:cNvSpPr/>
          <p:nvPr/>
        </p:nvSpPr>
        <p:spPr>
          <a:xfrm>
            <a:off x="3167326" y="5085184"/>
            <a:ext cx="3024336" cy="288032"/>
          </a:xfrm>
          <a:prstGeom prst="roundRect">
            <a:avLst/>
          </a:prstGeom>
          <a:solidFill>
            <a:schemeClr val="bg1"/>
          </a:solidFill>
          <a:ln w="12700">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ja-JP" altLang="en-US" sz="1600" dirty="0" smtClean="0">
                <a:solidFill>
                  <a:prstClr val="black"/>
                </a:solidFill>
                <a:latin typeface="HGSｺﾞｼｯｸE" pitchFamily="50" charset="-128"/>
                <a:ea typeface="HGSｺﾞｼｯｸE" pitchFamily="50" charset="-128"/>
              </a:rPr>
              <a:t>地域づくり・資源開発</a:t>
            </a:r>
            <a:endParaRPr lang="ja-JP" altLang="en-US" sz="1600" dirty="0">
              <a:solidFill>
                <a:prstClr val="black"/>
              </a:solidFill>
              <a:latin typeface="HGSｺﾞｼｯｸE" pitchFamily="50" charset="-128"/>
              <a:ea typeface="HGSｺﾞｼｯｸE" pitchFamily="50" charset="-128"/>
            </a:endParaRPr>
          </a:p>
        </p:txBody>
      </p:sp>
      <p:sp>
        <p:nvSpPr>
          <p:cNvPr id="8" name="角丸四角形 7"/>
          <p:cNvSpPr/>
          <p:nvPr/>
        </p:nvSpPr>
        <p:spPr>
          <a:xfrm>
            <a:off x="2591281" y="5661248"/>
            <a:ext cx="4248472" cy="432048"/>
          </a:xfrm>
          <a:prstGeom prst="roundRect">
            <a:avLst/>
          </a:prstGeom>
          <a:solidFill>
            <a:schemeClr val="bg1"/>
          </a:solidFill>
          <a:ln w="12700">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ja-JP" altLang="en-US" sz="1600" dirty="0" smtClean="0">
                <a:solidFill>
                  <a:prstClr val="black"/>
                </a:solidFill>
                <a:latin typeface="HGSｺﾞｼｯｸE" pitchFamily="50" charset="-128"/>
                <a:ea typeface="HGSｺﾞｼｯｸE" pitchFamily="50" charset="-128"/>
              </a:rPr>
              <a:t>政策形成</a:t>
            </a:r>
            <a:endParaRPr lang="en-US" altLang="ja-JP" sz="1600" dirty="0" smtClean="0">
              <a:solidFill>
                <a:prstClr val="black"/>
              </a:solidFill>
              <a:latin typeface="HGSｺﾞｼｯｸE" pitchFamily="50" charset="-128"/>
              <a:ea typeface="HGSｺﾞｼｯｸE" pitchFamily="50" charset="-128"/>
            </a:endParaRPr>
          </a:p>
          <a:p>
            <a:pPr algn="ctr" fontAlgn="auto">
              <a:spcBef>
                <a:spcPts val="0"/>
              </a:spcBef>
              <a:spcAft>
                <a:spcPts val="0"/>
              </a:spcAft>
            </a:pPr>
            <a:r>
              <a:rPr lang="ja-JP" altLang="en-US" sz="1200" dirty="0" smtClean="0">
                <a:solidFill>
                  <a:prstClr val="black"/>
                </a:solidFill>
                <a:latin typeface="ＭＳ Ｐゴシック"/>
              </a:rPr>
              <a:t>介護保険事業計画等への位置づけなど</a:t>
            </a:r>
            <a:endParaRPr lang="ja-JP" altLang="en-US" sz="1200" dirty="0">
              <a:solidFill>
                <a:prstClr val="black"/>
              </a:solidFill>
              <a:latin typeface="ＭＳ Ｐゴシック"/>
            </a:endParaRPr>
          </a:p>
        </p:txBody>
      </p:sp>
      <p:sp>
        <p:nvSpPr>
          <p:cNvPr id="10" name="角丸四角形 9"/>
          <p:cNvSpPr/>
          <p:nvPr/>
        </p:nvSpPr>
        <p:spPr>
          <a:xfrm>
            <a:off x="3167326" y="4581128"/>
            <a:ext cx="3024336" cy="288032"/>
          </a:xfrm>
          <a:prstGeom prst="roundRect">
            <a:avLst/>
          </a:prstGeom>
          <a:solidFill>
            <a:schemeClr val="bg1"/>
          </a:solidFill>
          <a:ln w="12700">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ja-JP" altLang="en-US" sz="1600" dirty="0" smtClean="0">
                <a:solidFill>
                  <a:prstClr val="black"/>
                </a:solidFill>
                <a:latin typeface="HGSｺﾞｼｯｸE" pitchFamily="50" charset="-128"/>
                <a:ea typeface="HGSｺﾞｼｯｸE" pitchFamily="50" charset="-128"/>
              </a:rPr>
              <a:t>地域課題の把握</a:t>
            </a:r>
            <a:endParaRPr lang="ja-JP" altLang="en-US" sz="1600" dirty="0">
              <a:solidFill>
                <a:prstClr val="black"/>
              </a:solidFill>
              <a:latin typeface="HGSｺﾞｼｯｸE" pitchFamily="50" charset="-128"/>
              <a:ea typeface="HGSｺﾞｼｯｸE" pitchFamily="50" charset="-128"/>
            </a:endParaRPr>
          </a:p>
        </p:txBody>
      </p:sp>
      <p:sp>
        <p:nvSpPr>
          <p:cNvPr id="11" name="上矢印 10"/>
          <p:cNvSpPr/>
          <p:nvPr/>
        </p:nvSpPr>
        <p:spPr>
          <a:xfrm flipV="1">
            <a:off x="4283968" y="4365104"/>
            <a:ext cx="576065" cy="144016"/>
          </a:xfrm>
          <a:prstGeom prst="upArrow">
            <a:avLst/>
          </a:prstGeom>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a:solidFill>
                <a:prstClr val="white"/>
              </a:solidFill>
            </a:endParaRPr>
          </a:p>
        </p:txBody>
      </p:sp>
      <p:sp>
        <p:nvSpPr>
          <p:cNvPr id="14" name="AutoShape 58"/>
          <p:cNvSpPr>
            <a:spLocks noChangeArrowheads="1"/>
          </p:cNvSpPr>
          <p:nvPr/>
        </p:nvSpPr>
        <p:spPr bwMode="auto">
          <a:xfrm>
            <a:off x="63501" y="3140968"/>
            <a:ext cx="1268140" cy="2376264"/>
          </a:xfrm>
          <a:prstGeom prst="roundRect">
            <a:avLst>
              <a:gd name="adj" fmla="val 16667"/>
            </a:avLst>
          </a:prstGeom>
          <a:solidFill>
            <a:srgbClr val="FAC9A0"/>
          </a:solidFill>
          <a:ln w="25400">
            <a:solidFill>
              <a:srgbClr val="F79646"/>
            </a:solidFill>
            <a:round/>
            <a:headEnd/>
            <a:tailEnd/>
          </a:ln>
          <a:effectLst>
            <a:outerShdw blurRad="50800" dist="38100" dir="5400000" algn="t" rotWithShape="0">
              <a:prstClr val="black">
                <a:alpha val="40000"/>
              </a:prstClr>
            </a:outerShdw>
          </a:effectLst>
        </p:spPr>
        <p:txBody>
          <a:bodyPr vert="horz" wrap="square" lIns="74295" tIns="8890" rIns="74295" bIns="8890" numCol="1" anchor="t" anchorCtr="0" compatLnSpc="1">
            <a:prstTxWarp prst="textNoShape">
              <a:avLst/>
            </a:prstTxWarp>
          </a:bodyPr>
          <a:lstStyle/>
          <a:p>
            <a:r>
              <a:rPr lang="ja-JP" altLang="en-US" sz="1100" b="1" dirty="0" smtClean="0">
                <a:solidFill>
                  <a:prstClr val="black"/>
                </a:solidFill>
                <a:latin typeface="HG丸ｺﾞｼｯｸM-PRO" pitchFamily="50" charset="-128"/>
                <a:ea typeface="HG丸ｺﾞｼｯｸM-PRO" pitchFamily="50" charset="-128"/>
                <a:cs typeface="ＭＳ Ｐゴシック" pitchFamily="50" charset="-128"/>
              </a:rPr>
              <a:t>個別の</a:t>
            </a:r>
            <a:endParaRPr lang="en-US" altLang="ja-JP" sz="1100" b="1" dirty="0" smtClean="0">
              <a:solidFill>
                <a:prstClr val="black"/>
              </a:solidFill>
              <a:latin typeface="HG丸ｺﾞｼｯｸM-PRO" pitchFamily="50" charset="-128"/>
              <a:ea typeface="HG丸ｺﾞｼｯｸM-PRO" pitchFamily="50" charset="-128"/>
              <a:cs typeface="ＭＳ Ｐゴシック" pitchFamily="50" charset="-128"/>
            </a:endParaRPr>
          </a:p>
          <a:p>
            <a:r>
              <a:rPr lang="ja-JP" altLang="en-US" sz="1100" b="1" dirty="0" smtClean="0">
                <a:solidFill>
                  <a:prstClr val="black"/>
                </a:solidFill>
                <a:latin typeface="HG丸ｺﾞｼｯｸM-PRO" pitchFamily="50" charset="-128"/>
                <a:ea typeface="HG丸ｺﾞｼｯｸM-PRO" pitchFamily="50" charset="-128"/>
                <a:cs typeface="ＭＳ Ｐゴシック" pitchFamily="50" charset="-128"/>
              </a:rPr>
              <a:t>ケアマネジメント</a:t>
            </a:r>
          </a:p>
        </p:txBody>
      </p:sp>
      <p:sp>
        <p:nvSpPr>
          <p:cNvPr id="18" name="タイトル 3"/>
          <p:cNvSpPr txBox="1">
            <a:spLocks/>
          </p:cNvSpPr>
          <p:nvPr/>
        </p:nvSpPr>
        <p:spPr>
          <a:xfrm>
            <a:off x="2411760" y="-27384"/>
            <a:ext cx="4752528" cy="389855"/>
          </a:xfrm>
          <a:prstGeom prst="rect">
            <a:avLst/>
          </a:prstGeom>
        </p:spPr>
        <p:txBody>
          <a:bodyPr vert="horz" lIns="91440" tIns="45720" rIns="91440" bIns="45720" rtlCol="0" anchor="ctr">
            <a:noAutofit/>
          </a:bodyPr>
          <a:lstStyle/>
          <a:p>
            <a:pPr algn="ctr" fontAlgn="auto">
              <a:spcAft>
                <a:spcPts val="0"/>
              </a:spcAft>
              <a:defRPr/>
            </a:pPr>
            <a:r>
              <a:rPr lang="ja-JP" altLang="en-US" sz="2400" dirty="0" smtClean="0">
                <a:solidFill>
                  <a:prstClr val="black"/>
                </a:solidFill>
                <a:latin typeface="Calibri"/>
                <a:ea typeface="ＭＳ Ｐゴシック"/>
              </a:rPr>
              <a:t>「地域ケア会議」について</a:t>
            </a:r>
            <a:endParaRPr lang="ja-JP" altLang="en-US" sz="2400" dirty="0">
              <a:solidFill>
                <a:prstClr val="black"/>
              </a:solidFill>
              <a:latin typeface="Calibri"/>
              <a:ea typeface="ＭＳ Ｐゴシック"/>
            </a:endParaRPr>
          </a:p>
        </p:txBody>
      </p:sp>
      <p:sp>
        <p:nvSpPr>
          <p:cNvPr id="20" name="Rectangle 49"/>
          <p:cNvSpPr>
            <a:spLocks noChangeArrowheads="1"/>
          </p:cNvSpPr>
          <p:nvPr/>
        </p:nvSpPr>
        <p:spPr bwMode="auto">
          <a:xfrm>
            <a:off x="5940177" y="3068959"/>
            <a:ext cx="2016223" cy="1368153"/>
          </a:xfrm>
          <a:prstGeom prst="rect">
            <a:avLst/>
          </a:prstGeom>
          <a:solidFill>
            <a:srgbClr val="FFFFCC"/>
          </a:solidFill>
          <a:ln w="9525">
            <a:solidFill>
              <a:srgbClr val="000000"/>
            </a:solidFill>
            <a:prstDash val="sysDot"/>
            <a:miter lim="800000"/>
            <a:headEnd/>
            <a:tailEnd/>
          </a:ln>
          <a:effectLst>
            <a:outerShdw blurRad="50800" dist="38100" dir="5400000" algn="t" rotWithShape="0">
              <a:prstClr val="black">
                <a:alpha val="40000"/>
              </a:prstClr>
            </a:outerShdw>
          </a:effectLst>
        </p:spPr>
        <p:txBody>
          <a:bodyPr vert="horz" wrap="square" lIns="74295" tIns="8890" rIns="74295" bIns="8890" numCol="1" anchor="t" anchorCtr="0" compatLnSpc="1">
            <a:prstTxWarp prst="textNoShape">
              <a:avLst/>
            </a:prstTxWarp>
          </a:bodyPr>
          <a:lstStyle/>
          <a:p>
            <a:pPr algn="ctr"/>
            <a:r>
              <a:rPr lang="en-US" altLang="ja-JP" sz="1050" dirty="0" smtClean="0">
                <a:solidFill>
                  <a:prstClr val="black"/>
                </a:solidFill>
                <a:latin typeface="HG丸ｺﾞｼｯｸM-PRO" pitchFamily="50" charset="-128"/>
                <a:ea typeface="HG丸ｺﾞｼｯｸM-PRO" pitchFamily="50" charset="-128"/>
                <a:cs typeface="ＭＳ Ｐゴシック" pitchFamily="50" charset="-128"/>
              </a:rPr>
              <a:t>≪</a:t>
            </a:r>
            <a:r>
              <a:rPr lang="ja-JP" altLang="en-US" sz="1050" dirty="0" smtClean="0">
                <a:solidFill>
                  <a:prstClr val="black"/>
                </a:solidFill>
                <a:latin typeface="HG丸ｺﾞｼｯｸM-PRO" pitchFamily="50" charset="-128"/>
                <a:ea typeface="HG丸ｺﾞｼｯｸM-PRO" pitchFamily="50" charset="-128"/>
                <a:cs typeface="ＭＳ Ｐゴシック" pitchFamily="50" charset="-128"/>
              </a:rPr>
              <a:t>主な構成員≫</a:t>
            </a:r>
            <a:endParaRPr lang="en-US" altLang="ja-JP" sz="900" dirty="0" smtClean="0">
              <a:solidFill>
                <a:prstClr val="black"/>
              </a:solidFill>
              <a:latin typeface="HG丸ｺﾞｼｯｸM-PRO" pitchFamily="50" charset="-128"/>
              <a:ea typeface="HG丸ｺﾞｼｯｸM-PRO" pitchFamily="50" charset="-128"/>
              <a:cs typeface="ＭＳ Ｐゴシック" pitchFamily="50" charset="-128"/>
            </a:endParaRPr>
          </a:p>
          <a:p>
            <a:pPr algn="just"/>
            <a:r>
              <a:rPr lang="ja-JP" altLang="en-US" sz="900" dirty="0" smtClean="0">
                <a:solidFill>
                  <a:prstClr val="black"/>
                </a:solidFill>
                <a:latin typeface="HG丸ｺﾞｼｯｸM-PRO" pitchFamily="50" charset="-128"/>
                <a:ea typeface="HG丸ｺﾞｼｯｸM-PRO" pitchFamily="50" charset="-128"/>
                <a:cs typeface="ＭＳ Ｐゴシック" pitchFamily="50" charset="-128"/>
              </a:rPr>
              <a:t>自治体職員、包括職員、ケアマネジャー、介護事業者、民生委員、</a:t>
            </a:r>
            <a:r>
              <a:rPr lang="en-US" altLang="ja-JP" sz="900" dirty="0" smtClean="0">
                <a:solidFill>
                  <a:prstClr val="black"/>
                </a:solidFill>
                <a:latin typeface="HG丸ｺﾞｼｯｸM-PRO" pitchFamily="50" charset="-128"/>
                <a:ea typeface="HG丸ｺﾞｼｯｸM-PRO" pitchFamily="50" charset="-128"/>
                <a:cs typeface="ＭＳ Ｐゴシック" pitchFamily="50" charset="-128"/>
              </a:rPr>
              <a:t>OT</a:t>
            </a:r>
            <a:r>
              <a:rPr lang="ja-JP" altLang="en-US" sz="900" dirty="0" err="1" smtClean="0">
                <a:solidFill>
                  <a:prstClr val="black"/>
                </a:solidFill>
                <a:latin typeface="HG丸ｺﾞｼｯｸM-PRO" pitchFamily="50" charset="-128"/>
                <a:ea typeface="HG丸ｺﾞｼｯｸM-PRO" pitchFamily="50" charset="-128"/>
                <a:cs typeface="ＭＳ Ｐゴシック" pitchFamily="50" charset="-128"/>
              </a:rPr>
              <a:t>、</a:t>
            </a:r>
            <a:r>
              <a:rPr lang="en-US" altLang="ja-JP" sz="900" dirty="0" smtClean="0">
                <a:solidFill>
                  <a:prstClr val="black"/>
                </a:solidFill>
                <a:latin typeface="HG丸ｺﾞｼｯｸM-PRO" pitchFamily="50" charset="-128"/>
                <a:ea typeface="HG丸ｺﾞｼｯｸM-PRO" pitchFamily="50" charset="-128"/>
                <a:cs typeface="ＭＳ Ｐゴシック" pitchFamily="50" charset="-128"/>
              </a:rPr>
              <a:t>PT</a:t>
            </a:r>
            <a:r>
              <a:rPr lang="ja-JP" altLang="en-US" sz="900" dirty="0" err="1" smtClean="0">
                <a:solidFill>
                  <a:prstClr val="black"/>
                </a:solidFill>
                <a:latin typeface="HG丸ｺﾞｼｯｸM-PRO" pitchFamily="50" charset="-128"/>
                <a:ea typeface="HG丸ｺﾞｼｯｸM-PRO" pitchFamily="50" charset="-128"/>
                <a:cs typeface="ＭＳ Ｐゴシック" pitchFamily="50" charset="-128"/>
              </a:rPr>
              <a:t>、</a:t>
            </a:r>
            <a:r>
              <a:rPr lang="en-US" altLang="ja-JP" sz="900" dirty="0" smtClean="0">
                <a:solidFill>
                  <a:prstClr val="black"/>
                </a:solidFill>
                <a:latin typeface="HG丸ｺﾞｼｯｸM-PRO" pitchFamily="50" charset="-128"/>
                <a:ea typeface="HG丸ｺﾞｼｯｸM-PRO" pitchFamily="50" charset="-128"/>
                <a:cs typeface="ＭＳ Ｐゴシック" pitchFamily="50" charset="-128"/>
              </a:rPr>
              <a:t>ST</a:t>
            </a:r>
            <a:r>
              <a:rPr lang="ja-JP" altLang="en-US" sz="900" dirty="0" err="1" smtClean="0">
                <a:solidFill>
                  <a:prstClr val="black"/>
                </a:solidFill>
                <a:latin typeface="HG丸ｺﾞｼｯｸM-PRO" pitchFamily="50" charset="-128"/>
                <a:ea typeface="HG丸ｺﾞｼｯｸM-PRO" pitchFamily="50" charset="-128"/>
                <a:cs typeface="ＭＳ Ｐゴシック" pitchFamily="50" charset="-128"/>
              </a:rPr>
              <a:t>、</a:t>
            </a:r>
            <a:r>
              <a:rPr lang="ja-JP" altLang="en-US" sz="900" dirty="0" smtClean="0">
                <a:solidFill>
                  <a:prstClr val="black"/>
                </a:solidFill>
                <a:latin typeface="HG丸ｺﾞｼｯｸM-PRO" pitchFamily="50" charset="-128"/>
                <a:ea typeface="HG丸ｺﾞｼｯｸM-PRO" pitchFamily="50" charset="-128"/>
                <a:cs typeface="ＭＳ Ｐゴシック" pitchFamily="50" charset="-128"/>
              </a:rPr>
              <a:t>医師、歯科医師、薬剤師、看護師、管理栄養士、歯科衛生士その他必要に応じて参加</a:t>
            </a:r>
            <a:endParaRPr lang="en-US" altLang="ja-JP" sz="900" dirty="0" smtClean="0">
              <a:solidFill>
                <a:prstClr val="black"/>
              </a:solidFill>
              <a:latin typeface="HG丸ｺﾞｼｯｸM-PRO" pitchFamily="50" charset="-128"/>
              <a:ea typeface="HG丸ｺﾞｼｯｸM-PRO" pitchFamily="50" charset="-128"/>
              <a:cs typeface="ＭＳ Ｐゴシック" pitchFamily="50" charset="-128"/>
            </a:endParaRPr>
          </a:p>
          <a:p>
            <a:pPr algn="just"/>
            <a:endParaRPr lang="en-US" altLang="ja-JP" sz="900" dirty="0" smtClean="0">
              <a:solidFill>
                <a:prstClr val="black"/>
              </a:solidFill>
              <a:latin typeface="HG丸ｺﾞｼｯｸM-PRO" pitchFamily="50" charset="-128"/>
              <a:ea typeface="HG丸ｺﾞｼｯｸM-PRO" pitchFamily="50" charset="-128"/>
              <a:cs typeface="ＭＳ Ｐゴシック" pitchFamily="50" charset="-128"/>
            </a:endParaRPr>
          </a:p>
          <a:p>
            <a:pPr marL="84138" indent="-84138" algn="just"/>
            <a:r>
              <a:rPr lang="en-US" altLang="ja-JP" sz="900" dirty="0" smtClean="0">
                <a:solidFill>
                  <a:prstClr val="black"/>
                </a:solidFill>
                <a:latin typeface="HG丸ｺﾞｼｯｸM-PRO" pitchFamily="50" charset="-128"/>
                <a:ea typeface="HG丸ｺﾞｼｯｸM-PRO" pitchFamily="50" charset="-128"/>
                <a:cs typeface="ＭＳ Ｐゴシック" pitchFamily="50" charset="-128"/>
              </a:rPr>
              <a:t>※</a:t>
            </a:r>
            <a:r>
              <a:rPr lang="ja-JP" altLang="en-US" sz="900" dirty="0" smtClean="0">
                <a:solidFill>
                  <a:prstClr val="black"/>
                </a:solidFill>
                <a:latin typeface="HG丸ｺﾞｼｯｸM-PRO" pitchFamily="50" charset="-128"/>
                <a:ea typeface="HG丸ｺﾞｼｯｸM-PRO" pitchFamily="50" charset="-128"/>
                <a:cs typeface="ＭＳ Ｐゴシック" pitchFamily="50" charset="-128"/>
              </a:rPr>
              <a:t>直接サービス提供に当たらない専門職種も参加</a:t>
            </a:r>
            <a:endParaRPr lang="en-US" altLang="ja-JP" sz="900" dirty="0" smtClean="0">
              <a:solidFill>
                <a:prstClr val="black"/>
              </a:solidFill>
              <a:latin typeface="HG丸ｺﾞｼｯｸM-PRO" pitchFamily="50" charset="-128"/>
              <a:ea typeface="HG丸ｺﾞｼｯｸM-PRO" pitchFamily="50" charset="-128"/>
              <a:cs typeface="ＭＳ Ｐゴシック" pitchFamily="50" charset="-128"/>
            </a:endParaRPr>
          </a:p>
          <a:p>
            <a:pPr algn="just"/>
            <a:endParaRPr lang="ja-JP" altLang="en-US" sz="900" dirty="0" smtClean="0">
              <a:solidFill>
                <a:prstClr val="black"/>
              </a:solidFill>
              <a:cs typeface="ＭＳ Ｐゴシック" pitchFamily="50" charset="-128"/>
            </a:endParaRPr>
          </a:p>
        </p:txBody>
      </p:sp>
      <p:sp>
        <p:nvSpPr>
          <p:cNvPr id="24" name="AutoShape 43"/>
          <p:cNvSpPr>
            <a:spLocks noChangeArrowheads="1"/>
          </p:cNvSpPr>
          <p:nvPr/>
        </p:nvSpPr>
        <p:spPr bwMode="auto">
          <a:xfrm>
            <a:off x="2843830" y="2467496"/>
            <a:ext cx="4032448" cy="457448"/>
          </a:xfrm>
          <a:prstGeom prst="roundRect">
            <a:avLst>
              <a:gd name="adj" fmla="val 16667"/>
            </a:avLst>
          </a:prstGeom>
          <a:solidFill>
            <a:srgbClr val="DBE5F1"/>
          </a:solidFill>
          <a:ln w="9525">
            <a:solidFill>
              <a:srgbClr val="4F81BD"/>
            </a:solidFill>
            <a:round/>
            <a:headEnd/>
            <a:tailEnd/>
          </a:ln>
          <a:effectLst>
            <a:outerShdw blurRad="50800" dist="38100" dir="5400000" algn="t" rotWithShape="0">
              <a:prstClr val="black">
                <a:alpha val="40000"/>
              </a:prstClr>
            </a:outerShdw>
          </a:effectLst>
        </p:spPr>
        <p:txBody>
          <a:bodyPr vert="horz" wrap="square" lIns="74295" tIns="8890" rIns="74295" bIns="8890" numCol="1" anchor="ctr" anchorCtr="0" compatLnSpc="1">
            <a:prstTxWarp prst="textNoShape">
              <a:avLst/>
            </a:prstTxWarp>
          </a:bodyPr>
          <a:lstStyle/>
          <a:p>
            <a:pPr algn="ctr"/>
            <a:r>
              <a:rPr lang="ja-JP" altLang="en-US" sz="1400" b="1" dirty="0" smtClean="0">
                <a:solidFill>
                  <a:prstClr val="black"/>
                </a:solidFill>
                <a:latin typeface="ＭＳ Ｐゴシック" pitchFamily="50" charset="-128"/>
                <a:cs typeface="ＭＳ Ｐゴシック" pitchFamily="50" charset="-128"/>
              </a:rPr>
              <a:t>地域包括支援センター</a:t>
            </a:r>
            <a:r>
              <a:rPr lang="ja-JP" altLang="en-US" sz="1200" dirty="0" smtClean="0">
                <a:solidFill>
                  <a:prstClr val="black"/>
                </a:solidFill>
                <a:latin typeface="ＭＳ Ｐゴシック" pitchFamily="50" charset="-128"/>
                <a:cs typeface="ＭＳ Ｐゴシック" pitchFamily="50" charset="-128"/>
              </a:rPr>
              <a:t>（</a:t>
            </a:r>
            <a:r>
              <a:rPr lang="en-US" altLang="ja-JP" sz="1200" dirty="0" smtClean="0">
                <a:solidFill>
                  <a:prstClr val="black"/>
                </a:solidFill>
                <a:latin typeface="ＭＳ Ｐゴシック" pitchFamily="50" charset="-128"/>
                <a:cs typeface="ＭＳ Ｐゴシック" pitchFamily="50" charset="-128"/>
              </a:rPr>
              <a:t>※</a:t>
            </a:r>
            <a:r>
              <a:rPr lang="ja-JP" altLang="en-US" sz="1200" dirty="0" smtClean="0">
                <a:solidFill>
                  <a:prstClr val="black"/>
                </a:solidFill>
                <a:latin typeface="ＭＳ Ｐゴシック" pitchFamily="50" charset="-128"/>
                <a:cs typeface="ＭＳ Ｐゴシック" pitchFamily="50" charset="-128"/>
              </a:rPr>
              <a:t>）</a:t>
            </a:r>
            <a:r>
              <a:rPr lang="ja-JP" altLang="en-US" sz="1400" b="1" dirty="0" smtClean="0">
                <a:solidFill>
                  <a:prstClr val="black"/>
                </a:solidFill>
                <a:latin typeface="ＭＳ Ｐゴシック" pitchFamily="50" charset="-128"/>
                <a:cs typeface="ＭＳ Ｐゴシック" pitchFamily="50" charset="-128"/>
              </a:rPr>
              <a:t>レベルでの会議</a:t>
            </a:r>
            <a:endParaRPr lang="en-US" altLang="ja-JP" sz="1400" b="1" dirty="0" smtClean="0">
              <a:solidFill>
                <a:prstClr val="black"/>
              </a:solidFill>
              <a:latin typeface="ＭＳ Ｐゴシック" pitchFamily="50" charset="-128"/>
              <a:cs typeface="ＭＳ Ｐゴシック" pitchFamily="50" charset="-128"/>
            </a:endParaRPr>
          </a:p>
          <a:p>
            <a:pPr algn="ctr"/>
            <a:r>
              <a:rPr lang="ja-JP" altLang="en-US" sz="1400" b="1" dirty="0" smtClean="0">
                <a:solidFill>
                  <a:prstClr val="black"/>
                </a:solidFill>
                <a:latin typeface="ＭＳ Ｐゴシック" pitchFamily="50" charset="-128"/>
                <a:cs typeface="ＭＳ Ｐゴシック" pitchFamily="50" charset="-128"/>
              </a:rPr>
              <a:t>（地域ケア個別会議）</a:t>
            </a:r>
            <a:endParaRPr lang="ja-JP" altLang="en-US" sz="800" dirty="0" smtClean="0">
              <a:solidFill>
                <a:prstClr val="black"/>
              </a:solidFill>
              <a:cs typeface="ＭＳ Ｐゴシック" pitchFamily="50" charset="-128"/>
            </a:endParaRPr>
          </a:p>
        </p:txBody>
      </p:sp>
      <p:sp>
        <p:nvSpPr>
          <p:cNvPr id="21" name="AutoShape 42"/>
          <p:cNvSpPr>
            <a:spLocks noChangeArrowheads="1"/>
          </p:cNvSpPr>
          <p:nvPr/>
        </p:nvSpPr>
        <p:spPr bwMode="auto">
          <a:xfrm>
            <a:off x="2519273" y="6237312"/>
            <a:ext cx="4392488" cy="332656"/>
          </a:xfrm>
          <a:prstGeom prst="roundRect">
            <a:avLst>
              <a:gd name="adj" fmla="val 16667"/>
            </a:avLst>
          </a:prstGeom>
          <a:solidFill>
            <a:srgbClr val="8DB3E2"/>
          </a:solidFill>
          <a:ln w="9525">
            <a:solidFill>
              <a:srgbClr val="1F497D"/>
            </a:solidFill>
            <a:round/>
            <a:headEnd/>
            <a:tailEnd/>
          </a:ln>
          <a:effectLst>
            <a:outerShdw blurRad="50800" dist="38100" dir="5400000" algn="t" rotWithShape="0">
              <a:prstClr val="black">
                <a:alpha val="40000"/>
              </a:prstClr>
            </a:outerShdw>
          </a:effectLst>
        </p:spPr>
        <p:txBody>
          <a:bodyPr vert="horz" wrap="square" lIns="74295" tIns="8890" rIns="74295" bIns="8890" numCol="1" anchor="t" anchorCtr="0" compatLnSpc="1">
            <a:prstTxWarp prst="textNoShape">
              <a:avLst/>
            </a:prstTxWarp>
          </a:bodyPr>
          <a:lstStyle/>
          <a:p>
            <a:pPr algn="ctr"/>
            <a:r>
              <a:rPr lang="ja-JP" altLang="en-US" sz="1600" b="1" dirty="0" smtClean="0">
                <a:solidFill>
                  <a:prstClr val="black"/>
                </a:solidFill>
                <a:latin typeface="ＭＳ ゴシック" pitchFamily="49" charset="-128"/>
                <a:ea typeface="ＭＳ ゴシック" pitchFamily="49" charset="-128"/>
                <a:cs typeface="ＭＳ Ｐゴシック" pitchFamily="50" charset="-128"/>
              </a:rPr>
              <a:t>市町村レベルの会議（地域ケア推進会議）</a:t>
            </a:r>
            <a:endParaRPr lang="ja-JP" altLang="en-US" dirty="0" smtClean="0">
              <a:solidFill>
                <a:prstClr val="black"/>
              </a:solidFill>
              <a:cs typeface="ＭＳ Ｐゴシック" pitchFamily="50" charset="-128"/>
            </a:endParaRPr>
          </a:p>
        </p:txBody>
      </p:sp>
      <p:sp>
        <p:nvSpPr>
          <p:cNvPr id="15" name="上矢印 14"/>
          <p:cNvSpPr/>
          <p:nvPr/>
        </p:nvSpPr>
        <p:spPr>
          <a:xfrm rot="16200000" flipH="1" flipV="1">
            <a:off x="1601410" y="3375253"/>
            <a:ext cx="360040" cy="755566"/>
          </a:xfrm>
          <a:prstGeom prst="upArrow">
            <a:avLst/>
          </a:prstGeom>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a:solidFill>
                <a:prstClr val="white"/>
              </a:solidFill>
            </a:endParaRPr>
          </a:p>
        </p:txBody>
      </p:sp>
      <p:sp>
        <p:nvSpPr>
          <p:cNvPr id="47" name="上矢印 46"/>
          <p:cNvSpPr/>
          <p:nvPr/>
        </p:nvSpPr>
        <p:spPr>
          <a:xfrm flipV="1">
            <a:off x="4283968" y="4928468"/>
            <a:ext cx="576065" cy="144016"/>
          </a:xfrm>
          <a:prstGeom prst="upArrow">
            <a:avLst/>
          </a:prstGeom>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a:solidFill>
                <a:prstClr val="white"/>
              </a:solidFill>
            </a:endParaRPr>
          </a:p>
        </p:txBody>
      </p:sp>
      <p:sp>
        <p:nvSpPr>
          <p:cNvPr id="48" name="上矢印 47"/>
          <p:cNvSpPr/>
          <p:nvPr/>
        </p:nvSpPr>
        <p:spPr>
          <a:xfrm flipV="1">
            <a:off x="4283968" y="5445224"/>
            <a:ext cx="576065" cy="144016"/>
          </a:xfrm>
          <a:prstGeom prst="upArrow">
            <a:avLst/>
          </a:prstGeom>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a:solidFill>
                <a:prstClr val="white"/>
              </a:solidFill>
            </a:endParaRPr>
          </a:p>
        </p:txBody>
      </p:sp>
      <p:sp>
        <p:nvSpPr>
          <p:cNvPr id="29" name="テキスト ボックス 28"/>
          <p:cNvSpPr txBox="1"/>
          <p:nvPr/>
        </p:nvSpPr>
        <p:spPr>
          <a:xfrm>
            <a:off x="1468592" y="3414192"/>
            <a:ext cx="648072" cy="230832"/>
          </a:xfrm>
          <a:prstGeom prst="rect">
            <a:avLst/>
          </a:prstGeom>
          <a:noFill/>
        </p:spPr>
        <p:txBody>
          <a:bodyPr wrap="square" rtlCol="0">
            <a:spAutoFit/>
          </a:bodyPr>
          <a:lstStyle/>
          <a:p>
            <a:pPr fontAlgn="auto">
              <a:spcBef>
                <a:spcPts val="0"/>
              </a:spcBef>
              <a:spcAft>
                <a:spcPts val="0"/>
              </a:spcAft>
            </a:pPr>
            <a:r>
              <a:rPr lang="ja-JP" altLang="en-US" sz="900" dirty="0" smtClean="0">
                <a:solidFill>
                  <a:prstClr val="black"/>
                </a:solidFill>
                <a:latin typeface="Calibri"/>
                <a:ea typeface="ＭＳ Ｐゴシック"/>
              </a:rPr>
              <a:t>事例提供</a:t>
            </a:r>
            <a:endParaRPr lang="ja-JP" altLang="en-US" sz="900" dirty="0">
              <a:solidFill>
                <a:prstClr val="black"/>
              </a:solidFill>
              <a:latin typeface="Calibri"/>
              <a:ea typeface="ＭＳ Ｐゴシック"/>
            </a:endParaRPr>
          </a:p>
        </p:txBody>
      </p:sp>
      <p:sp>
        <p:nvSpPr>
          <p:cNvPr id="30" name="テキスト ボックス 29"/>
          <p:cNvSpPr txBox="1"/>
          <p:nvPr/>
        </p:nvSpPr>
        <p:spPr>
          <a:xfrm>
            <a:off x="1468592" y="4221088"/>
            <a:ext cx="648072" cy="230832"/>
          </a:xfrm>
          <a:prstGeom prst="rect">
            <a:avLst/>
          </a:prstGeom>
          <a:noFill/>
        </p:spPr>
        <p:txBody>
          <a:bodyPr wrap="square" rtlCol="0">
            <a:spAutoFit/>
          </a:bodyPr>
          <a:lstStyle/>
          <a:p>
            <a:pPr fontAlgn="auto">
              <a:spcBef>
                <a:spcPts val="0"/>
              </a:spcBef>
              <a:spcAft>
                <a:spcPts val="0"/>
              </a:spcAft>
            </a:pPr>
            <a:r>
              <a:rPr lang="ja-JP" altLang="en-US" sz="900" dirty="0" smtClean="0">
                <a:solidFill>
                  <a:prstClr val="black"/>
                </a:solidFill>
                <a:latin typeface="Calibri"/>
                <a:ea typeface="ＭＳ Ｐゴシック"/>
              </a:rPr>
              <a:t>　支　援</a:t>
            </a:r>
            <a:endParaRPr lang="en-US" altLang="ja-JP" sz="900" dirty="0" smtClean="0">
              <a:solidFill>
                <a:prstClr val="black"/>
              </a:solidFill>
              <a:latin typeface="Calibri"/>
              <a:ea typeface="ＭＳ Ｐゴシック"/>
            </a:endParaRPr>
          </a:p>
        </p:txBody>
      </p:sp>
      <p:sp>
        <p:nvSpPr>
          <p:cNvPr id="34" name="AutoShape 58"/>
          <p:cNvSpPr>
            <a:spLocks noChangeArrowheads="1"/>
          </p:cNvSpPr>
          <p:nvPr/>
        </p:nvSpPr>
        <p:spPr bwMode="auto">
          <a:xfrm>
            <a:off x="251538" y="3717032"/>
            <a:ext cx="1008113" cy="1656184"/>
          </a:xfrm>
          <a:prstGeom prst="roundRect">
            <a:avLst>
              <a:gd name="adj" fmla="val 16667"/>
            </a:avLst>
          </a:prstGeom>
          <a:solidFill>
            <a:srgbClr val="FDE9D9"/>
          </a:solidFill>
          <a:ln w="25400">
            <a:solidFill>
              <a:srgbClr val="F79646"/>
            </a:solidFill>
            <a:round/>
            <a:headEnd/>
            <a:tailEnd/>
          </a:ln>
          <a:effectLst>
            <a:outerShdw blurRad="50800" dist="38100" dir="5400000" algn="t" rotWithShape="0">
              <a:prstClr val="black">
                <a:alpha val="40000"/>
              </a:prstClr>
            </a:outerShdw>
          </a:effectLst>
        </p:spPr>
        <p:txBody>
          <a:bodyPr vert="horz" wrap="square" lIns="74295" tIns="8890" rIns="74295" bIns="8890" numCol="1" anchor="t" anchorCtr="0" compatLnSpc="1">
            <a:prstTxWarp prst="textNoShape">
              <a:avLst/>
            </a:prstTxWarp>
          </a:bodyPr>
          <a:lstStyle/>
          <a:p>
            <a:r>
              <a:rPr lang="ja-JP" altLang="en-US" sz="1100" b="1" dirty="0" smtClean="0">
                <a:solidFill>
                  <a:prstClr val="black"/>
                </a:solidFill>
                <a:latin typeface="HG丸ｺﾞｼｯｸM-PRO" pitchFamily="50" charset="-128"/>
                <a:ea typeface="HG丸ｺﾞｼｯｸM-PRO" pitchFamily="50" charset="-128"/>
                <a:cs typeface="ＭＳ Ｐゴシック" pitchFamily="50" charset="-128"/>
              </a:rPr>
              <a:t>サービス</a:t>
            </a:r>
            <a:endParaRPr lang="en-US" altLang="ja-JP" sz="1100" b="1" dirty="0" smtClean="0">
              <a:solidFill>
                <a:prstClr val="black"/>
              </a:solidFill>
              <a:latin typeface="HG丸ｺﾞｼｯｸM-PRO" pitchFamily="50" charset="-128"/>
              <a:ea typeface="HG丸ｺﾞｼｯｸM-PRO" pitchFamily="50" charset="-128"/>
              <a:cs typeface="ＭＳ Ｐゴシック" pitchFamily="50" charset="-128"/>
            </a:endParaRPr>
          </a:p>
          <a:p>
            <a:r>
              <a:rPr lang="ja-JP" altLang="en-US" sz="1100" b="1" dirty="0" smtClean="0">
                <a:solidFill>
                  <a:prstClr val="black"/>
                </a:solidFill>
                <a:latin typeface="HG丸ｺﾞｼｯｸM-PRO" pitchFamily="50" charset="-128"/>
                <a:ea typeface="HG丸ｺﾞｼｯｸM-PRO" pitchFamily="50" charset="-128"/>
                <a:cs typeface="ＭＳ Ｐゴシック" pitchFamily="50" charset="-128"/>
              </a:rPr>
              <a:t>担当者会議</a:t>
            </a:r>
            <a:endParaRPr lang="en-US" altLang="ja-JP" sz="1100" b="1" dirty="0" smtClean="0">
              <a:solidFill>
                <a:prstClr val="black"/>
              </a:solidFill>
              <a:latin typeface="HG丸ｺﾞｼｯｸM-PRO" pitchFamily="50" charset="-128"/>
              <a:ea typeface="HG丸ｺﾞｼｯｸM-PRO" pitchFamily="50" charset="-128"/>
              <a:cs typeface="ＭＳ Ｐゴシック" pitchFamily="50" charset="-128"/>
            </a:endParaRPr>
          </a:p>
          <a:p>
            <a:r>
              <a:rPr lang="ja-JP" altLang="en-US" sz="1100" dirty="0" smtClean="0">
                <a:solidFill>
                  <a:prstClr val="black"/>
                </a:solidFill>
                <a:latin typeface="ＭＳ ゴシック" pitchFamily="49" charset="-128"/>
                <a:ea typeface="ＭＳ ゴシック" pitchFamily="49" charset="-128"/>
                <a:cs typeface="ＭＳ Ｐゴシック" pitchFamily="50" charset="-128"/>
              </a:rPr>
              <a:t>（全てのケースについて、多職種協働により適切なケアプランを検討）</a:t>
            </a:r>
            <a:endParaRPr lang="ja-JP" altLang="en-US" sz="1100" b="1" dirty="0" smtClean="0">
              <a:solidFill>
                <a:prstClr val="black"/>
              </a:solidFill>
              <a:latin typeface="HG丸ｺﾞｼｯｸM-PRO" pitchFamily="50" charset="-128"/>
              <a:ea typeface="HG丸ｺﾞｼｯｸM-PRO" pitchFamily="50" charset="-128"/>
              <a:cs typeface="ＭＳ Ｐゴシック" pitchFamily="50" charset="-128"/>
            </a:endParaRPr>
          </a:p>
        </p:txBody>
      </p:sp>
      <p:sp>
        <p:nvSpPr>
          <p:cNvPr id="28" name="上矢印 27"/>
          <p:cNvSpPr/>
          <p:nvPr/>
        </p:nvSpPr>
        <p:spPr>
          <a:xfrm rot="5400000" flipV="1">
            <a:off x="1544132" y="3648563"/>
            <a:ext cx="360040" cy="785023"/>
          </a:xfrm>
          <a:prstGeom prst="upArrow">
            <a:avLst/>
          </a:prstGeom>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a:solidFill>
                <a:prstClr val="white"/>
              </a:solidFill>
            </a:endParaRPr>
          </a:p>
        </p:txBody>
      </p:sp>
      <p:sp>
        <p:nvSpPr>
          <p:cNvPr id="36" name="テキスト ボックス 35"/>
          <p:cNvSpPr txBox="1"/>
          <p:nvPr/>
        </p:nvSpPr>
        <p:spPr>
          <a:xfrm>
            <a:off x="3993135" y="2133206"/>
            <a:ext cx="6164092" cy="246221"/>
          </a:xfrm>
          <a:prstGeom prst="rect">
            <a:avLst/>
          </a:prstGeom>
          <a:noFill/>
        </p:spPr>
        <p:txBody>
          <a:bodyPr wrap="square" rtlCol="0">
            <a:spAutoFit/>
          </a:bodyPr>
          <a:lstStyle/>
          <a:p>
            <a:pPr fontAlgn="auto">
              <a:spcBef>
                <a:spcPts val="0"/>
              </a:spcBef>
              <a:spcAft>
                <a:spcPts val="0"/>
              </a:spcAft>
            </a:pPr>
            <a:r>
              <a:rPr lang="en-US" altLang="ja-JP" sz="1000" dirty="0" smtClean="0">
                <a:solidFill>
                  <a:prstClr val="black"/>
                </a:solidFill>
                <a:latin typeface="Calibri"/>
                <a:ea typeface="ＭＳ Ｐゴシック"/>
              </a:rPr>
              <a:t>※</a:t>
            </a:r>
            <a:r>
              <a:rPr lang="ja-JP" altLang="en-US" sz="1000" dirty="0" smtClean="0">
                <a:solidFill>
                  <a:prstClr val="black"/>
                </a:solidFill>
                <a:latin typeface="Calibri"/>
                <a:ea typeface="ＭＳ Ｐゴシック"/>
              </a:rPr>
              <a:t>地域包括支援センターの箇所数：</a:t>
            </a:r>
            <a:r>
              <a:rPr lang="en-US" altLang="ja-JP" sz="1000" dirty="0" smtClean="0">
                <a:solidFill>
                  <a:prstClr val="black"/>
                </a:solidFill>
                <a:latin typeface="Calibri"/>
                <a:ea typeface="ＭＳ Ｐゴシック"/>
              </a:rPr>
              <a:t>4,224</a:t>
            </a:r>
            <a:r>
              <a:rPr lang="ja-JP" altLang="en-US" sz="1000" dirty="0" smtClean="0">
                <a:solidFill>
                  <a:prstClr val="black"/>
                </a:solidFill>
                <a:latin typeface="Calibri"/>
                <a:ea typeface="ＭＳ Ｐゴシック"/>
              </a:rPr>
              <a:t>ヶ所（センター・ブランチ・サブセンター合計</a:t>
            </a:r>
            <a:r>
              <a:rPr lang="en-US" altLang="ja-JP" sz="1000" dirty="0" smtClean="0">
                <a:solidFill>
                  <a:prstClr val="black"/>
                </a:solidFill>
                <a:latin typeface="Calibri"/>
                <a:ea typeface="ＭＳ Ｐゴシック"/>
              </a:rPr>
              <a:t>7,173</a:t>
            </a:r>
            <a:r>
              <a:rPr lang="ja-JP" altLang="en-US" sz="1000" dirty="0" smtClean="0">
                <a:solidFill>
                  <a:prstClr val="black"/>
                </a:solidFill>
                <a:latin typeface="Calibri"/>
                <a:ea typeface="ＭＳ Ｐゴシック"/>
              </a:rPr>
              <a:t>ヶ所）</a:t>
            </a:r>
            <a:endParaRPr lang="ja-JP" altLang="en-US" sz="1000" dirty="0">
              <a:solidFill>
                <a:prstClr val="black"/>
              </a:solidFill>
              <a:latin typeface="Calibri"/>
              <a:ea typeface="ＭＳ Ｐゴシック"/>
            </a:endParaRPr>
          </a:p>
        </p:txBody>
      </p:sp>
    </p:spTree>
    <p:extLst>
      <p:ext uri="{BB962C8B-B14F-4D97-AF65-F5344CB8AC3E}">
        <p14:creationId xmlns:p14="http://schemas.microsoft.com/office/powerpoint/2010/main" val="31303347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 name="四角形吹き出し 158"/>
          <p:cNvSpPr/>
          <p:nvPr/>
        </p:nvSpPr>
        <p:spPr>
          <a:xfrm>
            <a:off x="3491880" y="1556792"/>
            <a:ext cx="5580000" cy="1152128"/>
          </a:xfrm>
          <a:prstGeom prst="wedgeRectCallout">
            <a:avLst>
              <a:gd name="adj1" fmla="val -22883"/>
              <a:gd name="adj2" fmla="val 177162"/>
            </a:avLst>
          </a:prstGeom>
          <a:solidFill>
            <a:srgbClr val="FFC000"/>
          </a:solidFill>
          <a:ln w="57150">
            <a:solidFill>
              <a:schemeClr val="tx1"/>
            </a:solidFill>
          </a:ln>
        </p:spPr>
        <p:style>
          <a:lnRef idx="1">
            <a:schemeClr val="accent2"/>
          </a:lnRef>
          <a:fillRef idx="2">
            <a:schemeClr val="accent2"/>
          </a:fillRef>
          <a:effectRef idx="1">
            <a:schemeClr val="accent2"/>
          </a:effectRef>
          <a:fontRef idx="minor">
            <a:schemeClr val="dk1"/>
          </a:fontRef>
        </p:style>
        <p:txBody>
          <a:bodyPr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fontAlgn="auto">
              <a:spcBef>
                <a:spcPts val="0"/>
              </a:spcBef>
              <a:spcAft>
                <a:spcPts val="0"/>
              </a:spcAft>
            </a:pPr>
            <a:endParaRPr lang="ja-JP" altLang="en-US" b="1">
              <a:solidFill>
                <a:prstClr val="black"/>
              </a:solidFill>
            </a:endParaRPr>
          </a:p>
        </p:txBody>
      </p:sp>
      <p:sp>
        <p:nvSpPr>
          <p:cNvPr id="118" name="四角形吹き出し 117"/>
          <p:cNvSpPr/>
          <p:nvPr/>
        </p:nvSpPr>
        <p:spPr>
          <a:xfrm>
            <a:off x="107522" y="1556797"/>
            <a:ext cx="3312368" cy="648071"/>
          </a:xfrm>
          <a:prstGeom prst="wedgeRectCallout">
            <a:avLst>
              <a:gd name="adj1" fmla="val -13193"/>
              <a:gd name="adj2" fmla="val 365754"/>
            </a:avLst>
          </a:prstGeom>
          <a:solidFill>
            <a:srgbClr val="FFC000"/>
          </a:solidFill>
          <a:ln w="57150">
            <a:solidFill>
              <a:schemeClr val="tx1"/>
            </a:solidFill>
          </a:ln>
        </p:spPr>
        <p:style>
          <a:lnRef idx="1">
            <a:schemeClr val="accent2"/>
          </a:lnRef>
          <a:fillRef idx="2">
            <a:schemeClr val="accent2"/>
          </a:fillRef>
          <a:effectRef idx="1">
            <a:schemeClr val="accent2"/>
          </a:effectRef>
          <a:fontRef idx="minor">
            <a:schemeClr val="dk1"/>
          </a:fontRef>
        </p:style>
        <p:txBody>
          <a:bodyPr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fontAlgn="auto">
              <a:spcBef>
                <a:spcPts val="0"/>
              </a:spcBef>
              <a:spcAft>
                <a:spcPts val="0"/>
              </a:spcAft>
            </a:pPr>
            <a:endParaRPr lang="ja-JP" altLang="en-US">
              <a:solidFill>
                <a:prstClr val="black"/>
              </a:solidFill>
            </a:endParaRPr>
          </a:p>
        </p:txBody>
      </p:sp>
      <p:sp>
        <p:nvSpPr>
          <p:cNvPr id="165" name="円弧 164"/>
          <p:cNvSpPr/>
          <p:nvPr/>
        </p:nvSpPr>
        <p:spPr>
          <a:xfrm rot="3286045" flipV="1">
            <a:off x="4636990" y="3635541"/>
            <a:ext cx="675924" cy="1214503"/>
          </a:xfrm>
          <a:prstGeom prst="arc">
            <a:avLst>
              <a:gd name="adj1" fmla="val 17621419"/>
              <a:gd name="adj2" fmla="val 2598403"/>
            </a:avLst>
          </a:prstGeom>
          <a:ln>
            <a:headEnd type="none" w="med" len="med"/>
            <a:tailEnd type="triangle" w="med" len="med"/>
          </a:ln>
        </p:spPr>
        <p:style>
          <a:lnRef idx="3">
            <a:schemeClr val="accent4"/>
          </a:lnRef>
          <a:fillRef idx="0">
            <a:schemeClr val="accent4"/>
          </a:fillRef>
          <a:effectRef idx="2">
            <a:schemeClr val="accent4"/>
          </a:effectRef>
          <a:fontRef idx="minor">
            <a:schemeClr val="tx1"/>
          </a:fontRef>
        </p:style>
        <p:txBody>
          <a:bodyPr wrap="square" rtlCol="0"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fontAlgn="auto">
              <a:spcBef>
                <a:spcPts val="0"/>
              </a:spcBef>
              <a:spcAft>
                <a:spcPts val="0"/>
              </a:spcAft>
            </a:pPr>
            <a:endParaRPr lang="ja-JP" altLang="en-US">
              <a:solidFill>
                <a:prstClr val="black"/>
              </a:solidFill>
            </a:endParaRPr>
          </a:p>
        </p:txBody>
      </p:sp>
      <p:sp>
        <p:nvSpPr>
          <p:cNvPr id="164" name="円弧 163"/>
          <p:cNvSpPr/>
          <p:nvPr/>
        </p:nvSpPr>
        <p:spPr>
          <a:xfrm rot="6668345">
            <a:off x="6601012" y="4039166"/>
            <a:ext cx="532407" cy="894599"/>
          </a:xfrm>
          <a:prstGeom prst="arc">
            <a:avLst>
              <a:gd name="adj1" fmla="val 5566074"/>
              <a:gd name="adj2" fmla="val 16735492"/>
            </a:avLst>
          </a:prstGeom>
          <a:ln w="57150">
            <a:headEnd type="triangle" w="med" len="med"/>
            <a:tailEnd type="none" w="med" len="med"/>
          </a:ln>
        </p:spPr>
        <p:style>
          <a:lnRef idx="3">
            <a:schemeClr val="accent4"/>
          </a:lnRef>
          <a:fillRef idx="0">
            <a:schemeClr val="accent4"/>
          </a:fillRef>
          <a:effectRef idx="2">
            <a:schemeClr val="accent4"/>
          </a:effectRef>
          <a:fontRef idx="minor">
            <a:schemeClr val="tx1"/>
          </a:fontRef>
        </p:style>
        <p:txBody>
          <a:bodyPr wrap="square" rtlCol="0"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fontAlgn="auto">
              <a:spcBef>
                <a:spcPts val="0"/>
              </a:spcBef>
              <a:spcAft>
                <a:spcPts val="0"/>
              </a:spcAft>
            </a:pPr>
            <a:endParaRPr lang="ja-JP" altLang="en-US">
              <a:solidFill>
                <a:prstClr val="black"/>
              </a:solidFill>
            </a:endParaRPr>
          </a:p>
        </p:txBody>
      </p:sp>
      <p:sp>
        <p:nvSpPr>
          <p:cNvPr id="77" name="正方形/長方形 76"/>
          <p:cNvSpPr/>
          <p:nvPr/>
        </p:nvSpPr>
        <p:spPr>
          <a:xfrm>
            <a:off x="72027" y="4111452"/>
            <a:ext cx="9036000" cy="1189756"/>
          </a:xfrm>
          <a:prstGeom prst="rect">
            <a:avLst/>
          </a:prstGeom>
          <a:noFill/>
          <a:ln w="38100">
            <a:solidFill>
              <a:schemeClr val="tx1"/>
            </a:solidFill>
            <a:prstDash val="solid"/>
          </a:ln>
        </p:spPr>
        <p:style>
          <a:lnRef idx="2">
            <a:schemeClr val="accent6"/>
          </a:lnRef>
          <a:fillRef idx="1">
            <a:schemeClr val="lt1"/>
          </a:fillRef>
          <a:effectRef idx="0">
            <a:schemeClr val="accent6"/>
          </a:effectRef>
          <a:fontRef idx="minor">
            <a:schemeClr val="dk1"/>
          </a:fontRef>
        </p:style>
        <p:txBody>
          <a:bodyPr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auto">
              <a:spcBef>
                <a:spcPts val="0"/>
              </a:spcBef>
              <a:spcAft>
                <a:spcPts val="0"/>
              </a:spcAft>
            </a:pPr>
            <a:endParaRPr lang="ja-JP" altLang="en-US">
              <a:solidFill>
                <a:prstClr val="black"/>
              </a:solidFill>
            </a:endParaRPr>
          </a:p>
        </p:txBody>
      </p:sp>
      <p:sp>
        <p:nvSpPr>
          <p:cNvPr id="4" name="タイトル 1"/>
          <p:cNvSpPr>
            <a:spLocks noGrp="1"/>
          </p:cNvSpPr>
          <p:nvPr/>
        </p:nvSpPr>
        <p:spPr>
          <a:xfrm>
            <a:off x="1301193" y="44625"/>
            <a:ext cx="6084000" cy="396000"/>
          </a:xfrm>
          <a:prstGeom prst="rect">
            <a:avLst/>
          </a:prstGeom>
          <a:noFill/>
          <a:ln>
            <a:noFill/>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rtlCol="0" anchor="ctr">
            <a:no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fontAlgn="auto">
              <a:spcBef>
                <a:spcPts val="0"/>
              </a:spcBef>
              <a:spcAft>
                <a:spcPts val="0"/>
              </a:spcAft>
            </a:pPr>
            <a:endParaRPr lang="ja-JP" altLang="en-US" sz="2000" dirty="0">
              <a:solidFill>
                <a:prstClr val="black"/>
              </a:solidFill>
              <a:latin typeface="ＭＳ Ｐゴシック"/>
            </a:endParaRPr>
          </a:p>
        </p:txBody>
      </p:sp>
      <p:sp>
        <p:nvSpPr>
          <p:cNvPr id="5" name="テキスト ボックス 112"/>
          <p:cNvSpPr txBox="1"/>
          <p:nvPr/>
        </p:nvSpPr>
        <p:spPr>
          <a:xfrm>
            <a:off x="107510" y="692696"/>
            <a:ext cx="8928992" cy="720080"/>
          </a:xfrm>
          <a:prstGeom prst="rect">
            <a:avLst/>
          </a:prstGeom>
        </p:spPr>
        <p:style>
          <a:lnRef idx="2">
            <a:schemeClr val="accent1"/>
          </a:lnRef>
          <a:fillRef idx="1">
            <a:schemeClr val="lt1"/>
          </a:fillRef>
          <a:effectRef idx="0">
            <a:schemeClr val="accent1"/>
          </a:effectRef>
          <a:fontRef idx="minor">
            <a:schemeClr val="dk1"/>
          </a:fontRef>
        </p:style>
        <p:txBody>
          <a:bodyPr wrap="square" rtlCol="0" anchor="b">
            <a:no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auto">
              <a:spcBef>
                <a:spcPts val="0"/>
              </a:spcBef>
              <a:spcAft>
                <a:spcPts val="0"/>
              </a:spcAft>
            </a:pPr>
            <a:r>
              <a:rPr lang="ja-JP" altLang="ja-JP" sz="970" b="1" dirty="0" smtClean="0">
                <a:solidFill>
                  <a:prstClr val="black"/>
                </a:solidFill>
                <a:latin typeface="HG丸ｺﾞｼｯｸM-PRO" pitchFamily="50" charset="-128"/>
                <a:ea typeface="HG丸ｺﾞｼｯｸM-PRO" pitchFamily="50" charset="-128"/>
              </a:rPr>
              <a:t>○</a:t>
            </a:r>
            <a:r>
              <a:rPr lang="ja-JP" altLang="en-US" sz="970" b="1" dirty="0" smtClean="0">
                <a:solidFill>
                  <a:prstClr val="black"/>
                </a:solidFill>
                <a:latin typeface="HG丸ｺﾞｼｯｸM-PRO" pitchFamily="50" charset="-128"/>
                <a:ea typeface="HG丸ｺﾞｼｯｸM-PRO" pitchFamily="50" charset="-128"/>
              </a:rPr>
              <a:t>　</a:t>
            </a:r>
            <a:r>
              <a:rPr lang="ja-JP" altLang="ja-JP" sz="970" b="1" dirty="0" smtClean="0">
                <a:solidFill>
                  <a:prstClr val="black"/>
                </a:solidFill>
                <a:latin typeface="HG丸ｺﾞｼｯｸM-PRO" pitchFamily="50" charset="-128"/>
                <a:ea typeface="HG丸ｺﾞｼｯｸM-PRO" pitchFamily="50" charset="-128"/>
              </a:rPr>
              <a:t>「</a:t>
            </a:r>
            <a:r>
              <a:rPr lang="ja-JP" altLang="ja-JP" sz="970" b="1" dirty="0">
                <a:solidFill>
                  <a:prstClr val="black"/>
                </a:solidFill>
                <a:latin typeface="HG丸ｺﾞｼｯｸM-PRO" pitchFamily="50" charset="-128"/>
                <a:ea typeface="HG丸ｺﾞｼｯｸM-PRO" pitchFamily="50" charset="-128"/>
              </a:rPr>
              <a:t>認知症の人は、精神科病院や施設を利用せざるを得ない」という考え方を改め、</a:t>
            </a:r>
            <a:r>
              <a:rPr lang="en-US" altLang="ja-JP" sz="970" b="1" dirty="0">
                <a:solidFill>
                  <a:prstClr val="black"/>
                </a:solidFill>
                <a:latin typeface="HG丸ｺﾞｼｯｸM-PRO" pitchFamily="50" charset="-128"/>
                <a:ea typeface="HG丸ｺﾞｼｯｸM-PRO" pitchFamily="50" charset="-128"/>
              </a:rPr>
              <a:t>｢</a:t>
            </a:r>
            <a:r>
              <a:rPr lang="ja-JP" altLang="ja-JP" sz="970" b="1" dirty="0">
                <a:solidFill>
                  <a:prstClr val="black"/>
                </a:solidFill>
                <a:latin typeface="HG丸ｺﾞｼｯｸM-PRO" pitchFamily="50" charset="-128"/>
                <a:ea typeface="HG丸ｺﾞｼｯｸM-PRO" pitchFamily="50" charset="-128"/>
              </a:rPr>
              <a:t>認知症になっても本人の意思が尊重され、できる限り</a:t>
            </a:r>
            <a:r>
              <a:rPr lang="ja-JP" altLang="ja-JP" sz="970" b="1" dirty="0" smtClean="0">
                <a:solidFill>
                  <a:prstClr val="black"/>
                </a:solidFill>
                <a:latin typeface="HG丸ｺﾞｼｯｸM-PRO" pitchFamily="50" charset="-128"/>
                <a:ea typeface="HG丸ｺﾞｼｯｸM-PRO" pitchFamily="50" charset="-128"/>
              </a:rPr>
              <a:t>住み慣れた地</a:t>
            </a:r>
            <a:r>
              <a:rPr lang="ja-JP" altLang="en-US" sz="970" b="1" dirty="0" smtClean="0">
                <a:solidFill>
                  <a:prstClr val="black"/>
                </a:solidFill>
                <a:latin typeface="HG丸ｺﾞｼｯｸM-PRO" pitchFamily="50" charset="-128"/>
                <a:ea typeface="HG丸ｺﾞｼｯｸM-PRO" pitchFamily="50" charset="-128"/>
              </a:rPr>
              <a:t>域</a:t>
            </a:r>
            <a:endParaRPr lang="en-US" altLang="ja-JP" sz="970" b="1" dirty="0" smtClean="0">
              <a:solidFill>
                <a:prstClr val="black"/>
              </a:solidFill>
              <a:latin typeface="HG丸ｺﾞｼｯｸM-PRO" pitchFamily="50" charset="-128"/>
              <a:ea typeface="HG丸ｺﾞｼｯｸM-PRO" pitchFamily="50" charset="-128"/>
            </a:endParaRPr>
          </a:p>
          <a:p>
            <a:pPr fontAlgn="auto">
              <a:spcBef>
                <a:spcPts val="0"/>
              </a:spcBef>
              <a:spcAft>
                <a:spcPts val="0"/>
              </a:spcAft>
            </a:pPr>
            <a:r>
              <a:rPr lang="en-US" altLang="ja-JP" sz="970" b="1" dirty="0" smtClean="0">
                <a:solidFill>
                  <a:prstClr val="black"/>
                </a:solidFill>
                <a:latin typeface="HG丸ｺﾞｼｯｸM-PRO" pitchFamily="50" charset="-128"/>
                <a:ea typeface="HG丸ｺﾞｼｯｸM-PRO" pitchFamily="50" charset="-128"/>
              </a:rPr>
              <a:t>      </a:t>
            </a:r>
            <a:r>
              <a:rPr lang="ja-JP" altLang="en-US" sz="970" b="1" dirty="0" smtClean="0">
                <a:solidFill>
                  <a:prstClr val="black"/>
                </a:solidFill>
                <a:latin typeface="HG丸ｺﾞｼｯｸM-PRO" pitchFamily="50" charset="-128"/>
                <a:ea typeface="HG丸ｺﾞｼｯｸM-PRO" pitchFamily="50" charset="-128"/>
              </a:rPr>
              <a:t>のよ</a:t>
            </a:r>
            <a:r>
              <a:rPr lang="ja-JP" altLang="ja-JP" sz="970" b="1" dirty="0" smtClean="0">
                <a:solidFill>
                  <a:prstClr val="black"/>
                </a:solidFill>
                <a:latin typeface="HG丸ｺﾞｼｯｸM-PRO" pitchFamily="50" charset="-128"/>
                <a:ea typeface="HG丸ｺﾞｼｯｸM-PRO" pitchFamily="50" charset="-128"/>
              </a:rPr>
              <a:t>い環境で暮らし続けることができる社会」の実現を目指す。</a:t>
            </a:r>
          </a:p>
          <a:p>
            <a:pPr fontAlgn="auto">
              <a:spcBef>
                <a:spcPts val="0"/>
              </a:spcBef>
              <a:spcAft>
                <a:spcPts val="0"/>
              </a:spcAft>
            </a:pPr>
            <a:r>
              <a:rPr lang="ja-JP" altLang="ja-JP" sz="970" b="1" dirty="0" smtClean="0">
                <a:solidFill>
                  <a:prstClr val="black"/>
                </a:solidFill>
                <a:latin typeface="HG丸ｺﾞｼｯｸM-PRO" pitchFamily="50" charset="-128"/>
                <a:ea typeface="HG丸ｺﾞｼｯｸM-PRO" pitchFamily="50" charset="-128"/>
              </a:rPr>
              <a:t>○</a:t>
            </a:r>
            <a:r>
              <a:rPr lang="ja-JP" altLang="en-US" sz="970" b="1" dirty="0" smtClean="0">
                <a:solidFill>
                  <a:prstClr val="black"/>
                </a:solidFill>
                <a:latin typeface="HG丸ｺﾞｼｯｸM-PRO" pitchFamily="50" charset="-128"/>
                <a:ea typeface="HG丸ｺﾞｼｯｸM-PRO" pitchFamily="50" charset="-128"/>
              </a:rPr>
              <a:t>　</a:t>
            </a:r>
            <a:r>
              <a:rPr lang="ja-JP" altLang="ja-JP" sz="970" b="1" dirty="0" smtClean="0">
                <a:solidFill>
                  <a:prstClr val="black"/>
                </a:solidFill>
                <a:latin typeface="HG丸ｺﾞｼｯｸM-PRO" pitchFamily="50" charset="-128"/>
                <a:ea typeface="HG丸ｺﾞｼｯｸM-PRO" pitchFamily="50" charset="-128"/>
              </a:rPr>
              <a:t>この</a:t>
            </a:r>
            <a:r>
              <a:rPr lang="ja-JP" altLang="ja-JP" sz="970" b="1" dirty="0">
                <a:solidFill>
                  <a:prstClr val="black"/>
                </a:solidFill>
                <a:latin typeface="HG丸ｺﾞｼｯｸM-PRO" pitchFamily="50" charset="-128"/>
                <a:ea typeface="HG丸ｺﾞｼｯｸM-PRO" pitchFamily="50" charset="-128"/>
              </a:rPr>
              <a:t>実現のため、新たな視点に立脚した施策の導入を積極的に進めることにより、これまでの「ケアの流れ」を変え、むしろ逆の流れとする標準的</a:t>
            </a:r>
            <a:r>
              <a:rPr lang="ja-JP" altLang="ja-JP" sz="970" b="1" dirty="0" smtClean="0">
                <a:solidFill>
                  <a:prstClr val="black"/>
                </a:solidFill>
                <a:latin typeface="HG丸ｺﾞｼｯｸM-PRO" pitchFamily="50" charset="-128"/>
                <a:ea typeface="HG丸ｺﾞｼｯｸM-PRO" pitchFamily="50" charset="-128"/>
              </a:rPr>
              <a:t>な</a:t>
            </a:r>
            <a:endParaRPr lang="en-US" altLang="ja-JP" sz="970" b="1" dirty="0" smtClean="0">
              <a:solidFill>
                <a:prstClr val="black"/>
              </a:solidFill>
              <a:latin typeface="HG丸ｺﾞｼｯｸM-PRO" pitchFamily="50" charset="-128"/>
              <a:ea typeface="HG丸ｺﾞｼｯｸM-PRO" pitchFamily="50" charset="-128"/>
            </a:endParaRPr>
          </a:p>
          <a:p>
            <a:pPr fontAlgn="auto">
              <a:spcBef>
                <a:spcPts val="0"/>
              </a:spcBef>
              <a:spcAft>
                <a:spcPts val="0"/>
              </a:spcAft>
            </a:pPr>
            <a:r>
              <a:rPr lang="ja-JP" altLang="en-US" sz="970" b="1" dirty="0" smtClean="0">
                <a:solidFill>
                  <a:prstClr val="black"/>
                </a:solidFill>
                <a:latin typeface="HG丸ｺﾞｼｯｸM-PRO" pitchFamily="50" charset="-128"/>
                <a:ea typeface="HG丸ｺﾞｼｯｸM-PRO" pitchFamily="50" charset="-128"/>
              </a:rPr>
              <a:t>　　</a:t>
            </a:r>
            <a:r>
              <a:rPr lang="ja-JP" altLang="ja-JP" sz="970" b="1" dirty="0" smtClean="0">
                <a:solidFill>
                  <a:prstClr val="black"/>
                </a:solidFill>
                <a:latin typeface="HG丸ｺﾞｼｯｸM-PRO" pitchFamily="50" charset="-128"/>
                <a:ea typeface="HG丸ｺﾞｼｯｸM-PRO" pitchFamily="50" charset="-128"/>
              </a:rPr>
              <a:t>認知症ケアパス</a:t>
            </a:r>
            <a:r>
              <a:rPr lang="ja-JP" altLang="en-US" sz="970" b="1" dirty="0" smtClean="0">
                <a:solidFill>
                  <a:prstClr val="black"/>
                </a:solidFill>
                <a:latin typeface="HG丸ｺﾞｼｯｸM-PRO" pitchFamily="50" charset="-128"/>
                <a:ea typeface="HG丸ｺﾞｼｯｸM-PRO" pitchFamily="50" charset="-128"/>
              </a:rPr>
              <a:t>（</a:t>
            </a:r>
            <a:r>
              <a:rPr lang="ja-JP" altLang="ja-JP" sz="970" b="1" dirty="0" smtClean="0">
                <a:solidFill>
                  <a:prstClr val="black"/>
                </a:solidFill>
                <a:latin typeface="HG丸ｺﾞｼｯｸM-PRO" pitchFamily="50" charset="-128"/>
                <a:ea typeface="HG丸ｺﾞｼｯｸM-PRO" pitchFamily="50" charset="-128"/>
              </a:rPr>
              <a:t>状態</a:t>
            </a:r>
            <a:r>
              <a:rPr lang="ja-JP" altLang="ja-JP" sz="970" b="1" dirty="0">
                <a:solidFill>
                  <a:prstClr val="black"/>
                </a:solidFill>
                <a:latin typeface="HG丸ｺﾞｼｯｸM-PRO" pitchFamily="50" charset="-128"/>
                <a:ea typeface="HG丸ｺﾞｼｯｸM-PRO" pitchFamily="50" charset="-128"/>
              </a:rPr>
              <a:t>に応じた</a:t>
            </a:r>
            <a:r>
              <a:rPr lang="ja-JP" altLang="ja-JP" sz="970" b="1" dirty="0" smtClean="0">
                <a:solidFill>
                  <a:prstClr val="black"/>
                </a:solidFill>
                <a:latin typeface="HG丸ｺﾞｼｯｸM-PRO" pitchFamily="50" charset="-128"/>
                <a:ea typeface="HG丸ｺﾞｼｯｸM-PRO" pitchFamily="50" charset="-128"/>
              </a:rPr>
              <a:t>適切</a:t>
            </a:r>
            <a:r>
              <a:rPr lang="ja-JP" altLang="en-US" sz="970" b="1" dirty="0" smtClean="0">
                <a:solidFill>
                  <a:prstClr val="black"/>
                </a:solidFill>
                <a:latin typeface="HG丸ｺﾞｼｯｸM-PRO" pitchFamily="50" charset="-128"/>
                <a:ea typeface="HG丸ｺﾞｼｯｸM-PRO" pitchFamily="50" charset="-128"/>
              </a:rPr>
              <a:t>な</a:t>
            </a:r>
            <a:r>
              <a:rPr lang="ja-JP" altLang="ja-JP" sz="970" b="1" dirty="0" smtClean="0">
                <a:solidFill>
                  <a:prstClr val="black"/>
                </a:solidFill>
                <a:latin typeface="HG丸ｺﾞｼｯｸM-PRO" pitchFamily="50" charset="-128"/>
                <a:ea typeface="HG丸ｺﾞｼｯｸM-PRO" pitchFamily="50" charset="-128"/>
              </a:rPr>
              <a:t>サービス</a:t>
            </a:r>
            <a:r>
              <a:rPr lang="ja-JP" altLang="ja-JP" sz="970" b="1" dirty="0">
                <a:solidFill>
                  <a:prstClr val="black"/>
                </a:solidFill>
                <a:latin typeface="HG丸ｺﾞｼｯｸM-PRO" pitchFamily="50" charset="-128"/>
                <a:ea typeface="HG丸ｺﾞｼｯｸM-PRO" pitchFamily="50" charset="-128"/>
              </a:rPr>
              <a:t>提供の流れ）を構築することを、基本目標とする</a:t>
            </a:r>
            <a:r>
              <a:rPr lang="ja-JP" altLang="ja-JP" sz="970" b="1" dirty="0" smtClean="0">
                <a:solidFill>
                  <a:prstClr val="black"/>
                </a:solidFill>
                <a:latin typeface="HG丸ｺﾞｼｯｸM-PRO" pitchFamily="50" charset="-128"/>
                <a:ea typeface="HG丸ｺﾞｼｯｸM-PRO" pitchFamily="50" charset="-128"/>
              </a:rPr>
              <a:t>。</a:t>
            </a:r>
            <a:endParaRPr lang="en-US" altLang="ja-JP" sz="970" b="1" dirty="0" smtClean="0">
              <a:solidFill>
                <a:prstClr val="black"/>
              </a:solidFill>
              <a:latin typeface="HG丸ｺﾞｼｯｸM-PRO" pitchFamily="50" charset="-128"/>
              <a:ea typeface="HG丸ｺﾞｼｯｸM-PRO" pitchFamily="50" charset="-128"/>
            </a:endParaRPr>
          </a:p>
        </p:txBody>
      </p:sp>
      <p:sp>
        <p:nvSpPr>
          <p:cNvPr id="6" name="角丸四角形 5"/>
          <p:cNvSpPr/>
          <p:nvPr/>
        </p:nvSpPr>
        <p:spPr>
          <a:xfrm>
            <a:off x="35514" y="476672"/>
            <a:ext cx="3240000" cy="216024"/>
          </a:xfrm>
          <a:prstGeom prst="roundRect">
            <a:avLst/>
          </a:prstGeom>
          <a:ln>
            <a:solidFill>
              <a:schemeClr val="tx1"/>
            </a:solidFill>
          </a:ln>
        </p:spPr>
        <p:style>
          <a:lnRef idx="1">
            <a:schemeClr val="accent3"/>
          </a:lnRef>
          <a:fillRef idx="2">
            <a:schemeClr val="accent3"/>
          </a:fillRef>
          <a:effectRef idx="1">
            <a:schemeClr val="accent3"/>
          </a:effectRef>
          <a:fontRef idx="minor">
            <a:schemeClr val="dk1"/>
          </a:fontRef>
        </p:style>
        <p:txBody>
          <a:bodyPr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auto">
              <a:spcBef>
                <a:spcPts val="0"/>
              </a:spcBef>
              <a:spcAft>
                <a:spcPts val="0"/>
              </a:spcAft>
              <a:defRPr/>
            </a:pPr>
            <a:r>
              <a:rPr lang="ja-JP" altLang="en-US" sz="1050" b="1" dirty="0" smtClean="0">
                <a:solidFill>
                  <a:prstClr val="black"/>
                </a:solidFill>
                <a:latin typeface="HG創英角ｺﾞｼｯｸUB" pitchFamily="49" charset="-128"/>
                <a:ea typeface="HG創英角ｺﾞｼｯｸUB" pitchFamily="49" charset="-128"/>
              </a:rPr>
              <a:t>今後目指すべき基本目標－ケアの流れを変える－</a:t>
            </a:r>
            <a:endParaRPr lang="ja-JP" altLang="ja-JP" sz="1050" b="1" dirty="0">
              <a:solidFill>
                <a:prstClr val="black"/>
              </a:solidFill>
              <a:latin typeface="HG創英角ｺﾞｼｯｸUB" pitchFamily="49" charset="-128"/>
              <a:ea typeface="HG創英角ｺﾞｼｯｸUB" pitchFamily="49" charset="-128"/>
            </a:endParaRPr>
          </a:p>
        </p:txBody>
      </p:sp>
      <p:sp>
        <p:nvSpPr>
          <p:cNvPr id="8" name="四角形吹き出し 7"/>
          <p:cNvSpPr/>
          <p:nvPr/>
        </p:nvSpPr>
        <p:spPr>
          <a:xfrm>
            <a:off x="107522" y="2348880"/>
            <a:ext cx="3312368" cy="1296144"/>
          </a:xfrm>
          <a:prstGeom prst="wedgeRectCallout">
            <a:avLst>
              <a:gd name="adj1" fmla="val 22473"/>
              <a:gd name="adj2" fmla="val 90921"/>
            </a:avLst>
          </a:prstGeom>
          <a:ln w="9525">
            <a:solidFill>
              <a:sysClr val="windowText" lastClr="000000"/>
            </a:solidFill>
          </a:ln>
        </p:spPr>
        <p:style>
          <a:lnRef idx="1">
            <a:schemeClr val="accent2"/>
          </a:lnRef>
          <a:fillRef idx="2">
            <a:schemeClr val="accent2"/>
          </a:fillRef>
          <a:effectRef idx="1">
            <a:schemeClr val="accent2"/>
          </a:effectRef>
          <a:fontRef idx="minor">
            <a:schemeClr val="dk1"/>
          </a:fontRef>
        </p:style>
        <p:txBody>
          <a:bodyPr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fontAlgn="auto">
              <a:spcBef>
                <a:spcPts val="0"/>
              </a:spcBef>
              <a:spcAft>
                <a:spcPts val="0"/>
              </a:spcAft>
            </a:pPr>
            <a:endParaRPr lang="ja-JP" altLang="en-US">
              <a:solidFill>
                <a:prstClr val="black"/>
              </a:solidFill>
            </a:endParaRPr>
          </a:p>
        </p:txBody>
      </p:sp>
      <p:sp>
        <p:nvSpPr>
          <p:cNvPr id="14" name="角丸四角形 13"/>
          <p:cNvSpPr/>
          <p:nvPr/>
        </p:nvSpPr>
        <p:spPr>
          <a:xfrm>
            <a:off x="251522" y="2276872"/>
            <a:ext cx="2880000" cy="180000"/>
          </a:xfrm>
          <a:prstGeom prst="roundRect">
            <a:avLst/>
          </a:prstGeom>
          <a:solidFill>
            <a:srgbClr val="FFFF00"/>
          </a:solidFill>
          <a:ln w="9525">
            <a:solidFill>
              <a:schemeClr val="tx1"/>
            </a:solidFill>
          </a:ln>
        </p:spPr>
        <p:style>
          <a:lnRef idx="0">
            <a:schemeClr val="accent5"/>
          </a:lnRef>
          <a:fillRef idx="3">
            <a:schemeClr val="accent5"/>
          </a:fillRef>
          <a:effectRef idx="3">
            <a:schemeClr val="accent5"/>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fontAlgn="auto">
              <a:spcBef>
                <a:spcPts val="0"/>
              </a:spcBef>
              <a:spcAft>
                <a:spcPts val="0"/>
              </a:spcAft>
            </a:pPr>
            <a:r>
              <a:rPr lang="ja-JP" altLang="en-US" sz="1000" dirty="0">
                <a:solidFill>
                  <a:prstClr val="black"/>
                </a:solidFill>
                <a:latin typeface="HG創英角ｺﾞｼｯｸUB" pitchFamily="49" charset="-128"/>
                <a:ea typeface="HG創英角ｺﾞｼｯｸUB" pitchFamily="49" charset="-128"/>
              </a:rPr>
              <a:t>　</a:t>
            </a:r>
            <a:r>
              <a:rPr lang="ja-JP" altLang="en-US" sz="1000" dirty="0" smtClean="0">
                <a:solidFill>
                  <a:prstClr val="black"/>
                </a:solidFill>
                <a:latin typeface="HG創英角ｺﾞｼｯｸUB" pitchFamily="49" charset="-128"/>
                <a:ea typeface="HG創英角ｺﾞｼｯｸUB" pitchFamily="49" charset="-128"/>
              </a:rPr>
              <a:t>２　早  期  診  断 ・ 早  期  対  応　</a:t>
            </a:r>
            <a:r>
              <a:rPr lang="ja-JP" altLang="en-US" sz="1000" dirty="0">
                <a:solidFill>
                  <a:prstClr val="black"/>
                </a:solidFill>
                <a:latin typeface="HG創英角ｺﾞｼｯｸUB" pitchFamily="49" charset="-128"/>
                <a:ea typeface="HG創英角ｺﾞｼｯｸUB" pitchFamily="49" charset="-128"/>
              </a:rPr>
              <a:t>　 </a:t>
            </a:r>
          </a:p>
        </p:txBody>
      </p:sp>
      <p:sp>
        <p:nvSpPr>
          <p:cNvPr id="21" name="四角形吹き出し 20"/>
          <p:cNvSpPr/>
          <p:nvPr/>
        </p:nvSpPr>
        <p:spPr>
          <a:xfrm>
            <a:off x="3491880" y="2924944"/>
            <a:ext cx="5616000" cy="792088"/>
          </a:xfrm>
          <a:prstGeom prst="wedgeRectCallout">
            <a:avLst>
              <a:gd name="adj1" fmla="val 16481"/>
              <a:gd name="adj2" fmla="val 96732"/>
            </a:avLst>
          </a:prstGeom>
          <a:ln w="9525">
            <a:solidFill>
              <a:sysClr val="windowText" lastClr="000000"/>
            </a:solidFill>
          </a:ln>
        </p:spPr>
        <p:style>
          <a:lnRef idx="1">
            <a:schemeClr val="accent2"/>
          </a:lnRef>
          <a:fillRef idx="2">
            <a:schemeClr val="accent2"/>
          </a:fillRef>
          <a:effectRef idx="1">
            <a:schemeClr val="accent2"/>
          </a:effectRef>
          <a:fontRef idx="minor">
            <a:schemeClr val="dk1"/>
          </a:fontRef>
        </p:style>
        <p:txBody>
          <a:bodyPr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fontAlgn="auto">
              <a:spcBef>
                <a:spcPts val="0"/>
              </a:spcBef>
              <a:spcAft>
                <a:spcPts val="0"/>
              </a:spcAft>
            </a:pPr>
            <a:endParaRPr lang="ja-JP" altLang="en-US">
              <a:solidFill>
                <a:prstClr val="black"/>
              </a:solidFill>
            </a:endParaRPr>
          </a:p>
        </p:txBody>
      </p:sp>
      <p:sp>
        <p:nvSpPr>
          <p:cNvPr id="27" name="角丸四角形 26"/>
          <p:cNvSpPr/>
          <p:nvPr/>
        </p:nvSpPr>
        <p:spPr>
          <a:xfrm>
            <a:off x="4427993" y="1484784"/>
            <a:ext cx="3168351" cy="180000"/>
          </a:xfrm>
          <a:prstGeom prst="roundRect">
            <a:avLst/>
          </a:prstGeom>
          <a:solidFill>
            <a:srgbClr val="FFFF00"/>
          </a:solidFill>
          <a:ln>
            <a:solidFill>
              <a:sysClr val="windowText" lastClr="000000"/>
            </a:solidFill>
          </a:ln>
        </p:spPr>
        <p:style>
          <a:lnRef idx="0">
            <a:schemeClr val="accent5"/>
          </a:lnRef>
          <a:fillRef idx="3">
            <a:schemeClr val="accent5"/>
          </a:fillRef>
          <a:effectRef idx="3">
            <a:schemeClr val="accent5"/>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fontAlgn="auto">
              <a:spcBef>
                <a:spcPts val="0"/>
              </a:spcBef>
              <a:spcAft>
                <a:spcPts val="0"/>
              </a:spcAft>
            </a:pPr>
            <a:r>
              <a:rPr lang="ja-JP" altLang="en-US" sz="1000" dirty="0">
                <a:solidFill>
                  <a:prstClr val="black"/>
                </a:solidFill>
                <a:latin typeface="HG創英角ｺﾞｼｯｸUB" pitchFamily="49" charset="-128"/>
                <a:ea typeface="HG創英角ｺﾞｼｯｸUB" pitchFamily="49" charset="-128"/>
              </a:rPr>
              <a:t>　</a:t>
            </a:r>
            <a:r>
              <a:rPr lang="ja-JP" altLang="en-US" sz="1000" dirty="0" smtClean="0">
                <a:solidFill>
                  <a:prstClr val="black"/>
                </a:solidFill>
                <a:latin typeface="HG創英角ｺﾞｼｯｸUB" pitchFamily="49" charset="-128"/>
                <a:ea typeface="HG創英角ｺﾞｼｯｸUB" pitchFamily="49" charset="-128"/>
              </a:rPr>
              <a:t>３　地域</a:t>
            </a:r>
            <a:r>
              <a:rPr lang="ja-JP" altLang="en-US" sz="1000" dirty="0">
                <a:solidFill>
                  <a:prstClr val="black"/>
                </a:solidFill>
                <a:latin typeface="HG創英角ｺﾞｼｯｸUB" pitchFamily="49" charset="-128"/>
                <a:ea typeface="HG創英角ｺﾞｼｯｸUB" pitchFamily="49" charset="-128"/>
              </a:rPr>
              <a:t>での生活を支える</a:t>
            </a:r>
            <a:r>
              <a:rPr lang="ja-JP" altLang="en-US" sz="1000" dirty="0" smtClean="0">
                <a:solidFill>
                  <a:prstClr val="black"/>
                </a:solidFill>
                <a:latin typeface="HG創英角ｺﾞｼｯｸUB" pitchFamily="49" charset="-128"/>
                <a:ea typeface="HG創英角ｺﾞｼｯｸUB" pitchFamily="49" charset="-128"/>
              </a:rPr>
              <a:t>医療サービス</a:t>
            </a:r>
            <a:r>
              <a:rPr lang="ja-JP" altLang="en-US" sz="1000" dirty="0">
                <a:solidFill>
                  <a:prstClr val="black"/>
                </a:solidFill>
                <a:latin typeface="HG創英角ｺﾞｼｯｸUB" pitchFamily="49" charset="-128"/>
                <a:ea typeface="HG創英角ｺﾞｼｯｸUB" pitchFamily="49" charset="-128"/>
              </a:rPr>
              <a:t>の構築</a:t>
            </a:r>
          </a:p>
        </p:txBody>
      </p:sp>
      <p:sp>
        <p:nvSpPr>
          <p:cNvPr id="47" name="台形 46"/>
          <p:cNvSpPr/>
          <p:nvPr/>
        </p:nvSpPr>
        <p:spPr>
          <a:xfrm>
            <a:off x="0" y="5445224"/>
            <a:ext cx="9144000" cy="720080"/>
          </a:xfrm>
          <a:prstGeom prst="trapezoid">
            <a:avLst/>
          </a:prstGeom>
          <a:ln>
            <a:solidFill>
              <a:sysClr val="windowText" lastClr="000000"/>
            </a:solidFill>
          </a:ln>
        </p:spPr>
        <p:style>
          <a:lnRef idx="1">
            <a:schemeClr val="accent2"/>
          </a:lnRef>
          <a:fillRef idx="2">
            <a:schemeClr val="accent2"/>
          </a:fillRef>
          <a:effectRef idx="1">
            <a:schemeClr val="accent2"/>
          </a:effectRef>
          <a:fontRef idx="minor">
            <a:schemeClr val="dk1"/>
          </a:fontRef>
        </p:style>
        <p:txBody>
          <a:bodyPr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auto">
              <a:spcBef>
                <a:spcPts val="0"/>
              </a:spcBef>
              <a:spcAft>
                <a:spcPts val="0"/>
              </a:spcAft>
            </a:pPr>
            <a:endParaRPr lang="ja-JP" altLang="en-US" sz="1000">
              <a:solidFill>
                <a:prstClr val="black"/>
              </a:solidFill>
            </a:endParaRPr>
          </a:p>
        </p:txBody>
      </p:sp>
      <p:sp>
        <p:nvSpPr>
          <p:cNvPr id="57" name="テキスト ボックス 179"/>
          <p:cNvSpPr txBox="1"/>
          <p:nvPr/>
        </p:nvSpPr>
        <p:spPr>
          <a:xfrm>
            <a:off x="251543" y="3895429"/>
            <a:ext cx="1083014" cy="231899"/>
          </a:xfrm>
          <a:prstGeom prst="rect">
            <a:avLst/>
          </a:prstGeom>
          <a:noFill/>
          <a:ln>
            <a:noFill/>
          </a:ln>
        </p:spPr>
        <p:txBody>
          <a:bodyPr wrap="square"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pPr>
            <a:r>
              <a:rPr lang="ja-JP" altLang="en-US" sz="700" b="1" dirty="0">
                <a:solidFill>
                  <a:prstClr val="black"/>
                </a:solidFill>
                <a:latin typeface="HG丸ｺﾞｼｯｸM-PRO" pitchFamily="50" charset="-128"/>
                <a:ea typeface="HG丸ｺﾞｼｯｸM-PRO" pitchFamily="50" charset="-128"/>
              </a:rPr>
              <a:t>気づき～診断まで</a:t>
            </a:r>
          </a:p>
        </p:txBody>
      </p:sp>
      <p:sp>
        <p:nvSpPr>
          <p:cNvPr id="58" name="テキスト ボックス 180"/>
          <p:cNvSpPr txBox="1"/>
          <p:nvPr/>
        </p:nvSpPr>
        <p:spPr>
          <a:xfrm>
            <a:off x="3555203" y="3895435"/>
            <a:ext cx="1448870" cy="238125"/>
          </a:xfrm>
          <a:prstGeom prst="rect">
            <a:avLst/>
          </a:prstGeom>
          <a:noFill/>
          <a:ln>
            <a:noFill/>
          </a:ln>
        </p:spPr>
        <p:txBody>
          <a:bodyPr wrap="square"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pPr>
            <a:r>
              <a:rPr lang="ja-JP" altLang="en-US" sz="700" b="1" dirty="0">
                <a:solidFill>
                  <a:prstClr val="black"/>
                </a:solidFill>
                <a:latin typeface="HG丸ｺﾞｼｯｸM-PRO" pitchFamily="50" charset="-128"/>
                <a:ea typeface="HG丸ｺﾞｼｯｸM-PRO" pitchFamily="50" charset="-128"/>
              </a:rPr>
              <a:t>日常在宅ケア</a:t>
            </a:r>
          </a:p>
        </p:txBody>
      </p:sp>
      <p:sp>
        <p:nvSpPr>
          <p:cNvPr id="59" name="テキスト ボックス 193"/>
          <p:cNvSpPr txBox="1"/>
          <p:nvPr/>
        </p:nvSpPr>
        <p:spPr>
          <a:xfrm>
            <a:off x="7898838" y="3933056"/>
            <a:ext cx="849626" cy="216024"/>
          </a:xfrm>
          <a:prstGeom prst="rect">
            <a:avLst/>
          </a:prstGeom>
          <a:noFill/>
          <a:ln>
            <a:noFill/>
          </a:ln>
        </p:spPr>
        <p:txBody>
          <a:bodyPr wrap="square"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pPr>
            <a:r>
              <a:rPr lang="ja-JP" altLang="en-US" sz="700" b="1" dirty="0">
                <a:solidFill>
                  <a:prstClr val="black"/>
                </a:solidFill>
                <a:latin typeface="HG丸ｺﾞｼｯｸM-PRO" pitchFamily="50" charset="-128"/>
                <a:ea typeface="HG丸ｺﾞｼｯｸM-PRO" pitchFamily="50" charset="-128"/>
              </a:rPr>
              <a:t>日常在宅ケア</a:t>
            </a:r>
          </a:p>
        </p:txBody>
      </p:sp>
      <p:sp>
        <p:nvSpPr>
          <p:cNvPr id="60" name="テキスト ボックス 194"/>
          <p:cNvSpPr txBox="1"/>
          <p:nvPr/>
        </p:nvSpPr>
        <p:spPr>
          <a:xfrm>
            <a:off x="5868146" y="3895428"/>
            <a:ext cx="1008112" cy="216024"/>
          </a:xfrm>
          <a:prstGeom prst="rect">
            <a:avLst/>
          </a:prstGeom>
          <a:noFill/>
          <a:ln>
            <a:noFill/>
          </a:ln>
        </p:spPr>
        <p:txBody>
          <a:bodyPr wrap="square"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pPr>
            <a:r>
              <a:rPr lang="ja-JP" altLang="en-US" sz="700" b="1" dirty="0">
                <a:solidFill>
                  <a:prstClr val="black"/>
                </a:solidFill>
                <a:latin typeface="HG丸ｺﾞｼｯｸM-PRO" pitchFamily="50" charset="-128"/>
                <a:ea typeface="HG丸ｺﾞｼｯｸM-PRO" pitchFamily="50" charset="-128"/>
              </a:rPr>
              <a:t>急性増悪期ケア</a:t>
            </a:r>
          </a:p>
        </p:txBody>
      </p:sp>
      <p:cxnSp>
        <p:nvCxnSpPr>
          <p:cNvPr id="61" name="直線矢印コネクタ 60"/>
          <p:cNvCxnSpPr/>
          <p:nvPr/>
        </p:nvCxnSpPr>
        <p:spPr>
          <a:xfrm flipH="1">
            <a:off x="0" y="4039444"/>
            <a:ext cx="288000" cy="0"/>
          </a:xfrm>
          <a:prstGeom prst="straightConnector1">
            <a:avLst/>
          </a:prstGeom>
          <a:ln w="12700">
            <a:headEnd type="none" w="med" len="med"/>
            <a:tailEnd type="triangle" w="med" len="med"/>
          </a:ln>
        </p:spPr>
        <p:style>
          <a:lnRef idx="1">
            <a:schemeClr val="dk1"/>
          </a:lnRef>
          <a:fillRef idx="0">
            <a:schemeClr val="dk1"/>
          </a:fillRef>
          <a:effectRef idx="0">
            <a:schemeClr val="dk1"/>
          </a:effectRef>
          <a:fontRef idx="minor">
            <a:schemeClr val="tx1"/>
          </a:fontRef>
        </p:style>
      </p:cxnSp>
      <p:cxnSp>
        <p:nvCxnSpPr>
          <p:cNvPr id="62" name="直線矢印コネクタ 61"/>
          <p:cNvCxnSpPr/>
          <p:nvPr/>
        </p:nvCxnSpPr>
        <p:spPr>
          <a:xfrm>
            <a:off x="1259632" y="4039444"/>
            <a:ext cx="864096" cy="0"/>
          </a:xfrm>
          <a:prstGeom prst="straightConnector1">
            <a:avLst/>
          </a:prstGeom>
          <a:ln w="12700">
            <a:headEnd type="none" w="med" len="med"/>
            <a:tailEnd type="triangle" w="med" len="med"/>
          </a:ln>
        </p:spPr>
        <p:style>
          <a:lnRef idx="1">
            <a:schemeClr val="dk1"/>
          </a:lnRef>
          <a:fillRef idx="0">
            <a:schemeClr val="dk1"/>
          </a:fillRef>
          <a:effectRef idx="0">
            <a:schemeClr val="dk1"/>
          </a:effectRef>
          <a:fontRef idx="minor">
            <a:schemeClr val="tx1"/>
          </a:fontRef>
        </p:style>
      </p:cxnSp>
      <p:cxnSp>
        <p:nvCxnSpPr>
          <p:cNvPr id="64" name="直線矢印コネクタ 63"/>
          <p:cNvCxnSpPr/>
          <p:nvPr/>
        </p:nvCxnSpPr>
        <p:spPr>
          <a:xfrm>
            <a:off x="4283990" y="4039444"/>
            <a:ext cx="1152128" cy="0"/>
          </a:xfrm>
          <a:prstGeom prst="straightConnector1">
            <a:avLst/>
          </a:prstGeom>
          <a:ln w="12700">
            <a:headEnd type="none" w="med" len="med"/>
            <a:tailEnd type="triangle" w="med" len="med"/>
          </a:ln>
        </p:spPr>
        <p:style>
          <a:lnRef idx="1">
            <a:schemeClr val="dk1"/>
          </a:lnRef>
          <a:fillRef idx="0">
            <a:schemeClr val="dk1"/>
          </a:fillRef>
          <a:effectRef idx="0">
            <a:schemeClr val="dk1"/>
          </a:effectRef>
          <a:fontRef idx="minor">
            <a:schemeClr val="tx1"/>
          </a:fontRef>
        </p:style>
      </p:cxnSp>
      <p:cxnSp>
        <p:nvCxnSpPr>
          <p:cNvPr id="65" name="直線矢印コネクタ 64"/>
          <p:cNvCxnSpPr/>
          <p:nvPr/>
        </p:nvCxnSpPr>
        <p:spPr>
          <a:xfrm flipH="1">
            <a:off x="2159824" y="4039444"/>
            <a:ext cx="1332056" cy="0"/>
          </a:xfrm>
          <a:prstGeom prst="straightConnector1">
            <a:avLst/>
          </a:prstGeom>
          <a:ln w="12700">
            <a:headEnd type="none" w="med" len="med"/>
            <a:tailEnd type="triangle" w="med" len="med"/>
          </a:ln>
        </p:spPr>
        <p:style>
          <a:lnRef idx="1">
            <a:schemeClr val="dk1"/>
          </a:lnRef>
          <a:fillRef idx="0">
            <a:schemeClr val="dk1"/>
          </a:fillRef>
          <a:effectRef idx="0">
            <a:schemeClr val="dk1"/>
          </a:effectRef>
          <a:fontRef idx="minor">
            <a:schemeClr val="tx1"/>
          </a:fontRef>
        </p:style>
      </p:cxnSp>
      <p:cxnSp>
        <p:nvCxnSpPr>
          <p:cNvPr id="73" name="直線矢印コネクタ 72"/>
          <p:cNvCxnSpPr/>
          <p:nvPr/>
        </p:nvCxnSpPr>
        <p:spPr>
          <a:xfrm flipH="1">
            <a:off x="5508130" y="4039444"/>
            <a:ext cx="423664" cy="0"/>
          </a:xfrm>
          <a:prstGeom prst="straightConnector1">
            <a:avLst/>
          </a:prstGeom>
          <a:ln w="12700">
            <a:headEnd type="none" w="med" len="med"/>
            <a:tailEnd type="triangle" w="med" len="med"/>
          </a:ln>
        </p:spPr>
        <p:style>
          <a:lnRef idx="1">
            <a:schemeClr val="dk1"/>
          </a:lnRef>
          <a:fillRef idx="0">
            <a:schemeClr val="dk1"/>
          </a:fillRef>
          <a:effectRef idx="0">
            <a:schemeClr val="dk1"/>
          </a:effectRef>
          <a:fontRef idx="minor">
            <a:schemeClr val="tx1"/>
          </a:fontRef>
        </p:style>
      </p:cxnSp>
      <p:cxnSp>
        <p:nvCxnSpPr>
          <p:cNvPr id="75" name="直線矢印コネクタ 74"/>
          <p:cNvCxnSpPr/>
          <p:nvPr/>
        </p:nvCxnSpPr>
        <p:spPr>
          <a:xfrm>
            <a:off x="6732240" y="4039444"/>
            <a:ext cx="792000" cy="0"/>
          </a:xfrm>
          <a:prstGeom prst="straightConnector1">
            <a:avLst/>
          </a:prstGeom>
          <a:ln w="12700">
            <a:headEnd type="none" w="med" len="med"/>
            <a:tailEnd type="triangle" w="med" len="med"/>
          </a:ln>
        </p:spPr>
        <p:style>
          <a:lnRef idx="1">
            <a:schemeClr val="dk1"/>
          </a:lnRef>
          <a:fillRef idx="0">
            <a:schemeClr val="dk1"/>
          </a:fillRef>
          <a:effectRef idx="0">
            <a:schemeClr val="dk1"/>
          </a:effectRef>
          <a:fontRef idx="minor">
            <a:schemeClr val="tx1"/>
          </a:fontRef>
        </p:style>
      </p:cxnSp>
      <p:sp>
        <p:nvSpPr>
          <p:cNvPr id="48" name="角丸四角形 47"/>
          <p:cNvSpPr/>
          <p:nvPr/>
        </p:nvSpPr>
        <p:spPr>
          <a:xfrm>
            <a:off x="2627802" y="5373216"/>
            <a:ext cx="2988000" cy="222470"/>
          </a:xfrm>
          <a:prstGeom prst="roundRect">
            <a:avLst/>
          </a:prstGeom>
          <a:solidFill>
            <a:srgbClr val="FFFF00"/>
          </a:solidFill>
          <a:ln>
            <a:solidFill>
              <a:schemeClr val="tx1"/>
            </a:solidFill>
          </a:ln>
        </p:spPr>
        <p:style>
          <a:lnRef idx="0">
            <a:schemeClr val="accent5"/>
          </a:lnRef>
          <a:fillRef idx="3">
            <a:schemeClr val="accent5"/>
          </a:fillRef>
          <a:effectRef idx="3">
            <a:schemeClr val="accent5"/>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fontAlgn="auto">
              <a:spcBef>
                <a:spcPts val="0"/>
              </a:spcBef>
              <a:spcAft>
                <a:spcPts val="0"/>
              </a:spcAft>
            </a:pPr>
            <a:r>
              <a:rPr lang="ja-JP" altLang="en-US" sz="1050" dirty="0">
                <a:solidFill>
                  <a:prstClr val="black"/>
                </a:solidFill>
                <a:latin typeface="HG創英角ｺﾞｼｯｸUB" pitchFamily="49" charset="-128"/>
                <a:ea typeface="HG創英角ｺﾞｼｯｸUB" pitchFamily="49" charset="-128"/>
              </a:rPr>
              <a:t>　</a:t>
            </a:r>
            <a:r>
              <a:rPr lang="ja-JP" altLang="en-US" sz="1050" dirty="0" smtClean="0">
                <a:solidFill>
                  <a:prstClr val="black"/>
                </a:solidFill>
                <a:latin typeface="HG創英角ｺﾞｼｯｸUB" pitchFamily="49" charset="-128"/>
                <a:ea typeface="HG創英角ｺﾞｼｯｸUB" pitchFamily="49" charset="-128"/>
              </a:rPr>
              <a:t>５　地域</a:t>
            </a:r>
            <a:r>
              <a:rPr lang="ja-JP" altLang="en-US" sz="1050" dirty="0">
                <a:solidFill>
                  <a:prstClr val="black"/>
                </a:solidFill>
                <a:latin typeface="HG創英角ｺﾞｼｯｸUB" pitchFamily="49" charset="-128"/>
                <a:ea typeface="HG創英角ｺﾞｼｯｸUB" pitchFamily="49" charset="-128"/>
              </a:rPr>
              <a:t>での日常生活・家族の支援の</a:t>
            </a:r>
            <a:r>
              <a:rPr lang="ja-JP" altLang="en-US" sz="1050" dirty="0" smtClean="0">
                <a:solidFill>
                  <a:prstClr val="black"/>
                </a:solidFill>
                <a:latin typeface="HG創英角ｺﾞｼｯｸUB" pitchFamily="49" charset="-128"/>
                <a:ea typeface="HG創英角ｺﾞｼｯｸUB" pitchFamily="49" charset="-128"/>
              </a:rPr>
              <a:t>強化</a:t>
            </a:r>
            <a:endParaRPr lang="ja-JP" altLang="en-US" sz="1050" dirty="0">
              <a:solidFill>
                <a:prstClr val="black"/>
              </a:solidFill>
              <a:latin typeface="HG創英角ｺﾞｼｯｸUB" pitchFamily="49" charset="-128"/>
              <a:ea typeface="HG創英角ｺﾞｼｯｸUB" pitchFamily="49" charset="-128"/>
            </a:endParaRPr>
          </a:p>
        </p:txBody>
      </p:sp>
      <p:sp>
        <p:nvSpPr>
          <p:cNvPr id="80" name="テキスト ボックス 126"/>
          <p:cNvSpPr txBox="1"/>
          <p:nvPr/>
        </p:nvSpPr>
        <p:spPr>
          <a:xfrm>
            <a:off x="424783" y="4169720"/>
            <a:ext cx="402827" cy="301772"/>
          </a:xfrm>
          <a:prstGeom prst="rect">
            <a:avLst/>
          </a:prstGeom>
          <a:noFill/>
        </p:spPr>
        <p:txBody>
          <a:bodyPr wrap="square"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pPr>
            <a:r>
              <a:rPr lang="ja-JP" altLang="en-US" sz="600" dirty="0">
                <a:solidFill>
                  <a:prstClr val="black"/>
                </a:solidFill>
                <a:latin typeface="HG丸ｺﾞｼｯｸM-PRO" pitchFamily="50" charset="-128"/>
                <a:ea typeface="HG丸ｺﾞｼｯｸM-PRO" pitchFamily="50" charset="-128"/>
              </a:rPr>
              <a:t>自宅</a:t>
            </a:r>
          </a:p>
        </p:txBody>
      </p:sp>
      <p:grpSp>
        <p:nvGrpSpPr>
          <p:cNvPr id="2" name="グループ化 86"/>
          <p:cNvGrpSpPr/>
          <p:nvPr/>
        </p:nvGrpSpPr>
        <p:grpSpPr>
          <a:xfrm>
            <a:off x="611560" y="4215393"/>
            <a:ext cx="432048" cy="328451"/>
            <a:chOff x="267608" y="548513"/>
            <a:chExt cx="907431" cy="811963"/>
          </a:xfrm>
        </p:grpSpPr>
        <p:pic>
          <p:nvPicPr>
            <p:cNvPr id="85" name="Picture 7" descr="C:\Users\YCHXX\AppData\Local\Microsoft\Windows\Temporary Internet Files\Content.IE5\ADV5CF2Q\MC900433856[1].png"/>
            <p:cNvPicPr>
              <a:picLocks noChangeAspect="1" noChangeArrowheads="1"/>
            </p:cNvPicPr>
            <p:nvPr/>
          </p:nvPicPr>
          <p:blipFill>
            <a:blip r:embed="rId3" cstate="print"/>
            <a:srcRect/>
            <a:stretch>
              <a:fillRect/>
            </a:stretch>
          </p:blipFill>
          <p:spPr bwMode="auto">
            <a:xfrm>
              <a:off x="381037" y="548513"/>
              <a:ext cx="794002" cy="692226"/>
            </a:xfrm>
            <a:prstGeom prst="rect">
              <a:avLst/>
            </a:prstGeom>
            <a:noFill/>
          </p:spPr>
        </p:pic>
        <p:pic>
          <p:nvPicPr>
            <p:cNvPr id="86" name="Picture 6" descr="C:\Users\YCHXX\AppData\Local\Microsoft\Windows\Temporary Internet Files\Content.IE5\CTBVOFOZ\MC900446196[1].wmf"/>
            <p:cNvPicPr>
              <a:picLocks noChangeAspect="1" noChangeArrowheads="1"/>
            </p:cNvPicPr>
            <p:nvPr/>
          </p:nvPicPr>
          <p:blipFill>
            <a:blip r:embed="rId4" cstate="print"/>
            <a:srcRect/>
            <a:stretch>
              <a:fillRect/>
            </a:stretch>
          </p:blipFill>
          <p:spPr bwMode="auto">
            <a:xfrm>
              <a:off x="267608" y="1088649"/>
              <a:ext cx="228566" cy="270925"/>
            </a:xfrm>
            <a:prstGeom prst="rect">
              <a:avLst/>
            </a:prstGeom>
            <a:noFill/>
          </p:spPr>
        </p:pic>
        <p:pic>
          <p:nvPicPr>
            <p:cNvPr id="87" name="Picture 8" descr="C:\Users\YCHXX\AppData\Local\Microsoft\Windows\Temporary Internet Files\Content.IE5\PZA43NQV\MC900446184[1].wmf"/>
            <p:cNvPicPr>
              <a:picLocks noChangeAspect="1" noChangeArrowheads="1"/>
            </p:cNvPicPr>
            <p:nvPr/>
          </p:nvPicPr>
          <p:blipFill>
            <a:blip r:embed="rId5" cstate="print"/>
            <a:srcRect/>
            <a:stretch>
              <a:fillRect/>
            </a:stretch>
          </p:blipFill>
          <p:spPr bwMode="auto">
            <a:xfrm>
              <a:off x="496173" y="1035400"/>
              <a:ext cx="228566" cy="281530"/>
            </a:xfrm>
            <a:prstGeom prst="rect">
              <a:avLst/>
            </a:prstGeom>
            <a:noFill/>
          </p:spPr>
        </p:pic>
        <p:pic>
          <p:nvPicPr>
            <p:cNvPr id="88" name="Picture 9" descr="C:\Users\YCHXX\AppData\Local\Microsoft\Windows\Temporary Internet Files\Content.IE5\CTBVOFOZ\MC900446194[1].wmf"/>
            <p:cNvPicPr>
              <a:picLocks noChangeAspect="1" noChangeArrowheads="1"/>
            </p:cNvPicPr>
            <p:nvPr/>
          </p:nvPicPr>
          <p:blipFill>
            <a:blip r:embed="rId6" cstate="print"/>
            <a:srcRect/>
            <a:stretch>
              <a:fillRect/>
            </a:stretch>
          </p:blipFill>
          <p:spPr bwMode="auto">
            <a:xfrm>
              <a:off x="724738" y="1035400"/>
              <a:ext cx="307477" cy="325076"/>
            </a:xfrm>
            <a:prstGeom prst="rect">
              <a:avLst/>
            </a:prstGeom>
            <a:noFill/>
          </p:spPr>
        </p:pic>
      </p:grpSp>
      <p:sp>
        <p:nvSpPr>
          <p:cNvPr id="82" name="テキスト ボックス 192"/>
          <p:cNvSpPr txBox="1"/>
          <p:nvPr/>
        </p:nvSpPr>
        <p:spPr>
          <a:xfrm>
            <a:off x="251546" y="4221087"/>
            <a:ext cx="504056" cy="216024"/>
          </a:xfrm>
          <a:prstGeom prst="rect">
            <a:avLst/>
          </a:prstGeom>
          <a:noFill/>
        </p:spPr>
        <p:txBody>
          <a:bodyPr wrap="square"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pPr>
            <a:r>
              <a:rPr lang="ja-JP" altLang="en-US" sz="700" dirty="0">
                <a:solidFill>
                  <a:prstClr val="black"/>
                </a:solidFill>
                <a:latin typeface="HG丸ｺﾞｼｯｸM-PRO" pitchFamily="50" charset="-128"/>
                <a:ea typeface="HG丸ｺﾞｼｯｸM-PRO" pitchFamily="50" charset="-128"/>
              </a:rPr>
              <a:t>家族</a:t>
            </a:r>
          </a:p>
        </p:txBody>
      </p:sp>
      <p:pic>
        <p:nvPicPr>
          <p:cNvPr id="83" name="Picture 2" descr="人間,女,女性,高齢者"/>
          <p:cNvPicPr>
            <a:picLocks noChangeAspect="1" noChangeArrowheads="1"/>
          </p:cNvPicPr>
          <p:nvPr/>
        </p:nvPicPr>
        <p:blipFill>
          <a:blip r:embed="rId7" cstate="print"/>
          <a:srcRect/>
          <a:stretch>
            <a:fillRect/>
          </a:stretch>
        </p:blipFill>
        <p:spPr bwMode="auto">
          <a:xfrm>
            <a:off x="251613" y="4471836"/>
            <a:ext cx="333461" cy="320223"/>
          </a:xfrm>
          <a:prstGeom prst="rect">
            <a:avLst/>
          </a:prstGeom>
          <a:noFill/>
        </p:spPr>
      </p:pic>
      <p:sp>
        <p:nvSpPr>
          <p:cNvPr id="84" name="テキスト ボックス 125"/>
          <p:cNvSpPr txBox="1"/>
          <p:nvPr/>
        </p:nvSpPr>
        <p:spPr>
          <a:xfrm>
            <a:off x="251691" y="4725144"/>
            <a:ext cx="432047" cy="178396"/>
          </a:xfrm>
          <a:prstGeom prst="rect">
            <a:avLst/>
          </a:prstGeom>
          <a:noFill/>
        </p:spPr>
        <p:txBody>
          <a:bodyPr wrap="square"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pPr>
            <a:r>
              <a:rPr lang="ja-JP" altLang="en-US" sz="700" b="1" dirty="0">
                <a:solidFill>
                  <a:prstClr val="black"/>
                </a:solidFill>
                <a:latin typeface="HG丸ｺﾞｼｯｸM-PRO" pitchFamily="50" charset="-128"/>
                <a:ea typeface="HG丸ｺﾞｼｯｸM-PRO" pitchFamily="50" charset="-128"/>
              </a:rPr>
              <a:t>本人</a:t>
            </a:r>
          </a:p>
        </p:txBody>
      </p:sp>
      <p:sp>
        <p:nvSpPr>
          <p:cNvPr id="90" name="右矢印 89"/>
          <p:cNvSpPr/>
          <p:nvPr/>
        </p:nvSpPr>
        <p:spPr>
          <a:xfrm>
            <a:off x="1259632" y="4651524"/>
            <a:ext cx="2268000" cy="108000"/>
          </a:xfrm>
          <a:prstGeom prst="rightArrow">
            <a:avLst/>
          </a:prstGeom>
        </p:spPr>
        <p:style>
          <a:lnRef idx="1">
            <a:schemeClr val="accent4"/>
          </a:lnRef>
          <a:fillRef idx="3">
            <a:schemeClr val="accent4"/>
          </a:fillRef>
          <a:effectRef idx="2">
            <a:schemeClr val="accent4"/>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fontAlgn="auto">
              <a:spcBef>
                <a:spcPts val="0"/>
              </a:spcBef>
              <a:spcAft>
                <a:spcPts val="0"/>
              </a:spcAft>
            </a:pPr>
            <a:endParaRPr lang="ja-JP" altLang="en-US">
              <a:solidFill>
                <a:prstClr val="white"/>
              </a:solidFill>
            </a:endParaRPr>
          </a:p>
        </p:txBody>
      </p:sp>
      <p:sp>
        <p:nvSpPr>
          <p:cNvPr id="89" name="爆発 1 88"/>
          <p:cNvSpPr/>
          <p:nvPr/>
        </p:nvSpPr>
        <p:spPr>
          <a:xfrm>
            <a:off x="539723" y="4471492"/>
            <a:ext cx="864095" cy="432048"/>
          </a:xfrm>
          <a:prstGeom prst="irregularSeal1">
            <a:avLst/>
          </a:prstGeom>
          <a:ln>
            <a:solidFill>
              <a:srgbClr val="FF0000"/>
            </a:solidFill>
          </a:ln>
        </p:spPr>
        <p:style>
          <a:lnRef idx="2">
            <a:schemeClr val="accent2"/>
          </a:lnRef>
          <a:fillRef idx="1">
            <a:schemeClr val="lt1"/>
          </a:fillRef>
          <a:effectRef idx="0">
            <a:schemeClr val="accent2"/>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fontAlgn="auto">
              <a:spcBef>
                <a:spcPts val="0"/>
              </a:spcBef>
              <a:spcAft>
                <a:spcPts val="0"/>
              </a:spcAft>
            </a:pPr>
            <a:r>
              <a:rPr lang="ja-JP" altLang="en-US" sz="700" dirty="0">
                <a:solidFill>
                  <a:prstClr val="black"/>
                </a:solidFill>
              </a:rPr>
              <a:t>気づき</a:t>
            </a:r>
          </a:p>
        </p:txBody>
      </p:sp>
      <p:sp>
        <p:nvSpPr>
          <p:cNvPr id="102" name="テキスト ボックス 126"/>
          <p:cNvSpPr txBox="1"/>
          <p:nvPr/>
        </p:nvSpPr>
        <p:spPr>
          <a:xfrm>
            <a:off x="3809135" y="4149080"/>
            <a:ext cx="402827" cy="301772"/>
          </a:xfrm>
          <a:prstGeom prst="rect">
            <a:avLst/>
          </a:prstGeom>
          <a:noFill/>
        </p:spPr>
        <p:txBody>
          <a:bodyPr wrap="square"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pPr>
            <a:r>
              <a:rPr lang="ja-JP" altLang="en-US" sz="600" dirty="0">
                <a:solidFill>
                  <a:prstClr val="black"/>
                </a:solidFill>
                <a:latin typeface="HG丸ｺﾞｼｯｸM-PRO" pitchFamily="50" charset="-128"/>
                <a:ea typeface="HG丸ｺﾞｼｯｸM-PRO" pitchFamily="50" charset="-128"/>
              </a:rPr>
              <a:t>自宅</a:t>
            </a:r>
          </a:p>
        </p:txBody>
      </p:sp>
      <p:sp>
        <p:nvSpPr>
          <p:cNvPr id="108" name="テキスト ボックス 192"/>
          <p:cNvSpPr txBox="1"/>
          <p:nvPr/>
        </p:nvSpPr>
        <p:spPr>
          <a:xfrm>
            <a:off x="3635918" y="4221088"/>
            <a:ext cx="504056" cy="216024"/>
          </a:xfrm>
          <a:prstGeom prst="rect">
            <a:avLst/>
          </a:prstGeom>
          <a:noFill/>
        </p:spPr>
        <p:txBody>
          <a:bodyPr wrap="square"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pPr>
            <a:r>
              <a:rPr lang="ja-JP" altLang="en-US" sz="700" dirty="0">
                <a:solidFill>
                  <a:prstClr val="black"/>
                </a:solidFill>
                <a:latin typeface="HG丸ｺﾞｼｯｸM-PRO" pitchFamily="50" charset="-128"/>
                <a:ea typeface="HG丸ｺﾞｼｯｸM-PRO" pitchFamily="50" charset="-128"/>
              </a:rPr>
              <a:t>家族</a:t>
            </a:r>
          </a:p>
        </p:txBody>
      </p:sp>
      <p:sp>
        <p:nvSpPr>
          <p:cNvPr id="110" name="テキスト ボックス 125"/>
          <p:cNvSpPr txBox="1"/>
          <p:nvPr/>
        </p:nvSpPr>
        <p:spPr>
          <a:xfrm>
            <a:off x="3564041" y="4725144"/>
            <a:ext cx="432047" cy="216024"/>
          </a:xfrm>
          <a:prstGeom prst="rect">
            <a:avLst/>
          </a:prstGeom>
          <a:noFill/>
        </p:spPr>
        <p:txBody>
          <a:bodyPr wrap="square"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pPr>
            <a:r>
              <a:rPr lang="ja-JP" altLang="en-US" sz="700" b="1" dirty="0">
                <a:solidFill>
                  <a:prstClr val="black"/>
                </a:solidFill>
                <a:latin typeface="HG丸ｺﾞｼｯｸM-PRO" pitchFamily="50" charset="-128"/>
                <a:ea typeface="HG丸ｺﾞｼｯｸM-PRO" pitchFamily="50" charset="-128"/>
              </a:rPr>
              <a:t>本人</a:t>
            </a:r>
          </a:p>
        </p:txBody>
      </p:sp>
      <p:sp>
        <p:nvSpPr>
          <p:cNvPr id="111" name="テキスト ボックス 126"/>
          <p:cNvSpPr txBox="1"/>
          <p:nvPr/>
        </p:nvSpPr>
        <p:spPr>
          <a:xfrm>
            <a:off x="8417647" y="4149080"/>
            <a:ext cx="402827" cy="301772"/>
          </a:xfrm>
          <a:prstGeom prst="rect">
            <a:avLst/>
          </a:prstGeom>
          <a:noFill/>
        </p:spPr>
        <p:txBody>
          <a:bodyPr wrap="square"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pPr>
            <a:r>
              <a:rPr lang="ja-JP" altLang="en-US" sz="600" dirty="0">
                <a:solidFill>
                  <a:prstClr val="black"/>
                </a:solidFill>
                <a:latin typeface="HG丸ｺﾞｼｯｸM-PRO" pitchFamily="50" charset="-128"/>
                <a:ea typeface="HG丸ｺﾞｼｯｸM-PRO" pitchFamily="50" charset="-128"/>
              </a:rPr>
              <a:t>自宅</a:t>
            </a:r>
          </a:p>
        </p:txBody>
      </p:sp>
      <p:sp>
        <p:nvSpPr>
          <p:cNvPr id="117" name="テキスト ボックス 192"/>
          <p:cNvSpPr txBox="1"/>
          <p:nvPr/>
        </p:nvSpPr>
        <p:spPr>
          <a:xfrm>
            <a:off x="8100412" y="4293096"/>
            <a:ext cx="504056" cy="216024"/>
          </a:xfrm>
          <a:prstGeom prst="rect">
            <a:avLst/>
          </a:prstGeom>
          <a:noFill/>
        </p:spPr>
        <p:txBody>
          <a:bodyPr wrap="square"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pPr>
            <a:r>
              <a:rPr lang="ja-JP" altLang="en-US" sz="700" dirty="0">
                <a:solidFill>
                  <a:prstClr val="black"/>
                </a:solidFill>
                <a:latin typeface="HG丸ｺﾞｼｯｸM-PRO" pitchFamily="50" charset="-128"/>
                <a:ea typeface="HG丸ｺﾞｼｯｸM-PRO" pitchFamily="50" charset="-128"/>
              </a:rPr>
              <a:t>家族</a:t>
            </a:r>
          </a:p>
        </p:txBody>
      </p:sp>
      <p:sp>
        <p:nvSpPr>
          <p:cNvPr id="119" name="テキスト ボックス 125"/>
          <p:cNvSpPr txBox="1"/>
          <p:nvPr/>
        </p:nvSpPr>
        <p:spPr>
          <a:xfrm>
            <a:off x="8244409" y="4725144"/>
            <a:ext cx="504055" cy="216024"/>
          </a:xfrm>
          <a:prstGeom prst="rect">
            <a:avLst/>
          </a:prstGeom>
          <a:noFill/>
        </p:spPr>
        <p:txBody>
          <a:bodyPr wrap="square"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pPr>
            <a:r>
              <a:rPr lang="ja-JP" altLang="en-US" sz="700" b="1" dirty="0">
                <a:solidFill>
                  <a:prstClr val="black"/>
                </a:solidFill>
                <a:latin typeface="HG丸ｺﾞｼｯｸM-PRO" pitchFamily="50" charset="-128"/>
                <a:ea typeface="HG丸ｺﾞｼｯｸM-PRO" pitchFamily="50" charset="-128"/>
              </a:rPr>
              <a:t>本人</a:t>
            </a:r>
          </a:p>
        </p:txBody>
      </p:sp>
      <p:sp>
        <p:nvSpPr>
          <p:cNvPr id="126" name="テキスト ボックス 163"/>
          <p:cNvSpPr txBox="1"/>
          <p:nvPr/>
        </p:nvSpPr>
        <p:spPr>
          <a:xfrm>
            <a:off x="1578215" y="4111452"/>
            <a:ext cx="977593" cy="330550"/>
          </a:xfrm>
          <a:prstGeom prst="rect">
            <a:avLst/>
          </a:prstGeom>
          <a:noFill/>
        </p:spPr>
        <p:txBody>
          <a:bodyPr wrap="square"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pPr>
            <a:r>
              <a:rPr lang="ja-JP" altLang="en-US" sz="600" dirty="0">
                <a:solidFill>
                  <a:prstClr val="black">
                    <a:lumMod val="85000"/>
                    <a:lumOff val="15000"/>
                  </a:prstClr>
                </a:solidFill>
                <a:latin typeface="HG創英角ｺﾞｼｯｸUB" pitchFamily="49" charset="-128"/>
                <a:ea typeface="HG創英角ｺﾞｼｯｸUB" pitchFamily="49" charset="-128"/>
              </a:rPr>
              <a:t>認知症初期集中</a:t>
            </a:r>
            <a:endParaRPr lang="en-US" altLang="ja-JP" sz="600" dirty="0">
              <a:solidFill>
                <a:prstClr val="black">
                  <a:lumMod val="85000"/>
                  <a:lumOff val="15000"/>
                </a:prstClr>
              </a:solidFill>
              <a:latin typeface="HG創英角ｺﾞｼｯｸUB" pitchFamily="49" charset="-128"/>
              <a:ea typeface="HG創英角ｺﾞｼｯｸUB" pitchFamily="49" charset="-128"/>
            </a:endParaRPr>
          </a:p>
          <a:p>
            <a:pPr fontAlgn="auto">
              <a:spcBef>
                <a:spcPts val="0"/>
              </a:spcBef>
              <a:spcAft>
                <a:spcPts val="0"/>
              </a:spcAft>
            </a:pPr>
            <a:r>
              <a:rPr lang="ja-JP" altLang="en-US" sz="600" dirty="0">
                <a:solidFill>
                  <a:prstClr val="black">
                    <a:lumMod val="85000"/>
                    <a:lumOff val="15000"/>
                  </a:prstClr>
                </a:solidFill>
                <a:latin typeface="HG創英角ｺﾞｼｯｸUB" pitchFamily="49" charset="-128"/>
                <a:ea typeface="HG創英角ｺﾞｼｯｸUB" pitchFamily="49" charset="-128"/>
              </a:rPr>
              <a:t>　 支援チーム</a:t>
            </a:r>
          </a:p>
        </p:txBody>
      </p:sp>
      <p:sp>
        <p:nvSpPr>
          <p:cNvPr id="127" name="下矢印 126"/>
          <p:cNvSpPr/>
          <p:nvPr/>
        </p:nvSpPr>
        <p:spPr>
          <a:xfrm>
            <a:off x="1691702" y="4581128"/>
            <a:ext cx="504056" cy="109636"/>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fontAlgn="auto">
              <a:spcBef>
                <a:spcPts val="0"/>
              </a:spcBef>
              <a:spcAft>
                <a:spcPts val="0"/>
              </a:spcAft>
            </a:pPr>
            <a:endParaRPr lang="ja-JP" altLang="en-US">
              <a:solidFill>
                <a:prstClr val="white"/>
              </a:solidFill>
            </a:endParaRPr>
          </a:p>
        </p:txBody>
      </p:sp>
      <p:sp>
        <p:nvSpPr>
          <p:cNvPr id="128" name="正方形/長方形 127"/>
          <p:cNvSpPr/>
          <p:nvPr/>
        </p:nvSpPr>
        <p:spPr>
          <a:xfrm>
            <a:off x="1691702" y="4365104"/>
            <a:ext cx="504056" cy="144016"/>
          </a:xfrm>
          <a:prstGeom prst="rect">
            <a:avLst/>
          </a:prstGeom>
          <a:solidFill>
            <a:schemeClr val="accent6">
              <a:lumMod val="20000"/>
              <a:lumOff val="80000"/>
            </a:schemeClr>
          </a:solidFill>
        </p:spPr>
        <p:style>
          <a:lnRef idx="1">
            <a:schemeClr val="accent6"/>
          </a:lnRef>
          <a:fillRef idx="2">
            <a:schemeClr val="accent6"/>
          </a:fillRef>
          <a:effectRef idx="1">
            <a:schemeClr val="accent6"/>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fontAlgn="auto">
              <a:spcBef>
                <a:spcPts val="0"/>
              </a:spcBef>
              <a:spcAft>
                <a:spcPts val="0"/>
              </a:spcAft>
            </a:pPr>
            <a:endParaRPr lang="ja-JP" altLang="en-US">
              <a:solidFill>
                <a:prstClr val="black"/>
              </a:solidFill>
            </a:endParaRPr>
          </a:p>
        </p:txBody>
      </p:sp>
      <p:grpSp>
        <p:nvGrpSpPr>
          <p:cNvPr id="3" name="グループ化 119"/>
          <p:cNvGrpSpPr/>
          <p:nvPr/>
        </p:nvGrpSpPr>
        <p:grpSpPr>
          <a:xfrm>
            <a:off x="1763710" y="4327477"/>
            <a:ext cx="360040" cy="253652"/>
            <a:chOff x="2295500" y="704394"/>
            <a:chExt cx="864096" cy="842278"/>
          </a:xfrm>
        </p:grpSpPr>
        <p:pic>
          <p:nvPicPr>
            <p:cNvPr id="121" name="Picture 3" descr="C:\Users\YCHXX\AppData\Local\Microsoft\Windows\Temporary Internet Files\Content.IE5\PZA43NQV\MC900432610[1].png"/>
            <p:cNvPicPr>
              <a:picLocks noChangeAspect="1" noChangeArrowheads="1"/>
            </p:cNvPicPr>
            <p:nvPr/>
          </p:nvPicPr>
          <p:blipFill>
            <a:blip r:embed="rId8" cstate="print"/>
            <a:srcRect/>
            <a:stretch>
              <a:fillRect/>
            </a:stretch>
          </p:blipFill>
          <p:spPr bwMode="auto">
            <a:xfrm>
              <a:off x="2367508" y="704394"/>
              <a:ext cx="426789" cy="554246"/>
            </a:xfrm>
            <a:prstGeom prst="rect">
              <a:avLst/>
            </a:prstGeom>
            <a:noFill/>
          </p:spPr>
        </p:pic>
        <p:pic>
          <p:nvPicPr>
            <p:cNvPr id="122" name="Picture 4" descr="C:\Users\YCHXX\AppData\Local\Microsoft\Windows\Temporary Internet Files\Content.IE5\PZA43NQV\MC900431601[1].png"/>
            <p:cNvPicPr>
              <a:picLocks noChangeAspect="1" noChangeArrowheads="1"/>
            </p:cNvPicPr>
            <p:nvPr/>
          </p:nvPicPr>
          <p:blipFill>
            <a:blip r:embed="rId9" cstate="print"/>
            <a:srcRect/>
            <a:stretch>
              <a:fillRect/>
            </a:stretch>
          </p:blipFill>
          <p:spPr bwMode="auto">
            <a:xfrm>
              <a:off x="2655540" y="704394"/>
              <a:ext cx="504056" cy="554246"/>
            </a:xfrm>
            <a:prstGeom prst="rect">
              <a:avLst/>
            </a:prstGeom>
            <a:noFill/>
          </p:spPr>
        </p:pic>
        <p:pic>
          <p:nvPicPr>
            <p:cNvPr id="123" name="Picture 5" descr="C:\Users\YCHXX\AppData\Local\Microsoft\Windows\Temporary Internet Files\Content.IE5\CTBVOFOZ\MC900432612[1].png"/>
            <p:cNvPicPr>
              <a:picLocks noChangeAspect="1" noChangeArrowheads="1"/>
            </p:cNvPicPr>
            <p:nvPr/>
          </p:nvPicPr>
          <p:blipFill>
            <a:blip r:embed="rId10" cstate="print"/>
            <a:srcRect/>
            <a:stretch>
              <a:fillRect/>
            </a:stretch>
          </p:blipFill>
          <p:spPr bwMode="auto">
            <a:xfrm>
              <a:off x="2295500" y="920418"/>
              <a:ext cx="360040" cy="554246"/>
            </a:xfrm>
            <a:prstGeom prst="rect">
              <a:avLst/>
            </a:prstGeom>
            <a:noFill/>
          </p:spPr>
        </p:pic>
        <p:pic>
          <p:nvPicPr>
            <p:cNvPr id="124" name="Picture 6" descr="C:\Users\YCHXX\AppData\Local\Microsoft\Windows\Temporary Internet Files\Content.IE5\XBSXZDFH\MC900431614[1].png"/>
            <p:cNvPicPr>
              <a:picLocks noChangeAspect="1" noChangeArrowheads="1"/>
            </p:cNvPicPr>
            <p:nvPr/>
          </p:nvPicPr>
          <p:blipFill>
            <a:blip r:embed="rId11" cstate="print"/>
            <a:srcRect/>
            <a:stretch>
              <a:fillRect/>
            </a:stretch>
          </p:blipFill>
          <p:spPr bwMode="auto">
            <a:xfrm>
              <a:off x="2583532" y="992426"/>
              <a:ext cx="360040" cy="554246"/>
            </a:xfrm>
            <a:prstGeom prst="rect">
              <a:avLst/>
            </a:prstGeom>
            <a:noFill/>
          </p:spPr>
        </p:pic>
        <p:pic>
          <p:nvPicPr>
            <p:cNvPr id="125" name="Picture 3" descr="C:\Users\YCHXX\AppData\Local\Microsoft\Windows\Temporary Internet Files\Content.IE5\PZA43NQV\MC900432610[1].png"/>
            <p:cNvPicPr>
              <a:picLocks noChangeAspect="1" noChangeArrowheads="1"/>
            </p:cNvPicPr>
            <p:nvPr/>
          </p:nvPicPr>
          <p:blipFill>
            <a:blip r:embed="rId12" cstate="print"/>
            <a:srcRect/>
            <a:stretch>
              <a:fillRect/>
            </a:stretch>
          </p:blipFill>
          <p:spPr bwMode="auto">
            <a:xfrm>
              <a:off x="2871564" y="920418"/>
              <a:ext cx="288032" cy="554246"/>
            </a:xfrm>
            <a:prstGeom prst="rect">
              <a:avLst/>
            </a:prstGeom>
            <a:noFill/>
          </p:spPr>
        </p:pic>
      </p:grpSp>
      <p:sp>
        <p:nvSpPr>
          <p:cNvPr id="130" name="テキスト ボックス 122"/>
          <p:cNvSpPr txBox="1"/>
          <p:nvPr/>
        </p:nvSpPr>
        <p:spPr>
          <a:xfrm>
            <a:off x="2051720" y="5013176"/>
            <a:ext cx="648072" cy="216024"/>
          </a:xfrm>
          <a:prstGeom prst="rect">
            <a:avLst/>
          </a:prstGeom>
          <a:noFill/>
        </p:spPr>
        <p:txBody>
          <a:bodyPr wrap="square"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pPr>
            <a:r>
              <a:rPr lang="ja-JP" altLang="en-US" sz="500" dirty="0" smtClean="0">
                <a:solidFill>
                  <a:prstClr val="black"/>
                </a:solidFill>
                <a:latin typeface="HG創英角ｺﾞｼｯｸUB" pitchFamily="49" charset="-128"/>
                <a:ea typeface="HG創英角ｺﾞｼｯｸUB" pitchFamily="49" charset="-128"/>
              </a:rPr>
              <a:t>認知症疾患</a:t>
            </a:r>
            <a:endParaRPr lang="en-US" altLang="ja-JP" sz="500" dirty="0" smtClean="0">
              <a:solidFill>
                <a:prstClr val="black"/>
              </a:solidFill>
              <a:latin typeface="HG創英角ｺﾞｼｯｸUB" pitchFamily="49" charset="-128"/>
              <a:ea typeface="HG創英角ｺﾞｼｯｸUB" pitchFamily="49" charset="-128"/>
            </a:endParaRPr>
          </a:p>
          <a:p>
            <a:pPr fontAlgn="auto">
              <a:spcBef>
                <a:spcPts val="0"/>
              </a:spcBef>
              <a:spcAft>
                <a:spcPts val="0"/>
              </a:spcAft>
            </a:pPr>
            <a:r>
              <a:rPr lang="ja-JP" altLang="en-US" sz="500" dirty="0" smtClean="0">
                <a:solidFill>
                  <a:prstClr val="black"/>
                </a:solidFill>
                <a:latin typeface="HG創英角ｺﾞｼｯｸUB" pitchFamily="49" charset="-128"/>
                <a:ea typeface="HG創英角ｺﾞｼｯｸUB" pitchFamily="49" charset="-128"/>
              </a:rPr>
              <a:t>医療センター</a:t>
            </a:r>
            <a:endParaRPr lang="ja-JP" altLang="en-US" sz="500" dirty="0">
              <a:solidFill>
                <a:prstClr val="black"/>
              </a:solidFill>
              <a:latin typeface="HG創英角ｺﾞｼｯｸUB" pitchFamily="49" charset="-128"/>
              <a:ea typeface="HG創英角ｺﾞｼｯｸUB" pitchFamily="49" charset="-128"/>
            </a:endParaRPr>
          </a:p>
        </p:txBody>
      </p:sp>
      <p:sp>
        <p:nvSpPr>
          <p:cNvPr id="131" name="テキスト ボックス 141"/>
          <p:cNvSpPr txBox="1"/>
          <p:nvPr/>
        </p:nvSpPr>
        <p:spPr>
          <a:xfrm>
            <a:off x="1403801" y="5085184"/>
            <a:ext cx="648071" cy="144016"/>
          </a:xfrm>
          <a:prstGeom prst="rect">
            <a:avLst/>
          </a:prstGeom>
          <a:ln>
            <a:solidFill>
              <a:srgbClr val="00FF00"/>
            </a:solidFill>
          </a:ln>
        </p:spPr>
        <p:style>
          <a:lnRef idx="2">
            <a:schemeClr val="accent1"/>
          </a:lnRef>
          <a:fillRef idx="1">
            <a:schemeClr val="lt1"/>
          </a:fillRef>
          <a:effectRef idx="0">
            <a:schemeClr val="accent1"/>
          </a:effectRef>
          <a:fontRef idx="minor">
            <a:schemeClr val="dk1"/>
          </a:fontRef>
        </p:style>
        <p:txBody>
          <a:bodyPr wrap="square" rtlCol="0" anchor="ctr">
            <a:no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fontAlgn="auto">
              <a:spcBef>
                <a:spcPts val="0"/>
              </a:spcBef>
              <a:spcAft>
                <a:spcPts val="0"/>
              </a:spcAft>
            </a:pPr>
            <a:r>
              <a:rPr lang="ja-JP" altLang="en-US" sz="600" b="1" dirty="0">
                <a:solidFill>
                  <a:prstClr val="black"/>
                </a:solidFill>
                <a:latin typeface="HG丸ｺﾞｼｯｸM-PRO" pitchFamily="50" charset="-128"/>
                <a:ea typeface="HG丸ｺﾞｼｯｸM-PRO" pitchFamily="50" charset="-128"/>
              </a:rPr>
              <a:t>確定診断</a:t>
            </a:r>
          </a:p>
        </p:txBody>
      </p:sp>
      <p:pic>
        <p:nvPicPr>
          <p:cNvPr id="132" name="Picture 10" descr="C:\Users\YCHXX\AppData\Local\Microsoft\Windows\Temporary Internet Files\Content.IE5\XBSXZDFH\MC900239657[1].wmf"/>
          <p:cNvPicPr>
            <a:picLocks noChangeAspect="1" noChangeArrowheads="1"/>
          </p:cNvPicPr>
          <p:nvPr/>
        </p:nvPicPr>
        <p:blipFill>
          <a:blip r:embed="rId13" cstate="print"/>
          <a:srcRect/>
          <a:stretch>
            <a:fillRect/>
          </a:stretch>
        </p:blipFill>
        <p:spPr bwMode="auto">
          <a:xfrm>
            <a:off x="2051740" y="4780990"/>
            <a:ext cx="288032" cy="268162"/>
          </a:xfrm>
          <a:prstGeom prst="rect">
            <a:avLst/>
          </a:prstGeom>
          <a:noFill/>
          <a:ln w="3175">
            <a:solidFill>
              <a:schemeClr val="tx1"/>
            </a:solidFill>
          </a:ln>
        </p:spPr>
      </p:pic>
      <p:cxnSp>
        <p:nvCxnSpPr>
          <p:cNvPr id="133" name="直線矢印コネクタ 132"/>
          <p:cNvCxnSpPr/>
          <p:nvPr/>
        </p:nvCxnSpPr>
        <p:spPr>
          <a:xfrm flipH="1" flipV="1">
            <a:off x="1763688" y="4797152"/>
            <a:ext cx="216000" cy="144000"/>
          </a:xfrm>
          <a:prstGeom prst="straightConnector1">
            <a:avLst/>
          </a:prstGeom>
          <a:ln w="9525">
            <a:tailEnd type="arrow"/>
          </a:ln>
        </p:spPr>
        <p:style>
          <a:lnRef idx="1">
            <a:schemeClr val="dk1"/>
          </a:lnRef>
          <a:fillRef idx="0">
            <a:schemeClr val="dk1"/>
          </a:fillRef>
          <a:effectRef idx="0">
            <a:schemeClr val="dk1"/>
          </a:effectRef>
          <a:fontRef idx="minor">
            <a:schemeClr val="tx1"/>
          </a:fontRef>
        </p:style>
      </p:cxnSp>
      <p:cxnSp>
        <p:nvCxnSpPr>
          <p:cNvPr id="134" name="直線矢印コネクタ 133"/>
          <p:cNvCxnSpPr/>
          <p:nvPr/>
        </p:nvCxnSpPr>
        <p:spPr>
          <a:xfrm>
            <a:off x="1763690" y="4869160"/>
            <a:ext cx="215984" cy="144000"/>
          </a:xfrm>
          <a:prstGeom prst="straightConnector1">
            <a:avLst/>
          </a:prstGeom>
          <a:ln w="9525">
            <a:tailEnd type="arrow"/>
          </a:ln>
        </p:spPr>
        <p:style>
          <a:lnRef idx="1">
            <a:schemeClr val="dk1"/>
          </a:lnRef>
          <a:fillRef idx="0">
            <a:schemeClr val="dk1"/>
          </a:fillRef>
          <a:effectRef idx="0">
            <a:schemeClr val="dk1"/>
          </a:effectRef>
          <a:fontRef idx="minor">
            <a:schemeClr val="tx1"/>
          </a:fontRef>
        </p:style>
      </p:cxnSp>
      <p:pic>
        <p:nvPicPr>
          <p:cNvPr id="135" name="Picture 9" descr="C:\Users\YCHXX\AppData\Local\Microsoft\Windows\Temporary Internet Files\Content.IE5\XBSXZDFH\MC900196310[1].wmf"/>
          <p:cNvPicPr>
            <a:picLocks noChangeAspect="1" noChangeArrowheads="1"/>
          </p:cNvPicPr>
          <p:nvPr/>
        </p:nvPicPr>
        <p:blipFill>
          <a:blip r:embed="rId14" cstate="print"/>
          <a:srcRect/>
          <a:stretch>
            <a:fillRect/>
          </a:stretch>
        </p:blipFill>
        <p:spPr bwMode="auto">
          <a:xfrm>
            <a:off x="1331649" y="4725144"/>
            <a:ext cx="313423" cy="252984"/>
          </a:xfrm>
          <a:prstGeom prst="rect">
            <a:avLst/>
          </a:prstGeom>
          <a:noFill/>
        </p:spPr>
      </p:pic>
      <p:sp>
        <p:nvSpPr>
          <p:cNvPr id="136" name="テキスト ボックス 117"/>
          <p:cNvSpPr txBox="1"/>
          <p:nvPr/>
        </p:nvSpPr>
        <p:spPr>
          <a:xfrm>
            <a:off x="1168352" y="4941168"/>
            <a:ext cx="667344" cy="216024"/>
          </a:xfrm>
          <a:prstGeom prst="rect">
            <a:avLst/>
          </a:prstGeom>
          <a:noFill/>
        </p:spPr>
        <p:txBody>
          <a:bodyPr wrap="square"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pPr>
            <a:r>
              <a:rPr lang="ja-JP" altLang="en-US" sz="500" dirty="0">
                <a:solidFill>
                  <a:prstClr val="black"/>
                </a:solidFill>
                <a:latin typeface="HG創英角ｺﾞｼｯｸUB" pitchFamily="49" charset="-128"/>
                <a:ea typeface="HG創英角ｺﾞｼｯｸUB" pitchFamily="49" charset="-128"/>
              </a:rPr>
              <a:t>かかりつけ医</a:t>
            </a:r>
          </a:p>
        </p:txBody>
      </p:sp>
      <p:sp>
        <p:nvSpPr>
          <p:cNvPr id="137" name="テキスト ボックス 17"/>
          <p:cNvSpPr txBox="1"/>
          <p:nvPr/>
        </p:nvSpPr>
        <p:spPr>
          <a:xfrm>
            <a:off x="179534" y="4975548"/>
            <a:ext cx="504056" cy="216024"/>
          </a:xfrm>
          <a:prstGeom prst="rect">
            <a:avLst/>
          </a:prstGeom>
          <a:solidFill>
            <a:schemeClr val="bg1"/>
          </a:solidFill>
          <a:ln>
            <a:solidFill>
              <a:srgbClr val="FF0000"/>
            </a:solidFill>
          </a:ln>
        </p:spPr>
        <p:style>
          <a:lnRef idx="2">
            <a:schemeClr val="accent2"/>
          </a:lnRef>
          <a:fillRef idx="1">
            <a:schemeClr val="lt1"/>
          </a:fillRef>
          <a:effectRef idx="0">
            <a:schemeClr val="accent2"/>
          </a:effectRef>
          <a:fontRef idx="minor">
            <a:schemeClr val="dk1"/>
          </a:fontRef>
        </p:style>
        <p:txBody>
          <a:bodyPr wrap="square" rtlCol="0">
            <a:no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fontAlgn="auto">
              <a:spcBef>
                <a:spcPts val="0"/>
              </a:spcBef>
              <a:spcAft>
                <a:spcPts val="0"/>
              </a:spcAft>
            </a:pPr>
            <a:r>
              <a:rPr lang="ja-JP" altLang="en-US" sz="500" b="1" dirty="0">
                <a:solidFill>
                  <a:prstClr val="black"/>
                </a:solidFill>
                <a:latin typeface="HG丸ｺﾞｼｯｸM-PRO" pitchFamily="50" charset="-128"/>
                <a:ea typeface="HG丸ｺﾞｼｯｸM-PRO" pitchFamily="50" charset="-128"/>
              </a:rPr>
              <a:t>認知症</a:t>
            </a:r>
            <a:endParaRPr lang="en-US" altLang="ja-JP" sz="500" b="1" dirty="0">
              <a:solidFill>
                <a:prstClr val="black"/>
              </a:solidFill>
              <a:latin typeface="HG丸ｺﾞｼｯｸM-PRO" pitchFamily="50" charset="-128"/>
              <a:ea typeface="HG丸ｺﾞｼｯｸM-PRO" pitchFamily="50" charset="-128"/>
            </a:endParaRPr>
          </a:p>
          <a:p>
            <a:pPr algn="ctr" fontAlgn="auto">
              <a:spcBef>
                <a:spcPts val="0"/>
              </a:spcBef>
              <a:spcAft>
                <a:spcPts val="0"/>
              </a:spcAft>
            </a:pPr>
            <a:r>
              <a:rPr lang="ja-JP" altLang="en-US" sz="500" b="1" dirty="0">
                <a:solidFill>
                  <a:prstClr val="black"/>
                </a:solidFill>
                <a:latin typeface="HG丸ｺﾞｼｯｸM-PRO" pitchFamily="50" charset="-128"/>
                <a:ea typeface="HG丸ｺﾞｼｯｸM-PRO" pitchFamily="50" charset="-128"/>
              </a:rPr>
              <a:t>疑い</a:t>
            </a:r>
          </a:p>
        </p:txBody>
      </p:sp>
      <p:sp>
        <p:nvSpPr>
          <p:cNvPr id="138" name="正方形/長方形 137"/>
          <p:cNvSpPr/>
          <p:nvPr/>
        </p:nvSpPr>
        <p:spPr>
          <a:xfrm>
            <a:off x="3419890" y="4941168"/>
            <a:ext cx="720000" cy="180000"/>
          </a:xfrm>
          <a:prstGeom prst="rect">
            <a:avLst/>
          </a:prstGeom>
          <a:ln/>
        </p:spPr>
        <p:style>
          <a:lnRef idx="2">
            <a:schemeClr val="accent1"/>
          </a:lnRef>
          <a:fillRef idx="1">
            <a:schemeClr val="lt1"/>
          </a:fillRef>
          <a:effectRef idx="0">
            <a:schemeClr val="accent1"/>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fontAlgn="auto">
              <a:spcBef>
                <a:spcPts val="0"/>
              </a:spcBef>
              <a:spcAft>
                <a:spcPts val="0"/>
              </a:spcAft>
            </a:pPr>
            <a:r>
              <a:rPr lang="ja-JP" altLang="en-US" sz="700" dirty="0">
                <a:solidFill>
                  <a:prstClr val="black"/>
                </a:solidFill>
                <a:latin typeface="HGPｺﾞｼｯｸM" pitchFamily="50" charset="-128"/>
                <a:ea typeface="HGPｺﾞｼｯｸM" pitchFamily="50" charset="-128"/>
              </a:rPr>
              <a:t>日常診療</a:t>
            </a:r>
          </a:p>
        </p:txBody>
      </p:sp>
      <p:cxnSp>
        <p:nvCxnSpPr>
          <p:cNvPr id="139" name="直線矢印コネクタ 138"/>
          <p:cNvCxnSpPr>
            <a:stCxn id="130" idx="0"/>
          </p:cNvCxnSpPr>
          <p:nvPr/>
        </p:nvCxnSpPr>
        <p:spPr>
          <a:xfrm>
            <a:off x="2375758" y="5013176"/>
            <a:ext cx="1008044" cy="0"/>
          </a:xfrm>
          <a:prstGeom prst="straightConnector1">
            <a:avLst/>
          </a:prstGeom>
          <a:ln w="9525">
            <a:tailEnd type="arrow"/>
          </a:ln>
        </p:spPr>
        <p:style>
          <a:lnRef idx="1">
            <a:schemeClr val="dk1"/>
          </a:lnRef>
          <a:fillRef idx="0">
            <a:schemeClr val="dk1"/>
          </a:fillRef>
          <a:effectRef idx="0">
            <a:schemeClr val="dk1"/>
          </a:effectRef>
          <a:fontRef idx="minor">
            <a:schemeClr val="tx1"/>
          </a:fontRef>
        </p:style>
      </p:cxnSp>
      <p:cxnSp>
        <p:nvCxnSpPr>
          <p:cNvPr id="140" name="直線矢印コネクタ 139"/>
          <p:cNvCxnSpPr/>
          <p:nvPr/>
        </p:nvCxnSpPr>
        <p:spPr>
          <a:xfrm>
            <a:off x="4139970" y="5013176"/>
            <a:ext cx="1224000" cy="0"/>
          </a:xfrm>
          <a:prstGeom prst="straightConnector1">
            <a:avLst/>
          </a:prstGeom>
          <a:ln w="9525">
            <a:tailEnd type="arrow"/>
          </a:ln>
        </p:spPr>
        <p:style>
          <a:lnRef idx="1">
            <a:schemeClr val="dk1"/>
          </a:lnRef>
          <a:fillRef idx="0">
            <a:schemeClr val="dk1"/>
          </a:fillRef>
          <a:effectRef idx="0">
            <a:schemeClr val="dk1"/>
          </a:effectRef>
          <a:fontRef idx="minor">
            <a:schemeClr val="tx1"/>
          </a:fontRef>
        </p:style>
      </p:cxnSp>
      <p:pic>
        <p:nvPicPr>
          <p:cNvPr id="144" name="Picture 3" descr="C:\Users\YCHXX\AppData\Local\Microsoft\Windows\Temporary Internet Files\Content.IE5\XBSXZDFH\MC900416012[1].wmf"/>
          <p:cNvPicPr>
            <a:picLocks noChangeAspect="1" noChangeArrowheads="1"/>
          </p:cNvPicPr>
          <p:nvPr/>
        </p:nvPicPr>
        <p:blipFill>
          <a:blip r:embed="rId15" cstate="print"/>
          <a:srcRect/>
          <a:stretch>
            <a:fillRect/>
          </a:stretch>
        </p:blipFill>
        <p:spPr bwMode="auto">
          <a:xfrm>
            <a:off x="6084192" y="4149079"/>
            <a:ext cx="432047" cy="193700"/>
          </a:xfrm>
          <a:prstGeom prst="rect">
            <a:avLst/>
          </a:prstGeom>
          <a:noFill/>
        </p:spPr>
      </p:pic>
      <p:pic>
        <p:nvPicPr>
          <p:cNvPr id="145" name="Picture 5" descr="C:\Users\YCHXX\AppData\Local\Microsoft\Windows\Temporary Internet Files\Content.IE5\CTBVOFOZ\MC900290761[1].wmf"/>
          <p:cNvPicPr>
            <a:picLocks noChangeAspect="1" noChangeArrowheads="1"/>
          </p:cNvPicPr>
          <p:nvPr/>
        </p:nvPicPr>
        <p:blipFill>
          <a:blip r:embed="rId16" cstate="print"/>
          <a:srcRect/>
          <a:stretch>
            <a:fillRect/>
          </a:stretch>
        </p:blipFill>
        <p:spPr bwMode="auto">
          <a:xfrm>
            <a:off x="6280060" y="4255468"/>
            <a:ext cx="236174" cy="144016"/>
          </a:xfrm>
          <a:prstGeom prst="rect">
            <a:avLst/>
          </a:prstGeom>
          <a:noFill/>
        </p:spPr>
      </p:pic>
      <p:pic>
        <p:nvPicPr>
          <p:cNvPr id="146" name="Picture 2" descr="C:\Users\YCHXX\AppData\Local\Microsoft\Windows\Temporary Internet Files\Content.IE5\PZA43NQV\MC900303727[1].wmf"/>
          <p:cNvPicPr>
            <a:picLocks noChangeAspect="1" noChangeArrowheads="1"/>
          </p:cNvPicPr>
          <p:nvPr/>
        </p:nvPicPr>
        <p:blipFill>
          <a:blip r:embed="rId17" cstate="print"/>
          <a:srcRect/>
          <a:stretch>
            <a:fillRect/>
          </a:stretch>
        </p:blipFill>
        <p:spPr bwMode="auto">
          <a:xfrm>
            <a:off x="6804248" y="4077072"/>
            <a:ext cx="216024" cy="190690"/>
          </a:xfrm>
          <a:prstGeom prst="rect">
            <a:avLst/>
          </a:prstGeom>
          <a:noFill/>
        </p:spPr>
      </p:pic>
      <p:sp>
        <p:nvSpPr>
          <p:cNvPr id="149" name="テキスト ボックス 61"/>
          <p:cNvSpPr txBox="1"/>
          <p:nvPr/>
        </p:nvSpPr>
        <p:spPr>
          <a:xfrm>
            <a:off x="5436116" y="4183465"/>
            <a:ext cx="1008111" cy="288031"/>
          </a:xfrm>
          <a:prstGeom prst="rect">
            <a:avLst/>
          </a:prstGeom>
          <a:noFill/>
        </p:spPr>
        <p:txBody>
          <a:bodyPr wrap="square"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pPr>
            <a:r>
              <a:rPr lang="ja-JP" altLang="en-US" sz="600" dirty="0">
                <a:solidFill>
                  <a:prstClr val="black"/>
                </a:solidFill>
                <a:latin typeface="HG丸ｺﾞｼｯｸM-PRO" pitchFamily="50" charset="-128"/>
                <a:ea typeface="HG丸ｺﾞｼｯｸM-PRO" pitchFamily="50" charset="-128"/>
              </a:rPr>
              <a:t>居宅サービス</a:t>
            </a:r>
            <a:endParaRPr lang="en-US" altLang="ja-JP" sz="600" dirty="0">
              <a:solidFill>
                <a:prstClr val="black"/>
              </a:solidFill>
              <a:latin typeface="HG丸ｺﾞｼｯｸM-PRO" pitchFamily="50" charset="-128"/>
              <a:ea typeface="HG丸ｺﾞｼｯｸM-PRO" pitchFamily="50" charset="-128"/>
            </a:endParaRPr>
          </a:p>
          <a:p>
            <a:pPr fontAlgn="auto">
              <a:spcBef>
                <a:spcPts val="0"/>
              </a:spcBef>
              <a:spcAft>
                <a:spcPts val="0"/>
              </a:spcAft>
            </a:pPr>
            <a:r>
              <a:rPr lang="ja-JP" altLang="en-US" sz="600" dirty="0">
                <a:solidFill>
                  <a:prstClr val="black"/>
                </a:solidFill>
                <a:latin typeface="HG丸ｺﾞｼｯｸM-PRO" pitchFamily="50" charset="-128"/>
                <a:ea typeface="HG丸ｺﾞｼｯｸM-PRO" pitchFamily="50" charset="-128"/>
              </a:rPr>
              <a:t>地域密着型サービス等</a:t>
            </a:r>
            <a:endParaRPr lang="en-US" altLang="ja-JP" sz="600" dirty="0">
              <a:solidFill>
                <a:prstClr val="black"/>
              </a:solidFill>
              <a:latin typeface="HG丸ｺﾞｼｯｸM-PRO" pitchFamily="50" charset="-128"/>
              <a:ea typeface="HG丸ｺﾞｼｯｸM-PRO" pitchFamily="50" charset="-128"/>
            </a:endParaRPr>
          </a:p>
        </p:txBody>
      </p:sp>
      <p:sp>
        <p:nvSpPr>
          <p:cNvPr id="151" name="テキスト ボックス 62"/>
          <p:cNvSpPr txBox="1"/>
          <p:nvPr/>
        </p:nvSpPr>
        <p:spPr>
          <a:xfrm>
            <a:off x="6444208" y="4365448"/>
            <a:ext cx="936104" cy="246221"/>
          </a:xfrm>
          <a:prstGeom prst="rect">
            <a:avLst/>
          </a:prstGeom>
          <a:noFill/>
          <a:ln>
            <a:no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pPr>
            <a:r>
              <a:rPr lang="ja-JP" altLang="en-US" sz="500" dirty="0">
                <a:solidFill>
                  <a:prstClr val="black"/>
                </a:solidFill>
                <a:latin typeface="HG丸ｺﾞｼｯｸM-PRO" pitchFamily="50" charset="-128"/>
                <a:ea typeface="HG丸ｺﾞｼｯｸM-PRO" pitchFamily="50" charset="-128"/>
              </a:rPr>
              <a:t>短期入所等施設を</a:t>
            </a:r>
            <a:endParaRPr lang="en-US" altLang="ja-JP" sz="500" dirty="0">
              <a:solidFill>
                <a:prstClr val="black"/>
              </a:solidFill>
              <a:latin typeface="HG丸ｺﾞｼｯｸM-PRO" pitchFamily="50" charset="-128"/>
              <a:ea typeface="HG丸ｺﾞｼｯｸM-PRO" pitchFamily="50" charset="-128"/>
            </a:endParaRPr>
          </a:p>
          <a:p>
            <a:pPr fontAlgn="auto">
              <a:spcBef>
                <a:spcPts val="0"/>
              </a:spcBef>
              <a:spcAft>
                <a:spcPts val="0"/>
              </a:spcAft>
            </a:pPr>
            <a:r>
              <a:rPr lang="ja-JP" altLang="en-US" sz="500" dirty="0">
                <a:solidFill>
                  <a:prstClr val="black"/>
                </a:solidFill>
                <a:latin typeface="HG丸ｺﾞｼｯｸM-PRO" pitchFamily="50" charset="-128"/>
                <a:ea typeface="HG丸ｺﾞｼｯｸM-PRO" pitchFamily="50" charset="-128"/>
              </a:rPr>
              <a:t>利用したサービス　</a:t>
            </a:r>
            <a:endParaRPr lang="en-US" altLang="ja-JP" sz="500" dirty="0">
              <a:solidFill>
                <a:prstClr val="black"/>
              </a:solidFill>
              <a:latin typeface="HG丸ｺﾞｼｯｸM-PRO" pitchFamily="50" charset="-128"/>
              <a:ea typeface="HG丸ｺﾞｼｯｸM-PRO" pitchFamily="50" charset="-128"/>
            </a:endParaRPr>
          </a:p>
        </p:txBody>
      </p:sp>
      <p:sp>
        <p:nvSpPr>
          <p:cNvPr id="153" name="右矢印 152"/>
          <p:cNvSpPr/>
          <p:nvPr/>
        </p:nvSpPr>
        <p:spPr>
          <a:xfrm>
            <a:off x="8604450" y="4651524"/>
            <a:ext cx="360000" cy="108000"/>
          </a:xfrm>
          <a:prstGeom prst="rightArrow">
            <a:avLst/>
          </a:prstGeom>
        </p:spPr>
        <p:style>
          <a:lnRef idx="1">
            <a:schemeClr val="accent4"/>
          </a:lnRef>
          <a:fillRef idx="3">
            <a:schemeClr val="accent4"/>
          </a:fillRef>
          <a:effectRef idx="2">
            <a:schemeClr val="accent4"/>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fontAlgn="auto">
              <a:spcBef>
                <a:spcPts val="0"/>
              </a:spcBef>
              <a:spcAft>
                <a:spcPts val="0"/>
              </a:spcAft>
            </a:pPr>
            <a:endParaRPr lang="ja-JP" altLang="en-US">
              <a:solidFill>
                <a:prstClr val="white"/>
              </a:solidFill>
            </a:endParaRPr>
          </a:p>
        </p:txBody>
      </p:sp>
      <p:sp>
        <p:nvSpPr>
          <p:cNvPr id="163" name="下矢印 162"/>
          <p:cNvSpPr/>
          <p:nvPr/>
        </p:nvSpPr>
        <p:spPr>
          <a:xfrm rot="10800000">
            <a:off x="6228184" y="4761159"/>
            <a:ext cx="446994" cy="108000"/>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fontAlgn="auto">
              <a:spcBef>
                <a:spcPts val="0"/>
              </a:spcBef>
              <a:spcAft>
                <a:spcPts val="0"/>
              </a:spcAft>
            </a:pPr>
            <a:endParaRPr lang="ja-JP" altLang="en-US">
              <a:solidFill>
                <a:prstClr val="white"/>
              </a:solidFill>
            </a:endParaRPr>
          </a:p>
        </p:txBody>
      </p:sp>
      <p:sp>
        <p:nvSpPr>
          <p:cNvPr id="91" name="右矢印 90"/>
          <p:cNvSpPr/>
          <p:nvPr/>
        </p:nvSpPr>
        <p:spPr>
          <a:xfrm>
            <a:off x="4139952" y="4651524"/>
            <a:ext cx="1080000" cy="108000"/>
          </a:xfrm>
          <a:prstGeom prst="rightArrow">
            <a:avLst/>
          </a:prstGeom>
        </p:spPr>
        <p:style>
          <a:lnRef idx="1">
            <a:schemeClr val="accent4"/>
          </a:lnRef>
          <a:fillRef idx="3">
            <a:schemeClr val="accent4"/>
          </a:fillRef>
          <a:effectRef idx="2">
            <a:schemeClr val="accent4"/>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fontAlgn="auto">
              <a:spcBef>
                <a:spcPts val="0"/>
              </a:spcBef>
              <a:spcAft>
                <a:spcPts val="0"/>
              </a:spcAft>
            </a:pPr>
            <a:endParaRPr lang="ja-JP" altLang="en-US">
              <a:solidFill>
                <a:prstClr val="white"/>
              </a:solidFill>
            </a:endParaRPr>
          </a:p>
        </p:txBody>
      </p:sp>
      <p:sp>
        <p:nvSpPr>
          <p:cNvPr id="166" name="円弧 165"/>
          <p:cNvSpPr/>
          <p:nvPr/>
        </p:nvSpPr>
        <p:spPr>
          <a:xfrm rot="2804257" flipV="1">
            <a:off x="5443632" y="3834813"/>
            <a:ext cx="808772" cy="963451"/>
          </a:xfrm>
          <a:prstGeom prst="arc">
            <a:avLst>
              <a:gd name="adj1" fmla="val 20475222"/>
              <a:gd name="adj2" fmla="val 1605431"/>
            </a:avLst>
          </a:prstGeom>
          <a:ln>
            <a:headEnd type="none" w="med" len="med"/>
            <a:tailEnd type="triangle" w="med" len="med"/>
          </a:ln>
        </p:spPr>
        <p:style>
          <a:lnRef idx="3">
            <a:schemeClr val="accent4"/>
          </a:lnRef>
          <a:fillRef idx="0">
            <a:schemeClr val="accent4"/>
          </a:fillRef>
          <a:effectRef idx="2">
            <a:schemeClr val="accent4"/>
          </a:effectRef>
          <a:fontRef idx="minor">
            <a:schemeClr val="tx1"/>
          </a:fontRef>
        </p:style>
        <p:txBody>
          <a:bodyPr wrap="square" rtlCol="0"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fontAlgn="auto">
              <a:spcBef>
                <a:spcPts val="0"/>
              </a:spcBef>
              <a:spcAft>
                <a:spcPts val="0"/>
              </a:spcAft>
            </a:pPr>
            <a:endParaRPr lang="ja-JP" altLang="en-US">
              <a:solidFill>
                <a:prstClr val="black"/>
              </a:solidFill>
            </a:endParaRPr>
          </a:p>
        </p:txBody>
      </p:sp>
      <p:sp>
        <p:nvSpPr>
          <p:cNvPr id="167" name="円弧 166"/>
          <p:cNvSpPr/>
          <p:nvPr/>
        </p:nvSpPr>
        <p:spPr>
          <a:xfrm rot="15472735">
            <a:off x="6674101" y="3120932"/>
            <a:ext cx="1580709" cy="2189269"/>
          </a:xfrm>
          <a:prstGeom prst="arc">
            <a:avLst>
              <a:gd name="adj1" fmla="val 15394995"/>
              <a:gd name="adj2" fmla="val 16191736"/>
            </a:avLst>
          </a:prstGeom>
          <a:ln w="38100">
            <a:headEnd type="triangle" w="med" len="med"/>
            <a:tailEnd type="none" w="med" len="med"/>
          </a:ln>
        </p:spPr>
        <p:style>
          <a:lnRef idx="3">
            <a:schemeClr val="accent4"/>
          </a:lnRef>
          <a:fillRef idx="0">
            <a:schemeClr val="accent4"/>
          </a:fillRef>
          <a:effectRef idx="2">
            <a:schemeClr val="accent4"/>
          </a:effectRef>
          <a:fontRef idx="minor">
            <a:schemeClr val="tx1"/>
          </a:fontRef>
        </p:style>
        <p:txBody>
          <a:bodyPr wrap="square" rtlCol="0"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fontAlgn="auto">
              <a:spcBef>
                <a:spcPts val="0"/>
              </a:spcBef>
              <a:spcAft>
                <a:spcPts val="0"/>
              </a:spcAft>
            </a:pPr>
            <a:endParaRPr lang="ja-JP" altLang="en-US">
              <a:solidFill>
                <a:prstClr val="black"/>
              </a:solidFill>
            </a:endParaRPr>
          </a:p>
        </p:txBody>
      </p:sp>
      <p:sp>
        <p:nvSpPr>
          <p:cNvPr id="162" name="下矢印 161"/>
          <p:cNvSpPr/>
          <p:nvPr/>
        </p:nvSpPr>
        <p:spPr>
          <a:xfrm>
            <a:off x="6732240" y="4581473"/>
            <a:ext cx="434536" cy="72007"/>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fontAlgn="auto">
              <a:spcBef>
                <a:spcPts val="0"/>
              </a:spcBef>
              <a:spcAft>
                <a:spcPts val="0"/>
              </a:spcAft>
            </a:pPr>
            <a:endParaRPr lang="ja-JP" altLang="en-US">
              <a:solidFill>
                <a:prstClr val="white"/>
              </a:solidFill>
            </a:endParaRPr>
          </a:p>
        </p:txBody>
      </p:sp>
      <p:pic>
        <p:nvPicPr>
          <p:cNvPr id="168" name="Picture 2"/>
          <p:cNvPicPr>
            <a:picLocks noChangeAspect="1" noChangeArrowheads="1"/>
          </p:cNvPicPr>
          <p:nvPr/>
        </p:nvPicPr>
        <p:blipFill>
          <a:blip r:embed="rId18" cstate="print"/>
          <a:srcRect/>
          <a:stretch>
            <a:fillRect/>
          </a:stretch>
        </p:blipFill>
        <p:spPr bwMode="auto">
          <a:xfrm rot="10800000" flipH="1" flipV="1">
            <a:off x="7020293" y="4100762"/>
            <a:ext cx="151642" cy="192337"/>
          </a:xfrm>
          <a:prstGeom prst="rect">
            <a:avLst/>
          </a:prstGeom>
          <a:noFill/>
          <a:ln w="9525">
            <a:noFill/>
            <a:miter lim="800000"/>
            <a:headEnd/>
            <a:tailEnd/>
          </a:ln>
          <a:effectLst/>
        </p:spPr>
      </p:pic>
      <p:sp>
        <p:nvSpPr>
          <p:cNvPr id="174" name="円弧 173"/>
          <p:cNvSpPr/>
          <p:nvPr/>
        </p:nvSpPr>
        <p:spPr>
          <a:xfrm rot="5978476" flipH="1">
            <a:off x="5986154" y="4354629"/>
            <a:ext cx="761755" cy="1028536"/>
          </a:xfrm>
          <a:prstGeom prst="arc">
            <a:avLst>
              <a:gd name="adj1" fmla="val 4393287"/>
              <a:gd name="adj2" fmla="val 17673015"/>
            </a:avLst>
          </a:prstGeom>
          <a:ln w="57150">
            <a:headEnd type="none" w="med" len="med"/>
            <a:tailEnd type="triangle" w="med" len="med"/>
          </a:ln>
        </p:spPr>
        <p:style>
          <a:lnRef idx="3">
            <a:schemeClr val="accent4"/>
          </a:lnRef>
          <a:fillRef idx="0">
            <a:schemeClr val="accent4"/>
          </a:fillRef>
          <a:effectRef idx="2">
            <a:schemeClr val="accent4"/>
          </a:effectRef>
          <a:fontRef idx="minor">
            <a:schemeClr val="tx1"/>
          </a:fontRef>
        </p:style>
        <p:txBody>
          <a:bodyPr wrap="square" rtlCol="0"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fontAlgn="auto">
              <a:spcBef>
                <a:spcPts val="0"/>
              </a:spcBef>
              <a:spcAft>
                <a:spcPts val="0"/>
              </a:spcAft>
            </a:pPr>
            <a:endParaRPr lang="ja-JP" altLang="en-US">
              <a:solidFill>
                <a:prstClr val="black"/>
              </a:solidFill>
            </a:endParaRPr>
          </a:p>
        </p:txBody>
      </p:sp>
      <p:sp>
        <p:nvSpPr>
          <p:cNvPr id="142" name="正方形/長方形 141"/>
          <p:cNvSpPr/>
          <p:nvPr/>
        </p:nvSpPr>
        <p:spPr>
          <a:xfrm>
            <a:off x="5364202" y="4941512"/>
            <a:ext cx="1008000" cy="181639"/>
          </a:xfrm>
          <a:prstGeom prst="rect">
            <a:avLst/>
          </a:prstGeom>
          <a:solidFill>
            <a:schemeClr val="bg1"/>
          </a:solidFill>
          <a:ln>
            <a:solidFill>
              <a:srgbClr val="FF0000"/>
            </a:solidFill>
          </a:ln>
        </p:spPr>
        <p:style>
          <a:lnRef idx="2">
            <a:schemeClr val="accent2"/>
          </a:lnRef>
          <a:fillRef idx="1">
            <a:schemeClr val="lt1"/>
          </a:fillRef>
          <a:effectRef idx="0">
            <a:schemeClr val="accent2"/>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fontAlgn="auto">
              <a:spcBef>
                <a:spcPts val="0"/>
              </a:spcBef>
              <a:spcAft>
                <a:spcPts val="0"/>
              </a:spcAft>
            </a:pPr>
            <a:r>
              <a:rPr lang="ja-JP" altLang="en-US" sz="500" dirty="0">
                <a:solidFill>
                  <a:prstClr val="black"/>
                </a:solidFill>
                <a:latin typeface="HGPｺﾞｼｯｸM" pitchFamily="50" charset="-128"/>
                <a:ea typeface="HGPｺﾞｼｯｸM" pitchFamily="50" charset="-128"/>
              </a:rPr>
              <a:t>認知症行動・心理症状悪化時</a:t>
            </a:r>
            <a:endParaRPr lang="en-US" altLang="ja-JP" sz="500" dirty="0">
              <a:solidFill>
                <a:prstClr val="black"/>
              </a:solidFill>
              <a:latin typeface="HGPｺﾞｼｯｸM" pitchFamily="50" charset="-128"/>
              <a:ea typeface="HGPｺﾞｼｯｸM" pitchFamily="50" charset="-128"/>
            </a:endParaRPr>
          </a:p>
          <a:p>
            <a:pPr algn="ctr" fontAlgn="auto">
              <a:spcBef>
                <a:spcPts val="0"/>
              </a:spcBef>
              <a:spcAft>
                <a:spcPts val="0"/>
              </a:spcAft>
            </a:pPr>
            <a:r>
              <a:rPr lang="ja-JP" altLang="en-US" sz="500" dirty="0">
                <a:solidFill>
                  <a:prstClr val="black"/>
                </a:solidFill>
                <a:latin typeface="HGPｺﾞｼｯｸM" pitchFamily="50" charset="-128"/>
                <a:ea typeface="HGPｺﾞｼｯｸM" pitchFamily="50" charset="-128"/>
              </a:rPr>
              <a:t>などの急性増悪期診療</a:t>
            </a:r>
          </a:p>
        </p:txBody>
      </p:sp>
      <p:sp>
        <p:nvSpPr>
          <p:cNvPr id="150" name="テキスト ボックス 213"/>
          <p:cNvSpPr txBox="1"/>
          <p:nvPr/>
        </p:nvSpPr>
        <p:spPr>
          <a:xfrm>
            <a:off x="6444214" y="5055483"/>
            <a:ext cx="1008112" cy="246069"/>
          </a:xfrm>
          <a:prstGeom prst="rect">
            <a:avLst/>
          </a:prstGeom>
          <a:noFill/>
        </p:spPr>
        <p:txBody>
          <a:bodyPr wrap="square"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fontAlgn="auto">
              <a:spcBef>
                <a:spcPts val="0"/>
              </a:spcBef>
              <a:spcAft>
                <a:spcPts val="0"/>
              </a:spcAft>
            </a:pPr>
            <a:r>
              <a:rPr lang="ja-JP" altLang="en-US" sz="400" dirty="0">
                <a:solidFill>
                  <a:prstClr val="black"/>
                </a:solidFill>
                <a:latin typeface="HG丸ｺﾞｼｯｸM-PRO" pitchFamily="50" charset="-128"/>
                <a:ea typeface="HG丸ｺﾞｼｯｸM-PRO" pitchFamily="50" charset="-128"/>
              </a:rPr>
              <a:t>短期治療</a:t>
            </a:r>
            <a:endParaRPr lang="en-US" altLang="ja-JP" sz="400" dirty="0">
              <a:solidFill>
                <a:prstClr val="black"/>
              </a:solidFill>
              <a:latin typeface="HG丸ｺﾞｼｯｸM-PRO" pitchFamily="50" charset="-128"/>
              <a:ea typeface="HG丸ｺﾞｼｯｸM-PRO" pitchFamily="50" charset="-128"/>
            </a:endParaRPr>
          </a:p>
          <a:p>
            <a:pPr algn="ctr" fontAlgn="auto">
              <a:spcBef>
                <a:spcPts val="0"/>
              </a:spcBef>
              <a:spcAft>
                <a:spcPts val="0"/>
              </a:spcAft>
            </a:pPr>
            <a:r>
              <a:rPr lang="ja-JP" altLang="en-US" sz="400" dirty="0">
                <a:solidFill>
                  <a:prstClr val="black"/>
                </a:solidFill>
                <a:latin typeface="HG丸ｺﾞｼｯｸM-PRO" pitchFamily="50" charset="-128"/>
                <a:ea typeface="HG丸ｺﾞｼｯｸM-PRO" pitchFamily="50" charset="-128"/>
              </a:rPr>
              <a:t>（精神科医療機関等）</a:t>
            </a:r>
          </a:p>
        </p:txBody>
      </p:sp>
      <p:pic>
        <p:nvPicPr>
          <p:cNvPr id="148" name="Picture 3"/>
          <p:cNvPicPr>
            <a:picLocks noChangeAspect="1" noChangeArrowheads="1"/>
          </p:cNvPicPr>
          <p:nvPr/>
        </p:nvPicPr>
        <p:blipFill>
          <a:blip r:embed="rId19" cstate="print"/>
          <a:srcRect/>
          <a:stretch>
            <a:fillRect/>
          </a:stretch>
        </p:blipFill>
        <p:spPr bwMode="auto">
          <a:xfrm>
            <a:off x="6372200" y="5085184"/>
            <a:ext cx="227605" cy="274554"/>
          </a:xfrm>
          <a:prstGeom prst="rect">
            <a:avLst/>
          </a:prstGeom>
          <a:noFill/>
          <a:ln w="9525">
            <a:noFill/>
            <a:miter lim="800000"/>
            <a:headEnd/>
            <a:tailEnd/>
          </a:ln>
          <a:effectLst/>
        </p:spPr>
      </p:pic>
      <p:sp>
        <p:nvSpPr>
          <p:cNvPr id="182" name="正方形/長方形 181"/>
          <p:cNvSpPr/>
          <p:nvPr/>
        </p:nvSpPr>
        <p:spPr>
          <a:xfrm>
            <a:off x="7524347" y="4941168"/>
            <a:ext cx="720000" cy="180000"/>
          </a:xfrm>
          <a:prstGeom prst="rect">
            <a:avLst/>
          </a:prstGeom>
          <a:ln/>
        </p:spPr>
        <p:style>
          <a:lnRef idx="2">
            <a:schemeClr val="accent1"/>
          </a:lnRef>
          <a:fillRef idx="1">
            <a:schemeClr val="lt1"/>
          </a:fillRef>
          <a:effectRef idx="0">
            <a:schemeClr val="accent1"/>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fontAlgn="auto">
              <a:spcBef>
                <a:spcPts val="0"/>
              </a:spcBef>
              <a:spcAft>
                <a:spcPts val="0"/>
              </a:spcAft>
            </a:pPr>
            <a:r>
              <a:rPr lang="ja-JP" altLang="en-US" sz="700" dirty="0">
                <a:solidFill>
                  <a:prstClr val="black"/>
                </a:solidFill>
                <a:latin typeface="HGPｺﾞｼｯｸM" pitchFamily="50" charset="-128"/>
                <a:ea typeface="HGPｺﾞｼｯｸM" pitchFamily="50" charset="-128"/>
              </a:rPr>
              <a:t>日常診療</a:t>
            </a:r>
          </a:p>
        </p:txBody>
      </p:sp>
      <p:cxnSp>
        <p:nvCxnSpPr>
          <p:cNvPr id="183" name="直線矢印コネクタ 182"/>
          <p:cNvCxnSpPr/>
          <p:nvPr/>
        </p:nvCxnSpPr>
        <p:spPr>
          <a:xfrm>
            <a:off x="6372200" y="5013176"/>
            <a:ext cx="1152000" cy="0"/>
          </a:xfrm>
          <a:prstGeom prst="straightConnector1">
            <a:avLst/>
          </a:prstGeom>
          <a:ln w="9525">
            <a:tailEnd type="arrow"/>
          </a:ln>
        </p:spPr>
        <p:style>
          <a:lnRef idx="1">
            <a:schemeClr val="dk1"/>
          </a:lnRef>
          <a:fillRef idx="0">
            <a:schemeClr val="dk1"/>
          </a:fillRef>
          <a:effectRef idx="0">
            <a:schemeClr val="dk1"/>
          </a:effectRef>
          <a:fontRef idx="minor">
            <a:schemeClr val="tx1"/>
          </a:fontRef>
        </p:style>
      </p:cxnSp>
      <p:cxnSp>
        <p:nvCxnSpPr>
          <p:cNvPr id="184" name="直線矢印コネクタ 183"/>
          <p:cNvCxnSpPr/>
          <p:nvPr/>
        </p:nvCxnSpPr>
        <p:spPr>
          <a:xfrm>
            <a:off x="8244426" y="5013176"/>
            <a:ext cx="720000" cy="0"/>
          </a:xfrm>
          <a:prstGeom prst="straightConnector1">
            <a:avLst/>
          </a:prstGeom>
          <a:ln w="9525">
            <a:tailEnd type="arrow"/>
          </a:ln>
        </p:spPr>
        <p:style>
          <a:lnRef idx="1">
            <a:schemeClr val="dk1"/>
          </a:lnRef>
          <a:fillRef idx="0">
            <a:schemeClr val="dk1"/>
          </a:fillRef>
          <a:effectRef idx="0">
            <a:schemeClr val="dk1"/>
          </a:effectRef>
          <a:fontRef idx="minor">
            <a:schemeClr val="tx1"/>
          </a:fontRef>
        </p:style>
      </p:cxnSp>
      <p:sp>
        <p:nvSpPr>
          <p:cNvPr id="152" name="右矢印 151"/>
          <p:cNvSpPr/>
          <p:nvPr/>
        </p:nvSpPr>
        <p:spPr>
          <a:xfrm>
            <a:off x="6012162" y="4651524"/>
            <a:ext cx="2124000" cy="108000"/>
          </a:xfrm>
          <a:prstGeom prst="rightArrow">
            <a:avLst/>
          </a:prstGeom>
        </p:spPr>
        <p:style>
          <a:lnRef idx="1">
            <a:schemeClr val="accent4"/>
          </a:lnRef>
          <a:fillRef idx="3">
            <a:schemeClr val="accent4"/>
          </a:fillRef>
          <a:effectRef idx="2">
            <a:schemeClr val="accent4"/>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fontAlgn="auto">
              <a:spcBef>
                <a:spcPts val="0"/>
              </a:spcBef>
              <a:spcAft>
                <a:spcPts val="0"/>
              </a:spcAft>
            </a:pPr>
            <a:endParaRPr lang="ja-JP" altLang="en-US">
              <a:solidFill>
                <a:prstClr val="white"/>
              </a:solidFill>
            </a:endParaRPr>
          </a:p>
        </p:txBody>
      </p:sp>
      <p:sp>
        <p:nvSpPr>
          <p:cNvPr id="141" name="爆発 1 140"/>
          <p:cNvSpPr/>
          <p:nvPr/>
        </p:nvSpPr>
        <p:spPr>
          <a:xfrm>
            <a:off x="5220074" y="4471836"/>
            <a:ext cx="936104" cy="437663"/>
          </a:xfrm>
          <a:prstGeom prst="irregularSeal1">
            <a:avLst/>
          </a:prstGeom>
          <a:ln>
            <a:solidFill>
              <a:srgbClr val="FF0000"/>
            </a:solidFill>
          </a:ln>
        </p:spPr>
        <p:style>
          <a:lnRef idx="2">
            <a:schemeClr val="accent2"/>
          </a:lnRef>
          <a:fillRef idx="1">
            <a:schemeClr val="lt1"/>
          </a:fillRef>
          <a:effectRef idx="0">
            <a:schemeClr val="accent2"/>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fontAlgn="auto">
              <a:spcBef>
                <a:spcPts val="0"/>
              </a:spcBef>
              <a:spcAft>
                <a:spcPts val="0"/>
              </a:spcAft>
            </a:pPr>
            <a:r>
              <a:rPr lang="ja-JP" altLang="en-US" sz="600" dirty="0">
                <a:solidFill>
                  <a:prstClr val="black"/>
                </a:solidFill>
              </a:rPr>
              <a:t>急性</a:t>
            </a:r>
            <a:endParaRPr lang="en-US" altLang="ja-JP" sz="600" b="1" dirty="0">
              <a:solidFill>
                <a:prstClr val="black"/>
              </a:solidFill>
            </a:endParaRPr>
          </a:p>
          <a:p>
            <a:pPr algn="ctr" fontAlgn="auto">
              <a:spcBef>
                <a:spcPts val="0"/>
              </a:spcBef>
              <a:spcAft>
                <a:spcPts val="0"/>
              </a:spcAft>
            </a:pPr>
            <a:r>
              <a:rPr lang="ja-JP" altLang="en-US" sz="600" dirty="0">
                <a:solidFill>
                  <a:prstClr val="black"/>
                </a:solidFill>
              </a:rPr>
              <a:t>増悪期</a:t>
            </a:r>
          </a:p>
        </p:txBody>
      </p:sp>
      <p:grpSp>
        <p:nvGrpSpPr>
          <p:cNvPr id="7" name="グループ化 86"/>
          <p:cNvGrpSpPr/>
          <p:nvPr/>
        </p:nvGrpSpPr>
        <p:grpSpPr>
          <a:xfrm>
            <a:off x="3995956" y="4221431"/>
            <a:ext cx="504056" cy="360041"/>
            <a:chOff x="267608" y="548513"/>
            <a:chExt cx="907431" cy="811963"/>
          </a:xfrm>
        </p:grpSpPr>
        <p:pic>
          <p:nvPicPr>
            <p:cNvPr id="189" name="Picture 7" descr="C:\Users\YCHXX\AppData\Local\Microsoft\Windows\Temporary Internet Files\Content.IE5\ADV5CF2Q\MC900433856[1].png"/>
            <p:cNvPicPr>
              <a:picLocks noChangeAspect="1" noChangeArrowheads="1"/>
            </p:cNvPicPr>
            <p:nvPr/>
          </p:nvPicPr>
          <p:blipFill>
            <a:blip r:embed="rId3" cstate="print"/>
            <a:srcRect/>
            <a:stretch>
              <a:fillRect/>
            </a:stretch>
          </p:blipFill>
          <p:spPr bwMode="auto">
            <a:xfrm>
              <a:off x="381037" y="548513"/>
              <a:ext cx="794002" cy="692226"/>
            </a:xfrm>
            <a:prstGeom prst="rect">
              <a:avLst/>
            </a:prstGeom>
            <a:noFill/>
          </p:spPr>
        </p:pic>
        <p:pic>
          <p:nvPicPr>
            <p:cNvPr id="190" name="Picture 6" descr="C:\Users\YCHXX\AppData\Local\Microsoft\Windows\Temporary Internet Files\Content.IE5\CTBVOFOZ\MC900446196[1].wmf"/>
            <p:cNvPicPr>
              <a:picLocks noChangeAspect="1" noChangeArrowheads="1"/>
            </p:cNvPicPr>
            <p:nvPr/>
          </p:nvPicPr>
          <p:blipFill>
            <a:blip r:embed="rId4" cstate="print"/>
            <a:srcRect/>
            <a:stretch>
              <a:fillRect/>
            </a:stretch>
          </p:blipFill>
          <p:spPr bwMode="auto">
            <a:xfrm>
              <a:off x="267608" y="1088649"/>
              <a:ext cx="228566" cy="270925"/>
            </a:xfrm>
            <a:prstGeom prst="rect">
              <a:avLst/>
            </a:prstGeom>
            <a:noFill/>
          </p:spPr>
        </p:pic>
        <p:pic>
          <p:nvPicPr>
            <p:cNvPr id="191" name="Picture 8" descr="C:\Users\YCHXX\AppData\Local\Microsoft\Windows\Temporary Internet Files\Content.IE5\PZA43NQV\MC900446184[1].wmf"/>
            <p:cNvPicPr>
              <a:picLocks noChangeAspect="1" noChangeArrowheads="1"/>
            </p:cNvPicPr>
            <p:nvPr/>
          </p:nvPicPr>
          <p:blipFill>
            <a:blip r:embed="rId5" cstate="print"/>
            <a:srcRect/>
            <a:stretch>
              <a:fillRect/>
            </a:stretch>
          </p:blipFill>
          <p:spPr bwMode="auto">
            <a:xfrm>
              <a:off x="496173" y="1035400"/>
              <a:ext cx="228566" cy="281530"/>
            </a:xfrm>
            <a:prstGeom prst="rect">
              <a:avLst/>
            </a:prstGeom>
            <a:noFill/>
          </p:spPr>
        </p:pic>
        <p:pic>
          <p:nvPicPr>
            <p:cNvPr id="192" name="Picture 9" descr="C:\Users\YCHXX\AppData\Local\Microsoft\Windows\Temporary Internet Files\Content.IE5\CTBVOFOZ\MC900446194[1].wmf"/>
            <p:cNvPicPr>
              <a:picLocks noChangeAspect="1" noChangeArrowheads="1"/>
            </p:cNvPicPr>
            <p:nvPr/>
          </p:nvPicPr>
          <p:blipFill>
            <a:blip r:embed="rId6" cstate="print"/>
            <a:srcRect/>
            <a:stretch>
              <a:fillRect/>
            </a:stretch>
          </p:blipFill>
          <p:spPr bwMode="auto">
            <a:xfrm>
              <a:off x="724738" y="1035400"/>
              <a:ext cx="307477" cy="325076"/>
            </a:xfrm>
            <a:prstGeom prst="rect">
              <a:avLst/>
            </a:prstGeom>
            <a:noFill/>
          </p:spPr>
        </p:pic>
      </p:grpSp>
      <p:cxnSp>
        <p:nvCxnSpPr>
          <p:cNvPr id="198" name="直線矢印コネクタ 197"/>
          <p:cNvCxnSpPr/>
          <p:nvPr/>
        </p:nvCxnSpPr>
        <p:spPr>
          <a:xfrm>
            <a:off x="8676490" y="4039444"/>
            <a:ext cx="432000" cy="0"/>
          </a:xfrm>
          <a:prstGeom prst="straightConnector1">
            <a:avLst/>
          </a:prstGeom>
          <a:ln w="12700">
            <a:headEnd type="none" w="med" len="med"/>
            <a:tailEnd type="triangle" w="med" len="med"/>
          </a:ln>
        </p:spPr>
        <p:style>
          <a:lnRef idx="1">
            <a:schemeClr val="dk1"/>
          </a:lnRef>
          <a:fillRef idx="0">
            <a:schemeClr val="dk1"/>
          </a:fillRef>
          <a:effectRef idx="0">
            <a:schemeClr val="dk1"/>
          </a:effectRef>
          <a:fontRef idx="minor">
            <a:schemeClr val="tx1"/>
          </a:fontRef>
        </p:style>
      </p:cxnSp>
      <p:cxnSp>
        <p:nvCxnSpPr>
          <p:cNvPr id="199" name="直線矢印コネクタ 198"/>
          <p:cNvCxnSpPr/>
          <p:nvPr/>
        </p:nvCxnSpPr>
        <p:spPr>
          <a:xfrm flipH="1">
            <a:off x="7524348" y="4039444"/>
            <a:ext cx="423664" cy="0"/>
          </a:xfrm>
          <a:prstGeom prst="straightConnector1">
            <a:avLst/>
          </a:prstGeom>
          <a:ln w="12700">
            <a:headEnd type="none" w="med" len="med"/>
            <a:tailEnd type="triangle" w="med" len="med"/>
          </a:ln>
        </p:spPr>
        <p:style>
          <a:lnRef idx="1">
            <a:schemeClr val="dk1"/>
          </a:lnRef>
          <a:fillRef idx="0">
            <a:schemeClr val="dk1"/>
          </a:fillRef>
          <a:effectRef idx="0">
            <a:schemeClr val="dk1"/>
          </a:effectRef>
          <a:fontRef idx="minor">
            <a:schemeClr val="tx1"/>
          </a:fontRef>
        </p:style>
      </p:cxnSp>
      <p:pic>
        <p:nvPicPr>
          <p:cNvPr id="205" name="Picture 2" descr="人間,女,女性,高齢者"/>
          <p:cNvPicPr>
            <a:picLocks noChangeAspect="1" noChangeArrowheads="1"/>
          </p:cNvPicPr>
          <p:nvPr/>
        </p:nvPicPr>
        <p:blipFill>
          <a:blip r:embed="rId7" cstate="print"/>
          <a:srcRect/>
          <a:stretch>
            <a:fillRect/>
          </a:stretch>
        </p:blipFill>
        <p:spPr bwMode="auto">
          <a:xfrm>
            <a:off x="3662553" y="4471836"/>
            <a:ext cx="333461" cy="320223"/>
          </a:xfrm>
          <a:prstGeom prst="rect">
            <a:avLst/>
          </a:prstGeom>
          <a:noFill/>
        </p:spPr>
      </p:pic>
      <p:pic>
        <p:nvPicPr>
          <p:cNvPr id="206" name="Picture 2" descr="人間,女,女性,高齢者"/>
          <p:cNvPicPr>
            <a:picLocks noChangeAspect="1" noChangeArrowheads="1"/>
          </p:cNvPicPr>
          <p:nvPr/>
        </p:nvPicPr>
        <p:blipFill>
          <a:blip r:embed="rId7" cstate="print"/>
          <a:srcRect/>
          <a:stretch>
            <a:fillRect/>
          </a:stretch>
        </p:blipFill>
        <p:spPr bwMode="auto">
          <a:xfrm>
            <a:off x="8199148" y="4471836"/>
            <a:ext cx="333461" cy="320223"/>
          </a:xfrm>
          <a:prstGeom prst="rect">
            <a:avLst/>
          </a:prstGeom>
          <a:noFill/>
        </p:spPr>
      </p:pic>
      <p:sp>
        <p:nvSpPr>
          <p:cNvPr id="129" name="テキスト ボックス 77"/>
          <p:cNvSpPr txBox="1"/>
          <p:nvPr/>
        </p:nvSpPr>
        <p:spPr>
          <a:xfrm>
            <a:off x="179525" y="1628800"/>
            <a:ext cx="3168351" cy="504056"/>
          </a:xfrm>
          <a:prstGeom prst="rect">
            <a:avLst/>
          </a:prstGeom>
          <a:solidFill>
            <a:schemeClr val="bg1"/>
          </a:solidFill>
        </p:spPr>
        <p:style>
          <a:lnRef idx="1">
            <a:schemeClr val="accent5"/>
          </a:lnRef>
          <a:fillRef idx="2">
            <a:schemeClr val="accent5"/>
          </a:fillRef>
          <a:effectRef idx="1">
            <a:schemeClr val="accent5"/>
          </a:effectRef>
          <a:fontRef idx="minor">
            <a:schemeClr val="dk1"/>
          </a:fontRef>
        </p:style>
        <p:txBody>
          <a:bodyPr wrap="square" rtlCol="0" anchor="ctr">
            <a:no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auto">
              <a:spcBef>
                <a:spcPts val="0"/>
              </a:spcBef>
              <a:spcAft>
                <a:spcPts val="0"/>
              </a:spcAft>
            </a:pPr>
            <a:r>
              <a:rPr lang="ja-JP" altLang="en-US" sz="800" dirty="0">
                <a:solidFill>
                  <a:prstClr val="black"/>
                </a:solidFill>
                <a:latin typeface="HGPｺﾞｼｯｸE" pitchFamily="50" charset="-128"/>
                <a:ea typeface="HGPｺﾞｼｯｸE" pitchFamily="50" charset="-128"/>
              </a:rPr>
              <a:t>認知症の人やその家族が、認知症と疑われる症状が発生した場合に、いつ、どこで、どのような医療や介護サービスを受ければよいか理解できるよう、標準的な認知症ケアパスの作成と普及を推進する</a:t>
            </a:r>
            <a:r>
              <a:rPr lang="ja-JP" altLang="en-US" sz="800" b="1" dirty="0">
                <a:solidFill>
                  <a:prstClr val="black"/>
                </a:solidFill>
                <a:latin typeface="HGPｺﾞｼｯｸE" pitchFamily="50" charset="-128"/>
                <a:ea typeface="HGPｺﾞｼｯｸE" pitchFamily="50" charset="-128"/>
              </a:rPr>
              <a:t>。</a:t>
            </a:r>
            <a:endParaRPr lang="en-US" altLang="ja-JP" sz="800" b="1" dirty="0">
              <a:solidFill>
                <a:prstClr val="black"/>
              </a:solidFill>
              <a:latin typeface="HGPｺﾞｼｯｸE" pitchFamily="50" charset="-128"/>
              <a:ea typeface="HGPｺﾞｼｯｸE" pitchFamily="50" charset="-128"/>
            </a:endParaRPr>
          </a:p>
        </p:txBody>
      </p:sp>
      <p:sp>
        <p:nvSpPr>
          <p:cNvPr id="12" name="角丸四角形 11"/>
          <p:cNvSpPr/>
          <p:nvPr/>
        </p:nvSpPr>
        <p:spPr>
          <a:xfrm>
            <a:off x="251539" y="1484808"/>
            <a:ext cx="2880320" cy="180000"/>
          </a:xfrm>
          <a:prstGeom prst="roundRect">
            <a:avLst/>
          </a:prstGeom>
          <a:solidFill>
            <a:srgbClr val="FFFF00"/>
          </a:solidFill>
          <a:ln>
            <a:solidFill>
              <a:schemeClr val="tx1"/>
            </a:solidFill>
          </a:ln>
        </p:spPr>
        <p:style>
          <a:lnRef idx="0">
            <a:schemeClr val="accent5"/>
          </a:lnRef>
          <a:fillRef idx="3">
            <a:schemeClr val="accent5"/>
          </a:fillRef>
          <a:effectRef idx="3">
            <a:schemeClr val="accent5"/>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fontAlgn="auto">
              <a:spcBef>
                <a:spcPts val="0"/>
              </a:spcBef>
              <a:spcAft>
                <a:spcPts val="0"/>
              </a:spcAft>
            </a:pPr>
            <a:r>
              <a:rPr lang="ja-JP" altLang="en-US" sz="1000" dirty="0">
                <a:solidFill>
                  <a:prstClr val="black"/>
                </a:solidFill>
                <a:latin typeface="HG創英角ｺﾞｼｯｸUB" pitchFamily="49" charset="-128"/>
                <a:ea typeface="HG創英角ｺﾞｼｯｸUB" pitchFamily="49" charset="-128"/>
              </a:rPr>
              <a:t>　</a:t>
            </a:r>
            <a:r>
              <a:rPr lang="ja-JP" altLang="en-US" sz="1000" dirty="0" smtClean="0">
                <a:solidFill>
                  <a:prstClr val="black"/>
                </a:solidFill>
                <a:latin typeface="HG創英角ｺﾞｼｯｸUB" pitchFamily="49" charset="-128"/>
                <a:ea typeface="HG創英角ｺﾞｼｯｸUB" pitchFamily="49" charset="-128"/>
              </a:rPr>
              <a:t>　１</a:t>
            </a:r>
            <a:r>
              <a:rPr lang="en-US" altLang="ja-JP" sz="1000" dirty="0" smtClean="0">
                <a:solidFill>
                  <a:prstClr val="black"/>
                </a:solidFill>
                <a:latin typeface="HG創英角ｺﾞｼｯｸUB" pitchFamily="49" charset="-128"/>
                <a:ea typeface="HG創英角ｺﾞｼｯｸUB" pitchFamily="49" charset="-128"/>
              </a:rPr>
              <a:t> </a:t>
            </a:r>
            <a:r>
              <a:rPr lang="ja-JP" altLang="en-US" sz="1000" dirty="0" smtClean="0">
                <a:solidFill>
                  <a:prstClr val="black"/>
                </a:solidFill>
                <a:latin typeface="HG創英角ｺﾞｼｯｸUB" pitchFamily="49" charset="-128"/>
                <a:ea typeface="HG創英角ｺﾞｼｯｸUB" pitchFamily="49" charset="-128"/>
              </a:rPr>
              <a:t>標準的</a:t>
            </a:r>
            <a:r>
              <a:rPr lang="ja-JP" altLang="en-US" sz="1000" dirty="0">
                <a:solidFill>
                  <a:prstClr val="black"/>
                </a:solidFill>
                <a:latin typeface="HG創英角ｺﾞｼｯｸUB" pitchFamily="49" charset="-128"/>
                <a:ea typeface="HG創英角ｺﾞｼｯｸUB" pitchFamily="49" charset="-128"/>
              </a:rPr>
              <a:t>な認知症ケアパスの作成・普及</a:t>
            </a:r>
          </a:p>
        </p:txBody>
      </p:sp>
      <p:sp>
        <p:nvSpPr>
          <p:cNvPr id="154" name="角丸四角形 153"/>
          <p:cNvSpPr/>
          <p:nvPr/>
        </p:nvSpPr>
        <p:spPr>
          <a:xfrm>
            <a:off x="199167" y="2718244"/>
            <a:ext cx="1248794" cy="567083"/>
          </a:xfrm>
          <a:prstGeom prst="roundRect">
            <a:avLst/>
          </a:prstGeom>
          <a:solidFill>
            <a:srgbClr val="0000FF"/>
          </a:solidFill>
        </p:spPr>
        <p:style>
          <a:lnRef idx="0">
            <a:schemeClr val="accent5"/>
          </a:lnRef>
          <a:fillRef idx="3">
            <a:schemeClr val="accent5"/>
          </a:fillRef>
          <a:effectRef idx="3">
            <a:schemeClr val="accent5"/>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fontAlgn="auto">
              <a:spcBef>
                <a:spcPts val="0"/>
              </a:spcBef>
              <a:spcAft>
                <a:spcPts val="0"/>
              </a:spcAft>
            </a:pPr>
            <a:r>
              <a:rPr lang="ja-JP" altLang="en-US" sz="800" dirty="0">
                <a:solidFill>
                  <a:prstClr val="white"/>
                </a:solidFill>
                <a:latin typeface="HG創英角ｺﾞｼｯｸUB" pitchFamily="49" charset="-128"/>
                <a:ea typeface="HG創英角ｺﾞｼｯｸUB" pitchFamily="49" charset="-128"/>
              </a:rPr>
              <a:t>「認知症初期集中支援</a:t>
            </a:r>
            <a:endParaRPr lang="en-US" altLang="ja-JP" sz="800" dirty="0">
              <a:solidFill>
                <a:prstClr val="white"/>
              </a:solidFill>
              <a:latin typeface="HG創英角ｺﾞｼｯｸUB" pitchFamily="49" charset="-128"/>
              <a:ea typeface="HG創英角ｺﾞｼｯｸUB" pitchFamily="49" charset="-128"/>
            </a:endParaRPr>
          </a:p>
          <a:p>
            <a:pPr fontAlgn="auto">
              <a:spcBef>
                <a:spcPts val="0"/>
              </a:spcBef>
              <a:spcAft>
                <a:spcPts val="0"/>
              </a:spcAft>
            </a:pPr>
            <a:r>
              <a:rPr lang="ja-JP" altLang="en-US" sz="800" dirty="0">
                <a:solidFill>
                  <a:prstClr val="white"/>
                </a:solidFill>
                <a:latin typeface="HG創英角ｺﾞｼｯｸUB" pitchFamily="49" charset="-128"/>
                <a:ea typeface="HG創英角ｺﾞｼｯｸUB" pitchFamily="49" charset="-128"/>
              </a:rPr>
              <a:t>　チーム」の設置</a:t>
            </a:r>
            <a:endParaRPr lang="en-US" altLang="ja-JP" sz="800" dirty="0">
              <a:solidFill>
                <a:prstClr val="white"/>
              </a:solidFill>
              <a:latin typeface="HG創英角ｺﾞｼｯｸUB" pitchFamily="49" charset="-128"/>
              <a:ea typeface="HG創英角ｺﾞｼｯｸUB" pitchFamily="49" charset="-128"/>
            </a:endParaRPr>
          </a:p>
        </p:txBody>
      </p:sp>
      <p:sp>
        <p:nvSpPr>
          <p:cNvPr id="155" name="角丸四角形 154"/>
          <p:cNvSpPr/>
          <p:nvPr/>
        </p:nvSpPr>
        <p:spPr>
          <a:xfrm>
            <a:off x="1514449" y="2636912"/>
            <a:ext cx="1861130" cy="288032"/>
          </a:xfrm>
          <a:prstGeom prst="roundRect">
            <a:avLst/>
          </a:prstGeom>
          <a:solidFill>
            <a:srgbClr val="0000FF"/>
          </a:solidFill>
        </p:spPr>
        <p:style>
          <a:lnRef idx="0">
            <a:schemeClr val="accent5"/>
          </a:lnRef>
          <a:fillRef idx="3">
            <a:schemeClr val="accent5"/>
          </a:fillRef>
          <a:effectRef idx="3">
            <a:schemeClr val="accent5"/>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fontAlgn="auto">
              <a:spcBef>
                <a:spcPts val="0"/>
              </a:spcBef>
              <a:spcAft>
                <a:spcPts val="0"/>
              </a:spcAft>
            </a:pPr>
            <a:r>
              <a:rPr lang="ja-JP" altLang="en-US" sz="800" dirty="0">
                <a:solidFill>
                  <a:prstClr val="white"/>
                </a:solidFill>
                <a:latin typeface="HG創英角ｺﾞｼｯｸUB" pitchFamily="49" charset="-128"/>
                <a:ea typeface="HG創英角ｺﾞｼｯｸUB" pitchFamily="49" charset="-128"/>
              </a:rPr>
              <a:t>かかりつけ医の認知症対応力の向上</a:t>
            </a:r>
          </a:p>
        </p:txBody>
      </p:sp>
      <p:sp>
        <p:nvSpPr>
          <p:cNvPr id="156" name="角丸四角形 155"/>
          <p:cNvSpPr/>
          <p:nvPr/>
        </p:nvSpPr>
        <p:spPr>
          <a:xfrm>
            <a:off x="1580918" y="3140968"/>
            <a:ext cx="1728192" cy="288032"/>
          </a:xfrm>
          <a:prstGeom prst="roundRect">
            <a:avLst/>
          </a:prstGeom>
          <a:solidFill>
            <a:srgbClr val="0000FF"/>
          </a:solidFill>
        </p:spPr>
        <p:style>
          <a:lnRef idx="0">
            <a:schemeClr val="accent5"/>
          </a:lnRef>
          <a:fillRef idx="3">
            <a:schemeClr val="accent5"/>
          </a:fillRef>
          <a:effectRef idx="3">
            <a:schemeClr val="accent5"/>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fontAlgn="auto">
              <a:spcBef>
                <a:spcPts val="0"/>
              </a:spcBef>
              <a:spcAft>
                <a:spcPts val="0"/>
              </a:spcAft>
            </a:pPr>
            <a:r>
              <a:rPr lang="ja-JP" altLang="en-US" sz="800" dirty="0">
                <a:solidFill>
                  <a:prstClr val="white"/>
                </a:solidFill>
                <a:latin typeface="HG創英角ｺﾞｼｯｸUB" pitchFamily="49" charset="-128"/>
                <a:ea typeface="HG創英角ｺﾞｼｯｸUB" pitchFamily="49" charset="-128"/>
              </a:rPr>
              <a:t>「身近型認知症疾患医療センター」の整備</a:t>
            </a:r>
            <a:endParaRPr lang="en-US" altLang="ja-JP" sz="800" dirty="0">
              <a:solidFill>
                <a:prstClr val="white"/>
              </a:solidFill>
              <a:latin typeface="HG創英角ｺﾞｼｯｸUB" pitchFamily="49" charset="-128"/>
              <a:ea typeface="HG創英角ｺﾞｼｯｸUB" pitchFamily="49" charset="-128"/>
            </a:endParaRPr>
          </a:p>
        </p:txBody>
      </p:sp>
      <p:sp>
        <p:nvSpPr>
          <p:cNvPr id="161" name="角丸四角形 160"/>
          <p:cNvSpPr/>
          <p:nvPr/>
        </p:nvSpPr>
        <p:spPr>
          <a:xfrm>
            <a:off x="3574975" y="1772818"/>
            <a:ext cx="2594265" cy="288033"/>
          </a:xfrm>
          <a:prstGeom prst="roundRect">
            <a:avLst/>
          </a:prstGeom>
          <a:solidFill>
            <a:srgbClr val="0000FF"/>
          </a:solidFill>
        </p:spPr>
        <p:style>
          <a:lnRef idx="0">
            <a:schemeClr val="accent5"/>
          </a:lnRef>
          <a:fillRef idx="3">
            <a:schemeClr val="accent5"/>
          </a:fillRef>
          <a:effectRef idx="3">
            <a:schemeClr val="accent5"/>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fontAlgn="auto">
              <a:spcBef>
                <a:spcPts val="0"/>
              </a:spcBef>
              <a:spcAft>
                <a:spcPts val="0"/>
              </a:spcAft>
            </a:pPr>
            <a:r>
              <a:rPr lang="ja-JP" altLang="en-US" sz="800" dirty="0">
                <a:solidFill>
                  <a:prstClr val="white"/>
                </a:solidFill>
                <a:latin typeface="HG創英角ｺﾞｼｯｸUB" pitchFamily="49" charset="-128"/>
                <a:ea typeface="HG創英角ｺﾞｼｯｸUB" pitchFamily="49" charset="-128"/>
              </a:rPr>
              <a:t>「認知症の薬物治療に関するガイドライン」の策定</a:t>
            </a:r>
          </a:p>
        </p:txBody>
      </p:sp>
      <p:sp>
        <p:nvSpPr>
          <p:cNvPr id="176" name="角丸四角形 175"/>
          <p:cNvSpPr/>
          <p:nvPr/>
        </p:nvSpPr>
        <p:spPr>
          <a:xfrm>
            <a:off x="6300216" y="1772818"/>
            <a:ext cx="2674092" cy="288033"/>
          </a:xfrm>
          <a:prstGeom prst="roundRect">
            <a:avLst/>
          </a:prstGeom>
          <a:solidFill>
            <a:srgbClr val="0000FF"/>
          </a:solidFill>
        </p:spPr>
        <p:style>
          <a:lnRef idx="0">
            <a:schemeClr val="accent5"/>
          </a:lnRef>
          <a:fillRef idx="3">
            <a:schemeClr val="accent5"/>
          </a:fillRef>
          <a:effectRef idx="3">
            <a:schemeClr val="accent5"/>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fontAlgn="auto">
              <a:spcBef>
                <a:spcPts val="0"/>
              </a:spcBef>
              <a:spcAft>
                <a:spcPts val="0"/>
              </a:spcAft>
            </a:pPr>
            <a:r>
              <a:rPr lang="ja-JP" altLang="en-US" sz="800" dirty="0">
                <a:solidFill>
                  <a:prstClr val="white"/>
                </a:solidFill>
                <a:latin typeface="HG創英角ｺﾞｼｯｸUB" pitchFamily="49" charset="-128"/>
                <a:ea typeface="HG創英角ｺﾞｼｯｸUB" pitchFamily="49" charset="-128"/>
              </a:rPr>
              <a:t>一般病院での認知症の人の手術、処置等の実施の確保</a:t>
            </a:r>
          </a:p>
        </p:txBody>
      </p:sp>
      <p:sp>
        <p:nvSpPr>
          <p:cNvPr id="179" name="角丸四角形 178"/>
          <p:cNvSpPr/>
          <p:nvPr/>
        </p:nvSpPr>
        <p:spPr>
          <a:xfrm>
            <a:off x="3604003" y="2204864"/>
            <a:ext cx="1632707" cy="403246"/>
          </a:xfrm>
          <a:prstGeom prst="roundRect">
            <a:avLst/>
          </a:prstGeom>
          <a:solidFill>
            <a:srgbClr val="0000FF"/>
          </a:solidFill>
        </p:spPr>
        <p:style>
          <a:lnRef idx="0">
            <a:schemeClr val="accent5"/>
          </a:lnRef>
          <a:fillRef idx="3">
            <a:schemeClr val="accent5"/>
          </a:fillRef>
          <a:effectRef idx="3">
            <a:schemeClr val="accent5"/>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fontAlgn="auto">
              <a:spcBef>
                <a:spcPts val="0"/>
              </a:spcBef>
              <a:spcAft>
                <a:spcPts val="0"/>
              </a:spcAft>
            </a:pPr>
            <a:r>
              <a:rPr lang="ja-JP" altLang="en-US" sz="800" dirty="0">
                <a:solidFill>
                  <a:prstClr val="white"/>
                </a:solidFill>
                <a:latin typeface="HG創英角ｺﾞｼｯｸUB" pitchFamily="49" charset="-128"/>
                <a:ea typeface="HG創英角ｺﾞｼｯｸUB" pitchFamily="49" charset="-128"/>
              </a:rPr>
              <a:t>精神科病院に入院が必要</a:t>
            </a:r>
            <a:r>
              <a:rPr lang="ja-JP" altLang="en-US" sz="800" dirty="0" smtClean="0">
                <a:solidFill>
                  <a:prstClr val="white"/>
                </a:solidFill>
                <a:latin typeface="HG創英角ｺﾞｼｯｸUB" pitchFamily="49" charset="-128"/>
                <a:ea typeface="HG創英角ｺﾞｼｯｸUB" pitchFamily="49" charset="-128"/>
              </a:rPr>
              <a:t>な</a:t>
            </a:r>
            <a:endParaRPr lang="en-US" altLang="ja-JP" sz="800" dirty="0" smtClean="0">
              <a:solidFill>
                <a:prstClr val="white"/>
              </a:solidFill>
              <a:latin typeface="HG創英角ｺﾞｼｯｸUB" pitchFamily="49" charset="-128"/>
              <a:ea typeface="HG創英角ｺﾞｼｯｸUB" pitchFamily="49" charset="-128"/>
            </a:endParaRPr>
          </a:p>
          <a:p>
            <a:pPr algn="ctr" fontAlgn="auto">
              <a:spcBef>
                <a:spcPts val="0"/>
              </a:spcBef>
              <a:spcAft>
                <a:spcPts val="0"/>
              </a:spcAft>
            </a:pPr>
            <a:r>
              <a:rPr lang="ja-JP" altLang="en-US" sz="800" dirty="0" smtClean="0">
                <a:solidFill>
                  <a:prstClr val="white"/>
                </a:solidFill>
                <a:latin typeface="HG創英角ｺﾞｼｯｸUB" pitchFamily="49" charset="-128"/>
                <a:ea typeface="HG創英角ｺﾞｼｯｸUB" pitchFamily="49" charset="-128"/>
              </a:rPr>
              <a:t>状態像</a:t>
            </a:r>
            <a:r>
              <a:rPr lang="ja-JP" altLang="en-US" sz="800" dirty="0">
                <a:solidFill>
                  <a:prstClr val="white"/>
                </a:solidFill>
                <a:latin typeface="HG創英角ｺﾞｼｯｸUB" pitchFamily="49" charset="-128"/>
                <a:ea typeface="HG創英角ｺﾞｼｯｸUB" pitchFamily="49" charset="-128"/>
              </a:rPr>
              <a:t>の明確化</a:t>
            </a:r>
          </a:p>
        </p:txBody>
      </p:sp>
      <p:sp>
        <p:nvSpPr>
          <p:cNvPr id="181" name="角丸四角形 180"/>
          <p:cNvSpPr/>
          <p:nvPr/>
        </p:nvSpPr>
        <p:spPr>
          <a:xfrm>
            <a:off x="5436096" y="2204864"/>
            <a:ext cx="1728192" cy="360040"/>
          </a:xfrm>
          <a:prstGeom prst="roundRect">
            <a:avLst/>
          </a:prstGeom>
          <a:solidFill>
            <a:srgbClr val="0000FF"/>
          </a:solidFill>
        </p:spPr>
        <p:style>
          <a:lnRef idx="0">
            <a:schemeClr val="accent5"/>
          </a:lnRef>
          <a:fillRef idx="3">
            <a:schemeClr val="accent5"/>
          </a:fillRef>
          <a:effectRef idx="3">
            <a:schemeClr val="accent5"/>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fontAlgn="auto">
              <a:spcBef>
                <a:spcPts val="0"/>
              </a:spcBef>
              <a:spcAft>
                <a:spcPts val="0"/>
              </a:spcAft>
            </a:pPr>
            <a:r>
              <a:rPr lang="ja-JP" altLang="en-US" sz="800" dirty="0">
                <a:solidFill>
                  <a:prstClr val="white"/>
                </a:solidFill>
                <a:latin typeface="HG創英角ｺﾞｼｯｸUB" pitchFamily="49" charset="-128"/>
                <a:ea typeface="HG創英角ｺﾞｼｯｸUB" pitchFamily="49" charset="-128"/>
              </a:rPr>
              <a:t>精神科病院からの円滑な退院・在宅復帰の支援</a:t>
            </a:r>
          </a:p>
        </p:txBody>
      </p:sp>
      <p:sp>
        <p:nvSpPr>
          <p:cNvPr id="186" name="角丸四角形 185"/>
          <p:cNvSpPr/>
          <p:nvPr/>
        </p:nvSpPr>
        <p:spPr>
          <a:xfrm>
            <a:off x="7430184" y="2204864"/>
            <a:ext cx="1450212" cy="403246"/>
          </a:xfrm>
          <a:prstGeom prst="roundRect">
            <a:avLst/>
          </a:prstGeom>
          <a:solidFill>
            <a:srgbClr val="0000FF"/>
          </a:solidFill>
        </p:spPr>
        <p:style>
          <a:lnRef idx="0">
            <a:schemeClr val="accent5"/>
          </a:lnRef>
          <a:fillRef idx="3">
            <a:schemeClr val="accent5"/>
          </a:fillRef>
          <a:effectRef idx="3">
            <a:schemeClr val="accent5"/>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fontAlgn="auto">
              <a:spcBef>
                <a:spcPts val="0"/>
              </a:spcBef>
              <a:spcAft>
                <a:spcPts val="0"/>
              </a:spcAft>
            </a:pPr>
            <a:r>
              <a:rPr lang="ja-JP" altLang="en-US" sz="800" dirty="0">
                <a:solidFill>
                  <a:prstClr val="white"/>
                </a:solidFill>
                <a:latin typeface="HG創英角ｺﾞｼｯｸUB" pitchFamily="49" charset="-128"/>
                <a:ea typeface="HG創英角ｺﾞｼｯｸUB" pitchFamily="49" charset="-128"/>
              </a:rPr>
              <a:t>一般病院・介護保険施設等</a:t>
            </a:r>
            <a:endParaRPr lang="en-US" altLang="ja-JP" sz="800" dirty="0">
              <a:solidFill>
                <a:prstClr val="white"/>
              </a:solidFill>
              <a:latin typeface="HG創英角ｺﾞｼｯｸUB" pitchFamily="49" charset="-128"/>
              <a:ea typeface="HG創英角ｺﾞｼｯｸUB" pitchFamily="49" charset="-128"/>
            </a:endParaRPr>
          </a:p>
          <a:p>
            <a:pPr algn="ctr" fontAlgn="auto">
              <a:spcBef>
                <a:spcPts val="0"/>
              </a:spcBef>
              <a:spcAft>
                <a:spcPts val="0"/>
              </a:spcAft>
            </a:pPr>
            <a:r>
              <a:rPr lang="ja-JP" altLang="en-US" sz="800" dirty="0" err="1">
                <a:solidFill>
                  <a:prstClr val="white"/>
                </a:solidFill>
                <a:latin typeface="HG創英角ｺﾞｼｯｸUB" pitchFamily="49" charset="-128"/>
                <a:ea typeface="HG創英角ｺﾞｼｯｸUB" pitchFamily="49" charset="-128"/>
              </a:rPr>
              <a:t>での</a:t>
            </a:r>
            <a:r>
              <a:rPr lang="ja-JP" altLang="en-US" sz="800" dirty="0">
                <a:solidFill>
                  <a:prstClr val="white"/>
                </a:solidFill>
                <a:latin typeface="HG創英角ｺﾞｼｯｸUB" pitchFamily="49" charset="-128"/>
                <a:ea typeface="HG創英角ｺﾞｼｯｸUB" pitchFamily="49" charset="-128"/>
              </a:rPr>
              <a:t>認知症対応力の向上</a:t>
            </a:r>
          </a:p>
        </p:txBody>
      </p:sp>
      <p:sp>
        <p:nvSpPr>
          <p:cNvPr id="187" name="角丸四角形 186"/>
          <p:cNvSpPr/>
          <p:nvPr/>
        </p:nvSpPr>
        <p:spPr>
          <a:xfrm>
            <a:off x="4427993" y="2852936"/>
            <a:ext cx="3168351" cy="180000"/>
          </a:xfrm>
          <a:prstGeom prst="roundRect">
            <a:avLst/>
          </a:prstGeom>
          <a:solidFill>
            <a:srgbClr val="FFFF00"/>
          </a:solidFill>
          <a:ln>
            <a:solidFill>
              <a:sysClr val="windowText" lastClr="000000"/>
            </a:solidFill>
          </a:ln>
        </p:spPr>
        <p:style>
          <a:lnRef idx="0">
            <a:schemeClr val="accent5"/>
          </a:lnRef>
          <a:fillRef idx="3">
            <a:schemeClr val="accent5"/>
          </a:fillRef>
          <a:effectRef idx="3">
            <a:schemeClr val="accent5"/>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fontAlgn="auto">
              <a:spcBef>
                <a:spcPts val="0"/>
              </a:spcBef>
              <a:spcAft>
                <a:spcPts val="0"/>
              </a:spcAft>
            </a:pPr>
            <a:r>
              <a:rPr lang="ja-JP" altLang="en-US" sz="1000" dirty="0">
                <a:solidFill>
                  <a:prstClr val="black"/>
                </a:solidFill>
                <a:latin typeface="HG創英角ｺﾞｼｯｸUB" pitchFamily="49" charset="-128"/>
                <a:ea typeface="HG創英角ｺﾞｼｯｸUB" pitchFamily="49" charset="-128"/>
              </a:rPr>
              <a:t>　</a:t>
            </a:r>
            <a:r>
              <a:rPr lang="ja-JP" altLang="en-US" sz="1000" dirty="0" smtClean="0">
                <a:solidFill>
                  <a:prstClr val="black"/>
                </a:solidFill>
                <a:latin typeface="HG創英角ｺﾞｼｯｸUB" pitchFamily="49" charset="-128"/>
                <a:ea typeface="HG創英角ｺﾞｼｯｸUB" pitchFamily="49" charset="-128"/>
              </a:rPr>
              <a:t>４　地域</a:t>
            </a:r>
            <a:r>
              <a:rPr lang="ja-JP" altLang="en-US" sz="1000" dirty="0">
                <a:solidFill>
                  <a:prstClr val="black"/>
                </a:solidFill>
                <a:latin typeface="HG創英角ｺﾞｼｯｸUB" pitchFamily="49" charset="-128"/>
                <a:ea typeface="HG創英角ｺﾞｼｯｸUB" pitchFamily="49" charset="-128"/>
              </a:rPr>
              <a:t>での生活を</a:t>
            </a:r>
            <a:r>
              <a:rPr lang="ja-JP" altLang="en-US" sz="1000" dirty="0" smtClean="0">
                <a:solidFill>
                  <a:prstClr val="black"/>
                </a:solidFill>
                <a:latin typeface="HG創英角ｺﾞｼｯｸUB" pitchFamily="49" charset="-128"/>
                <a:ea typeface="HG創英角ｺﾞｼｯｸUB" pitchFamily="49" charset="-128"/>
              </a:rPr>
              <a:t>支える介護サービス</a:t>
            </a:r>
            <a:r>
              <a:rPr lang="ja-JP" altLang="en-US" sz="1000" dirty="0">
                <a:solidFill>
                  <a:prstClr val="black"/>
                </a:solidFill>
                <a:latin typeface="HG創英角ｺﾞｼｯｸUB" pitchFamily="49" charset="-128"/>
                <a:ea typeface="HG創英角ｺﾞｼｯｸUB" pitchFamily="49" charset="-128"/>
              </a:rPr>
              <a:t>の構築</a:t>
            </a:r>
          </a:p>
        </p:txBody>
      </p:sp>
      <p:sp>
        <p:nvSpPr>
          <p:cNvPr id="201" name="角丸四角形 200"/>
          <p:cNvSpPr/>
          <p:nvPr/>
        </p:nvSpPr>
        <p:spPr>
          <a:xfrm>
            <a:off x="3589596" y="3212976"/>
            <a:ext cx="1238642" cy="403246"/>
          </a:xfrm>
          <a:prstGeom prst="roundRect">
            <a:avLst/>
          </a:prstGeom>
          <a:solidFill>
            <a:srgbClr val="0000FF"/>
          </a:solidFill>
        </p:spPr>
        <p:style>
          <a:lnRef idx="0">
            <a:schemeClr val="accent5"/>
          </a:lnRef>
          <a:fillRef idx="3">
            <a:schemeClr val="accent5"/>
          </a:fillRef>
          <a:effectRef idx="3">
            <a:schemeClr val="accent5"/>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fontAlgn="auto">
              <a:spcBef>
                <a:spcPts val="0"/>
              </a:spcBef>
              <a:spcAft>
                <a:spcPts val="0"/>
              </a:spcAft>
            </a:pPr>
            <a:r>
              <a:rPr lang="ja-JP" altLang="en-US" sz="800" dirty="0">
                <a:solidFill>
                  <a:prstClr val="white"/>
                </a:solidFill>
                <a:latin typeface="HG創英角ｺﾞｼｯｸUB" pitchFamily="49" charset="-128"/>
                <a:ea typeface="HG創英角ｺﾞｼｯｸUB" pitchFamily="49" charset="-128"/>
              </a:rPr>
              <a:t>認知症にふさわしい</a:t>
            </a:r>
            <a:endParaRPr lang="en-US" altLang="ja-JP" sz="800" dirty="0">
              <a:solidFill>
                <a:prstClr val="white"/>
              </a:solidFill>
              <a:latin typeface="HG創英角ｺﾞｼｯｸUB" pitchFamily="49" charset="-128"/>
              <a:ea typeface="HG創英角ｺﾞｼｯｸUB" pitchFamily="49" charset="-128"/>
            </a:endParaRPr>
          </a:p>
          <a:p>
            <a:pPr algn="ctr" fontAlgn="auto">
              <a:spcBef>
                <a:spcPts val="0"/>
              </a:spcBef>
              <a:spcAft>
                <a:spcPts val="0"/>
              </a:spcAft>
            </a:pPr>
            <a:r>
              <a:rPr lang="ja-JP" altLang="en-US" sz="800" dirty="0">
                <a:solidFill>
                  <a:prstClr val="white"/>
                </a:solidFill>
                <a:latin typeface="HG創英角ｺﾞｼｯｸUB" pitchFamily="49" charset="-128"/>
                <a:ea typeface="HG創英角ｺﾞｼｯｸUB" pitchFamily="49" charset="-128"/>
              </a:rPr>
              <a:t>介護サービスの整備</a:t>
            </a:r>
          </a:p>
        </p:txBody>
      </p:sp>
      <p:sp>
        <p:nvSpPr>
          <p:cNvPr id="203" name="角丸四角形 202"/>
          <p:cNvSpPr/>
          <p:nvPr/>
        </p:nvSpPr>
        <p:spPr>
          <a:xfrm>
            <a:off x="4904412" y="3212976"/>
            <a:ext cx="2336711" cy="403246"/>
          </a:xfrm>
          <a:prstGeom prst="roundRect">
            <a:avLst/>
          </a:prstGeom>
          <a:solidFill>
            <a:srgbClr val="0000FF"/>
          </a:solidFill>
        </p:spPr>
        <p:style>
          <a:lnRef idx="0">
            <a:schemeClr val="accent5"/>
          </a:lnRef>
          <a:fillRef idx="3">
            <a:schemeClr val="accent5"/>
          </a:fillRef>
          <a:effectRef idx="3">
            <a:schemeClr val="accent5"/>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fontAlgn="auto">
              <a:spcBef>
                <a:spcPts val="0"/>
              </a:spcBef>
              <a:spcAft>
                <a:spcPts val="0"/>
              </a:spcAft>
            </a:pPr>
            <a:r>
              <a:rPr lang="ja-JP" altLang="en-US" sz="800" dirty="0">
                <a:solidFill>
                  <a:prstClr val="white"/>
                </a:solidFill>
                <a:latin typeface="HG創英角ｺﾞｼｯｸUB" pitchFamily="49" charset="-128"/>
                <a:ea typeface="HG創英角ｺﾞｼｯｸUB" pitchFamily="49" charset="-128"/>
              </a:rPr>
              <a:t>認知症行動・心理症状が原因で在宅生活が</a:t>
            </a:r>
            <a:endParaRPr lang="en-US" altLang="ja-JP" sz="800" dirty="0">
              <a:solidFill>
                <a:prstClr val="white"/>
              </a:solidFill>
              <a:latin typeface="HG創英角ｺﾞｼｯｸUB" pitchFamily="49" charset="-128"/>
              <a:ea typeface="HG創英角ｺﾞｼｯｸUB" pitchFamily="49" charset="-128"/>
            </a:endParaRPr>
          </a:p>
          <a:p>
            <a:pPr algn="ctr" fontAlgn="auto">
              <a:spcBef>
                <a:spcPts val="0"/>
              </a:spcBef>
              <a:spcAft>
                <a:spcPts val="0"/>
              </a:spcAft>
            </a:pPr>
            <a:r>
              <a:rPr lang="ja-JP" altLang="en-US" sz="800" dirty="0">
                <a:solidFill>
                  <a:prstClr val="white"/>
                </a:solidFill>
                <a:latin typeface="HG創英角ｺﾞｼｯｸUB" pitchFamily="49" charset="-128"/>
                <a:ea typeface="HG創英角ｺﾞｼｯｸUB" pitchFamily="49" charset="-128"/>
              </a:rPr>
              <a:t>困難となった場合の介護保険施設等での対応</a:t>
            </a:r>
          </a:p>
        </p:txBody>
      </p:sp>
      <p:sp>
        <p:nvSpPr>
          <p:cNvPr id="207" name="角丸四角形 206"/>
          <p:cNvSpPr/>
          <p:nvPr/>
        </p:nvSpPr>
        <p:spPr>
          <a:xfrm>
            <a:off x="7297244" y="3213319"/>
            <a:ext cx="1725044" cy="288033"/>
          </a:xfrm>
          <a:prstGeom prst="roundRect">
            <a:avLst/>
          </a:prstGeom>
          <a:solidFill>
            <a:srgbClr val="0000FF"/>
          </a:solidFill>
        </p:spPr>
        <p:style>
          <a:lnRef idx="0">
            <a:schemeClr val="accent5"/>
          </a:lnRef>
          <a:fillRef idx="3">
            <a:schemeClr val="accent5"/>
          </a:fillRef>
          <a:effectRef idx="3">
            <a:schemeClr val="accent5"/>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fontAlgn="auto">
              <a:spcBef>
                <a:spcPts val="0"/>
              </a:spcBef>
              <a:spcAft>
                <a:spcPts val="0"/>
              </a:spcAft>
            </a:pPr>
            <a:r>
              <a:rPr lang="ja-JP" altLang="en-US" sz="800" dirty="0">
                <a:solidFill>
                  <a:prstClr val="white"/>
                </a:solidFill>
                <a:latin typeface="HG創英角ｺﾞｼｯｸUB" pitchFamily="49" charset="-128"/>
                <a:ea typeface="HG創英角ｺﾞｼｯｸUB" pitchFamily="49" charset="-128"/>
              </a:rPr>
              <a:t>「グループホーム」の活用の推進</a:t>
            </a:r>
          </a:p>
        </p:txBody>
      </p:sp>
      <p:sp>
        <p:nvSpPr>
          <p:cNvPr id="208" name="角丸四角形 207"/>
          <p:cNvSpPr/>
          <p:nvPr/>
        </p:nvSpPr>
        <p:spPr>
          <a:xfrm>
            <a:off x="57987" y="6257949"/>
            <a:ext cx="8965158" cy="216000"/>
          </a:xfrm>
          <a:prstGeom prst="roundRect">
            <a:avLst/>
          </a:prstGeom>
          <a:solidFill>
            <a:srgbClr val="FFFF00"/>
          </a:solidFill>
          <a:ln w="9525">
            <a:solidFill>
              <a:schemeClr val="tx1"/>
            </a:solidFill>
          </a:ln>
        </p:spPr>
        <p:style>
          <a:lnRef idx="2">
            <a:schemeClr val="accent6"/>
          </a:lnRef>
          <a:fillRef idx="1">
            <a:schemeClr val="lt1"/>
          </a:fillRef>
          <a:effectRef idx="0">
            <a:schemeClr val="accent6"/>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auto">
              <a:spcBef>
                <a:spcPts val="0"/>
              </a:spcBef>
              <a:spcAft>
                <a:spcPts val="0"/>
              </a:spcAft>
            </a:pPr>
            <a:r>
              <a:rPr lang="ja-JP" altLang="en-US" sz="900" dirty="0">
                <a:solidFill>
                  <a:prstClr val="black"/>
                </a:solidFill>
                <a:latin typeface="HG創英角ｺﾞｼｯｸUB" pitchFamily="49" charset="-128"/>
                <a:ea typeface="HG創英角ｺﾞｼｯｸUB" pitchFamily="49" charset="-128"/>
              </a:rPr>
              <a:t>６　若年性認知症の特性に配慮し、支援のためのハンドブックを作成、配布するとともに、本人や関係者等が交流できる居場所づくりの設置等を促進する</a:t>
            </a:r>
            <a:endParaRPr lang="en-US" altLang="ja-JP" sz="900" dirty="0">
              <a:solidFill>
                <a:prstClr val="black"/>
              </a:solidFill>
              <a:latin typeface="HG創英角ｺﾞｼｯｸUB" pitchFamily="49" charset="-128"/>
              <a:ea typeface="HG創英角ｺﾞｼｯｸUB" pitchFamily="49" charset="-128"/>
            </a:endParaRPr>
          </a:p>
        </p:txBody>
      </p:sp>
      <p:sp>
        <p:nvSpPr>
          <p:cNvPr id="209" name="角丸四角形 208"/>
          <p:cNvSpPr/>
          <p:nvPr/>
        </p:nvSpPr>
        <p:spPr>
          <a:xfrm>
            <a:off x="66396" y="6531000"/>
            <a:ext cx="8814348" cy="327323"/>
          </a:xfrm>
          <a:prstGeom prst="roundRect">
            <a:avLst/>
          </a:prstGeom>
          <a:solidFill>
            <a:srgbClr val="FFFF00"/>
          </a:solidFill>
          <a:ln w="9525">
            <a:solidFill>
              <a:schemeClr val="tx1"/>
            </a:solidFill>
          </a:ln>
        </p:spPr>
        <p:style>
          <a:lnRef idx="2">
            <a:schemeClr val="accent6"/>
          </a:lnRef>
          <a:fillRef idx="1">
            <a:schemeClr val="lt1"/>
          </a:fillRef>
          <a:effectRef idx="0">
            <a:schemeClr val="accent6"/>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auto">
              <a:spcBef>
                <a:spcPts val="0"/>
              </a:spcBef>
              <a:spcAft>
                <a:spcPts val="0"/>
              </a:spcAft>
            </a:pPr>
            <a:r>
              <a:rPr lang="ja-JP" altLang="en-US" sz="900" dirty="0">
                <a:solidFill>
                  <a:prstClr val="black"/>
                </a:solidFill>
                <a:latin typeface="HG創英角ｺﾞｼｯｸUB" pitchFamily="49" charset="-128"/>
                <a:ea typeface="HG創英角ｺﾞｼｯｸUB" pitchFamily="49" charset="-128"/>
              </a:rPr>
              <a:t>７　認知症の人への医療・介護を含む一体的な生活の支援として「認知症ライフサポートモデル」を策定し、これらを踏まえ医療・介護サービスを担う人材を育成する</a:t>
            </a:r>
            <a:endParaRPr lang="en-US" altLang="ja-JP" sz="900" dirty="0">
              <a:solidFill>
                <a:prstClr val="black"/>
              </a:solidFill>
              <a:latin typeface="HG創英角ｺﾞｼｯｸUB" pitchFamily="49" charset="-128"/>
              <a:ea typeface="HG創英角ｺﾞｼｯｸUB" pitchFamily="49" charset="-128"/>
            </a:endParaRPr>
          </a:p>
        </p:txBody>
      </p:sp>
      <p:sp>
        <p:nvSpPr>
          <p:cNvPr id="211" name="角丸四角形 210"/>
          <p:cNvSpPr/>
          <p:nvPr/>
        </p:nvSpPr>
        <p:spPr>
          <a:xfrm>
            <a:off x="3141945" y="5733599"/>
            <a:ext cx="2094751" cy="288033"/>
          </a:xfrm>
          <a:prstGeom prst="roundRect">
            <a:avLst/>
          </a:prstGeom>
          <a:solidFill>
            <a:srgbClr val="0000FF"/>
          </a:solidFill>
        </p:spPr>
        <p:style>
          <a:lnRef idx="0">
            <a:schemeClr val="accent5"/>
          </a:lnRef>
          <a:fillRef idx="3">
            <a:schemeClr val="accent5"/>
          </a:fillRef>
          <a:effectRef idx="3">
            <a:schemeClr val="accent5"/>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fontAlgn="auto">
              <a:spcBef>
                <a:spcPts val="0"/>
              </a:spcBef>
              <a:spcAft>
                <a:spcPts val="0"/>
              </a:spcAft>
            </a:pPr>
            <a:r>
              <a:rPr lang="ja-JP" altLang="en-US" sz="800" dirty="0">
                <a:solidFill>
                  <a:prstClr val="white"/>
                </a:solidFill>
                <a:latin typeface="HG創英角ｺﾞｼｯｸUB" pitchFamily="49" charset="-128"/>
                <a:ea typeface="HG創英角ｺﾞｼｯｸUB" pitchFamily="49" charset="-128"/>
              </a:rPr>
              <a:t>「認知症地域支援推進員」の設置</a:t>
            </a:r>
          </a:p>
        </p:txBody>
      </p:sp>
      <p:sp>
        <p:nvSpPr>
          <p:cNvPr id="213" name="角丸四角形 212"/>
          <p:cNvSpPr/>
          <p:nvPr/>
        </p:nvSpPr>
        <p:spPr>
          <a:xfrm>
            <a:off x="331838" y="5733598"/>
            <a:ext cx="2578440" cy="288033"/>
          </a:xfrm>
          <a:prstGeom prst="roundRect">
            <a:avLst/>
          </a:prstGeom>
          <a:solidFill>
            <a:srgbClr val="0000FF"/>
          </a:solidFill>
        </p:spPr>
        <p:style>
          <a:lnRef idx="0">
            <a:schemeClr val="accent5"/>
          </a:lnRef>
          <a:fillRef idx="3">
            <a:schemeClr val="accent5"/>
          </a:fillRef>
          <a:effectRef idx="3">
            <a:schemeClr val="accent5"/>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fontAlgn="auto">
              <a:spcBef>
                <a:spcPts val="0"/>
              </a:spcBef>
              <a:spcAft>
                <a:spcPts val="0"/>
              </a:spcAft>
            </a:pPr>
            <a:r>
              <a:rPr lang="ja-JP" altLang="en-US" sz="800" dirty="0">
                <a:solidFill>
                  <a:prstClr val="white"/>
                </a:solidFill>
                <a:latin typeface="HG創英角ｺﾞｼｯｸUB" pitchFamily="49" charset="-128"/>
                <a:ea typeface="HG創英角ｺﾞｼｯｸUB" pitchFamily="49" charset="-128"/>
              </a:rPr>
              <a:t>「認知症サポーターキャラバン」の継続的な実施</a:t>
            </a:r>
          </a:p>
        </p:txBody>
      </p:sp>
      <p:sp>
        <p:nvSpPr>
          <p:cNvPr id="215" name="角丸四角形 214"/>
          <p:cNvSpPr/>
          <p:nvPr/>
        </p:nvSpPr>
        <p:spPr>
          <a:xfrm>
            <a:off x="7081735" y="5733598"/>
            <a:ext cx="1611347" cy="288033"/>
          </a:xfrm>
          <a:prstGeom prst="roundRect">
            <a:avLst/>
          </a:prstGeom>
          <a:solidFill>
            <a:srgbClr val="0000FF"/>
          </a:solidFill>
        </p:spPr>
        <p:style>
          <a:lnRef idx="0">
            <a:schemeClr val="accent5"/>
          </a:lnRef>
          <a:fillRef idx="3">
            <a:schemeClr val="accent5"/>
          </a:fillRef>
          <a:effectRef idx="3">
            <a:schemeClr val="accent5"/>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fontAlgn="auto">
              <a:spcBef>
                <a:spcPts val="0"/>
              </a:spcBef>
              <a:spcAft>
                <a:spcPts val="0"/>
              </a:spcAft>
            </a:pPr>
            <a:r>
              <a:rPr lang="ja-JP" altLang="en-US" sz="800" dirty="0">
                <a:solidFill>
                  <a:prstClr val="white"/>
                </a:solidFill>
                <a:latin typeface="HG創英角ｺﾞｼｯｸUB" pitchFamily="49" charset="-128"/>
                <a:ea typeface="HG創英角ｺﾞｼｯｸUB" pitchFamily="49" charset="-128"/>
              </a:rPr>
              <a:t>市民後見人の育成と活動支援</a:t>
            </a:r>
          </a:p>
        </p:txBody>
      </p:sp>
      <p:sp>
        <p:nvSpPr>
          <p:cNvPr id="217" name="角丸四角形 216"/>
          <p:cNvSpPr/>
          <p:nvPr/>
        </p:nvSpPr>
        <p:spPr>
          <a:xfrm>
            <a:off x="5502611" y="5733598"/>
            <a:ext cx="1329361" cy="288033"/>
          </a:xfrm>
          <a:prstGeom prst="roundRect">
            <a:avLst/>
          </a:prstGeom>
          <a:solidFill>
            <a:srgbClr val="0000FF"/>
          </a:solidFill>
        </p:spPr>
        <p:style>
          <a:lnRef idx="0">
            <a:schemeClr val="accent5"/>
          </a:lnRef>
          <a:fillRef idx="3">
            <a:schemeClr val="accent5"/>
          </a:fillRef>
          <a:effectRef idx="3">
            <a:schemeClr val="accent5"/>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fontAlgn="auto">
              <a:spcBef>
                <a:spcPts val="0"/>
              </a:spcBef>
              <a:spcAft>
                <a:spcPts val="0"/>
              </a:spcAft>
            </a:pPr>
            <a:r>
              <a:rPr lang="ja-JP" altLang="en-US" sz="800" dirty="0">
                <a:solidFill>
                  <a:prstClr val="white"/>
                </a:solidFill>
                <a:latin typeface="HG創英角ｺﾞｼｯｸUB" pitchFamily="49" charset="-128"/>
                <a:ea typeface="HG創英角ｺﾞｼｯｸUB" pitchFamily="49" charset="-128"/>
              </a:rPr>
              <a:t>家族に対する支援</a:t>
            </a:r>
          </a:p>
        </p:txBody>
      </p:sp>
      <p:sp>
        <p:nvSpPr>
          <p:cNvPr id="147" name="テキスト ボックス 105"/>
          <p:cNvSpPr txBox="1"/>
          <p:nvPr/>
        </p:nvSpPr>
        <p:spPr>
          <a:xfrm>
            <a:off x="6588230" y="4255780"/>
            <a:ext cx="720080" cy="181332"/>
          </a:xfrm>
          <a:prstGeom prst="rect">
            <a:avLst/>
          </a:prstGeom>
          <a:noFill/>
          <a:ln>
            <a:noFill/>
          </a:ln>
        </p:spPr>
        <p:txBody>
          <a:bodyPr wrap="square"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pPr>
            <a:r>
              <a:rPr lang="ja-JP" altLang="en-US" sz="400" dirty="0">
                <a:solidFill>
                  <a:prstClr val="black"/>
                </a:solidFill>
                <a:latin typeface="HG丸ｺﾞｼｯｸM-PRO" pitchFamily="50" charset="-128"/>
                <a:ea typeface="HG丸ｺﾞｼｯｸM-PRO" pitchFamily="50" charset="-128"/>
              </a:rPr>
              <a:t>老健施設・特養等　</a:t>
            </a:r>
            <a:endParaRPr lang="en-US" altLang="ja-JP" sz="400" dirty="0">
              <a:solidFill>
                <a:prstClr val="black"/>
              </a:solidFill>
              <a:latin typeface="HG丸ｺﾞｼｯｸM-PRO" pitchFamily="50" charset="-128"/>
              <a:ea typeface="HG丸ｺﾞｼｯｸM-PRO" pitchFamily="50" charset="-128"/>
            </a:endParaRPr>
          </a:p>
        </p:txBody>
      </p:sp>
      <p:grpSp>
        <p:nvGrpSpPr>
          <p:cNvPr id="9" name="グループ化 86"/>
          <p:cNvGrpSpPr/>
          <p:nvPr/>
        </p:nvGrpSpPr>
        <p:grpSpPr>
          <a:xfrm>
            <a:off x="8532460" y="4221432"/>
            <a:ext cx="504056" cy="360041"/>
            <a:chOff x="267608" y="548513"/>
            <a:chExt cx="907431" cy="811963"/>
          </a:xfrm>
        </p:grpSpPr>
        <p:pic>
          <p:nvPicPr>
            <p:cNvPr id="220" name="Picture 7" descr="C:\Users\YCHXX\AppData\Local\Microsoft\Windows\Temporary Internet Files\Content.IE5\ADV5CF2Q\MC900433856[1].png"/>
            <p:cNvPicPr>
              <a:picLocks noChangeAspect="1" noChangeArrowheads="1"/>
            </p:cNvPicPr>
            <p:nvPr/>
          </p:nvPicPr>
          <p:blipFill>
            <a:blip r:embed="rId3" cstate="print"/>
            <a:srcRect/>
            <a:stretch>
              <a:fillRect/>
            </a:stretch>
          </p:blipFill>
          <p:spPr bwMode="auto">
            <a:xfrm>
              <a:off x="381037" y="548513"/>
              <a:ext cx="794002" cy="692226"/>
            </a:xfrm>
            <a:prstGeom prst="rect">
              <a:avLst/>
            </a:prstGeom>
            <a:noFill/>
          </p:spPr>
        </p:pic>
        <p:pic>
          <p:nvPicPr>
            <p:cNvPr id="221" name="Picture 6" descr="C:\Users\YCHXX\AppData\Local\Microsoft\Windows\Temporary Internet Files\Content.IE5\CTBVOFOZ\MC900446196[1].wmf"/>
            <p:cNvPicPr>
              <a:picLocks noChangeAspect="1" noChangeArrowheads="1"/>
            </p:cNvPicPr>
            <p:nvPr/>
          </p:nvPicPr>
          <p:blipFill>
            <a:blip r:embed="rId4" cstate="print"/>
            <a:srcRect/>
            <a:stretch>
              <a:fillRect/>
            </a:stretch>
          </p:blipFill>
          <p:spPr bwMode="auto">
            <a:xfrm>
              <a:off x="267608" y="1088649"/>
              <a:ext cx="228566" cy="270925"/>
            </a:xfrm>
            <a:prstGeom prst="rect">
              <a:avLst/>
            </a:prstGeom>
            <a:noFill/>
          </p:spPr>
        </p:pic>
        <p:pic>
          <p:nvPicPr>
            <p:cNvPr id="222" name="Picture 8" descr="C:\Users\YCHXX\AppData\Local\Microsoft\Windows\Temporary Internet Files\Content.IE5\PZA43NQV\MC900446184[1].wmf"/>
            <p:cNvPicPr>
              <a:picLocks noChangeAspect="1" noChangeArrowheads="1"/>
            </p:cNvPicPr>
            <p:nvPr/>
          </p:nvPicPr>
          <p:blipFill>
            <a:blip r:embed="rId5" cstate="print"/>
            <a:srcRect/>
            <a:stretch>
              <a:fillRect/>
            </a:stretch>
          </p:blipFill>
          <p:spPr bwMode="auto">
            <a:xfrm>
              <a:off x="496173" y="1035400"/>
              <a:ext cx="228566" cy="281530"/>
            </a:xfrm>
            <a:prstGeom prst="rect">
              <a:avLst/>
            </a:prstGeom>
            <a:noFill/>
          </p:spPr>
        </p:pic>
        <p:pic>
          <p:nvPicPr>
            <p:cNvPr id="223" name="Picture 9" descr="C:\Users\YCHXX\AppData\Local\Microsoft\Windows\Temporary Internet Files\Content.IE5\CTBVOFOZ\MC900446194[1].wmf"/>
            <p:cNvPicPr>
              <a:picLocks noChangeAspect="1" noChangeArrowheads="1"/>
            </p:cNvPicPr>
            <p:nvPr/>
          </p:nvPicPr>
          <p:blipFill>
            <a:blip r:embed="rId6" cstate="print"/>
            <a:srcRect/>
            <a:stretch>
              <a:fillRect/>
            </a:stretch>
          </p:blipFill>
          <p:spPr bwMode="auto">
            <a:xfrm>
              <a:off x="724738" y="1035400"/>
              <a:ext cx="307477" cy="325076"/>
            </a:xfrm>
            <a:prstGeom prst="rect">
              <a:avLst/>
            </a:prstGeom>
            <a:noFill/>
          </p:spPr>
        </p:pic>
      </p:grpSp>
      <p:sp>
        <p:nvSpPr>
          <p:cNvPr id="143" name="正方形/長方形 142"/>
          <p:cNvSpPr/>
          <p:nvPr/>
        </p:nvSpPr>
        <p:spPr>
          <a:xfrm>
            <a:off x="64394" y="-243408"/>
            <a:ext cx="9828332" cy="738664"/>
          </a:xfrm>
          <a:prstGeom prst="rect">
            <a:avLst/>
          </a:prstGeom>
        </p:spPr>
        <p:txBody>
          <a:bodyPr wrap="none">
            <a:spAutoFit/>
          </a:bodyPr>
          <a:lstStyle/>
          <a:p>
            <a:pPr fontAlgn="auto">
              <a:spcBef>
                <a:spcPts val="0"/>
              </a:spcBef>
              <a:spcAft>
                <a:spcPts val="0"/>
              </a:spcAft>
            </a:pPr>
            <a:endParaRPr lang="ja-JP" altLang="en-US" dirty="0" smtClean="0">
              <a:solidFill>
                <a:prstClr val="black"/>
              </a:solidFill>
              <a:latin typeface="Calibri"/>
              <a:ea typeface="ＭＳ Ｐゴシック"/>
            </a:endParaRPr>
          </a:p>
          <a:p>
            <a:pPr fontAlgn="auto">
              <a:spcBef>
                <a:spcPts val="0"/>
              </a:spcBef>
              <a:spcAft>
                <a:spcPts val="0"/>
              </a:spcAft>
            </a:pPr>
            <a:r>
              <a:rPr lang="ja-JP" altLang="en-US" dirty="0" smtClean="0">
                <a:solidFill>
                  <a:prstClr val="black"/>
                </a:solidFill>
                <a:latin typeface="Calibri"/>
                <a:ea typeface="ＭＳ Ｐゴシック"/>
              </a:rPr>
              <a:t> 　</a:t>
            </a:r>
            <a:r>
              <a:rPr lang="ja-JP" altLang="en-US" sz="2400" dirty="0" smtClean="0">
                <a:solidFill>
                  <a:prstClr val="black"/>
                </a:solidFill>
                <a:latin typeface="HGP創英角ｺﾞｼｯｸUB" pitchFamily="50" charset="-128"/>
                <a:ea typeface="HGP創英角ｺﾞｼｯｸUB" pitchFamily="50" charset="-128"/>
              </a:rPr>
              <a:t> （３）認知症施策の推進</a:t>
            </a:r>
            <a:r>
              <a:rPr lang="ja-JP" altLang="en-US" dirty="0" smtClean="0">
                <a:solidFill>
                  <a:prstClr val="black"/>
                </a:solidFill>
                <a:latin typeface="HGP創英角ｺﾞｼｯｸUB" pitchFamily="50" charset="-128"/>
                <a:ea typeface="HGP創英角ｺﾞｼｯｸUB" pitchFamily="50" charset="-128"/>
              </a:rPr>
              <a:t>　</a:t>
            </a:r>
            <a:r>
              <a:rPr lang="ja-JP" altLang="en-US" dirty="0" smtClean="0">
                <a:solidFill>
                  <a:prstClr val="black"/>
                </a:solidFill>
                <a:latin typeface="ＭＳ Ｐゴシック"/>
                <a:ea typeface="ＭＳ Ｐゴシック"/>
              </a:rPr>
              <a:t>「今後の認知症施策の方向性について」の概要</a:t>
            </a:r>
            <a:r>
              <a:rPr lang="ja-JP" altLang="en-US" sz="1200" dirty="0" smtClean="0">
                <a:solidFill>
                  <a:prstClr val="black"/>
                </a:solidFill>
                <a:latin typeface="ＭＳ Ｐゴシック"/>
                <a:ea typeface="ＭＳ Ｐゴシック"/>
              </a:rPr>
              <a:t>（平成</a:t>
            </a:r>
            <a:r>
              <a:rPr lang="en-US" altLang="ja-JP" sz="1200" dirty="0" smtClean="0">
                <a:solidFill>
                  <a:prstClr val="black"/>
                </a:solidFill>
                <a:latin typeface="ＭＳ Ｐゴシック"/>
                <a:ea typeface="ＭＳ Ｐゴシック"/>
              </a:rPr>
              <a:t>24</a:t>
            </a:r>
            <a:r>
              <a:rPr lang="ja-JP" altLang="en-US" sz="1200" dirty="0" smtClean="0">
                <a:solidFill>
                  <a:prstClr val="black"/>
                </a:solidFill>
                <a:latin typeface="ＭＳ Ｐゴシック"/>
                <a:ea typeface="ＭＳ Ｐゴシック"/>
              </a:rPr>
              <a:t>年６月</a:t>
            </a:r>
            <a:r>
              <a:rPr lang="en-US" altLang="ja-JP" sz="1200" dirty="0" smtClean="0">
                <a:solidFill>
                  <a:prstClr val="black"/>
                </a:solidFill>
                <a:latin typeface="ＭＳ Ｐゴシック"/>
                <a:ea typeface="ＭＳ Ｐゴシック"/>
              </a:rPr>
              <a:t>18</a:t>
            </a:r>
            <a:r>
              <a:rPr lang="ja-JP" altLang="en-US" sz="1200" dirty="0" smtClean="0">
                <a:solidFill>
                  <a:prstClr val="black"/>
                </a:solidFill>
                <a:latin typeface="ＭＳ Ｐゴシック"/>
                <a:ea typeface="ＭＳ Ｐゴシック"/>
              </a:rPr>
              <a:t>日公表）</a:t>
            </a:r>
            <a:endParaRPr lang="en-US" altLang="ja-JP" sz="1200" dirty="0" smtClean="0">
              <a:solidFill>
                <a:prstClr val="black"/>
              </a:solidFill>
              <a:latin typeface="ＭＳ Ｐゴシック"/>
              <a:ea typeface="ＭＳ Ｐゴシック"/>
            </a:endParaRPr>
          </a:p>
        </p:txBody>
      </p:sp>
    </p:spTree>
    <p:extLst>
      <p:ext uri="{BB962C8B-B14F-4D97-AF65-F5344CB8AC3E}">
        <p14:creationId xmlns:p14="http://schemas.microsoft.com/office/powerpoint/2010/main" val="316342448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29558" y="404664"/>
            <a:ext cx="8814452" cy="720080"/>
          </a:xfrm>
          <a:noFill/>
        </p:spPr>
        <p:txBody>
          <a:bodyPr>
            <a:noAutofit/>
          </a:bodyPr>
          <a:lstStyle/>
          <a:p>
            <a:r>
              <a:rPr lang="ja-JP" altLang="ja-JP" sz="2400" dirty="0" smtClean="0"/>
              <a:t>「認知症施策推進５か年計画」（平成</a:t>
            </a:r>
            <a:r>
              <a:rPr lang="en-US" altLang="ja-JP" sz="2400" dirty="0" smtClean="0"/>
              <a:t>25</a:t>
            </a:r>
            <a:r>
              <a:rPr lang="ja-JP" altLang="ja-JP" sz="2400" dirty="0" smtClean="0"/>
              <a:t>年度から</a:t>
            </a:r>
            <a:r>
              <a:rPr lang="en-US" altLang="ja-JP" sz="2400" dirty="0" smtClean="0"/>
              <a:t>29</a:t>
            </a:r>
            <a:r>
              <a:rPr lang="ja-JP" altLang="ja-JP" sz="2400" dirty="0" smtClean="0"/>
              <a:t>年度までの計画）</a:t>
            </a:r>
            <a:r>
              <a:rPr lang="en-US" altLang="ja-JP" sz="2400" dirty="0" smtClean="0"/>
              <a:t/>
            </a:r>
            <a:br>
              <a:rPr lang="en-US" altLang="ja-JP" sz="2400" dirty="0" smtClean="0"/>
            </a:br>
            <a:r>
              <a:rPr lang="ja-JP" altLang="en-US" sz="2400" dirty="0" smtClean="0"/>
              <a:t>　　　　　　　　　　　　　　　　　　＜</a:t>
            </a:r>
            <a:r>
              <a:rPr lang="ja-JP" altLang="ja-JP" sz="2400" dirty="0" smtClean="0"/>
              <a:t>抜粋版</a:t>
            </a:r>
            <a:r>
              <a:rPr lang="ja-JP" altLang="en-US" sz="2400" dirty="0" smtClean="0"/>
              <a:t>＞　　　　</a:t>
            </a:r>
            <a:r>
              <a:rPr lang="ja-JP" altLang="en-US" sz="1800" dirty="0" smtClean="0"/>
              <a:t>（平成</a:t>
            </a:r>
            <a:r>
              <a:rPr lang="ja-JP" altLang="en-US" sz="1800" dirty="0"/>
              <a:t>２４</a:t>
            </a:r>
            <a:r>
              <a:rPr lang="ja-JP" altLang="en-US" sz="1800" dirty="0" smtClean="0"/>
              <a:t>年９月５日公表）</a:t>
            </a:r>
            <a:r>
              <a:rPr lang="en-US" altLang="ja-JP" sz="2400" dirty="0" smtClean="0"/>
              <a:t/>
            </a:r>
            <a:br>
              <a:rPr lang="en-US" altLang="ja-JP" sz="2400" dirty="0" smtClean="0"/>
            </a:br>
            <a:endParaRPr kumimoji="1" lang="ja-JP" altLang="en-US" sz="2400" dirty="0"/>
          </a:p>
        </p:txBody>
      </p:sp>
      <p:sp>
        <p:nvSpPr>
          <p:cNvPr id="220161" name="Rectangle 1"/>
          <p:cNvSpPr>
            <a:spLocks noChangeArrowheads="1"/>
          </p:cNvSpPr>
          <p:nvPr/>
        </p:nvSpPr>
        <p:spPr bwMode="auto">
          <a:xfrm>
            <a:off x="0" y="1441069"/>
            <a:ext cx="9144000" cy="507831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ja-JP" altLang="en-US" sz="1200" b="1" u="sng" dirty="0" smtClean="0">
                <a:solidFill>
                  <a:srgbClr val="0000CC"/>
                </a:solidFill>
                <a:latin typeface="HG丸ｺﾞｼｯｸM-PRO" pitchFamily="50" charset="-128"/>
                <a:ea typeface="HG丸ｺﾞｼｯｸM-PRO" pitchFamily="50" charset="-128"/>
                <a:cs typeface="Times New Roman" pitchFamily="18" charset="0"/>
              </a:rPr>
              <a:t>１．標準的な認知症ケアパスの作成・普及</a:t>
            </a:r>
            <a:endParaRPr lang="ja-JP" altLang="en-US" sz="1200" dirty="0" smtClean="0">
              <a:solidFill>
                <a:srgbClr val="0000CC"/>
              </a:solidFill>
              <a:latin typeface="HG丸ｺﾞｼｯｸM-PRO" pitchFamily="50" charset="-128"/>
              <a:ea typeface="HG丸ｺﾞｼｯｸM-PRO" pitchFamily="50" charset="-128"/>
              <a:cs typeface="ＭＳ Ｐゴシック" pitchFamily="50" charset="-128"/>
            </a:endParaRPr>
          </a:p>
          <a:p>
            <a:pPr eaLnBrk="0" hangingPunct="0"/>
            <a:r>
              <a:rPr lang="ja-JP" altLang="en-US" sz="1200" dirty="0" smtClean="0">
                <a:solidFill>
                  <a:prstClr val="black"/>
                </a:solidFill>
                <a:latin typeface="HG丸ｺﾞｼｯｸM-PRO" pitchFamily="50" charset="-128"/>
                <a:ea typeface="HG丸ｺﾞｼｯｸM-PRO" pitchFamily="50" charset="-128"/>
                <a:cs typeface="Times New Roman" pitchFamily="18" charset="0"/>
              </a:rPr>
              <a:t>　○　「認知症ケアパス」（状態に応じた適切なサービス提供の流れ）の作成・普及</a:t>
            </a:r>
            <a:endParaRPr lang="ja-JP" altLang="en-US" sz="1200" dirty="0" smtClean="0">
              <a:solidFill>
                <a:prstClr val="black"/>
              </a:solidFill>
              <a:latin typeface="HG丸ｺﾞｼｯｸM-PRO" pitchFamily="50" charset="-128"/>
              <a:ea typeface="HG丸ｺﾞｼｯｸM-PRO" pitchFamily="50" charset="-128"/>
              <a:cs typeface="ＭＳ Ｐゴシック" pitchFamily="50" charset="-128"/>
            </a:endParaRPr>
          </a:p>
          <a:p>
            <a:pPr eaLnBrk="0" hangingPunct="0"/>
            <a:r>
              <a:rPr lang="ja-JP" altLang="en-US" sz="1200" dirty="0" smtClean="0">
                <a:solidFill>
                  <a:prstClr val="black"/>
                </a:solidFill>
                <a:latin typeface="HG丸ｺﾞｼｯｸM-PRO" pitchFamily="50" charset="-128"/>
                <a:ea typeface="HG丸ｺﾞｼｯｸM-PRO" pitchFamily="50" charset="-128"/>
                <a:cs typeface="Times New Roman" pitchFamily="18" charset="0"/>
              </a:rPr>
              <a:t>　　　・平成</a:t>
            </a:r>
            <a:r>
              <a:rPr lang="en-US" altLang="ja-JP" sz="1200" dirty="0" smtClean="0">
                <a:solidFill>
                  <a:prstClr val="black"/>
                </a:solidFill>
                <a:latin typeface="HG丸ｺﾞｼｯｸM-PRO" pitchFamily="50" charset="-128"/>
                <a:ea typeface="HG丸ｺﾞｼｯｸM-PRO" pitchFamily="50" charset="-128"/>
                <a:cs typeface="Times New Roman" pitchFamily="18" charset="0"/>
              </a:rPr>
              <a:t>25</a:t>
            </a:r>
            <a:r>
              <a:rPr lang="ja-JP" altLang="en-US" sz="1200" dirty="0" smtClean="0">
                <a:solidFill>
                  <a:prstClr val="black"/>
                </a:solidFill>
                <a:latin typeface="HG丸ｺﾞｼｯｸM-PRO" pitchFamily="50" charset="-128"/>
                <a:ea typeface="HG丸ｺﾞｼｯｸM-PRO" pitchFamily="50" charset="-128"/>
                <a:cs typeface="Times New Roman" pitchFamily="18" charset="0"/>
              </a:rPr>
              <a:t>～</a:t>
            </a:r>
            <a:r>
              <a:rPr lang="en-US" altLang="ja-JP" sz="1200" dirty="0" smtClean="0">
                <a:solidFill>
                  <a:prstClr val="black"/>
                </a:solidFill>
                <a:latin typeface="HG丸ｺﾞｼｯｸM-PRO" pitchFamily="50" charset="-128"/>
                <a:ea typeface="HG丸ｺﾞｼｯｸM-PRO" pitchFamily="50" charset="-128"/>
                <a:cs typeface="Times New Roman" pitchFamily="18" charset="0"/>
              </a:rPr>
              <a:t>26</a:t>
            </a:r>
            <a:r>
              <a:rPr lang="ja-JP" altLang="en-US" sz="1200" dirty="0" smtClean="0">
                <a:solidFill>
                  <a:prstClr val="black"/>
                </a:solidFill>
                <a:latin typeface="HG丸ｺﾞｼｯｸM-PRO" pitchFamily="50" charset="-128"/>
                <a:ea typeface="HG丸ｺﾞｼｯｸM-PRO" pitchFamily="50" charset="-128"/>
                <a:cs typeface="Times New Roman" pitchFamily="18" charset="0"/>
              </a:rPr>
              <a:t>年度　各市町村において、「認知症ケアパス」の作成を推進</a:t>
            </a:r>
            <a:endParaRPr lang="ja-JP" altLang="en-US" sz="1200" dirty="0" smtClean="0">
              <a:solidFill>
                <a:prstClr val="black"/>
              </a:solidFill>
              <a:latin typeface="HG丸ｺﾞｼｯｸM-PRO" pitchFamily="50" charset="-128"/>
              <a:ea typeface="HG丸ｺﾞｼｯｸM-PRO" pitchFamily="50" charset="-128"/>
              <a:cs typeface="ＭＳ Ｐゴシック" pitchFamily="50" charset="-128"/>
            </a:endParaRPr>
          </a:p>
          <a:p>
            <a:pPr eaLnBrk="0" hangingPunct="0"/>
            <a:r>
              <a:rPr lang="ja-JP" altLang="en-US" sz="1200" dirty="0" smtClean="0">
                <a:solidFill>
                  <a:prstClr val="black"/>
                </a:solidFill>
                <a:latin typeface="HG丸ｺﾞｼｯｸM-PRO" pitchFamily="50" charset="-128"/>
                <a:ea typeface="HG丸ｺﾞｼｯｸM-PRO" pitchFamily="50" charset="-128"/>
                <a:cs typeface="Times New Roman" pitchFamily="18" charset="0"/>
              </a:rPr>
              <a:t>　　　・平成</a:t>
            </a:r>
            <a:r>
              <a:rPr lang="en-US" altLang="ja-JP" sz="1200" dirty="0" smtClean="0">
                <a:solidFill>
                  <a:prstClr val="black"/>
                </a:solidFill>
                <a:latin typeface="HG丸ｺﾞｼｯｸM-PRO" pitchFamily="50" charset="-128"/>
                <a:ea typeface="HG丸ｺﾞｼｯｸM-PRO" pitchFamily="50" charset="-128"/>
                <a:cs typeface="Times New Roman" pitchFamily="18" charset="0"/>
              </a:rPr>
              <a:t>27</a:t>
            </a:r>
            <a:r>
              <a:rPr lang="ja-JP" altLang="en-US" sz="1200" dirty="0" smtClean="0">
                <a:solidFill>
                  <a:prstClr val="black"/>
                </a:solidFill>
                <a:latin typeface="HG丸ｺﾞｼｯｸM-PRO" pitchFamily="50" charset="-128"/>
                <a:ea typeface="HG丸ｺﾞｼｯｸM-PRO" pitchFamily="50" charset="-128"/>
                <a:cs typeface="Times New Roman" pitchFamily="18" charset="0"/>
              </a:rPr>
              <a:t>年度以降　介護保険事業計画（市町村）に反映</a:t>
            </a:r>
            <a:endParaRPr lang="ja-JP" altLang="en-US" sz="1200" dirty="0" smtClean="0">
              <a:solidFill>
                <a:prstClr val="black"/>
              </a:solidFill>
              <a:latin typeface="HG丸ｺﾞｼｯｸM-PRO" pitchFamily="50" charset="-128"/>
              <a:ea typeface="HG丸ｺﾞｼｯｸM-PRO" pitchFamily="50" charset="-128"/>
              <a:cs typeface="ＭＳ Ｐゴシック" pitchFamily="50" charset="-128"/>
            </a:endParaRPr>
          </a:p>
          <a:p>
            <a:pPr eaLnBrk="0" hangingPunct="0"/>
            <a:r>
              <a:rPr lang="ja-JP" altLang="en-US" sz="1200" b="1" u="sng" dirty="0" smtClean="0">
                <a:solidFill>
                  <a:srgbClr val="0000CC"/>
                </a:solidFill>
                <a:latin typeface="HG丸ｺﾞｼｯｸM-PRO" pitchFamily="50" charset="-128"/>
                <a:ea typeface="HG丸ｺﾞｼｯｸM-PRO" pitchFamily="50" charset="-128"/>
                <a:cs typeface="Times New Roman" pitchFamily="18" charset="0"/>
              </a:rPr>
              <a:t>２．早期診断・早期対応</a:t>
            </a:r>
            <a:endParaRPr lang="ja-JP" altLang="en-US" sz="1200" dirty="0" smtClean="0">
              <a:solidFill>
                <a:srgbClr val="0000CC"/>
              </a:solidFill>
              <a:latin typeface="HG丸ｺﾞｼｯｸM-PRO" pitchFamily="50" charset="-128"/>
              <a:ea typeface="HG丸ｺﾞｼｯｸM-PRO" pitchFamily="50" charset="-128"/>
              <a:cs typeface="ＭＳ Ｐゴシック" pitchFamily="50" charset="-128"/>
            </a:endParaRPr>
          </a:p>
          <a:p>
            <a:pPr eaLnBrk="0" hangingPunct="0"/>
            <a:r>
              <a:rPr lang="ja-JP" altLang="en-US" sz="1200" dirty="0" smtClean="0">
                <a:solidFill>
                  <a:prstClr val="black"/>
                </a:solidFill>
                <a:latin typeface="HG丸ｺﾞｼｯｸM-PRO" pitchFamily="50" charset="-128"/>
                <a:ea typeface="HG丸ｺﾞｼｯｸM-PRO" pitchFamily="50" charset="-128"/>
                <a:cs typeface="Times New Roman" pitchFamily="18" charset="0"/>
              </a:rPr>
              <a:t>　○　かかりつけ医認知症対応力向上研修の受講者数（累計）</a:t>
            </a:r>
            <a:endParaRPr lang="ja-JP" altLang="en-US" sz="1200" dirty="0" smtClean="0">
              <a:solidFill>
                <a:prstClr val="black"/>
              </a:solidFill>
              <a:latin typeface="HG丸ｺﾞｼｯｸM-PRO" pitchFamily="50" charset="-128"/>
              <a:ea typeface="HG丸ｺﾞｼｯｸM-PRO" pitchFamily="50" charset="-128"/>
              <a:cs typeface="ＭＳ Ｐゴシック" pitchFamily="50" charset="-128"/>
            </a:endParaRPr>
          </a:p>
          <a:p>
            <a:pPr eaLnBrk="0" hangingPunct="0"/>
            <a:r>
              <a:rPr lang="ja-JP" altLang="en-US" sz="1200" dirty="0" smtClean="0">
                <a:solidFill>
                  <a:prstClr val="black"/>
                </a:solidFill>
                <a:latin typeface="HG丸ｺﾞｼｯｸM-PRO" pitchFamily="50" charset="-128"/>
                <a:ea typeface="HG丸ｺﾞｼｯｸM-PRO" pitchFamily="50" charset="-128"/>
                <a:cs typeface="Times New Roman" pitchFamily="18" charset="0"/>
              </a:rPr>
              <a:t>　　　平成２４年度末見込　３５</a:t>
            </a:r>
            <a:r>
              <a:rPr lang="en-US" altLang="ja-JP" sz="1200" dirty="0" smtClean="0">
                <a:solidFill>
                  <a:prstClr val="black"/>
                </a:solidFill>
                <a:latin typeface="HG丸ｺﾞｼｯｸM-PRO" pitchFamily="50" charset="-128"/>
                <a:ea typeface="HG丸ｺﾞｼｯｸM-PRO" pitchFamily="50" charset="-128"/>
                <a:cs typeface="Times New Roman" pitchFamily="18" charset="0"/>
              </a:rPr>
              <a:t>,</a:t>
            </a:r>
            <a:r>
              <a:rPr lang="ja-JP" altLang="en-US" sz="1200" dirty="0" smtClean="0">
                <a:solidFill>
                  <a:prstClr val="black"/>
                </a:solidFill>
                <a:latin typeface="HG丸ｺﾞｼｯｸM-PRO" pitchFamily="50" charset="-128"/>
                <a:ea typeface="HG丸ｺﾞｼｯｸM-PRO" pitchFamily="50" charset="-128"/>
                <a:cs typeface="Times New Roman" pitchFamily="18" charset="0"/>
              </a:rPr>
              <a:t>０００人　→　平成２９年度末　５０</a:t>
            </a:r>
            <a:r>
              <a:rPr lang="en-US" altLang="ja-JP" sz="1200" dirty="0" smtClean="0">
                <a:solidFill>
                  <a:prstClr val="black"/>
                </a:solidFill>
                <a:latin typeface="HG丸ｺﾞｼｯｸM-PRO" pitchFamily="50" charset="-128"/>
                <a:ea typeface="HG丸ｺﾞｼｯｸM-PRO" pitchFamily="50" charset="-128"/>
                <a:cs typeface="Times New Roman" pitchFamily="18" charset="0"/>
              </a:rPr>
              <a:t>,</a:t>
            </a:r>
            <a:r>
              <a:rPr lang="ja-JP" altLang="en-US" sz="1200" dirty="0" smtClean="0">
                <a:solidFill>
                  <a:prstClr val="black"/>
                </a:solidFill>
                <a:latin typeface="HG丸ｺﾞｼｯｸM-PRO" pitchFamily="50" charset="-128"/>
                <a:ea typeface="HG丸ｺﾞｼｯｸM-PRO" pitchFamily="50" charset="-128"/>
                <a:cs typeface="Times New Roman" pitchFamily="18" charset="0"/>
              </a:rPr>
              <a:t>０００人</a:t>
            </a:r>
            <a:endParaRPr lang="ja-JP" altLang="en-US" sz="1200" dirty="0" smtClean="0">
              <a:solidFill>
                <a:prstClr val="black"/>
              </a:solidFill>
              <a:latin typeface="HG丸ｺﾞｼｯｸM-PRO" pitchFamily="50" charset="-128"/>
              <a:ea typeface="HG丸ｺﾞｼｯｸM-PRO" pitchFamily="50" charset="-128"/>
              <a:cs typeface="ＭＳ Ｐゴシック" pitchFamily="50" charset="-128"/>
            </a:endParaRPr>
          </a:p>
          <a:p>
            <a:pPr eaLnBrk="0" hangingPunct="0"/>
            <a:r>
              <a:rPr lang="ja-JP" altLang="en-US" sz="1200" dirty="0" smtClean="0">
                <a:solidFill>
                  <a:prstClr val="black"/>
                </a:solidFill>
                <a:latin typeface="HG丸ｺﾞｼｯｸM-PRO" pitchFamily="50" charset="-128"/>
                <a:ea typeface="HG丸ｺﾞｼｯｸM-PRO" pitchFamily="50" charset="-128"/>
                <a:cs typeface="Times New Roman" pitchFamily="18" charset="0"/>
              </a:rPr>
              <a:t>　○　認知症サポート医養成研修の受講者数（累計）</a:t>
            </a:r>
            <a:endParaRPr lang="ja-JP" altLang="en-US" sz="1200" dirty="0" smtClean="0">
              <a:solidFill>
                <a:prstClr val="black"/>
              </a:solidFill>
              <a:latin typeface="HG丸ｺﾞｼｯｸM-PRO" pitchFamily="50" charset="-128"/>
              <a:ea typeface="HG丸ｺﾞｼｯｸM-PRO" pitchFamily="50" charset="-128"/>
              <a:cs typeface="ＭＳ Ｐゴシック" pitchFamily="50" charset="-128"/>
            </a:endParaRPr>
          </a:p>
          <a:p>
            <a:pPr eaLnBrk="0" hangingPunct="0"/>
            <a:r>
              <a:rPr lang="ja-JP" altLang="en-US" sz="1200" dirty="0" smtClean="0">
                <a:solidFill>
                  <a:prstClr val="black"/>
                </a:solidFill>
                <a:latin typeface="HG丸ｺﾞｼｯｸM-PRO" pitchFamily="50" charset="-128"/>
                <a:ea typeface="HG丸ｺﾞｼｯｸM-PRO" pitchFamily="50" charset="-128"/>
                <a:cs typeface="Times New Roman" pitchFamily="18" charset="0"/>
              </a:rPr>
              <a:t>　　　平成２４年度末見込　２</a:t>
            </a:r>
            <a:r>
              <a:rPr lang="en-US" altLang="ja-JP" sz="1200" dirty="0" smtClean="0">
                <a:solidFill>
                  <a:prstClr val="black"/>
                </a:solidFill>
                <a:latin typeface="HG丸ｺﾞｼｯｸM-PRO" pitchFamily="50" charset="-128"/>
                <a:ea typeface="HG丸ｺﾞｼｯｸM-PRO" pitchFamily="50" charset="-128"/>
                <a:cs typeface="Times New Roman" pitchFamily="18" charset="0"/>
              </a:rPr>
              <a:t>,</a:t>
            </a:r>
            <a:r>
              <a:rPr lang="ja-JP" altLang="en-US" sz="1200" dirty="0" smtClean="0">
                <a:solidFill>
                  <a:prstClr val="black"/>
                </a:solidFill>
                <a:latin typeface="HG丸ｺﾞｼｯｸM-PRO" pitchFamily="50" charset="-128"/>
                <a:ea typeface="HG丸ｺﾞｼｯｸM-PRO" pitchFamily="50" charset="-128"/>
                <a:cs typeface="Times New Roman" pitchFamily="18" charset="0"/>
              </a:rPr>
              <a:t>５００人　→　平成２９年度末　４</a:t>
            </a:r>
            <a:r>
              <a:rPr lang="en-US" altLang="ja-JP" sz="1200" dirty="0" smtClean="0">
                <a:solidFill>
                  <a:prstClr val="black"/>
                </a:solidFill>
                <a:latin typeface="HG丸ｺﾞｼｯｸM-PRO" pitchFamily="50" charset="-128"/>
                <a:ea typeface="HG丸ｺﾞｼｯｸM-PRO" pitchFamily="50" charset="-128"/>
                <a:cs typeface="Times New Roman" pitchFamily="18" charset="0"/>
              </a:rPr>
              <a:t>,</a:t>
            </a:r>
            <a:r>
              <a:rPr lang="ja-JP" altLang="en-US" sz="1200" dirty="0" smtClean="0">
                <a:solidFill>
                  <a:prstClr val="black"/>
                </a:solidFill>
                <a:latin typeface="HG丸ｺﾞｼｯｸM-PRO" pitchFamily="50" charset="-128"/>
                <a:ea typeface="HG丸ｺﾞｼｯｸM-PRO" pitchFamily="50" charset="-128"/>
                <a:cs typeface="Times New Roman" pitchFamily="18" charset="0"/>
              </a:rPr>
              <a:t>０００人</a:t>
            </a:r>
            <a:endParaRPr lang="ja-JP" altLang="en-US" sz="1200" dirty="0" smtClean="0">
              <a:solidFill>
                <a:prstClr val="black"/>
              </a:solidFill>
              <a:latin typeface="HG丸ｺﾞｼｯｸM-PRO" pitchFamily="50" charset="-128"/>
              <a:ea typeface="HG丸ｺﾞｼｯｸM-PRO" pitchFamily="50" charset="-128"/>
              <a:cs typeface="ＭＳ Ｐゴシック" pitchFamily="50" charset="-128"/>
            </a:endParaRPr>
          </a:p>
          <a:p>
            <a:pPr eaLnBrk="0" hangingPunct="0"/>
            <a:r>
              <a:rPr lang="ja-JP" altLang="en-US" sz="1200" dirty="0" smtClean="0">
                <a:solidFill>
                  <a:prstClr val="black"/>
                </a:solidFill>
                <a:latin typeface="HG丸ｺﾞｼｯｸM-PRO" pitchFamily="50" charset="-128"/>
                <a:ea typeface="HG丸ｺﾞｼｯｸM-PRO" pitchFamily="50" charset="-128"/>
                <a:cs typeface="Times New Roman" pitchFamily="18" charset="0"/>
              </a:rPr>
              <a:t>　○　「認知症初期集中支援チーム」の設置</a:t>
            </a:r>
            <a:endParaRPr lang="ja-JP" altLang="en-US" sz="1200" dirty="0" smtClean="0">
              <a:solidFill>
                <a:prstClr val="black"/>
              </a:solidFill>
              <a:latin typeface="HG丸ｺﾞｼｯｸM-PRO" pitchFamily="50" charset="-128"/>
              <a:ea typeface="HG丸ｺﾞｼｯｸM-PRO" pitchFamily="50" charset="-128"/>
              <a:cs typeface="ＭＳ Ｐゴシック" pitchFamily="50" charset="-128"/>
            </a:endParaRPr>
          </a:p>
          <a:p>
            <a:pPr eaLnBrk="0" hangingPunct="0"/>
            <a:r>
              <a:rPr lang="ja-JP" altLang="en-US" sz="1200" dirty="0" smtClean="0">
                <a:solidFill>
                  <a:prstClr val="black"/>
                </a:solidFill>
                <a:latin typeface="HG丸ｺﾞｼｯｸM-PRO" pitchFamily="50" charset="-128"/>
                <a:ea typeface="HG丸ｺﾞｼｯｸM-PRO" pitchFamily="50" charset="-128"/>
                <a:cs typeface="Times New Roman" pitchFamily="18" charset="0"/>
              </a:rPr>
              <a:t>　　　・平成</a:t>
            </a:r>
            <a:r>
              <a:rPr lang="en-US" altLang="ja-JP" sz="1200" dirty="0" smtClean="0">
                <a:solidFill>
                  <a:prstClr val="black"/>
                </a:solidFill>
                <a:latin typeface="HG丸ｺﾞｼｯｸM-PRO" pitchFamily="50" charset="-128"/>
                <a:ea typeface="HG丸ｺﾞｼｯｸM-PRO" pitchFamily="50" charset="-128"/>
                <a:cs typeface="Times New Roman" pitchFamily="18" charset="0"/>
              </a:rPr>
              <a:t>25</a:t>
            </a:r>
            <a:r>
              <a:rPr lang="ja-JP" altLang="en-US" sz="1200" dirty="0" smtClean="0">
                <a:solidFill>
                  <a:prstClr val="black"/>
                </a:solidFill>
                <a:latin typeface="HG丸ｺﾞｼｯｸM-PRO" pitchFamily="50" charset="-128"/>
                <a:ea typeface="HG丸ｺﾞｼｯｸM-PRO" pitchFamily="50" charset="-128"/>
                <a:cs typeface="Times New Roman" pitchFamily="18" charset="0"/>
              </a:rPr>
              <a:t>年度　全国</a:t>
            </a:r>
            <a:r>
              <a:rPr lang="en-US" altLang="ja-JP" sz="1200" dirty="0" smtClean="0">
                <a:solidFill>
                  <a:prstClr val="black"/>
                </a:solidFill>
                <a:latin typeface="HG丸ｺﾞｼｯｸM-PRO" pitchFamily="50" charset="-128"/>
                <a:ea typeface="HG丸ｺﾞｼｯｸM-PRO" pitchFamily="50" charset="-128"/>
                <a:cs typeface="Times New Roman" pitchFamily="18" charset="0"/>
              </a:rPr>
              <a:t>10</a:t>
            </a:r>
            <a:r>
              <a:rPr lang="ja-JP" altLang="en-US" sz="1200" dirty="0" smtClean="0">
                <a:solidFill>
                  <a:prstClr val="black"/>
                </a:solidFill>
                <a:latin typeface="HG丸ｺﾞｼｯｸM-PRO" pitchFamily="50" charset="-128"/>
                <a:ea typeface="HG丸ｺﾞｼｯｸM-PRO" pitchFamily="50" charset="-128"/>
                <a:cs typeface="Times New Roman" pitchFamily="18" charset="0"/>
              </a:rPr>
              <a:t>か所程度でモデル事業を実施</a:t>
            </a:r>
            <a:endParaRPr lang="ja-JP" altLang="en-US" sz="1200" dirty="0" smtClean="0">
              <a:solidFill>
                <a:prstClr val="black"/>
              </a:solidFill>
              <a:latin typeface="HG丸ｺﾞｼｯｸM-PRO" pitchFamily="50" charset="-128"/>
              <a:ea typeface="HG丸ｺﾞｼｯｸM-PRO" pitchFamily="50" charset="-128"/>
              <a:cs typeface="ＭＳ Ｐゴシック" pitchFamily="50" charset="-128"/>
            </a:endParaRPr>
          </a:p>
          <a:p>
            <a:pPr eaLnBrk="0" hangingPunct="0"/>
            <a:r>
              <a:rPr lang="ja-JP" altLang="en-US" sz="1200" dirty="0" smtClean="0">
                <a:solidFill>
                  <a:prstClr val="black"/>
                </a:solidFill>
                <a:latin typeface="HG丸ｺﾞｼｯｸM-PRO" pitchFamily="50" charset="-128"/>
                <a:ea typeface="HG丸ｺﾞｼｯｸM-PRO" pitchFamily="50" charset="-128"/>
                <a:cs typeface="Times New Roman" pitchFamily="18" charset="0"/>
              </a:rPr>
              <a:t>　　　・平成</a:t>
            </a:r>
            <a:r>
              <a:rPr lang="en-US" altLang="ja-JP" sz="1200" dirty="0" smtClean="0">
                <a:solidFill>
                  <a:prstClr val="black"/>
                </a:solidFill>
                <a:latin typeface="HG丸ｺﾞｼｯｸM-PRO" pitchFamily="50" charset="-128"/>
                <a:ea typeface="HG丸ｺﾞｼｯｸM-PRO" pitchFamily="50" charset="-128"/>
                <a:cs typeface="Times New Roman" pitchFamily="18" charset="0"/>
              </a:rPr>
              <a:t>26</a:t>
            </a:r>
            <a:r>
              <a:rPr lang="ja-JP" altLang="en-US" sz="1200" dirty="0" smtClean="0">
                <a:solidFill>
                  <a:prstClr val="black"/>
                </a:solidFill>
                <a:latin typeface="HG丸ｺﾞｼｯｸM-PRO" pitchFamily="50" charset="-128"/>
                <a:ea typeface="HG丸ｺﾞｼｯｸM-PRO" pitchFamily="50" charset="-128"/>
                <a:cs typeface="Times New Roman" pitchFamily="18" charset="0"/>
              </a:rPr>
              <a:t>年度　全国</a:t>
            </a:r>
            <a:r>
              <a:rPr lang="en-US" altLang="ja-JP" sz="1200" dirty="0" smtClean="0">
                <a:solidFill>
                  <a:prstClr val="black"/>
                </a:solidFill>
                <a:latin typeface="HG丸ｺﾞｼｯｸM-PRO" pitchFamily="50" charset="-128"/>
                <a:ea typeface="HG丸ｺﾞｼｯｸM-PRO" pitchFamily="50" charset="-128"/>
                <a:cs typeface="Times New Roman" pitchFamily="18" charset="0"/>
              </a:rPr>
              <a:t>20</a:t>
            </a:r>
            <a:r>
              <a:rPr lang="ja-JP" altLang="en-US" sz="1200" dirty="0" smtClean="0">
                <a:solidFill>
                  <a:prstClr val="black"/>
                </a:solidFill>
                <a:latin typeface="HG丸ｺﾞｼｯｸM-PRO" pitchFamily="50" charset="-128"/>
                <a:ea typeface="HG丸ｺﾞｼｯｸM-PRO" pitchFamily="50" charset="-128"/>
                <a:cs typeface="Times New Roman" pitchFamily="18" charset="0"/>
              </a:rPr>
              <a:t>か所程度でモデル事業を実施</a:t>
            </a:r>
            <a:endParaRPr lang="ja-JP" altLang="en-US" sz="1200" dirty="0" smtClean="0">
              <a:solidFill>
                <a:prstClr val="black"/>
              </a:solidFill>
              <a:latin typeface="HG丸ｺﾞｼｯｸM-PRO" pitchFamily="50" charset="-128"/>
              <a:ea typeface="HG丸ｺﾞｼｯｸM-PRO" pitchFamily="50" charset="-128"/>
              <a:cs typeface="ＭＳ Ｐゴシック" pitchFamily="50" charset="-128"/>
            </a:endParaRPr>
          </a:p>
          <a:p>
            <a:pPr eaLnBrk="0" hangingPunct="0"/>
            <a:r>
              <a:rPr lang="ja-JP" altLang="en-US" sz="1200" dirty="0" smtClean="0">
                <a:solidFill>
                  <a:prstClr val="black"/>
                </a:solidFill>
                <a:latin typeface="HG丸ｺﾞｼｯｸM-PRO" pitchFamily="50" charset="-128"/>
                <a:ea typeface="HG丸ｺﾞｼｯｸM-PRO" pitchFamily="50" charset="-128"/>
                <a:cs typeface="Times New Roman" pitchFamily="18" charset="0"/>
              </a:rPr>
              <a:t>　　　・平成</a:t>
            </a:r>
            <a:r>
              <a:rPr lang="en-US" altLang="ja-JP" sz="1200" dirty="0" smtClean="0">
                <a:solidFill>
                  <a:prstClr val="black"/>
                </a:solidFill>
                <a:latin typeface="HG丸ｺﾞｼｯｸM-PRO" pitchFamily="50" charset="-128"/>
                <a:ea typeface="HG丸ｺﾞｼｯｸM-PRO" pitchFamily="50" charset="-128"/>
                <a:cs typeface="Times New Roman" pitchFamily="18" charset="0"/>
              </a:rPr>
              <a:t>27</a:t>
            </a:r>
            <a:r>
              <a:rPr lang="ja-JP" altLang="en-US" sz="1200" dirty="0" smtClean="0">
                <a:solidFill>
                  <a:prstClr val="black"/>
                </a:solidFill>
                <a:latin typeface="HG丸ｺﾞｼｯｸM-PRO" pitchFamily="50" charset="-128"/>
                <a:ea typeface="HG丸ｺﾞｼｯｸM-PRO" pitchFamily="50" charset="-128"/>
                <a:cs typeface="Times New Roman" pitchFamily="18" charset="0"/>
              </a:rPr>
              <a:t>年度以降　モデル事業の実施状況等を検証し、全国普及のための制度化を検討</a:t>
            </a:r>
            <a:endParaRPr lang="ja-JP" altLang="en-US" sz="1200" dirty="0" smtClean="0">
              <a:solidFill>
                <a:prstClr val="black"/>
              </a:solidFill>
              <a:latin typeface="HG丸ｺﾞｼｯｸM-PRO" pitchFamily="50" charset="-128"/>
              <a:ea typeface="HG丸ｺﾞｼｯｸM-PRO" pitchFamily="50" charset="-128"/>
              <a:cs typeface="ＭＳ Ｐゴシック" pitchFamily="50" charset="-128"/>
            </a:endParaRPr>
          </a:p>
          <a:p>
            <a:pPr eaLnBrk="0" hangingPunct="0"/>
            <a:r>
              <a:rPr lang="ja-JP" altLang="en-US" sz="1200" dirty="0" smtClean="0">
                <a:solidFill>
                  <a:prstClr val="black"/>
                </a:solidFill>
                <a:latin typeface="HG丸ｺﾞｼｯｸM-PRO" pitchFamily="50" charset="-128"/>
                <a:ea typeface="HG丸ｺﾞｼｯｸM-PRO" pitchFamily="50" charset="-128"/>
                <a:cs typeface="Times New Roman" pitchFamily="18" charset="0"/>
              </a:rPr>
              <a:t>　○　早期診断等を担う医療機関の数</a:t>
            </a:r>
            <a:endParaRPr lang="ja-JP" altLang="en-US" sz="1200" dirty="0" smtClean="0">
              <a:solidFill>
                <a:prstClr val="black"/>
              </a:solidFill>
              <a:latin typeface="HG丸ｺﾞｼｯｸM-PRO" pitchFamily="50" charset="-128"/>
              <a:ea typeface="HG丸ｺﾞｼｯｸM-PRO" pitchFamily="50" charset="-128"/>
              <a:cs typeface="ＭＳ Ｐゴシック" pitchFamily="50" charset="-128"/>
            </a:endParaRPr>
          </a:p>
          <a:p>
            <a:pPr eaLnBrk="0" hangingPunct="0"/>
            <a:r>
              <a:rPr lang="ja-JP" altLang="en-US" sz="1200" dirty="0" smtClean="0">
                <a:solidFill>
                  <a:prstClr val="black"/>
                </a:solidFill>
                <a:latin typeface="HG丸ｺﾞｼｯｸM-PRO" pitchFamily="50" charset="-128"/>
                <a:ea typeface="HG丸ｺﾞｼｯｸM-PRO" pitchFamily="50" charset="-128"/>
                <a:cs typeface="Times New Roman" pitchFamily="18" charset="0"/>
              </a:rPr>
              <a:t>　　　・平成</a:t>
            </a:r>
            <a:r>
              <a:rPr lang="en-US" altLang="ja-JP" sz="1200" dirty="0" smtClean="0">
                <a:solidFill>
                  <a:prstClr val="black"/>
                </a:solidFill>
                <a:latin typeface="HG丸ｺﾞｼｯｸM-PRO" pitchFamily="50" charset="-128"/>
                <a:ea typeface="HG丸ｺﾞｼｯｸM-PRO" pitchFamily="50" charset="-128"/>
                <a:cs typeface="Times New Roman" pitchFamily="18" charset="0"/>
              </a:rPr>
              <a:t>24</a:t>
            </a:r>
            <a:r>
              <a:rPr lang="ja-JP" altLang="en-US" sz="1200" dirty="0" smtClean="0">
                <a:solidFill>
                  <a:prstClr val="black"/>
                </a:solidFill>
                <a:latin typeface="HG丸ｺﾞｼｯｸM-PRO" pitchFamily="50" charset="-128"/>
                <a:ea typeface="HG丸ｺﾞｼｯｸM-PRO" pitchFamily="50" charset="-128"/>
                <a:cs typeface="Times New Roman" pitchFamily="18" charset="0"/>
              </a:rPr>
              <a:t>～</a:t>
            </a:r>
            <a:r>
              <a:rPr lang="en-US" altLang="ja-JP" sz="1200" dirty="0" smtClean="0">
                <a:solidFill>
                  <a:prstClr val="black"/>
                </a:solidFill>
                <a:latin typeface="HG丸ｺﾞｼｯｸM-PRO" pitchFamily="50" charset="-128"/>
                <a:ea typeface="HG丸ｺﾞｼｯｸM-PRO" pitchFamily="50" charset="-128"/>
                <a:cs typeface="Times New Roman" pitchFamily="18" charset="0"/>
              </a:rPr>
              <a:t>29</a:t>
            </a:r>
            <a:r>
              <a:rPr lang="ja-JP" altLang="en-US" sz="1200" dirty="0" smtClean="0">
                <a:solidFill>
                  <a:prstClr val="black"/>
                </a:solidFill>
                <a:latin typeface="HG丸ｺﾞｼｯｸM-PRO" pitchFamily="50" charset="-128"/>
                <a:ea typeface="HG丸ｺﾞｼｯｸM-PRO" pitchFamily="50" charset="-128"/>
                <a:cs typeface="Times New Roman" pitchFamily="18" charset="0"/>
              </a:rPr>
              <a:t>年度　認知症の早期診断等を行う医療機関を、約</a:t>
            </a:r>
            <a:r>
              <a:rPr lang="en-US" altLang="ja-JP" sz="1200" dirty="0" smtClean="0">
                <a:solidFill>
                  <a:prstClr val="black"/>
                </a:solidFill>
                <a:latin typeface="HG丸ｺﾞｼｯｸM-PRO" pitchFamily="50" charset="-128"/>
                <a:ea typeface="HG丸ｺﾞｼｯｸM-PRO" pitchFamily="50" charset="-128"/>
                <a:cs typeface="Times New Roman" pitchFamily="18" charset="0"/>
              </a:rPr>
              <a:t>500</a:t>
            </a:r>
            <a:r>
              <a:rPr lang="ja-JP" altLang="en-US" sz="1200" dirty="0" smtClean="0">
                <a:solidFill>
                  <a:prstClr val="black"/>
                </a:solidFill>
                <a:latin typeface="HG丸ｺﾞｼｯｸM-PRO" pitchFamily="50" charset="-128"/>
                <a:ea typeface="HG丸ｺﾞｼｯｸM-PRO" pitchFamily="50" charset="-128"/>
                <a:cs typeface="Times New Roman" pitchFamily="18" charset="0"/>
              </a:rPr>
              <a:t>か所整備する。</a:t>
            </a:r>
            <a:endParaRPr lang="ja-JP" altLang="en-US" sz="1200" dirty="0" smtClean="0">
              <a:solidFill>
                <a:prstClr val="black"/>
              </a:solidFill>
              <a:latin typeface="HG丸ｺﾞｼｯｸM-PRO" pitchFamily="50" charset="-128"/>
              <a:ea typeface="HG丸ｺﾞｼｯｸM-PRO" pitchFamily="50" charset="-128"/>
              <a:cs typeface="ＭＳ Ｐゴシック" pitchFamily="50" charset="-128"/>
            </a:endParaRPr>
          </a:p>
          <a:p>
            <a:pPr eaLnBrk="0" hangingPunct="0"/>
            <a:r>
              <a:rPr lang="ja-JP" altLang="en-US" sz="1200" dirty="0" smtClean="0">
                <a:solidFill>
                  <a:prstClr val="black"/>
                </a:solidFill>
                <a:latin typeface="HG丸ｺﾞｼｯｸM-PRO" pitchFamily="50" charset="-128"/>
                <a:ea typeface="HG丸ｺﾞｼｯｸM-PRO" pitchFamily="50" charset="-128"/>
                <a:cs typeface="Times New Roman" pitchFamily="18" charset="0"/>
              </a:rPr>
              <a:t>　○　地域包括支援センターにおける包括的・継続的ケアマネジメント支援業務の一環として多職種協働で実施される「地域ケア</a:t>
            </a:r>
            <a:endParaRPr lang="en-US" altLang="ja-JP" sz="1200" dirty="0" smtClean="0">
              <a:solidFill>
                <a:prstClr val="black"/>
              </a:solidFill>
              <a:latin typeface="HG丸ｺﾞｼｯｸM-PRO" pitchFamily="50" charset="-128"/>
              <a:ea typeface="HG丸ｺﾞｼｯｸM-PRO" pitchFamily="50" charset="-128"/>
              <a:cs typeface="Times New Roman" pitchFamily="18" charset="0"/>
            </a:endParaRPr>
          </a:p>
          <a:p>
            <a:pPr eaLnBrk="0" hangingPunct="0"/>
            <a:r>
              <a:rPr lang="ja-JP" altLang="en-US" sz="1200" dirty="0">
                <a:solidFill>
                  <a:prstClr val="black"/>
                </a:solidFill>
                <a:latin typeface="HG丸ｺﾞｼｯｸM-PRO" pitchFamily="50" charset="-128"/>
                <a:ea typeface="HG丸ｺﾞｼｯｸM-PRO" pitchFamily="50" charset="-128"/>
                <a:cs typeface="Times New Roman" pitchFamily="18" charset="0"/>
              </a:rPr>
              <a:t>　</a:t>
            </a:r>
            <a:r>
              <a:rPr lang="ja-JP" altLang="en-US" sz="1200" dirty="0" smtClean="0">
                <a:solidFill>
                  <a:prstClr val="black"/>
                </a:solidFill>
                <a:latin typeface="HG丸ｺﾞｼｯｸM-PRO" pitchFamily="50" charset="-128"/>
                <a:ea typeface="HG丸ｺﾞｼｯｸM-PRO" pitchFamily="50" charset="-128"/>
                <a:cs typeface="Times New Roman" pitchFamily="18" charset="0"/>
              </a:rPr>
              <a:t>　　会議」の普及・定着</a:t>
            </a:r>
            <a:endParaRPr lang="ja-JP" altLang="en-US" sz="1200" dirty="0" smtClean="0">
              <a:solidFill>
                <a:prstClr val="black"/>
              </a:solidFill>
              <a:latin typeface="HG丸ｺﾞｼｯｸM-PRO" pitchFamily="50" charset="-128"/>
              <a:ea typeface="HG丸ｺﾞｼｯｸM-PRO" pitchFamily="50" charset="-128"/>
              <a:cs typeface="ＭＳ Ｐゴシック" pitchFamily="50" charset="-128"/>
            </a:endParaRPr>
          </a:p>
          <a:p>
            <a:pPr eaLnBrk="0" hangingPunct="0"/>
            <a:r>
              <a:rPr lang="ja-JP" altLang="en-US" sz="1200" dirty="0" smtClean="0">
                <a:solidFill>
                  <a:prstClr val="black"/>
                </a:solidFill>
                <a:latin typeface="HG丸ｺﾞｼｯｸM-PRO" pitchFamily="50" charset="-128"/>
                <a:ea typeface="HG丸ｺﾞｼｯｸM-PRO" pitchFamily="50" charset="-128"/>
                <a:cs typeface="Times New Roman" pitchFamily="18" charset="0"/>
              </a:rPr>
              <a:t>　　　・平成</a:t>
            </a:r>
            <a:r>
              <a:rPr lang="en-US" altLang="ja-JP" sz="1200" dirty="0" smtClean="0">
                <a:solidFill>
                  <a:prstClr val="black"/>
                </a:solidFill>
                <a:latin typeface="HG丸ｺﾞｼｯｸM-PRO" pitchFamily="50" charset="-128"/>
                <a:ea typeface="HG丸ｺﾞｼｯｸM-PRO" pitchFamily="50" charset="-128"/>
                <a:cs typeface="Times New Roman" pitchFamily="18" charset="0"/>
              </a:rPr>
              <a:t>27</a:t>
            </a:r>
            <a:r>
              <a:rPr lang="ja-JP" altLang="en-US" sz="1200" dirty="0" smtClean="0">
                <a:solidFill>
                  <a:prstClr val="black"/>
                </a:solidFill>
                <a:latin typeface="HG丸ｺﾞｼｯｸM-PRO" pitchFamily="50" charset="-128"/>
                <a:ea typeface="HG丸ｺﾞｼｯｸM-PRO" pitchFamily="50" charset="-128"/>
                <a:cs typeface="Times New Roman" pitchFamily="18" charset="0"/>
              </a:rPr>
              <a:t>年度以降　すべての市町村で実施</a:t>
            </a:r>
            <a:endParaRPr lang="ja-JP" altLang="en-US" sz="1200" dirty="0" smtClean="0">
              <a:solidFill>
                <a:prstClr val="black"/>
              </a:solidFill>
              <a:latin typeface="HG丸ｺﾞｼｯｸM-PRO" pitchFamily="50" charset="-128"/>
              <a:ea typeface="HG丸ｺﾞｼｯｸM-PRO" pitchFamily="50" charset="-128"/>
              <a:cs typeface="ＭＳ Ｐゴシック" pitchFamily="50" charset="-128"/>
            </a:endParaRPr>
          </a:p>
          <a:p>
            <a:pPr eaLnBrk="0" hangingPunct="0"/>
            <a:r>
              <a:rPr lang="ja-JP" altLang="en-US" sz="1200" b="1" u="sng" dirty="0" smtClean="0">
                <a:solidFill>
                  <a:srgbClr val="0000CC"/>
                </a:solidFill>
                <a:latin typeface="HG丸ｺﾞｼｯｸM-PRO" pitchFamily="50" charset="-128"/>
                <a:ea typeface="HG丸ｺﾞｼｯｸM-PRO" pitchFamily="50" charset="-128"/>
                <a:cs typeface="Times New Roman" pitchFamily="18" charset="0"/>
              </a:rPr>
              <a:t>３．地域での生活を支える医療サービスの構築</a:t>
            </a:r>
            <a:endParaRPr lang="ja-JP" altLang="en-US" sz="1200" dirty="0" smtClean="0">
              <a:solidFill>
                <a:srgbClr val="0000CC"/>
              </a:solidFill>
              <a:latin typeface="HG丸ｺﾞｼｯｸM-PRO" pitchFamily="50" charset="-128"/>
              <a:ea typeface="HG丸ｺﾞｼｯｸM-PRO" pitchFamily="50" charset="-128"/>
              <a:cs typeface="ＭＳ Ｐゴシック" pitchFamily="50" charset="-128"/>
            </a:endParaRPr>
          </a:p>
          <a:p>
            <a:pPr eaLnBrk="0" hangingPunct="0"/>
            <a:r>
              <a:rPr lang="ja-JP" altLang="en-US" sz="1200" dirty="0" smtClean="0">
                <a:solidFill>
                  <a:prstClr val="black"/>
                </a:solidFill>
                <a:latin typeface="HG丸ｺﾞｼｯｸM-PRO" pitchFamily="50" charset="-128"/>
                <a:ea typeface="HG丸ｺﾞｼｯｸM-PRO" pitchFamily="50" charset="-128"/>
                <a:cs typeface="Times New Roman" pitchFamily="18" charset="0"/>
              </a:rPr>
              <a:t>　○　「認知症の薬物治療に関するガイドライン」の策定</a:t>
            </a:r>
            <a:endParaRPr lang="ja-JP" altLang="en-US" sz="1200" dirty="0" smtClean="0">
              <a:solidFill>
                <a:prstClr val="black"/>
              </a:solidFill>
              <a:latin typeface="HG丸ｺﾞｼｯｸM-PRO" pitchFamily="50" charset="-128"/>
              <a:ea typeface="HG丸ｺﾞｼｯｸM-PRO" pitchFamily="50" charset="-128"/>
              <a:cs typeface="ＭＳ Ｐゴシック" pitchFamily="50" charset="-128"/>
            </a:endParaRPr>
          </a:p>
          <a:p>
            <a:pPr eaLnBrk="0" hangingPunct="0"/>
            <a:r>
              <a:rPr lang="ja-JP" altLang="en-US" sz="1200" dirty="0" smtClean="0">
                <a:solidFill>
                  <a:prstClr val="black"/>
                </a:solidFill>
                <a:latin typeface="HG丸ｺﾞｼｯｸM-PRO" pitchFamily="50" charset="-128"/>
                <a:ea typeface="HG丸ｺﾞｼｯｸM-PRO" pitchFamily="50" charset="-128"/>
                <a:cs typeface="Times New Roman" pitchFamily="18" charset="0"/>
              </a:rPr>
              <a:t>　　　・平成</a:t>
            </a:r>
            <a:r>
              <a:rPr lang="en-US" altLang="ja-JP" sz="1200" dirty="0" smtClean="0">
                <a:solidFill>
                  <a:prstClr val="black"/>
                </a:solidFill>
                <a:latin typeface="HG丸ｺﾞｼｯｸM-PRO" pitchFamily="50" charset="-128"/>
                <a:ea typeface="HG丸ｺﾞｼｯｸM-PRO" pitchFamily="50" charset="-128"/>
                <a:cs typeface="Times New Roman" pitchFamily="18" charset="0"/>
              </a:rPr>
              <a:t>25</a:t>
            </a:r>
            <a:r>
              <a:rPr lang="ja-JP" altLang="en-US" sz="1200" dirty="0" smtClean="0">
                <a:solidFill>
                  <a:prstClr val="black"/>
                </a:solidFill>
                <a:latin typeface="HG丸ｺﾞｼｯｸM-PRO" pitchFamily="50" charset="-128"/>
                <a:ea typeface="HG丸ｺﾞｼｯｸM-PRO" pitchFamily="50" charset="-128"/>
                <a:cs typeface="Times New Roman" pitchFamily="18" charset="0"/>
              </a:rPr>
              <a:t>年度以降　医師向けの研修等で活用</a:t>
            </a:r>
            <a:endParaRPr lang="ja-JP" altLang="en-US" sz="1200" dirty="0" smtClean="0">
              <a:solidFill>
                <a:prstClr val="black"/>
              </a:solidFill>
              <a:latin typeface="HG丸ｺﾞｼｯｸM-PRO" pitchFamily="50" charset="-128"/>
              <a:ea typeface="HG丸ｺﾞｼｯｸM-PRO" pitchFamily="50" charset="-128"/>
              <a:cs typeface="ＭＳ Ｐゴシック" pitchFamily="50" charset="-128"/>
            </a:endParaRPr>
          </a:p>
          <a:p>
            <a:pPr eaLnBrk="0" hangingPunct="0"/>
            <a:r>
              <a:rPr lang="ja-JP" altLang="en-US" sz="1200" dirty="0" smtClean="0">
                <a:solidFill>
                  <a:prstClr val="black"/>
                </a:solidFill>
                <a:latin typeface="HG丸ｺﾞｼｯｸM-PRO" pitchFamily="50" charset="-128"/>
                <a:ea typeface="HG丸ｺﾞｼｯｸM-PRO" pitchFamily="50" charset="-128"/>
                <a:cs typeface="Times New Roman" pitchFamily="18" charset="0"/>
              </a:rPr>
              <a:t>　○　精神科病院に入院が必要な状態像の明確化</a:t>
            </a:r>
            <a:endParaRPr lang="ja-JP" altLang="en-US" sz="1200" dirty="0" smtClean="0">
              <a:solidFill>
                <a:prstClr val="black"/>
              </a:solidFill>
              <a:latin typeface="HG丸ｺﾞｼｯｸM-PRO" pitchFamily="50" charset="-128"/>
              <a:ea typeface="HG丸ｺﾞｼｯｸM-PRO" pitchFamily="50" charset="-128"/>
              <a:cs typeface="ＭＳ Ｐゴシック" pitchFamily="50" charset="-128"/>
            </a:endParaRPr>
          </a:p>
          <a:p>
            <a:pPr eaLnBrk="0" hangingPunct="0"/>
            <a:r>
              <a:rPr lang="ja-JP" altLang="en-US" sz="1200" dirty="0" smtClean="0">
                <a:solidFill>
                  <a:prstClr val="black"/>
                </a:solidFill>
                <a:latin typeface="HG丸ｺﾞｼｯｸM-PRO" pitchFamily="50" charset="-128"/>
                <a:ea typeface="HG丸ｺﾞｼｯｸM-PRO" pitchFamily="50" charset="-128"/>
                <a:cs typeface="Times New Roman" pitchFamily="18" charset="0"/>
              </a:rPr>
              <a:t>　　　・平成</a:t>
            </a:r>
            <a:r>
              <a:rPr lang="en-US" altLang="ja-JP" sz="1200" dirty="0" smtClean="0">
                <a:solidFill>
                  <a:prstClr val="black"/>
                </a:solidFill>
                <a:latin typeface="HG丸ｺﾞｼｯｸM-PRO" pitchFamily="50" charset="-128"/>
                <a:ea typeface="HG丸ｺﾞｼｯｸM-PRO" pitchFamily="50" charset="-128"/>
                <a:cs typeface="Times New Roman" pitchFamily="18" charset="0"/>
              </a:rPr>
              <a:t>24</a:t>
            </a:r>
            <a:r>
              <a:rPr lang="ja-JP" altLang="en-US" sz="1200" dirty="0" smtClean="0">
                <a:solidFill>
                  <a:prstClr val="black"/>
                </a:solidFill>
                <a:latin typeface="HG丸ｺﾞｼｯｸM-PRO" pitchFamily="50" charset="-128"/>
                <a:ea typeface="HG丸ｺﾞｼｯｸM-PRO" pitchFamily="50" charset="-128"/>
                <a:cs typeface="Times New Roman" pitchFamily="18" charset="0"/>
              </a:rPr>
              <a:t>年度～　調査・研究を実施</a:t>
            </a:r>
            <a:endParaRPr lang="ja-JP" altLang="en-US" sz="1200" dirty="0" smtClean="0">
              <a:solidFill>
                <a:prstClr val="black"/>
              </a:solidFill>
              <a:latin typeface="HG丸ｺﾞｼｯｸM-PRO" pitchFamily="50" charset="-128"/>
              <a:ea typeface="HG丸ｺﾞｼｯｸM-PRO" pitchFamily="50" charset="-128"/>
              <a:cs typeface="ＭＳ Ｐゴシック" pitchFamily="50" charset="-128"/>
            </a:endParaRPr>
          </a:p>
          <a:p>
            <a:pPr eaLnBrk="0" hangingPunct="0"/>
            <a:r>
              <a:rPr lang="ja-JP" altLang="en-US" sz="1200" dirty="0" smtClean="0">
                <a:solidFill>
                  <a:prstClr val="black"/>
                </a:solidFill>
                <a:latin typeface="HG丸ｺﾞｼｯｸM-PRO" pitchFamily="50" charset="-128"/>
                <a:ea typeface="HG丸ｺﾞｼｯｸM-PRO" pitchFamily="50" charset="-128"/>
                <a:cs typeface="Times New Roman" pitchFamily="18" charset="0"/>
              </a:rPr>
              <a:t>　○　「退院支援・地域連携クリティカルパス（退院に向けての診療計画）」の作成</a:t>
            </a:r>
            <a:endParaRPr lang="ja-JP" altLang="en-US" sz="1200" dirty="0" smtClean="0">
              <a:solidFill>
                <a:prstClr val="black"/>
              </a:solidFill>
              <a:latin typeface="HG丸ｺﾞｼｯｸM-PRO" pitchFamily="50" charset="-128"/>
              <a:ea typeface="HG丸ｺﾞｼｯｸM-PRO" pitchFamily="50" charset="-128"/>
              <a:cs typeface="ＭＳ Ｐゴシック" pitchFamily="50" charset="-128"/>
            </a:endParaRPr>
          </a:p>
          <a:p>
            <a:pPr eaLnBrk="0" hangingPunct="0"/>
            <a:r>
              <a:rPr lang="ja-JP" altLang="en-US" sz="1200" dirty="0" smtClean="0">
                <a:solidFill>
                  <a:prstClr val="black"/>
                </a:solidFill>
                <a:latin typeface="HG丸ｺﾞｼｯｸM-PRO" pitchFamily="50" charset="-128"/>
                <a:ea typeface="HG丸ｺﾞｼｯｸM-PRO" pitchFamily="50" charset="-128"/>
                <a:cs typeface="Times New Roman" pitchFamily="18" charset="0"/>
              </a:rPr>
              <a:t>　　　・平成</a:t>
            </a:r>
            <a:r>
              <a:rPr lang="en-US" altLang="ja-JP" sz="1200" dirty="0" smtClean="0">
                <a:solidFill>
                  <a:prstClr val="black"/>
                </a:solidFill>
                <a:latin typeface="HG丸ｺﾞｼｯｸM-PRO" pitchFamily="50" charset="-128"/>
                <a:ea typeface="HG丸ｺﾞｼｯｸM-PRO" pitchFamily="50" charset="-128"/>
                <a:cs typeface="Times New Roman" pitchFamily="18" charset="0"/>
              </a:rPr>
              <a:t>25</a:t>
            </a:r>
            <a:r>
              <a:rPr lang="ja-JP" altLang="en-US" sz="1200" dirty="0" smtClean="0">
                <a:solidFill>
                  <a:prstClr val="black"/>
                </a:solidFill>
                <a:latin typeface="HG丸ｺﾞｼｯｸM-PRO" pitchFamily="50" charset="-128"/>
                <a:ea typeface="HG丸ｺﾞｼｯｸM-PRO" pitchFamily="50" charset="-128"/>
                <a:cs typeface="Times New Roman" pitchFamily="18" charset="0"/>
              </a:rPr>
              <a:t>～２６年度　クリティカルパスについて、医療従事者向けの研修会等を通じて普及。あわせて、退院見込者に必要</a:t>
            </a:r>
            <a:endParaRPr lang="en-US" altLang="ja-JP" sz="1200" dirty="0" smtClean="0">
              <a:solidFill>
                <a:prstClr val="black"/>
              </a:solidFill>
              <a:latin typeface="HG丸ｺﾞｼｯｸM-PRO" pitchFamily="50" charset="-128"/>
              <a:ea typeface="HG丸ｺﾞｼｯｸM-PRO" pitchFamily="50" charset="-128"/>
              <a:cs typeface="Times New Roman" pitchFamily="18" charset="0"/>
            </a:endParaRPr>
          </a:p>
          <a:p>
            <a:pPr eaLnBrk="0" hangingPunct="0"/>
            <a:r>
              <a:rPr lang="ja-JP" altLang="en-US" sz="1200" dirty="0">
                <a:solidFill>
                  <a:prstClr val="black"/>
                </a:solidFill>
                <a:latin typeface="HG丸ｺﾞｼｯｸM-PRO" pitchFamily="50" charset="-128"/>
                <a:ea typeface="HG丸ｺﾞｼｯｸM-PRO" pitchFamily="50" charset="-128"/>
                <a:cs typeface="Times New Roman" pitchFamily="18" charset="0"/>
              </a:rPr>
              <a:t>　</a:t>
            </a:r>
            <a:r>
              <a:rPr lang="ja-JP" altLang="en-US" sz="1200" dirty="0" smtClean="0">
                <a:solidFill>
                  <a:prstClr val="black"/>
                </a:solidFill>
                <a:latin typeface="HG丸ｺﾞｼｯｸM-PRO" pitchFamily="50" charset="-128"/>
                <a:ea typeface="HG丸ｺﾞｼｯｸM-PRO" pitchFamily="50" charset="-128"/>
                <a:cs typeface="Times New Roman" pitchFamily="18" charset="0"/>
              </a:rPr>
              <a:t>　　　となる介護サービスの整備を介護保険事業計画に反映する方法を検討</a:t>
            </a:r>
            <a:endParaRPr lang="ja-JP" altLang="en-US" sz="1200" dirty="0" smtClean="0">
              <a:solidFill>
                <a:prstClr val="black"/>
              </a:solidFill>
              <a:latin typeface="HG丸ｺﾞｼｯｸM-PRO" pitchFamily="50" charset="-128"/>
              <a:ea typeface="HG丸ｺﾞｼｯｸM-PRO" pitchFamily="50" charset="-128"/>
              <a:cs typeface="ＭＳ Ｐゴシック" pitchFamily="50" charset="-128"/>
            </a:endParaRPr>
          </a:p>
          <a:p>
            <a:pPr eaLnBrk="0" hangingPunct="0"/>
            <a:r>
              <a:rPr lang="ja-JP" altLang="en-US" sz="1200" dirty="0" smtClean="0">
                <a:solidFill>
                  <a:prstClr val="black"/>
                </a:solidFill>
                <a:latin typeface="HG丸ｺﾞｼｯｸM-PRO" pitchFamily="50" charset="-128"/>
                <a:ea typeface="HG丸ｺﾞｼｯｸM-PRO" pitchFamily="50" charset="-128"/>
                <a:cs typeface="Times New Roman" pitchFamily="18" charset="0"/>
              </a:rPr>
              <a:t>　　　・平成２７年度以降　介護保険事業計画に反映　</a:t>
            </a:r>
            <a:endParaRPr lang="ja-JP" altLang="en-US" sz="1200" dirty="0" smtClean="0">
              <a:solidFill>
                <a:prstClr val="black"/>
              </a:solidFill>
              <a:latin typeface="HG丸ｺﾞｼｯｸM-PRO" pitchFamily="50" charset="-128"/>
              <a:ea typeface="HG丸ｺﾞｼｯｸM-PRO" pitchFamily="50" charset="-128"/>
              <a:cs typeface="ＭＳ Ｐゴシック" pitchFamily="50" charset="-128"/>
            </a:endParaRPr>
          </a:p>
        </p:txBody>
      </p:sp>
    </p:spTree>
    <p:extLst>
      <p:ext uri="{BB962C8B-B14F-4D97-AF65-F5344CB8AC3E}">
        <p14:creationId xmlns:p14="http://schemas.microsoft.com/office/powerpoint/2010/main" val="15849532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1"/>
          <p:cNvGraphicFramePr>
            <a:graphicFrameLocks noGrp="1"/>
          </p:cNvGraphicFramePr>
          <p:nvPr/>
        </p:nvGraphicFramePr>
        <p:xfrm>
          <a:off x="1514450" y="548680"/>
          <a:ext cx="5716328" cy="1397000"/>
        </p:xfrm>
        <a:graphic>
          <a:graphicData uri="http://schemas.openxmlformats.org/drawingml/2006/table">
            <a:tbl>
              <a:tblPr/>
              <a:tblGrid>
                <a:gridCol w="396181"/>
                <a:gridCol w="2433684"/>
                <a:gridCol w="1075349"/>
                <a:gridCol w="814080"/>
                <a:gridCol w="997034"/>
              </a:tblGrid>
              <a:tr h="159946">
                <a:tc gridSpan="2">
                  <a:txBody>
                    <a:bodyPr/>
                    <a:lstStyle/>
                    <a:p>
                      <a:pPr algn="ctr">
                        <a:lnSpc>
                          <a:spcPts val="1800"/>
                        </a:lnSpc>
                        <a:spcAft>
                          <a:spcPts val="0"/>
                        </a:spcAft>
                      </a:pPr>
                      <a:r>
                        <a:rPr lang="ja-JP" sz="1000" b="1" kern="100" dirty="0">
                          <a:latin typeface="HG丸ｺﾞｼｯｸM-PRO" pitchFamily="50" charset="-128"/>
                          <a:ea typeface="HG丸ｺﾞｼｯｸM-PRO" pitchFamily="50" charset="-128"/>
                          <a:cs typeface="Times New Roman"/>
                        </a:rPr>
                        <a:t>認知症高齢者数の居場所別内訳</a:t>
                      </a:r>
                      <a:endParaRPr lang="ja-JP" sz="900" kern="100" dirty="0">
                        <a:latin typeface="HG丸ｺﾞｼｯｸM-PRO" pitchFamily="50" charset="-128"/>
                        <a:ea typeface="HG丸ｺﾞｼｯｸM-PRO" pitchFamily="50" charset="-128"/>
                        <a:cs typeface="Times New Roman"/>
                      </a:endParaRPr>
                    </a:p>
                  </a:txBody>
                  <a:tcPr marL="44293" marR="442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ctr">
                        <a:lnSpc>
                          <a:spcPts val="1800"/>
                        </a:lnSpc>
                        <a:spcAft>
                          <a:spcPts val="0"/>
                        </a:spcAft>
                      </a:pPr>
                      <a:r>
                        <a:rPr lang="ja-JP" sz="1000" b="1" kern="100" dirty="0">
                          <a:latin typeface="HG丸ｺﾞｼｯｸM-PRO" pitchFamily="50" charset="-128"/>
                          <a:ea typeface="HG丸ｺﾞｼｯｸM-PRO" pitchFamily="50" charset="-128"/>
                          <a:cs typeface="Times New Roman"/>
                        </a:rPr>
                        <a:t>平成</a:t>
                      </a:r>
                      <a:r>
                        <a:rPr lang="en-US" sz="1000" b="1" kern="100" dirty="0">
                          <a:latin typeface="HG丸ｺﾞｼｯｸM-PRO" pitchFamily="50" charset="-128"/>
                          <a:ea typeface="HG丸ｺﾞｼｯｸM-PRO" pitchFamily="50" charset="-128"/>
                          <a:cs typeface="Times New Roman"/>
                        </a:rPr>
                        <a:t>24</a:t>
                      </a:r>
                      <a:r>
                        <a:rPr lang="ja-JP" sz="1000" b="1" kern="100" dirty="0">
                          <a:latin typeface="HG丸ｺﾞｼｯｸM-PRO" pitchFamily="50" charset="-128"/>
                          <a:ea typeface="HG丸ｺﾞｼｯｸM-PRO" pitchFamily="50" charset="-128"/>
                          <a:cs typeface="Times New Roman"/>
                        </a:rPr>
                        <a:t>年度</a:t>
                      </a:r>
                      <a:endParaRPr lang="ja-JP" sz="900" kern="100" dirty="0">
                        <a:latin typeface="HG丸ｺﾞｼｯｸM-PRO" pitchFamily="50" charset="-128"/>
                        <a:ea typeface="HG丸ｺﾞｼｯｸM-PRO" pitchFamily="50" charset="-128"/>
                        <a:cs typeface="Times New Roman"/>
                      </a:endParaRPr>
                    </a:p>
                  </a:txBody>
                  <a:tcPr marL="44293" marR="442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7">
                  <a:txBody>
                    <a:bodyPr/>
                    <a:lstStyle/>
                    <a:p>
                      <a:pPr algn="ctr">
                        <a:lnSpc>
                          <a:spcPts val="1800"/>
                        </a:lnSpc>
                        <a:spcAft>
                          <a:spcPts val="0"/>
                        </a:spcAft>
                      </a:pPr>
                      <a:endParaRPr lang="ja-JP" sz="700" kern="100">
                        <a:latin typeface="HG丸ｺﾞｼｯｸM-PRO" pitchFamily="50" charset="-128"/>
                        <a:ea typeface="HG丸ｺﾞｼｯｸM-PRO" pitchFamily="50" charset="-128"/>
                        <a:cs typeface="Times New Roman"/>
                      </a:endParaRPr>
                    </a:p>
                  </a:txBody>
                  <a:tcPr marL="44293" marR="442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ts val="1800"/>
                        </a:lnSpc>
                        <a:spcAft>
                          <a:spcPts val="0"/>
                        </a:spcAft>
                      </a:pPr>
                      <a:r>
                        <a:rPr lang="ja-JP" sz="1000" b="1" kern="100" dirty="0">
                          <a:latin typeface="HG丸ｺﾞｼｯｸM-PRO" pitchFamily="50" charset="-128"/>
                          <a:ea typeface="HG丸ｺﾞｼｯｸM-PRO" pitchFamily="50" charset="-128"/>
                          <a:cs typeface="Times New Roman"/>
                        </a:rPr>
                        <a:t>平成</a:t>
                      </a:r>
                      <a:r>
                        <a:rPr lang="en-US" sz="1000" b="1" kern="100" dirty="0">
                          <a:latin typeface="HG丸ｺﾞｼｯｸM-PRO" pitchFamily="50" charset="-128"/>
                          <a:ea typeface="HG丸ｺﾞｼｯｸM-PRO" pitchFamily="50" charset="-128"/>
                          <a:cs typeface="Times New Roman"/>
                        </a:rPr>
                        <a:t>29</a:t>
                      </a:r>
                      <a:r>
                        <a:rPr lang="ja-JP" sz="1000" b="1" kern="100" dirty="0">
                          <a:latin typeface="HG丸ｺﾞｼｯｸM-PRO" pitchFamily="50" charset="-128"/>
                          <a:ea typeface="HG丸ｺﾞｼｯｸM-PRO" pitchFamily="50" charset="-128"/>
                          <a:cs typeface="Times New Roman"/>
                        </a:rPr>
                        <a:t>年度</a:t>
                      </a:r>
                      <a:endParaRPr lang="ja-JP" sz="900" kern="100" dirty="0">
                        <a:latin typeface="HG丸ｺﾞｼｯｸM-PRO" pitchFamily="50" charset="-128"/>
                        <a:ea typeface="HG丸ｺﾞｼｯｸM-PRO" pitchFamily="50" charset="-128"/>
                        <a:cs typeface="Times New Roman"/>
                      </a:endParaRPr>
                    </a:p>
                  </a:txBody>
                  <a:tcPr marL="44293" marR="442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9946">
                <a:tc gridSpan="2">
                  <a:txBody>
                    <a:bodyPr/>
                    <a:lstStyle/>
                    <a:p>
                      <a:pPr algn="just">
                        <a:lnSpc>
                          <a:spcPts val="1800"/>
                        </a:lnSpc>
                        <a:spcAft>
                          <a:spcPts val="0"/>
                        </a:spcAft>
                      </a:pPr>
                      <a:r>
                        <a:rPr lang="ja-JP" sz="800" kern="100" dirty="0">
                          <a:latin typeface="HG丸ｺﾞｼｯｸM-PRO" pitchFamily="50" charset="-128"/>
                          <a:ea typeface="HG丸ｺﾞｼｯｸM-PRO" pitchFamily="50" charset="-128"/>
                          <a:cs typeface="Times New Roman"/>
                        </a:rPr>
                        <a:t>認知症高齢者数</a:t>
                      </a:r>
                      <a:endParaRPr lang="ja-JP" sz="700" kern="100" dirty="0">
                        <a:latin typeface="HG丸ｺﾞｼｯｸM-PRO" pitchFamily="50" charset="-128"/>
                        <a:ea typeface="HG丸ｺﾞｼｯｸM-PRO" pitchFamily="50" charset="-128"/>
                        <a:cs typeface="Times New Roman"/>
                      </a:endParaRPr>
                    </a:p>
                  </a:txBody>
                  <a:tcPr marL="44293" marR="442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hMerge="1">
                  <a:txBody>
                    <a:bodyPr/>
                    <a:lstStyle/>
                    <a:p>
                      <a:endParaRPr kumimoji="1" lang="ja-JP" altLang="en-US"/>
                    </a:p>
                  </a:txBody>
                  <a:tcPr/>
                </a:tc>
                <a:tc>
                  <a:txBody>
                    <a:bodyPr/>
                    <a:lstStyle/>
                    <a:p>
                      <a:pPr algn="r">
                        <a:lnSpc>
                          <a:spcPts val="1800"/>
                        </a:lnSpc>
                        <a:spcAft>
                          <a:spcPts val="0"/>
                        </a:spcAft>
                      </a:pPr>
                      <a:r>
                        <a:rPr lang="en-US" sz="1000" kern="100" dirty="0">
                          <a:latin typeface="HG丸ｺﾞｼｯｸM-PRO" pitchFamily="50" charset="-128"/>
                          <a:ea typeface="HG丸ｺﾞｼｯｸM-PRO" pitchFamily="50" charset="-128"/>
                          <a:cs typeface="Times New Roman"/>
                        </a:rPr>
                        <a:t>305</a:t>
                      </a:r>
                      <a:r>
                        <a:rPr lang="ja-JP" sz="1000" kern="100" dirty="0">
                          <a:latin typeface="HG丸ｺﾞｼｯｸM-PRO" pitchFamily="50" charset="-128"/>
                          <a:ea typeface="HG丸ｺﾞｼｯｸM-PRO" pitchFamily="50" charset="-128"/>
                          <a:cs typeface="Times New Roman"/>
                        </a:rPr>
                        <a:t>万人</a:t>
                      </a:r>
                      <a:endParaRPr lang="ja-JP" sz="900" kern="100" dirty="0">
                        <a:latin typeface="HG丸ｺﾞｼｯｸM-PRO" pitchFamily="50" charset="-128"/>
                        <a:ea typeface="HG丸ｺﾞｼｯｸM-PRO" pitchFamily="50" charset="-128"/>
                        <a:cs typeface="Times New Roman"/>
                      </a:endParaRPr>
                    </a:p>
                  </a:txBody>
                  <a:tcPr marL="44293" marR="442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kumimoji="1" lang="ja-JP" altLang="en-US"/>
                    </a:p>
                  </a:txBody>
                  <a:tcPr/>
                </a:tc>
                <a:tc>
                  <a:txBody>
                    <a:bodyPr/>
                    <a:lstStyle/>
                    <a:p>
                      <a:pPr algn="r">
                        <a:lnSpc>
                          <a:spcPts val="1800"/>
                        </a:lnSpc>
                        <a:spcAft>
                          <a:spcPts val="0"/>
                        </a:spcAft>
                      </a:pPr>
                      <a:r>
                        <a:rPr lang="ja-JP" sz="1000" kern="100" dirty="0">
                          <a:latin typeface="HG丸ｺﾞｼｯｸM-PRO" pitchFamily="50" charset="-128"/>
                          <a:ea typeface="HG丸ｺﾞｼｯｸM-PRO" pitchFamily="50" charset="-128"/>
                          <a:cs typeface="Times New Roman"/>
                        </a:rPr>
                        <a:t>　</a:t>
                      </a:r>
                      <a:r>
                        <a:rPr lang="en-US" sz="1000" kern="100" dirty="0">
                          <a:latin typeface="HG丸ｺﾞｼｯｸM-PRO" pitchFamily="50" charset="-128"/>
                          <a:ea typeface="HG丸ｺﾞｼｯｸM-PRO" pitchFamily="50" charset="-128"/>
                          <a:cs typeface="Times New Roman"/>
                        </a:rPr>
                        <a:t>373</a:t>
                      </a:r>
                      <a:r>
                        <a:rPr lang="ja-JP" sz="1000" kern="100" dirty="0">
                          <a:latin typeface="HG丸ｺﾞｼｯｸM-PRO" pitchFamily="50" charset="-128"/>
                          <a:ea typeface="HG丸ｺﾞｼｯｸM-PRO" pitchFamily="50" charset="-128"/>
                          <a:cs typeface="Times New Roman"/>
                        </a:rPr>
                        <a:t>万人</a:t>
                      </a:r>
                      <a:endParaRPr lang="ja-JP" sz="900" kern="100" dirty="0">
                        <a:latin typeface="HG丸ｺﾞｼｯｸM-PRO" pitchFamily="50" charset="-128"/>
                        <a:ea typeface="HG丸ｺﾞｼｯｸM-PRO" pitchFamily="50" charset="-128"/>
                        <a:cs typeface="Times New Roman"/>
                      </a:endParaRPr>
                    </a:p>
                  </a:txBody>
                  <a:tcPr marL="44293" marR="442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9946">
                <a:tc rowSpan="5">
                  <a:txBody>
                    <a:bodyPr/>
                    <a:lstStyle/>
                    <a:p>
                      <a:pPr algn="just">
                        <a:lnSpc>
                          <a:spcPts val="1800"/>
                        </a:lnSpc>
                        <a:spcAft>
                          <a:spcPts val="0"/>
                        </a:spcAft>
                      </a:pPr>
                      <a:r>
                        <a:rPr lang="ja-JP" sz="800" kern="100">
                          <a:latin typeface="Century"/>
                          <a:ea typeface="HG丸ｺﾞｼｯｸM-PRO"/>
                          <a:cs typeface="Times New Roman"/>
                        </a:rPr>
                        <a:t>　</a:t>
                      </a:r>
                      <a:endParaRPr lang="ja-JP" sz="700" kern="100">
                        <a:latin typeface="Century"/>
                        <a:ea typeface="ＭＳ 明朝"/>
                        <a:cs typeface="Times New Roman"/>
                      </a:endParaRPr>
                    </a:p>
                    <a:p>
                      <a:pPr algn="just">
                        <a:lnSpc>
                          <a:spcPts val="1800"/>
                        </a:lnSpc>
                        <a:spcAft>
                          <a:spcPts val="0"/>
                        </a:spcAft>
                      </a:pPr>
                      <a:r>
                        <a:rPr lang="ja-JP" sz="800" kern="100">
                          <a:latin typeface="Century"/>
                          <a:ea typeface="HG丸ｺﾞｼｯｸM-PRO"/>
                          <a:cs typeface="Times New Roman"/>
                        </a:rPr>
                        <a:t>　</a:t>
                      </a:r>
                      <a:endParaRPr lang="ja-JP" sz="700" kern="100">
                        <a:latin typeface="Century"/>
                        <a:ea typeface="ＭＳ 明朝"/>
                        <a:cs typeface="Times New Roman"/>
                      </a:endParaRPr>
                    </a:p>
                  </a:txBody>
                  <a:tcPr marL="44293" marR="442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just">
                        <a:lnSpc>
                          <a:spcPts val="1800"/>
                        </a:lnSpc>
                        <a:spcAft>
                          <a:spcPts val="0"/>
                        </a:spcAft>
                      </a:pPr>
                      <a:r>
                        <a:rPr lang="ja-JP" sz="800" kern="100">
                          <a:latin typeface="HG丸ｺﾞｼｯｸM-PRO" pitchFamily="50" charset="-128"/>
                          <a:ea typeface="HG丸ｺﾞｼｯｸM-PRO" pitchFamily="50" charset="-128"/>
                          <a:cs typeface="Times New Roman"/>
                        </a:rPr>
                        <a:t>在宅介護（小規模多機能型居宅介護等を含む）</a:t>
                      </a:r>
                      <a:endParaRPr lang="ja-JP" sz="700" kern="100">
                        <a:latin typeface="HG丸ｺﾞｼｯｸM-PRO" pitchFamily="50" charset="-128"/>
                        <a:ea typeface="HG丸ｺﾞｼｯｸM-PRO" pitchFamily="50" charset="-128"/>
                        <a:cs typeface="Times New Roman"/>
                      </a:endParaRPr>
                    </a:p>
                  </a:txBody>
                  <a:tcPr marL="44293" marR="442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ts val="1800"/>
                        </a:lnSpc>
                        <a:spcAft>
                          <a:spcPts val="0"/>
                        </a:spcAft>
                      </a:pPr>
                      <a:r>
                        <a:rPr lang="en-US" sz="1000" kern="100" dirty="0">
                          <a:latin typeface="HG丸ｺﾞｼｯｸM-PRO" pitchFamily="50" charset="-128"/>
                          <a:ea typeface="HG丸ｺﾞｼｯｸM-PRO" pitchFamily="50" charset="-128"/>
                          <a:cs typeface="Times New Roman"/>
                        </a:rPr>
                        <a:t>149</a:t>
                      </a:r>
                      <a:r>
                        <a:rPr lang="ja-JP" sz="1000" kern="100" dirty="0">
                          <a:latin typeface="HG丸ｺﾞｼｯｸM-PRO" pitchFamily="50" charset="-128"/>
                          <a:ea typeface="HG丸ｺﾞｼｯｸM-PRO" pitchFamily="50" charset="-128"/>
                          <a:cs typeface="Times New Roman"/>
                        </a:rPr>
                        <a:t>万人</a:t>
                      </a:r>
                      <a:endParaRPr lang="ja-JP" sz="900" kern="100" dirty="0">
                        <a:latin typeface="HG丸ｺﾞｼｯｸM-PRO" pitchFamily="50" charset="-128"/>
                        <a:ea typeface="HG丸ｺﾞｼｯｸM-PRO" pitchFamily="50" charset="-128"/>
                        <a:cs typeface="Times New Roman"/>
                      </a:endParaRPr>
                    </a:p>
                  </a:txBody>
                  <a:tcPr marL="44293" marR="442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kumimoji="1" lang="ja-JP" altLang="en-US"/>
                    </a:p>
                  </a:txBody>
                  <a:tcPr/>
                </a:tc>
                <a:tc>
                  <a:txBody>
                    <a:bodyPr/>
                    <a:lstStyle/>
                    <a:p>
                      <a:pPr algn="r">
                        <a:lnSpc>
                          <a:spcPts val="1800"/>
                        </a:lnSpc>
                        <a:spcAft>
                          <a:spcPts val="0"/>
                        </a:spcAft>
                      </a:pPr>
                      <a:r>
                        <a:rPr lang="en-US" sz="1000" kern="100" dirty="0">
                          <a:latin typeface="HG丸ｺﾞｼｯｸM-PRO" pitchFamily="50" charset="-128"/>
                          <a:ea typeface="HG丸ｺﾞｼｯｸM-PRO" pitchFamily="50" charset="-128"/>
                          <a:cs typeface="Times New Roman"/>
                        </a:rPr>
                        <a:t>186</a:t>
                      </a:r>
                      <a:r>
                        <a:rPr lang="ja-JP" sz="1000" kern="100" dirty="0">
                          <a:latin typeface="HG丸ｺﾞｼｯｸM-PRO" pitchFamily="50" charset="-128"/>
                          <a:ea typeface="HG丸ｺﾞｼｯｸM-PRO" pitchFamily="50" charset="-128"/>
                          <a:cs typeface="Times New Roman"/>
                        </a:rPr>
                        <a:t>万人</a:t>
                      </a:r>
                      <a:endParaRPr lang="ja-JP" sz="900" kern="100" dirty="0">
                        <a:latin typeface="HG丸ｺﾞｼｯｸM-PRO" pitchFamily="50" charset="-128"/>
                        <a:ea typeface="HG丸ｺﾞｼｯｸM-PRO" pitchFamily="50" charset="-128"/>
                        <a:cs typeface="Times New Roman"/>
                      </a:endParaRPr>
                    </a:p>
                  </a:txBody>
                  <a:tcPr marL="44293" marR="442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3538">
                <a:tc vMerge="1">
                  <a:txBody>
                    <a:bodyPr/>
                    <a:lstStyle/>
                    <a:p>
                      <a:endParaRPr kumimoji="1" lang="ja-JP" altLang="en-US"/>
                    </a:p>
                  </a:txBody>
                  <a:tcPr/>
                </a:tc>
                <a:tc>
                  <a:txBody>
                    <a:bodyPr/>
                    <a:lstStyle/>
                    <a:p>
                      <a:pPr algn="just">
                        <a:lnSpc>
                          <a:spcPts val="1800"/>
                        </a:lnSpc>
                        <a:spcAft>
                          <a:spcPts val="0"/>
                        </a:spcAft>
                      </a:pPr>
                      <a:r>
                        <a:rPr lang="ja-JP" sz="800" kern="100">
                          <a:latin typeface="HG丸ｺﾞｼｯｸM-PRO" pitchFamily="50" charset="-128"/>
                          <a:ea typeface="HG丸ｺﾞｼｯｸM-PRO" pitchFamily="50" charset="-128"/>
                          <a:cs typeface="Times New Roman"/>
                        </a:rPr>
                        <a:t>居住系サービス（認知症対応型共同生活介護等）</a:t>
                      </a:r>
                      <a:endParaRPr lang="ja-JP" sz="700" kern="100">
                        <a:latin typeface="HG丸ｺﾞｼｯｸM-PRO" pitchFamily="50" charset="-128"/>
                        <a:ea typeface="HG丸ｺﾞｼｯｸM-PRO" pitchFamily="50" charset="-128"/>
                        <a:cs typeface="Times New Roman"/>
                      </a:endParaRPr>
                    </a:p>
                  </a:txBody>
                  <a:tcPr marL="44293" marR="442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ts val="1800"/>
                        </a:lnSpc>
                        <a:spcAft>
                          <a:spcPts val="0"/>
                        </a:spcAft>
                      </a:pPr>
                      <a:r>
                        <a:rPr lang="en-US" sz="1000" kern="100" dirty="0">
                          <a:latin typeface="HG丸ｺﾞｼｯｸM-PRO" pitchFamily="50" charset="-128"/>
                          <a:ea typeface="HG丸ｺﾞｼｯｸM-PRO" pitchFamily="50" charset="-128"/>
                          <a:cs typeface="Times New Roman"/>
                        </a:rPr>
                        <a:t>28</a:t>
                      </a:r>
                      <a:r>
                        <a:rPr lang="ja-JP" sz="1000" kern="100" dirty="0">
                          <a:latin typeface="HG丸ｺﾞｼｯｸM-PRO" pitchFamily="50" charset="-128"/>
                          <a:ea typeface="HG丸ｺﾞｼｯｸM-PRO" pitchFamily="50" charset="-128"/>
                          <a:cs typeface="Times New Roman"/>
                        </a:rPr>
                        <a:t>万人</a:t>
                      </a:r>
                      <a:endParaRPr lang="ja-JP" sz="900" kern="100" dirty="0">
                        <a:latin typeface="HG丸ｺﾞｼｯｸM-PRO" pitchFamily="50" charset="-128"/>
                        <a:ea typeface="HG丸ｺﾞｼｯｸM-PRO" pitchFamily="50" charset="-128"/>
                        <a:cs typeface="Times New Roman"/>
                      </a:endParaRPr>
                    </a:p>
                  </a:txBody>
                  <a:tcPr marL="44293" marR="442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kumimoji="1" lang="ja-JP" altLang="en-US"/>
                    </a:p>
                  </a:txBody>
                  <a:tcPr/>
                </a:tc>
                <a:tc rowSpan="2">
                  <a:txBody>
                    <a:bodyPr/>
                    <a:lstStyle/>
                    <a:p>
                      <a:pPr algn="r">
                        <a:lnSpc>
                          <a:spcPts val="1800"/>
                        </a:lnSpc>
                        <a:spcAft>
                          <a:spcPts val="0"/>
                        </a:spcAft>
                      </a:pPr>
                      <a:r>
                        <a:rPr lang="en-US" sz="1000" kern="100" dirty="0">
                          <a:latin typeface="HG丸ｺﾞｼｯｸM-PRO" pitchFamily="50" charset="-128"/>
                          <a:ea typeface="HG丸ｺﾞｼｯｸM-PRO" pitchFamily="50" charset="-128"/>
                          <a:cs typeface="Times New Roman"/>
                        </a:rPr>
                        <a:t>44</a:t>
                      </a:r>
                      <a:r>
                        <a:rPr lang="ja-JP" sz="1000" kern="100" dirty="0">
                          <a:latin typeface="HG丸ｺﾞｼｯｸM-PRO" pitchFamily="50" charset="-128"/>
                          <a:ea typeface="HG丸ｺﾞｼｯｸM-PRO" pitchFamily="50" charset="-128"/>
                          <a:cs typeface="Times New Roman"/>
                        </a:rPr>
                        <a:t>万人</a:t>
                      </a:r>
                      <a:endParaRPr lang="ja-JP" sz="900" kern="100" dirty="0">
                        <a:latin typeface="HG丸ｺﾞｼｯｸM-PRO" pitchFamily="50" charset="-128"/>
                        <a:ea typeface="HG丸ｺﾞｼｯｸM-PRO" pitchFamily="50" charset="-128"/>
                        <a:cs typeface="Times New Roman"/>
                      </a:endParaRPr>
                    </a:p>
                  </a:txBody>
                  <a:tcPr marL="44293" marR="442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vMerge="1">
                  <a:txBody>
                    <a:bodyPr/>
                    <a:lstStyle/>
                    <a:p>
                      <a:endParaRPr kumimoji="1" lang="ja-JP" altLang="en-US"/>
                    </a:p>
                  </a:txBody>
                  <a:tcPr/>
                </a:tc>
                <a:tc rowSpan="2">
                  <a:txBody>
                    <a:bodyPr/>
                    <a:lstStyle/>
                    <a:p>
                      <a:pPr algn="just">
                        <a:lnSpc>
                          <a:spcPts val="1800"/>
                        </a:lnSpc>
                        <a:spcAft>
                          <a:spcPts val="0"/>
                        </a:spcAft>
                      </a:pPr>
                      <a:r>
                        <a:rPr lang="ja-JP" sz="800" kern="100" dirty="0">
                          <a:latin typeface="HG丸ｺﾞｼｯｸM-PRO" pitchFamily="50" charset="-128"/>
                          <a:ea typeface="HG丸ｺﾞｼｯｸM-PRO" pitchFamily="50" charset="-128"/>
                          <a:cs typeface="Times New Roman"/>
                        </a:rPr>
                        <a:t>介護施設（介護老人福祉施設等）</a:t>
                      </a:r>
                      <a:endParaRPr lang="ja-JP" sz="700" kern="100" dirty="0">
                        <a:latin typeface="HG丸ｺﾞｼｯｸM-PRO" pitchFamily="50" charset="-128"/>
                        <a:ea typeface="HG丸ｺﾞｼｯｸM-PRO" pitchFamily="50" charset="-128"/>
                        <a:cs typeface="Times New Roman"/>
                      </a:endParaRPr>
                    </a:p>
                  </a:txBody>
                  <a:tcPr marL="44293" marR="442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r">
                        <a:lnSpc>
                          <a:spcPts val="1800"/>
                        </a:lnSpc>
                        <a:spcAft>
                          <a:spcPts val="0"/>
                        </a:spcAft>
                      </a:pPr>
                      <a:r>
                        <a:rPr lang="en-US" sz="1000" kern="100" dirty="0">
                          <a:latin typeface="HG丸ｺﾞｼｯｸM-PRO" pitchFamily="50" charset="-128"/>
                          <a:ea typeface="HG丸ｺﾞｼｯｸM-PRO" pitchFamily="50" charset="-128"/>
                          <a:cs typeface="Times New Roman"/>
                        </a:rPr>
                        <a:t>89</a:t>
                      </a:r>
                      <a:r>
                        <a:rPr lang="ja-JP" sz="1000" kern="100" dirty="0">
                          <a:latin typeface="HG丸ｺﾞｼｯｸM-PRO" pitchFamily="50" charset="-128"/>
                          <a:ea typeface="HG丸ｺﾞｼｯｸM-PRO" pitchFamily="50" charset="-128"/>
                          <a:cs typeface="Times New Roman"/>
                        </a:rPr>
                        <a:t>万人</a:t>
                      </a:r>
                      <a:endParaRPr lang="ja-JP" sz="900" kern="100" dirty="0">
                        <a:latin typeface="HG丸ｺﾞｼｯｸM-PRO" pitchFamily="50" charset="-128"/>
                        <a:ea typeface="HG丸ｺﾞｼｯｸM-PRO" pitchFamily="50" charset="-128"/>
                        <a:cs typeface="Times New Roman"/>
                      </a:endParaRPr>
                    </a:p>
                  </a:txBody>
                  <a:tcPr marL="44293" marR="442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kumimoji="1" lang="ja-JP" altLang="en-US"/>
                    </a:p>
                  </a:txBody>
                  <a:tcPr/>
                </a:tc>
                <a:tc vMerge="1">
                  <a:txBody>
                    <a:bodyPr/>
                    <a:lstStyle/>
                    <a:p>
                      <a:endParaRPr kumimoji="1" lang="ja-JP" altLang="en-US"/>
                    </a:p>
                  </a:txBody>
                  <a:tcPr/>
                </a:tc>
              </a:tr>
              <a:tr h="159946">
                <a:tc vMerge="1">
                  <a:txBody>
                    <a:bodyPr/>
                    <a:lstStyle/>
                    <a:p>
                      <a:endParaRPr kumimoji="1" lang="ja-JP" altLang="en-US"/>
                    </a:p>
                  </a:txBody>
                  <a:tcPr/>
                </a:tc>
                <a:tc vMerge="1">
                  <a:txBody>
                    <a:bodyPr/>
                    <a:lstStyle/>
                    <a:p>
                      <a:pPr algn="just">
                        <a:lnSpc>
                          <a:spcPts val="1800"/>
                        </a:lnSpc>
                        <a:spcAft>
                          <a:spcPts val="0"/>
                        </a:spcAft>
                      </a:pPr>
                      <a:endParaRPr lang="ja-JP" sz="700" kern="100">
                        <a:latin typeface="HG丸ｺﾞｼｯｸM-PRO" pitchFamily="50" charset="-128"/>
                        <a:ea typeface="HG丸ｺﾞｼｯｸM-PRO" pitchFamily="50" charset="-128"/>
                        <a:cs typeface="Times New Roman"/>
                      </a:endParaRPr>
                    </a:p>
                  </a:txBody>
                  <a:tcPr marL="47984" marR="479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algn="r">
                        <a:lnSpc>
                          <a:spcPts val="1800"/>
                        </a:lnSpc>
                        <a:spcAft>
                          <a:spcPts val="0"/>
                        </a:spcAft>
                      </a:pPr>
                      <a:endParaRPr lang="ja-JP" sz="900" kern="100" dirty="0">
                        <a:latin typeface="HG丸ｺﾞｼｯｸM-PRO" pitchFamily="50" charset="-128"/>
                        <a:ea typeface="HG丸ｺﾞｼｯｸM-PRO" pitchFamily="50" charset="-128"/>
                        <a:cs typeface="Times New Roman"/>
                      </a:endParaRPr>
                    </a:p>
                  </a:txBody>
                  <a:tcPr marL="47984" marR="479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kumimoji="1" lang="ja-JP" altLang="en-US"/>
                    </a:p>
                  </a:txBody>
                  <a:tcPr/>
                </a:tc>
                <a:tc>
                  <a:txBody>
                    <a:bodyPr/>
                    <a:lstStyle/>
                    <a:p>
                      <a:pPr algn="r">
                        <a:lnSpc>
                          <a:spcPts val="1800"/>
                        </a:lnSpc>
                        <a:spcAft>
                          <a:spcPts val="0"/>
                        </a:spcAft>
                      </a:pPr>
                      <a:r>
                        <a:rPr lang="en-US" sz="1000" kern="100" dirty="0">
                          <a:latin typeface="HG丸ｺﾞｼｯｸM-PRO" pitchFamily="50" charset="-128"/>
                          <a:ea typeface="HG丸ｺﾞｼｯｸM-PRO" pitchFamily="50" charset="-128"/>
                          <a:cs typeface="Times New Roman"/>
                        </a:rPr>
                        <a:t>105</a:t>
                      </a:r>
                      <a:r>
                        <a:rPr lang="ja-JP" sz="1000" kern="100" dirty="0">
                          <a:latin typeface="HG丸ｺﾞｼｯｸM-PRO" pitchFamily="50" charset="-128"/>
                          <a:ea typeface="HG丸ｺﾞｼｯｸM-PRO" pitchFamily="50" charset="-128"/>
                          <a:cs typeface="Times New Roman"/>
                        </a:rPr>
                        <a:t>万人</a:t>
                      </a:r>
                      <a:endParaRPr lang="ja-JP" sz="900" kern="100" dirty="0">
                        <a:latin typeface="HG丸ｺﾞｼｯｸM-PRO" pitchFamily="50" charset="-128"/>
                        <a:ea typeface="HG丸ｺﾞｼｯｸM-PRO" pitchFamily="50" charset="-128"/>
                        <a:cs typeface="Times New Roman"/>
                      </a:endParaRPr>
                    </a:p>
                  </a:txBody>
                  <a:tcPr marL="44293" marR="442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9946">
                <a:tc vMerge="1">
                  <a:txBody>
                    <a:bodyPr/>
                    <a:lstStyle/>
                    <a:p>
                      <a:endParaRPr kumimoji="1" lang="ja-JP" altLang="en-US"/>
                    </a:p>
                  </a:txBody>
                  <a:tcPr/>
                </a:tc>
                <a:tc>
                  <a:txBody>
                    <a:bodyPr/>
                    <a:lstStyle/>
                    <a:p>
                      <a:pPr algn="just">
                        <a:lnSpc>
                          <a:spcPts val="1800"/>
                        </a:lnSpc>
                        <a:spcAft>
                          <a:spcPts val="0"/>
                        </a:spcAft>
                      </a:pPr>
                      <a:r>
                        <a:rPr lang="ja-JP" sz="800" kern="100">
                          <a:latin typeface="HG丸ｺﾞｼｯｸM-PRO" pitchFamily="50" charset="-128"/>
                          <a:ea typeface="HG丸ｺﾞｼｯｸM-PRO" pitchFamily="50" charset="-128"/>
                          <a:cs typeface="Times New Roman"/>
                        </a:rPr>
                        <a:t>医療機関</a:t>
                      </a:r>
                      <a:endParaRPr lang="ja-JP" sz="700" kern="100">
                        <a:latin typeface="HG丸ｺﾞｼｯｸM-PRO" pitchFamily="50" charset="-128"/>
                        <a:ea typeface="HG丸ｺﾞｼｯｸM-PRO" pitchFamily="50" charset="-128"/>
                        <a:cs typeface="Times New Roman"/>
                      </a:endParaRPr>
                    </a:p>
                  </a:txBody>
                  <a:tcPr marL="44293" marR="442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ts val="1800"/>
                        </a:lnSpc>
                        <a:spcAft>
                          <a:spcPts val="0"/>
                        </a:spcAft>
                      </a:pPr>
                      <a:r>
                        <a:rPr lang="en-US" sz="1000" kern="100" dirty="0">
                          <a:latin typeface="HG丸ｺﾞｼｯｸM-PRO" pitchFamily="50" charset="-128"/>
                          <a:ea typeface="HG丸ｺﾞｼｯｸM-PRO" pitchFamily="50" charset="-128"/>
                          <a:cs typeface="Times New Roman"/>
                        </a:rPr>
                        <a:t>38</a:t>
                      </a:r>
                      <a:r>
                        <a:rPr lang="ja-JP" sz="1000" kern="100" dirty="0">
                          <a:latin typeface="HG丸ｺﾞｼｯｸM-PRO" pitchFamily="50" charset="-128"/>
                          <a:ea typeface="HG丸ｺﾞｼｯｸM-PRO" pitchFamily="50" charset="-128"/>
                          <a:cs typeface="Times New Roman"/>
                        </a:rPr>
                        <a:t>万人</a:t>
                      </a:r>
                      <a:endParaRPr lang="ja-JP" sz="900" kern="100" dirty="0">
                        <a:latin typeface="HG丸ｺﾞｼｯｸM-PRO" pitchFamily="50" charset="-128"/>
                        <a:ea typeface="HG丸ｺﾞｼｯｸM-PRO" pitchFamily="50" charset="-128"/>
                        <a:cs typeface="Times New Roman"/>
                      </a:endParaRPr>
                    </a:p>
                  </a:txBody>
                  <a:tcPr marL="44293" marR="442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kumimoji="1" lang="ja-JP" altLang="en-US"/>
                    </a:p>
                  </a:txBody>
                  <a:tcPr/>
                </a:tc>
                <a:tc>
                  <a:txBody>
                    <a:bodyPr/>
                    <a:lstStyle/>
                    <a:p>
                      <a:pPr algn="r">
                        <a:lnSpc>
                          <a:spcPts val="1800"/>
                        </a:lnSpc>
                        <a:spcAft>
                          <a:spcPts val="0"/>
                        </a:spcAft>
                      </a:pPr>
                      <a:r>
                        <a:rPr lang="en-US" sz="1000" kern="100" dirty="0">
                          <a:latin typeface="HG丸ｺﾞｼｯｸM-PRO" pitchFamily="50" charset="-128"/>
                          <a:ea typeface="HG丸ｺﾞｼｯｸM-PRO" pitchFamily="50" charset="-128"/>
                          <a:cs typeface="Times New Roman"/>
                        </a:rPr>
                        <a:t>38</a:t>
                      </a:r>
                      <a:r>
                        <a:rPr lang="ja-JP" sz="1000" kern="100" dirty="0">
                          <a:latin typeface="HG丸ｺﾞｼｯｸM-PRO" pitchFamily="50" charset="-128"/>
                          <a:ea typeface="HG丸ｺﾞｼｯｸM-PRO" pitchFamily="50" charset="-128"/>
                          <a:cs typeface="Times New Roman"/>
                        </a:rPr>
                        <a:t>万人</a:t>
                      </a:r>
                      <a:endParaRPr lang="ja-JP" sz="900" kern="100" dirty="0">
                        <a:latin typeface="HG丸ｺﾞｼｯｸM-PRO" pitchFamily="50" charset="-128"/>
                        <a:ea typeface="HG丸ｺﾞｼｯｸM-PRO" pitchFamily="50" charset="-128"/>
                        <a:cs typeface="Times New Roman"/>
                      </a:endParaRPr>
                    </a:p>
                  </a:txBody>
                  <a:tcPr marL="44293" marR="442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219138" name="Rectangle 2"/>
          <p:cNvSpPr>
            <a:spLocks noChangeArrowheads="1"/>
          </p:cNvSpPr>
          <p:nvPr/>
        </p:nvSpPr>
        <p:spPr bwMode="auto">
          <a:xfrm>
            <a:off x="265895" y="260648"/>
            <a:ext cx="7961915" cy="2880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ja-JP" altLang="en-US" sz="1200" b="1" u="sng" dirty="0" smtClean="0">
                <a:solidFill>
                  <a:srgbClr val="0000CC"/>
                </a:solidFill>
                <a:latin typeface="Century" pitchFamily="18" charset="0"/>
                <a:ea typeface="HG丸ｺﾞｼｯｸM-PRO" pitchFamily="50" charset="-128"/>
                <a:cs typeface="Times New Roman" pitchFamily="18" charset="0"/>
              </a:rPr>
              <a:t>４．地域での生活を支える介護サービスの構築</a:t>
            </a:r>
            <a:endParaRPr lang="ja-JP" altLang="en-US" dirty="0" smtClean="0">
              <a:solidFill>
                <a:srgbClr val="0000CC"/>
              </a:solidFill>
              <a:cs typeface="ＭＳ Ｐゴシック" pitchFamily="50" charset="-128"/>
            </a:endParaRPr>
          </a:p>
        </p:txBody>
      </p:sp>
      <p:sp>
        <p:nvSpPr>
          <p:cNvPr id="219137" name="AutoShape 1"/>
          <p:cNvSpPr>
            <a:spLocks noChangeArrowheads="1"/>
          </p:cNvSpPr>
          <p:nvPr/>
        </p:nvSpPr>
        <p:spPr bwMode="auto">
          <a:xfrm>
            <a:off x="5569034" y="764704"/>
            <a:ext cx="351692" cy="933450"/>
          </a:xfrm>
          <a:prstGeom prst="rightArrow">
            <a:avLst>
              <a:gd name="adj1" fmla="val 49935"/>
              <a:gd name="adj2" fmla="val 47500"/>
            </a:avLst>
          </a:prstGeom>
          <a:solidFill>
            <a:srgbClr val="1F497D"/>
          </a:solidFill>
          <a:ln w="9525">
            <a:solidFill>
              <a:srgbClr val="000000"/>
            </a:solidFill>
            <a:miter lim="800000"/>
            <a:headEnd/>
            <a:tailEnd/>
          </a:ln>
        </p:spPr>
        <p:txBody>
          <a:bodyPr vert="horz" wrap="square" lIns="74295" tIns="8890" rIns="74295" bIns="8890" numCol="1" anchor="t" anchorCtr="0" compatLnSpc="1">
            <a:prstTxWarp prst="textNoShape">
              <a:avLst/>
            </a:prstTxWarp>
          </a:bodyPr>
          <a:lstStyle/>
          <a:p>
            <a:pPr fontAlgn="auto">
              <a:spcBef>
                <a:spcPts val="0"/>
              </a:spcBef>
              <a:spcAft>
                <a:spcPts val="0"/>
              </a:spcAft>
            </a:pPr>
            <a:endParaRPr lang="ja-JP" altLang="en-US">
              <a:solidFill>
                <a:prstClr val="black"/>
              </a:solidFill>
              <a:latin typeface="Calibri"/>
              <a:ea typeface="ＭＳ Ｐゴシック"/>
            </a:endParaRPr>
          </a:p>
        </p:txBody>
      </p:sp>
      <p:sp>
        <p:nvSpPr>
          <p:cNvPr id="219140" name="Rectangle 4"/>
          <p:cNvSpPr>
            <a:spLocks noChangeArrowheads="1"/>
          </p:cNvSpPr>
          <p:nvPr/>
        </p:nvSpPr>
        <p:spPr bwMode="auto">
          <a:xfrm>
            <a:off x="0" y="1958937"/>
            <a:ext cx="9144000"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indent="304800"/>
            <a:r>
              <a:rPr lang="ja-JP" altLang="en-US" sz="1200" b="1" u="sng" dirty="0" smtClean="0">
                <a:solidFill>
                  <a:srgbClr val="0000CC"/>
                </a:solidFill>
                <a:latin typeface="HG丸ｺﾞｼｯｸM-PRO" pitchFamily="50" charset="-128"/>
                <a:ea typeface="HG丸ｺﾞｼｯｸM-PRO" pitchFamily="50" charset="-128"/>
                <a:cs typeface="Times New Roman" pitchFamily="18" charset="0"/>
              </a:rPr>
              <a:t>５．地域での日常生活・家族の支援の強化</a:t>
            </a:r>
            <a:endParaRPr lang="ja-JP" altLang="en-US" sz="900" dirty="0" smtClean="0">
              <a:solidFill>
                <a:srgbClr val="0000CC"/>
              </a:solidFill>
              <a:latin typeface="HG丸ｺﾞｼｯｸM-PRO" pitchFamily="50" charset="-128"/>
              <a:ea typeface="HG丸ｺﾞｼｯｸM-PRO" pitchFamily="50" charset="-128"/>
              <a:cs typeface="ＭＳ Ｐゴシック" pitchFamily="50" charset="-128"/>
            </a:endParaRPr>
          </a:p>
          <a:p>
            <a:pPr indent="304800" eaLnBrk="0" hangingPunct="0"/>
            <a:r>
              <a:rPr lang="ja-JP" altLang="en-US" sz="1200" dirty="0" smtClean="0">
                <a:solidFill>
                  <a:prstClr val="black"/>
                </a:solidFill>
                <a:latin typeface="HG丸ｺﾞｼｯｸM-PRO" pitchFamily="50" charset="-128"/>
                <a:ea typeface="HG丸ｺﾞｼｯｸM-PRO" pitchFamily="50" charset="-128"/>
                <a:cs typeface="Times New Roman" pitchFamily="18" charset="0"/>
              </a:rPr>
              <a:t>　○　認知症地域支援推進員の人数</a:t>
            </a:r>
            <a:endParaRPr lang="ja-JP" altLang="en-US" sz="900" dirty="0" smtClean="0">
              <a:solidFill>
                <a:prstClr val="black"/>
              </a:solidFill>
              <a:latin typeface="HG丸ｺﾞｼｯｸM-PRO" pitchFamily="50" charset="-128"/>
              <a:ea typeface="HG丸ｺﾞｼｯｸM-PRO" pitchFamily="50" charset="-128"/>
              <a:cs typeface="ＭＳ Ｐゴシック" pitchFamily="50" charset="-128"/>
            </a:endParaRPr>
          </a:p>
          <a:p>
            <a:pPr indent="304800" eaLnBrk="0" hangingPunct="0"/>
            <a:r>
              <a:rPr lang="ja-JP" altLang="en-US" sz="1200" dirty="0" smtClean="0">
                <a:solidFill>
                  <a:prstClr val="black"/>
                </a:solidFill>
                <a:latin typeface="HG丸ｺﾞｼｯｸM-PRO" pitchFamily="50" charset="-128"/>
                <a:ea typeface="HG丸ｺﾞｼｯｸM-PRO" pitchFamily="50" charset="-128"/>
                <a:cs typeface="Times New Roman" pitchFamily="18" charset="0"/>
              </a:rPr>
              <a:t>　　　平成２４年度末見込　１７５人　→　平成２９年度末　７００人</a:t>
            </a:r>
            <a:endParaRPr lang="ja-JP" altLang="en-US" sz="900" dirty="0" smtClean="0">
              <a:solidFill>
                <a:prstClr val="black"/>
              </a:solidFill>
              <a:latin typeface="HG丸ｺﾞｼｯｸM-PRO" pitchFamily="50" charset="-128"/>
              <a:ea typeface="HG丸ｺﾞｼｯｸM-PRO" pitchFamily="50" charset="-128"/>
              <a:cs typeface="ＭＳ Ｐゴシック" pitchFamily="50" charset="-128"/>
            </a:endParaRPr>
          </a:p>
          <a:p>
            <a:pPr indent="304800" eaLnBrk="0" hangingPunct="0"/>
            <a:r>
              <a:rPr lang="ja-JP" altLang="en-US" sz="1200" dirty="0" smtClean="0">
                <a:solidFill>
                  <a:prstClr val="black"/>
                </a:solidFill>
                <a:latin typeface="HG丸ｺﾞｼｯｸM-PRO" pitchFamily="50" charset="-128"/>
                <a:ea typeface="HG丸ｺﾞｼｯｸM-PRO" pitchFamily="50" charset="-128"/>
                <a:cs typeface="Times New Roman" pitchFamily="18" charset="0"/>
              </a:rPr>
              <a:t>　○　認知症サポーターの人数（累計）</a:t>
            </a:r>
            <a:endParaRPr lang="ja-JP" altLang="en-US" sz="900" dirty="0" smtClean="0">
              <a:solidFill>
                <a:prstClr val="black"/>
              </a:solidFill>
              <a:latin typeface="HG丸ｺﾞｼｯｸM-PRO" pitchFamily="50" charset="-128"/>
              <a:ea typeface="HG丸ｺﾞｼｯｸM-PRO" pitchFamily="50" charset="-128"/>
              <a:cs typeface="ＭＳ Ｐゴシック" pitchFamily="50" charset="-128"/>
            </a:endParaRPr>
          </a:p>
          <a:p>
            <a:pPr indent="304800" eaLnBrk="0" hangingPunct="0"/>
            <a:r>
              <a:rPr lang="ja-JP" altLang="en-US" sz="1200" dirty="0" smtClean="0">
                <a:solidFill>
                  <a:prstClr val="black"/>
                </a:solidFill>
                <a:latin typeface="HG丸ｺﾞｼｯｸM-PRO" pitchFamily="50" charset="-128"/>
                <a:ea typeface="HG丸ｺﾞｼｯｸM-PRO" pitchFamily="50" charset="-128"/>
                <a:cs typeface="Times New Roman" pitchFamily="18" charset="0"/>
              </a:rPr>
              <a:t>　　　平成２４年度末見込　３５０万人　→　平成２９年度末　６００万人</a:t>
            </a:r>
            <a:endParaRPr lang="ja-JP" altLang="en-US" sz="900" dirty="0" smtClean="0">
              <a:solidFill>
                <a:prstClr val="black"/>
              </a:solidFill>
              <a:latin typeface="HG丸ｺﾞｼｯｸM-PRO" pitchFamily="50" charset="-128"/>
              <a:ea typeface="HG丸ｺﾞｼｯｸM-PRO" pitchFamily="50" charset="-128"/>
              <a:cs typeface="ＭＳ Ｐゴシック" pitchFamily="50" charset="-128"/>
            </a:endParaRPr>
          </a:p>
          <a:p>
            <a:pPr indent="304800" eaLnBrk="0" hangingPunct="0"/>
            <a:r>
              <a:rPr lang="ja-JP" altLang="en-US" sz="1200" dirty="0" smtClean="0">
                <a:solidFill>
                  <a:prstClr val="black"/>
                </a:solidFill>
                <a:latin typeface="HG丸ｺﾞｼｯｸM-PRO" pitchFamily="50" charset="-128"/>
                <a:ea typeface="HG丸ｺﾞｼｯｸM-PRO" pitchFamily="50" charset="-128"/>
                <a:cs typeface="Times New Roman" pitchFamily="18" charset="0"/>
              </a:rPr>
              <a:t>　○　市民後見人の育成・支援組織の体制を整備している市町村数</a:t>
            </a:r>
            <a:endParaRPr lang="ja-JP" altLang="en-US" sz="900" dirty="0" smtClean="0">
              <a:solidFill>
                <a:prstClr val="black"/>
              </a:solidFill>
              <a:latin typeface="HG丸ｺﾞｼｯｸM-PRO" pitchFamily="50" charset="-128"/>
              <a:ea typeface="HG丸ｺﾞｼｯｸM-PRO" pitchFamily="50" charset="-128"/>
              <a:cs typeface="ＭＳ Ｐゴシック" pitchFamily="50" charset="-128"/>
            </a:endParaRPr>
          </a:p>
          <a:p>
            <a:pPr indent="304800" eaLnBrk="0" hangingPunct="0"/>
            <a:r>
              <a:rPr lang="ja-JP" altLang="en-US" sz="1200" dirty="0" smtClean="0">
                <a:solidFill>
                  <a:prstClr val="black"/>
                </a:solidFill>
                <a:latin typeface="HG丸ｺﾞｼｯｸM-PRO" pitchFamily="50" charset="-128"/>
                <a:ea typeface="HG丸ｺﾞｼｯｸM-PRO" pitchFamily="50" charset="-128"/>
                <a:cs typeface="Times New Roman" pitchFamily="18" charset="0"/>
              </a:rPr>
              <a:t>　　　将来的に、すべての市町村</a:t>
            </a:r>
            <a:r>
              <a:rPr lang="en-US" altLang="ja-JP" sz="1200" dirty="0" smtClean="0">
                <a:solidFill>
                  <a:prstClr val="black"/>
                </a:solidFill>
                <a:latin typeface="HG丸ｺﾞｼｯｸM-PRO" pitchFamily="50" charset="-128"/>
                <a:ea typeface="HG丸ｺﾞｼｯｸM-PRO" pitchFamily="50" charset="-128"/>
                <a:cs typeface="Times New Roman" pitchFamily="18" charset="0"/>
              </a:rPr>
              <a:t>(</a:t>
            </a:r>
            <a:r>
              <a:rPr lang="ja-JP" altLang="en-US" sz="1200" dirty="0" smtClean="0">
                <a:solidFill>
                  <a:prstClr val="black"/>
                </a:solidFill>
                <a:latin typeface="HG丸ｺﾞｼｯｸM-PRO" pitchFamily="50" charset="-128"/>
                <a:ea typeface="HG丸ｺﾞｼｯｸM-PRO" pitchFamily="50" charset="-128"/>
                <a:cs typeface="Times New Roman" pitchFamily="18" charset="0"/>
              </a:rPr>
              <a:t>約</a:t>
            </a:r>
            <a:r>
              <a:rPr lang="en-US" altLang="ja-JP" sz="1200" dirty="0" smtClean="0">
                <a:solidFill>
                  <a:prstClr val="black"/>
                </a:solidFill>
                <a:latin typeface="HG丸ｺﾞｼｯｸM-PRO" pitchFamily="50" charset="-128"/>
                <a:ea typeface="HG丸ｺﾞｼｯｸM-PRO" pitchFamily="50" charset="-128"/>
                <a:cs typeface="Times New Roman" pitchFamily="18" charset="0"/>
              </a:rPr>
              <a:t>1,700)</a:t>
            </a:r>
            <a:r>
              <a:rPr lang="ja-JP" altLang="en-US" sz="1200" dirty="0" err="1" smtClean="0">
                <a:solidFill>
                  <a:prstClr val="black"/>
                </a:solidFill>
                <a:latin typeface="HG丸ｺﾞｼｯｸM-PRO" pitchFamily="50" charset="-128"/>
                <a:ea typeface="HG丸ｺﾞｼｯｸM-PRO" pitchFamily="50" charset="-128"/>
                <a:cs typeface="Times New Roman" pitchFamily="18" charset="0"/>
              </a:rPr>
              <a:t>での</a:t>
            </a:r>
            <a:r>
              <a:rPr lang="ja-JP" altLang="en-US" sz="1200" dirty="0" smtClean="0">
                <a:solidFill>
                  <a:prstClr val="black"/>
                </a:solidFill>
                <a:latin typeface="HG丸ｺﾞｼｯｸM-PRO" pitchFamily="50" charset="-128"/>
                <a:ea typeface="HG丸ｺﾞｼｯｸM-PRO" pitchFamily="50" charset="-128"/>
                <a:cs typeface="Times New Roman" pitchFamily="18" charset="0"/>
              </a:rPr>
              <a:t>体制整備</a:t>
            </a:r>
            <a:endParaRPr lang="ja-JP" altLang="en-US" sz="900" dirty="0" smtClean="0">
              <a:solidFill>
                <a:prstClr val="black"/>
              </a:solidFill>
              <a:latin typeface="HG丸ｺﾞｼｯｸM-PRO" pitchFamily="50" charset="-128"/>
              <a:ea typeface="HG丸ｺﾞｼｯｸM-PRO" pitchFamily="50" charset="-128"/>
              <a:cs typeface="ＭＳ Ｐゴシック" pitchFamily="50" charset="-128"/>
            </a:endParaRPr>
          </a:p>
          <a:p>
            <a:pPr indent="304800" eaLnBrk="0" hangingPunct="0"/>
            <a:r>
              <a:rPr lang="ja-JP" altLang="en-US" sz="1200" dirty="0" smtClean="0">
                <a:solidFill>
                  <a:prstClr val="black"/>
                </a:solidFill>
                <a:latin typeface="HG丸ｺﾞｼｯｸM-PRO" pitchFamily="50" charset="-128"/>
                <a:ea typeface="HG丸ｺﾞｼｯｸM-PRO" pitchFamily="50" charset="-128"/>
                <a:cs typeface="Times New Roman" pitchFamily="18" charset="0"/>
              </a:rPr>
              <a:t>　○　認知症の人やその家族等に対する支援</a:t>
            </a:r>
            <a:endParaRPr lang="ja-JP" altLang="en-US" sz="900" dirty="0" smtClean="0">
              <a:solidFill>
                <a:prstClr val="black"/>
              </a:solidFill>
              <a:latin typeface="HG丸ｺﾞｼｯｸM-PRO" pitchFamily="50" charset="-128"/>
              <a:ea typeface="HG丸ｺﾞｼｯｸM-PRO" pitchFamily="50" charset="-128"/>
              <a:cs typeface="ＭＳ Ｐゴシック" pitchFamily="50" charset="-128"/>
            </a:endParaRPr>
          </a:p>
          <a:p>
            <a:pPr indent="304800" eaLnBrk="0" hangingPunct="0"/>
            <a:r>
              <a:rPr lang="ja-JP" altLang="en-US" sz="1200" dirty="0" smtClean="0">
                <a:solidFill>
                  <a:prstClr val="black"/>
                </a:solidFill>
                <a:latin typeface="HG丸ｺﾞｼｯｸM-PRO" pitchFamily="50" charset="-128"/>
                <a:ea typeface="HG丸ｺﾞｼｯｸM-PRO" pitchFamily="50" charset="-128"/>
                <a:cs typeface="Times New Roman" pitchFamily="18" charset="0"/>
              </a:rPr>
              <a:t>　　　・平成</a:t>
            </a:r>
            <a:r>
              <a:rPr lang="en-US" altLang="ja-JP" sz="1200" dirty="0" smtClean="0">
                <a:solidFill>
                  <a:prstClr val="black"/>
                </a:solidFill>
                <a:latin typeface="HG丸ｺﾞｼｯｸM-PRO" pitchFamily="50" charset="-128"/>
                <a:ea typeface="HG丸ｺﾞｼｯｸM-PRO" pitchFamily="50" charset="-128"/>
                <a:cs typeface="Times New Roman" pitchFamily="18" charset="0"/>
              </a:rPr>
              <a:t>25</a:t>
            </a:r>
            <a:r>
              <a:rPr lang="ja-JP" altLang="en-US" sz="1200" dirty="0" smtClean="0">
                <a:solidFill>
                  <a:prstClr val="black"/>
                </a:solidFill>
                <a:latin typeface="HG丸ｺﾞｼｯｸM-PRO" pitchFamily="50" charset="-128"/>
                <a:ea typeface="HG丸ｺﾞｼｯｸM-PRO" pitchFamily="50" charset="-128"/>
                <a:cs typeface="Times New Roman" pitchFamily="18" charset="0"/>
              </a:rPr>
              <a:t>年度以降　「認知症カフェ」（認知症の人と家族、地域住民、専門職等の誰もが参加でき、集う場）の普及</a:t>
            </a:r>
            <a:endParaRPr lang="en-US" altLang="ja-JP" sz="1200" dirty="0" smtClean="0">
              <a:solidFill>
                <a:prstClr val="black"/>
              </a:solidFill>
              <a:latin typeface="HG丸ｺﾞｼｯｸM-PRO" pitchFamily="50" charset="-128"/>
              <a:ea typeface="HG丸ｺﾞｼｯｸM-PRO" pitchFamily="50" charset="-128"/>
              <a:cs typeface="Times New Roman" pitchFamily="18" charset="0"/>
            </a:endParaRPr>
          </a:p>
          <a:p>
            <a:pPr indent="304800" eaLnBrk="0" hangingPunct="0"/>
            <a:r>
              <a:rPr lang="ja-JP" altLang="en-US" sz="1200" dirty="0">
                <a:solidFill>
                  <a:prstClr val="black"/>
                </a:solidFill>
                <a:latin typeface="HG丸ｺﾞｼｯｸM-PRO" pitchFamily="50" charset="-128"/>
                <a:ea typeface="HG丸ｺﾞｼｯｸM-PRO" pitchFamily="50" charset="-128"/>
                <a:cs typeface="Times New Roman" pitchFamily="18" charset="0"/>
              </a:rPr>
              <a:t>　</a:t>
            </a:r>
            <a:r>
              <a:rPr lang="ja-JP" altLang="en-US" sz="1200" dirty="0" smtClean="0">
                <a:solidFill>
                  <a:prstClr val="black"/>
                </a:solidFill>
                <a:latin typeface="HG丸ｺﾞｼｯｸM-PRO" pitchFamily="50" charset="-128"/>
                <a:ea typeface="HG丸ｺﾞｼｯｸM-PRO" pitchFamily="50" charset="-128"/>
                <a:cs typeface="Times New Roman" pitchFamily="18" charset="0"/>
              </a:rPr>
              <a:t>　　などにより、認知症の人やその家族等に対する支援を推進</a:t>
            </a:r>
            <a:endParaRPr lang="ja-JP" altLang="en-US" sz="900" dirty="0" smtClean="0">
              <a:solidFill>
                <a:prstClr val="black"/>
              </a:solidFill>
              <a:latin typeface="HG丸ｺﾞｼｯｸM-PRO" pitchFamily="50" charset="-128"/>
              <a:ea typeface="HG丸ｺﾞｼｯｸM-PRO" pitchFamily="50" charset="-128"/>
              <a:cs typeface="ＭＳ Ｐゴシック" pitchFamily="50" charset="-128"/>
            </a:endParaRPr>
          </a:p>
          <a:p>
            <a:pPr indent="304800" eaLnBrk="0" hangingPunct="0"/>
            <a:r>
              <a:rPr lang="ja-JP" altLang="en-US" sz="1200" b="1" u="sng" dirty="0" smtClean="0">
                <a:solidFill>
                  <a:srgbClr val="0000CC"/>
                </a:solidFill>
                <a:latin typeface="HG丸ｺﾞｼｯｸM-PRO" pitchFamily="50" charset="-128"/>
                <a:ea typeface="HG丸ｺﾞｼｯｸM-PRO" pitchFamily="50" charset="-128"/>
                <a:cs typeface="Times New Roman" pitchFamily="18" charset="0"/>
              </a:rPr>
              <a:t>６．若年性認知症施策の強化</a:t>
            </a:r>
            <a:endParaRPr lang="ja-JP" altLang="en-US" sz="900" dirty="0" smtClean="0">
              <a:solidFill>
                <a:srgbClr val="0000CC"/>
              </a:solidFill>
              <a:latin typeface="HG丸ｺﾞｼｯｸM-PRO" pitchFamily="50" charset="-128"/>
              <a:ea typeface="HG丸ｺﾞｼｯｸM-PRO" pitchFamily="50" charset="-128"/>
              <a:cs typeface="ＭＳ Ｐゴシック" pitchFamily="50" charset="-128"/>
            </a:endParaRPr>
          </a:p>
          <a:p>
            <a:pPr indent="304800" eaLnBrk="0" hangingPunct="0"/>
            <a:r>
              <a:rPr lang="ja-JP" altLang="en-US" sz="1200" dirty="0" smtClean="0">
                <a:solidFill>
                  <a:prstClr val="black"/>
                </a:solidFill>
                <a:latin typeface="HG丸ｺﾞｼｯｸM-PRO" pitchFamily="50" charset="-128"/>
                <a:ea typeface="HG丸ｺﾞｼｯｸM-PRO" pitchFamily="50" charset="-128"/>
                <a:cs typeface="Times New Roman" pitchFamily="18" charset="0"/>
              </a:rPr>
              <a:t>　○　若年性認知症支援のハンドブックの作成</a:t>
            </a:r>
            <a:endParaRPr lang="ja-JP" altLang="en-US" sz="900" dirty="0" smtClean="0">
              <a:solidFill>
                <a:prstClr val="black"/>
              </a:solidFill>
              <a:latin typeface="HG丸ｺﾞｼｯｸM-PRO" pitchFamily="50" charset="-128"/>
              <a:ea typeface="HG丸ｺﾞｼｯｸM-PRO" pitchFamily="50" charset="-128"/>
              <a:cs typeface="ＭＳ Ｐゴシック" pitchFamily="50" charset="-128"/>
            </a:endParaRPr>
          </a:p>
          <a:p>
            <a:pPr indent="304800" eaLnBrk="0" hangingPunct="0"/>
            <a:r>
              <a:rPr lang="ja-JP" altLang="en-US" sz="1200" dirty="0" smtClean="0">
                <a:solidFill>
                  <a:prstClr val="black"/>
                </a:solidFill>
                <a:latin typeface="HG丸ｺﾞｼｯｸM-PRO" pitchFamily="50" charset="-128"/>
                <a:ea typeface="HG丸ｺﾞｼｯｸM-PRO" pitchFamily="50" charset="-128"/>
                <a:cs typeface="Times New Roman" pitchFamily="18" charset="0"/>
              </a:rPr>
              <a:t>　　　・平成</a:t>
            </a:r>
            <a:r>
              <a:rPr lang="en-US" altLang="ja-JP" sz="1200" dirty="0" smtClean="0">
                <a:solidFill>
                  <a:prstClr val="black"/>
                </a:solidFill>
                <a:latin typeface="HG丸ｺﾞｼｯｸM-PRO" pitchFamily="50" charset="-128"/>
                <a:ea typeface="HG丸ｺﾞｼｯｸM-PRO" pitchFamily="50" charset="-128"/>
                <a:cs typeface="Times New Roman" pitchFamily="18" charset="0"/>
              </a:rPr>
              <a:t>24</a:t>
            </a:r>
            <a:r>
              <a:rPr lang="ja-JP" altLang="en-US" sz="1200" dirty="0" smtClean="0">
                <a:solidFill>
                  <a:prstClr val="black"/>
                </a:solidFill>
                <a:latin typeface="HG丸ｺﾞｼｯｸM-PRO" pitchFamily="50" charset="-128"/>
                <a:ea typeface="HG丸ｺﾞｼｯｸM-PRO" pitchFamily="50" charset="-128"/>
                <a:cs typeface="Times New Roman" pitchFamily="18" charset="0"/>
              </a:rPr>
              <a:t>年度～　ハンドブックの作成。医療機関、市町村窓口等で若年性認知症と診断された人とその家族に配付</a:t>
            </a:r>
            <a:endParaRPr lang="ja-JP" altLang="en-US" sz="900" dirty="0" smtClean="0">
              <a:solidFill>
                <a:prstClr val="black"/>
              </a:solidFill>
              <a:latin typeface="HG丸ｺﾞｼｯｸM-PRO" pitchFamily="50" charset="-128"/>
              <a:ea typeface="HG丸ｺﾞｼｯｸM-PRO" pitchFamily="50" charset="-128"/>
              <a:cs typeface="ＭＳ Ｐゴシック" pitchFamily="50" charset="-128"/>
            </a:endParaRPr>
          </a:p>
          <a:p>
            <a:pPr indent="304800" eaLnBrk="0" hangingPunct="0"/>
            <a:r>
              <a:rPr lang="ja-JP" altLang="en-US" sz="1200" dirty="0" smtClean="0">
                <a:solidFill>
                  <a:prstClr val="black"/>
                </a:solidFill>
                <a:latin typeface="HG丸ｺﾞｼｯｸM-PRO" pitchFamily="50" charset="-128"/>
                <a:ea typeface="HG丸ｺﾞｼｯｸM-PRO" pitchFamily="50" charset="-128"/>
                <a:cs typeface="Times New Roman" pitchFamily="18" charset="0"/>
              </a:rPr>
              <a:t>　○　若年性認知症の人の意見交換会開催などの事業実施都道府県数</a:t>
            </a:r>
            <a:endParaRPr lang="ja-JP" altLang="en-US" sz="900" dirty="0" smtClean="0">
              <a:solidFill>
                <a:prstClr val="black"/>
              </a:solidFill>
              <a:latin typeface="HG丸ｺﾞｼｯｸM-PRO" pitchFamily="50" charset="-128"/>
              <a:ea typeface="HG丸ｺﾞｼｯｸM-PRO" pitchFamily="50" charset="-128"/>
              <a:cs typeface="ＭＳ Ｐゴシック" pitchFamily="50" charset="-128"/>
            </a:endParaRPr>
          </a:p>
          <a:p>
            <a:pPr indent="304800" eaLnBrk="0" hangingPunct="0"/>
            <a:r>
              <a:rPr lang="ja-JP" altLang="en-US" sz="1200" dirty="0" smtClean="0">
                <a:solidFill>
                  <a:prstClr val="black"/>
                </a:solidFill>
                <a:latin typeface="HG丸ｺﾞｼｯｸM-PRO" pitchFamily="50" charset="-128"/>
                <a:ea typeface="HG丸ｺﾞｼｯｸM-PRO" pitchFamily="50" charset="-128"/>
                <a:cs typeface="Times New Roman" pitchFamily="18" charset="0"/>
              </a:rPr>
              <a:t>　　　平成２４年度見込　１</a:t>
            </a:r>
            <a:r>
              <a:rPr lang="en-US" altLang="ja-JP" sz="1200" dirty="0" smtClean="0">
                <a:solidFill>
                  <a:prstClr val="black"/>
                </a:solidFill>
                <a:latin typeface="HG丸ｺﾞｼｯｸM-PRO" pitchFamily="50" charset="-128"/>
                <a:ea typeface="HG丸ｺﾞｼｯｸM-PRO" pitchFamily="50" charset="-128"/>
                <a:cs typeface="Times New Roman" pitchFamily="18" charset="0"/>
              </a:rPr>
              <a:t>7</a:t>
            </a:r>
            <a:r>
              <a:rPr lang="ja-JP" altLang="en-US" sz="1200" dirty="0" smtClean="0">
                <a:solidFill>
                  <a:prstClr val="black"/>
                </a:solidFill>
                <a:latin typeface="HG丸ｺﾞｼｯｸM-PRO" pitchFamily="50" charset="-128"/>
                <a:ea typeface="HG丸ｺﾞｼｯｸM-PRO" pitchFamily="50" charset="-128"/>
                <a:cs typeface="Times New Roman" pitchFamily="18" charset="0"/>
              </a:rPr>
              <a:t>都道府県 → 平成２９年度　４７都道府県</a:t>
            </a:r>
            <a:endParaRPr lang="ja-JP" altLang="en-US" sz="900" dirty="0" smtClean="0">
              <a:solidFill>
                <a:prstClr val="black"/>
              </a:solidFill>
              <a:latin typeface="HG丸ｺﾞｼｯｸM-PRO" pitchFamily="50" charset="-128"/>
              <a:ea typeface="HG丸ｺﾞｼｯｸM-PRO" pitchFamily="50" charset="-128"/>
              <a:cs typeface="ＭＳ Ｐゴシック" pitchFamily="50" charset="-128"/>
            </a:endParaRPr>
          </a:p>
          <a:p>
            <a:pPr indent="304800" eaLnBrk="0" hangingPunct="0"/>
            <a:r>
              <a:rPr lang="ja-JP" altLang="en-US" sz="1200" b="1" u="sng" dirty="0" smtClean="0">
                <a:solidFill>
                  <a:srgbClr val="0000CC"/>
                </a:solidFill>
                <a:latin typeface="HG丸ｺﾞｼｯｸM-PRO" pitchFamily="50" charset="-128"/>
                <a:ea typeface="HG丸ｺﾞｼｯｸM-PRO" pitchFamily="50" charset="-128"/>
                <a:cs typeface="Times New Roman" pitchFamily="18" charset="0"/>
              </a:rPr>
              <a:t>７．医療・介護サービスを担う人材の育成</a:t>
            </a:r>
            <a:endParaRPr lang="ja-JP" altLang="en-US" sz="900" dirty="0" smtClean="0">
              <a:solidFill>
                <a:srgbClr val="0000CC"/>
              </a:solidFill>
              <a:latin typeface="HG丸ｺﾞｼｯｸM-PRO" pitchFamily="50" charset="-128"/>
              <a:ea typeface="HG丸ｺﾞｼｯｸM-PRO" pitchFamily="50" charset="-128"/>
              <a:cs typeface="ＭＳ Ｐゴシック" pitchFamily="50" charset="-128"/>
            </a:endParaRPr>
          </a:p>
          <a:p>
            <a:pPr indent="304800" eaLnBrk="0" hangingPunct="0"/>
            <a:r>
              <a:rPr lang="ja-JP" altLang="en-US" sz="1200" dirty="0" smtClean="0">
                <a:solidFill>
                  <a:prstClr val="black"/>
                </a:solidFill>
                <a:latin typeface="HG丸ｺﾞｼｯｸM-PRO" pitchFamily="50" charset="-128"/>
                <a:ea typeface="HG丸ｺﾞｼｯｸM-PRO" pitchFamily="50" charset="-128"/>
                <a:cs typeface="Times New Roman" pitchFamily="18" charset="0"/>
              </a:rPr>
              <a:t>　○　「認知症ライフサポートモデル」（認知症ケアモデル）の策定</a:t>
            </a:r>
            <a:endParaRPr lang="ja-JP" altLang="en-US" sz="900" dirty="0" smtClean="0">
              <a:solidFill>
                <a:prstClr val="black"/>
              </a:solidFill>
              <a:latin typeface="HG丸ｺﾞｼｯｸM-PRO" pitchFamily="50" charset="-128"/>
              <a:ea typeface="HG丸ｺﾞｼｯｸM-PRO" pitchFamily="50" charset="-128"/>
              <a:cs typeface="ＭＳ Ｐゴシック" pitchFamily="50" charset="-128"/>
            </a:endParaRPr>
          </a:p>
          <a:p>
            <a:pPr indent="304800" eaLnBrk="0" hangingPunct="0"/>
            <a:r>
              <a:rPr lang="ja-JP" altLang="en-US" sz="1200" dirty="0" smtClean="0">
                <a:solidFill>
                  <a:prstClr val="black"/>
                </a:solidFill>
                <a:latin typeface="HG丸ｺﾞｼｯｸM-PRO" pitchFamily="50" charset="-128"/>
                <a:ea typeface="HG丸ｺﾞｼｯｸM-PRO" pitchFamily="50" charset="-128"/>
                <a:cs typeface="Times New Roman" pitchFamily="18" charset="0"/>
              </a:rPr>
              <a:t>　　　・平成</a:t>
            </a:r>
            <a:r>
              <a:rPr lang="en-US" altLang="ja-JP" sz="1200" dirty="0" smtClean="0">
                <a:solidFill>
                  <a:prstClr val="black"/>
                </a:solidFill>
                <a:latin typeface="HG丸ｺﾞｼｯｸM-PRO" pitchFamily="50" charset="-128"/>
                <a:ea typeface="HG丸ｺﾞｼｯｸM-PRO" pitchFamily="50" charset="-128"/>
                <a:cs typeface="Times New Roman" pitchFamily="18" charset="0"/>
              </a:rPr>
              <a:t>25</a:t>
            </a:r>
            <a:r>
              <a:rPr lang="ja-JP" altLang="en-US" sz="1200" dirty="0" smtClean="0">
                <a:solidFill>
                  <a:prstClr val="black"/>
                </a:solidFill>
                <a:latin typeface="HG丸ｺﾞｼｯｸM-PRO" pitchFamily="50" charset="-128"/>
                <a:ea typeface="HG丸ｺﾞｼｯｸM-PRO" pitchFamily="50" charset="-128"/>
                <a:cs typeface="Times New Roman" pitchFamily="18" charset="0"/>
              </a:rPr>
              <a:t>年度以降　認知症ケアに携わる従事者向けの多職種協働研修等で活用</a:t>
            </a:r>
            <a:endParaRPr lang="ja-JP" altLang="en-US" sz="900" dirty="0" smtClean="0">
              <a:solidFill>
                <a:prstClr val="black"/>
              </a:solidFill>
              <a:latin typeface="HG丸ｺﾞｼｯｸM-PRO" pitchFamily="50" charset="-128"/>
              <a:ea typeface="HG丸ｺﾞｼｯｸM-PRO" pitchFamily="50" charset="-128"/>
              <a:cs typeface="ＭＳ Ｐゴシック" pitchFamily="50" charset="-128"/>
            </a:endParaRPr>
          </a:p>
          <a:p>
            <a:pPr indent="304800" eaLnBrk="0" hangingPunct="0"/>
            <a:r>
              <a:rPr lang="ja-JP" altLang="en-US" sz="1200" dirty="0" smtClean="0">
                <a:solidFill>
                  <a:prstClr val="black"/>
                </a:solidFill>
                <a:latin typeface="HG丸ｺﾞｼｯｸM-PRO" pitchFamily="50" charset="-128"/>
                <a:ea typeface="HG丸ｺﾞｼｯｸM-PRO" pitchFamily="50" charset="-128"/>
                <a:cs typeface="Times New Roman" pitchFamily="18" charset="0"/>
              </a:rPr>
              <a:t>　○　認知症介護実践リーダー研修の受講者数（累計）</a:t>
            </a:r>
            <a:endParaRPr lang="ja-JP" altLang="en-US" sz="900" dirty="0" smtClean="0">
              <a:solidFill>
                <a:prstClr val="black"/>
              </a:solidFill>
              <a:latin typeface="HG丸ｺﾞｼｯｸM-PRO" pitchFamily="50" charset="-128"/>
              <a:ea typeface="HG丸ｺﾞｼｯｸM-PRO" pitchFamily="50" charset="-128"/>
              <a:cs typeface="ＭＳ Ｐゴシック" pitchFamily="50" charset="-128"/>
            </a:endParaRPr>
          </a:p>
          <a:p>
            <a:pPr indent="304800" eaLnBrk="0" hangingPunct="0"/>
            <a:r>
              <a:rPr lang="ja-JP" altLang="en-US" sz="1200" dirty="0" smtClean="0">
                <a:solidFill>
                  <a:prstClr val="black"/>
                </a:solidFill>
                <a:latin typeface="HG丸ｺﾞｼｯｸM-PRO" pitchFamily="50" charset="-128"/>
                <a:ea typeface="HG丸ｺﾞｼｯｸM-PRO" pitchFamily="50" charset="-128"/>
                <a:cs typeface="Times New Roman" pitchFamily="18" charset="0"/>
              </a:rPr>
              <a:t>　　　平成２４年度末見込　２．６万人　→　平成２９年度末　４万人</a:t>
            </a:r>
            <a:endParaRPr lang="ja-JP" altLang="en-US" sz="900" dirty="0" smtClean="0">
              <a:solidFill>
                <a:prstClr val="black"/>
              </a:solidFill>
              <a:latin typeface="HG丸ｺﾞｼｯｸM-PRO" pitchFamily="50" charset="-128"/>
              <a:ea typeface="HG丸ｺﾞｼｯｸM-PRO" pitchFamily="50" charset="-128"/>
              <a:cs typeface="ＭＳ Ｐゴシック" pitchFamily="50" charset="-128"/>
            </a:endParaRPr>
          </a:p>
          <a:p>
            <a:pPr indent="304800" eaLnBrk="0" hangingPunct="0"/>
            <a:r>
              <a:rPr lang="ja-JP" altLang="en-US" sz="1200" dirty="0" smtClean="0">
                <a:solidFill>
                  <a:prstClr val="black"/>
                </a:solidFill>
                <a:latin typeface="HG丸ｺﾞｼｯｸM-PRO" pitchFamily="50" charset="-128"/>
                <a:ea typeface="HG丸ｺﾞｼｯｸM-PRO" pitchFamily="50" charset="-128"/>
                <a:cs typeface="Times New Roman" pitchFamily="18" charset="0"/>
              </a:rPr>
              <a:t>　○　認知症介護指導者養成研修の受講者数（累計）</a:t>
            </a:r>
            <a:endParaRPr lang="ja-JP" altLang="en-US" sz="900" dirty="0" smtClean="0">
              <a:solidFill>
                <a:prstClr val="black"/>
              </a:solidFill>
              <a:latin typeface="HG丸ｺﾞｼｯｸM-PRO" pitchFamily="50" charset="-128"/>
              <a:ea typeface="HG丸ｺﾞｼｯｸM-PRO" pitchFamily="50" charset="-128"/>
              <a:cs typeface="ＭＳ Ｐゴシック" pitchFamily="50" charset="-128"/>
            </a:endParaRPr>
          </a:p>
          <a:p>
            <a:pPr indent="304800" eaLnBrk="0" hangingPunct="0"/>
            <a:r>
              <a:rPr lang="ja-JP" altLang="en-US" sz="1200" dirty="0" smtClean="0">
                <a:solidFill>
                  <a:prstClr val="black"/>
                </a:solidFill>
                <a:latin typeface="HG丸ｺﾞｼｯｸM-PRO" pitchFamily="50" charset="-128"/>
                <a:ea typeface="HG丸ｺﾞｼｯｸM-PRO" pitchFamily="50" charset="-128"/>
                <a:cs typeface="Times New Roman" pitchFamily="18" charset="0"/>
              </a:rPr>
              <a:t>　　　平成２４年度末見込　１，６００人　→　平成２９年度末　２，２００人</a:t>
            </a:r>
            <a:endParaRPr lang="ja-JP" altLang="en-US" sz="900" dirty="0" smtClean="0">
              <a:solidFill>
                <a:prstClr val="black"/>
              </a:solidFill>
              <a:latin typeface="HG丸ｺﾞｼｯｸM-PRO" pitchFamily="50" charset="-128"/>
              <a:ea typeface="HG丸ｺﾞｼｯｸM-PRO" pitchFamily="50" charset="-128"/>
              <a:cs typeface="ＭＳ Ｐゴシック" pitchFamily="50" charset="-128"/>
            </a:endParaRPr>
          </a:p>
          <a:p>
            <a:pPr indent="304800" eaLnBrk="0" hangingPunct="0"/>
            <a:r>
              <a:rPr lang="ja-JP" altLang="en-US" sz="1200" dirty="0" smtClean="0">
                <a:solidFill>
                  <a:prstClr val="black"/>
                </a:solidFill>
                <a:latin typeface="HG丸ｺﾞｼｯｸM-PRO" pitchFamily="50" charset="-128"/>
                <a:ea typeface="HG丸ｺﾞｼｯｸM-PRO" pitchFamily="50" charset="-128"/>
                <a:cs typeface="Times New Roman" pitchFamily="18" charset="0"/>
              </a:rPr>
              <a:t>　○　一般病院勤務の医療従事者に対する認知症対応力向上研修の受講者数（累計）</a:t>
            </a:r>
            <a:endParaRPr lang="ja-JP" altLang="en-US" sz="900" dirty="0" smtClean="0">
              <a:solidFill>
                <a:prstClr val="black"/>
              </a:solidFill>
              <a:latin typeface="HG丸ｺﾞｼｯｸM-PRO" pitchFamily="50" charset="-128"/>
              <a:ea typeface="HG丸ｺﾞｼｯｸM-PRO" pitchFamily="50" charset="-128"/>
              <a:cs typeface="ＭＳ Ｐゴシック" pitchFamily="50" charset="-128"/>
            </a:endParaRPr>
          </a:p>
          <a:p>
            <a:pPr indent="304800" eaLnBrk="0" hangingPunct="0"/>
            <a:r>
              <a:rPr lang="ja-JP" altLang="en-US" sz="1200" dirty="0" smtClean="0">
                <a:solidFill>
                  <a:prstClr val="black"/>
                </a:solidFill>
                <a:latin typeface="HG丸ｺﾞｼｯｸM-PRO" pitchFamily="50" charset="-128"/>
                <a:ea typeface="HG丸ｺﾞｼｯｸM-PRO" pitchFamily="50" charset="-128"/>
                <a:cs typeface="Times New Roman" pitchFamily="18" charset="0"/>
              </a:rPr>
              <a:t>　　　新規　→　平成２９年度末　８７，０００人</a:t>
            </a:r>
            <a:endParaRPr lang="ja-JP" altLang="en-US" dirty="0" smtClean="0">
              <a:solidFill>
                <a:prstClr val="black"/>
              </a:solidFill>
              <a:latin typeface="HG丸ｺﾞｼｯｸM-PRO" pitchFamily="50" charset="-128"/>
              <a:ea typeface="HG丸ｺﾞｼｯｸM-PRO" pitchFamily="50" charset="-128"/>
              <a:cs typeface="ＭＳ Ｐゴシック" pitchFamily="50" charset="-128"/>
            </a:endParaRPr>
          </a:p>
        </p:txBody>
      </p:sp>
    </p:spTree>
    <p:extLst>
      <p:ext uri="{BB962C8B-B14F-4D97-AF65-F5344CB8AC3E}">
        <p14:creationId xmlns:p14="http://schemas.microsoft.com/office/powerpoint/2010/main" val="249175226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0" y="2889622"/>
            <a:ext cx="9144000" cy="792089"/>
          </a:xfrm>
        </p:spPr>
        <p:txBody>
          <a:bodyPr anchor="t">
            <a:noAutofit/>
          </a:bodyPr>
          <a:lstStyle/>
          <a:p>
            <a:r>
              <a:rPr lang="ja-JP" altLang="en-US" sz="4000" dirty="0" smtClean="0"/>
              <a:t>１</a:t>
            </a:r>
            <a:r>
              <a:rPr lang="en-US" altLang="ja-JP" sz="4000" dirty="0" smtClean="0"/>
              <a:t>‐</a:t>
            </a:r>
            <a:r>
              <a:rPr lang="ja-JP" altLang="en-US" sz="4000" dirty="0" smtClean="0"/>
              <a:t>６</a:t>
            </a:r>
            <a:r>
              <a:rPr kumimoji="1" lang="ja-JP" altLang="en-US" sz="4000" dirty="0" smtClean="0"/>
              <a:t>．今後の検討課題</a:t>
            </a:r>
            <a:r>
              <a:rPr kumimoji="1" lang="en-US" altLang="ja-JP" sz="4000" dirty="0" smtClean="0"/>
              <a:t/>
            </a:r>
            <a:br>
              <a:rPr kumimoji="1" lang="en-US" altLang="ja-JP" sz="4000" dirty="0" smtClean="0"/>
            </a:br>
            <a:r>
              <a:rPr kumimoji="1" lang="ja-JP" altLang="en-US" sz="4000" dirty="0" smtClean="0"/>
              <a:t>（介護保険部会資料より）</a:t>
            </a:r>
            <a:endParaRPr kumimoji="1" lang="ja-JP" altLang="en-US" sz="4000" dirty="0"/>
          </a:p>
        </p:txBody>
      </p:sp>
    </p:spTree>
    <p:extLst>
      <p:ext uri="{BB962C8B-B14F-4D97-AF65-F5344CB8AC3E}">
        <p14:creationId xmlns:p14="http://schemas.microsoft.com/office/powerpoint/2010/main" val="360289551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384481" y="764704"/>
            <a:ext cx="8229600" cy="778098"/>
          </a:xfrm>
        </p:spPr>
        <p:txBody>
          <a:bodyPr>
            <a:normAutofit/>
          </a:bodyPr>
          <a:lstStyle/>
          <a:p>
            <a:r>
              <a:rPr lang="ja-JP" altLang="en-US" sz="3200" dirty="0" smtClean="0"/>
              <a:t>１．介護分野</a:t>
            </a:r>
            <a:r>
              <a:rPr kumimoji="1" lang="ja-JP" altLang="en-US" sz="3200" dirty="0" smtClean="0"/>
              <a:t>の課題</a:t>
            </a:r>
            <a:endParaRPr kumimoji="1" lang="ja-JP" altLang="en-US" sz="3200" dirty="0"/>
          </a:p>
        </p:txBody>
      </p:sp>
      <p:sp>
        <p:nvSpPr>
          <p:cNvPr id="5" name="コンテンツ プレースホルダ 4"/>
          <p:cNvSpPr>
            <a:spLocks noGrp="1"/>
          </p:cNvSpPr>
          <p:nvPr>
            <p:ph idx="1"/>
          </p:nvPr>
        </p:nvSpPr>
        <p:spPr>
          <a:xfrm>
            <a:off x="3" y="1628800"/>
            <a:ext cx="8639945" cy="6165304"/>
          </a:xfrm>
        </p:spPr>
        <p:txBody>
          <a:bodyPr>
            <a:noAutofit/>
          </a:bodyPr>
          <a:lstStyle/>
          <a:p>
            <a:pPr>
              <a:buNone/>
            </a:pPr>
            <a:r>
              <a:rPr lang="en-US" altLang="ja-JP" sz="2400" b="1" dirty="0" smtClean="0"/>
              <a:t>Ⅰ</a:t>
            </a:r>
            <a:r>
              <a:rPr lang="ja-JP" altLang="en-US" sz="2400" b="1" dirty="0" smtClean="0"/>
              <a:t>　地域包括ケアシステムの構築</a:t>
            </a:r>
            <a:endParaRPr lang="en-US" altLang="ja-JP" sz="2400" b="1" dirty="0" smtClean="0"/>
          </a:p>
          <a:p>
            <a:pPr>
              <a:buNone/>
            </a:pPr>
            <a:r>
              <a:rPr lang="ja-JP" altLang="en-US" sz="2000" dirty="0" smtClean="0"/>
              <a:t>　　（１）</a:t>
            </a:r>
            <a:r>
              <a:rPr kumimoji="1" lang="ja-JP" altLang="en-US" sz="2000" dirty="0" smtClean="0"/>
              <a:t>　</a:t>
            </a:r>
            <a:r>
              <a:rPr lang="ja-JP" altLang="en-US" sz="2000" dirty="0" smtClean="0"/>
              <a:t>介護サービス提供体制の充実</a:t>
            </a:r>
            <a:endParaRPr lang="en-US" altLang="ja-JP" sz="2000" dirty="0" smtClean="0"/>
          </a:p>
          <a:p>
            <a:pPr>
              <a:buNone/>
            </a:pPr>
            <a:r>
              <a:rPr lang="ja-JP" altLang="en-US" sz="2000" dirty="0" smtClean="0"/>
              <a:t>　　</a:t>
            </a:r>
            <a:endParaRPr lang="en-US" altLang="ja-JP" sz="2000" dirty="0" smtClean="0"/>
          </a:p>
          <a:p>
            <a:pPr>
              <a:buNone/>
            </a:pPr>
            <a:r>
              <a:rPr lang="ja-JP" altLang="en-US" sz="2000" dirty="0" smtClean="0"/>
              <a:t>　　（２）　認知症対応の推進</a:t>
            </a:r>
            <a:endParaRPr lang="en-US" altLang="ja-JP" sz="2000" dirty="0" smtClean="0"/>
          </a:p>
          <a:p>
            <a:pPr>
              <a:buNone/>
            </a:pPr>
            <a:r>
              <a:rPr lang="ja-JP" altLang="en-US" sz="2000" dirty="0" smtClean="0">
                <a:latin typeface="ＭＳ Ｐゴシック" pitchFamily="50" charset="-128"/>
              </a:rPr>
              <a:t>　　</a:t>
            </a:r>
            <a:endParaRPr lang="en-US" altLang="ja-JP" sz="2000" dirty="0" smtClean="0">
              <a:latin typeface="ＭＳ Ｐゴシック" pitchFamily="50" charset="-128"/>
            </a:endParaRPr>
          </a:p>
          <a:p>
            <a:pPr>
              <a:buNone/>
            </a:pPr>
            <a:r>
              <a:rPr lang="ja-JP" altLang="en-US" sz="2000" dirty="0" smtClean="0">
                <a:latin typeface="ＭＳ Ｐゴシック" pitchFamily="50" charset="-128"/>
              </a:rPr>
              <a:t>　　（３）</a:t>
            </a:r>
            <a:r>
              <a:rPr lang="ja-JP" altLang="en-US" sz="2000" dirty="0" smtClean="0"/>
              <a:t>　マンパワーの増強</a:t>
            </a:r>
            <a:endParaRPr lang="en-US" altLang="ja-JP" sz="2000" dirty="0" smtClean="0"/>
          </a:p>
          <a:p>
            <a:pPr>
              <a:buNone/>
            </a:pPr>
            <a:endParaRPr lang="en-US" altLang="ja-JP" sz="1800" dirty="0" smtClean="0">
              <a:latin typeface="ＭＳ Ｐゴシック" pitchFamily="50" charset="-128"/>
            </a:endParaRPr>
          </a:p>
          <a:p>
            <a:pPr marL="363538" indent="-363538">
              <a:buNone/>
            </a:pPr>
            <a:endParaRPr lang="en-US" altLang="ja-JP" sz="1800" dirty="0" smtClean="0">
              <a:latin typeface="ＭＳ Ｐゴシック" pitchFamily="50" charset="-128"/>
            </a:endParaRPr>
          </a:p>
          <a:p>
            <a:pPr>
              <a:buNone/>
            </a:pPr>
            <a:r>
              <a:rPr lang="en-US" altLang="ja-JP" sz="2000" b="1" dirty="0" smtClean="0"/>
              <a:t>Ⅱ</a:t>
            </a:r>
            <a:r>
              <a:rPr lang="ja-JP" altLang="en-US" sz="2000" b="1" dirty="0" smtClean="0"/>
              <a:t>　介護保険制度の持続可能性の確保</a:t>
            </a:r>
            <a:endParaRPr lang="en-US" altLang="ja-JP" sz="1800" b="1" dirty="0" smtClean="0"/>
          </a:p>
          <a:p>
            <a:pPr>
              <a:buNone/>
            </a:pPr>
            <a:r>
              <a:rPr lang="ja-JP" altLang="en-US" sz="1800" b="1" dirty="0" smtClean="0"/>
              <a:t>　　</a:t>
            </a:r>
            <a:endParaRPr lang="en-US" altLang="ja-JP" sz="1800" b="1" dirty="0" smtClean="0"/>
          </a:p>
          <a:p>
            <a:pPr>
              <a:buNone/>
            </a:pPr>
            <a:r>
              <a:rPr lang="ja-JP" altLang="en-US" sz="1800" b="1" dirty="0" smtClean="0"/>
              <a:t>　　</a:t>
            </a:r>
            <a:r>
              <a:rPr lang="ja-JP" altLang="en-US" sz="1800" dirty="0" smtClean="0"/>
              <a:t>（１）　介護給付の重点化・効率化</a:t>
            </a:r>
            <a:endParaRPr lang="en-US" altLang="ja-JP" sz="1800" dirty="0" smtClean="0"/>
          </a:p>
          <a:p>
            <a:pPr>
              <a:buNone/>
            </a:pPr>
            <a:r>
              <a:rPr lang="ja-JP" altLang="en-US" sz="1800" dirty="0" smtClean="0"/>
              <a:t>　</a:t>
            </a:r>
            <a:endParaRPr lang="en-US" altLang="ja-JP" sz="1800" dirty="0" smtClean="0"/>
          </a:p>
          <a:p>
            <a:pPr>
              <a:buNone/>
            </a:pPr>
            <a:r>
              <a:rPr lang="ja-JP" altLang="en-US" sz="1800" dirty="0" smtClean="0"/>
              <a:t>　　（２）　</a:t>
            </a:r>
            <a:r>
              <a:rPr lang="ja-JP" altLang="en-US" sz="1800" dirty="0" smtClean="0">
                <a:latin typeface="ＭＳ Ｐゴシック" pitchFamily="50" charset="-128"/>
              </a:rPr>
              <a:t>世代間・世代内の負担の公平性の観点に立った制度の見直し</a:t>
            </a:r>
            <a:endParaRPr lang="en-US" altLang="ja-JP" sz="1800" dirty="0" smtClean="0">
              <a:latin typeface="ＭＳ Ｐゴシック" pitchFamily="50" charset="-128"/>
            </a:endParaRPr>
          </a:p>
          <a:p>
            <a:pPr marL="723900" indent="-723900">
              <a:lnSpc>
                <a:spcPts val="2200"/>
              </a:lnSpc>
              <a:buNone/>
            </a:pPr>
            <a:r>
              <a:rPr lang="ja-JP" altLang="en-US" sz="1800" dirty="0" smtClean="0"/>
              <a:t>　　　　　</a:t>
            </a:r>
            <a:endParaRPr lang="en-US" altLang="ja-JP" sz="1800" dirty="0" smtClean="0"/>
          </a:p>
          <a:p>
            <a:pPr marL="363538" indent="-363538">
              <a:buNone/>
            </a:pPr>
            <a:endParaRPr lang="en-US" altLang="ja-JP" sz="1800" dirty="0" smtClean="0">
              <a:latin typeface="ＭＳ Ｐゴシック" pitchFamily="50" charset="-128"/>
            </a:endParaRPr>
          </a:p>
          <a:p>
            <a:pPr>
              <a:buNone/>
            </a:pPr>
            <a:endParaRPr lang="en-US" altLang="ja-JP" sz="1800" dirty="0" smtClean="0">
              <a:latin typeface="ＭＳ Ｐゴシック" pitchFamily="50" charset="-128"/>
            </a:endParaRPr>
          </a:p>
          <a:p>
            <a:pPr>
              <a:buNone/>
            </a:pPr>
            <a:endParaRPr lang="en-US" altLang="ja-JP" sz="1800" b="1" dirty="0" smtClean="0">
              <a:latin typeface="ＭＳ Ｐゴシック" pitchFamily="50" charset="-128"/>
            </a:endParaRPr>
          </a:p>
        </p:txBody>
      </p:sp>
      <p:sp>
        <p:nvSpPr>
          <p:cNvPr id="6" name="正方形/長方形 33"/>
          <p:cNvSpPr>
            <a:spLocks noChangeArrowheads="1"/>
          </p:cNvSpPr>
          <p:nvPr/>
        </p:nvSpPr>
        <p:spPr bwMode="auto">
          <a:xfrm>
            <a:off x="185055" y="260650"/>
            <a:ext cx="7258340" cy="523220"/>
          </a:xfrm>
          <a:prstGeom prst="rect">
            <a:avLst/>
          </a:prstGeom>
          <a:noFill/>
          <a:ln w="9525">
            <a:noFill/>
            <a:miter lim="800000"/>
            <a:headEnd/>
            <a:tailEnd/>
          </a:ln>
        </p:spPr>
        <p:txBody>
          <a:bodyPr wrap="square">
            <a:spAutoFit/>
          </a:bodyPr>
          <a:lstStyle/>
          <a:p>
            <a:pPr defTabSz="912813"/>
            <a:r>
              <a:rPr lang="ja-JP" altLang="en-US" sz="2800" dirty="0" smtClean="0">
                <a:solidFill>
                  <a:srgbClr val="000000"/>
                </a:solidFill>
                <a:latin typeface="HGP創英角ｺﾞｼｯｸUB" pitchFamily="50" charset="-128"/>
                <a:ea typeface="HGP創英角ｺﾞｼｯｸUB" pitchFamily="50" charset="-128"/>
              </a:rPr>
              <a:t>６．今後の検討課題（介護保険部会資料より）</a:t>
            </a:r>
            <a:endParaRPr lang="ja-JP" altLang="en-US" sz="1600" dirty="0">
              <a:solidFill>
                <a:srgbClr val="000000"/>
              </a:solidFill>
              <a:latin typeface="HGP創英角ｺﾞｼｯｸUB" pitchFamily="50" charset="-128"/>
              <a:ea typeface="HGP創英角ｺﾞｼｯｸUB" pitchFamily="50" charset="-128"/>
            </a:endParaRPr>
          </a:p>
        </p:txBody>
      </p:sp>
      <p:grpSp>
        <p:nvGrpSpPr>
          <p:cNvPr id="7" name="Group 2"/>
          <p:cNvGrpSpPr>
            <a:grpSpLocks/>
          </p:cNvGrpSpPr>
          <p:nvPr/>
        </p:nvGrpSpPr>
        <p:grpSpPr bwMode="auto">
          <a:xfrm>
            <a:off x="6831944" y="836712"/>
            <a:ext cx="2162876" cy="598488"/>
            <a:chOff x="5543" y="550"/>
            <a:chExt cx="3700" cy="942"/>
          </a:xfrm>
        </p:grpSpPr>
        <p:sp>
          <p:nvSpPr>
            <p:cNvPr id="9" name="Rectangle 3"/>
            <p:cNvSpPr>
              <a:spLocks noChangeArrowheads="1"/>
            </p:cNvSpPr>
            <p:nvPr/>
          </p:nvSpPr>
          <p:spPr bwMode="auto">
            <a:xfrm>
              <a:off x="5543" y="550"/>
              <a:ext cx="2092" cy="471"/>
            </a:xfrm>
            <a:prstGeom prst="rect">
              <a:avLst/>
            </a:prstGeom>
            <a:solidFill>
              <a:srgbClr val="FFFFFF"/>
            </a:solidFill>
            <a:ln w="19050">
              <a:solidFill>
                <a:srgbClr val="000000"/>
              </a:solidFill>
              <a:miter lim="800000"/>
              <a:headEnd/>
              <a:tailEnd/>
            </a:ln>
          </p:spPr>
          <p:txBody>
            <a:bodyPr vert="horz" wrap="square" lIns="74295" tIns="8890" rIns="74295" bIns="8890" numCol="1" anchor="t" anchorCtr="0" compatLnSpc="1">
              <a:prstTxWarp prst="textNoShape">
                <a:avLst/>
              </a:prstTxWarp>
            </a:bodyPr>
            <a:lstStyle/>
            <a:p>
              <a:pPr algn="ctr">
                <a:lnSpc>
                  <a:spcPts val="1100"/>
                </a:lnSpc>
              </a:pPr>
              <a:r>
                <a:rPr lang="ja-JP" altLang="en-US" sz="800" dirty="0" smtClean="0">
                  <a:solidFill>
                    <a:prstClr val="black"/>
                  </a:solidFill>
                  <a:latin typeface="ＭＳ Ｐゴシック" pitchFamily="50" charset="-128"/>
                  <a:cs typeface="ＭＳ Ｐゴシック" pitchFamily="50" charset="-128"/>
                </a:rPr>
                <a:t>社会保障審議会</a:t>
              </a:r>
            </a:p>
            <a:p>
              <a:pPr algn="ctr">
                <a:lnSpc>
                  <a:spcPts val="1100"/>
                </a:lnSpc>
              </a:pPr>
              <a:r>
                <a:rPr lang="ja-JP" altLang="en-US" sz="800" dirty="0" smtClean="0">
                  <a:solidFill>
                    <a:prstClr val="black"/>
                  </a:solidFill>
                  <a:latin typeface="ＭＳ Ｐゴシック" pitchFamily="50" charset="-128"/>
                  <a:cs typeface="ＭＳ Ｐゴシック" pitchFamily="50" charset="-128"/>
                </a:rPr>
                <a:t>介護保険部会（第</a:t>
              </a:r>
              <a:r>
                <a:rPr lang="en-US" altLang="ja-JP" sz="800" dirty="0" smtClean="0">
                  <a:solidFill>
                    <a:prstClr val="black"/>
                  </a:solidFill>
                  <a:latin typeface="ＭＳ Ｐゴシック" pitchFamily="50" charset="-128"/>
                  <a:cs typeface="ＭＳ Ｐゴシック" pitchFamily="50" charset="-128"/>
                </a:rPr>
                <a:t>42</a:t>
              </a:r>
              <a:r>
                <a:rPr lang="ja-JP" altLang="en-US" sz="800" dirty="0" smtClean="0">
                  <a:solidFill>
                    <a:prstClr val="black"/>
                  </a:solidFill>
                  <a:latin typeface="ＭＳ Ｐゴシック" pitchFamily="50" charset="-128"/>
                  <a:cs typeface="ＭＳ Ｐゴシック" pitchFamily="50" charset="-128"/>
                </a:rPr>
                <a:t>回）</a:t>
              </a:r>
            </a:p>
            <a:p>
              <a:pPr>
                <a:lnSpc>
                  <a:spcPts val="1000"/>
                </a:lnSpc>
              </a:pPr>
              <a:endParaRPr lang="ja-JP" altLang="en-US" dirty="0" smtClean="0">
                <a:solidFill>
                  <a:prstClr val="black"/>
                </a:solidFill>
                <a:cs typeface="ＭＳ Ｐゴシック" pitchFamily="50" charset="-128"/>
              </a:endParaRPr>
            </a:p>
          </p:txBody>
        </p:sp>
        <p:sp>
          <p:nvSpPr>
            <p:cNvPr id="10" name="Rectangle 4"/>
            <p:cNvSpPr>
              <a:spLocks noChangeArrowheads="1"/>
            </p:cNvSpPr>
            <p:nvPr/>
          </p:nvSpPr>
          <p:spPr bwMode="auto">
            <a:xfrm>
              <a:off x="5543" y="1021"/>
              <a:ext cx="2092" cy="471"/>
            </a:xfrm>
            <a:prstGeom prst="rect">
              <a:avLst/>
            </a:prstGeom>
            <a:solidFill>
              <a:srgbClr val="FFFFFF"/>
            </a:solidFill>
            <a:ln w="19050">
              <a:solidFill>
                <a:srgbClr val="000000"/>
              </a:solidFill>
              <a:miter lim="800000"/>
              <a:headEnd/>
              <a:tailEnd/>
            </a:ln>
          </p:spPr>
          <p:txBody>
            <a:bodyPr vert="horz" wrap="square" lIns="74295" tIns="8890" rIns="74295" bIns="8890" numCol="1" anchor="t" anchorCtr="0" compatLnSpc="1">
              <a:prstTxWarp prst="textNoShape">
                <a:avLst/>
              </a:prstTxWarp>
            </a:bodyPr>
            <a:lstStyle/>
            <a:p>
              <a:pPr algn="ctr">
                <a:lnSpc>
                  <a:spcPct val="200000"/>
                </a:lnSpc>
              </a:pPr>
              <a:r>
                <a:rPr lang="ja-JP" altLang="en-US" sz="800" dirty="0" smtClean="0">
                  <a:solidFill>
                    <a:prstClr val="black"/>
                  </a:solidFill>
                  <a:latin typeface="ＭＳ Ｐゴシック" pitchFamily="50" charset="-128"/>
                  <a:cs typeface="ＭＳ Ｐゴシック" pitchFamily="50" charset="-128"/>
                </a:rPr>
                <a:t>平成</a:t>
              </a:r>
              <a:r>
                <a:rPr lang="en-US" altLang="ja-JP" sz="800" dirty="0" smtClean="0">
                  <a:solidFill>
                    <a:prstClr val="black"/>
                  </a:solidFill>
                  <a:latin typeface="ＭＳ Ｐゴシック" pitchFamily="50" charset="-128"/>
                  <a:cs typeface="ＭＳ Ｐゴシック" pitchFamily="50" charset="-128"/>
                </a:rPr>
                <a:t>25</a:t>
              </a:r>
              <a:r>
                <a:rPr lang="ja-JP" altLang="en-US" sz="800" dirty="0" smtClean="0">
                  <a:solidFill>
                    <a:prstClr val="black"/>
                  </a:solidFill>
                  <a:latin typeface="ＭＳ Ｐゴシック" pitchFamily="50" charset="-128"/>
                  <a:cs typeface="ＭＳ Ｐゴシック" pitchFamily="50" charset="-128"/>
                </a:rPr>
                <a:t>年１月</a:t>
              </a:r>
              <a:r>
                <a:rPr lang="en-US" altLang="ja-JP" sz="800" dirty="0" smtClean="0">
                  <a:solidFill>
                    <a:prstClr val="black"/>
                  </a:solidFill>
                  <a:latin typeface="ＭＳ Ｐゴシック" pitchFamily="50" charset="-128"/>
                  <a:cs typeface="ＭＳ Ｐゴシック" pitchFamily="50" charset="-128"/>
                </a:rPr>
                <a:t>21</a:t>
              </a:r>
              <a:r>
                <a:rPr lang="ja-JP" altLang="en-US" sz="800" dirty="0" smtClean="0">
                  <a:solidFill>
                    <a:prstClr val="black"/>
                  </a:solidFill>
                  <a:latin typeface="ＭＳ Ｐゴシック" pitchFamily="50" charset="-128"/>
                  <a:cs typeface="ＭＳ Ｐゴシック" pitchFamily="50" charset="-128"/>
                </a:rPr>
                <a:t>日</a:t>
              </a:r>
            </a:p>
            <a:p>
              <a:endParaRPr lang="ja-JP" altLang="en-US" dirty="0" smtClean="0">
                <a:solidFill>
                  <a:prstClr val="black"/>
                </a:solidFill>
                <a:cs typeface="ＭＳ Ｐゴシック" pitchFamily="50" charset="-128"/>
              </a:endParaRPr>
            </a:p>
          </p:txBody>
        </p:sp>
        <p:sp>
          <p:nvSpPr>
            <p:cNvPr id="11" name="Rectangle 5"/>
            <p:cNvSpPr>
              <a:spLocks noChangeArrowheads="1"/>
            </p:cNvSpPr>
            <p:nvPr/>
          </p:nvSpPr>
          <p:spPr bwMode="auto">
            <a:xfrm>
              <a:off x="7635" y="550"/>
              <a:ext cx="1608" cy="942"/>
            </a:xfrm>
            <a:prstGeom prst="rect">
              <a:avLst/>
            </a:prstGeom>
            <a:solidFill>
              <a:srgbClr val="FFFFFF"/>
            </a:solidFill>
            <a:ln w="19050">
              <a:solidFill>
                <a:srgbClr val="000000"/>
              </a:solidFill>
              <a:miter lim="800000"/>
              <a:headEnd/>
              <a:tailEnd/>
            </a:ln>
          </p:spPr>
          <p:txBody>
            <a:bodyPr vert="horz" wrap="square" lIns="74295" tIns="8890" rIns="74295" bIns="8890" numCol="1" anchor="t" anchorCtr="0" compatLnSpc="1">
              <a:prstTxWarp prst="textNoShape">
                <a:avLst/>
              </a:prstTxWarp>
            </a:bodyPr>
            <a:lstStyle/>
            <a:p>
              <a:pPr algn="ctr"/>
              <a:endParaRPr lang="en-US" altLang="ja-JP" sz="1400" dirty="0" smtClean="0">
                <a:solidFill>
                  <a:prstClr val="black"/>
                </a:solidFill>
                <a:latin typeface="ＭＳ ゴシック" pitchFamily="49" charset="-128"/>
                <a:ea typeface="ＭＳ ゴシック" pitchFamily="49" charset="-128"/>
                <a:cs typeface="ＭＳ Ｐゴシック" pitchFamily="50" charset="-128"/>
              </a:endParaRPr>
            </a:p>
            <a:p>
              <a:pPr algn="ctr">
                <a:lnSpc>
                  <a:spcPts val="1300"/>
                </a:lnSpc>
              </a:pPr>
              <a:r>
                <a:rPr lang="ja-JP" altLang="en-US" sz="1400" dirty="0" smtClean="0">
                  <a:solidFill>
                    <a:prstClr val="black"/>
                  </a:solidFill>
                  <a:latin typeface="ＭＳ ゴシック" pitchFamily="49" charset="-128"/>
                  <a:ea typeface="ＭＳ ゴシック" pitchFamily="49" charset="-128"/>
                  <a:cs typeface="ＭＳ Ｐゴシック" pitchFamily="50" charset="-128"/>
                </a:rPr>
                <a:t>資料２</a:t>
              </a:r>
            </a:p>
            <a:p>
              <a:endParaRPr lang="ja-JP" altLang="en-US" dirty="0" smtClean="0">
                <a:solidFill>
                  <a:prstClr val="black"/>
                </a:solidFill>
                <a:cs typeface="ＭＳ Ｐゴシック" pitchFamily="50" charset="-128"/>
              </a:endParaRPr>
            </a:p>
          </p:txBody>
        </p:sp>
      </p:grpSp>
    </p:spTree>
    <p:extLst>
      <p:ext uri="{BB962C8B-B14F-4D97-AF65-F5344CB8AC3E}">
        <p14:creationId xmlns:p14="http://schemas.microsoft.com/office/powerpoint/2010/main" val="260377136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450932" y="-243408"/>
            <a:ext cx="8229600" cy="1008112"/>
          </a:xfrm>
        </p:spPr>
        <p:txBody>
          <a:bodyPr>
            <a:normAutofit/>
          </a:bodyPr>
          <a:lstStyle/>
          <a:p>
            <a:r>
              <a:rPr lang="en-US" altLang="ja-JP" sz="3200" dirty="0" smtClean="0"/>
              <a:t>Ⅰ</a:t>
            </a:r>
            <a:r>
              <a:rPr lang="ja-JP" altLang="en-US" sz="3200" dirty="0" smtClean="0"/>
              <a:t>　地域包括ケアシステムの構築</a:t>
            </a:r>
            <a:endParaRPr lang="ja-JP" altLang="en-US" sz="3200" dirty="0"/>
          </a:p>
        </p:txBody>
      </p:sp>
      <p:sp>
        <p:nvSpPr>
          <p:cNvPr id="3" name="正方形/長方形 2"/>
          <p:cNvSpPr/>
          <p:nvPr/>
        </p:nvSpPr>
        <p:spPr>
          <a:xfrm>
            <a:off x="107508" y="980730"/>
            <a:ext cx="4176463" cy="584315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fontAlgn="auto">
              <a:lnSpc>
                <a:spcPts val="2000"/>
              </a:lnSpc>
              <a:spcBef>
                <a:spcPts val="0"/>
              </a:spcBef>
              <a:spcAft>
                <a:spcPts val="0"/>
              </a:spcAft>
            </a:pPr>
            <a:r>
              <a:rPr lang="ja-JP" altLang="en-US" sz="1400" b="1" dirty="0" smtClean="0">
                <a:solidFill>
                  <a:prstClr val="black"/>
                </a:solidFill>
                <a:latin typeface="メイリオ" pitchFamily="50" charset="-128"/>
                <a:ea typeface="メイリオ" pitchFamily="50" charset="-128"/>
              </a:rPr>
              <a:t>（１）介護サービス提供体制の充実</a:t>
            </a:r>
            <a:endParaRPr lang="en-US" altLang="ja-JP" sz="1400" b="1" dirty="0" smtClean="0">
              <a:solidFill>
                <a:prstClr val="black"/>
              </a:solidFill>
              <a:latin typeface="メイリオ" pitchFamily="50" charset="-128"/>
              <a:ea typeface="メイリオ" pitchFamily="50" charset="-128"/>
            </a:endParaRPr>
          </a:p>
          <a:p>
            <a:pPr marL="177800" indent="-177800" fontAlgn="auto">
              <a:lnSpc>
                <a:spcPts val="1800"/>
              </a:lnSpc>
              <a:spcBef>
                <a:spcPts val="0"/>
              </a:spcBef>
              <a:spcAft>
                <a:spcPts val="0"/>
              </a:spcAft>
              <a:buFont typeface="Wingdings" pitchFamily="2" charset="2"/>
              <a:buChar char="Ø"/>
            </a:pPr>
            <a:r>
              <a:rPr lang="ja-JP" altLang="en-US" sz="1200" dirty="0" smtClean="0">
                <a:solidFill>
                  <a:prstClr val="black"/>
                </a:solidFill>
                <a:latin typeface="メイリオ" pitchFamily="50" charset="-128"/>
                <a:ea typeface="メイリオ" pitchFamily="50" charset="-128"/>
              </a:rPr>
              <a:t>　今後、単身･夫婦のみ世帯の増加、都市部での急速な高齢化が予想される。</a:t>
            </a:r>
            <a:endParaRPr lang="en-US" altLang="ja-JP" sz="1200" dirty="0" smtClean="0">
              <a:solidFill>
                <a:prstClr val="black"/>
              </a:solidFill>
              <a:latin typeface="メイリオ" pitchFamily="50" charset="-128"/>
              <a:ea typeface="メイリオ" pitchFamily="50" charset="-128"/>
            </a:endParaRPr>
          </a:p>
          <a:p>
            <a:pPr marL="355600" indent="-355600" fontAlgn="auto">
              <a:lnSpc>
                <a:spcPts val="1200"/>
              </a:lnSpc>
              <a:spcBef>
                <a:spcPts val="600"/>
              </a:spcBef>
              <a:spcAft>
                <a:spcPts val="0"/>
              </a:spcAft>
            </a:pPr>
            <a:r>
              <a:rPr lang="ja-JP" altLang="en-US" sz="1600" dirty="0" smtClean="0">
                <a:solidFill>
                  <a:prstClr val="black"/>
                </a:solidFill>
                <a:latin typeface="メイリオ" pitchFamily="50" charset="-128"/>
                <a:ea typeface="メイリオ" pitchFamily="50" charset="-128"/>
              </a:rPr>
              <a:t>　</a:t>
            </a:r>
            <a:r>
              <a:rPr lang="ja-JP" altLang="en-US" sz="1200" dirty="0" smtClean="0">
                <a:solidFill>
                  <a:prstClr val="black"/>
                </a:solidFill>
                <a:latin typeface="メイリオ" pitchFamily="50" charset="-128"/>
                <a:ea typeface="メイリオ" pitchFamily="50" charset="-128"/>
              </a:rPr>
              <a:t>・ </a:t>
            </a:r>
            <a:r>
              <a:rPr lang="en-US" altLang="ja-JP" sz="1200" dirty="0" smtClean="0">
                <a:solidFill>
                  <a:prstClr val="black"/>
                </a:solidFill>
                <a:latin typeface="ＭＳ Ｐ明朝" pitchFamily="18" charset="-128"/>
                <a:ea typeface="ＭＳ Ｐ明朝" pitchFamily="18" charset="-128"/>
              </a:rPr>
              <a:t>2025</a:t>
            </a:r>
            <a:r>
              <a:rPr lang="ja-JP" altLang="en-US" sz="1200" dirty="0" smtClean="0">
                <a:solidFill>
                  <a:prstClr val="black"/>
                </a:solidFill>
                <a:latin typeface="ＭＳ Ｐ明朝" pitchFamily="18" charset="-128"/>
                <a:ea typeface="ＭＳ Ｐ明朝" pitchFamily="18" charset="-128"/>
              </a:rPr>
              <a:t>年には、世帯主が</a:t>
            </a:r>
            <a:r>
              <a:rPr lang="en-US" altLang="ja-JP" sz="1200" dirty="0" smtClean="0">
                <a:solidFill>
                  <a:prstClr val="black"/>
                </a:solidFill>
                <a:latin typeface="ＭＳ Ｐ明朝" pitchFamily="18" charset="-128"/>
                <a:ea typeface="ＭＳ Ｐ明朝" pitchFamily="18" charset="-128"/>
              </a:rPr>
              <a:t>65</a:t>
            </a:r>
            <a:r>
              <a:rPr lang="ja-JP" altLang="en-US" sz="1200" dirty="0" smtClean="0">
                <a:solidFill>
                  <a:prstClr val="black"/>
                </a:solidFill>
                <a:latin typeface="ＭＳ Ｐ明朝" pitchFamily="18" charset="-128"/>
                <a:ea typeface="ＭＳ Ｐ明朝" pitchFamily="18" charset="-128"/>
              </a:rPr>
              <a:t>歳以上の世帯のうち、単身・夫婦のみ世帯は</a:t>
            </a:r>
            <a:r>
              <a:rPr lang="en-US" altLang="ja-JP" sz="1200" dirty="0" smtClean="0">
                <a:solidFill>
                  <a:prstClr val="black"/>
                </a:solidFill>
                <a:latin typeface="ＭＳ Ｐ明朝" pitchFamily="18" charset="-128"/>
                <a:ea typeface="ＭＳ Ｐ明朝" pitchFamily="18" charset="-128"/>
              </a:rPr>
              <a:t>2/3</a:t>
            </a:r>
            <a:r>
              <a:rPr lang="ja-JP" altLang="en-US" sz="1200" dirty="0" smtClean="0">
                <a:solidFill>
                  <a:prstClr val="black"/>
                </a:solidFill>
                <a:latin typeface="ＭＳ Ｐ明朝" pitchFamily="18" charset="-128"/>
                <a:ea typeface="ＭＳ Ｐ明朝" pitchFamily="18" charset="-128"/>
              </a:rPr>
              <a:t>以上</a:t>
            </a:r>
            <a:endParaRPr lang="en-US" altLang="ja-JP" sz="1200" dirty="0" smtClean="0">
              <a:solidFill>
                <a:prstClr val="black"/>
              </a:solidFill>
              <a:latin typeface="ＭＳ Ｐ明朝" pitchFamily="18" charset="-128"/>
              <a:ea typeface="ＭＳ Ｐ明朝" pitchFamily="18" charset="-128"/>
            </a:endParaRPr>
          </a:p>
          <a:p>
            <a:pPr indent="53975" fontAlgn="auto">
              <a:lnSpc>
                <a:spcPts val="1400"/>
              </a:lnSpc>
              <a:spcBef>
                <a:spcPts val="0"/>
              </a:spcBef>
              <a:spcAft>
                <a:spcPts val="0"/>
              </a:spcAft>
            </a:pPr>
            <a:r>
              <a:rPr lang="ja-JP" altLang="en-US" sz="1200" dirty="0" smtClean="0">
                <a:solidFill>
                  <a:prstClr val="black"/>
                </a:solidFill>
                <a:latin typeface="メイリオ" pitchFamily="50" charset="-128"/>
                <a:ea typeface="メイリオ" pitchFamily="50" charset="-128"/>
              </a:rPr>
              <a:t>　・</a:t>
            </a:r>
            <a:r>
              <a:rPr lang="ja-JP" altLang="en-US" sz="1200" dirty="0" smtClean="0">
                <a:solidFill>
                  <a:prstClr val="black"/>
                </a:solidFill>
                <a:latin typeface="ＭＳ Ｐ明朝" pitchFamily="18" charset="-128"/>
                <a:ea typeface="ＭＳ Ｐ明朝" pitchFamily="18" charset="-128"/>
              </a:rPr>
              <a:t>首都圏では今後</a:t>
            </a:r>
            <a:r>
              <a:rPr lang="en-US" altLang="ja-JP" sz="1200" dirty="0" smtClean="0">
                <a:solidFill>
                  <a:prstClr val="black"/>
                </a:solidFill>
                <a:latin typeface="ＭＳ Ｐ明朝" pitchFamily="18" charset="-128"/>
                <a:ea typeface="ＭＳ Ｐ明朝" pitchFamily="18" charset="-128"/>
              </a:rPr>
              <a:t>15</a:t>
            </a:r>
            <a:r>
              <a:rPr lang="ja-JP" altLang="en-US" sz="1200" dirty="0" smtClean="0">
                <a:solidFill>
                  <a:prstClr val="black"/>
                </a:solidFill>
                <a:latin typeface="ＭＳ Ｐ明朝" pitchFamily="18" charset="-128"/>
                <a:ea typeface="ＭＳ Ｐ明朝" pitchFamily="18" charset="-128"/>
              </a:rPr>
              <a:t>年間に高齢者人口が</a:t>
            </a:r>
            <a:r>
              <a:rPr lang="en-US" altLang="ja-JP" sz="1200" dirty="0" smtClean="0">
                <a:solidFill>
                  <a:prstClr val="black"/>
                </a:solidFill>
                <a:latin typeface="ＭＳ Ｐ明朝" pitchFamily="18" charset="-128"/>
                <a:ea typeface="ＭＳ Ｐ明朝" pitchFamily="18" charset="-128"/>
              </a:rPr>
              <a:t>30</a:t>
            </a:r>
            <a:r>
              <a:rPr lang="ja-JP" altLang="en-US" sz="1200" dirty="0" smtClean="0">
                <a:solidFill>
                  <a:prstClr val="black"/>
                </a:solidFill>
                <a:latin typeface="ＭＳ Ｐ明朝" pitchFamily="18" charset="-128"/>
                <a:ea typeface="ＭＳ Ｐ明朝" pitchFamily="18" charset="-128"/>
              </a:rPr>
              <a:t>％程度増加</a:t>
            </a:r>
            <a:endParaRPr lang="en-US" altLang="ja-JP" sz="1600" dirty="0" smtClean="0">
              <a:solidFill>
                <a:prstClr val="black"/>
              </a:solidFill>
              <a:latin typeface="メイリオ" pitchFamily="50" charset="-128"/>
              <a:ea typeface="メイリオ" pitchFamily="50" charset="-128"/>
            </a:endParaRPr>
          </a:p>
          <a:p>
            <a:pPr marL="177800" indent="-177800" fontAlgn="auto">
              <a:lnSpc>
                <a:spcPts val="1800"/>
              </a:lnSpc>
              <a:spcBef>
                <a:spcPts val="0"/>
              </a:spcBef>
              <a:spcAft>
                <a:spcPts val="0"/>
              </a:spcAft>
              <a:buFont typeface="Wingdings" pitchFamily="2" charset="2"/>
              <a:buChar char="Ø"/>
            </a:pPr>
            <a:r>
              <a:rPr lang="ja-JP" altLang="en-US" sz="1200" dirty="0" smtClean="0">
                <a:solidFill>
                  <a:prstClr val="black"/>
                </a:solidFill>
                <a:latin typeface="メイリオ" pitchFamily="50" charset="-128"/>
                <a:ea typeface="メイリオ" pitchFamily="50" charset="-128"/>
              </a:rPr>
              <a:t>　一方、介護が必要となった場合に、自宅で介護を受けたいという希望を持つ人は約</a:t>
            </a:r>
            <a:r>
              <a:rPr lang="en-US" altLang="ja-JP" sz="1200" dirty="0" smtClean="0">
                <a:solidFill>
                  <a:prstClr val="black"/>
                </a:solidFill>
                <a:latin typeface="メイリオ" pitchFamily="50" charset="-128"/>
                <a:ea typeface="メイリオ" pitchFamily="50" charset="-128"/>
              </a:rPr>
              <a:t>4</a:t>
            </a:r>
            <a:r>
              <a:rPr lang="ja-JP" altLang="en-US" sz="1200" dirty="0" smtClean="0">
                <a:solidFill>
                  <a:prstClr val="black"/>
                </a:solidFill>
                <a:latin typeface="メイリオ" pitchFamily="50" charset="-128"/>
                <a:ea typeface="メイリオ" pitchFamily="50" charset="-128"/>
              </a:rPr>
              <a:t>人に</a:t>
            </a:r>
            <a:r>
              <a:rPr lang="en-US" altLang="ja-JP" sz="1200" dirty="0" smtClean="0">
                <a:solidFill>
                  <a:prstClr val="black"/>
                </a:solidFill>
                <a:latin typeface="メイリオ" pitchFamily="50" charset="-128"/>
                <a:ea typeface="メイリオ" pitchFamily="50" charset="-128"/>
              </a:rPr>
              <a:t>3</a:t>
            </a:r>
            <a:r>
              <a:rPr lang="ja-JP" altLang="en-US" sz="1200" dirty="0" smtClean="0">
                <a:solidFill>
                  <a:prstClr val="black"/>
                </a:solidFill>
                <a:latin typeface="メイリオ" pitchFamily="50" charset="-128"/>
                <a:ea typeface="メイリオ" pitchFamily="50" charset="-128"/>
              </a:rPr>
              <a:t>人。</a:t>
            </a:r>
            <a:endParaRPr lang="en-US" altLang="ja-JP" sz="1200" dirty="0" smtClean="0">
              <a:solidFill>
                <a:prstClr val="black"/>
              </a:solidFill>
              <a:latin typeface="メイリオ" pitchFamily="50" charset="-128"/>
              <a:ea typeface="メイリオ" pitchFamily="50" charset="-128"/>
            </a:endParaRPr>
          </a:p>
          <a:p>
            <a:pPr marL="177800" indent="-177800" fontAlgn="auto">
              <a:lnSpc>
                <a:spcPts val="1800"/>
              </a:lnSpc>
              <a:spcBef>
                <a:spcPts val="0"/>
              </a:spcBef>
              <a:spcAft>
                <a:spcPts val="0"/>
              </a:spcAft>
              <a:buFont typeface="Wingdings" pitchFamily="2" charset="2"/>
              <a:buChar char="Ø"/>
            </a:pPr>
            <a:r>
              <a:rPr lang="ja-JP" altLang="en-US" sz="1200" dirty="0" smtClean="0">
                <a:solidFill>
                  <a:prstClr val="black"/>
                </a:solidFill>
                <a:latin typeface="メイリオ" pitchFamily="50" charset="-128"/>
                <a:ea typeface="メイリオ" pitchFamily="50" charset="-128"/>
              </a:rPr>
              <a:t>　このため、介護が必要になっても、また入院しても早期に退院し、できる限り自宅での生活が継続できる体制づくりが必要。</a:t>
            </a:r>
            <a:endParaRPr lang="en-US" altLang="ja-JP" sz="1200" dirty="0" smtClean="0">
              <a:solidFill>
                <a:prstClr val="black"/>
              </a:solidFill>
              <a:latin typeface="メイリオ" pitchFamily="50" charset="-128"/>
              <a:ea typeface="メイリオ" pitchFamily="50" charset="-128"/>
            </a:endParaRPr>
          </a:p>
          <a:p>
            <a:pPr marL="314325" indent="-314325" fontAlgn="auto">
              <a:lnSpc>
                <a:spcPts val="1400"/>
              </a:lnSpc>
              <a:spcBef>
                <a:spcPts val="600"/>
              </a:spcBef>
              <a:spcAft>
                <a:spcPts val="0"/>
              </a:spcAft>
            </a:pPr>
            <a:r>
              <a:rPr lang="ja-JP" altLang="en-US" sz="1600" dirty="0" smtClean="0">
                <a:solidFill>
                  <a:prstClr val="black"/>
                </a:solidFill>
                <a:latin typeface="メイリオ" pitchFamily="50" charset="-128"/>
                <a:ea typeface="メイリオ" pitchFamily="50" charset="-128"/>
              </a:rPr>
              <a:t>　</a:t>
            </a:r>
            <a:r>
              <a:rPr lang="ja-JP" altLang="en-US" sz="1200" dirty="0" smtClean="0">
                <a:solidFill>
                  <a:prstClr val="black"/>
                </a:solidFill>
                <a:latin typeface="メイリオ" pitchFamily="50" charset="-128"/>
                <a:ea typeface="メイリオ" pitchFamily="50" charset="-128"/>
              </a:rPr>
              <a:t>・</a:t>
            </a:r>
            <a:r>
              <a:rPr lang="en-US" altLang="ja-JP" sz="1200" dirty="0" smtClean="0">
                <a:solidFill>
                  <a:prstClr val="black"/>
                </a:solidFill>
                <a:latin typeface="ＭＳ Ｐ明朝" pitchFamily="18" charset="-128"/>
                <a:ea typeface="ＭＳ Ｐ明朝" pitchFamily="18" charset="-128"/>
              </a:rPr>
              <a:t>2025</a:t>
            </a:r>
            <a:r>
              <a:rPr lang="ja-JP" altLang="en-US" sz="1200" dirty="0" smtClean="0">
                <a:solidFill>
                  <a:prstClr val="black"/>
                </a:solidFill>
                <a:latin typeface="ＭＳ Ｐ明朝" pitchFamily="18" charset="-128"/>
                <a:ea typeface="ＭＳ Ｐ明朝" pitchFamily="18" charset="-128"/>
              </a:rPr>
              <a:t>年に向け、例えば在宅介護　</a:t>
            </a:r>
            <a:r>
              <a:rPr lang="en-US" altLang="ja-JP" sz="1200" dirty="0" smtClean="0">
                <a:solidFill>
                  <a:prstClr val="black"/>
                </a:solidFill>
                <a:latin typeface="ＭＳ Ｐ明朝" pitchFamily="18" charset="-128"/>
                <a:ea typeface="ＭＳ Ｐ明朝" pitchFamily="18" charset="-128"/>
              </a:rPr>
              <a:t>320</a:t>
            </a:r>
            <a:r>
              <a:rPr lang="ja-JP" altLang="en-US" sz="1200" dirty="0" smtClean="0">
                <a:solidFill>
                  <a:prstClr val="black"/>
                </a:solidFill>
                <a:latin typeface="ＭＳ Ｐ明朝" pitchFamily="18" charset="-128"/>
                <a:ea typeface="ＭＳ Ｐ明朝" pitchFamily="18" charset="-128"/>
              </a:rPr>
              <a:t>万人分→</a:t>
            </a:r>
            <a:r>
              <a:rPr lang="en-US" altLang="ja-JP" sz="1200" dirty="0" smtClean="0">
                <a:solidFill>
                  <a:prstClr val="black"/>
                </a:solidFill>
                <a:latin typeface="ＭＳ Ｐ明朝" pitchFamily="18" charset="-128"/>
                <a:ea typeface="ＭＳ Ｐ明朝" pitchFamily="18" charset="-128"/>
              </a:rPr>
              <a:t>463</a:t>
            </a:r>
            <a:r>
              <a:rPr lang="ja-JP" altLang="en-US" sz="1200" dirty="0" smtClean="0">
                <a:solidFill>
                  <a:prstClr val="black"/>
                </a:solidFill>
                <a:latin typeface="ＭＳ Ｐ明朝" pitchFamily="18" charset="-128"/>
                <a:ea typeface="ＭＳ Ｐ明朝" pitchFamily="18" charset="-128"/>
              </a:rPr>
              <a:t>万人分が必要となる。</a:t>
            </a:r>
            <a:endParaRPr lang="en-US" altLang="ja-JP" sz="1200" dirty="0" smtClean="0">
              <a:solidFill>
                <a:prstClr val="black"/>
              </a:solidFill>
              <a:latin typeface="ＭＳ Ｐ明朝" pitchFamily="18" charset="-128"/>
              <a:ea typeface="ＭＳ Ｐ明朝" pitchFamily="18" charset="-128"/>
            </a:endParaRPr>
          </a:p>
          <a:p>
            <a:pPr marL="273050" indent="-273050" fontAlgn="auto">
              <a:lnSpc>
                <a:spcPts val="2000"/>
              </a:lnSpc>
              <a:spcBef>
                <a:spcPts val="600"/>
              </a:spcBef>
              <a:spcAft>
                <a:spcPts val="0"/>
              </a:spcAft>
            </a:pPr>
            <a:r>
              <a:rPr lang="ja-JP" altLang="en-US" sz="1400" b="1" dirty="0" smtClean="0">
                <a:solidFill>
                  <a:prstClr val="black"/>
                </a:solidFill>
                <a:latin typeface="メイリオ" pitchFamily="50" charset="-128"/>
                <a:ea typeface="メイリオ" pitchFamily="50" charset="-128"/>
              </a:rPr>
              <a:t>（２）認知症対応の推進</a:t>
            </a:r>
            <a:endParaRPr lang="en-US" altLang="ja-JP" sz="1400" b="1" dirty="0" smtClean="0">
              <a:solidFill>
                <a:prstClr val="black"/>
              </a:solidFill>
              <a:latin typeface="メイリオ" pitchFamily="50" charset="-128"/>
              <a:ea typeface="メイリオ" pitchFamily="50" charset="-128"/>
            </a:endParaRPr>
          </a:p>
          <a:p>
            <a:pPr marL="177800" indent="-177800" fontAlgn="auto">
              <a:lnSpc>
                <a:spcPts val="1800"/>
              </a:lnSpc>
              <a:spcBef>
                <a:spcPts val="0"/>
              </a:spcBef>
              <a:spcAft>
                <a:spcPts val="0"/>
              </a:spcAft>
              <a:buFont typeface="Wingdings" pitchFamily="2" charset="2"/>
              <a:buChar char="Ø"/>
            </a:pPr>
            <a:r>
              <a:rPr lang="ja-JP" altLang="en-US" sz="1200" dirty="0" smtClean="0">
                <a:solidFill>
                  <a:prstClr val="black"/>
                </a:solidFill>
                <a:latin typeface="メイリオ" pitchFamily="50" charset="-128"/>
                <a:ea typeface="メイリオ" pitchFamily="50" charset="-128"/>
              </a:rPr>
              <a:t>　認知症の人が、医療・介護サービスを受けながら地域での生活を継続していくための施策の推進が重要。</a:t>
            </a:r>
            <a:endParaRPr lang="en-US" altLang="ja-JP" sz="1200" dirty="0" smtClean="0">
              <a:solidFill>
                <a:prstClr val="black"/>
              </a:solidFill>
              <a:latin typeface="メイリオ" pitchFamily="50" charset="-128"/>
              <a:ea typeface="メイリオ" pitchFamily="50" charset="-128"/>
            </a:endParaRPr>
          </a:p>
          <a:p>
            <a:pPr marL="341313" indent="-341313" fontAlgn="auto">
              <a:lnSpc>
                <a:spcPts val="1400"/>
              </a:lnSpc>
              <a:spcBef>
                <a:spcPts val="600"/>
              </a:spcBef>
              <a:spcAft>
                <a:spcPts val="0"/>
              </a:spcAft>
            </a:pPr>
            <a:r>
              <a:rPr lang="ja-JP" altLang="en-US" sz="1200" b="1" dirty="0" smtClean="0">
                <a:solidFill>
                  <a:prstClr val="black"/>
                </a:solidFill>
                <a:latin typeface="ＭＳ Ｐ明朝" pitchFamily="18" charset="-128"/>
                <a:ea typeface="ＭＳ Ｐ明朝" pitchFamily="18" charset="-128"/>
              </a:rPr>
              <a:t>　</a:t>
            </a:r>
            <a:r>
              <a:rPr lang="ja-JP" altLang="en-US" sz="1200" dirty="0" smtClean="0">
                <a:solidFill>
                  <a:prstClr val="black"/>
                </a:solidFill>
                <a:latin typeface="ＭＳ Ｐ明朝" pitchFamily="18" charset="-128"/>
                <a:ea typeface="ＭＳ Ｐ明朝" pitchFamily="18" charset="-128"/>
              </a:rPr>
              <a:t>　　・認知症高齢者数（</a:t>
            </a:r>
            <a:r>
              <a:rPr lang="en-US" altLang="ja-JP" sz="1200" dirty="0" smtClean="0">
                <a:solidFill>
                  <a:prstClr val="black"/>
                </a:solidFill>
                <a:latin typeface="ＭＳ Ｐ明朝" pitchFamily="18" charset="-128"/>
                <a:ea typeface="ＭＳ Ｐ明朝" pitchFamily="18" charset="-128"/>
              </a:rPr>
              <a:t>2010</a:t>
            </a:r>
            <a:r>
              <a:rPr lang="ja-JP" altLang="en-US" sz="1200" dirty="0" smtClean="0">
                <a:solidFill>
                  <a:prstClr val="black"/>
                </a:solidFill>
                <a:latin typeface="ＭＳ Ｐ明朝" pitchFamily="18" charset="-128"/>
                <a:ea typeface="ＭＳ Ｐ明朝" pitchFamily="18" charset="-128"/>
              </a:rPr>
              <a:t>年は約</a:t>
            </a:r>
            <a:r>
              <a:rPr lang="en-US" altLang="ja-JP" sz="1200" dirty="0" smtClean="0">
                <a:solidFill>
                  <a:prstClr val="black"/>
                </a:solidFill>
                <a:latin typeface="ＭＳ Ｐ明朝" pitchFamily="18" charset="-128"/>
                <a:ea typeface="ＭＳ Ｐ明朝" pitchFamily="18" charset="-128"/>
              </a:rPr>
              <a:t>280</a:t>
            </a:r>
            <a:r>
              <a:rPr lang="ja-JP" altLang="en-US" sz="1200" dirty="0" smtClean="0">
                <a:solidFill>
                  <a:prstClr val="black"/>
                </a:solidFill>
                <a:latin typeface="ＭＳ Ｐ明朝" pitchFamily="18" charset="-128"/>
                <a:ea typeface="ＭＳ Ｐ明朝" pitchFamily="18" charset="-128"/>
              </a:rPr>
              <a:t>万人）は、</a:t>
            </a:r>
            <a:r>
              <a:rPr lang="en-US" altLang="ja-JP" sz="1200" dirty="0" smtClean="0">
                <a:solidFill>
                  <a:prstClr val="black"/>
                </a:solidFill>
                <a:latin typeface="ＭＳ Ｐ明朝" pitchFamily="18" charset="-128"/>
                <a:ea typeface="ＭＳ Ｐ明朝" pitchFamily="18" charset="-128"/>
              </a:rPr>
              <a:t>2025</a:t>
            </a:r>
            <a:r>
              <a:rPr lang="ja-JP" altLang="en-US" sz="1200" dirty="0" smtClean="0">
                <a:solidFill>
                  <a:prstClr val="black"/>
                </a:solidFill>
                <a:latin typeface="ＭＳ Ｐ明朝" pitchFamily="18" charset="-128"/>
                <a:ea typeface="ＭＳ Ｐ明朝" pitchFamily="18" charset="-128"/>
              </a:rPr>
              <a:t>年には約</a:t>
            </a:r>
            <a:r>
              <a:rPr lang="en-US" altLang="ja-JP" sz="1200" dirty="0" smtClean="0">
                <a:solidFill>
                  <a:prstClr val="black"/>
                </a:solidFill>
                <a:latin typeface="ＭＳ Ｐ明朝" pitchFamily="18" charset="-128"/>
                <a:ea typeface="ＭＳ Ｐ明朝" pitchFamily="18" charset="-128"/>
              </a:rPr>
              <a:t>470</a:t>
            </a:r>
            <a:r>
              <a:rPr lang="ja-JP" altLang="en-US" sz="1200" dirty="0" smtClean="0">
                <a:solidFill>
                  <a:prstClr val="black"/>
                </a:solidFill>
                <a:latin typeface="ＭＳ Ｐ明朝" pitchFamily="18" charset="-128"/>
                <a:ea typeface="ＭＳ Ｐ明朝" pitchFamily="18" charset="-128"/>
              </a:rPr>
              <a:t>万人に増加。</a:t>
            </a:r>
            <a:endParaRPr lang="en-US" altLang="ja-JP" sz="1200" dirty="0" smtClean="0">
              <a:solidFill>
                <a:prstClr val="black"/>
              </a:solidFill>
              <a:latin typeface="ＭＳ Ｐ明朝" pitchFamily="18" charset="-128"/>
              <a:ea typeface="ＭＳ Ｐ明朝" pitchFamily="18" charset="-128"/>
            </a:endParaRPr>
          </a:p>
          <a:p>
            <a:pPr marL="273050" indent="-273050" fontAlgn="auto">
              <a:lnSpc>
                <a:spcPts val="2000"/>
              </a:lnSpc>
              <a:spcBef>
                <a:spcPts val="600"/>
              </a:spcBef>
              <a:spcAft>
                <a:spcPts val="0"/>
              </a:spcAft>
            </a:pPr>
            <a:r>
              <a:rPr lang="ja-JP" altLang="en-US" sz="1400" b="1" dirty="0" smtClean="0">
                <a:solidFill>
                  <a:prstClr val="black"/>
                </a:solidFill>
                <a:latin typeface="メイリオ" pitchFamily="50" charset="-128"/>
                <a:ea typeface="メイリオ" pitchFamily="50" charset="-128"/>
              </a:rPr>
              <a:t>（３）マンパワーの増強</a:t>
            </a:r>
            <a:endParaRPr lang="en-US" altLang="ja-JP" sz="1400" b="1" dirty="0" smtClean="0">
              <a:solidFill>
                <a:prstClr val="black"/>
              </a:solidFill>
              <a:latin typeface="メイリオ" pitchFamily="50" charset="-128"/>
              <a:ea typeface="メイリオ" pitchFamily="50" charset="-128"/>
            </a:endParaRPr>
          </a:p>
          <a:p>
            <a:pPr marL="177800" indent="-177800" fontAlgn="auto">
              <a:lnSpc>
                <a:spcPts val="2000"/>
              </a:lnSpc>
              <a:spcBef>
                <a:spcPts val="0"/>
              </a:spcBef>
              <a:spcAft>
                <a:spcPts val="0"/>
              </a:spcAft>
              <a:buFont typeface="Wingdings" pitchFamily="2" charset="2"/>
              <a:buChar char="Ø"/>
            </a:pPr>
            <a:r>
              <a:rPr lang="ja-JP" altLang="en-US" sz="1200" dirty="0" smtClean="0">
                <a:solidFill>
                  <a:prstClr val="black"/>
                </a:solidFill>
                <a:latin typeface="メイリオ" pitchFamily="50" charset="-128"/>
                <a:ea typeface="メイリオ" pitchFamily="50" charset="-128"/>
              </a:rPr>
              <a:t>　質の高いサービスを提供していく上で、介護分野の人材確保や処遇改善が必要。</a:t>
            </a:r>
            <a:endParaRPr lang="en-US" altLang="ja-JP" sz="1200" dirty="0" smtClean="0">
              <a:solidFill>
                <a:prstClr val="black"/>
              </a:solidFill>
              <a:latin typeface="メイリオ" pitchFamily="50" charset="-128"/>
              <a:ea typeface="メイリオ" pitchFamily="50" charset="-128"/>
            </a:endParaRPr>
          </a:p>
          <a:p>
            <a:pPr marL="355600" indent="-355600" fontAlgn="auto">
              <a:lnSpc>
                <a:spcPts val="1400"/>
              </a:lnSpc>
              <a:spcBef>
                <a:spcPts val="0"/>
              </a:spcBef>
              <a:spcAft>
                <a:spcPts val="0"/>
              </a:spcAft>
            </a:pPr>
            <a:r>
              <a:rPr lang="ja-JP" altLang="en-US" sz="1200" dirty="0" smtClean="0">
                <a:solidFill>
                  <a:prstClr val="black"/>
                </a:solidFill>
                <a:latin typeface="ＭＳ Ｐ明朝" pitchFamily="18" charset="-128"/>
                <a:ea typeface="ＭＳ Ｐ明朝" pitchFamily="18" charset="-128"/>
              </a:rPr>
              <a:t>　　  ・介護職員（</a:t>
            </a:r>
            <a:r>
              <a:rPr lang="en-US" altLang="ja-JP" sz="1200" dirty="0" smtClean="0">
                <a:solidFill>
                  <a:prstClr val="black"/>
                </a:solidFill>
                <a:latin typeface="ＭＳ Ｐ明朝" pitchFamily="18" charset="-128"/>
                <a:ea typeface="ＭＳ Ｐ明朝" pitchFamily="18" charset="-128"/>
              </a:rPr>
              <a:t>2012</a:t>
            </a:r>
            <a:r>
              <a:rPr lang="ja-JP" altLang="en-US" sz="1200" dirty="0" smtClean="0">
                <a:solidFill>
                  <a:prstClr val="black"/>
                </a:solidFill>
                <a:latin typeface="ＭＳ Ｐ明朝" pitchFamily="18" charset="-128"/>
                <a:ea typeface="ＭＳ Ｐ明朝" pitchFamily="18" charset="-128"/>
              </a:rPr>
              <a:t>年は約１４９万人）は、</a:t>
            </a:r>
            <a:r>
              <a:rPr lang="en-US" altLang="ja-JP" sz="1200" dirty="0" smtClean="0">
                <a:solidFill>
                  <a:prstClr val="black"/>
                </a:solidFill>
                <a:latin typeface="ＭＳ Ｐ明朝" pitchFamily="18" charset="-128"/>
                <a:ea typeface="ＭＳ Ｐ明朝" pitchFamily="18" charset="-128"/>
              </a:rPr>
              <a:t>2025</a:t>
            </a:r>
            <a:r>
              <a:rPr lang="ja-JP" altLang="en-US" sz="1200" dirty="0" smtClean="0">
                <a:solidFill>
                  <a:prstClr val="black"/>
                </a:solidFill>
                <a:latin typeface="ＭＳ Ｐ明朝" pitchFamily="18" charset="-128"/>
                <a:ea typeface="ＭＳ Ｐ明朝" pitchFamily="18" charset="-128"/>
              </a:rPr>
              <a:t>年には約２３７～２４９万人必要となる。</a:t>
            </a:r>
            <a:endParaRPr lang="en-US" altLang="ja-JP" sz="1200" dirty="0" smtClean="0">
              <a:solidFill>
                <a:prstClr val="black"/>
              </a:solidFill>
              <a:latin typeface="ＭＳ Ｐ明朝" pitchFamily="18" charset="-128"/>
              <a:ea typeface="ＭＳ Ｐ明朝" pitchFamily="18" charset="-128"/>
            </a:endParaRPr>
          </a:p>
          <a:p>
            <a:pPr marL="355600" indent="-355600" fontAlgn="auto">
              <a:lnSpc>
                <a:spcPts val="1400"/>
              </a:lnSpc>
              <a:spcBef>
                <a:spcPts val="0"/>
              </a:spcBef>
              <a:spcAft>
                <a:spcPts val="0"/>
              </a:spcAft>
            </a:pPr>
            <a:r>
              <a:rPr lang="ja-JP" altLang="en-US" sz="1200" dirty="0" smtClean="0">
                <a:solidFill>
                  <a:prstClr val="black"/>
                </a:solidFill>
                <a:latin typeface="ＭＳ Ｐ明朝" pitchFamily="18" charset="-128"/>
                <a:ea typeface="ＭＳ Ｐ明朝" pitchFamily="18" charset="-128"/>
              </a:rPr>
              <a:t>　　　・これまでの処遇改善の取組実績　月額＋</a:t>
            </a:r>
            <a:r>
              <a:rPr lang="en-US" altLang="ja-JP" sz="1200" dirty="0" smtClean="0">
                <a:solidFill>
                  <a:prstClr val="black"/>
                </a:solidFill>
                <a:latin typeface="ＭＳ Ｐ明朝" pitchFamily="18" charset="-128"/>
                <a:ea typeface="ＭＳ Ｐ明朝" pitchFamily="18" charset="-128"/>
              </a:rPr>
              <a:t>24,000</a:t>
            </a:r>
            <a:r>
              <a:rPr lang="ja-JP" altLang="en-US" sz="1200" dirty="0" smtClean="0">
                <a:solidFill>
                  <a:prstClr val="black"/>
                </a:solidFill>
                <a:latin typeface="ＭＳ Ｐ明朝" pitchFamily="18" charset="-128"/>
                <a:ea typeface="ＭＳ Ｐ明朝" pitchFamily="18" charset="-128"/>
              </a:rPr>
              <a:t>円</a:t>
            </a:r>
          </a:p>
          <a:p>
            <a:pPr marL="355600" indent="-355600" fontAlgn="auto">
              <a:lnSpc>
                <a:spcPts val="1400"/>
              </a:lnSpc>
              <a:spcBef>
                <a:spcPts val="0"/>
              </a:spcBef>
              <a:spcAft>
                <a:spcPts val="0"/>
              </a:spcAft>
            </a:pPr>
            <a:r>
              <a:rPr lang="ja-JP" altLang="en-US" sz="1200" dirty="0" smtClean="0">
                <a:solidFill>
                  <a:prstClr val="black"/>
                </a:solidFill>
                <a:latin typeface="ＭＳ Ｐ明朝" pitchFamily="18" charset="-128"/>
                <a:ea typeface="ＭＳ Ｐ明朝" pitchFamily="18" charset="-128"/>
              </a:rPr>
              <a:t>　　　　　　２１年度介護報酬改定　月額＋</a:t>
            </a:r>
            <a:r>
              <a:rPr lang="en-US" altLang="ja-JP" sz="1200" dirty="0" smtClean="0">
                <a:solidFill>
                  <a:prstClr val="black"/>
                </a:solidFill>
                <a:latin typeface="ＭＳ Ｐ明朝" pitchFamily="18" charset="-128"/>
                <a:ea typeface="ＭＳ Ｐ明朝" pitchFamily="18" charset="-128"/>
              </a:rPr>
              <a:t>9,000</a:t>
            </a:r>
            <a:r>
              <a:rPr lang="ja-JP" altLang="en-US" sz="1200" dirty="0" smtClean="0">
                <a:solidFill>
                  <a:prstClr val="black"/>
                </a:solidFill>
                <a:latin typeface="ＭＳ Ｐ明朝" pitchFamily="18" charset="-128"/>
                <a:ea typeface="ＭＳ Ｐ明朝" pitchFamily="18" charset="-128"/>
              </a:rPr>
              <a:t>円</a:t>
            </a:r>
          </a:p>
          <a:p>
            <a:pPr marL="355600" indent="-355600" fontAlgn="auto">
              <a:lnSpc>
                <a:spcPts val="1400"/>
              </a:lnSpc>
              <a:spcBef>
                <a:spcPts val="0"/>
              </a:spcBef>
              <a:spcAft>
                <a:spcPts val="0"/>
              </a:spcAft>
            </a:pPr>
            <a:r>
              <a:rPr lang="ja-JP" altLang="en-US" sz="1200" dirty="0" smtClean="0">
                <a:solidFill>
                  <a:prstClr val="black"/>
                </a:solidFill>
                <a:latin typeface="ＭＳ Ｐ明朝" pitchFamily="18" charset="-128"/>
                <a:ea typeface="ＭＳ Ｐ明朝" pitchFamily="18" charset="-128"/>
              </a:rPr>
              <a:t>　　　　　　２４年度介護報酬改定　月額＋</a:t>
            </a:r>
            <a:r>
              <a:rPr lang="en-US" altLang="ja-JP" sz="1200" dirty="0" smtClean="0">
                <a:solidFill>
                  <a:prstClr val="black"/>
                </a:solidFill>
                <a:latin typeface="ＭＳ Ｐ明朝" pitchFamily="18" charset="-128"/>
                <a:ea typeface="ＭＳ Ｐ明朝" pitchFamily="18" charset="-128"/>
              </a:rPr>
              <a:t>15,000</a:t>
            </a:r>
            <a:r>
              <a:rPr lang="ja-JP" altLang="en-US" sz="1200" dirty="0" smtClean="0">
                <a:solidFill>
                  <a:prstClr val="black"/>
                </a:solidFill>
                <a:latin typeface="ＭＳ Ｐ明朝" pitchFamily="18" charset="-128"/>
                <a:ea typeface="ＭＳ Ｐ明朝" pitchFamily="18" charset="-128"/>
              </a:rPr>
              <a:t>円</a:t>
            </a:r>
          </a:p>
          <a:p>
            <a:pPr marL="273050" indent="-273050" fontAlgn="auto">
              <a:lnSpc>
                <a:spcPts val="2000"/>
              </a:lnSpc>
              <a:spcBef>
                <a:spcPts val="0"/>
              </a:spcBef>
              <a:spcAft>
                <a:spcPts val="0"/>
              </a:spcAft>
            </a:pPr>
            <a:endParaRPr lang="ja-JP" altLang="en-US" sz="1600" b="1" dirty="0">
              <a:solidFill>
                <a:prstClr val="white"/>
              </a:solidFill>
              <a:latin typeface="ＭＳ Ｐ明朝" pitchFamily="18" charset="-128"/>
              <a:ea typeface="ＭＳ Ｐ明朝" pitchFamily="18" charset="-128"/>
            </a:endParaRPr>
          </a:p>
        </p:txBody>
      </p:sp>
      <p:sp>
        <p:nvSpPr>
          <p:cNvPr id="5" name="正方形/長方形 4"/>
          <p:cNvSpPr/>
          <p:nvPr/>
        </p:nvSpPr>
        <p:spPr>
          <a:xfrm>
            <a:off x="4932093" y="980727"/>
            <a:ext cx="4157370" cy="5829505"/>
          </a:xfrm>
          <a:prstGeom prst="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95250" indent="-95250" fontAlgn="auto">
              <a:lnSpc>
                <a:spcPts val="2000"/>
              </a:lnSpc>
              <a:spcBef>
                <a:spcPts val="0"/>
              </a:spcBef>
              <a:spcAft>
                <a:spcPts val="0"/>
              </a:spcAft>
            </a:pPr>
            <a:endParaRPr lang="en-US" altLang="ja-JP" sz="1600" dirty="0" smtClean="0">
              <a:solidFill>
                <a:prstClr val="black"/>
              </a:solidFill>
              <a:latin typeface="ＭＳ Ｐゴシック"/>
            </a:endParaRPr>
          </a:p>
          <a:p>
            <a:pPr marL="95250" indent="-95250" fontAlgn="auto">
              <a:lnSpc>
                <a:spcPts val="2000"/>
              </a:lnSpc>
              <a:spcBef>
                <a:spcPts val="0"/>
              </a:spcBef>
              <a:spcAft>
                <a:spcPts val="0"/>
              </a:spcAft>
            </a:pPr>
            <a:r>
              <a:rPr lang="ja-JP" altLang="en-US" sz="1600" b="1" dirty="0" smtClean="0">
                <a:solidFill>
                  <a:prstClr val="black"/>
                </a:solidFill>
                <a:latin typeface="ＭＳ Ｐゴシック"/>
              </a:rPr>
              <a:t>（１）介護サービス提供体制の充実</a:t>
            </a:r>
            <a:endParaRPr lang="en-US" altLang="ja-JP" sz="1600" b="1" dirty="0" smtClean="0">
              <a:solidFill>
                <a:prstClr val="black"/>
              </a:solidFill>
              <a:latin typeface="ＭＳ Ｐゴシック"/>
            </a:endParaRPr>
          </a:p>
          <a:p>
            <a:pPr marL="95250" indent="-95250" fontAlgn="auto">
              <a:lnSpc>
                <a:spcPts val="2000"/>
              </a:lnSpc>
              <a:spcBef>
                <a:spcPts val="0"/>
              </a:spcBef>
              <a:spcAft>
                <a:spcPts val="0"/>
              </a:spcAft>
            </a:pPr>
            <a:r>
              <a:rPr lang="ja-JP" altLang="en-US" sz="1600" dirty="0" smtClean="0">
                <a:solidFill>
                  <a:prstClr val="black"/>
                </a:solidFill>
                <a:latin typeface="ＭＳ Ｐゴシック"/>
              </a:rPr>
              <a:t>　　</a:t>
            </a:r>
            <a:r>
              <a:rPr lang="ja-JP" altLang="en-US" sz="1400" dirty="0" smtClean="0">
                <a:solidFill>
                  <a:prstClr val="black"/>
                </a:solidFill>
                <a:latin typeface="ＭＳ Ｐゴシック"/>
              </a:rPr>
              <a:t>地域包括ケアシステムの構築のために必要な措置として、平成</a:t>
            </a:r>
            <a:r>
              <a:rPr lang="en-US" altLang="ja-JP" sz="1400" dirty="0" smtClean="0">
                <a:solidFill>
                  <a:prstClr val="black"/>
                </a:solidFill>
                <a:latin typeface="ＭＳ Ｐゴシック"/>
              </a:rPr>
              <a:t>24</a:t>
            </a:r>
            <a:r>
              <a:rPr lang="ja-JP" altLang="en-US" sz="1400" dirty="0" smtClean="0">
                <a:solidFill>
                  <a:prstClr val="black"/>
                </a:solidFill>
                <a:latin typeface="ＭＳ Ｐゴシック"/>
              </a:rPr>
              <a:t>年度施行の介護保険法改正・介護報酬改定等で、在宅サービス・居住系サービス等の提供体制の充実に向けた取組を実施。今後、着実に普及・拡充させていく必要。</a:t>
            </a:r>
          </a:p>
          <a:p>
            <a:pPr marL="177800" indent="-177800" fontAlgn="auto">
              <a:lnSpc>
                <a:spcPts val="2000"/>
              </a:lnSpc>
              <a:spcBef>
                <a:spcPts val="600"/>
              </a:spcBef>
              <a:spcAft>
                <a:spcPts val="0"/>
              </a:spcAft>
            </a:pPr>
            <a:r>
              <a:rPr lang="ja-JP" altLang="en-US" sz="1400" dirty="0" smtClean="0">
                <a:solidFill>
                  <a:prstClr val="black"/>
                </a:solidFill>
                <a:latin typeface="ＭＳ Ｐゴシック"/>
              </a:rPr>
              <a:t>（実施した取組み）　</a:t>
            </a:r>
            <a:endParaRPr lang="en-US" altLang="ja-JP" sz="1400" dirty="0" smtClean="0">
              <a:solidFill>
                <a:prstClr val="black"/>
              </a:solidFill>
              <a:latin typeface="ＭＳ Ｐゴシック"/>
            </a:endParaRPr>
          </a:p>
          <a:p>
            <a:pPr marL="355600" indent="-355600" fontAlgn="auto">
              <a:lnSpc>
                <a:spcPts val="2000"/>
              </a:lnSpc>
              <a:spcBef>
                <a:spcPts val="0"/>
              </a:spcBef>
              <a:spcAft>
                <a:spcPts val="0"/>
              </a:spcAft>
            </a:pPr>
            <a:r>
              <a:rPr lang="ja-JP" altLang="en-US" sz="1400" dirty="0" smtClean="0">
                <a:solidFill>
                  <a:prstClr val="black"/>
                </a:solidFill>
                <a:latin typeface="ＭＳ Ｐゴシック"/>
              </a:rPr>
              <a:t> 　・</a:t>
            </a:r>
            <a:r>
              <a:rPr lang="en-US" altLang="ja-JP" sz="1400" dirty="0" smtClean="0">
                <a:solidFill>
                  <a:prstClr val="black"/>
                </a:solidFill>
                <a:latin typeface="ＭＳ Ｐゴシック"/>
              </a:rPr>
              <a:t>24</a:t>
            </a:r>
            <a:r>
              <a:rPr lang="ja-JP" altLang="en-US" sz="1400" dirty="0" smtClean="0">
                <a:solidFill>
                  <a:prstClr val="black"/>
                </a:solidFill>
                <a:latin typeface="ＭＳ Ｐゴシック"/>
              </a:rPr>
              <a:t>時間対応の訪問サービスを創設（</a:t>
            </a:r>
            <a:r>
              <a:rPr lang="en-US" altLang="ja-JP" sz="1400" dirty="0" smtClean="0">
                <a:solidFill>
                  <a:prstClr val="black"/>
                </a:solidFill>
                <a:latin typeface="ＭＳ Ｐゴシック"/>
              </a:rPr>
              <a:t>24</a:t>
            </a:r>
            <a:r>
              <a:rPr lang="ja-JP" altLang="en-US" sz="1400" dirty="0" smtClean="0">
                <a:solidFill>
                  <a:prstClr val="black"/>
                </a:solidFill>
                <a:latin typeface="ＭＳ Ｐゴシック"/>
              </a:rPr>
              <a:t>年４月～）</a:t>
            </a:r>
          </a:p>
          <a:p>
            <a:pPr marL="177800" indent="-177800" fontAlgn="auto">
              <a:lnSpc>
                <a:spcPts val="2000"/>
              </a:lnSpc>
              <a:spcBef>
                <a:spcPts val="0"/>
              </a:spcBef>
              <a:spcAft>
                <a:spcPts val="0"/>
              </a:spcAft>
            </a:pPr>
            <a:r>
              <a:rPr lang="ja-JP" altLang="en-US" sz="1400" dirty="0" smtClean="0">
                <a:solidFill>
                  <a:prstClr val="black"/>
                </a:solidFill>
                <a:latin typeface="ＭＳ Ｐゴシック"/>
              </a:rPr>
              <a:t> 　・サービス付き高齢者向け住宅を制度化（</a:t>
            </a:r>
            <a:r>
              <a:rPr lang="en-US" altLang="ja-JP" sz="1400" dirty="0" smtClean="0">
                <a:solidFill>
                  <a:prstClr val="black"/>
                </a:solidFill>
                <a:latin typeface="ＭＳ Ｐゴシック"/>
              </a:rPr>
              <a:t>23</a:t>
            </a:r>
            <a:r>
              <a:rPr lang="ja-JP" altLang="en-US" sz="1400" dirty="0" smtClean="0">
                <a:solidFill>
                  <a:prstClr val="black"/>
                </a:solidFill>
                <a:latin typeface="ＭＳ Ｐゴシック"/>
              </a:rPr>
              <a:t>年</a:t>
            </a:r>
            <a:endParaRPr lang="en-US" altLang="ja-JP" sz="1400" dirty="0" smtClean="0">
              <a:solidFill>
                <a:prstClr val="black"/>
              </a:solidFill>
              <a:latin typeface="ＭＳ Ｐゴシック"/>
            </a:endParaRPr>
          </a:p>
          <a:p>
            <a:pPr marL="177800" indent="-177800" fontAlgn="auto">
              <a:lnSpc>
                <a:spcPts val="2000"/>
              </a:lnSpc>
              <a:spcBef>
                <a:spcPts val="0"/>
              </a:spcBef>
              <a:spcAft>
                <a:spcPts val="0"/>
              </a:spcAft>
            </a:pPr>
            <a:r>
              <a:rPr lang="ja-JP" altLang="en-US" sz="1400" dirty="0" smtClean="0">
                <a:solidFill>
                  <a:prstClr val="black"/>
                </a:solidFill>
                <a:latin typeface="ＭＳ Ｐゴシック"/>
              </a:rPr>
              <a:t>　　</a:t>
            </a:r>
            <a:r>
              <a:rPr lang="en-US" altLang="ja-JP" sz="1400" dirty="0" smtClean="0">
                <a:solidFill>
                  <a:prstClr val="black"/>
                </a:solidFill>
                <a:latin typeface="ＭＳ Ｐゴシック"/>
              </a:rPr>
              <a:t>10</a:t>
            </a:r>
            <a:r>
              <a:rPr lang="ja-JP" altLang="en-US" sz="1400" dirty="0" smtClean="0">
                <a:solidFill>
                  <a:prstClr val="black"/>
                </a:solidFill>
                <a:latin typeface="ＭＳ Ｐゴシック"/>
              </a:rPr>
              <a:t>月～）</a:t>
            </a:r>
          </a:p>
          <a:p>
            <a:pPr marL="177800" indent="-177800" fontAlgn="auto">
              <a:lnSpc>
                <a:spcPts val="2000"/>
              </a:lnSpc>
              <a:spcBef>
                <a:spcPts val="0"/>
              </a:spcBef>
              <a:spcAft>
                <a:spcPts val="0"/>
              </a:spcAft>
            </a:pPr>
            <a:r>
              <a:rPr lang="ja-JP" altLang="en-US" sz="1400" dirty="0" smtClean="0">
                <a:solidFill>
                  <a:prstClr val="black"/>
                </a:solidFill>
                <a:latin typeface="ＭＳ Ｐゴシック"/>
              </a:rPr>
              <a:t> ・　退院時・入院時の医療・介護の連携強化　　　　等</a:t>
            </a:r>
            <a:endParaRPr lang="en-US" altLang="ja-JP" sz="1600" dirty="0" smtClean="0">
              <a:solidFill>
                <a:prstClr val="black"/>
              </a:solidFill>
              <a:latin typeface="ＭＳ Ｐゴシック"/>
            </a:endParaRPr>
          </a:p>
          <a:p>
            <a:pPr marL="95250" indent="-95250" fontAlgn="auto">
              <a:lnSpc>
                <a:spcPts val="2000"/>
              </a:lnSpc>
              <a:spcBef>
                <a:spcPts val="1200"/>
              </a:spcBef>
              <a:spcAft>
                <a:spcPts val="0"/>
              </a:spcAft>
            </a:pPr>
            <a:r>
              <a:rPr lang="ja-JP" altLang="en-US" sz="1600" b="1" dirty="0" smtClean="0">
                <a:solidFill>
                  <a:prstClr val="black"/>
                </a:solidFill>
                <a:latin typeface="ＭＳ Ｐゴシック"/>
              </a:rPr>
              <a:t>（２）認知症対応の推進</a:t>
            </a:r>
            <a:endParaRPr lang="en-US" altLang="ja-JP" sz="1600" b="1" dirty="0" smtClean="0">
              <a:solidFill>
                <a:prstClr val="black"/>
              </a:solidFill>
              <a:latin typeface="ＭＳ Ｐゴシック"/>
            </a:endParaRPr>
          </a:p>
          <a:p>
            <a:pPr marL="95250" indent="-95250" fontAlgn="auto">
              <a:lnSpc>
                <a:spcPts val="2000"/>
              </a:lnSpc>
              <a:spcBef>
                <a:spcPts val="0"/>
              </a:spcBef>
              <a:spcAft>
                <a:spcPts val="0"/>
              </a:spcAft>
            </a:pPr>
            <a:r>
              <a:rPr lang="ja-JP" altLang="en-US" sz="1400" dirty="0" smtClean="0">
                <a:solidFill>
                  <a:prstClr val="black"/>
                </a:solidFill>
                <a:latin typeface="ＭＳ Ｐゴシック"/>
              </a:rPr>
              <a:t>　　平成</a:t>
            </a:r>
            <a:r>
              <a:rPr lang="en-US" altLang="ja-JP" sz="1400" dirty="0" smtClean="0">
                <a:solidFill>
                  <a:prstClr val="black"/>
                </a:solidFill>
                <a:latin typeface="ＭＳ Ｐゴシック"/>
              </a:rPr>
              <a:t>25</a:t>
            </a:r>
            <a:r>
              <a:rPr lang="ja-JP" altLang="en-US" sz="1400" dirty="0" smtClean="0">
                <a:solidFill>
                  <a:prstClr val="black"/>
                </a:solidFill>
                <a:latin typeface="ＭＳ Ｐゴシック"/>
              </a:rPr>
              <a:t>年度からの５年間を対象とした「認知症施策推進５か年計画」を作成。今後、認知症施策を早期に包括的に進めていく必要。</a:t>
            </a:r>
            <a:endParaRPr lang="en-US" altLang="ja-JP" sz="1600" b="1" dirty="0" smtClean="0">
              <a:solidFill>
                <a:prstClr val="black"/>
              </a:solidFill>
              <a:latin typeface="ＭＳ Ｐゴシック"/>
            </a:endParaRPr>
          </a:p>
          <a:p>
            <a:pPr marL="177800" indent="-177800" fontAlgn="auto">
              <a:lnSpc>
                <a:spcPts val="2200"/>
              </a:lnSpc>
              <a:spcBef>
                <a:spcPts val="1200"/>
              </a:spcBef>
              <a:spcAft>
                <a:spcPts val="0"/>
              </a:spcAft>
            </a:pPr>
            <a:r>
              <a:rPr lang="ja-JP" altLang="en-US" sz="1600" b="1" dirty="0" smtClean="0">
                <a:solidFill>
                  <a:prstClr val="black"/>
                </a:solidFill>
                <a:latin typeface="ＭＳ Ｐゴシック"/>
              </a:rPr>
              <a:t>（３）マンパワーの増強</a:t>
            </a:r>
            <a:endParaRPr lang="en-US" altLang="ja-JP" sz="1600" b="1" dirty="0" smtClean="0">
              <a:solidFill>
                <a:prstClr val="black"/>
              </a:solidFill>
              <a:latin typeface="ＭＳ Ｐゴシック"/>
            </a:endParaRPr>
          </a:p>
          <a:p>
            <a:pPr marL="95250" indent="-95250" fontAlgn="auto">
              <a:lnSpc>
                <a:spcPts val="2000"/>
              </a:lnSpc>
              <a:spcBef>
                <a:spcPts val="0"/>
              </a:spcBef>
              <a:spcAft>
                <a:spcPts val="0"/>
              </a:spcAft>
            </a:pPr>
            <a:r>
              <a:rPr lang="ja-JP" altLang="en-US" sz="1600" dirty="0" smtClean="0">
                <a:solidFill>
                  <a:prstClr val="black"/>
                </a:solidFill>
                <a:latin typeface="ＭＳ Ｐゴシック"/>
              </a:rPr>
              <a:t>　　</a:t>
            </a:r>
            <a:r>
              <a:rPr lang="ja-JP" altLang="en-US" sz="1400" dirty="0" smtClean="0">
                <a:solidFill>
                  <a:prstClr val="black"/>
                </a:solidFill>
                <a:latin typeface="ＭＳ Ｐゴシック"/>
              </a:rPr>
              <a:t>一体改革の中で必要な財源を確保し介護職員の処遇の更なる改善に取り組むとともに、キャリアパスの確立に向けた取組を進めること等により、介護に必要な労働力を安定的に確保する必要。</a:t>
            </a:r>
            <a:endParaRPr lang="en-US" altLang="ja-JP" sz="1400" dirty="0" smtClean="0">
              <a:solidFill>
                <a:prstClr val="black"/>
              </a:solidFill>
              <a:latin typeface="ＭＳ Ｐゴシック"/>
            </a:endParaRPr>
          </a:p>
          <a:p>
            <a:pPr marL="177800" indent="-177800" fontAlgn="auto">
              <a:lnSpc>
                <a:spcPts val="2200"/>
              </a:lnSpc>
              <a:spcBef>
                <a:spcPts val="0"/>
              </a:spcBef>
              <a:spcAft>
                <a:spcPts val="0"/>
              </a:spcAft>
            </a:pPr>
            <a:endParaRPr lang="ja-JP" altLang="en-US" sz="1400" dirty="0" smtClean="0">
              <a:solidFill>
                <a:prstClr val="black"/>
              </a:solidFill>
              <a:latin typeface="ＭＳ Ｐゴシック"/>
            </a:endParaRPr>
          </a:p>
        </p:txBody>
      </p:sp>
      <p:sp>
        <p:nvSpPr>
          <p:cNvPr id="7" name="正方形/長方形 6"/>
          <p:cNvSpPr/>
          <p:nvPr/>
        </p:nvSpPr>
        <p:spPr>
          <a:xfrm>
            <a:off x="1070904" y="575975"/>
            <a:ext cx="2160240"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ja-JP" altLang="en-US" sz="2400" dirty="0" smtClean="0">
                <a:solidFill>
                  <a:prstClr val="white"/>
                </a:solidFill>
                <a:ea typeface="ＤＦ特太ゴシック体" pitchFamily="1" charset="-128"/>
              </a:rPr>
              <a:t>現状と課題</a:t>
            </a:r>
            <a:endParaRPr lang="ja-JP" altLang="en-US" sz="2400" dirty="0">
              <a:solidFill>
                <a:prstClr val="white"/>
              </a:solidFill>
              <a:ea typeface="ＤＦ特太ゴシック体" pitchFamily="1" charset="-128"/>
            </a:endParaRPr>
          </a:p>
        </p:txBody>
      </p:sp>
      <p:sp>
        <p:nvSpPr>
          <p:cNvPr id="13" name="正方形/長方形 12"/>
          <p:cNvSpPr/>
          <p:nvPr/>
        </p:nvSpPr>
        <p:spPr>
          <a:xfrm>
            <a:off x="5868189" y="591534"/>
            <a:ext cx="2376264" cy="432048"/>
          </a:xfrm>
          <a:prstGeom prst="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ja-JP" altLang="en-US" sz="2400" dirty="0" smtClean="0">
                <a:solidFill>
                  <a:prstClr val="white"/>
                </a:solidFill>
                <a:ea typeface="ＤＦ特太ゴシック体" pitchFamily="1" charset="-128"/>
              </a:rPr>
              <a:t>今後の方向性</a:t>
            </a:r>
            <a:endParaRPr lang="ja-JP" altLang="en-US" sz="2400" dirty="0">
              <a:solidFill>
                <a:prstClr val="white"/>
              </a:solidFill>
              <a:ea typeface="ＤＦ特太ゴシック体" pitchFamily="1" charset="-128"/>
            </a:endParaRPr>
          </a:p>
        </p:txBody>
      </p:sp>
      <p:sp>
        <p:nvSpPr>
          <p:cNvPr id="14" name="右矢印 13"/>
          <p:cNvSpPr/>
          <p:nvPr/>
        </p:nvSpPr>
        <p:spPr>
          <a:xfrm>
            <a:off x="4355976" y="2276872"/>
            <a:ext cx="648072" cy="2376264"/>
          </a:xfrm>
          <a:prstGeom prst="rightArrow">
            <a:avLst/>
          </a:prstGeom>
          <a:gradFill flip="none" rotWithShape="1">
            <a:gsLst>
              <a:gs pos="0">
                <a:srgbClr val="FFF200"/>
              </a:gs>
              <a:gs pos="45000">
                <a:srgbClr val="FF7A00"/>
              </a:gs>
              <a:gs pos="70000">
                <a:srgbClr val="FF0300"/>
              </a:gs>
              <a:gs pos="100000">
                <a:srgbClr val="4D0808"/>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a:solidFill>
                <a:prstClr val="white"/>
              </a:solidFill>
            </a:endParaRPr>
          </a:p>
        </p:txBody>
      </p:sp>
      <p:sp>
        <p:nvSpPr>
          <p:cNvPr id="8" name="大かっこ 7"/>
          <p:cNvSpPr/>
          <p:nvPr/>
        </p:nvSpPr>
        <p:spPr>
          <a:xfrm>
            <a:off x="709738" y="6455800"/>
            <a:ext cx="2715904" cy="327545"/>
          </a:xfrm>
          <a:prstGeom prst="bracketPair">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fontAlgn="auto">
              <a:spcBef>
                <a:spcPts val="0"/>
              </a:spcBef>
              <a:spcAft>
                <a:spcPts val="0"/>
              </a:spcAft>
            </a:pPr>
            <a:endParaRPr lang="ja-JP" altLang="en-US">
              <a:solidFill>
                <a:prstClr val="black"/>
              </a:solidFill>
            </a:endParaRPr>
          </a:p>
        </p:txBody>
      </p:sp>
    </p:spTree>
    <p:extLst>
      <p:ext uri="{BB962C8B-B14F-4D97-AF65-F5344CB8AC3E}">
        <p14:creationId xmlns:p14="http://schemas.microsoft.com/office/powerpoint/2010/main" val="26356655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Object 2"/>
          <p:cNvGraphicFramePr>
            <a:graphicFrameLocks noChangeAspect="1"/>
          </p:cNvGraphicFramePr>
          <p:nvPr/>
        </p:nvGraphicFramePr>
        <p:xfrm>
          <a:off x="65088" y="548680"/>
          <a:ext cx="9078912" cy="5765800"/>
        </p:xfrm>
        <a:graphic>
          <a:graphicData uri="http://schemas.openxmlformats.org/drawingml/2006/chart">
            <c:chart xmlns:c="http://schemas.openxmlformats.org/drawingml/2006/chart" xmlns:r="http://schemas.openxmlformats.org/officeDocument/2006/relationships" r:id="rId3"/>
          </a:graphicData>
        </a:graphic>
      </p:graphicFrame>
      <p:sp>
        <p:nvSpPr>
          <p:cNvPr id="2052" name="Text Box 4"/>
          <p:cNvSpPr txBox="1">
            <a:spLocks noChangeArrowheads="1"/>
          </p:cNvSpPr>
          <p:nvPr/>
        </p:nvSpPr>
        <p:spPr bwMode="auto">
          <a:xfrm>
            <a:off x="318094" y="6237356"/>
            <a:ext cx="8204200" cy="620644"/>
          </a:xfrm>
          <a:prstGeom prst="rect">
            <a:avLst/>
          </a:prstGeom>
          <a:noFill/>
          <a:ln w="9525">
            <a:noFill/>
            <a:miter lim="800000"/>
            <a:headEnd/>
            <a:tailEnd/>
          </a:ln>
        </p:spPr>
        <p:txBody>
          <a:bodyPr wrap="square">
            <a:spAutoFit/>
          </a:bodyPr>
          <a:lstStyle/>
          <a:p>
            <a:pPr>
              <a:lnSpc>
                <a:spcPct val="80000"/>
              </a:lnSpc>
              <a:spcBef>
                <a:spcPct val="50000"/>
              </a:spcBef>
            </a:pPr>
            <a:r>
              <a:rPr lang="ja-JP" altLang="en-US" sz="1000" dirty="0">
                <a:solidFill>
                  <a:prstClr val="black"/>
                </a:solidFill>
                <a:latin typeface="Times New Roman" pitchFamily="18" charset="0"/>
              </a:rPr>
              <a:t>資料：国立社会保障・人口問題研究所「</a:t>
            </a:r>
            <a:r>
              <a:rPr lang="ja-JP" altLang="en-US" sz="1000" dirty="0" smtClean="0">
                <a:solidFill>
                  <a:prstClr val="black"/>
                </a:solidFill>
                <a:latin typeface="Times New Roman" pitchFamily="18" charset="0"/>
              </a:rPr>
              <a:t>平成</a:t>
            </a:r>
            <a:r>
              <a:rPr lang="en-US" altLang="ja-JP" sz="1000" dirty="0" smtClean="0">
                <a:solidFill>
                  <a:prstClr val="black"/>
                </a:solidFill>
                <a:latin typeface="Times New Roman" pitchFamily="18" charset="0"/>
              </a:rPr>
              <a:t>22</a:t>
            </a:r>
            <a:r>
              <a:rPr lang="ja-JP" altLang="en-US" sz="1000" dirty="0" smtClean="0">
                <a:solidFill>
                  <a:prstClr val="black"/>
                </a:solidFill>
                <a:latin typeface="Times New Roman" pitchFamily="18" charset="0"/>
              </a:rPr>
              <a:t>年度</a:t>
            </a:r>
            <a:r>
              <a:rPr lang="ja-JP" altLang="en-US" sz="1000" dirty="0">
                <a:solidFill>
                  <a:prstClr val="black"/>
                </a:solidFill>
                <a:latin typeface="Times New Roman" pitchFamily="18" charset="0"/>
              </a:rPr>
              <a:t>社会</a:t>
            </a:r>
            <a:r>
              <a:rPr lang="ja-JP" altLang="en-US" sz="1000" dirty="0" smtClean="0">
                <a:solidFill>
                  <a:prstClr val="black"/>
                </a:solidFill>
                <a:latin typeface="Times New Roman" pitchFamily="18" charset="0"/>
              </a:rPr>
              <a:t>保障費用統計」、</a:t>
            </a:r>
            <a:r>
              <a:rPr lang="en-US" altLang="ja-JP" sz="1000" dirty="0" smtClean="0">
                <a:solidFill>
                  <a:prstClr val="black"/>
                </a:solidFill>
                <a:latin typeface="Times New Roman" pitchFamily="18" charset="0"/>
              </a:rPr>
              <a:t>2011</a:t>
            </a:r>
            <a:r>
              <a:rPr lang="ja-JP" altLang="en-US" sz="1000" dirty="0" smtClean="0">
                <a:solidFill>
                  <a:prstClr val="black"/>
                </a:solidFill>
                <a:latin typeface="Times New Roman" pitchFamily="18" charset="0"/>
              </a:rPr>
              <a:t>年度～</a:t>
            </a:r>
            <a:r>
              <a:rPr lang="en-US" altLang="ja-JP" sz="1000" dirty="0" smtClean="0">
                <a:solidFill>
                  <a:prstClr val="black"/>
                </a:solidFill>
                <a:latin typeface="Times New Roman" pitchFamily="18" charset="0"/>
              </a:rPr>
              <a:t>2012</a:t>
            </a:r>
            <a:r>
              <a:rPr lang="ja-JP" altLang="en-US" sz="1000" dirty="0" smtClean="0">
                <a:solidFill>
                  <a:prstClr val="black"/>
                </a:solidFill>
                <a:latin typeface="Times New Roman" pitchFamily="18" charset="0"/>
              </a:rPr>
              <a:t>年度</a:t>
            </a:r>
            <a:r>
              <a:rPr lang="ja-JP" altLang="en-US" sz="1000" dirty="0">
                <a:solidFill>
                  <a:prstClr val="black"/>
                </a:solidFill>
                <a:latin typeface="Times New Roman" pitchFamily="18" charset="0"/>
              </a:rPr>
              <a:t>（予算ベース）は厚生労働省推計</a:t>
            </a:r>
            <a:r>
              <a:rPr lang="ja-JP" altLang="en-US" sz="1000" dirty="0" smtClean="0">
                <a:solidFill>
                  <a:prstClr val="black"/>
                </a:solidFill>
                <a:latin typeface="Times New Roman" pitchFamily="18" charset="0"/>
              </a:rPr>
              <a:t>、</a:t>
            </a:r>
            <a:endParaRPr lang="en-US" altLang="ja-JP" sz="1000" dirty="0" smtClean="0">
              <a:solidFill>
                <a:prstClr val="black"/>
              </a:solidFill>
              <a:latin typeface="Times New Roman" pitchFamily="18" charset="0"/>
            </a:endParaRPr>
          </a:p>
          <a:p>
            <a:pPr>
              <a:lnSpc>
                <a:spcPct val="80000"/>
              </a:lnSpc>
              <a:spcBef>
                <a:spcPct val="50000"/>
              </a:spcBef>
            </a:pPr>
            <a:r>
              <a:rPr lang="ja-JP" altLang="en-US" sz="1000" dirty="0" smtClean="0">
                <a:solidFill>
                  <a:prstClr val="black"/>
                </a:solidFill>
                <a:latin typeface="Times New Roman" pitchFamily="18" charset="0"/>
              </a:rPr>
              <a:t>　　　　</a:t>
            </a:r>
            <a:r>
              <a:rPr lang="en-US" altLang="ja-JP" sz="1000" dirty="0" smtClean="0">
                <a:solidFill>
                  <a:prstClr val="black"/>
                </a:solidFill>
                <a:latin typeface="Times New Roman" pitchFamily="18" charset="0"/>
              </a:rPr>
              <a:t>2012</a:t>
            </a:r>
            <a:r>
              <a:rPr lang="ja-JP" altLang="en-US" sz="1000" dirty="0" smtClean="0">
                <a:solidFill>
                  <a:prstClr val="black"/>
                </a:solidFill>
                <a:latin typeface="Times New Roman" pitchFamily="18" charset="0"/>
              </a:rPr>
              <a:t>年度の国民所得額は「平成</a:t>
            </a:r>
            <a:r>
              <a:rPr lang="en-US" altLang="ja-JP" sz="1000" dirty="0" smtClean="0">
                <a:solidFill>
                  <a:prstClr val="black"/>
                </a:solidFill>
                <a:latin typeface="Times New Roman" pitchFamily="18" charset="0"/>
              </a:rPr>
              <a:t>24</a:t>
            </a:r>
            <a:r>
              <a:rPr lang="ja-JP" altLang="en-US" sz="1000" dirty="0" smtClean="0">
                <a:solidFill>
                  <a:prstClr val="black"/>
                </a:solidFill>
                <a:latin typeface="Times New Roman" pitchFamily="18" charset="0"/>
              </a:rPr>
              <a:t>年度の経済見通しと経済財政運営の基本的態度（平成</a:t>
            </a:r>
            <a:r>
              <a:rPr lang="en-US" altLang="ja-JP" sz="1000" dirty="0" smtClean="0">
                <a:solidFill>
                  <a:prstClr val="black"/>
                </a:solidFill>
                <a:latin typeface="Times New Roman" pitchFamily="18" charset="0"/>
              </a:rPr>
              <a:t>24</a:t>
            </a:r>
            <a:r>
              <a:rPr lang="ja-JP" altLang="en-US" sz="1000" dirty="0" smtClean="0">
                <a:solidFill>
                  <a:prstClr val="black"/>
                </a:solidFill>
                <a:latin typeface="Times New Roman" pitchFamily="18" charset="0"/>
              </a:rPr>
              <a:t>年</a:t>
            </a:r>
            <a:r>
              <a:rPr lang="en-US" altLang="ja-JP" sz="1000" dirty="0" smtClean="0">
                <a:solidFill>
                  <a:prstClr val="black"/>
                </a:solidFill>
                <a:latin typeface="Times New Roman" pitchFamily="18" charset="0"/>
              </a:rPr>
              <a:t>1</a:t>
            </a:r>
            <a:r>
              <a:rPr lang="ja-JP" altLang="en-US" sz="1000" dirty="0" smtClean="0">
                <a:solidFill>
                  <a:prstClr val="black"/>
                </a:solidFill>
                <a:latin typeface="Times New Roman" pitchFamily="18" charset="0"/>
              </a:rPr>
              <a:t>月</a:t>
            </a:r>
            <a:r>
              <a:rPr lang="en-US" altLang="ja-JP" sz="1000" dirty="0" smtClean="0">
                <a:solidFill>
                  <a:prstClr val="black"/>
                </a:solidFill>
                <a:latin typeface="Times New Roman" pitchFamily="18" charset="0"/>
              </a:rPr>
              <a:t>24</a:t>
            </a:r>
            <a:r>
              <a:rPr lang="ja-JP" altLang="en-US" sz="1000" dirty="0" smtClean="0">
                <a:solidFill>
                  <a:prstClr val="black"/>
                </a:solidFill>
                <a:latin typeface="Times New Roman" pitchFamily="18" charset="0"/>
              </a:rPr>
              <a:t>日閣議決定）」</a:t>
            </a:r>
            <a:endParaRPr lang="en-US" altLang="ja-JP" sz="1000" dirty="0">
              <a:solidFill>
                <a:prstClr val="black"/>
              </a:solidFill>
              <a:latin typeface="Times New Roman" pitchFamily="18" charset="0"/>
            </a:endParaRPr>
          </a:p>
          <a:p>
            <a:pPr>
              <a:lnSpc>
                <a:spcPct val="80000"/>
              </a:lnSpc>
              <a:spcBef>
                <a:spcPct val="50000"/>
              </a:spcBef>
            </a:pPr>
            <a:r>
              <a:rPr lang="ja-JP" altLang="en-US" sz="1000" dirty="0" smtClean="0">
                <a:solidFill>
                  <a:prstClr val="black"/>
                </a:solidFill>
                <a:latin typeface="Times New Roman" pitchFamily="18" charset="0"/>
              </a:rPr>
              <a:t>（注）</a:t>
            </a:r>
            <a:r>
              <a:rPr lang="ja-JP" altLang="en-US" sz="1000" dirty="0">
                <a:solidFill>
                  <a:prstClr val="black"/>
                </a:solidFill>
                <a:latin typeface="Times New Roman" pitchFamily="18" charset="0"/>
              </a:rPr>
              <a:t>図中の数値は、</a:t>
            </a:r>
            <a:r>
              <a:rPr lang="en-US" altLang="ja-JP" sz="1000" dirty="0">
                <a:solidFill>
                  <a:prstClr val="black"/>
                </a:solidFill>
                <a:latin typeface="Times New Roman" pitchFamily="18" charset="0"/>
              </a:rPr>
              <a:t>1950,1960,1970,1980,1990,2000</a:t>
            </a:r>
            <a:r>
              <a:rPr lang="ja-JP" altLang="en-US" sz="1000" dirty="0">
                <a:solidFill>
                  <a:prstClr val="black"/>
                </a:solidFill>
                <a:latin typeface="Times New Roman" pitchFamily="18" charset="0"/>
              </a:rPr>
              <a:t>及び</a:t>
            </a:r>
            <a:r>
              <a:rPr lang="en-US" altLang="ja-JP" sz="1000" dirty="0" smtClean="0">
                <a:solidFill>
                  <a:prstClr val="black"/>
                </a:solidFill>
                <a:latin typeface="Times New Roman" pitchFamily="18" charset="0"/>
              </a:rPr>
              <a:t>2010</a:t>
            </a:r>
            <a:r>
              <a:rPr lang="ja-JP" altLang="en-US" sz="1000" dirty="0" smtClean="0">
                <a:solidFill>
                  <a:prstClr val="black"/>
                </a:solidFill>
                <a:latin typeface="Times New Roman" pitchFamily="18" charset="0"/>
              </a:rPr>
              <a:t>並び</a:t>
            </a:r>
            <a:r>
              <a:rPr lang="ja-JP" altLang="en-US" sz="1000" dirty="0">
                <a:solidFill>
                  <a:prstClr val="black"/>
                </a:solidFill>
                <a:latin typeface="Times New Roman" pitchFamily="18" charset="0"/>
              </a:rPr>
              <a:t>に</a:t>
            </a:r>
            <a:r>
              <a:rPr lang="en-US" altLang="ja-JP" sz="1000" dirty="0" smtClean="0">
                <a:solidFill>
                  <a:prstClr val="black"/>
                </a:solidFill>
                <a:latin typeface="Times New Roman" pitchFamily="18" charset="0"/>
              </a:rPr>
              <a:t>2012</a:t>
            </a:r>
            <a:r>
              <a:rPr lang="ja-JP" altLang="en-US" sz="1000" dirty="0" smtClean="0">
                <a:solidFill>
                  <a:prstClr val="black"/>
                </a:solidFill>
                <a:latin typeface="Times New Roman" pitchFamily="18" charset="0"/>
              </a:rPr>
              <a:t>年度</a:t>
            </a:r>
            <a:r>
              <a:rPr lang="ja-JP" altLang="en-US" sz="1000" dirty="0">
                <a:solidFill>
                  <a:prstClr val="black"/>
                </a:solidFill>
                <a:latin typeface="Times New Roman" pitchFamily="18" charset="0"/>
              </a:rPr>
              <a:t>（予算ベース）の社会保障給付費（兆円）である</a:t>
            </a:r>
            <a:r>
              <a:rPr lang="ja-JP" altLang="en-US" sz="1000" dirty="0" smtClean="0">
                <a:solidFill>
                  <a:prstClr val="black"/>
                </a:solidFill>
                <a:latin typeface="Times New Roman" pitchFamily="18" charset="0"/>
              </a:rPr>
              <a:t>。</a:t>
            </a:r>
            <a:endParaRPr lang="en-US" altLang="ja-JP" sz="1000" dirty="0">
              <a:solidFill>
                <a:prstClr val="black"/>
              </a:solidFill>
              <a:latin typeface="Times New Roman" pitchFamily="18" charset="0"/>
            </a:endParaRPr>
          </a:p>
        </p:txBody>
      </p:sp>
      <p:graphicFrame>
        <p:nvGraphicFramePr>
          <p:cNvPr id="12" name="表 11"/>
          <p:cNvGraphicFramePr>
            <a:graphicFrameLocks noGrp="1"/>
          </p:cNvGraphicFramePr>
          <p:nvPr/>
        </p:nvGraphicFramePr>
        <p:xfrm>
          <a:off x="603570" y="836712"/>
          <a:ext cx="6429418" cy="1588530"/>
        </p:xfrm>
        <a:graphic>
          <a:graphicData uri="http://schemas.openxmlformats.org/drawingml/2006/table">
            <a:tbl>
              <a:tblPr/>
              <a:tblGrid>
                <a:gridCol w="1307678"/>
                <a:gridCol w="1024348"/>
                <a:gridCol w="1024348"/>
                <a:gridCol w="1024348"/>
                <a:gridCol w="1024348"/>
                <a:gridCol w="1024348"/>
              </a:tblGrid>
              <a:tr h="192376">
                <a:tc>
                  <a:txBody>
                    <a:bodyPr/>
                    <a:lstStyle/>
                    <a:p>
                      <a:pPr algn="l" fontAlgn="ctr"/>
                      <a:r>
                        <a:rPr lang="ja-JP" altLang="en-US" sz="1000" b="0" i="0" u="none" strike="noStrike" dirty="0">
                          <a:solidFill>
                            <a:srgbClr val="000000"/>
                          </a:solidFill>
                          <a:latin typeface="ＭＳ ゴシック"/>
                        </a:rPr>
                        <a:t>　</a:t>
                      </a:r>
                    </a:p>
                  </a:txBody>
                  <a:tcPr marL="7749" marR="7749" marT="774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ja-JP" sz="1000" b="0" i="0" u="none" strike="noStrike">
                          <a:solidFill>
                            <a:srgbClr val="000000"/>
                          </a:solidFill>
                          <a:latin typeface="ＭＳ ゴシック"/>
                        </a:rPr>
                        <a:t>1970</a:t>
                      </a:r>
                    </a:p>
                  </a:txBody>
                  <a:tcPr marL="7749" marR="7749" marT="77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ja-JP" sz="1000" b="0" i="0" u="none" strike="noStrike" dirty="0">
                          <a:solidFill>
                            <a:srgbClr val="000000"/>
                          </a:solidFill>
                          <a:latin typeface="ＭＳ ゴシック"/>
                        </a:rPr>
                        <a:t>1980</a:t>
                      </a:r>
                    </a:p>
                  </a:txBody>
                  <a:tcPr marL="7749" marR="7749" marT="77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ja-JP" sz="1000" b="0" i="0" u="none" strike="noStrike">
                          <a:solidFill>
                            <a:srgbClr val="000000"/>
                          </a:solidFill>
                          <a:latin typeface="ＭＳ ゴシック"/>
                        </a:rPr>
                        <a:t>1990</a:t>
                      </a:r>
                    </a:p>
                  </a:txBody>
                  <a:tcPr marL="7749" marR="7749" marT="77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ja-JP" sz="1000" b="0" i="0" u="none" strike="noStrike">
                          <a:solidFill>
                            <a:srgbClr val="000000"/>
                          </a:solidFill>
                          <a:latin typeface="ＭＳ ゴシック"/>
                        </a:rPr>
                        <a:t>2000</a:t>
                      </a:r>
                    </a:p>
                  </a:txBody>
                  <a:tcPr marL="7749" marR="7749" marT="77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ja-JP" sz="1000" b="0" i="0" u="none" strike="noStrike" dirty="0" smtClean="0">
                          <a:solidFill>
                            <a:srgbClr val="000000"/>
                          </a:solidFill>
                          <a:latin typeface="ＭＳ ゴシック"/>
                        </a:rPr>
                        <a:t>2012(</a:t>
                      </a:r>
                      <a:r>
                        <a:rPr lang="ja-JP" altLang="en-US" sz="1000" b="0" i="0" u="none" strike="noStrike" dirty="0">
                          <a:solidFill>
                            <a:srgbClr val="000000"/>
                          </a:solidFill>
                          <a:latin typeface="ＭＳ ゴシック"/>
                        </a:rPr>
                        <a:t>予算ﾍﾞｰｽ</a:t>
                      </a:r>
                      <a:r>
                        <a:rPr lang="en-US" altLang="ja-JP" sz="1000" b="0" i="0" u="none" strike="noStrike" dirty="0">
                          <a:solidFill>
                            <a:srgbClr val="000000"/>
                          </a:solidFill>
                          <a:latin typeface="ＭＳ ゴシック"/>
                        </a:rPr>
                        <a:t>)</a:t>
                      </a:r>
                    </a:p>
                  </a:txBody>
                  <a:tcPr marL="7749" marR="7749" marT="774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192376">
                <a:tc>
                  <a:txBody>
                    <a:bodyPr/>
                    <a:lstStyle/>
                    <a:p>
                      <a:pPr algn="l" fontAlgn="ctr"/>
                      <a:r>
                        <a:rPr lang="ja-JP" altLang="en-US" sz="1000" b="0" i="0" u="none" strike="noStrike" dirty="0" smtClean="0">
                          <a:solidFill>
                            <a:srgbClr val="000000"/>
                          </a:solidFill>
                          <a:latin typeface="ＭＳ ゴシック" pitchFamily="49" charset="-128"/>
                          <a:ea typeface="ＭＳ ゴシック" pitchFamily="49" charset="-128"/>
                        </a:rPr>
                        <a:t> 国民</a:t>
                      </a:r>
                      <a:r>
                        <a:rPr lang="ja-JP" altLang="en-US" sz="1000" b="0" i="0" u="none" strike="noStrike" dirty="0">
                          <a:solidFill>
                            <a:srgbClr val="000000"/>
                          </a:solidFill>
                          <a:latin typeface="ＭＳ ゴシック" pitchFamily="49" charset="-128"/>
                          <a:ea typeface="ＭＳ ゴシック" pitchFamily="49" charset="-128"/>
                        </a:rPr>
                        <a:t>所得額（兆円）</a:t>
                      </a:r>
                      <a:r>
                        <a:rPr lang="en-US" sz="1000" b="0" i="0" u="none" strike="noStrike" dirty="0">
                          <a:solidFill>
                            <a:srgbClr val="000000"/>
                          </a:solidFill>
                          <a:latin typeface="ＭＳ ゴシック" pitchFamily="49" charset="-128"/>
                          <a:ea typeface="ＭＳ ゴシック" pitchFamily="49" charset="-128"/>
                        </a:rPr>
                        <a:t>Ａ</a:t>
                      </a:r>
                    </a:p>
                  </a:txBody>
                  <a:tcPr marL="7749" marR="7749" marT="774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en-US" altLang="ja-JP" sz="1000" b="0" i="0" u="none" strike="noStrike" dirty="0">
                          <a:solidFill>
                            <a:srgbClr val="000000"/>
                          </a:solidFill>
                          <a:latin typeface="ＭＳ ゴシック"/>
                        </a:rPr>
                        <a:t>61.0 </a:t>
                      </a:r>
                    </a:p>
                  </a:txBody>
                  <a:tcPr marL="7749" marR="7749" marT="77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en-US" altLang="ja-JP" sz="1000" b="0" i="0" u="none" strike="noStrike" dirty="0">
                          <a:solidFill>
                            <a:srgbClr val="000000"/>
                          </a:solidFill>
                          <a:latin typeface="ＭＳ ゴシック"/>
                        </a:rPr>
                        <a:t>203.9 </a:t>
                      </a:r>
                    </a:p>
                  </a:txBody>
                  <a:tcPr marL="7749" marR="7749" marT="77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en-US" altLang="ja-JP" sz="1000" b="0" i="0" u="none" strike="noStrike">
                          <a:solidFill>
                            <a:srgbClr val="000000"/>
                          </a:solidFill>
                          <a:latin typeface="ＭＳ ゴシック"/>
                        </a:rPr>
                        <a:t>346.9 </a:t>
                      </a:r>
                    </a:p>
                  </a:txBody>
                  <a:tcPr marL="7749" marR="7749" marT="77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en-US" altLang="ja-JP" sz="1000" b="0" i="0" u="none" strike="noStrike">
                          <a:solidFill>
                            <a:srgbClr val="000000"/>
                          </a:solidFill>
                          <a:latin typeface="ＭＳ ゴシック"/>
                        </a:rPr>
                        <a:t>371.8 </a:t>
                      </a:r>
                    </a:p>
                  </a:txBody>
                  <a:tcPr marL="7749" marR="7749" marT="77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en-US" altLang="ja-JP" sz="1000" b="0" i="0" u="none" strike="noStrike" dirty="0" smtClean="0">
                          <a:solidFill>
                            <a:srgbClr val="000000"/>
                          </a:solidFill>
                          <a:latin typeface="ＭＳ ゴシック"/>
                        </a:rPr>
                        <a:t>349.4</a:t>
                      </a:r>
                      <a:endParaRPr lang="en-US" altLang="ja-JP" sz="1000" b="0" i="0" u="none" strike="noStrike" dirty="0">
                        <a:solidFill>
                          <a:srgbClr val="000000"/>
                        </a:solidFill>
                        <a:latin typeface="ＭＳ ゴシック"/>
                      </a:endParaRPr>
                    </a:p>
                  </a:txBody>
                  <a:tcPr marL="7749" marR="7749" marT="774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192376">
                <a:tc>
                  <a:txBody>
                    <a:bodyPr/>
                    <a:lstStyle/>
                    <a:p>
                      <a:pPr algn="l" fontAlgn="ctr"/>
                      <a:r>
                        <a:rPr lang="zh-TW" altLang="en-US" sz="1000" b="0" i="0" u="none" strike="noStrike" dirty="0" smtClean="0">
                          <a:solidFill>
                            <a:srgbClr val="000000"/>
                          </a:solidFill>
                          <a:latin typeface="ＭＳ ゴシック" pitchFamily="49" charset="-128"/>
                          <a:ea typeface="ＭＳ ゴシック" pitchFamily="49" charset="-128"/>
                        </a:rPr>
                        <a:t> 給付費</a:t>
                      </a:r>
                      <a:r>
                        <a:rPr lang="zh-TW" altLang="en-US" sz="1000" b="0" i="0" u="none" strike="noStrike" dirty="0">
                          <a:solidFill>
                            <a:srgbClr val="000000"/>
                          </a:solidFill>
                          <a:latin typeface="ＭＳ ゴシック" pitchFamily="49" charset="-128"/>
                          <a:ea typeface="ＭＳ ゴシック" pitchFamily="49" charset="-128"/>
                        </a:rPr>
                        <a:t>総額（兆円）Ｂ</a:t>
                      </a:r>
                    </a:p>
                  </a:txBody>
                  <a:tcPr marL="7749" marR="7749" marT="774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en-US" altLang="ja-JP" sz="1000" b="0" i="0" u="none" strike="noStrike">
                          <a:solidFill>
                            <a:srgbClr val="000000"/>
                          </a:solidFill>
                          <a:latin typeface="ＭＳ ゴシック"/>
                        </a:rPr>
                        <a:t>3.5(100.0%)</a:t>
                      </a:r>
                    </a:p>
                  </a:txBody>
                  <a:tcPr marL="7749" marR="7749" marT="77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en-US" altLang="ja-JP" sz="1000" b="0" i="0" u="none" strike="noStrike" dirty="0">
                          <a:solidFill>
                            <a:srgbClr val="000000"/>
                          </a:solidFill>
                          <a:latin typeface="ＭＳ ゴシック"/>
                        </a:rPr>
                        <a:t>24.8(100.0%)</a:t>
                      </a:r>
                    </a:p>
                  </a:txBody>
                  <a:tcPr marL="7749" marR="7749" marT="77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en-US" altLang="ja-JP" sz="1000" b="0" i="0" u="none" strike="noStrike" dirty="0">
                          <a:solidFill>
                            <a:srgbClr val="000000"/>
                          </a:solidFill>
                          <a:latin typeface="ＭＳ ゴシック"/>
                        </a:rPr>
                        <a:t>47.2(100.0%)</a:t>
                      </a:r>
                    </a:p>
                  </a:txBody>
                  <a:tcPr marL="7749" marR="7749" marT="77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en-US" altLang="ja-JP" sz="1000" b="0" i="0" u="none" strike="noStrike">
                          <a:solidFill>
                            <a:srgbClr val="000000"/>
                          </a:solidFill>
                          <a:latin typeface="ＭＳ ゴシック"/>
                        </a:rPr>
                        <a:t>78.1(100.0%)</a:t>
                      </a:r>
                    </a:p>
                  </a:txBody>
                  <a:tcPr marL="7749" marR="7749" marT="77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en-US" altLang="ja-JP" sz="1000" b="0" i="0" u="none" strike="noStrike" dirty="0" smtClean="0">
                          <a:solidFill>
                            <a:srgbClr val="000000"/>
                          </a:solidFill>
                          <a:latin typeface="ＭＳ ゴシック"/>
                        </a:rPr>
                        <a:t>109.5(100.0</a:t>
                      </a:r>
                      <a:r>
                        <a:rPr lang="en-US" altLang="ja-JP" sz="1000" b="0" i="0" u="none" strike="noStrike" dirty="0">
                          <a:solidFill>
                            <a:srgbClr val="000000"/>
                          </a:solidFill>
                          <a:latin typeface="ＭＳ ゴシック"/>
                        </a:rPr>
                        <a:t>%)</a:t>
                      </a:r>
                    </a:p>
                  </a:txBody>
                  <a:tcPr marL="7749" marR="7749" marT="774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192376">
                <a:tc>
                  <a:txBody>
                    <a:bodyPr/>
                    <a:lstStyle/>
                    <a:p>
                      <a:pPr algn="l" fontAlgn="ctr"/>
                      <a:r>
                        <a:rPr lang="zh-CN" altLang="en-US" sz="1000" b="0" i="0" u="none" strike="noStrike">
                          <a:solidFill>
                            <a:srgbClr val="000000"/>
                          </a:solidFill>
                          <a:latin typeface="ＭＳ ゴシック" pitchFamily="49" charset="-128"/>
                          <a:ea typeface="ＭＳ ゴシック" pitchFamily="49" charset="-128"/>
                        </a:rPr>
                        <a:t>（内訳）　年金</a:t>
                      </a:r>
                    </a:p>
                  </a:txBody>
                  <a:tcPr marL="7749" marR="7749" marT="774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en-US" altLang="ja-JP" sz="1000" b="0" i="0" u="none" strike="noStrike" dirty="0">
                          <a:solidFill>
                            <a:srgbClr val="000000"/>
                          </a:solidFill>
                          <a:latin typeface="ＭＳ ゴシック"/>
                        </a:rPr>
                        <a:t>0.9( 24.3%)</a:t>
                      </a:r>
                    </a:p>
                  </a:txBody>
                  <a:tcPr marL="7749" marR="7749" marT="77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en-US" altLang="ja-JP" sz="1000" b="0" i="0" u="none" strike="noStrike" dirty="0">
                          <a:solidFill>
                            <a:srgbClr val="000000"/>
                          </a:solidFill>
                          <a:latin typeface="ＭＳ ゴシック"/>
                        </a:rPr>
                        <a:t>10.5( 42.2%)</a:t>
                      </a:r>
                    </a:p>
                  </a:txBody>
                  <a:tcPr marL="7749" marR="7749" marT="77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en-US" altLang="ja-JP" sz="1000" b="0" i="0" u="none" strike="noStrike">
                          <a:solidFill>
                            <a:srgbClr val="000000"/>
                          </a:solidFill>
                          <a:latin typeface="ＭＳ ゴシック"/>
                        </a:rPr>
                        <a:t>24.0( 50.9%)</a:t>
                      </a:r>
                    </a:p>
                  </a:txBody>
                  <a:tcPr marL="7749" marR="7749" marT="77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en-US" altLang="ja-JP" sz="1000" b="0" i="0" u="none" strike="noStrike">
                          <a:solidFill>
                            <a:srgbClr val="000000"/>
                          </a:solidFill>
                          <a:latin typeface="ＭＳ ゴシック"/>
                        </a:rPr>
                        <a:t>41.2( 52.7%)</a:t>
                      </a:r>
                    </a:p>
                  </a:txBody>
                  <a:tcPr marL="7749" marR="7749" marT="77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en-US" altLang="ja-JP" sz="1000" b="0" i="0" u="none" strike="noStrike" dirty="0" smtClean="0">
                          <a:solidFill>
                            <a:srgbClr val="000000"/>
                          </a:solidFill>
                          <a:latin typeface="ＭＳ ゴシック"/>
                        </a:rPr>
                        <a:t>53.8( 49.1%)</a:t>
                      </a:r>
                      <a:endParaRPr lang="en-US" altLang="ja-JP" sz="1000" b="0" i="0" u="none" strike="noStrike" dirty="0">
                        <a:solidFill>
                          <a:srgbClr val="000000"/>
                        </a:solidFill>
                        <a:latin typeface="ＭＳ ゴシック"/>
                      </a:endParaRPr>
                    </a:p>
                  </a:txBody>
                  <a:tcPr marL="7749" marR="7749" marT="774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192376">
                <a:tc>
                  <a:txBody>
                    <a:bodyPr/>
                    <a:lstStyle/>
                    <a:p>
                      <a:pPr algn="l" fontAlgn="ctr"/>
                      <a:r>
                        <a:rPr lang="ja-JP" altLang="en-US" sz="1000" b="0" i="0" u="none" strike="noStrike">
                          <a:solidFill>
                            <a:srgbClr val="000000"/>
                          </a:solidFill>
                          <a:latin typeface="ＭＳ ゴシック" pitchFamily="49" charset="-128"/>
                          <a:ea typeface="ＭＳ ゴシック" pitchFamily="49" charset="-128"/>
                        </a:rPr>
                        <a:t>          医療</a:t>
                      </a:r>
                    </a:p>
                  </a:txBody>
                  <a:tcPr marL="7749" marR="7749" marT="774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en-US" altLang="ja-JP" sz="1000" b="0" i="0" u="none" strike="noStrike" dirty="0">
                          <a:solidFill>
                            <a:srgbClr val="000000"/>
                          </a:solidFill>
                          <a:latin typeface="ＭＳ ゴシック"/>
                        </a:rPr>
                        <a:t>2.1( 58.9%)</a:t>
                      </a:r>
                    </a:p>
                  </a:txBody>
                  <a:tcPr marL="7749" marR="7749" marT="77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en-US" altLang="ja-JP" sz="1000" b="0" i="0" u="none" strike="noStrike">
                          <a:solidFill>
                            <a:srgbClr val="000000"/>
                          </a:solidFill>
                          <a:latin typeface="ＭＳ ゴシック"/>
                        </a:rPr>
                        <a:t>10.7( 43.3%)</a:t>
                      </a:r>
                    </a:p>
                  </a:txBody>
                  <a:tcPr marL="7749" marR="7749" marT="77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en-US" altLang="ja-JP" sz="1000" b="0" i="0" u="none" strike="noStrike">
                          <a:solidFill>
                            <a:srgbClr val="000000"/>
                          </a:solidFill>
                          <a:latin typeface="ＭＳ ゴシック"/>
                        </a:rPr>
                        <a:t>18.4( 38.9%)</a:t>
                      </a:r>
                    </a:p>
                  </a:txBody>
                  <a:tcPr marL="7749" marR="7749" marT="77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en-US" altLang="ja-JP" sz="1000" b="0" i="0" u="none" strike="noStrike">
                          <a:solidFill>
                            <a:srgbClr val="000000"/>
                          </a:solidFill>
                          <a:latin typeface="ＭＳ ゴシック"/>
                        </a:rPr>
                        <a:t>26.0( 33.3%)</a:t>
                      </a:r>
                    </a:p>
                  </a:txBody>
                  <a:tcPr marL="7749" marR="7749" marT="77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en-US" altLang="ja-JP" sz="1000" b="0" i="0" u="none" strike="noStrike" dirty="0" smtClean="0">
                          <a:solidFill>
                            <a:srgbClr val="000000"/>
                          </a:solidFill>
                          <a:latin typeface="ＭＳ ゴシック"/>
                        </a:rPr>
                        <a:t>35.1( 32.1%)</a:t>
                      </a:r>
                      <a:endParaRPr lang="en-US" altLang="ja-JP" sz="1000" b="0" i="0" u="none" strike="noStrike" dirty="0">
                        <a:solidFill>
                          <a:srgbClr val="000000"/>
                        </a:solidFill>
                        <a:latin typeface="ＭＳ ゴシック"/>
                      </a:endParaRPr>
                    </a:p>
                  </a:txBody>
                  <a:tcPr marL="7749" marR="7749" marT="774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192376">
                <a:tc>
                  <a:txBody>
                    <a:bodyPr/>
                    <a:lstStyle/>
                    <a:p>
                      <a:pPr algn="l" fontAlgn="ctr"/>
                      <a:r>
                        <a:rPr lang="ja-JP" altLang="en-US" sz="1000" b="0" i="0" u="none" strike="noStrike">
                          <a:solidFill>
                            <a:srgbClr val="000000"/>
                          </a:solidFill>
                          <a:latin typeface="ＭＳ ゴシック" pitchFamily="49" charset="-128"/>
                          <a:ea typeface="ＭＳ ゴシック" pitchFamily="49" charset="-128"/>
                        </a:rPr>
                        <a:t>          福祉その他</a:t>
                      </a:r>
                    </a:p>
                  </a:txBody>
                  <a:tcPr marL="7749" marR="7749" marT="774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en-US" altLang="ja-JP" sz="1000" b="0" i="0" u="none" strike="noStrike" dirty="0">
                          <a:solidFill>
                            <a:srgbClr val="000000"/>
                          </a:solidFill>
                          <a:latin typeface="ＭＳ ゴシック"/>
                        </a:rPr>
                        <a:t>0.6( 16.8%)</a:t>
                      </a:r>
                    </a:p>
                  </a:txBody>
                  <a:tcPr marL="7749" marR="7749" marT="77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en-US" altLang="ja-JP" sz="1000" b="0" i="0" u="none" strike="noStrike">
                          <a:solidFill>
                            <a:srgbClr val="000000"/>
                          </a:solidFill>
                          <a:latin typeface="ＭＳ ゴシック"/>
                        </a:rPr>
                        <a:t>3.6( 14.5%)</a:t>
                      </a:r>
                    </a:p>
                  </a:txBody>
                  <a:tcPr marL="7749" marR="7749" marT="77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en-US" altLang="ja-JP" sz="1000" b="0" i="0" u="none" strike="noStrike">
                          <a:solidFill>
                            <a:srgbClr val="000000"/>
                          </a:solidFill>
                          <a:latin typeface="ＭＳ ゴシック"/>
                        </a:rPr>
                        <a:t>4.8( 10.2%)</a:t>
                      </a:r>
                    </a:p>
                  </a:txBody>
                  <a:tcPr marL="7749" marR="7749" marT="77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en-US" altLang="ja-JP" sz="1000" b="0" i="0" u="none" strike="noStrike">
                          <a:solidFill>
                            <a:srgbClr val="000000"/>
                          </a:solidFill>
                          <a:latin typeface="ＭＳ ゴシック"/>
                        </a:rPr>
                        <a:t>10.9( 14.0%)</a:t>
                      </a:r>
                    </a:p>
                  </a:txBody>
                  <a:tcPr marL="7749" marR="7749" marT="77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en-US" altLang="ja-JP" sz="1000" b="0" i="0" u="none" strike="noStrike" dirty="0" smtClean="0">
                          <a:solidFill>
                            <a:srgbClr val="000000"/>
                          </a:solidFill>
                          <a:latin typeface="ＭＳ ゴシック"/>
                        </a:rPr>
                        <a:t>20.6( 18.8%)</a:t>
                      </a:r>
                      <a:endParaRPr lang="en-US" altLang="ja-JP" sz="1000" b="0" i="0" u="none" strike="noStrike" dirty="0">
                        <a:solidFill>
                          <a:srgbClr val="000000"/>
                        </a:solidFill>
                        <a:latin typeface="ＭＳ ゴシック"/>
                      </a:endParaRPr>
                    </a:p>
                  </a:txBody>
                  <a:tcPr marL="7749" marR="7749" marT="774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193928">
                <a:tc>
                  <a:txBody>
                    <a:bodyPr/>
                    <a:lstStyle/>
                    <a:p>
                      <a:pPr algn="ctr" fontAlgn="ctr"/>
                      <a:r>
                        <a:rPr lang="en-US" sz="1000" b="0" i="0" u="none" strike="noStrike" dirty="0">
                          <a:solidFill>
                            <a:srgbClr val="000000"/>
                          </a:solidFill>
                          <a:latin typeface="ＭＳ ゴシック" pitchFamily="49" charset="-128"/>
                          <a:ea typeface="ＭＳ ゴシック" pitchFamily="49" charset="-128"/>
                        </a:rPr>
                        <a:t>Ｂ／Ａ</a:t>
                      </a:r>
                    </a:p>
                  </a:txBody>
                  <a:tcPr marL="7749" marR="7749" marT="774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r" fontAlgn="ctr"/>
                      <a:r>
                        <a:rPr lang="en-US" altLang="ja-JP" sz="1000" b="0" i="0" u="none" strike="noStrike">
                          <a:solidFill>
                            <a:srgbClr val="000000"/>
                          </a:solidFill>
                          <a:latin typeface="ＭＳ ゴシック"/>
                        </a:rPr>
                        <a:t>5.77%</a:t>
                      </a:r>
                    </a:p>
                  </a:txBody>
                  <a:tcPr marL="7749" marR="7749" marT="77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r" fontAlgn="ctr"/>
                      <a:r>
                        <a:rPr lang="en-US" altLang="ja-JP" sz="1000" b="0" i="0" u="none" strike="noStrike" dirty="0" smtClean="0">
                          <a:solidFill>
                            <a:srgbClr val="000000"/>
                          </a:solidFill>
                          <a:latin typeface="ＭＳ ゴシック"/>
                        </a:rPr>
                        <a:t>12.15%</a:t>
                      </a:r>
                      <a:endParaRPr lang="en-US" altLang="ja-JP" sz="1000" b="0" i="0" u="none" strike="noStrike" dirty="0">
                        <a:solidFill>
                          <a:srgbClr val="000000"/>
                        </a:solidFill>
                        <a:latin typeface="ＭＳ ゴシック"/>
                      </a:endParaRPr>
                    </a:p>
                  </a:txBody>
                  <a:tcPr marL="7749" marR="7749" marT="77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r" fontAlgn="ctr"/>
                      <a:r>
                        <a:rPr lang="en-US" altLang="ja-JP" sz="1000" b="0" i="0" u="none" strike="noStrike">
                          <a:solidFill>
                            <a:srgbClr val="000000"/>
                          </a:solidFill>
                          <a:latin typeface="ＭＳ ゴシック"/>
                        </a:rPr>
                        <a:t>13.61%</a:t>
                      </a:r>
                    </a:p>
                  </a:txBody>
                  <a:tcPr marL="7749" marR="7749" marT="77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r" fontAlgn="ctr"/>
                      <a:r>
                        <a:rPr lang="en-US" altLang="ja-JP" sz="1000" b="0" i="0" u="none" strike="noStrike">
                          <a:solidFill>
                            <a:srgbClr val="000000"/>
                          </a:solidFill>
                          <a:latin typeface="ＭＳ ゴシック"/>
                        </a:rPr>
                        <a:t>21.01%</a:t>
                      </a:r>
                    </a:p>
                  </a:txBody>
                  <a:tcPr marL="7749" marR="7749" marT="77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r" fontAlgn="ctr"/>
                      <a:r>
                        <a:rPr lang="en-US" altLang="ja-JP" sz="1000" b="0" i="0" u="none" strike="noStrike" dirty="0" smtClean="0">
                          <a:solidFill>
                            <a:srgbClr val="000000"/>
                          </a:solidFill>
                          <a:latin typeface="ＭＳ ゴシック"/>
                        </a:rPr>
                        <a:t>31.34%</a:t>
                      </a:r>
                      <a:endParaRPr lang="en-US" altLang="ja-JP" sz="1000" b="0" i="0" u="none" strike="noStrike" dirty="0">
                        <a:solidFill>
                          <a:srgbClr val="000000"/>
                        </a:solidFill>
                        <a:latin typeface="ＭＳ ゴシック"/>
                      </a:endParaRPr>
                    </a:p>
                  </a:txBody>
                  <a:tcPr marL="7749" marR="7749" marT="774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bl>
          </a:graphicData>
        </a:graphic>
      </p:graphicFrame>
      <p:sp>
        <p:nvSpPr>
          <p:cNvPr id="9" name="テキスト ボックス 8"/>
          <p:cNvSpPr txBox="1"/>
          <p:nvPr/>
        </p:nvSpPr>
        <p:spPr>
          <a:xfrm>
            <a:off x="8360729" y="549501"/>
            <a:ext cx="465282" cy="238527"/>
          </a:xfrm>
          <a:prstGeom prst="rect">
            <a:avLst/>
          </a:prstGeom>
          <a:noFill/>
        </p:spPr>
        <p:txBody>
          <a:bodyPr wrap="square" rtlCol="0">
            <a:spAutoFit/>
          </a:bodyPr>
          <a:lstStyle/>
          <a:p>
            <a:r>
              <a:rPr lang="en-US" altLang="ja-JP" sz="950" dirty="0" smtClean="0">
                <a:solidFill>
                  <a:prstClr val="black"/>
                </a:solidFill>
                <a:latin typeface="ＭＳ Ｐゴシック"/>
                <a:ea typeface="ＭＳ Ｐゴシック"/>
              </a:rPr>
              <a:t>109.5</a:t>
            </a:r>
            <a:endParaRPr lang="ja-JP" altLang="en-US" sz="950" dirty="0">
              <a:solidFill>
                <a:prstClr val="black"/>
              </a:solidFill>
              <a:latin typeface="ＭＳ Ｐゴシック"/>
              <a:ea typeface="ＭＳ Ｐゴシック"/>
            </a:endParaRPr>
          </a:p>
        </p:txBody>
      </p:sp>
      <p:sp>
        <p:nvSpPr>
          <p:cNvPr id="10" name="Text Box 41"/>
          <p:cNvSpPr txBox="1">
            <a:spLocks noChangeArrowheads="1"/>
          </p:cNvSpPr>
          <p:nvPr/>
        </p:nvSpPr>
        <p:spPr bwMode="auto">
          <a:xfrm>
            <a:off x="0" y="0"/>
            <a:ext cx="9144000" cy="525290"/>
          </a:xfrm>
          <a:prstGeom prst="rect">
            <a:avLst/>
          </a:prstGeom>
          <a:noFill/>
          <a:ln w="9525">
            <a:noFill/>
            <a:miter lim="800000"/>
            <a:headEnd/>
            <a:tailEnd/>
          </a:ln>
        </p:spPr>
        <p:txBody>
          <a:bodyPr lIns="91333" tIns="46745" rIns="91333" bIns="46745">
            <a:spAutoFit/>
          </a:bodyPr>
          <a:lstStyle/>
          <a:p>
            <a:pPr defTabSz="912813"/>
            <a:r>
              <a:rPr lang="ja-JP" altLang="en-US" sz="2800" dirty="0" smtClean="0">
                <a:solidFill>
                  <a:prstClr val="black"/>
                </a:solidFill>
                <a:latin typeface="HGP創英角ｺﾞｼｯｸUB" pitchFamily="50" charset="-128"/>
                <a:ea typeface="HGP創英角ｺﾞｼｯｸUB" pitchFamily="50" charset="-128"/>
              </a:rPr>
              <a:t>１．社会保障給付費の動向</a:t>
            </a:r>
            <a:endParaRPr lang="ja-JP" altLang="en-US" sz="2400" dirty="0">
              <a:solidFill>
                <a:prstClr val="black"/>
              </a:solidFill>
              <a:latin typeface="HGP創英角ｺﾞｼｯｸUB" pitchFamily="50" charset="-128"/>
              <a:ea typeface="HGP創英角ｺﾞｼｯｸUB" pitchFamily="50" charset="-128"/>
            </a:endParaRPr>
          </a:p>
        </p:txBody>
      </p:sp>
    </p:spTree>
    <p:extLst>
      <p:ext uri="{BB962C8B-B14F-4D97-AF65-F5344CB8AC3E}">
        <p14:creationId xmlns:p14="http://schemas.microsoft.com/office/powerpoint/2010/main" val="350291422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251520" y="0"/>
            <a:ext cx="8229600" cy="1008112"/>
          </a:xfrm>
        </p:spPr>
        <p:txBody>
          <a:bodyPr>
            <a:normAutofit/>
          </a:bodyPr>
          <a:lstStyle/>
          <a:p>
            <a:r>
              <a:rPr lang="en-US" altLang="ja-JP" sz="3200" dirty="0" smtClean="0"/>
              <a:t>Ⅱ</a:t>
            </a:r>
            <a:r>
              <a:rPr lang="ja-JP" altLang="en-US" sz="3200" dirty="0" smtClean="0"/>
              <a:t>　介護保険制度の持続可能性の確保</a:t>
            </a:r>
            <a:endParaRPr lang="ja-JP" altLang="en-US" sz="3200" dirty="0"/>
          </a:p>
        </p:txBody>
      </p:sp>
      <p:sp>
        <p:nvSpPr>
          <p:cNvPr id="3" name="正方形/長方形 2"/>
          <p:cNvSpPr/>
          <p:nvPr/>
        </p:nvSpPr>
        <p:spPr>
          <a:xfrm>
            <a:off x="107554" y="1052736"/>
            <a:ext cx="4032448" cy="561662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fontAlgn="auto">
              <a:spcBef>
                <a:spcPts val="0"/>
              </a:spcBef>
              <a:spcAft>
                <a:spcPts val="0"/>
              </a:spcAft>
            </a:pPr>
            <a:endParaRPr lang="en-US" altLang="ja-JP" dirty="0" smtClean="0">
              <a:solidFill>
                <a:prstClr val="black"/>
              </a:solidFill>
            </a:endParaRPr>
          </a:p>
          <a:p>
            <a:pPr marL="177800" indent="-177800" fontAlgn="auto">
              <a:lnSpc>
                <a:spcPts val="2000"/>
              </a:lnSpc>
              <a:spcBef>
                <a:spcPts val="0"/>
              </a:spcBef>
              <a:spcAft>
                <a:spcPts val="0"/>
              </a:spcAft>
            </a:pPr>
            <a:r>
              <a:rPr lang="ja-JP" altLang="en-US" sz="1400" b="1" dirty="0" smtClean="0">
                <a:solidFill>
                  <a:prstClr val="black"/>
                </a:solidFill>
                <a:latin typeface="メイリオ" pitchFamily="50" charset="-128"/>
                <a:ea typeface="メイリオ" pitchFamily="50" charset="-128"/>
              </a:rPr>
              <a:t>（１）介護給付の重点化・効率化</a:t>
            </a:r>
            <a:endParaRPr lang="en-US" altLang="ja-JP" sz="1400" b="1" dirty="0" smtClean="0">
              <a:solidFill>
                <a:prstClr val="black"/>
              </a:solidFill>
              <a:latin typeface="メイリオ" pitchFamily="50" charset="-128"/>
              <a:ea typeface="メイリオ" pitchFamily="50" charset="-128"/>
            </a:endParaRPr>
          </a:p>
          <a:p>
            <a:pPr marL="177800" indent="-177800" fontAlgn="auto">
              <a:lnSpc>
                <a:spcPts val="2000"/>
              </a:lnSpc>
              <a:spcBef>
                <a:spcPts val="0"/>
              </a:spcBef>
              <a:spcAft>
                <a:spcPts val="0"/>
              </a:spcAft>
              <a:buFont typeface="Wingdings" pitchFamily="2" charset="2"/>
              <a:buChar char="Ø"/>
            </a:pPr>
            <a:r>
              <a:rPr lang="ja-JP" altLang="en-US" sz="1400" dirty="0" smtClean="0">
                <a:solidFill>
                  <a:prstClr val="black"/>
                </a:solidFill>
                <a:latin typeface="メイリオ" pitchFamily="50" charset="-128"/>
                <a:ea typeface="メイリオ" pitchFamily="50" charset="-128"/>
              </a:rPr>
              <a:t>　要介護高齢者の在宅での生活を支える在宅サービス等の拡充は必要である一方で、高齢化による介護給付費の増が避けられない中、介護保険制度を持続可能なものにするためには、介護給付の重点化・効率化を合わせて実施することが必要。</a:t>
            </a:r>
            <a:endParaRPr lang="en-US" altLang="ja-JP" sz="1400" dirty="0" smtClean="0">
              <a:solidFill>
                <a:prstClr val="black"/>
              </a:solidFill>
              <a:latin typeface="メイリオ" pitchFamily="50" charset="-128"/>
              <a:ea typeface="メイリオ" pitchFamily="50" charset="-128"/>
            </a:endParaRPr>
          </a:p>
          <a:p>
            <a:pPr marL="177800" indent="-177800" fontAlgn="auto">
              <a:lnSpc>
                <a:spcPts val="2000"/>
              </a:lnSpc>
              <a:spcBef>
                <a:spcPts val="0"/>
              </a:spcBef>
              <a:spcAft>
                <a:spcPts val="0"/>
              </a:spcAft>
            </a:pPr>
            <a:endParaRPr lang="en-US" altLang="ja-JP" sz="1400" dirty="0" smtClean="0">
              <a:solidFill>
                <a:prstClr val="black"/>
              </a:solidFill>
              <a:latin typeface="メイリオ" pitchFamily="50" charset="-128"/>
              <a:ea typeface="メイリオ" pitchFamily="50" charset="-128"/>
            </a:endParaRPr>
          </a:p>
          <a:p>
            <a:pPr marL="177800" indent="-177800" fontAlgn="auto">
              <a:lnSpc>
                <a:spcPts val="2000"/>
              </a:lnSpc>
              <a:spcBef>
                <a:spcPts val="0"/>
              </a:spcBef>
              <a:spcAft>
                <a:spcPts val="0"/>
              </a:spcAft>
            </a:pPr>
            <a:r>
              <a:rPr lang="ja-JP" altLang="en-US" sz="1400" b="1" dirty="0" smtClean="0">
                <a:solidFill>
                  <a:prstClr val="black"/>
                </a:solidFill>
                <a:latin typeface="メイリオ" pitchFamily="50" charset="-128"/>
                <a:ea typeface="メイリオ" pitchFamily="50" charset="-128"/>
              </a:rPr>
              <a:t>（２）世代間・世代内の負担の公平性の観点に立った制度の見直し</a:t>
            </a:r>
            <a:endParaRPr lang="en-US" altLang="ja-JP" sz="1400" b="1" dirty="0" smtClean="0">
              <a:solidFill>
                <a:prstClr val="black"/>
              </a:solidFill>
              <a:latin typeface="メイリオ" pitchFamily="50" charset="-128"/>
              <a:ea typeface="メイリオ" pitchFamily="50" charset="-128"/>
            </a:endParaRPr>
          </a:p>
          <a:p>
            <a:pPr marL="177800" indent="-177800" fontAlgn="auto">
              <a:lnSpc>
                <a:spcPts val="2000"/>
              </a:lnSpc>
              <a:spcBef>
                <a:spcPts val="0"/>
              </a:spcBef>
              <a:spcAft>
                <a:spcPts val="0"/>
              </a:spcAft>
              <a:buFont typeface="Wingdings" pitchFamily="2" charset="2"/>
              <a:buChar char="Ø"/>
            </a:pPr>
            <a:r>
              <a:rPr lang="ja-JP" altLang="en-US" sz="1400" dirty="0" smtClean="0">
                <a:solidFill>
                  <a:prstClr val="black"/>
                </a:solidFill>
                <a:latin typeface="メイリオ" pitchFamily="50" charset="-128"/>
                <a:ea typeface="メイリオ" pitchFamily="50" charset="-128"/>
              </a:rPr>
              <a:t>　増大する介護費用を世代間・世代内で公平に負担する観点からの制度的対応が必要。</a:t>
            </a:r>
            <a:endParaRPr lang="en-US" altLang="ja-JP" sz="1400" dirty="0" smtClean="0">
              <a:solidFill>
                <a:prstClr val="black"/>
              </a:solidFill>
              <a:latin typeface="メイリオ" pitchFamily="50" charset="-128"/>
              <a:ea typeface="メイリオ" pitchFamily="50" charset="-128"/>
            </a:endParaRPr>
          </a:p>
          <a:p>
            <a:pPr marL="273050" indent="-273050" fontAlgn="auto">
              <a:lnSpc>
                <a:spcPts val="2000"/>
              </a:lnSpc>
              <a:spcBef>
                <a:spcPts val="0"/>
              </a:spcBef>
              <a:spcAft>
                <a:spcPts val="0"/>
              </a:spcAft>
            </a:pPr>
            <a:r>
              <a:rPr lang="ja-JP" altLang="en-US" sz="1200" dirty="0" smtClean="0">
                <a:solidFill>
                  <a:prstClr val="black"/>
                </a:solidFill>
                <a:latin typeface="ＭＳ Ｐ明朝" pitchFamily="18" charset="-128"/>
                <a:ea typeface="ＭＳ Ｐ明朝" pitchFamily="18" charset="-128"/>
              </a:rPr>
              <a:t>　　</a:t>
            </a:r>
            <a:endParaRPr lang="en-US" altLang="ja-JP" sz="1200" dirty="0" smtClean="0">
              <a:solidFill>
                <a:prstClr val="black"/>
              </a:solidFill>
              <a:latin typeface="ＭＳ Ｐ明朝" pitchFamily="18" charset="-128"/>
              <a:ea typeface="ＭＳ Ｐ明朝" pitchFamily="18" charset="-128"/>
            </a:endParaRPr>
          </a:p>
          <a:p>
            <a:pPr marL="273050" indent="-273050" fontAlgn="auto">
              <a:lnSpc>
                <a:spcPts val="2000"/>
              </a:lnSpc>
              <a:spcBef>
                <a:spcPts val="0"/>
              </a:spcBef>
              <a:spcAft>
                <a:spcPts val="0"/>
              </a:spcAft>
            </a:pPr>
            <a:r>
              <a:rPr lang="ja-JP" altLang="en-US" sz="1200" dirty="0" smtClean="0">
                <a:solidFill>
                  <a:prstClr val="black"/>
                </a:solidFill>
                <a:latin typeface="ＭＳ Ｐ明朝" pitchFamily="18" charset="-128"/>
                <a:ea typeface="ＭＳ Ｐ明朝" pitchFamily="18" charset="-128"/>
              </a:rPr>
              <a:t>　　・　制度改革後では、</a:t>
            </a:r>
            <a:r>
              <a:rPr lang="en-US" altLang="ja-JP" sz="1200" dirty="0" smtClean="0">
                <a:solidFill>
                  <a:prstClr val="black"/>
                </a:solidFill>
                <a:latin typeface="ＭＳ Ｐ明朝" pitchFamily="18" charset="-128"/>
                <a:ea typeface="ＭＳ Ｐ明朝" pitchFamily="18" charset="-128"/>
              </a:rPr>
              <a:t>2025</a:t>
            </a:r>
            <a:r>
              <a:rPr lang="ja-JP" altLang="en-US" sz="1200" dirty="0" smtClean="0">
                <a:solidFill>
                  <a:prstClr val="black"/>
                </a:solidFill>
                <a:latin typeface="ＭＳ Ｐ明朝" pitchFamily="18" charset="-128"/>
                <a:ea typeface="ＭＳ Ｐ明朝" pitchFamily="18" charset="-128"/>
              </a:rPr>
              <a:t>年の介護の費用は約</a:t>
            </a:r>
            <a:r>
              <a:rPr lang="en-US" altLang="ja-JP" sz="1200" dirty="0" smtClean="0">
                <a:solidFill>
                  <a:prstClr val="black"/>
                </a:solidFill>
                <a:latin typeface="ＭＳ Ｐ明朝" pitchFamily="18" charset="-128"/>
                <a:ea typeface="ＭＳ Ｐ明朝" pitchFamily="18" charset="-128"/>
              </a:rPr>
              <a:t>21</a:t>
            </a:r>
            <a:r>
              <a:rPr lang="ja-JP" altLang="en-US" sz="1200" dirty="0" smtClean="0">
                <a:solidFill>
                  <a:prstClr val="black"/>
                </a:solidFill>
                <a:latin typeface="ＭＳ Ｐ明朝" pitchFamily="18" charset="-128"/>
                <a:ea typeface="ＭＳ Ｐ明朝" pitchFamily="18" charset="-128"/>
              </a:rPr>
              <a:t>兆円になる見通し（現在の介護の費用は約９兆円）</a:t>
            </a:r>
            <a:endParaRPr lang="en-US" altLang="ja-JP" sz="1200" dirty="0" smtClean="0">
              <a:solidFill>
                <a:prstClr val="black"/>
              </a:solidFill>
              <a:latin typeface="ＭＳ Ｐ明朝" pitchFamily="18" charset="-128"/>
              <a:ea typeface="ＭＳ Ｐ明朝" pitchFamily="18" charset="-128"/>
            </a:endParaRPr>
          </a:p>
          <a:p>
            <a:pPr marL="273050" indent="-273050" fontAlgn="auto">
              <a:lnSpc>
                <a:spcPts val="2000"/>
              </a:lnSpc>
              <a:spcBef>
                <a:spcPts val="0"/>
              </a:spcBef>
              <a:spcAft>
                <a:spcPts val="0"/>
              </a:spcAft>
            </a:pPr>
            <a:r>
              <a:rPr lang="ja-JP" altLang="en-US" sz="1200" dirty="0" smtClean="0">
                <a:solidFill>
                  <a:prstClr val="black"/>
                </a:solidFill>
                <a:latin typeface="ＭＳ Ｐ明朝" pitchFamily="18" charset="-128"/>
                <a:ea typeface="ＭＳ Ｐ明朝" pitchFamily="18" charset="-128"/>
              </a:rPr>
              <a:t>　　・　制度改革後では、</a:t>
            </a:r>
            <a:r>
              <a:rPr lang="en-US" altLang="ja-JP" sz="1200" dirty="0" smtClean="0">
                <a:solidFill>
                  <a:prstClr val="black"/>
                </a:solidFill>
                <a:latin typeface="ＭＳ Ｐ明朝" pitchFamily="18" charset="-128"/>
                <a:ea typeface="ＭＳ Ｐ明朝" pitchFamily="18" charset="-128"/>
              </a:rPr>
              <a:t>2025</a:t>
            </a:r>
            <a:r>
              <a:rPr lang="ja-JP" altLang="en-US" sz="1200" dirty="0" smtClean="0">
                <a:solidFill>
                  <a:prstClr val="black"/>
                </a:solidFill>
                <a:latin typeface="ＭＳ Ｐ明朝" pitchFamily="18" charset="-128"/>
                <a:ea typeface="ＭＳ Ｐ明朝" pitchFamily="18" charset="-128"/>
              </a:rPr>
              <a:t>年の介護保険料は月額</a:t>
            </a:r>
            <a:r>
              <a:rPr lang="en-US" altLang="ja-JP" sz="1200" dirty="0" smtClean="0">
                <a:solidFill>
                  <a:prstClr val="black"/>
                </a:solidFill>
                <a:latin typeface="ＭＳ Ｐ明朝" pitchFamily="18" charset="-128"/>
                <a:ea typeface="ＭＳ Ｐ明朝" pitchFamily="18" charset="-128"/>
              </a:rPr>
              <a:t>8,200</a:t>
            </a:r>
            <a:r>
              <a:rPr lang="ja-JP" altLang="en-US" sz="1200" dirty="0" smtClean="0">
                <a:solidFill>
                  <a:prstClr val="black"/>
                </a:solidFill>
                <a:latin typeface="ＭＳ Ｐ明朝" pitchFamily="18" charset="-128"/>
                <a:ea typeface="ＭＳ Ｐ明朝" pitchFamily="18" charset="-128"/>
              </a:rPr>
              <a:t>円程度（</a:t>
            </a:r>
            <a:r>
              <a:rPr lang="en-US" altLang="ja-JP" sz="1200" dirty="0" smtClean="0">
                <a:solidFill>
                  <a:prstClr val="black"/>
                </a:solidFill>
                <a:latin typeface="ＭＳ Ｐ明朝" pitchFamily="18" charset="-128"/>
                <a:ea typeface="ＭＳ Ｐ明朝" pitchFamily="18" charset="-128"/>
              </a:rPr>
              <a:t>※</a:t>
            </a:r>
            <a:r>
              <a:rPr lang="ja-JP" altLang="en-US" sz="1200" dirty="0" smtClean="0">
                <a:solidFill>
                  <a:prstClr val="black"/>
                </a:solidFill>
                <a:latin typeface="ＭＳ Ｐ明朝" pitchFamily="18" charset="-128"/>
                <a:ea typeface="ＭＳ Ｐ明朝" pitchFamily="18" charset="-128"/>
              </a:rPr>
              <a:t>）になる見通し（現在全国平均で</a:t>
            </a:r>
            <a:r>
              <a:rPr lang="en-US" altLang="ja-JP" sz="1200" dirty="0" smtClean="0">
                <a:solidFill>
                  <a:prstClr val="black"/>
                </a:solidFill>
                <a:latin typeface="ＭＳ Ｐ明朝" pitchFamily="18" charset="-128"/>
                <a:ea typeface="ＭＳ Ｐ明朝" pitchFamily="18" charset="-128"/>
              </a:rPr>
              <a:t>4,972</a:t>
            </a:r>
            <a:r>
              <a:rPr lang="ja-JP" altLang="en-US" sz="1200" dirty="0" smtClean="0">
                <a:solidFill>
                  <a:prstClr val="black"/>
                </a:solidFill>
                <a:latin typeface="ＭＳ Ｐ明朝" pitchFamily="18" charset="-128"/>
                <a:ea typeface="ＭＳ Ｐ明朝" pitchFamily="18" charset="-128"/>
              </a:rPr>
              <a:t>円）</a:t>
            </a:r>
            <a:endParaRPr lang="en-US" altLang="ja-JP" sz="1200" dirty="0" smtClean="0">
              <a:solidFill>
                <a:prstClr val="black"/>
              </a:solidFill>
              <a:latin typeface="ＭＳ Ｐ明朝" pitchFamily="18" charset="-128"/>
              <a:ea typeface="ＭＳ Ｐ明朝" pitchFamily="18" charset="-128"/>
            </a:endParaRPr>
          </a:p>
          <a:p>
            <a:pPr marL="273050" indent="-273050" fontAlgn="auto">
              <a:lnSpc>
                <a:spcPts val="2000"/>
              </a:lnSpc>
              <a:spcBef>
                <a:spcPts val="0"/>
              </a:spcBef>
              <a:spcAft>
                <a:spcPts val="0"/>
              </a:spcAft>
            </a:pPr>
            <a:r>
              <a:rPr lang="ja-JP" altLang="en-US" sz="1200" dirty="0" smtClean="0">
                <a:solidFill>
                  <a:prstClr val="black"/>
                </a:solidFill>
                <a:latin typeface="ＭＳ Ｐ明朝" pitchFamily="18" charset="-128"/>
                <a:ea typeface="ＭＳ Ｐ明朝" pitchFamily="18" charset="-128"/>
              </a:rPr>
              <a:t>　　　</a:t>
            </a:r>
            <a:r>
              <a:rPr lang="en-US" altLang="ja-JP" sz="1200" dirty="0" smtClean="0">
                <a:solidFill>
                  <a:prstClr val="black"/>
                </a:solidFill>
                <a:latin typeface="ＭＳ Ｐ明朝" pitchFamily="18" charset="-128"/>
                <a:ea typeface="ＭＳ Ｐ明朝" pitchFamily="18" charset="-128"/>
              </a:rPr>
              <a:t>※2012</a:t>
            </a:r>
            <a:r>
              <a:rPr lang="ja-JP" altLang="en-US" sz="1200" dirty="0" smtClean="0">
                <a:solidFill>
                  <a:prstClr val="black"/>
                </a:solidFill>
                <a:latin typeface="ＭＳ Ｐ明朝" pitchFamily="18" charset="-128"/>
                <a:ea typeface="ＭＳ Ｐ明朝" pitchFamily="18" charset="-128"/>
              </a:rPr>
              <a:t>年度の賃金水準に換算した値。</a:t>
            </a:r>
          </a:p>
          <a:p>
            <a:pPr marL="177800" indent="-177800" fontAlgn="auto">
              <a:lnSpc>
                <a:spcPts val="2000"/>
              </a:lnSpc>
              <a:spcBef>
                <a:spcPts val="0"/>
              </a:spcBef>
              <a:spcAft>
                <a:spcPts val="0"/>
              </a:spcAft>
            </a:pPr>
            <a:r>
              <a:rPr lang="ja-JP" altLang="en-US" sz="1400" dirty="0" smtClean="0">
                <a:solidFill>
                  <a:prstClr val="black"/>
                </a:solidFill>
                <a:latin typeface="メイリオ" pitchFamily="50" charset="-128"/>
                <a:ea typeface="メイリオ" pitchFamily="50" charset="-128"/>
              </a:rPr>
              <a:t> </a:t>
            </a:r>
            <a:endParaRPr lang="en-US" altLang="ja-JP" sz="1400" dirty="0" smtClean="0">
              <a:solidFill>
                <a:prstClr val="black"/>
              </a:solidFill>
              <a:latin typeface="メイリオ" pitchFamily="50" charset="-128"/>
              <a:ea typeface="メイリオ" pitchFamily="50" charset="-128"/>
            </a:endParaRPr>
          </a:p>
          <a:p>
            <a:pPr marL="450850" indent="-450850" fontAlgn="auto">
              <a:spcBef>
                <a:spcPts val="0"/>
              </a:spcBef>
              <a:spcAft>
                <a:spcPts val="0"/>
              </a:spcAft>
            </a:pPr>
            <a:endParaRPr lang="en-US" altLang="ja-JP" sz="1600" dirty="0" smtClean="0">
              <a:solidFill>
                <a:prstClr val="black"/>
              </a:solidFill>
              <a:latin typeface="HGPｺﾞｼｯｸM" pitchFamily="50" charset="-128"/>
              <a:ea typeface="HGPｺﾞｼｯｸM" pitchFamily="50" charset="-128"/>
            </a:endParaRPr>
          </a:p>
          <a:p>
            <a:pPr marL="180975" indent="-180975" fontAlgn="auto">
              <a:spcBef>
                <a:spcPts val="0"/>
              </a:spcBef>
              <a:spcAft>
                <a:spcPts val="0"/>
              </a:spcAft>
            </a:pPr>
            <a:endParaRPr lang="en-US" altLang="ja-JP" dirty="0" smtClean="0">
              <a:solidFill>
                <a:prstClr val="black"/>
              </a:solidFill>
              <a:latin typeface="メイリオ" pitchFamily="50" charset="-128"/>
              <a:ea typeface="メイリオ" pitchFamily="50" charset="-128"/>
            </a:endParaRPr>
          </a:p>
          <a:p>
            <a:pPr marL="180975" indent="-180975" fontAlgn="auto">
              <a:spcBef>
                <a:spcPts val="0"/>
              </a:spcBef>
              <a:spcAft>
                <a:spcPts val="0"/>
              </a:spcAft>
            </a:pPr>
            <a:endParaRPr lang="en-US" altLang="ja-JP" dirty="0" smtClean="0">
              <a:solidFill>
                <a:prstClr val="black"/>
              </a:solidFill>
              <a:latin typeface="メイリオ" pitchFamily="50" charset="-128"/>
              <a:ea typeface="メイリオ" pitchFamily="50" charset="-128"/>
            </a:endParaRPr>
          </a:p>
          <a:p>
            <a:pPr algn="ctr" fontAlgn="auto">
              <a:spcBef>
                <a:spcPts val="0"/>
              </a:spcBef>
              <a:spcAft>
                <a:spcPts val="0"/>
              </a:spcAft>
            </a:pPr>
            <a:endParaRPr lang="ja-JP" altLang="en-US" dirty="0">
              <a:solidFill>
                <a:prstClr val="black"/>
              </a:solidFill>
            </a:endParaRPr>
          </a:p>
        </p:txBody>
      </p:sp>
      <p:sp>
        <p:nvSpPr>
          <p:cNvPr id="5" name="正方形/長方形 4"/>
          <p:cNvSpPr/>
          <p:nvPr/>
        </p:nvSpPr>
        <p:spPr>
          <a:xfrm>
            <a:off x="4932094" y="1052736"/>
            <a:ext cx="4032448" cy="5798229"/>
          </a:xfrm>
          <a:prstGeom prst="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95250" indent="-95250" fontAlgn="auto">
              <a:lnSpc>
                <a:spcPts val="500"/>
              </a:lnSpc>
              <a:spcBef>
                <a:spcPts val="0"/>
              </a:spcBef>
              <a:spcAft>
                <a:spcPts val="0"/>
              </a:spcAft>
            </a:pPr>
            <a:endParaRPr lang="en-US" altLang="ja-JP" sz="1400" b="1" dirty="0" smtClean="0">
              <a:solidFill>
                <a:prstClr val="black"/>
              </a:solidFill>
              <a:latin typeface="ＭＳ Ｐゴシック"/>
            </a:endParaRPr>
          </a:p>
          <a:p>
            <a:pPr marL="95250" indent="-95250" fontAlgn="auto">
              <a:lnSpc>
                <a:spcPts val="2000"/>
              </a:lnSpc>
              <a:spcBef>
                <a:spcPts val="0"/>
              </a:spcBef>
              <a:spcAft>
                <a:spcPts val="0"/>
              </a:spcAft>
            </a:pPr>
            <a:r>
              <a:rPr lang="ja-JP" altLang="en-US" sz="1400" b="1" dirty="0" smtClean="0">
                <a:solidFill>
                  <a:prstClr val="black"/>
                </a:solidFill>
                <a:latin typeface="ＭＳ Ｐゴシック"/>
              </a:rPr>
              <a:t>（１）介護給付の重点化・効率化</a:t>
            </a:r>
            <a:endParaRPr lang="en-US" altLang="ja-JP" sz="1400" b="1" dirty="0" smtClean="0">
              <a:solidFill>
                <a:prstClr val="black"/>
              </a:solidFill>
              <a:latin typeface="ＭＳ Ｐゴシック"/>
            </a:endParaRPr>
          </a:p>
          <a:p>
            <a:pPr marL="95250" indent="-95250" fontAlgn="auto">
              <a:lnSpc>
                <a:spcPts val="2000"/>
              </a:lnSpc>
              <a:spcBef>
                <a:spcPts val="0"/>
              </a:spcBef>
              <a:spcAft>
                <a:spcPts val="0"/>
              </a:spcAft>
            </a:pPr>
            <a:r>
              <a:rPr lang="ja-JP" altLang="en-US" sz="1400" dirty="0" smtClean="0">
                <a:solidFill>
                  <a:prstClr val="black"/>
                </a:solidFill>
                <a:latin typeface="ＭＳ Ｐゴシック"/>
              </a:rPr>
              <a:t>　　介護保険の保険給付の対象となる保健医療サービス及び福祉サービスの範囲の適正化等による介護サービスの効率化及び重点化を図る。</a:t>
            </a:r>
            <a:endParaRPr lang="en-US" altLang="ja-JP" sz="1400" dirty="0" smtClean="0">
              <a:solidFill>
                <a:prstClr val="black"/>
              </a:solidFill>
              <a:latin typeface="ＭＳ Ｐゴシック"/>
            </a:endParaRPr>
          </a:p>
          <a:p>
            <a:pPr marL="95250" indent="-95250" fontAlgn="auto">
              <a:lnSpc>
                <a:spcPts val="2000"/>
              </a:lnSpc>
              <a:spcBef>
                <a:spcPts val="600"/>
              </a:spcBef>
              <a:spcAft>
                <a:spcPts val="0"/>
              </a:spcAft>
            </a:pPr>
            <a:r>
              <a:rPr lang="ja-JP" altLang="en-US" sz="1400" dirty="0" smtClean="0">
                <a:solidFill>
                  <a:prstClr val="black"/>
                </a:solidFill>
                <a:latin typeface="ＭＳ Ｐゴシック"/>
              </a:rPr>
              <a:t> （検討事項）</a:t>
            </a:r>
            <a:endParaRPr lang="en-US" altLang="ja-JP" sz="1400" dirty="0" smtClean="0">
              <a:solidFill>
                <a:prstClr val="black"/>
              </a:solidFill>
              <a:latin typeface="ＭＳ Ｐゴシック"/>
            </a:endParaRPr>
          </a:p>
          <a:p>
            <a:pPr marL="95250" indent="-95250" fontAlgn="auto">
              <a:lnSpc>
                <a:spcPts val="2000"/>
              </a:lnSpc>
              <a:spcBef>
                <a:spcPts val="0"/>
              </a:spcBef>
              <a:spcAft>
                <a:spcPts val="0"/>
              </a:spcAft>
              <a:buFont typeface="Wingdings" pitchFamily="2" charset="2"/>
              <a:buChar char="Ø"/>
            </a:pPr>
            <a:r>
              <a:rPr lang="ja-JP" altLang="en-US" sz="1400" dirty="0" smtClean="0">
                <a:solidFill>
                  <a:prstClr val="black"/>
                </a:solidFill>
                <a:latin typeface="ＭＳ Ｐゴシック"/>
              </a:rPr>
              <a:t>　軽度者に対する給付の重点化</a:t>
            </a:r>
            <a:endParaRPr lang="en-US" altLang="ja-JP" sz="1200" dirty="0" smtClean="0">
              <a:solidFill>
                <a:prstClr val="black"/>
              </a:solidFill>
              <a:latin typeface="ＭＳ Ｐゴシック"/>
            </a:endParaRPr>
          </a:p>
          <a:p>
            <a:pPr marL="95250" indent="-95250" fontAlgn="auto">
              <a:lnSpc>
                <a:spcPts val="1800"/>
              </a:lnSpc>
              <a:spcBef>
                <a:spcPts val="0"/>
              </a:spcBef>
              <a:spcAft>
                <a:spcPts val="0"/>
              </a:spcAft>
            </a:pPr>
            <a:r>
              <a:rPr lang="ja-JP" altLang="en-US" sz="1200" dirty="0" smtClean="0">
                <a:solidFill>
                  <a:prstClr val="black"/>
                </a:solidFill>
                <a:latin typeface="ＭＳ Ｐゴシック"/>
              </a:rPr>
              <a:t>　　・　予防給付の内容・方法の見直し</a:t>
            </a:r>
            <a:endParaRPr lang="en-US" altLang="ja-JP" sz="1200" dirty="0" smtClean="0">
              <a:solidFill>
                <a:prstClr val="black"/>
              </a:solidFill>
              <a:latin typeface="ＭＳ Ｐゴシック"/>
            </a:endParaRPr>
          </a:p>
          <a:p>
            <a:pPr marL="273050" indent="-273050" fontAlgn="auto">
              <a:lnSpc>
                <a:spcPts val="2000"/>
              </a:lnSpc>
              <a:spcBef>
                <a:spcPts val="0"/>
              </a:spcBef>
              <a:spcAft>
                <a:spcPts val="0"/>
              </a:spcAft>
              <a:buFont typeface="Wingdings" pitchFamily="2" charset="2"/>
              <a:buChar char="Ø"/>
            </a:pPr>
            <a:r>
              <a:rPr lang="ja-JP" altLang="en-US" sz="1400" dirty="0" smtClean="0">
                <a:solidFill>
                  <a:prstClr val="black"/>
                </a:solidFill>
                <a:latin typeface="ＭＳ Ｐゴシック"/>
              </a:rPr>
              <a:t>介護施設の重点化（在宅への移行）</a:t>
            </a:r>
          </a:p>
          <a:p>
            <a:pPr marL="95250" indent="-95250" fontAlgn="auto">
              <a:lnSpc>
                <a:spcPts val="2000"/>
              </a:lnSpc>
              <a:spcBef>
                <a:spcPts val="0"/>
              </a:spcBef>
              <a:spcAft>
                <a:spcPts val="0"/>
              </a:spcAft>
              <a:buFont typeface="Wingdings" pitchFamily="2" charset="2"/>
              <a:buChar char="Ø"/>
            </a:pPr>
            <a:r>
              <a:rPr lang="ja-JP" altLang="en-US" sz="1400" dirty="0" smtClean="0">
                <a:solidFill>
                  <a:prstClr val="black"/>
                </a:solidFill>
                <a:latin typeface="ＭＳ Ｐゴシック"/>
              </a:rPr>
              <a:t>　自立支援型のケアマネジメントの実現に向け　　</a:t>
            </a:r>
            <a:endParaRPr lang="en-US" altLang="ja-JP" sz="1400" dirty="0" smtClean="0">
              <a:solidFill>
                <a:prstClr val="black"/>
              </a:solidFill>
              <a:latin typeface="ＭＳ Ｐゴシック"/>
            </a:endParaRPr>
          </a:p>
          <a:p>
            <a:pPr fontAlgn="auto">
              <a:lnSpc>
                <a:spcPts val="2000"/>
              </a:lnSpc>
              <a:spcBef>
                <a:spcPts val="0"/>
              </a:spcBef>
              <a:spcAft>
                <a:spcPts val="0"/>
              </a:spcAft>
            </a:pPr>
            <a:r>
              <a:rPr lang="ja-JP" altLang="en-US" sz="1400" dirty="0" smtClean="0">
                <a:solidFill>
                  <a:prstClr val="black"/>
                </a:solidFill>
                <a:latin typeface="ＭＳ Ｐゴシック"/>
              </a:rPr>
              <a:t>　　た制度的対応</a:t>
            </a:r>
            <a:endParaRPr lang="en-US" altLang="ja-JP" sz="1400" dirty="0" smtClean="0">
              <a:solidFill>
                <a:prstClr val="black"/>
              </a:solidFill>
              <a:latin typeface="ＭＳ Ｐゴシック" pitchFamily="50" charset="-128"/>
            </a:endParaRPr>
          </a:p>
          <a:p>
            <a:pPr marL="95250" indent="-95250" fontAlgn="auto">
              <a:lnSpc>
                <a:spcPts val="2000"/>
              </a:lnSpc>
              <a:spcBef>
                <a:spcPts val="0"/>
              </a:spcBef>
              <a:spcAft>
                <a:spcPts val="0"/>
              </a:spcAft>
            </a:pPr>
            <a:r>
              <a:rPr lang="ja-JP" altLang="en-US" sz="1400" b="1" dirty="0" smtClean="0">
                <a:solidFill>
                  <a:prstClr val="black"/>
                </a:solidFill>
                <a:latin typeface="ＭＳ Ｐゴシック" pitchFamily="50" charset="-128"/>
              </a:rPr>
              <a:t>（２）世代間・世代内の負担の公平性の観点に立った制度の見直し</a:t>
            </a:r>
            <a:endParaRPr lang="en-US" altLang="ja-JP" sz="1400" b="1" dirty="0" smtClean="0">
              <a:solidFill>
                <a:prstClr val="black"/>
              </a:solidFill>
              <a:latin typeface="ＭＳ Ｐゴシック" pitchFamily="50" charset="-128"/>
            </a:endParaRPr>
          </a:p>
          <a:p>
            <a:pPr marL="95250" indent="-95250" fontAlgn="auto">
              <a:lnSpc>
                <a:spcPts val="2000"/>
              </a:lnSpc>
              <a:spcBef>
                <a:spcPts val="0"/>
              </a:spcBef>
              <a:spcAft>
                <a:spcPts val="0"/>
              </a:spcAft>
            </a:pPr>
            <a:r>
              <a:rPr lang="ja-JP" altLang="en-US" sz="1400" dirty="0" smtClean="0">
                <a:solidFill>
                  <a:prstClr val="black"/>
                </a:solidFill>
                <a:latin typeface="ＭＳ Ｐゴシック"/>
              </a:rPr>
              <a:t>　　保険料水準の上昇に伴う低所得者対策強化や、増大する介護費用の公平な負担といった観点から、制度の見直しを行う。</a:t>
            </a:r>
            <a:endParaRPr lang="en-US" altLang="ja-JP" sz="1400" dirty="0" smtClean="0">
              <a:solidFill>
                <a:prstClr val="black"/>
              </a:solidFill>
              <a:latin typeface="ＭＳ Ｐゴシック"/>
            </a:endParaRPr>
          </a:p>
          <a:p>
            <a:pPr marL="95250" indent="-95250" fontAlgn="auto">
              <a:lnSpc>
                <a:spcPts val="2000"/>
              </a:lnSpc>
              <a:spcBef>
                <a:spcPts val="600"/>
              </a:spcBef>
              <a:spcAft>
                <a:spcPts val="0"/>
              </a:spcAft>
            </a:pPr>
            <a:r>
              <a:rPr lang="ja-JP" altLang="en-US" sz="1400" dirty="0" smtClean="0">
                <a:solidFill>
                  <a:prstClr val="black"/>
                </a:solidFill>
                <a:latin typeface="ＭＳ Ｐゴシック"/>
              </a:rPr>
              <a:t> （検討事項）</a:t>
            </a:r>
            <a:endParaRPr lang="en-US" altLang="ja-JP" sz="1400" dirty="0" smtClean="0">
              <a:solidFill>
                <a:prstClr val="black"/>
              </a:solidFill>
              <a:latin typeface="ＭＳ Ｐゴシック"/>
            </a:endParaRPr>
          </a:p>
          <a:p>
            <a:pPr marL="95250" indent="-95250" fontAlgn="auto">
              <a:lnSpc>
                <a:spcPts val="2000"/>
              </a:lnSpc>
              <a:spcBef>
                <a:spcPts val="0"/>
              </a:spcBef>
              <a:spcAft>
                <a:spcPts val="0"/>
              </a:spcAft>
              <a:buFont typeface="Wingdings" pitchFamily="2" charset="2"/>
              <a:buChar char="Ø"/>
            </a:pPr>
            <a:r>
              <a:rPr lang="ja-JP" altLang="en-US" sz="1400" dirty="0" smtClean="0">
                <a:solidFill>
                  <a:prstClr val="black"/>
                </a:solidFill>
                <a:latin typeface="ＭＳ Ｐゴシック"/>
              </a:rPr>
              <a:t>　</a:t>
            </a:r>
            <a:r>
              <a:rPr lang="ja-JP" altLang="en-US" sz="1400" dirty="0" smtClean="0">
                <a:solidFill>
                  <a:prstClr val="black"/>
                </a:solidFill>
              </a:rPr>
              <a:t>介護保険料の低所得者軽減強化</a:t>
            </a:r>
            <a:endParaRPr lang="en-US" altLang="ja-JP" sz="1400" dirty="0" smtClean="0">
              <a:solidFill>
                <a:prstClr val="black"/>
              </a:solidFill>
              <a:latin typeface="ＭＳ Ｐゴシック" pitchFamily="50" charset="-128"/>
            </a:endParaRPr>
          </a:p>
          <a:p>
            <a:pPr marL="95250" indent="-95250" fontAlgn="auto">
              <a:lnSpc>
                <a:spcPts val="2000"/>
              </a:lnSpc>
              <a:spcBef>
                <a:spcPts val="0"/>
              </a:spcBef>
              <a:spcAft>
                <a:spcPts val="0"/>
              </a:spcAft>
              <a:buFont typeface="Wingdings" pitchFamily="2" charset="2"/>
              <a:buChar char="Ø"/>
            </a:pPr>
            <a:r>
              <a:rPr lang="ja-JP" altLang="en-US" sz="1400" dirty="0" smtClean="0">
                <a:solidFill>
                  <a:prstClr val="black"/>
                </a:solidFill>
                <a:latin typeface="ＭＳ Ｐゴシック" pitchFamily="50" charset="-128"/>
              </a:rPr>
              <a:t>　介護納付金の総報酬割導入</a:t>
            </a:r>
            <a:endParaRPr lang="en-US" altLang="ja-JP" sz="1400" dirty="0" smtClean="0">
              <a:solidFill>
                <a:prstClr val="black"/>
              </a:solidFill>
              <a:latin typeface="ＭＳ Ｐゴシック" pitchFamily="50" charset="-128"/>
            </a:endParaRPr>
          </a:p>
          <a:p>
            <a:pPr marL="177800" indent="-177800" fontAlgn="auto">
              <a:lnSpc>
                <a:spcPts val="2000"/>
              </a:lnSpc>
              <a:spcBef>
                <a:spcPts val="0"/>
              </a:spcBef>
              <a:spcAft>
                <a:spcPts val="0"/>
              </a:spcAft>
              <a:buFont typeface="Wingdings" pitchFamily="2" charset="2"/>
              <a:buChar char="Ø"/>
            </a:pPr>
            <a:r>
              <a:rPr lang="ja-JP" altLang="en-US" sz="1400" dirty="0" smtClean="0">
                <a:solidFill>
                  <a:prstClr val="black"/>
                </a:solidFill>
                <a:latin typeface="ＭＳ Ｐゴシック" pitchFamily="50" charset="-128"/>
              </a:rPr>
              <a:t>　利用者負担の在り方</a:t>
            </a:r>
            <a:endParaRPr lang="en-US" altLang="ja-JP" sz="1400" dirty="0" smtClean="0">
              <a:solidFill>
                <a:prstClr val="black"/>
              </a:solidFill>
              <a:latin typeface="ＭＳ Ｐゴシック" pitchFamily="50" charset="-128"/>
            </a:endParaRPr>
          </a:p>
          <a:p>
            <a:pPr marL="177800" indent="-177800" fontAlgn="auto">
              <a:lnSpc>
                <a:spcPts val="2000"/>
              </a:lnSpc>
              <a:spcBef>
                <a:spcPts val="0"/>
              </a:spcBef>
              <a:spcAft>
                <a:spcPts val="0"/>
              </a:spcAft>
            </a:pPr>
            <a:r>
              <a:rPr lang="ja-JP" altLang="en-US" sz="1400" dirty="0" smtClean="0">
                <a:solidFill>
                  <a:prstClr val="black"/>
                </a:solidFill>
                <a:latin typeface="ＭＳ Ｐゴシック" pitchFamily="50" charset="-128"/>
              </a:rPr>
              <a:t>　・　一定所得以上の所得者の利用者負担の在り方</a:t>
            </a:r>
            <a:endParaRPr lang="en-US" altLang="ja-JP" sz="1400" dirty="0" smtClean="0">
              <a:solidFill>
                <a:prstClr val="black"/>
              </a:solidFill>
              <a:latin typeface="ＭＳ Ｐゴシック" pitchFamily="50" charset="-128"/>
            </a:endParaRPr>
          </a:p>
          <a:p>
            <a:pPr marL="177800" indent="-177800" fontAlgn="auto">
              <a:lnSpc>
                <a:spcPts val="2000"/>
              </a:lnSpc>
              <a:spcBef>
                <a:spcPts val="0"/>
              </a:spcBef>
              <a:spcAft>
                <a:spcPts val="0"/>
              </a:spcAft>
            </a:pPr>
            <a:r>
              <a:rPr lang="ja-JP" altLang="en-US" sz="1400" dirty="0" smtClean="0">
                <a:solidFill>
                  <a:prstClr val="black"/>
                </a:solidFill>
                <a:latin typeface="ＭＳ Ｐゴシック" pitchFamily="50" charset="-128"/>
              </a:rPr>
              <a:t>　・　</a:t>
            </a:r>
            <a:r>
              <a:rPr lang="ja-JP" altLang="en-US" sz="1400" dirty="0" smtClean="0">
                <a:solidFill>
                  <a:prstClr val="black"/>
                </a:solidFill>
                <a:latin typeface="ＭＳ Ｐゴシック"/>
              </a:rPr>
              <a:t>補足給付における資産の勘案</a:t>
            </a:r>
            <a:endParaRPr lang="en-US" altLang="ja-JP" sz="1400" dirty="0" smtClean="0">
              <a:solidFill>
                <a:prstClr val="black"/>
              </a:solidFill>
              <a:latin typeface="ＭＳ Ｐゴシック"/>
            </a:endParaRPr>
          </a:p>
          <a:p>
            <a:pPr marL="177800" indent="-177800" fontAlgn="auto">
              <a:lnSpc>
                <a:spcPts val="2000"/>
              </a:lnSpc>
              <a:spcBef>
                <a:spcPts val="0"/>
              </a:spcBef>
              <a:spcAft>
                <a:spcPts val="0"/>
              </a:spcAft>
            </a:pPr>
            <a:r>
              <a:rPr lang="ja-JP" altLang="en-US" sz="1400" dirty="0" smtClean="0">
                <a:solidFill>
                  <a:prstClr val="black"/>
                </a:solidFill>
                <a:latin typeface="ＭＳ Ｐゴシック"/>
              </a:rPr>
              <a:t>　・　多床室の給付範囲</a:t>
            </a:r>
            <a:endParaRPr lang="en-US" altLang="ja-JP" sz="1400" dirty="0" smtClean="0">
              <a:solidFill>
                <a:prstClr val="black"/>
              </a:solidFill>
              <a:latin typeface="ＭＳ Ｐゴシック" pitchFamily="50" charset="-128"/>
            </a:endParaRPr>
          </a:p>
          <a:p>
            <a:pPr marL="95250" indent="-95250" fontAlgn="auto">
              <a:lnSpc>
                <a:spcPts val="2000"/>
              </a:lnSpc>
              <a:spcBef>
                <a:spcPts val="0"/>
              </a:spcBef>
              <a:spcAft>
                <a:spcPts val="0"/>
              </a:spcAft>
            </a:pPr>
            <a:endParaRPr lang="en-US" altLang="ja-JP" sz="1400" dirty="0" smtClean="0">
              <a:solidFill>
                <a:prstClr val="black"/>
              </a:solidFill>
              <a:latin typeface="ＭＳ Ｐゴシック" pitchFamily="50" charset="-128"/>
            </a:endParaRPr>
          </a:p>
          <a:p>
            <a:pPr marL="95250" indent="-95250" fontAlgn="auto">
              <a:lnSpc>
                <a:spcPts val="2000"/>
              </a:lnSpc>
              <a:spcBef>
                <a:spcPts val="0"/>
              </a:spcBef>
              <a:spcAft>
                <a:spcPts val="0"/>
              </a:spcAft>
            </a:pPr>
            <a:endParaRPr lang="ja-JP" altLang="en-US" sz="1400" dirty="0" smtClean="0">
              <a:solidFill>
                <a:prstClr val="black"/>
              </a:solidFill>
              <a:latin typeface="ＭＳ Ｐゴシック" pitchFamily="50" charset="-128"/>
            </a:endParaRPr>
          </a:p>
        </p:txBody>
      </p:sp>
      <p:sp>
        <p:nvSpPr>
          <p:cNvPr id="7" name="正方形/長方形 6"/>
          <p:cNvSpPr/>
          <p:nvPr/>
        </p:nvSpPr>
        <p:spPr>
          <a:xfrm>
            <a:off x="1043734" y="764704"/>
            <a:ext cx="2160240"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ja-JP" altLang="en-US" sz="2400" dirty="0" smtClean="0">
                <a:solidFill>
                  <a:prstClr val="white"/>
                </a:solidFill>
                <a:ea typeface="ＤＦ特太ゴシック体" pitchFamily="1" charset="-128"/>
              </a:rPr>
              <a:t>現状と課題</a:t>
            </a:r>
            <a:endParaRPr lang="ja-JP" altLang="en-US" sz="2400" dirty="0">
              <a:solidFill>
                <a:prstClr val="white"/>
              </a:solidFill>
              <a:ea typeface="ＤＦ特太ゴシック体" pitchFamily="1" charset="-128"/>
            </a:endParaRPr>
          </a:p>
        </p:txBody>
      </p:sp>
      <p:sp>
        <p:nvSpPr>
          <p:cNvPr id="13" name="正方形/長方形 12"/>
          <p:cNvSpPr/>
          <p:nvPr/>
        </p:nvSpPr>
        <p:spPr>
          <a:xfrm>
            <a:off x="5796142" y="764704"/>
            <a:ext cx="2376264" cy="432048"/>
          </a:xfrm>
          <a:prstGeom prst="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ja-JP" altLang="en-US" sz="2400" dirty="0" smtClean="0">
                <a:solidFill>
                  <a:prstClr val="white"/>
                </a:solidFill>
                <a:ea typeface="ＤＦ特太ゴシック体" pitchFamily="1" charset="-128"/>
              </a:rPr>
              <a:t>今後の方向性</a:t>
            </a:r>
            <a:endParaRPr lang="ja-JP" altLang="en-US" sz="2400" dirty="0">
              <a:solidFill>
                <a:prstClr val="white"/>
              </a:solidFill>
              <a:ea typeface="ＤＦ特太ゴシック体" pitchFamily="1" charset="-128"/>
            </a:endParaRPr>
          </a:p>
        </p:txBody>
      </p:sp>
      <p:sp>
        <p:nvSpPr>
          <p:cNvPr id="14" name="右矢印 13"/>
          <p:cNvSpPr/>
          <p:nvPr/>
        </p:nvSpPr>
        <p:spPr>
          <a:xfrm>
            <a:off x="4211966" y="2276872"/>
            <a:ext cx="720080" cy="2376264"/>
          </a:xfrm>
          <a:prstGeom prst="rightArrow">
            <a:avLst/>
          </a:prstGeom>
          <a:gradFill flip="none" rotWithShape="1">
            <a:gsLst>
              <a:gs pos="0">
                <a:srgbClr val="FFF200"/>
              </a:gs>
              <a:gs pos="45000">
                <a:srgbClr val="FF7A00"/>
              </a:gs>
              <a:gs pos="70000">
                <a:srgbClr val="FF0300"/>
              </a:gs>
              <a:gs pos="100000">
                <a:srgbClr val="4D0808"/>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a:solidFill>
                <a:prstClr val="white"/>
              </a:solidFill>
            </a:endParaRPr>
          </a:p>
        </p:txBody>
      </p:sp>
    </p:spTree>
    <p:extLst>
      <p:ext uri="{BB962C8B-B14F-4D97-AF65-F5344CB8AC3E}">
        <p14:creationId xmlns:p14="http://schemas.microsoft.com/office/powerpoint/2010/main" val="329722493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a:xfrm>
            <a:off x="263275" y="2997315"/>
            <a:ext cx="8457866" cy="792089"/>
          </a:xfrm>
          <a:prstGeom prst="rect">
            <a:avLst/>
          </a:prstGeom>
        </p:spPr>
        <p:txBody>
          <a:bodyPr vert="horz" lIns="91440" tIns="45720" rIns="91440" bIns="45720" rtlCol="0" anchor="t">
            <a:noAutofit/>
          </a:bodyPr>
          <a:lstStyle/>
          <a:p>
            <a:pPr marL="450850" indent="-450850" fontAlgn="auto">
              <a:spcBef>
                <a:spcPts val="0"/>
              </a:spcBef>
              <a:spcAft>
                <a:spcPts val="0"/>
              </a:spcAft>
            </a:pPr>
            <a:r>
              <a:rPr lang="ja-JP" altLang="en-US" sz="3200" dirty="0" smtClean="0">
                <a:solidFill>
                  <a:prstClr val="black"/>
                </a:solidFill>
                <a:latin typeface="Calibri"/>
                <a:ea typeface="ＭＳ Ｐゴシック"/>
              </a:rPr>
              <a:t>２</a:t>
            </a:r>
            <a:r>
              <a:rPr lang="ja-JP" altLang="en-US" sz="3200" dirty="0" err="1" smtClean="0">
                <a:solidFill>
                  <a:prstClr val="black"/>
                </a:solidFill>
                <a:latin typeface="Calibri"/>
                <a:ea typeface="ＭＳ Ｐゴシック"/>
              </a:rPr>
              <a:t>．</a:t>
            </a:r>
            <a:r>
              <a:rPr lang="ja-JP" altLang="en-US" sz="3200" dirty="0" smtClean="0">
                <a:solidFill>
                  <a:prstClr val="black"/>
                </a:solidFill>
                <a:latin typeface="Calibri"/>
                <a:ea typeface="ＭＳ Ｐゴシック"/>
              </a:rPr>
              <a:t>「社会保障・税一体改革における介護分野の制度見直しに関するこれまでの議論の整理」について</a:t>
            </a:r>
            <a:endParaRPr lang="ja-JP" altLang="en-US" sz="3200" dirty="0">
              <a:solidFill>
                <a:prstClr val="black"/>
              </a:solidFill>
              <a:latin typeface="Calibri"/>
              <a:ea typeface="ＭＳ Ｐゴシック"/>
            </a:endParaRPr>
          </a:p>
        </p:txBody>
      </p:sp>
      <p:grpSp>
        <p:nvGrpSpPr>
          <p:cNvPr id="6" name="Group 2"/>
          <p:cNvGrpSpPr>
            <a:grpSpLocks/>
          </p:cNvGrpSpPr>
          <p:nvPr/>
        </p:nvGrpSpPr>
        <p:grpSpPr bwMode="auto">
          <a:xfrm>
            <a:off x="6320135" y="476672"/>
            <a:ext cx="2162876" cy="598488"/>
            <a:chOff x="5543" y="550"/>
            <a:chExt cx="3700" cy="942"/>
          </a:xfrm>
        </p:grpSpPr>
        <p:sp>
          <p:nvSpPr>
            <p:cNvPr id="7" name="Rectangle 3"/>
            <p:cNvSpPr>
              <a:spLocks noChangeArrowheads="1"/>
            </p:cNvSpPr>
            <p:nvPr/>
          </p:nvSpPr>
          <p:spPr bwMode="auto">
            <a:xfrm>
              <a:off x="5543" y="550"/>
              <a:ext cx="2092" cy="471"/>
            </a:xfrm>
            <a:prstGeom prst="rect">
              <a:avLst/>
            </a:prstGeom>
            <a:solidFill>
              <a:srgbClr val="FFFFFF"/>
            </a:solidFill>
            <a:ln w="19050">
              <a:solidFill>
                <a:srgbClr val="000000"/>
              </a:solidFill>
              <a:miter lim="800000"/>
              <a:headEnd/>
              <a:tailEnd/>
            </a:ln>
          </p:spPr>
          <p:txBody>
            <a:bodyPr vert="horz" wrap="square" lIns="74295" tIns="8890" rIns="74295" bIns="8890" numCol="1" anchor="t" anchorCtr="0" compatLnSpc="1">
              <a:prstTxWarp prst="textNoShape">
                <a:avLst/>
              </a:prstTxWarp>
            </a:bodyPr>
            <a:lstStyle/>
            <a:p>
              <a:pPr algn="ctr">
                <a:lnSpc>
                  <a:spcPts val="1100"/>
                </a:lnSpc>
              </a:pPr>
              <a:r>
                <a:rPr lang="ja-JP" altLang="en-US" sz="800" dirty="0" smtClean="0">
                  <a:solidFill>
                    <a:prstClr val="black"/>
                  </a:solidFill>
                  <a:latin typeface="ＭＳ Ｐゴシック" pitchFamily="50" charset="-128"/>
                  <a:cs typeface="ＭＳ Ｐゴシック" pitchFamily="50" charset="-128"/>
                </a:rPr>
                <a:t>社会保障審議会</a:t>
              </a:r>
            </a:p>
            <a:p>
              <a:pPr algn="ctr">
                <a:lnSpc>
                  <a:spcPts val="1100"/>
                </a:lnSpc>
              </a:pPr>
              <a:r>
                <a:rPr lang="ja-JP" altLang="en-US" sz="800" dirty="0" smtClean="0">
                  <a:solidFill>
                    <a:prstClr val="black"/>
                  </a:solidFill>
                  <a:latin typeface="ＭＳ Ｐゴシック" pitchFamily="50" charset="-128"/>
                  <a:cs typeface="ＭＳ Ｐゴシック" pitchFamily="50" charset="-128"/>
                </a:rPr>
                <a:t>介護保険部会（第</a:t>
              </a:r>
              <a:r>
                <a:rPr lang="en-US" altLang="ja-JP" sz="800" dirty="0" smtClean="0">
                  <a:solidFill>
                    <a:prstClr val="black"/>
                  </a:solidFill>
                  <a:latin typeface="ＭＳ Ｐゴシック" pitchFamily="50" charset="-128"/>
                  <a:cs typeface="ＭＳ Ｐゴシック" pitchFamily="50" charset="-128"/>
                </a:rPr>
                <a:t>42</a:t>
              </a:r>
              <a:r>
                <a:rPr lang="ja-JP" altLang="en-US" sz="800" dirty="0" smtClean="0">
                  <a:solidFill>
                    <a:prstClr val="black"/>
                  </a:solidFill>
                  <a:latin typeface="ＭＳ Ｐゴシック" pitchFamily="50" charset="-128"/>
                  <a:cs typeface="ＭＳ Ｐゴシック" pitchFamily="50" charset="-128"/>
                </a:rPr>
                <a:t>回）</a:t>
              </a:r>
            </a:p>
            <a:p>
              <a:pPr>
                <a:lnSpc>
                  <a:spcPts val="1000"/>
                </a:lnSpc>
              </a:pPr>
              <a:endParaRPr lang="ja-JP" altLang="en-US" dirty="0" smtClean="0">
                <a:solidFill>
                  <a:prstClr val="black"/>
                </a:solidFill>
                <a:cs typeface="ＭＳ Ｐゴシック" pitchFamily="50" charset="-128"/>
              </a:endParaRPr>
            </a:p>
          </p:txBody>
        </p:sp>
        <p:sp>
          <p:nvSpPr>
            <p:cNvPr id="8" name="Rectangle 4"/>
            <p:cNvSpPr>
              <a:spLocks noChangeArrowheads="1"/>
            </p:cNvSpPr>
            <p:nvPr/>
          </p:nvSpPr>
          <p:spPr bwMode="auto">
            <a:xfrm>
              <a:off x="5543" y="1021"/>
              <a:ext cx="2092" cy="471"/>
            </a:xfrm>
            <a:prstGeom prst="rect">
              <a:avLst/>
            </a:prstGeom>
            <a:solidFill>
              <a:srgbClr val="FFFFFF"/>
            </a:solidFill>
            <a:ln w="19050">
              <a:solidFill>
                <a:srgbClr val="000000"/>
              </a:solidFill>
              <a:miter lim="800000"/>
              <a:headEnd/>
              <a:tailEnd/>
            </a:ln>
          </p:spPr>
          <p:txBody>
            <a:bodyPr vert="horz" wrap="square" lIns="74295" tIns="8890" rIns="74295" bIns="8890" numCol="1" anchor="t" anchorCtr="0" compatLnSpc="1">
              <a:prstTxWarp prst="textNoShape">
                <a:avLst/>
              </a:prstTxWarp>
            </a:bodyPr>
            <a:lstStyle/>
            <a:p>
              <a:pPr algn="ctr">
                <a:lnSpc>
                  <a:spcPct val="200000"/>
                </a:lnSpc>
              </a:pPr>
              <a:r>
                <a:rPr lang="ja-JP" altLang="en-US" sz="800" dirty="0" smtClean="0">
                  <a:solidFill>
                    <a:prstClr val="black"/>
                  </a:solidFill>
                  <a:latin typeface="ＭＳ Ｐゴシック" pitchFamily="50" charset="-128"/>
                  <a:cs typeface="ＭＳ Ｐゴシック" pitchFamily="50" charset="-128"/>
                </a:rPr>
                <a:t>平成</a:t>
              </a:r>
              <a:r>
                <a:rPr lang="en-US" altLang="ja-JP" sz="800" dirty="0" smtClean="0">
                  <a:solidFill>
                    <a:prstClr val="black"/>
                  </a:solidFill>
                  <a:latin typeface="ＭＳ Ｐゴシック" pitchFamily="50" charset="-128"/>
                  <a:cs typeface="ＭＳ Ｐゴシック" pitchFamily="50" charset="-128"/>
                </a:rPr>
                <a:t>25</a:t>
              </a:r>
              <a:r>
                <a:rPr lang="ja-JP" altLang="en-US" sz="800" dirty="0" smtClean="0">
                  <a:solidFill>
                    <a:prstClr val="black"/>
                  </a:solidFill>
                  <a:latin typeface="ＭＳ Ｐゴシック" pitchFamily="50" charset="-128"/>
                  <a:cs typeface="ＭＳ Ｐゴシック" pitchFamily="50" charset="-128"/>
                </a:rPr>
                <a:t>年１月</a:t>
              </a:r>
              <a:r>
                <a:rPr lang="en-US" altLang="ja-JP" sz="800" dirty="0" smtClean="0">
                  <a:solidFill>
                    <a:prstClr val="black"/>
                  </a:solidFill>
                  <a:latin typeface="ＭＳ Ｐゴシック" pitchFamily="50" charset="-128"/>
                  <a:cs typeface="ＭＳ Ｐゴシック" pitchFamily="50" charset="-128"/>
                </a:rPr>
                <a:t>21</a:t>
              </a:r>
              <a:r>
                <a:rPr lang="ja-JP" altLang="en-US" sz="800" dirty="0" smtClean="0">
                  <a:solidFill>
                    <a:prstClr val="black"/>
                  </a:solidFill>
                  <a:latin typeface="ＭＳ Ｐゴシック" pitchFamily="50" charset="-128"/>
                  <a:cs typeface="ＭＳ Ｐゴシック" pitchFamily="50" charset="-128"/>
                </a:rPr>
                <a:t>日</a:t>
              </a:r>
            </a:p>
            <a:p>
              <a:endParaRPr lang="ja-JP" altLang="en-US" dirty="0" smtClean="0">
                <a:solidFill>
                  <a:prstClr val="black"/>
                </a:solidFill>
                <a:cs typeface="ＭＳ Ｐゴシック" pitchFamily="50" charset="-128"/>
              </a:endParaRPr>
            </a:p>
          </p:txBody>
        </p:sp>
        <p:sp>
          <p:nvSpPr>
            <p:cNvPr id="9" name="Rectangle 5"/>
            <p:cNvSpPr>
              <a:spLocks noChangeArrowheads="1"/>
            </p:cNvSpPr>
            <p:nvPr/>
          </p:nvSpPr>
          <p:spPr bwMode="auto">
            <a:xfrm>
              <a:off x="7635" y="550"/>
              <a:ext cx="1608" cy="942"/>
            </a:xfrm>
            <a:prstGeom prst="rect">
              <a:avLst/>
            </a:prstGeom>
            <a:solidFill>
              <a:srgbClr val="FFFFFF"/>
            </a:solidFill>
            <a:ln w="19050">
              <a:solidFill>
                <a:srgbClr val="000000"/>
              </a:solidFill>
              <a:miter lim="800000"/>
              <a:headEnd/>
              <a:tailEnd/>
            </a:ln>
          </p:spPr>
          <p:txBody>
            <a:bodyPr vert="horz" wrap="square" lIns="74295" tIns="8890" rIns="74295" bIns="8890" numCol="1" anchor="t" anchorCtr="0" compatLnSpc="1">
              <a:prstTxWarp prst="textNoShape">
                <a:avLst/>
              </a:prstTxWarp>
            </a:bodyPr>
            <a:lstStyle/>
            <a:p>
              <a:pPr algn="ctr"/>
              <a:endParaRPr lang="en-US" altLang="ja-JP" sz="1400" dirty="0" smtClean="0">
                <a:solidFill>
                  <a:prstClr val="black"/>
                </a:solidFill>
                <a:latin typeface="ＭＳ ゴシック" pitchFamily="49" charset="-128"/>
                <a:ea typeface="ＭＳ ゴシック" pitchFamily="49" charset="-128"/>
                <a:cs typeface="ＭＳ Ｐゴシック" pitchFamily="50" charset="-128"/>
              </a:endParaRPr>
            </a:p>
            <a:p>
              <a:pPr algn="ctr">
                <a:lnSpc>
                  <a:spcPts val="1300"/>
                </a:lnSpc>
              </a:pPr>
              <a:r>
                <a:rPr lang="ja-JP" altLang="en-US" sz="1400" smtClean="0">
                  <a:solidFill>
                    <a:prstClr val="black"/>
                  </a:solidFill>
                  <a:latin typeface="ＭＳ ゴシック" pitchFamily="49" charset="-128"/>
                  <a:ea typeface="ＭＳ ゴシック" pitchFamily="49" charset="-128"/>
                  <a:cs typeface="ＭＳ Ｐゴシック" pitchFamily="50" charset="-128"/>
                </a:rPr>
                <a:t>資料２</a:t>
              </a:r>
              <a:endParaRPr lang="ja-JP" altLang="en-US" sz="1400" dirty="0" smtClean="0">
                <a:solidFill>
                  <a:prstClr val="black"/>
                </a:solidFill>
                <a:latin typeface="ＭＳ ゴシック" pitchFamily="49" charset="-128"/>
                <a:ea typeface="ＭＳ ゴシック" pitchFamily="49" charset="-128"/>
                <a:cs typeface="ＭＳ Ｐゴシック" pitchFamily="50" charset="-128"/>
              </a:endParaRPr>
            </a:p>
            <a:p>
              <a:endParaRPr lang="ja-JP" altLang="en-US" dirty="0" smtClean="0">
                <a:solidFill>
                  <a:prstClr val="black"/>
                </a:solidFill>
                <a:cs typeface="ＭＳ Ｐゴシック" pitchFamily="50" charset="-128"/>
              </a:endParaRPr>
            </a:p>
          </p:txBody>
        </p:sp>
      </p:grpSp>
    </p:spTree>
    <p:extLst>
      <p:ext uri="{BB962C8B-B14F-4D97-AF65-F5344CB8AC3E}">
        <p14:creationId xmlns:p14="http://schemas.microsoft.com/office/powerpoint/2010/main" val="212925587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412291" y="2532177"/>
            <a:ext cx="4126523" cy="765628"/>
          </a:xfrm>
          <a:prstGeom prst="rect">
            <a:avLst/>
          </a:prstGeom>
          <a:solidFill>
            <a:srgbClr val="FFFFCC"/>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4625" indent="-174625" defTabSz="912813"/>
            <a:r>
              <a:rPr lang="ja-JP" altLang="en-US" sz="1200" dirty="0" smtClean="0">
                <a:solidFill>
                  <a:prstClr val="black"/>
                </a:solidFill>
                <a:latin typeface="Arial Narrow" pitchFamily="34" charset="0"/>
                <a:ea typeface="HGPｺﾞｼｯｸM" pitchFamily="50" charset="-128"/>
              </a:rPr>
              <a:t>○ 利用者負担割合の引上げ </a:t>
            </a:r>
            <a:r>
              <a:rPr lang="en-US" altLang="ja-JP" sz="1200" dirty="0" smtClean="0">
                <a:solidFill>
                  <a:prstClr val="black"/>
                </a:solidFill>
                <a:latin typeface="Arial Narrow" pitchFamily="34" charset="0"/>
                <a:ea typeface="HGPｺﾞｼｯｸM" pitchFamily="50" charset="-128"/>
              </a:rPr>
              <a:t>― </a:t>
            </a:r>
            <a:r>
              <a:rPr lang="ja-JP" altLang="en-US" sz="1200" dirty="0" smtClean="0">
                <a:solidFill>
                  <a:prstClr val="black"/>
                </a:solidFill>
                <a:latin typeface="Arial Narrow" pitchFamily="34" charset="0"/>
                <a:ea typeface="HGPｺﾞｼｯｸM" pitchFamily="50" charset="-128"/>
              </a:rPr>
              <a:t>利用抑制によりかえって重度化が進み費用がかかり反対との意見多数</a:t>
            </a:r>
            <a:endParaRPr lang="en-US" altLang="ja-JP" sz="1200" dirty="0" smtClean="0">
              <a:solidFill>
                <a:prstClr val="black"/>
              </a:solidFill>
              <a:latin typeface="Arial Narrow" pitchFamily="34" charset="0"/>
              <a:ea typeface="HGPｺﾞｼｯｸM" pitchFamily="50" charset="-128"/>
            </a:endParaRPr>
          </a:p>
          <a:p>
            <a:pPr marL="174625" indent="-174625" defTabSz="912813"/>
            <a:r>
              <a:rPr lang="ja-JP" altLang="en-US" sz="1200" smtClean="0">
                <a:solidFill>
                  <a:prstClr val="black"/>
                </a:solidFill>
                <a:latin typeface="Arial Narrow" pitchFamily="34" charset="0"/>
                <a:ea typeface="HGPｺﾞｼｯｸM" pitchFamily="50" charset="-128"/>
              </a:rPr>
              <a:t>○一方、</a:t>
            </a:r>
            <a:r>
              <a:rPr lang="ja-JP" altLang="en-US" sz="1200" dirty="0" smtClean="0">
                <a:solidFill>
                  <a:prstClr val="black"/>
                </a:solidFill>
                <a:latin typeface="Arial Narrow" pitchFamily="34" charset="0"/>
                <a:ea typeface="HGPｺﾞｼｯｸM" pitchFamily="50" charset="-128"/>
              </a:rPr>
              <a:t>給付の内容や方法を見直すべきとの意見多数 </a:t>
            </a:r>
            <a:endParaRPr lang="ja-JP" altLang="en-US" sz="1200" dirty="0">
              <a:solidFill>
                <a:prstClr val="black"/>
              </a:solidFill>
              <a:latin typeface="Arial Narrow" pitchFamily="34" charset="0"/>
              <a:ea typeface="HGPｺﾞｼｯｸM" pitchFamily="50" charset="-128"/>
            </a:endParaRPr>
          </a:p>
        </p:txBody>
      </p:sp>
      <p:sp>
        <p:nvSpPr>
          <p:cNvPr id="11" name="正方形/長方形 10"/>
          <p:cNvSpPr/>
          <p:nvPr/>
        </p:nvSpPr>
        <p:spPr>
          <a:xfrm>
            <a:off x="4799060" y="2501365"/>
            <a:ext cx="4133219" cy="639967"/>
          </a:xfrm>
          <a:prstGeom prst="rect">
            <a:avLst/>
          </a:prstGeom>
          <a:solidFill>
            <a:srgbClr val="FFFFCC"/>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4625" indent="-174625" defTabSz="912813"/>
            <a:r>
              <a:rPr lang="ja-JP" altLang="en-US" sz="1200" dirty="0" smtClean="0">
                <a:solidFill>
                  <a:prstClr val="black"/>
                </a:solidFill>
                <a:latin typeface="Arial Narrow" pitchFamily="34" charset="0"/>
                <a:ea typeface="HGPｺﾞｼｯｸM" pitchFamily="50" charset="-128"/>
              </a:rPr>
              <a:t>○ 利用者負担の導入 </a:t>
            </a:r>
            <a:r>
              <a:rPr lang="en-US" altLang="ja-JP" sz="1200" dirty="0" smtClean="0">
                <a:solidFill>
                  <a:prstClr val="black"/>
                </a:solidFill>
                <a:latin typeface="Arial Narrow" pitchFamily="34" charset="0"/>
                <a:ea typeface="HGPｺﾞｼｯｸM" pitchFamily="50" charset="-128"/>
              </a:rPr>
              <a:t>― </a:t>
            </a:r>
            <a:r>
              <a:rPr lang="ja-JP" altLang="en-US" sz="1200" dirty="0" smtClean="0">
                <a:solidFill>
                  <a:prstClr val="black"/>
                </a:solidFill>
                <a:latin typeface="Arial Narrow" pitchFamily="34" charset="0"/>
                <a:ea typeface="HGPｺﾞｼｯｸM" pitchFamily="50" charset="-128"/>
              </a:rPr>
              <a:t>賛否分かれる</a:t>
            </a:r>
            <a:endParaRPr lang="en-US" altLang="ja-JP" sz="1200" dirty="0" smtClean="0">
              <a:solidFill>
                <a:prstClr val="black"/>
              </a:solidFill>
              <a:latin typeface="Arial Narrow" pitchFamily="34" charset="0"/>
              <a:ea typeface="HGPｺﾞｼｯｸM" pitchFamily="50" charset="-128"/>
            </a:endParaRPr>
          </a:p>
          <a:p>
            <a:pPr marL="174625" indent="-174625" defTabSz="912813"/>
            <a:r>
              <a:rPr lang="ja-JP" altLang="en-US" sz="1200" dirty="0" smtClean="0">
                <a:solidFill>
                  <a:prstClr val="black"/>
                </a:solidFill>
                <a:latin typeface="Arial Narrow" pitchFamily="34" charset="0"/>
                <a:ea typeface="HGPｺﾞｼｯｸM" pitchFamily="50" charset="-128"/>
              </a:rPr>
              <a:t>○ 機能強化に向けた制度的な対応の必要性（資格のあり方や質の向上） </a:t>
            </a:r>
            <a:r>
              <a:rPr lang="en-US" altLang="ja-JP" sz="1200" dirty="0" smtClean="0">
                <a:solidFill>
                  <a:prstClr val="black"/>
                </a:solidFill>
                <a:latin typeface="Arial Narrow" pitchFamily="34" charset="0"/>
                <a:ea typeface="HGPｺﾞｼｯｸM" pitchFamily="50" charset="-128"/>
              </a:rPr>
              <a:t>― </a:t>
            </a:r>
            <a:r>
              <a:rPr lang="ja-JP" altLang="en-US" sz="1200" dirty="0" smtClean="0">
                <a:solidFill>
                  <a:prstClr val="black"/>
                </a:solidFill>
                <a:latin typeface="Arial Narrow" pitchFamily="34" charset="0"/>
                <a:ea typeface="HGPｺﾞｼｯｸM" pitchFamily="50" charset="-128"/>
              </a:rPr>
              <a:t>関係者間の認識が共有</a:t>
            </a:r>
            <a:endParaRPr lang="en-US" altLang="ja-JP" sz="1200" dirty="0" smtClean="0">
              <a:solidFill>
                <a:prstClr val="black"/>
              </a:solidFill>
              <a:latin typeface="Arial Narrow" pitchFamily="34" charset="0"/>
              <a:ea typeface="HGPｺﾞｼｯｸM" pitchFamily="50" charset="-128"/>
            </a:endParaRPr>
          </a:p>
        </p:txBody>
      </p:sp>
      <p:sp>
        <p:nvSpPr>
          <p:cNvPr id="18" name="正方形/長方形 17"/>
          <p:cNvSpPr/>
          <p:nvPr/>
        </p:nvSpPr>
        <p:spPr>
          <a:xfrm>
            <a:off x="412327" y="3628854"/>
            <a:ext cx="4133219" cy="808265"/>
          </a:xfrm>
          <a:prstGeom prst="rect">
            <a:avLst/>
          </a:prstGeom>
          <a:solidFill>
            <a:srgbClr val="FFFFCC"/>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4625" indent="-174625" defTabSz="912813"/>
            <a:r>
              <a:rPr lang="ja-JP" altLang="en-US" sz="1100" dirty="0" smtClean="0">
                <a:solidFill>
                  <a:prstClr val="black"/>
                </a:solidFill>
                <a:latin typeface="Arial Narrow" pitchFamily="34" charset="0"/>
                <a:ea typeface="HGPｺﾞｼｯｸM" pitchFamily="50" charset="-128"/>
              </a:rPr>
              <a:t>○ 資産等を勘案した給付の見直し </a:t>
            </a:r>
            <a:r>
              <a:rPr lang="en-US" altLang="ja-JP" sz="1100" dirty="0" smtClean="0">
                <a:solidFill>
                  <a:prstClr val="black"/>
                </a:solidFill>
                <a:latin typeface="Arial Narrow" pitchFamily="34" charset="0"/>
                <a:ea typeface="HGPｺﾞｼｯｸM" pitchFamily="50" charset="-128"/>
              </a:rPr>
              <a:t>―</a:t>
            </a:r>
            <a:r>
              <a:rPr lang="ja-JP" altLang="en-US" sz="1100" dirty="0" smtClean="0">
                <a:solidFill>
                  <a:prstClr val="black"/>
                </a:solidFill>
                <a:latin typeface="Arial Narrow" pitchFamily="34" charset="0"/>
                <a:ea typeface="HGPｺﾞｼｯｸM" pitchFamily="50" charset="-128"/>
              </a:rPr>
              <a:t>若い人よりも高齢者の方が資産保有が多いこと、生産年齢人口が減少していく中で資産に着目した負担を重視していく必要があることなどから肯定的な意見多数、具体的な仕組み作りに向けた実務的な検討が必要</a:t>
            </a:r>
            <a:endParaRPr lang="en-US" altLang="ja-JP" sz="1100" dirty="0" smtClean="0">
              <a:solidFill>
                <a:prstClr val="black"/>
              </a:solidFill>
              <a:latin typeface="Arial Narrow" pitchFamily="34" charset="0"/>
              <a:ea typeface="HGPｺﾞｼｯｸM" pitchFamily="50" charset="-128"/>
            </a:endParaRPr>
          </a:p>
        </p:txBody>
      </p:sp>
      <p:sp>
        <p:nvSpPr>
          <p:cNvPr id="20" name="正方形/長方形 19"/>
          <p:cNvSpPr/>
          <p:nvPr/>
        </p:nvSpPr>
        <p:spPr>
          <a:xfrm>
            <a:off x="398946" y="4653503"/>
            <a:ext cx="4128083" cy="660229"/>
          </a:xfrm>
          <a:prstGeom prst="rect">
            <a:avLst/>
          </a:prstGeom>
          <a:solidFill>
            <a:srgbClr val="FFFFCC"/>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4625" indent="-174625" defTabSz="912813"/>
            <a:r>
              <a:rPr lang="ja-JP" altLang="en-US" sz="1200" dirty="0" smtClean="0">
                <a:solidFill>
                  <a:prstClr val="black"/>
                </a:solidFill>
                <a:latin typeface="Arial Narrow" pitchFamily="34" charset="0"/>
                <a:ea typeface="HGPｺﾞｼｯｸM" pitchFamily="50" charset="-128"/>
              </a:rPr>
              <a:t>○軽度要介護者（要介護</a:t>
            </a:r>
            <a:r>
              <a:rPr lang="en-US" altLang="ja-JP" sz="1200" dirty="0" smtClean="0">
                <a:solidFill>
                  <a:prstClr val="black"/>
                </a:solidFill>
                <a:latin typeface="Arial Narrow" pitchFamily="34" charset="0"/>
                <a:ea typeface="HGPｺﾞｼｯｸM" pitchFamily="50" charset="-128"/>
              </a:rPr>
              <a:t>1,2</a:t>
            </a:r>
            <a:r>
              <a:rPr lang="ja-JP" altLang="en-US" sz="1200" dirty="0" smtClean="0">
                <a:solidFill>
                  <a:prstClr val="black"/>
                </a:solidFill>
                <a:latin typeface="Arial Narrow" pitchFamily="34" charset="0"/>
                <a:ea typeface="HGPｺﾞｼｯｸM" pitchFamily="50" charset="-128"/>
              </a:rPr>
              <a:t>）の施設サービスの給付額が在宅における支給限度額を上回ることについての問題提起　等</a:t>
            </a:r>
            <a:endParaRPr lang="en-US" altLang="ja-JP" sz="1200" dirty="0" smtClean="0">
              <a:solidFill>
                <a:prstClr val="black"/>
              </a:solidFill>
              <a:latin typeface="Arial Narrow" pitchFamily="34" charset="0"/>
              <a:ea typeface="HGPｺﾞｼｯｸM" pitchFamily="50" charset="-128"/>
            </a:endParaRPr>
          </a:p>
        </p:txBody>
      </p:sp>
      <p:sp>
        <p:nvSpPr>
          <p:cNvPr id="4" name="角丸四角形 3"/>
          <p:cNvSpPr/>
          <p:nvPr/>
        </p:nvSpPr>
        <p:spPr>
          <a:xfrm>
            <a:off x="251528" y="2277239"/>
            <a:ext cx="2853729" cy="251771"/>
          </a:xfrm>
          <a:prstGeom prst="roundRect">
            <a:avLst/>
          </a:prstGeom>
          <a:pattFill prst="pct50">
            <a:fgClr>
              <a:srgbClr val="FFCC99"/>
            </a:fgClr>
            <a:bgClr>
              <a:schemeClr val="bg1"/>
            </a:bgClr>
          </a:patt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813"/>
            <a:r>
              <a:rPr lang="ja-JP" altLang="en-US" sz="1400" dirty="0" smtClean="0">
                <a:solidFill>
                  <a:prstClr val="black"/>
                </a:solidFill>
              </a:rPr>
              <a:t>要支援者に対する給付</a:t>
            </a:r>
            <a:endParaRPr lang="ja-JP" altLang="en-US" sz="1400" dirty="0">
              <a:solidFill>
                <a:prstClr val="black"/>
              </a:solidFill>
            </a:endParaRPr>
          </a:p>
        </p:txBody>
      </p:sp>
      <p:sp>
        <p:nvSpPr>
          <p:cNvPr id="9" name="角丸四角形 8"/>
          <p:cNvSpPr/>
          <p:nvPr/>
        </p:nvSpPr>
        <p:spPr>
          <a:xfrm>
            <a:off x="4638296" y="2269233"/>
            <a:ext cx="2853729" cy="247522"/>
          </a:xfrm>
          <a:prstGeom prst="roundRect">
            <a:avLst/>
          </a:prstGeom>
          <a:pattFill prst="pct50">
            <a:fgClr>
              <a:srgbClr val="FFCC99"/>
            </a:fgClr>
            <a:bgClr>
              <a:schemeClr val="bg1"/>
            </a:bgClr>
          </a:patt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813"/>
            <a:r>
              <a:rPr lang="ja-JP" altLang="en-US" sz="1400" dirty="0" smtClean="0">
                <a:solidFill>
                  <a:prstClr val="black"/>
                </a:solidFill>
              </a:rPr>
              <a:t>ケアマネジメント</a:t>
            </a:r>
            <a:endParaRPr lang="ja-JP" altLang="en-US" sz="1400" dirty="0">
              <a:solidFill>
                <a:prstClr val="black"/>
              </a:solidFill>
            </a:endParaRPr>
          </a:p>
        </p:txBody>
      </p:sp>
      <p:sp>
        <p:nvSpPr>
          <p:cNvPr id="17" name="角丸四角形 16"/>
          <p:cNvSpPr/>
          <p:nvPr/>
        </p:nvSpPr>
        <p:spPr>
          <a:xfrm>
            <a:off x="251528" y="3413680"/>
            <a:ext cx="2853729" cy="225151"/>
          </a:xfrm>
          <a:prstGeom prst="roundRect">
            <a:avLst/>
          </a:prstGeom>
          <a:pattFill prst="pct50">
            <a:fgClr>
              <a:srgbClr val="FFCC99"/>
            </a:fgClr>
            <a:bgClr>
              <a:schemeClr val="bg1"/>
            </a:bgClr>
          </a:patt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813"/>
            <a:r>
              <a:rPr lang="ja-JP" altLang="en-US" sz="1400" dirty="0" smtClean="0">
                <a:solidFill>
                  <a:prstClr val="black"/>
                </a:solidFill>
              </a:rPr>
              <a:t>補足給付における資産等の勘案</a:t>
            </a:r>
            <a:endParaRPr lang="ja-JP" altLang="en-US" sz="1400" dirty="0">
              <a:solidFill>
                <a:prstClr val="black"/>
              </a:solidFill>
            </a:endParaRPr>
          </a:p>
        </p:txBody>
      </p:sp>
      <p:sp>
        <p:nvSpPr>
          <p:cNvPr id="19" name="角丸四角形 18"/>
          <p:cNvSpPr/>
          <p:nvPr/>
        </p:nvSpPr>
        <p:spPr>
          <a:xfrm>
            <a:off x="251528" y="4521277"/>
            <a:ext cx="2853729" cy="257292"/>
          </a:xfrm>
          <a:prstGeom prst="roundRect">
            <a:avLst/>
          </a:prstGeom>
          <a:pattFill prst="pct50">
            <a:fgClr>
              <a:srgbClr val="FFCC99"/>
            </a:fgClr>
            <a:bgClr>
              <a:schemeClr val="bg1"/>
            </a:bgClr>
          </a:patt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813"/>
            <a:r>
              <a:rPr lang="ja-JP" altLang="en-US" sz="1400" dirty="0" smtClean="0">
                <a:solidFill>
                  <a:prstClr val="black"/>
                </a:solidFill>
              </a:rPr>
              <a:t>介護施設の重点化</a:t>
            </a:r>
            <a:endParaRPr lang="ja-JP" altLang="en-US" sz="1400" dirty="0">
              <a:solidFill>
                <a:prstClr val="black"/>
              </a:solidFill>
            </a:endParaRPr>
          </a:p>
        </p:txBody>
      </p:sp>
      <p:sp>
        <p:nvSpPr>
          <p:cNvPr id="26" name="正方形/長方形 25"/>
          <p:cNvSpPr/>
          <p:nvPr/>
        </p:nvSpPr>
        <p:spPr>
          <a:xfrm>
            <a:off x="412307" y="6076670"/>
            <a:ext cx="4126523" cy="471361"/>
          </a:xfrm>
          <a:prstGeom prst="rect">
            <a:avLst/>
          </a:prstGeom>
          <a:solidFill>
            <a:srgbClr val="FFFFCC"/>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4625" indent="-174625" defTabSz="912813"/>
            <a:r>
              <a:rPr lang="ja-JP" altLang="en-US" sz="1200" dirty="0" smtClean="0">
                <a:solidFill>
                  <a:prstClr val="black"/>
                </a:solidFill>
                <a:latin typeface="Arial Narrow" pitchFamily="34" charset="0"/>
                <a:ea typeface="HGPｺﾞｼｯｸM" pitchFamily="50" charset="-128"/>
              </a:rPr>
              <a:t>○　低所得者に対して保険料の軽減強化を行うことについては、肯定的意見多数</a:t>
            </a:r>
            <a:endParaRPr lang="ja-JP" altLang="en-US" sz="1200" dirty="0">
              <a:solidFill>
                <a:prstClr val="black"/>
              </a:solidFill>
              <a:latin typeface="Arial Narrow" pitchFamily="34" charset="0"/>
              <a:ea typeface="HGPｺﾞｼｯｸM" pitchFamily="50" charset="-128"/>
            </a:endParaRPr>
          </a:p>
        </p:txBody>
      </p:sp>
      <p:sp>
        <p:nvSpPr>
          <p:cNvPr id="27" name="正方形/長方形 26"/>
          <p:cNvSpPr/>
          <p:nvPr/>
        </p:nvSpPr>
        <p:spPr>
          <a:xfrm>
            <a:off x="4837195" y="6103096"/>
            <a:ext cx="4126523" cy="638272"/>
          </a:xfrm>
          <a:prstGeom prst="rect">
            <a:avLst/>
          </a:prstGeom>
          <a:solidFill>
            <a:srgbClr val="FFFFCC"/>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4625" indent="-174625" defTabSz="912813"/>
            <a:r>
              <a:rPr lang="ja-JP" altLang="en-US" sz="1200" dirty="0" smtClean="0">
                <a:solidFill>
                  <a:prstClr val="black"/>
                </a:solidFill>
                <a:latin typeface="Arial Narrow" pitchFamily="34" charset="0"/>
                <a:ea typeface="HGPｺﾞｼｯｸM" pitchFamily="50" charset="-128"/>
              </a:rPr>
              <a:t>○ 負担の応能性を高めることが公平性を高めるとの賛成意見多数。一方、社会保障負担の増加する現役世代の保険料に配慮すべき等の強い反対意見も存在</a:t>
            </a:r>
            <a:endParaRPr lang="ja-JP" altLang="en-US" sz="1200" dirty="0">
              <a:solidFill>
                <a:prstClr val="black"/>
              </a:solidFill>
              <a:latin typeface="Arial Narrow" pitchFamily="34" charset="0"/>
              <a:ea typeface="HGPｺﾞｼｯｸM" pitchFamily="50" charset="-128"/>
            </a:endParaRPr>
          </a:p>
        </p:txBody>
      </p:sp>
      <p:sp>
        <p:nvSpPr>
          <p:cNvPr id="28" name="角丸四角形 27"/>
          <p:cNvSpPr/>
          <p:nvPr/>
        </p:nvSpPr>
        <p:spPr>
          <a:xfrm>
            <a:off x="251579" y="5865860"/>
            <a:ext cx="3691009" cy="245835"/>
          </a:xfrm>
          <a:prstGeom prst="roundRect">
            <a:avLst/>
          </a:prstGeom>
          <a:pattFill prst="pct50">
            <a:fgClr>
              <a:srgbClr val="FFCC99"/>
            </a:fgClr>
            <a:bgClr>
              <a:schemeClr val="bg1"/>
            </a:bgClr>
          </a:patt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813"/>
            <a:r>
              <a:rPr lang="ja-JP" altLang="en-US" sz="1400" dirty="0" smtClean="0">
                <a:solidFill>
                  <a:prstClr val="black"/>
                </a:solidFill>
              </a:rPr>
              <a:t>１号保険料の低所得者保険料軽減強化</a:t>
            </a:r>
            <a:endParaRPr lang="ja-JP" altLang="en-US" sz="1400" dirty="0">
              <a:solidFill>
                <a:prstClr val="black"/>
              </a:solidFill>
            </a:endParaRPr>
          </a:p>
        </p:txBody>
      </p:sp>
      <p:sp>
        <p:nvSpPr>
          <p:cNvPr id="29" name="角丸四角形 28"/>
          <p:cNvSpPr/>
          <p:nvPr/>
        </p:nvSpPr>
        <p:spPr>
          <a:xfrm>
            <a:off x="4719668" y="5870511"/>
            <a:ext cx="2853729" cy="262210"/>
          </a:xfrm>
          <a:prstGeom prst="roundRect">
            <a:avLst/>
          </a:prstGeom>
          <a:pattFill prst="pct50">
            <a:fgClr>
              <a:srgbClr val="FFCC99"/>
            </a:fgClr>
            <a:bgClr>
              <a:schemeClr val="bg1"/>
            </a:bgClr>
          </a:patt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813"/>
            <a:r>
              <a:rPr lang="ja-JP" altLang="en-US" sz="1400" dirty="0" smtClean="0">
                <a:solidFill>
                  <a:prstClr val="black"/>
                </a:solidFill>
              </a:rPr>
              <a:t>介護納付金の総報酬割導入</a:t>
            </a:r>
            <a:endParaRPr lang="ja-JP" altLang="en-US" sz="1400" dirty="0">
              <a:solidFill>
                <a:prstClr val="black"/>
              </a:solidFill>
            </a:endParaRPr>
          </a:p>
        </p:txBody>
      </p:sp>
      <p:sp>
        <p:nvSpPr>
          <p:cNvPr id="30" name="テキスト ボックス 29"/>
          <p:cNvSpPr txBox="1"/>
          <p:nvPr/>
        </p:nvSpPr>
        <p:spPr>
          <a:xfrm>
            <a:off x="-6646" y="5443288"/>
            <a:ext cx="6162826" cy="338554"/>
          </a:xfrm>
          <a:prstGeom prst="rect">
            <a:avLst/>
          </a:prstGeom>
          <a:noFill/>
        </p:spPr>
        <p:txBody>
          <a:bodyPr wrap="square" rtlCol="0">
            <a:spAutoFit/>
          </a:bodyPr>
          <a:lstStyle/>
          <a:p>
            <a:pPr defTabSz="912813"/>
            <a:r>
              <a:rPr lang="ja-JP" altLang="en-US" sz="1600" u="sng" dirty="0" smtClean="0">
                <a:solidFill>
                  <a:prstClr val="black"/>
                </a:solidFill>
                <a:latin typeface="Arial" charset="0"/>
                <a:ea typeface="ＭＳ Ｐゴシック"/>
              </a:rPr>
              <a:t>２　費用負担の能力に応じた負担の要素強化と低所得者への配慮</a:t>
            </a:r>
            <a:endParaRPr lang="ja-JP" altLang="en-US" sz="1600" u="sng" dirty="0">
              <a:solidFill>
                <a:prstClr val="black"/>
              </a:solidFill>
              <a:latin typeface="Arial" charset="0"/>
              <a:ea typeface="ＭＳ Ｐゴシック"/>
            </a:endParaRPr>
          </a:p>
        </p:txBody>
      </p:sp>
      <p:sp>
        <p:nvSpPr>
          <p:cNvPr id="31" name="テキスト ボックス 30"/>
          <p:cNvSpPr txBox="1"/>
          <p:nvPr/>
        </p:nvSpPr>
        <p:spPr>
          <a:xfrm>
            <a:off x="-6615" y="1916832"/>
            <a:ext cx="9226062" cy="338554"/>
          </a:xfrm>
          <a:prstGeom prst="rect">
            <a:avLst/>
          </a:prstGeom>
          <a:noFill/>
        </p:spPr>
        <p:txBody>
          <a:bodyPr wrap="square" rtlCol="0">
            <a:spAutoFit/>
          </a:bodyPr>
          <a:lstStyle/>
          <a:p>
            <a:pPr defTabSz="912813"/>
            <a:r>
              <a:rPr lang="ja-JP" altLang="en-US" sz="1600" u="sng" dirty="0" smtClean="0">
                <a:solidFill>
                  <a:prstClr val="black"/>
                </a:solidFill>
                <a:latin typeface="Arial" charset="0"/>
                <a:ea typeface="ＭＳ Ｐゴシック"/>
              </a:rPr>
              <a:t>１　給付の重点化</a:t>
            </a:r>
            <a:endParaRPr lang="ja-JP" altLang="en-US" sz="1600" u="sng" dirty="0">
              <a:solidFill>
                <a:prstClr val="black"/>
              </a:solidFill>
              <a:latin typeface="Arial" charset="0"/>
              <a:ea typeface="ＭＳ Ｐゴシック"/>
            </a:endParaRPr>
          </a:p>
        </p:txBody>
      </p:sp>
      <p:sp>
        <p:nvSpPr>
          <p:cNvPr id="25" name="角丸四角形 24"/>
          <p:cNvSpPr/>
          <p:nvPr/>
        </p:nvSpPr>
        <p:spPr>
          <a:xfrm>
            <a:off x="40944" y="692696"/>
            <a:ext cx="9062114" cy="1224136"/>
          </a:xfrm>
          <a:prstGeom prst="roundRect">
            <a:avLst/>
          </a:prstGeom>
          <a:pattFill prst="pct50">
            <a:fgClr>
              <a:srgbClr val="FFCCFF"/>
            </a:fgClr>
            <a:bgClr>
              <a:schemeClr val="bg1"/>
            </a:bgClr>
          </a:pattFill>
          <a:ln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7800" indent="-177800" defTabSz="912813">
              <a:lnSpc>
                <a:spcPts val="2000"/>
              </a:lnSpc>
            </a:pPr>
            <a:r>
              <a:rPr lang="ja-JP" altLang="en-US" sz="1400" dirty="0" smtClean="0">
                <a:solidFill>
                  <a:prstClr val="black"/>
                </a:solidFill>
              </a:rPr>
              <a:t>○　介護費用を公平に分担し、サービス提供体制の効率化・重点化と機能強化の取組を支えるためには、負担能力に応じた負担の要素の強化及び重度化予防に効果のある給付への重点化など給付の見直しについて、検討が必要。</a:t>
            </a:r>
          </a:p>
          <a:p>
            <a:pPr marL="177800" indent="-177800" defTabSz="912813">
              <a:lnSpc>
                <a:spcPts val="2000"/>
              </a:lnSpc>
            </a:pPr>
            <a:r>
              <a:rPr lang="ja-JP" altLang="en-US" sz="1400" dirty="0" smtClean="0">
                <a:solidFill>
                  <a:prstClr val="black"/>
                </a:solidFill>
              </a:rPr>
              <a:t>○　１号保険料の低所得者軽減強化、介護納付金（２号保険料）の総報酬割導入、要支援者に対する給付の見直し、利用者負担の見直し等の各論点については、</a:t>
            </a:r>
            <a:r>
              <a:rPr lang="ja-JP" altLang="en-US" sz="1400" u="sng" dirty="0" smtClean="0">
                <a:solidFill>
                  <a:prstClr val="black"/>
                </a:solidFill>
              </a:rPr>
              <a:t>賛否それぞれの立場からの意見</a:t>
            </a:r>
            <a:r>
              <a:rPr lang="ja-JP" altLang="en-US" sz="1400" dirty="0" smtClean="0">
                <a:solidFill>
                  <a:prstClr val="black"/>
                </a:solidFill>
              </a:rPr>
              <a:t>がみられた。</a:t>
            </a:r>
            <a:endParaRPr lang="en-US" altLang="ja-JP" sz="1400" dirty="0" smtClean="0">
              <a:solidFill>
                <a:prstClr val="black"/>
              </a:solidFill>
            </a:endParaRPr>
          </a:p>
        </p:txBody>
      </p:sp>
      <p:sp>
        <p:nvSpPr>
          <p:cNvPr id="21" name="テキスト ボックス 20"/>
          <p:cNvSpPr txBox="1"/>
          <p:nvPr/>
        </p:nvSpPr>
        <p:spPr>
          <a:xfrm>
            <a:off x="0" y="44626"/>
            <a:ext cx="9061004" cy="553998"/>
          </a:xfrm>
          <a:prstGeom prst="rect">
            <a:avLst/>
          </a:prstGeom>
          <a:noFill/>
          <a:ln>
            <a:noFill/>
          </a:ln>
        </p:spPr>
        <p:txBody>
          <a:bodyPr wrap="square" rtlCol="0">
            <a:spAutoFit/>
          </a:bodyPr>
          <a:lstStyle/>
          <a:p>
            <a:pPr algn="ctr" fontAlgn="auto">
              <a:spcBef>
                <a:spcPts val="0"/>
              </a:spcBef>
              <a:spcAft>
                <a:spcPts val="0"/>
              </a:spcAft>
            </a:pPr>
            <a:r>
              <a:rPr lang="ja-JP" altLang="en-US" sz="1600" dirty="0" smtClean="0">
                <a:solidFill>
                  <a:prstClr val="black"/>
                </a:solidFill>
                <a:latin typeface="Calibri"/>
                <a:ea typeface="ＭＳ Ｐゴシック"/>
              </a:rPr>
              <a:t>社会保障審議会介護保険部会</a:t>
            </a:r>
            <a:endParaRPr lang="en-US" altLang="ja-JP" sz="1600" dirty="0" smtClean="0">
              <a:solidFill>
                <a:prstClr val="black"/>
              </a:solidFill>
              <a:latin typeface="Calibri"/>
              <a:ea typeface="ＭＳ Ｐゴシック"/>
            </a:endParaRPr>
          </a:p>
          <a:p>
            <a:pPr algn="ctr" fontAlgn="auto">
              <a:spcBef>
                <a:spcPts val="0"/>
              </a:spcBef>
              <a:spcAft>
                <a:spcPts val="0"/>
              </a:spcAft>
            </a:pPr>
            <a:r>
              <a:rPr lang="ja-JP" altLang="en-US" sz="1400" dirty="0" smtClean="0">
                <a:solidFill>
                  <a:prstClr val="black"/>
                </a:solidFill>
                <a:latin typeface="Calibri"/>
                <a:ea typeface="ＭＳ Ｐゴシック"/>
              </a:rPr>
              <a:t>「社会保障・税一体改革における介護分野の制度見直しに関するこれまでの議論の整理」（概要）（平成</a:t>
            </a:r>
            <a:r>
              <a:rPr lang="en-US" altLang="ja-JP" sz="1400" dirty="0" smtClean="0">
                <a:solidFill>
                  <a:prstClr val="black"/>
                </a:solidFill>
                <a:ea typeface="ＭＳ Ｐゴシック"/>
                <a:cs typeface="Arial" pitchFamily="34" charset="0"/>
              </a:rPr>
              <a:t>23</a:t>
            </a:r>
            <a:r>
              <a:rPr lang="ja-JP" altLang="en-US" sz="1400" dirty="0" smtClean="0">
                <a:solidFill>
                  <a:prstClr val="black"/>
                </a:solidFill>
                <a:latin typeface="Calibri"/>
                <a:ea typeface="ＭＳ Ｐゴシック"/>
              </a:rPr>
              <a:t>年</a:t>
            </a:r>
            <a:r>
              <a:rPr lang="en-US" altLang="ja-JP" sz="1400" dirty="0" smtClean="0">
                <a:solidFill>
                  <a:prstClr val="black"/>
                </a:solidFill>
                <a:ea typeface="ＭＳ Ｐゴシック"/>
                <a:cs typeface="Arial" pitchFamily="34" charset="0"/>
              </a:rPr>
              <a:t>11</a:t>
            </a:r>
            <a:r>
              <a:rPr lang="ja-JP" altLang="en-US" sz="1400" dirty="0" smtClean="0">
                <a:solidFill>
                  <a:prstClr val="black"/>
                </a:solidFill>
                <a:latin typeface="Calibri"/>
                <a:ea typeface="ＭＳ Ｐゴシック"/>
              </a:rPr>
              <a:t>月）</a:t>
            </a:r>
            <a:endParaRPr lang="en-US" altLang="ja-JP" sz="1400" dirty="0" smtClean="0">
              <a:solidFill>
                <a:prstClr val="black"/>
              </a:solidFill>
              <a:latin typeface="Calibri"/>
              <a:ea typeface="ＭＳ Ｐゴシック"/>
            </a:endParaRPr>
          </a:p>
        </p:txBody>
      </p:sp>
      <p:sp>
        <p:nvSpPr>
          <p:cNvPr id="22" name="正方形/長方形 21"/>
          <p:cNvSpPr/>
          <p:nvPr/>
        </p:nvSpPr>
        <p:spPr>
          <a:xfrm>
            <a:off x="4820541" y="4556381"/>
            <a:ext cx="4126523" cy="816425"/>
          </a:xfrm>
          <a:prstGeom prst="rect">
            <a:avLst/>
          </a:prstGeom>
          <a:solidFill>
            <a:srgbClr val="FFFFCC"/>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4625" indent="-174625" fontAlgn="auto">
              <a:spcBef>
                <a:spcPts val="0"/>
              </a:spcBef>
              <a:spcAft>
                <a:spcPts val="0"/>
              </a:spcAft>
            </a:pPr>
            <a:r>
              <a:rPr lang="ja-JP" altLang="en-US" sz="1200" dirty="0" smtClean="0">
                <a:solidFill>
                  <a:prstClr val="black"/>
                </a:solidFill>
                <a:latin typeface="Arial Narrow" pitchFamily="34" charset="0"/>
                <a:ea typeface="HGPｺﾞｼｯｸM" pitchFamily="50" charset="-128"/>
              </a:rPr>
              <a:t>○ 多床室入所者にも一定の室料負担 </a:t>
            </a:r>
            <a:r>
              <a:rPr lang="en-US" altLang="ja-JP" sz="1200" dirty="0" smtClean="0">
                <a:solidFill>
                  <a:prstClr val="black"/>
                </a:solidFill>
                <a:latin typeface="Arial Narrow" pitchFamily="34" charset="0"/>
                <a:ea typeface="HGPｺﾞｼｯｸM" pitchFamily="50" charset="-128"/>
              </a:rPr>
              <a:t>―</a:t>
            </a:r>
            <a:r>
              <a:rPr lang="ja-JP" altLang="en-US" sz="1200" dirty="0" smtClean="0">
                <a:solidFill>
                  <a:prstClr val="black"/>
                </a:solidFill>
                <a:latin typeface="Arial Narrow" pitchFamily="34" charset="0"/>
                <a:ea typeface="HGPｺﾞｼｯｸM" pitchFamily="50" charset="-128"/>
              </a:rPr>
              <a:t>低所得者の利用も多く室料負担を求めることは避けるべきとの意見多数、一方で、低所得者は多床室でそうでない人はユニット型個室というのは問題で、両者の負担の均衡を図るべきとの意見も存在</a:t>
            </a:r>
            <a:endParaRPr lang="ja-JP" altLang="en-US" sz="1200" dirty="0">
              <a:solidFill>
                <a:prstClr val="black"/>
              </a:solidFill>
              <a:latin typeface="Arial Narrow" pitchFamily="34" charset="0"/>
              <a:ea typeface="HGPｺﾞｼｯｸM" pitchFamily="50" charset="-128"/>
            </a:endParaRPr>
          </a:p>
        </p:txBody>
      </p:sp>
      <p:sp>
        <p:nvSpPr>
          <p:cNvPr id="23" name="角丸四角形 22"/>
          <p:cNvSpPr/>
          <p:nvPr/>
        </p:nvSpPr>
        <p:spPr>
          <a:xfrm>
            <a:off x="4659734" y="4317118"/>
            <a:ext cx="2853730" cy="257038"/>
          </a:xfrm>
          <a:prstGeom prst="roundRect">
            <a:avLst/>
          </a:prstGeom>
          <a:pattFill prst="pct50">
            <a:fgClr>
              <a:srgbClr val="FFCC99"/>
            </a:fgClr>
            <a:bgClr>
              <a:schemeClr val="bg1"/>
            </a:bgClr>
          </a:patt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ja-JP" altLang="en-US" sz="1400" dirty="0" smtClean="0">
                <a:solidFill>
                  <a:prstClr val="black"/>
                </a:solidFill>
              </a:rPr>
              <a:t>多床室の給付範囲</a:t>
            </a:r>
            <a:endParaRPr lang="ja-JP" altLang="en-US" sz="1400" dirty="0">
              <a:solidFill>
                <a:prstClr val="black"/>
              </a:solidFill>
            </a:endParaRPr>
          </a:p>
        </p:txBody>
      </p:sp>
      <p:sp>
        <p:nvSpPr>
          <p:cNvPr id="32" name="正方形/長方形 31"/>
          <p:cNvSpPr/>
          <p:nvPr/>
        </p:nvSpPr>
        <p:spPr>
          <a:xfrm>
            <a:off x="4719668" y="3526255"/>
            <a:ext cx="4232833" cy="709201"/>
          </a:xfrm>
          <a:prstGeom prst="rect">
            <a:avLst/>
          </a:prstGeom>
          <a:solidFill>
            <a:srgbClr val="FFFFCC"/>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4625" indent="-174625" fontAlgn="auto">
              <a:spcBef>
                <a:spcPts val="0"/>
              </a:spcBef>
              <a:spcAft>
                <a:spcPts val="0"/>
              </a:spcAft>
            </a:pPr>
            <a:r>
              <a:rPr lang="ja-JP" altLang="en-US" sz="1200" dirty="0" smtClean="0">
                <a:solidFill>
                  <a:prstClr val="black"/>
                </a:solidFill>
                <a:latin typeface="Arial Narrow" pitchFamily="34" charset="0"/>
                <a:ea typeface="HGPｺﾞｼｯｸM" pitchFamily="50" charset="-128"/>
              </a:rPr>
              <a:t>○ 一定以上の所得があるものに対する利用者負担割合の引上げ </a:t>
            </a:r>
            <a:r>
              <a:rPr lang="en-US" altLang="ja-JP" sz="1200" dirty="0" smtClean="0">
                <a:solidFill>
                  <a:prstClr val="black"/>
                </a:solidFill>
                <a:latin typeface="Arial Narrow" pitchFamily="34" charset="0"/>
                <a:ea typeface="HGPｺﾞｼｯｸM" pitchFamily="50" charset="-128"/>
              </a:rPr>
              <a:t>― </a:t>
            </a:r>
            <a:r>
              <a:rPr lang="ja-JP" altLang="en-US" sz="1200" dirty="0" smtClean="0">
                <a:solidFill>
                  <a:prstClr val="black"/>
                </a:solidFill>
                <a:latin typeface="Arial Narrow" pitchFamily="34" charset="0"/>
                <a:ea typeface="HGPｺﾞｼｯｸM" pitchFamily="50" charset="-128"/>
              </a:rPr>
              <a:t>一部にサービス利用が長期にわたることなどから慎重な意見もあるものの、若年層に負担を求める以上、高齢者も応分の負担をすることはやむを得ないのではないかとの意見多数</a:t>
            </a:r>
            <a:endParaRPr lang="en-US" altLang="ja-JP" sz="1200" dirty="0" smtClean="0">
              <a:solidFill>
                <a:prstClr val="black"/>
              </a:solidFill>
              <a:latin typeface="Arial Narrow" pitchFamily="34" charset="0"/>
              <a:ea typeface="HGPｺﾞｼｯｸM" pitchFamily="50" charset="-128"/>
            </a:endParaRPr>
          </a:p>
        </p:txBody>
      </p:sp>
      <p:sp>
        <p:nvSpPr>
          <p:cNvPr id="12" name="角丸四角形 11"/>
          <p:cNvSpPr/>
          <p:nvPr/>
        </p:nvSpPr>
        <p:spPr>
          <a:xfrm>
            <a:off x="4638296" y="3213340"/>
            <a:ext cx="2853729" cy="226771"/>
          </a:xfrm>
          <a:prstGeom prst="roundRect">
            <a:avLst/>
          </a:prstGeom>
          <a:pattFill prst="pct50">
            <a:fgClr>
              <a:srgbClr val="FFCC99"/>
            </a:fgClr>
            <a:bgClr>
              <a:schemeClr val="bg1"/>
            </a:bgClr>
          </a:patt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813"/>
            <a:r>
              <a:rPr lang="ja-JP" altLang="en-US" sz="1400" dirty="0" smtClean="0">
                <a:solidFill>
                  <a:prstClr val="black"/>
                </a:solidFill>
              </a:rPr>
              <a:t>一定以上所得のある者への給付</a:t>
            </a:r>
            <a:endParaRPr lang="ja-JP" altLang="en-US" sz="1400" dirty="0">
              <a:solidFill>
                <a:prstClr val="black"/>
              </a:solidFill>
            </a:endParaRPr>
          </a:p>
        </p:txBody>
      </p:sp>
    </p:spTree>
    <p:extLst>
      <p:ext uri="{BB962C8B-B14F-4D97-AF65-F5344CB8AC3E}">
        <p14:creationId xmlns:p14="http://schemas.microsoft.com/office/powerpoint/2010/main" val="3793267364"/>
      </p:ext>
    </p:ext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正方形/長方形 26"/>
          <p:cNvSpPr/>
          <p:nvPr/>
        </p:nvSpPr>
        <p:spPr>
          <a:xfrm>
            <a:off x="185096" y="1198268"/>
            <a:ext cx="8809913" cy="5523166"/>
          </a:xfrm>
          <a:prstGeom prst="rect">
            <a:avLst/>
          </a:prstGeom>
          <a:solidFill>
            <a:srgbClr val="FFFFCC"/>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4625" indent="-174625" defTabSz="912813"/>
            <a:endParaRPr lang="en-US" altLang="ja-JP" sz="1200" dirty="0" smtClean="0">
              <a:solidFill>
                <a:prstClr val="black"/>
              </a:solidFill>
              <a:latin typeface="Arial Narrow" pitchFamily="34" charset="0"/>
              <a:ea typeface="HGPｺﾞｼｯｸM" pitchFamily="50" charset="-128"/>
            </a:endParaRPr>
          </a:p>
          <a:p>
            <a:pPr marL="174625" indent="-174625" defTabSz="912813">
              <a:lnSpc>
                <a:spcPts val="900"/>
              </a:lnSpc>
            </a:pPr>
            <a:endParaRPr lang="en-US" altLang="ja-JP" sz="1200" dirty="0" smtClean="0">
              <a:solidFill>
                <a:prstClr val="black"/>
              </a:solidFill>
              <a:latin typeface="Arial Narrow" pitchFamily="34" charset="0"/>
              <a:ea typeface="HGPｺﾞｼｯｸM" pitchFamily="50" charset="-128"/>
            </a:endParaRPr>
          </a:p>
          <a:p>
            <a:pPr marL="174625" indent="-174625" defTabSz="912813"/>
            <a:r>
              <a:rPr lang="ja-JP" altLang="en-US" sz="2000" dirty="0" smtClean="0">
                <a:solidFill>
                  <a:prstClr val="black"/>
                </a:solidFill>
                <a:latin typeface="Arial Narrow" pitchFamily="34" charset="0"/>
                <a:ea typeface="HGPｺﾞｼｯｸM" pitchFamily="50" charset="-128"/>
              </a:rPr>
              <a:t>○ 事務局からは、社会保障・税一体改革において、重度化予防・介護予防として要介護認定者数を</a:t>
            </a:r>
            <a:r>
              <a:rPr lang="en-US" altLang="ja-JP" sz="2000" dirty="0" smtClean="0">
                <a:solidFill>
                  <a:prstClr val="black"/>
                </a:solidFill>
                <a:latin typeface="Arial Narrow" pitchFamily="34" charset="0"/>
                <a:ea typeface="HGPｺﾞｼｯｸM" pitchFamily="50" charset="-128"/>
              </a:rPr>
              <a:t>2025</a:t>
            </a:r>
            <a:r>
              <a:rPr lang="ja-JP" altLang="en-US" sz="2000" dirty="0" smtClean="0">
                <a:solidFill>
                  <a:prstClr val="black"/>
                </a:solidFill>
                <a:latin typeface="Arial Narrow" pitchFamily="34" charset="0"/>
                <a:ea typeface="HGPｺﾞｼｯｸM" pitchFamily="50" charset="-128"/>
              </a:rPr>
              <a:t>年に現行ベースより</a:t>
            </a:r>
            <a:r>
              <a:rPr lang="en-US" altLang="ja-JP" sz="2000" dirty="0" smtClean="0">
                <a:solidFill>
                  <a:prstClr val="black"/>
                </a:solidFill>
                <a:latin typeface="Arial Narrow" pitchFamily="34" charset="0"/>
                <a:ea typeface="HGPｺﾞｼｯｸM" pitchFamily="50" charset="-128"/>
              </a:rPr>
              <a:t>3</a:t>
            </a:r>
            <a:r>
              <a:rPr lang="ja-JP" altLang="en-US" sz="2000" dirty="0" smtClean="0">
                <a:solidFill>
                  <a:prstClr val="black"/>
                </a:solidFill>
                <a:latin typeface="Arial Narrow" pitchFamily="34" charset="0"/>
                <a:ea typeface="HGPｺﾞｼｯｸM" pitchFamily="50" charset="-128"/>
              </a:rPr>
              <a:t>％程度減少させることが課題となっていることを踏まえ、この実現に向けた制度的な対応としての利用者負担の引上げの是非及び給付の内容や方法についての検討の必要性について、問題提起がなされた。 </a:t>
            </a:r>
          </a:p>
          <a:p>
            <a:pPr marL="174625" indent="-174625" defTabSz="912813">
              <a:spcBef>
                <a:spcPts val="1200"/>
              </a:spcBef>
            </a:pPr>
            <a:r>
              <a:rPr lang="ja-JP" altLang="en-US" sz="2000" dirty="0" smtClean="0">
                <a:solidFill>
                  <a:prstClr val="black"/>
                </a:solidFill>
                <a:latin typeface="Arial Narrow" pitchFamily="34" charset="0"/>
                <a:ea typeface="HGPｺﾞｼｯｸM" pitchFamily="50" charset="-128"/>
              </a:rPr>
              <a:t>○ </a:t>
            </a:r>
            <a:r>
              <a:rPr lang="ja-JP" altLang="en-US" sz="2000" u="sng" dirty="0" smtClean="0">
                <a:solidFill>
                  <a:prstClr val="black"/>
                </a:solidFill>
                <a:latin typeface="Arial Narrow" pitchFamily="34" charset="0"/>
                <a:ea typeface="HGPｺﾞｼｯｸM" pitchFamily="50" charset="-128"/>
              </a:rPr>
              <a:t>利用者負担割合の引上げについては、要介護の程度によって自己負担の引上げや新たな利用者負担の導入を検討する時期に来ている、給付の内容に応じて自己負担の割合に差を付けることも検討すべきとの意見があっ</a:t>
            </a:r>
            <a:r>
              <a:rPr lang="ja-JP" altLang="en-US" sz="2000" dirty="0" smtClean="0">
                <a:solidFill>
                  <a:prstClr val="black"/>
                </a:solidFill>
                <a:latin typeface="Arial Narrow" pitchFamily="34" charset="0"/>
                <a:ea typeface="HGPｺﾞｼｯｸM" pitchFamily="50" charset="-128"/>
              </a:rPr>
              <a:t>た一方、</a:t>
            </a:r>
            <a:r>
              <a:rPr lang="ja-JP" altLang="en-US" sz="2000" u="sng" dirty="0" smtClean="0">
                <a:solidFill>
                  <a:prstClr val="black"/>
                </a:solidFill>
                <a:latin typeface="Arial Narrow" pitchFamily="34" charset="0"/>
                <a:ea typeface="HGPｺﾞｼｯｸM" pitchFamily="50" charset="-128"/>
              </a:rPr>
              <a:t>早期発見を通じた重度化防止が重要であり、利用抑制により重度化が進みかえって費用がかかるとの立場から反対する意見も多かった。 </a:t>
            </a:r>
          </a:p>
          <a:p>
            <a:pPr marL="174625" indent="-174625" defTabSz="912813">
              <a:spcBef>
                <a:spcPts val="1200"/>
              </a:spcBef>
            </a:pPr>
            <a:r>
              <a:rPr lang="ja-JP" altLang="en-US" sz="2000" dirty="0" smtClean="0">
                <a:solidFill>
                  <a:prstClr val="black"/>
                </a:solidFill>
                <a:latin typeface="Arial Narrow" pitchFamily="34" charset="0"/>
                <a:ea typeface="HGPｺﾞｼｯｸM" pitchFamily="50" charset="-128"/>
              </a:rPr>
              <a:t>○ しかしながら、利用者負担割合の引上げに反対する立場からのものも含めて、</a:t>
            </a:r>
            <a:r>
              <a:rPr lang="ja-JP" altLang="en-US" sz="2000" u="sng" dirty="0" smtClean="0">
                <a:solidFill>
                  <a:prstClr val="black"/>
                </a:solidFill>
                <a:latin typeface="Arial Narrow" pitchFamily="34" charset="0"/>
                <a:ea typeface="HGPｺﾞｼｯｸM" pitchFamily="50" charset="-128"/>
              </a:rPr>
              <a:t>サービスが利用者の自立支援に資するものとなっているか否かの検証が必要</a:t>
            </a:r>
            <a:r>
              <a:rPr lang="ja-JP" altLang="en-US" sz="2000" dirty="0" smtClean="0">
                <a:solidFill>
                  <a:prstClr val="black"/>
                </a:solidFill>
                <a:latin typeface="Arial Narrow" pitchFamily="34" charset="0"/>
                <a:ea typeface="HGPｺﾞｼｯｸM" pitchFamily="50" charset="-128"/>
              </a:rPr>
              <a:t>である、</a:t>
            </a:r>
            <a:r>
              <a:rPr lang="ja-JP" altLang="en-US" sz="2000" u="sng" dirty="0" smtClean="0">
                <a:solidFill>
                  <a:prstClr val="black"/>
                </a:solidFill>
                <a:latin typeface="Arial Narrow" pitchFamily="34" charset="0"/>
                <a:ea typeface="HGPｺﾞｼｯｸM" pitchFamily="50" charset="-128"/>
              </a:rPr>
              <a:t>要支援者に対する給付の内容についてリハビリテーションなど予防の効果の高い給付に重点化していくことが必要</a:t>
            </a:r>
            <a:r>
              <a:rPr lang="ja-JP" altLang="en-US" sz="2000" dirty="0" smtClean="0">
                <a:solidFill>
                  <a:prstClr val="black"/>
                </a:solidFill>
                <a:latin typeface="Arial Narrow" pitchFamily="34" charset="0"/>
                <a:ea typeface="HGPｺﾞｼｯｸM" pitchFamily="50" charset="-128"/>
              </a:rPr>
              <a:t>である、</a:t>
            </a:r>
            <a:r>
              <a:rPr lang="ja-JP" altLang="en-US" sz="2000" u="sng" dirty="0" smtClean="0">
                <a:solidFill>
                  <a:prstClr val="black"/>
                </a:solidFill>
                <a:latin typeface="Arial Narrow" pitchFamily="34" charset="0"/>
                <a:ea typeface="HGPｺﾞｼｯｸM" pitchFamily="50" charset="-128"/>
              </a:rPr>
              <a:t>予防効果のないものは給付の対象から外すべき、予防給付のケアプランチェックが重要であるなどの意見も多くあった。</a:t>
            </a:r>
            <a:r>
              <a:rPr lang="ja-JP" altLang="en-US" sz="2000" dirty="0" smtClean="0">
                <a:solidFill>
                  <a:prstClr val="black"/>
                </a:solidFill>
                <a:latin typeface="Arial Narrow" pitchFamily="34" charset="0"/>
                <a:ea typeface="HGPｺﾞｼｯｸM" pitchFamily="50" charset="-128"/>
              </a:rPr>
              <a:t>これらを踏まえ、当部会においては引き続き制度的な対応に向けて検討を進める。</a:t>
            </a:r>
            <a:endParaRPr lang="en-US" altLang="ja-JP" sz="2000" dirty="0" smtClean="0">
              <a:solidFill>
                <a:prstClr val="black"/>
              </a:solidFill>
              <a:latin typeface="Arial Narrow" pitchFamily="34" charset="0"/>
              <a:ea typeface="HGPｺﾞｼｯｸM" pitchFamily="50" charset="-128"/>
            </a:endParaRPr>
          </a:p>
          <a:p>
            <a:pPr marL="174625" indent="-174625" defTabSz="912813"/>
            <a:endParaRPr lang="en-US" altLang="ja-JP" sz="2000" dirty="0" smtClean="0">
              <a:solidFill>
                <a:srgbClr val="000000"/>
              </a:solidFill>
              <a:latin typeface="ＭＳ Ｐゴシック"/>
            </a:endParaRPr>
          </a:p>
        </p:txBody>
      </p:sp>
      <p:sp>
        <p:nvSpPr>
          <p:cNvPr id="25" name="角丸四角形 24"/>
          <p:cNvSpPr/>
          <p:nvPr/>
        </p:nvSpPr>
        <p:spPr>
          <a:xfrm>
            <a:off x="395879" y="1124744"/>
            <a:ext cx="2784110" cy="432048"/>
          </a:xfrm>
          <a:prstGeom prst="roundRect">
            <a:avLst/>
          </a:prstGeom>
          <a:pattFill prst="pct50">
            <a:fgClr>
              <a:srgbClr val="FFCCFF"/>
            </a:fgClr>
            <a:bgClr>
              <a:schemeClr val="bg1"/>
            </a:bgClr>
          </a:pattFill>
          <a:ln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4625" indent="-174625" algn="ctr" defTabSz="912813"/>
            <a:r>
              <a:rPr lang="ja-JP" altLang="en-US" sz="2000" dirty="0" smtClean="0">
                <a:solidFill>
                  <a:prstClr val="black"/>
                </a:solidFill>
                <a:latin typeface="Arial Narrow" pitchFamily="34" charset="0"/>
                <a:ea typeface="HGPｺﾞｼｯｸM" pitchFamily="50" charset="-128"/>
              </a:rPr>
              <a:t>要支援者に対する給付</a:t>
            </a:r>
          </a:p>
        </p:txBody>
      </p:sp>
      <p:sp>
        <p:nvSpPr>
          <p:cNvPr id="21" name="テキスト ボックス 20"/>
          <p:cNvSpPr txBox="1"/>
          <p:nvPr/>
        </p:nvSpPr>
        <p:spPr>
          <a:xfrm>
            <a:off x="107545" y="200836"/>
            <a:ext cx="8953500" cy="954107"/>
          </a:xfrm>
          <a:prstGeom prst="rect">
            <a:avLst/>
          </a:prstGeom>
          <a:noFill/>
          <a:ln>
            <a:noFill/>
          </a:ln>
        </p:spPr>
        <p:txBody>
          <a:bodyPr wrap="square" rtlCol="0">
            <a:spAutoFit/>
          </a:bodyPr>
          <a:lstStyle/>
          <a:p>
            <a:pPr algn="ctr" fontAlgn="auto">
              <a:spcBef>
                <a:spcPts val="0"/>
              </a:spcBef>
              <a:spcAft>
                <a:spcPts val="0"/>
              </a:spcAft>
            </a:pPr>
            <a:r>
              <a:rPr lang="ja-JP" altLang="en-US" sz="2400" dirty="0" smtClean="0">
                <a:solidFill>
                  <a:prstClr val="black"/>
                </a:solidFill>
                <a:latin typeface="Calibri"/>
                <a:ea typeface="ＭＳ Ｐゴシック"/>
              </a:rPr>
              <a:t>社会保障審議会介護保険部会</a:t>
            </a:r>
            <a:endParaRPr lang="en-US" altLang="ja-JP" sz="2400" dirty="0" smtClean="0">
              <a:solidFill>
                <a:prstClr val="black"/>
              </a:solidFill>
              <a:latin typeface="Calibri"/>
              <a:ea typeface="ＭＳ Ｐゴシック"/>
            </a:endParaRPr>
          </a:p>
          <a:p>
            <a:pPr fontAlgn="auto">
              <a:spcBef>
                <a:spcPts val="0"/>
              </a:spcBef>
              <a:spcAft>
                <a:spcPts val="0"/>
              </a:spcAft>
            </a:pPr>
            <a:r>
              <a:rPr lang="ja-JP" altLang="en-US" sz="1600" dirty="0" smtClean="0">
                <a:solidFill>
                  <a:prstClr val="black"/>
                </a:solidFill>
                <a:latin typeface="Calibri"/>
                <a:ea typeface="ＭＳ Ｐゴシック"/>
              </a:rPr>
              <a:t>「社会保障・税一体改革における介護分野の制度見直しに関するこれまでの議論の整理」</a:t>
            </a:r>
            <a:r>
              <a:rPr lang="ja-JP" altLang="en-US" sz="1400" dirty="0" smtClean="0">
                <a:solidFill>
                  <a:prstClr val="black"/>
                </a:solidFill>
                <a:latin typeface="Calibri"/>
                <a:ea typeface="ＭＳ Ｐゴシック"/>
              </a:rPr>
              <a:t>（平成</a:t>
            </a:r>
            <a:r>
              <a:rPr lang="en-US" altLang="ja-JP" sz="1400" dirty="0" smtClean="0">
                <a:solidFill>
                  <a:prstClr val="black"/>
                </a:solidFill>
                <a:ea typeface="ＭＳ Ｐゴシック"/>
                <a:cs typeface="Arial" pitchFamily="34" charset="0"/>
              </a:rPr>
              <a:t>23</a:t>
            </a:r>
            <a:r>
              <a:rPr lang="ja-JP" altLang="en-US" sz="1400" dirty="0" smtClean="0">
                <a:solidFill>
                  <a:prstClr val="black"/>
                </a:solidFill>
                <a:latin typeface="Calibri"/>
                <a:ea typeface="ＭＳ Ｐゴシック"/>
              </a:rPr>
              <a:t>年</a:t>
            </a:r>
            <a:r>
              <a:rPr lang="en-US" altLang="ja-JP" sz="1400" dirty="0" smtClean="0">
                <a:solidFill>
                  <a:prstClr val="black"/>
                </a:solidFill>
                <a:ea typeface="ＭＳ Ｐゴシック"/>
                <a:cs typeface="Arial" pitchFamily="34" charset="0"/>
              </a:rPr>
              <a:t>11</a:t>
            </a:r>
            <a:r>
              <a:rPr lang="ja-JP" altLang="en-US" sz="1400" dirty="0" smtClean="0">
                <a:solidFill>
                  <a:prstClr val="black"/>
                </a:solidFill>
                <a:latin typeface="Calibri"/>
                <a:ea typeface="ＭＳ Ｐゴシック"/>
              </a:rPr>
              <a:t>月）</a:t>
            </a:r>
            <a:r>
              <a:rPr lang="ja-JP" altLang="en-US" sz="1600" dirty="0" smtClean="0">
                <a:solidFill>
                  <a:prstClr val="black"/>
                </a:solidFill>
                <a:latin typeface="Calibri"/>
                <a:ea typeface="ＭＳ Ｐゴシック"/>
              </a:rPr>
              <a:t>（抜粋）</a:t>
            </a:r>
            <a:endParaRPr lang="en-US" altLang="ja-JP" sz="1600" dirty="0" smtClean="0">
              <a:solidFill>
                <a:prstClr val="black"/>
              </a:solidFill>
              <a:latin typeface="Calibri"/>
              <a:ea typeface="ＭＳ Ｐゴシック"/>
            </a:endParaRPr>
          </a:p>
        </p:txBody>
      </p:sp>
    </p:spTree>
    <p:extLst>
      <p:ext uri="{BB962C8B-B14F-4D97-AF65-F5344CB8AC3E}">
        <p14:creationId xmlns:p14="http://schemas.microsoft.com/office/powerpoint/2010/main" val="954068218"/>
      </p:ext>
    </p:extLst>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正方形/長方形 26"/>
          <p:cNvSpPr/>
          <p:nvPr/>
        </p:nvSpPr>
        <p:spPr>
          <a:xfrm>
            <a:off x="196971" y="1024757"/>
            <a:ext cx="8809913" cy="5747969"/>
          </a:xfrm>
          <a:prstGeom prst="rect">
            <a:avLst/>
          </a:prstGeom>
          <a:solidFill>
            <a:srgbClr val="FFFFCC"/>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4625" indent="-174625" defTabSz="912813"/>
            <a:endParaRPr lang="en-US" altLang="ja-JP" sz="1200" dirty="0" smtClean="0">
              <a:solidFill>
                <a:prstClr val="black"/>
              </a:solidFill>
              <a:latin typeface="Arial Narrow" pitchFamily="34" charset="0"/>
              <a:ea typeface="HGPｺﾞｼｯｸM" pitchFamily="50" charset="-128"/>
            </a:endParaRPr>
          </a:p>
          <a:p>
            <a:pPr marL="174625" indent="-174625" defTabSz="912813">
              <a:lnSpc>
                <a:spcPts val="700"/>
              </a:lnSpc>
            </a:pPr>
            <a:endParaRPr lang="ja-JP" altLang="en-US" sz="1200" dirty="0" smtClean="0">
              <a:solidFill>
                <a:prstClr val="black"/>
              </a:solidFill>
              <a:latin typeface="Arial Narrow" pitchFamily="34" charset="0"/>
              <a:ea typeface="HGPｺﾞｼｯｸM" pitchFamily="50" charset="-128"/>
            </a:endParaRPr>
          </a:p>
          <a:p>
            <a:pPr marL="174625" indent="-174625" defTabSz="912813"/>
            <a:r>
              <a:rPr lang="ja-JP" altLang="en-US" dirty="0" smtClean="0">
                <a:solidFill>
                  <a:prstClr val="black"/>
                </a:solidFill>
                <a:latin typeface="HGSｺﾞｼｯｸM" pitchFamily="50" charset="-128"/>
                <a:ea typeface="HGSｺﾞｼｯｸM" pitchFamily="50" charset="-128"/>
              </a:rPr>
              <a:t>○ 事務局より、自立支援に向けてケアマネジメントの機能強化を図る観点から、ケアマネジメントについて利用者負担を導入することの是非と制度的な対応の必要性についての問題提起があった。 </a:t>
            </a:r>
          </a:p>
          <a:p>
            <a:pPr marL="174625" indent="-174625" defTabSz="912813">
              <a:spcBef>
                <a:spcPts val="600"/>
              </a:spcBef>
            </a:pPr>
            <a:r>
              <a:rPr lang="ja-JP" altLang="en-US" dirty="0" smtClean="0">
                <a:solidFill>
                  <a:prstClr val="black"/>
                </a:solidFill>
                <a:latin typeface="HGSｺﾞｼｯｸM" pitchFamily="50" charset="-128"/>
                <a:ea typeface="HGSｺﾞｼｯｸM" pitchFamily="50" charset="-128"/>
              </a:rPr>
              <a:t>○ </a:t>
            </a:r>
            <a:r>
              <a:rPr lang="ja-JP" altLang="en-US" u="sng" dirty="0" smtClean="0">
                <a:solidFill>
                  <a:prstClr val="black"/>
                </a:solidFill>
                <a:latin typeface="HGSｺﾞｼｯｸM" pitchFamily="50" charset="-128"/>
                <a:ea typeface="HGSｺﾞｼｯｸM" pitchFamily="50" charset="-128"/>
              </a:rPr>
              <a:t>利用者負担の導入については</a:t>
            </a:r>
            <a:r>
              <a:rPr lang="ja-JP" altLang="en-US" dirty="0" smtClean="0">
                <a:solidFill>
                  <a:prstClr val="black"/>
                </a:solidFill>
                <a:latin typeface="HGSｺﾞｼｯｸM" pitchFamily="50" charset="-128"/>
                <a:ea typeface="HGSｺﾞｼｯｸM" pitchFamily="50" charset="-128"/>
              </a:rPr>
              <a:t>、これにより利用者のケアプランへの関心が高まりケアマネジャーと利用者のコミュニケーションが促進される、ケアマネジャーの専門性があれば、ケアプランの自己作成が増えることはなく、専門性と質向上の必要性についての理解を深めることが必要との立場から</a:t>
            </a:r>
            <a:r>
              <a:rPr lang="ja-JP" altLang="en-US" u="sng" dirty="0" smtClean="0">
                <a:solidFill>
                  <a:prstClr val="black"/>
                </a:solidFill>
                <a:latin typeface="HGSｺﾞｼｯｸM" pitchFamily="50" charset="-128"/>
                <a:ea typeface="HGSｺﾞｼｯｸM" pitchFamily="50" charset="-128"/>
              </a:rPr>
              <a:t>賛成する意見があった</a:t>
            </a:r>
            <a:r>
              <a:rPr lang="ja-JP" altLang="en-US" dirty="0" smtClean="0">
                <a:solidFill>
                  <a:prstClr val="black"/>
                </a:solidFill>
                <a:latin typeface="HGSｺﾞｼｯｸM" pitchFamily="50" charset="-128"/>
                <a:ea typeface="HGSｺﾞｼｯｸM" pitchFamily="50" charset="-128"/>
              </a:rPr>
              <a:t>。 </a:t>
            </a:r>
          </a:p>
          <a:p>
            <a:pPr marL="174625" indent="-174625" defTabSz="912813">
              <a:spcBef>
                <a:spcPts val="600"/>
              </a:spcBef>
            </a:pPr>
            <a:r>
              <a:rPr lang="ja-JP" altLang="en-US" dirty="0" smtClean="0">
                <a:solidFill>
                  <a:prstClr val="black"/>
                </a:solidFill>
                <a:latin typeface="HGSｺﾞｼｯｸM" pitchFamily="50" charset="-128"/>
                <a:ea typeface="HGSｺﾞｼｯｸM" pitchFamily="50" charset="-128"/>
              </a:rPr>
              <a:t>○ 一方で、公平で自立支援に資するケアプランになるかどうか、利用者の要望を組むだけのプランが増えるのではないかとの懸念、所得の多寡にかかわらず、公正中立なケアマネジメントを受けられることが重要であること、ケアマネジメントが介護保険利用の入り口であり、利用者の代弁機能も担っていること、まずはケアマネジャー資質質向上を図るべきで現段階では時期尚早、などの立場から</a:t>
            </a:r>
            <a:r>
              <a:rPr lang="ja-JP" altLang="en-US" u="sng" dirty="0" smtClean="0">
                <a:solidFill>
                  <a:prstClr val="black"/>
                </a:solidFill>
                <a:latin typeface="HGSｺﾞｼｯｸM" pitchFamily="50" charset="-128"/>
                <a:ea typeface="HGSｺﾞｼｯｸM" pitchFamily="50" charset="-128"/>
              </a:rPr>
              <a:t>反対する意見があった</a:t>
            </a:r>
            <a:r>
              <a:rPr lang="ja-JP" altLang="en-US" dirty="0" smtClean="0">
                <a:solidFill>
                  <a:prstClr val="black"/>
                </a:solidFill>
                <a:latin typeface="HGSｺﾞｼｯｸM" pitchFamily="50" charset="-128"/>
                <a:ea typeface="HGSｺﾞｼｯｸM" pitchFamily="50" charset="-128"/>
              </a:rPr>
              <a:t>。しかしながら</a:t>
            </a:r>
            <a:r>
              <a:rPr lang="ja-JP" altLang="en-US" u="sng" dirty="0" smtClean="0">
                <a:solidFill>
                  <a:prstClr val="black"/>
                </a:solidFill>
                <a:latin typeface="HGSｺﾞｼｯｸM" pitchFamily="50" charset="-128"/>
                <a:ea typeface="HGSｺﾞｼｯｸM" pitchFamily="50" charset="-128"/>
              </a:rPr>
              <a:t>、利用者負担の導入に反対する立場からのものも含めて、ケアマネジャーの資格の在り方、質の向上について早急に検討を行うべき、利用されているサービスが自立支援に資するものとなっているかどうか、ケアマネジメントの在り方も含めて検証すべきとの意見が表明</a:t>
            </a:r>
            <a:r>
              <a:rPr lang="ja-JP" altLang="en-US" dirty="0" smtClean="0">
                <a:solidFill>
                  <a:prstClr val="black"/>
                </a:solidFill>
                <a:latin typeface="HGSｺﾞｼｯｸM" pitchFamily="50" charset="-128"/>
                <a:ea typeface="HGSｺﾞｼｯｸM" pitchFamily="50" charset="-128"/>
              </a:rPr>
              <a:t>されており、</a:t>
            </a:r>
            <a:r>
              <a:rPr lang="ja-JP" altLang="en-US" u="sng" dirty="0" smtClean="0">
                <a:solidFill>
                  <a:prstClr val="black"/>
                </a:solidFill>
                <a:latin typeface="HGSｺﾞｼｯｸM" pitchFamily="50" charset="-128"/>
                <a:ea typeface="HGSｺﾞｼｯｸM" pitchFamily="50" charset="-128"/>
              </a:rPr>
              <a:t>ケアマネジメントの機能強化に向けての制度的な対応の必要性については認識が共有</a:t>
            </a:r>
            <a:r>
              <a:rPr lang="ja-JP" altLang="en-US" dirty="0" smtClean="0">
                <a:solidFill>
                  <a:prstClr val="black"/>
                </a:solidFill>
                <a:latin typeface="HGSｺﾞｼｯｸM" pitchFamily="50" charset="-128"/>
                <a:ea typeface="HGSｺﾞｼｯｸM" pitchFamily="50" charset="-128"/>
              </a:rPr>
              <a:t>されている。これらを踏まえ、当部会においては引き続き制度的な対応に向けて検討を進める。 </a:t>
            </a:r>
            <a:endParaRPr lang="en-US" altLang="ja-JP" dirty="0" smtClean="0">
              <a:solidFill>
                <a:srgbClr val="000000"/>
              </a:solidFill>
              <a:latin typeface="HGSｺﾞｼｯｸM" pitchFamily="50" charset="-128"/>
              <a:ea typeface="HGSｺﾞｼｯｸM" pitchFamily="50" charset="-128"/>
            </a:endParaRPr>
          </a:p>
        </p:txBody>
      </p:sp>
      <p:sp>
        <p:nvSpPr>
          <p:cNvPr id="25" name="角丸四角形 24"/>
          <p:cNvSpPr/>
          <p:nvPr/>
        </p:nvSpPr>
        <p:spPr>
          <a:xfrm>
            <a:off x="251726" y="898361"/>
            <a:ext cx="2012099" cy="432048"/>
          </a:xfrm>
          <a:prstGeom prst="roundRect">
            <a:avLst/>
          </a:prstGeom>
          <a:pattFill prst="pct50">
            <a:fgClr>
              <a:srgbClr val="FFCCFF"/>
            </a:fgClr>
            <a:bgClr>
              <a:schemeClr val="bg1"/>
            </a:bgClr>
          </a:pattFill>
          <a:ln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7800" indent="-177800" algn="ctr" defTabSz="912813">
              <a:lnSpc>
                <a:spcPts val="2000"/>
              </a:lnSpc>
            </a:pPr>
            <a:r>
              <a:rPr lang="ja-JP" altLang="en-US" sz="2000" dirty="0" smtClean="0">
                <a:solidFill>
                  <a:prstClr val="black"/>
                </a:solidFill>
                <a:latin typeface="Arial Narrow" pitchFamily="34" charset="0"/>
                <a:ea typeface="HGPｺﾞｼｯｸM" pitchFamily="50" charset="-128"/>
              </a:rPr>
              <a:t>ケアマネジメント</a:t>
            </a:r>
            <a:endParaRPr lang="en-US" altLang="ja-JP" sz="2000" dirty="0" smtClean="0">
              <a:solidFill>
                <a:prstClr val="black"/>
              </a:solidFill>
            </a:endParaRPr>
          </a:p>
        </p:txBody>
      </p:sp>
      <p:sp>
        <p:nvSpPr>
          <p:cNvPr id="6" name="テキスト ボックス 5"/>
          <p:cNvSpPr txBox="1"/>
          <p:nvPr/>
        </p:nvSpPr>
        <p:spPr>
          <a:xfrm>
            <a:off x="107545" y="-600"/>
            <a:ext cx="8953500" cy="954107"/>
          </a:xfrm>
          <a:prstGeom prst="rect">
            <a:avLst/>
          </a:prstGeom>
          <a:noFill/>
          <a:ln>
            <a:noFill/>
          </a:ln>
        </p:spPr>
        <p:txBody>
          <a:bodyPr wrap="square" rtlCol="0">
            <a:spAutoFit/>
          </a:bodyPr>
          <a:lstStyle/>
          <a:p>
            <a:pPr algn="ctr" fontAlgn="auto">
              <a:spcBef>
                <a:spcPts val="0"/>
              </a:spcBef>
              <a:spcAft>
                <a:spcPts val="0"/>
              </a:spcAft>
            </a:pPr>
            <a:r>
              <a:rPr lang="ja-JP" altLang="en-US" sz="2400" dirty="0" smtClean="0">
                <a:solidFill>
                  <a:prstClr val="black"/>
                </a:solidFill>
                <a:latin typeface="Calibri"/>
                <a:ea typeface="ＭＳ Ｐゴシック"/>
              </a:rPr>
              <a:t>社会保障審議会介護保険部会</a:t>
            </a:r>
            <a:endParaRPr lang="en-US" altLang="ja-JP" sz="2400" dirty="0" smtClean="0">
              <a:solidFill>
                <a:prstClr val="black"/>
              </a:solidFill>
              <a:latin typeface="Calibri"/>
              <a:ea typeface="ＭＳ Ｐゴシック"/>
            </a:endParaRPr>
          </a:p>
          <a:p>
            <a:pPr fontAlgn="auto">
              <a:spcBef>
                <a:spcPts val="0"/>
              </a:spcBef>
              <a:spcAft>
                <a:spcPts val="0"/>
              </a:spcAft>
            </a:pPr>
            <a:r>
              <a:rPr lang="ja-JP" altLang="en-US" sz="1600" dirty="0" smtClean="0">
                <a:solidFill>
                  <a:prstClr val="black"/>
                </a:solidFill>
                <a:latin typeface="Calibri"/>
                <a:ea typeface="ＭＳ Ｐゴシック"/>
              </a:rPr>
              <a:t>「社会保障・税一体改革における介護分野の制度見直しに関するこれまでの議論の整理」</a:t>
            </a:r>
            <a:r>
              <a:rPr lang="ja-JP" altLang="en-US" sz="1400" dirty="0" smtClean="0">
                <a:solidFill>
                  <a:prstClr val="black"/>
                </a:solidFill>
                <a:latin typeface="Calibri"/>
                <a:ea typeface="ＭＳ Ｐゴシック"/>
              </a:rPr>
              <a:t>（平成</a:t>
            </a:r>
            <a:r>
              <a:rPr lang="en-US" altLang="ja-JP" sz="1400" dirty="0" smtClean="0">
                <a:solidFill>
                  <a:prstClr val="black"/>
                </a:solidFill>
                <a:ea typeface="ＭＳ Ｐゴシック"/>
                <a:cs typeface="Arial" pitchFamily="34" charset="0"/>
              </a:rPr>
              <a:t>23</a:t>
            </a:r>
            <a:r>
              <a:rPr lang="ja-JP" altLang="en-US" sz="1400" dirty="0" smtClean="0">
                <a:solidFill>
                  <a:prstClr val="black"/>
                </a:solidFill>
                <a:latin typeface="Calibri"/>
                <a:ea typeface="ＭＳ Ｐゴシック"/>
              </a:rPr>
              <a:t>年</a:t>
            </a:r>
            <a:r>
              <a:rPr lang="en-US" altLang="ja-JP" sz="1400" dirty="0" smtClean="0">
                <a:solidFill>
                  <a:prstClr val="black"/>
                </a:solidFill>
                <a:ea typeface="ＭＳ Ｐゴシック"/>
                <a:cs typeface="Arial" pitchFamily="34" charset="0"/>
              </a:rPr>
              <a:t>11</a:t>
            </a:r>
            <a:r>
              <a:rPr lang="ja-JP" altLang="en-US" sz="1400" dirty="0" smtClean="0">
                <a:solidFill>
                  <a:prstClr val="black"/>
                </a:solidFill>
                <a:latin typeface="Calibri"/>
                <a:ea typeface="ＭＳ Ｐゴシック"/>
              </a:rPr>
              <a:t>月）</a:t>
            </a:r>
            <a:r>
              <a:rPr lang="ja-JP" altLang="en-US" sz="1600" dirty="0" smtClean="0">
                <a:solidFill>
                  <a:prstClr val="black"/>
                </a:solidFill>
                <a:latin typeface="Calibri"/>
                <a:ea typeface="ＭＳ Ｐゴシック"/>
              </a:rPr>
              <a:t>（抜粋）</a:t>
            </a:r>
            <a:endParaRPr lang="en-US" altLang="ja-JP" sz="1600" dirty="0" smtClean="0">
              <a:solidFill>
                <a:prstClr val="black"/>
              </a:solidFill>
              <a:latin typeface="Calibri"/>
              <a:ea typeface="ＭＳ Ｐゴシック"/>
            </a:endParaRPr>
          </a:p>
        </p:txBody>
      </p:sp>
    </p:spTree>
    <p:extLst>
      <p:ext uri="{BB962C8B-B14F-4D97-AF65-F5344CB8AC3E}">
        <p14:creationId xmlns:p14="http://schemas.microsoft.com/office/powerpoint/2010/main" val="3665919562"/>
      </p:ext>
    </p:extLst>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正方形/長方形 26"/>
          <p:cNvSpPr/>
          <p:nvPr/>
        </p:nvSpPr>
        <p:spPr>
          <a:xfrm>
            <a:off x="196971" y="1437284"/>
            <a:ext cx="8809913" cy="5373216"/>
          </a:xfrm>
          <a:prstGeom prst="rect">
            <a:avLst/>
          </a:prstGeom>
          <a:solidFill>
            <a:srgbClr val="FFFFCC"/>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4625" indent="-174625" defTabSz="912813"/>
            <a:endParaRPr lang="en-US" altLang="ja-JP" sz="1200" dirty="0" smtClean="0">
              <a:solidFill>
                <a:prstClr val="black"/>
              </a:solidFill>
              <a:latin typeface="Arial Narrow" pitchFamily="34" charset="0"/>
              <a:ea typeface="HGPｺﾞｼｯｸM" pitchFamily="50" charset="-128"/>
            </a:endParaRPr>
          </a:p>
          <a:p>
            <a:pPr marL="174625" indent="-174625" defTabSz="912813"/>
            <a:r>
              <a:rPr lang="ja-JP" altLang="en-US" sz="2000" dirty="0" smtClean="0">
                <a:solidFill>
                  <a:prstClr val="black"/>
                </a:solidFill>
                <a:latin typeface="Arial Narrow" pitchFamily="34" charset="0"/>
                <a:ea typeface="HGPｺﾞｼｯｸM" pitchFamily="50" charset="-128"/>
              </a:rPr>
              <a:t>○ 事務局からは、世代内（特に高齢世代内）での公平の確保、所得再分配機能の強化の観点から、在宅や居住系サービス利用の場合は自己負担となる居住費について、施設入所の場合には補足給付により助成を受ける一方、その結果保有する居住用財産や預貯金が保全される現在の仕組みを見直すことについて見直しが必要ではないかとの問題提起があった。 </a:t>
            </a:r>
          </a:p>
          <a:p>
            <a:pPr marL="174625" indent="-174625" defTabSz="912813">
              <a:spcBef>
                <a:spcPts val="600"/>
              </a:spcBef>
            </a:pPr>
            <a:r>
              <a:rPr lang="ja-JP" altLang="en-US" sz="2000" dirty="0" smtClean="0">
                <a:solidFill>
                  <a:prstClr val="black"/>
                </a:solidFill>
                <a:latin typeface="Arial Narrow" pitchFamily="34" charset="0"/>
                <a:ea typeface="HGPｺﾞｼｯｸM" pitchFamily="50" charset="-128"/>
              </a:rPr>
              <a:t>○ これに対しては、</a:t>
            </a:r>
            <a:r>
              <a:rPr lang="ja-JP" altLang="en-US" sz="2000" u="sng" dirty="0" smtClean="0">
                <a:solidFill>
                  <a:prstClr val="black"/>
                </a:solidFill>
                <a:latin typeface="Arial Narrow" pitchFamily="34" charset="0"/>
                <a:ea typeface="HGPｺﾞｼｯｸM" pitchFamily="50" charset="-128"/>
              </a:rPr>
              <a:t>社会保険制度内で資産を取り扱うことや低所得者対策を行うこと、居住用賅産を流動化してフローの負担に充てられないこと、資産等を把握することが実務的に困難であることに対する懸念や意見が示された</a:t>
            </a:r>
            <a:r>
              <a:rPr lang="ja-JP" altLang="en-US" sz="2000" dirty="0" smtClean="0">
                <a:solidFill>
                  <a:prstClr val="black"/>
                </a:solidFill>
                <a:latin typeface="Arial Narrow" pitchFamily="34" charset="0"/>
                <a:ea typeface="HGPｺﾞｼｯｸM" pitchFamily="50" charset="-128"/>
              </a:rPr>
              <a:t>ものの、</a:t>
            </a:r>
            <a:r>
              <a:rPr lang="ja-JP" altLang="en-US" sz="2000" u="sng" dirty="0" smtClean="0">
                <a:solidFill>
                  <a:prstClr val="black"/>
                </a:solidFill>
                <a:latin typeface="Arial Narrow" pitchFamily="34" charset="0"/>
                <a:ea typeface="HGPｺﾞｼｯｸM" pitchFamily="50" charset="-128"/>
              </a:rPr>
              <a:t>若い人よりも高齢者の方が資産保有は多いこと、今後生産年齢人口が減少していく中で資産に着目した負担を重視していく必要があること、今後社会保障・税共通番号の導入により、現在は名寄せが困難である金融資産についての把握も行いやすくなる可能性があることなどの立場から、補足給付における資産の勘案について肯定的な意見が多かった</a:t>
            </a:r>
            <a:r>
              <a:rPr lang="ja-JP" altLang="en-US" sz="2000" dirty="0" smtClean="0">
                <a:solidFill>
                  <a:prstClr val="black"/>
                </a:solidFill>
                <a:latin typeface="Arial Narrow" pitchFamily="34" charset="0"/>
                <a:ea typeface="HGPｺﾞｼｯｸM" pitchFamily="50" charset="-128"/>
              </a:rPr>
              <a:t>。 </a:t>
            </a:r>
          </a:p>
          <a:p>
            <a:pPr marL="174625" indent="-174625" defTabSz="912813">
              <a:spcBef>
                <a:spcPts val="600"/>
              </a:spcBef>
            </a:pPr>
            <a:r>
              <a:rPr lang="ja-JP" altLang="en-US" sz="2000" dirty="0" smtClean="0">
                <a:solidFill>
                  <a:prstClr val="black"/>
                </a:solidFill>
                <a:latin typeface="Arial Narrow" pitchFamily="34" charset="0"/>
                <a:ea typeface="HGPｺﾞｼｯｸM" pitchFamily="50" charset="-128"/>
              </a:rPr>
              <a:t>○ リバース・モーゲージなど居住用財産の流動化の試みや、諸外国において採用されている死後精算制度などを含めて、今後、財産の勘案の具体的な仕組みづくりに向けた、実務的な検討を早急に開始すべきである。</a:t>
            </a:r>
            <a:endParaRPr lang="en-US" altLang="ja-JP" sz="2000" dirty="0" smtClean="0">
              <a:solidFill>
                <a:srgbClr val="000000"/>
              </a:solidFill>
              <a:latin typeface="ＭＳ Ｐゴシック"/>
            </a:endParaRPr>
          </a:p>
        </p:txBody>
      </p:sp>
      <p:sp>
        <p:nvSpPr>
          <p:cNvPr id="25" name="角丸四角形 24"/>
          <p:cNvSpPr/>
          <p:nvPr/>
        </p:nvSpPr>
        <p:spPr>
          <a:xfrm>
            <a:off x="395836" y="1245010"/>
            <a:ext cx="3641774" cy="432048"/>
          </a:xfrm>
          <a:prstGeom prst="roundRect">
            <a:avLst/>
          </a:prstGeom>
          <a:pattFill prst="pct50">
            <a:fgClr>
              <a:srgbClr val="FFCCFF"/>
            </a:fgClr>
            <a:bgClr>
              <a:schemeClr val="bg1"/>
            </a:bgClr>
          </a:pattFill>
          <a:ln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7800" indent="-177800" algn="ctr" defTabSz="912813">
              <a:lnSpc>
                <a:spcPts val="2000"/>
              </a:lnSpc>
            </a:pPr>
            <a:r>
              <a:rPr lang="ja-JP" altLang="en-US" sz="2000" dirty="0" smtClean="0">
                <a:solidFill>
                  <a:prstClr val="black"/>
                </a:solidFill>
                <a:latin typeface="Arial Narrow" pitchFamily="34" charset="0"/>
                <a:ea typeface="HGPｺﾞｼｯｸM" pitchFamily="50" charset="-128"/>
              </a:rPr>
              <a:t>補足給付における資産等の勘案</a:t>
            </a:r>
          </a:p>
        </p:txBody>
      </p:sp>
      <p:sp>
        <p:nvSpPr>
          <p:cNvPr id="6" name="テキスト ボックス 5"/>
          <p:cNvSpPr txBox="1"/>
          <p:nvPr/>
        </p:nvSpPr>
        <p:spPr>
          <a:xfrm>
            <a:off x="107545" y="260650"/>
            <a:ext cx="8953500" cy="954107"/>
          </a:xfrm>
          <a:prstGeom prst="rect">
            <a:avLst/>
          </a:prstGeom>
          <a:noFill/>
          <a:ln>
            <a:noFill/>
          </a:ln>
        </p:spPr>
        <p:txBody>
          <a:bodyPr wrap="square" rtlCol="0">
            <a:spAutoFit/>
          </a:bodyPr>
          <a:lstStyle/>
          <a:p>
            <a:pPr algn="ctr" fontAlgn="auto">
              <a:spcBef>
                <a:spcPts val="0"/>
              </a:spcBef>
              <a:spcAft>
                <a:spcPts val="0"/>
              </a:spcAft>
            </a:pPr>
            <a:r>
              <a:rPr lang="ja-JP" altLang="en-US" sz="2400" dirty="0" smtClean="0">
                <a:solidFill>
                  <a:prstClr val="black"/>
                </a:solidFill>
                <a:latin typeface="Calibri"/>
                <a:ea typeface="ＭＳ Ｐゴシック"/>
              </a:rPr>
              <a:t>社会保障審議会介護保険部会</a:t>
            </a:r>
            <a:endParaRPr lang="en-US" altLang="ja-JP" sz="2400" dirty="0" smtClean="0">
              <a:solidFill>
                <a:prstClr val="black"/>
              </a:solidFill>
              <a:latin typeface="Calibri"/>
              <a:ea typeface="ＭＳ Ｐゴシック"/>
            </a:endParaRPr>
          </a:p>
          <a:p>
            <a:pPr fontAlgn="auto">
              <a:spcBef>
                <a:spcPts val="0"/>
              </a:spcBef>
              <a:spcAft>
                <a:spcPts val="0"/>
              </a:spcAft>
            </a:pPr>
            <a:r>
              <a:rPr lang="ja-JP" altLang="en-US" sz="1600" dirty="0" smtClean="0">
                <a:solidFill>
                  <a:prstClr val="black"/>
                </a:solidFill>
                <a:latin typeface="Calibri"/>
                <a:ea typeface="ＭＳ Ｐゴシック"/>
              </a:rPr>
              <a:t>「社会保障・税一体改革における介護分野の制度見直しに関するこれまでの議論の整理」</a:t>
            </a:r>
            <a:r>
              <a:rPr lang="ja-JP" altLang="en-US" sz="1400" dirty="0" smtClean="0">
                <a:solidFill>
                  <a:prstClr val="black"/>
                </a:solidFill>
                <a:latin typeface="Calibri"/>
                <a:ea typeface="ＭＳ Ｐゴシック"/>
              </a:rPr>
              <a:t>（平成</a:t>
            </a:r>
            <a:r>
              <a:rPr lang="en-US" altLang="ja-JP" sz="1400" dirty="0" smtClean="0">
                <a:solidFill>
                  <a:prstClr val="black"/>
                </a:solidFill>
                <a:ea typeface="ＭＳ Ｐゴシック"/>
                <a:cs typeface="Arial" pitchFamily="34" charset="0"/>
              </a:rPr>
              <a:t>23</a:t>
            </a:r>
            <a:r>
              <a:rPr lang="ja-JP" altLang="en-US" sz="1400" dirty="0" smtClean="0">
                <a:solidFill>
                  <a:prstClr val="black"/>
                </a:solidFill>
                <a:latin typeface="Calibri"/>
                <a:ea typeface="ＭＳ Ｐゴシック"/>
              </a:rPr>
              <a:t>年</a:t>
            </a:r>
            <a:r>
              <a:rPr lang="en-US" altLang="ja-JP" sz="1400" dirty="0" smtClean="0">
                <a:solidFill>
                  <a:prstClr val="black"/>
                </a:solidFill>
                <a:ea typeface="ＭＳ Ｐゴシック"/>
                <a:cs typeface="Arial" pitchFamily="34" charset="0"/>
              </a:rPr>
              <a:t>11</a:t>
            </a:r>
            <a:r>
              <a:rPr lang="ja-JP" altLang="en-US" sz="1400" dirty="0" smtClean="0">
                <a:solidFill>
                  <a:prstClr val="black"/>
                </a:solidFill>
                <a:latin typeface="Calibri"/>
                <a:ea typeface="ＭＳ Ｐゴシック"/>
              </a:rPr>
              <a:t>月）</a:t>
            </a:r>
            <a:r>
              <a:rPr lang="ja-JP" altLang="en-US" sz="1600" dirty="0" smtClean="0">
                <a:solidFill>
                  <a:prstClr val="black"/>
                </a:solidFill>
                <a:latin typeface="Calibri"/>
                <a:ea typeface="ＭＳ Ｐゴシック"/>
              </a:rPr>
              <a:t>（抜粋）</a:t>
            </a:r>
            <a:endParaRPr lang="en-US" altLang="ja-JP" sz="1600" dirty="0" smtClean="0">
              <a:solidFill>
                <a:prstClr val="black"/>
              </a:solidFill>
              <a:latin typeface="Calibri"/>
              <a:ea typeface="ＭＳ Ｐゴシック"/>
            </a:endParaRPr>
          </a:p>
        </p:txBody>
      </p:sp>
    </p:spTree>
    <p:extLst>
      <p:ext uri="{BB962C8B-B14F-4D97-AF65-F5344CB8AC3E}">
        <p14:creationId xmlns:p14="http://schemas.microsoft.com/office/powerpoint/2010/main" val="1250330826"/>
      </p:ext>
    </p:extLst>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正方形/長方形 26"/>
          <p:cNvSpPr/>
          <p:nvPr/>
        </p:nvSpPr>
        <p:spPr>
          <a:xfrm>
            <a:off x="196971" y="1628800"/>
            <a:ext cx="8809913" cy="4392488"/>
          </a:xfrm>
          <a:prstGeom prst="rect">
            <a:avLst/>
          </a:prstGeom>
          <a:solidFill>
            <a:srgbClr val="FFFFCC"/>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4625" indent="-174625" defTabSz="912813"/>
            <a:r>
              <a:rPr lang="ja-JP" altLang="en-US" sz="2000" dirty="0" smtClean="0">
                <a:solidFill>
                  <a:prstClr val="black"/>
                </a:solidFill>
                <a:latin typeface="HGSｺﾞｼｯｸM" pitchFamily="50" charset="-128"/>
                <a:ea typeface="HGSｺﾞｼｯｸM" pitchFamily="50" charset="-128"/>
              </a:rPr>
              <a:t>○ 事務局からは、社会保障・税一体改革においては、世代内（特に高齢世代内）での公平の確保、所得再分配機能の強化を図ることとしている観点から、一定以上の所得がある者に対する利用者負担の割合を引き上げることの必要性と、その場合の一定以上所得がある者の範囲についての問題提起がなされた。 </a:t>
            </a:r>
            <a:endParaRPr lang="en-US" altLang="ja-JP" sz="2000" dirty="0" smtClean="0">
              <a:solidFill>
                <a:prstClr val="black"/>
              </a:solidFill>
              <a:latin typeface="HGSｺﾞｼｯｸM" pitchFamily="50" charset="-128"/>
              <a:ea typeface="HGSｺﾞｼｯｸM" pitchFamily="50" charset="-128"/>
            </a:endParaRPr>
          </a:p>
          <a:p>
            <a:pPr marL="174625" indent="-174625" defTabSz="912813"/>
            <a:endParaRPr lang="ja-JP" altLang="en-US" sz="2000" dirty="0" smtClean="0">
              <a:solidFill>
                <a:prstClr val="black"/>
              </a:solidFill>
              <a:latin typeface="HGSｺﾞｼｯｸM" pitchFamily="50" charset="-128"/>
              <a:ea typeface="HGSｺﾞｼｯｸM" pitchFamily="50" charset="-128"/>
            </a:endParaRPr>
          </a:p>
          <a:p>
            <a:pPr marL="174625" indent="-174625" defTabSz="912813"/>
            <a:r>
              <a:rPr lang="ja-JP" altLang="en-US" sz="2000" dirty="0" smtClean="0">
                <a:solidFill>
                  <a:prstClr val="black"/>
                </a:solidFill>
                <a:latin typeface="HGSｺﾞｼｯｸM" pitchFamily="50" charset="-128"/>
                <a:ea typeface="HGSｺﾞｼｯｸM" pitchFamily="50" charset="-128"/>
              </a:rPr>
              <a:t>○ これに対し、</a:t>
            </a:r>
            <a:r>
              <a:rPr lang="ja-JP" altLang="en-US" sz="2000" u="sng" dirty="0" smtClean="0">
                <a:solidFill>
                  <a:prstClr val="black"/>
                </a:solidFill>
                <a:latin typeface="HGSｺﾞｼｯｸM" pitchFamily="50" charset="-128"/>
                <a:ea typeface="HGSｺﾞｼｯｸM" pitchFamily="50" charset="-128"/>
              </a:rPr>
              <a:t>介護保険制度は支給限度額があり、サービスの利用も長期に渡ることを考慮すべき、高齢世代での公平性の確保や所得再分配機能の強化は利用者負担ではなく所得に応じた保険料負担によって行うべき</a:t>
            </a:r>
            <a:r>
              <a:rPr lang="ja-JP" altLang="en-US" sz="2000" dirty="0" smtClean="0">
                <a:solidFill>
                  <a:prstClr val="black"/>
                </a:solidFill>
                <a:latin typeface="HGSｺﾞｼｯｸM" pitchFamily="50" charset="-128"/>
                <a:ea typeface="HGSｺﾞｼｯｸM" pitchFamily="50" charset="-128"/>
              </a:rPr>
              <a:t>との意見が示されたが、若年層に負担を求める以上、高齢者も保険料負担や利用者負担などでの応分の負担はしていかなければならないことなどを踏まえ、</a:t>
            </a:r>
            <a:r>
              <a:rPr lang="ja-JP" altLang="en-US" sz="2000" u="sng" dirty="0" smtClean="0">
                <a:solidFill>
                  <a:prstClr val="black"/>
                </a:solidFill>
                <a:latin typeface="HGSｺﾞｼｯｸM" pitchFamily="50" charset="-128"/>
                <a:ea typeface="HGSｺﾞｼｯｸM" pitchFamily="50" charset="-128"/>
              </a:rPr>
              <a:t>一定以上の所得者について、必要なサービスの利用抑制とならないよう配慮の上で利用者負担の割合の引上げはやむを得ないのではないかとの意見も多く見られた</a:t>
            </a:r>
            <a:r>
              <a:rPr lang="ja-JP" altLang="en-US" sz="2000" dirty="0" smtClean="0">
                <a:solidFill>
                  <a:prstClr val="black"/>
                </a:solidFill>
                <a:latin typeface="HGSｺﾞｼｯｸM" pitchFamily="50" charset="-128"/>
                <a:ea typeface="HGSｺﾞｼｯｸM" pitchFamily="50" charset="-128"/>
              </a:rPr>
              <a:t>。</a:t>
            </a:r>
            <a:endParaRPr lang="en-US" altLang="ja-JP" sz="2000" dirty="0" smtClean="0">
              <a:solidFill>
                <a:srgbClr val="000000"/>
              </a:solidFill>
              <a:latin typeface="HGSｺﾞｼｯｸM" pitchFamily="50" charset="-128"/>
              <a:ea typeface="HGSｺﾞｼｯｸM" pitchFamily="50" charset="-128"/>
            </a:endParaRPr>
          </a:p>
        </p:txBody>
      </p:sp>
      <p:sp>
        <p:nvSpPr>
          <p:cNvPr id="25" name="角丸四角形 24"/>
          <p:cNvSpPr/>
          <p:nvPr/>
        </p:nvSpPr>
        <p:spPr>
          <a:xfrm>
            <a:off x="239856" y="1258401"/>
            <a:ext cx="4545900" cy="432048"/>
          </a:xfrm>
          <a:prstGeom prst="roundRect">
            <a:avLst/>
          </a:prstGeom>
          <a:pattFill prst="pct50">
            <a:fgClr>
              <a:srgbClr val="FFCCFF"/>
            </a:fgClr>
            <a:bgClr>
              <a:schemeClr val="bg1"/>
            </a:bgClr>
          </a:pattFill>
          <a:ln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7800" indent="-177800" algn="ctr" defTabSz="912813">
              <a:lnSpc>
                <a:spcPts val="2000"/>
              </a:lnSpc>
            </a:pPr>
            <a:r>
              <a:rPr lang="ja-JP" altLang="en-US" sz="2000" dirty="0" smtClean="0">
                <a:solidFill>
                  <a:prstClr val="black"/>
                </a:solidFill>
                <a:latin typeface="HGSｺﾞｼｯｸM" pitchFamily="50" charset="-128"/>
                <a:ea typeface="HGSｺﾞｼｯｸM" pitchFamily="50" charset="-128"/>
              </a:rPr>
              <a:t>一定以上の所得がある者に対する給付</a:t>
            </a:r>
            <a:endParaRPr lang="en-US" altLang="ja-JP" sz="2000" dirty="0" smtClean="0">
              <a:solidFill>
                <a:prstClr val="black"/>
              </a:solidFill>
              <a:latin typeface="HGSｺﾞｼｯｸM" pitchFamily="50" charset="-128"/>
              <a:ea typeface="HGSｺﾞｼｯｸM" pitchFamily="50" charset="-128"/>
            </a:endParaRPr>
          </a:p>
        </p:txBody>
      </p:sp>
      <p:sp>
        <p:nvSpPr>
          <p:cNvPr id="6" name="テキスト ボックス 5"/>
          <p:cNvSpPr txBox="1"/>
          <p:nvPr/>
        </p:nvSpPr>
        <p:spPr>
          <a:xfrm>
            <a:off x="107545" y="260650"/>
            <a:ext cx="8953500" cy="954107"/>
          </a:xfrm>
          <a:prstGeom prst="rect">
            <a:avLst/>
          </a:prstGeom>
          <a:noFill/>
          <a:ln>
            <a:noFill/>
          </a:ln>
        </p:spPr>
        <p:txBody>
          <a:bodyPr wrap="square" rtlCol="0">
            <a:spAutoFit/>
          </a:bodyPr>
          <a:lstStyle/>
          <a:p>
            <a:pPr algn="ctr" fontAlgn="auto">
              <a:spcBef>
                <a:spcPts val="0"/>
              </a:spcBef>
              <a:spcAft>
                <a:spcPts val="0"/>
              </a:spcAft>
            </a:pPr>
            <a:r>
              <a:rPr lang="ja-JP" altLang="en-US" sz="2400" dirty="0" smtClean="0">
                <a:solidFill>
                  <a:prstClr val="black"/>
                </a:solidFill>
                <a:latin typeface="Calibri"/>
                <a:ea typeface="ＭＳ Ｐゴシック"/>
              </a:rPr>
              <a:t>社会保障審議会介護保険部会</a:t>
            </a:r>
            <a:endParaRPr lang="en-US" altLang="ja-JP" sz="2400" dirty="0" smtClean="0">
              <a:solidFill>
                <a:prstClr val="black"/>
              </a:solidFill>
              <a:latin typeface="Calibri"/>
              <a:ea typeface="ＭＳ Ｐゴシック"/>
            </a:endParaRPr>
          </a:p>
          <a:p>
            <a:pPr fontAlgn="auto">
              <a:spcBef>
                <a:spcPts val="0"/>
              </a:spcBef>
              <a:spcAft>
                <a:spcPts val="0"/>
              </a:spcAft>
            </a:pPr>
            <a:r>
              <a:rPr lang="ja-JP" altLang="en-US" sz="1600" dirty="0" smtClean="0">
                <a:solidFill>
                  <a:prstClr val="black"/>
                </a:solidFill>
                <a:latin typeface="Calibri"/>
                <a:ea typeface="ＭＳ Ｐゴシック"/>
              </a:rPr>
              <a:t>「社会保障・税一体改革における介護分野の制度見直しに関するこれまでの議論の整理」</a:t>
            </a:r>
            <a:r>
              <a:rPr lang="ja-JP" altLang="en-US" sz="1400" dirty="0" smtClean="0">
                <a:solidFill>
                  <a:prstClr val="black"/>
                </a:solidFill>
                <a:latin typeface="Calibri"/>
                <a:ea typeface="ＭＳ Ｐゴシック"/>
              </a:rPr>
              <a:t>（平成</a:t>
            </a:r>
            <a:r>
              <a:rPr lang="en-US" altLang="ja-JP" sz="1400" dirty="0" smtClean="0">
                <a:solidFill>
                  <a:prstClr val="black"/>
                </a:solidFill>
                <a:ea typeface="ＭＳ Ｐゴシック"/>
                <a:cs typeface="Arial" pitchFamily="34" charset="0"/>
              </a:rPr>
              <a:t>23</a:t>
            </a:r>
            <a:r>
              <a:rPr lang="ja-JP" altLang="en-US" sz="1400" dirty="0" smtClean="0">
                <a:solidFill>
                  <a:prstClr val="black"/>
                </a:solidFill>
                <a:latin typeface="Calibri"/>
                <a:ea typeface="ＭＳ Ｐゴシック"/>
              </a:rPr>
              <a:t>年</a:t>
            </a:r>
            <a:r>
              <a:rPr lang="en-US" altLang="ja-JP" sz="1400" dirty="0" smtClean="0">
                <a:solidFill>
                  <a:prstClr val="black"/>
                </a:solidFill>
                <a:ea typeface="ＭＳ Ｐゴシック"/>
                <a:cs typeface="Arial" pitchFamily="34" charset="0"/>
              </a:rPr>
              <a:t>11</a:t>
            </a:r>
            <a:r>
              <a:rPr lang="ja-JP" altLang="en-US" sz="1400" dirty="0" smtClean="0">
                <a:solidFill>
                  <a:prstClr val="black"/>
                </a:solidFill>
                <a:latin typeface="Calibri"/>
                <a:ea typeface="ＭＳ Ｐゴシック"/>
              </a:rPr>
              <a:t>月）</a:t>
            </a:r>
            <a:r>
              <a:rPr lang="ja-JP" altLang="en-US" sz="1600" dirty="0" smtClean="0">
                <a:solidFill>
                  <a:prstClr val="black"/>
                </a:solidFill>
                <a:latin typeface="Calibri"/>
                <a:ea typeface="ＭＳ Ｐゴシック"/>
              </a:rPr>
              <a:t>（抜粋）</a:t>
            </a:r>
            <a:endParaRPr lang="en-US" altLang="ja-JP" sz="1600" dirty="0" smtClean="0">
              <a:solidFill>
                <a:prstClr val="black"/>
              </a:solidFill>
              <a:latin typeface="Calibri"/>
              <a:ea typeface="ＭＳ Ｐゴシック"/>
            </a:endParaRPr>
          </a:p>
        </p:txBody>
      </p:sp>
    </p:spTree>
    <p:extLst>
      <p:ext uri="{BB962C8B-B14F-4D97-AF65-F5344CB8AC3E}">
        <p14:creationId xmlns:p14="http://schemas.microsoft.com/office/powerpoint/2010/main" val="2533163081"/>
      </p:ext>
    </p:extLst>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正方形/長方形 26"/>
          <p:cNvSpPr/>
          <p:nvPr/>
        </p:nvSpPr>
        <p:spPr>
          <a:xfrm>
            <a:off x="196971" y="1628800"/>
            <a:ext cx="8809913" cy="3816424"/>
          </a:xfrm>
          <a:prstGeom prst="rect">
            <a:avLst/>
          </a:prstGeom>
          <a:solidFill>
            <a:srgbClr val="FFFFCC"/>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4625" indent="-174625" defTabSz="912813"/>
            <a:endParaRPr lang="en-US" altLang="ja-JP" sz="1200" dirty="0" smtClean="0">
              <a:solidFill>
                <a:prstClr val="black"/>
              </a:solidFill>
              <a:latin typeface="Arial Narrow" pitchFamily="34" charset="0"/>
              <a:ea typeface="HGPｺﾞｼｯｸM" pitchFamily="50" charset="-128"/>
            </a:endParaRPr>
          </a:p>
          <a:p>
            <a:pPr marL="174625" indent="-174625" defTabSz="912813"/>
            <a:endParaRPr lang="en-US" altLang="ja-JP" sz="1200" dirty="0" smtClean="0">
              <a:solidFill>
                <a:prstClr val="black"/>
              </a:solidFill>
              <a:latin typeface="Arial Narrow" pitchFamily="34" charset="0"/>
              <a:ea typeface="HGPｺﾞｼｯｸM" pitchFamily="50" charset="-128"/>
            </a:endParaRPr>
          </a:p>
          <a:p>
            <a:pPr marL="174625" indent="-174625" defTabSz="912813"/>
            <a:r>
              <a:rPr lang="ja-JP" altLang="en-US" sz="2000" dirty="0" smtClean="0">
                <a:solidFill>
                  <a:prstClr val="black"/>
                </a:solidFill>
                <a:latin typeface="Arial Narrow" pitchFamily="34" charset="0"/>
                <a:ea typeface="HGPｺﾞｼｯｸM" pitchFamily="50" charset="-128"/>
              </a:rPr>
              <a:t>○ 以上の昨年当部会で審議した給付見直しに関する事項に加えて、事務局から、社会保障・税一体改革の中で、施設サービスの中重度者への重点化が掲げられていることを踏まえ、軽度要介護者（要介護</a:t>
            </a:r>
            <a:r>
              <a:rPr lang="en-US" altLang="ja-JP" sz="2000" dirty="0" smtClean="0">
                <a:solidFill>
                  <a:prstClr val="black"/>
                </a:solidFill>
                <a:latin typeface="Arial Narrow" pitchFamily="34" charset="0"/>
                <a:ea typeface="HGPｺﾞｼｯｸM" pitchFamily="50" charset="-128"/>
              </a:rPr>
              <a:t>1,2</a:t>
            </a:r>
            <a:r>
              <a:rPr lang="ja-JP" altLang="en-US" sz="2000" dirty="0" smtClean="0">
                <a:solidFill>
                  <a:prstClr val="black"/>
                </a:solidFill>
                <a:latin typeface="Arial Narrow" pitchFamily="34" charset="0"/>
                <a:ea typeface="HGPｺﾞｼｯｸM" pitchFamily="50" charset="-128"/>
              </a:rPr>
              <a:t>）の施設サービスの給付額が在宅における支給限度額を上回ることについての問題提起があった。</a:t>
            </a:r>
            <a:endParaRPr lang="en-US" altLang="ja-JP" sz="2000" dirty="0" smtClean="0">
              <a:solidFill>
                <a:prstClr val="black"/>
              </a:solidFill>
              <a:latin typeface="Arial Narrow" pitchFamily="34" charset="0"/>
              <a:ea typeface="HGPｺﾞｼｯｸM" pitchFamily="50" charset="-128"/>
            </a:endParaRPr>
          </a:p>
          <a:p>
            <a:pPr marL="174625" indent="-174625" defTabSz="912813"/>
            <a:endParaRPr lang="en-US" altLang="ja-JP" sz="2000" dirty="0" smtClean="0">
              <a:solidFill>
                <a:prstClr val="black"/>
              </a:solidFill>
              <a:latin typeface="Arial Narrow" pitchFamily="34" charset="0"/>
              <a:ea typeface="HGPｺﾞｼｯｸM" pitchFamily="50" charset="-128"/>
            </a:endParaRPr>
          </a:p>
          <a:p>
            <a:pPr marL="174625" indent="-174625" defTabSz="912813"/>
            <a:r>
              <a:rPr lang="ja-JP" altLang="en-US" sz="2000" dirty="0" smtClean="0">
                <a:solidFill>
                  <a:prstClr val="black"/>
                </a:solidFill>
                <a:latin typeface="Arial Narrow" pitchFamily="34" charset="0"/>
                <a:ea typeface="HGPｺﾞｼｯｸM" pitchFamily="50" charset="-128"/>
              </a:rPr>
              <a:t>○ これに対しては、在宅の支給限度額を超えているのは施設サービスの機能の特性から医療サービスに係る費用が保険給付の中に包括的に含まれているという要素も影響していることから</a:t>
            </a:r>
            <a:r>
              <a:rPr lang="ja-JP" altLang="en-US" sz="2000" u="sng" dirty="0" smtClean="0">
                <a:solidFill>
                  <a:prstClr val="black"/>
                </a:solidFill>
                <a:latin typeface="Arial Narrow" pitchFamily="34" charset="0"/>
                <a:ea typeface="HGPｺﾞｼｯｸM" pitchFamily="50" charset="-128"/>
              </a:rPr>
              <a:t>追加的な負担についての懸念</a:t>
            </a:r>
            <a:r>
              <a:rPr lang="ja-JP" altLang="en-US" sz="2000" dirty="0" smtClean="0">
                <a:solidFill>
                  <a:prstClr val="black"/>
                </a:solidFill>
                <a:latin typeface="Arial Narrow" pitchFamily="34" charset="0"/>
                <a:ea typeface="HGPｺﾞｼｯｸM" pitchFamily="50" charset="-128"/>
              </a:rPr>
              <a:t>が示されたが、</a:t>
            </a:r>
            <a:r>
              <a:rPr lang="ja-JP" altLang="en-US" sz="2000" u="sng" dirty="0" smtClean="0">
                <a:solidFill>
                  <a:prstClr val="black"/>
                </a:solidFill>
                <a:latin typeface="Arial Narrow" pitchFamily="34" charset="0"/>
                <a:ea typeface="HGPｺﾞｼｯｸM" pitchFamily="50" charset="-128"/>
              </a:rPr>
              <a:t>施設サービスを重度者向けに重点化していく観点から、施設の機能も踏まえつつ、居宅サービスの支給限度額を上回る部分について、負担割合を高める見直しを行うべきなどの意見が見られた</a:t>
            </a:r>
            <a:r>
              <a:rPr lang="ja-JP" altLang="en-US" sz="2000" dirty="0" smtClean="0">
                <a:solidFill>
                  <a:prstClr val="black"/>
                </a:solidFill>
                <a:latin typeface="Arial Narrow" pitchFamily="34" charset="0"/>
                <a:ea typeface="HGPｺﾞｼｯｸM" pitchFamily="50" charset="-128"/>
              </a:rPr>
              <a:t>。 </a:t>
            </a:r>
            <a:endParaRPr lang="en-US" altLang="ja-JP" sz="2000" dirty="0" smtClean="0">
              <a:solidFill>
                <a:prstClr val="black"/>
              </a:solidFill>
              <a:latin typeface="Arial Narrow" pitchFamily="34" charset="0"/>
              <a:ea typeface="HGPｺﾞｼｯｸM" pitchFamily="50" charset="-128"/>
            </a:endParaRPr>
          </a:p>
          <a:p>
            <a:pPr marL="174625" indent="-174625" defTabSz="912813"/>
            <a:endParaRPr lang="en-US" altLang="ja-JP" sz="2000" dirty="0" smtClean="0">
              <a:solidFill>
                <a:prstClr val="black"/>
              </a:solidFill>
              <a:latin typeface="Arial Narrow" pitchFamily="34" charset="0"/>
              <a:ea typeface="HGPｺﾞｼｯｸM" pitchFamily="50" charset="-128"/>
            </a:endParaRPr>
          </a:p>
          <a:p>
            <a:pPr marL="174625" indent="-174625" defTabSz="912813"/>
            <a:endParaRPr lang="en-US" altLang="ja-JP" sz="2000" dirty="0" smtClean="0">
              <a:solidFill>
                <a:srgbClr val="000000"/>
              </a:solidFill>
              <a:latin typeface="ＭＳ Ｐゴシック"/>
            </a:endParaRPr>
          </a:p>
        </p:txBody>
      </p:sp>
      <p:sp>
        <p:nvSpPr>
          <p:cNvPr id="25" name="角丸四角形 24"/>
          <p:cNvSpPr/>
          <p:nvPr/>
        </p:nvSpPr>
        <p:spPr>
          <a:xfrm>
            <a:off x="395880" y="1412776"/>
            <a:ext cx="2452668" cy="432048"/>
          </a:xfrm>
          <a:prstGeom prst="roundRect">
            <a:avLst/>
          </a:prstGeom>
          <a:pattFill prst="pct50">
            <a:fgClr>
              <a:srgbClr val="FFCCFF"/>
            </a:fgClr>
            <a:bgClr>
              <a:schemeClr val="bg1"/>
            </a:bgClr>
          </a:pattFill>
          <a:ln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4625" indent="-174625" algn="ctr" defTabSz="912813"/>
            <a:r>
              <a:rPr lang="ja-JP" altLang="en-US" sz="2000" dirty="0" smtClean="0">
                <a:solidFill>
                  <a:prstClr val="black"/>
                </a:solidFill>
                <a:latin typeface="Arial Narrow" pitchFamily="34" charset="0"/>
                <a:ea typeface="HGPｺﾞｼｯｸM" pitchFamily="50" charset="-128"/>
              </a:rPr>
              <a:t>介護施設の重点化</a:t>
            </a:r>
          </a:p>
        </p:txBody>
      </p:sp>
      <p:sp>
        <p:nvSpPr>
          <p:cNvPr id="21" name="テキスト ボックス 20"/>
          <p:cNvSpPr txBox="1"/>
          <p:nvPr/>
        </p:nvSpPr>
        <p:spPr>
          <a:xfrm>
            <a:off x="107545" y="260650"/>
            <a:ext cx="8953500" cy="954107"/>
          </a:xfrm>
          <a:prstGeom prst="rect">
            <a:avLst/>
          </a:prstGeom>
          <a:noFill/>
          <a:ln>
            <a:noFill/>
          </a:ln>
        </p:spPr>
        <p:txBody>
          <a:bodyPr wrap="square" rtlCol="0">
            <a:spAutoFit/>
          </a:bodyPr>
          <a:lstStyle/>
          <a:p>
            <a:pPr algn="ctr" fontAlgn="auto">
              <a:spcBef>
                <a:spcPts val="0"/>
              </a:spcBef>
              <a:spcAft>
                <a:spcPts val="0"/>
              </a:spcAft>
            </a:pPr>
            <a:r>
              <a:rPr lang="ja-JP" altLang="en-US" sz="2400" dirty="0" smtClean="0">
                <a:solidFill>
                  <a:prstClr val="black"/>
                </a:solidFill>
                <a:latin typeface="Calibri"/>
                <a:ea typeface="ＭＳ Ｐゴシック"/>
              </a:rPr>
              <a:t>社会保障審議会介護保険部会</a:t>
            </a:r>
            <a:endParaRPr lang="en-US" altLang="ja-JP" sz="2400" dirty="0" smtClean="0">
              <a:solidFill>
                <a:prstClr val="black"/>
              </a:solidFill>
              <a:latin typeface="Calibri"/>
              <a:ea typeface="ＭＳ Ｐゴシック"/>
            </a:endParaRPr>
          </a:p>
          <a:p>
            <a:pPr fontAlgn="auto">
              <a:spcBef>
                <a:spcPts val="0"/>
              </a:spcBef>
              <a:spcAft>
                <a:spcPts val="0"/>
              </a:spcAft>
            </a:pPr>
            <a:r>
              <a:rPr lang="ja-JP" altLang="en-US" sz="1600" dirty="0" smtClean="0">
                <a:solidFill>
                  <a:prstClr val="black"/>
                </a:solidFill>
                <a:latin typeface="Calibri"/>
                <a:ea typeface="ＭＳ Ｐゴシック"/>
              </a:rPr>
              <a:t>「社会保障・税一体改革における介護分野の制度見直しに関するこれまでの議論の整理」</a:t>
            </a:r>
            <a:r>
              <a:rPr lang="ja-JP" altLang="en-US" sz="1400" dirty="0" smtClean="0">
                <a:solidFill>
                  <a:prstClr val="black"/>
                </a:solidFill>
                <a:latin typeface="Calibri"/>
                <a:ea typeface="ＭＳ Ｐゴシック"/>
              </a:rPr>
              <a:t>（平成</a:t>
            </a:r>
            <a:r>
              <a:rPr lang="en-US" altLang="ja-JP" sz="1400" dirty="0" smtClean="0">
                <a:solidFill>
                  <a:prstClr val="black"/>
                </a:solidFill>
                <a:ea typeface="ＭＳ Ｐゴシック"/>
                <a:cs typeface="Arial" pitchFamily="34" charset="0"/>
              </a:rPr>
              <a:t>23</a:t>
            </a:r>
            <a:r>
              <a:rPr lang="ja-JP" altLang="en-US" sz="1400" dirty="0" smtClean="0">
                <a:solidFill>
                  <a:prstClr val="black"/>
                </a:solidFill>
                <a:latin typeface="Calibri"/>
                <a:ea typeface="ＭＳ Ｐゴシック"/>
              </a:rPr>
              <a:t>年</a:t>
            </a:r>
            <a:r>
              <a:rPr lang="en-US" altLang="ja-JP" sz="1400" dirty="0" smtClean="0">
                <a:solidFill>
                  <a:prstClr val="black"/>
                </a:solidFill>
                <a:ea typeface="ＭＳ Ｐゴシック"/>
                <a:cs typeface="Arial" pitchFamily="34" charset="0"/>
              </a:rPr>
              <a:t>11</a:t>
            </a:r>
            <a:r>
              <a:rPr lang="ja-JP" altLang="en-US" sz="1400" dirty="0" smtClean="0">
                <a:solidFill>
                  <a:prstClr val="black"/>
                </a:solidFill>
                <a:latin typeface="Calibri"/>
                <a:ea typeface="ＭＳ Ｐゴシック"/>
              </a:rPr>
              <a:t>月）</a:t>
            </a:r>
            <a:r>
              <a:rPr lang="ja-JP" altLang="en-US" sz="1600" dirty="0" smtClean="0">
                <a:solidFill>
                  <a:prstClr val="black"/>
                </a:solidFill>
                <a:latin typeface="Calibri"/>
                <a:ea typeface="ＭＳ Ｐゴシック"/>
              </a:rPr>
              <a:t>（抜粋）</a:t>
            </a:r>
            <a:endParaRPr lang="en-US" altLang="ja-JP" sz="1600" dirty="0" smtClean="0">
              <a:solidFill>
                <a:prstClr val="black"/>
              </a:solidFill>
              <a:latin typeface="Calibri"/>
              <a:ea typeface="ＭＳ Ｐゴシック"/>
            </a:endParaRPr>
          </a:p>
        </p:txBody>
      </p:sp>
    </p:spTree>
    <p:extLst>
      <p:ext uri="{BB962C8B-B14F-4D97-AF65-F5344CB8AC3E}">
        <p14:creationId xmlns:p14="http://schemas.microsoft.com/office/powerpoint/2010/main" val="3582486331"/>
      </p:ext>
    </p:extLst>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正方形/長方形 26"/>
          <p:cNvSpPr/>
          <p:nvPr/>
        </p:nvSpPr>
        <p:spPr>
          <a:xfrm>
            <a:off x="196971" y="1628800"/>
            <a:ext cx="8809913" cy="3456384"/>
          </a:xfrm>
          <a:prstGeom prst="rect">
            <a:avLst/>
          </a:prstGeom>
          <a:solidFill>
            <a:srgbClr val="FFFFCC"/>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4625" indent="-174625" defTabSz="912813"/>
            <a:endParaRPr lang="en-US" altLang="ja-JP" sz="1200" dirty="0" smtClean="0">
              <a:solidFill>
                <a:prstClr val="black"/>
              </a:solidFill>
              <a:latin typeface="Arial Narrow" pitchFamily="34" charset="0"/>
              <a:ea typeface="HGPｺﾞｼｯｸM" pitchFamily="50" charset="-128"/>
            </a:endParaRPr>
          </a:p>
          <a:p>
            <a:pPr marL="174625" indent="-174625" defTabSz="912813"/>
            <a:endParaRPr lang="en-US" altLang="ja-JP" sz="1200" dirty="0" smtClean="0">
              <a:solidFill>
                <a:prstClr val="black"/>
              </a:solidFill>
              <a:latin typeface="Arial Narrow" pitchFamily="34" charset="0"/>
              <a:ea typeface="HGPｺﾞｼｯｸM" pitchFamily="50" charset="-128"/>
            </a:endParaRPr>
          </a:p>
          <a:p>
            <a:pPr marL="174625" indent="-174625" defTabSz="912813"/>
            <a:r>
              <a:rPr lang="ja-JP" altLang="en-US" sz="2000" dirty="0" smtClean="0">
                <a:solidFill>
                  <a:prstClr val="black"/>
                </a:solidFill>
                <a:latin typeface="Arial Narrow" pitchFamily="34" charset="0"/>
                <a:ea typeface="HGPｺﾞｼｯｸM" pitchFamily="50" charset="-128"/>
              </a:rPr>
              <a:t>○ 事務局からは、社会保障・税一体改革に掲げられている、要介護高齢者の尊厳の保持と自立支援を図る施設の個室ユニット化を推進する観点から、施設の減価償却費相当について全額負担するユニット型個室と介護報酬で手当てされている多床室との不均衡を是正し、多床室の入所者にも一定の負担を求めることが必要ではないかとの問題提起がなされた。 </a:t>
            </a:r>
            <a:endParaRPr lang="en-US" altLang="ja-JP" sz="2000" dirty="0" smtClean="0">
              <a:solidFill>
                <a:prstClr val="black"/>
              </a:solidFill>
              <a:latin typeface="Arial Narrow" pitchFamily="34" charset="0"/>
              <a:ea typeface="HGPｺﾞｼｯｸM" pitchFamily="50" charset="-128"/>
            </a:endParaRPr>
          </a:p>
          <a:p>
            <a:pPr marL="174625" indent="-174625" defTabSz="912813"/>
            <a:endParaRPr lang="ja-JP" altLang="en-US" sz="2000" dirty="0" smtClean="0">
              <a:solidFill>
                <a:prstClr val="black"/>
              </a:solidFill>
              <a:latin typeface="Arial Narrow" pitchFamily="34" charset="0"/>
              <a:ea typeface="HGPｺﾞｼｯｸM" pitchFamily="50" charset="-128"/>
            </a:endParaRPr>
          </a:p>
          <a:p>
            <a:pPr marL="174625" indent="-174625" defTabSz="912813"/>
            <a:r>
              <a:rPr lang="ja-JP" altLang="en-US" sz="2000" dirty="0" smtClean="0">
                <a:solidFill>
                  <a:prstClr val="black"/>
                </a:solidFill>
                <a:latin typeface="Arial Narrow" pitchFamily="34" charset="0"/>
                <a:ea typeface="HGPｺﾞｼｯｸM" pitchFamily="50" charset="-128"/>
              </a:rPr>
              <a:t>○ これに対し、</a:t>
            </a:r>
            <a:r>
              <a:rPr lang="ja-JP" altLang="en-US" sz="2000" u="sng" dirty="0" smtClean="0">
                <a:solidFill>
                  <a:prstClr val="black"/>
                </a:solidFill>
                <a:latin typeface="Arial Narrow" pitchFamily="34" charset="0"/>
                <a:ea typeface="HGPｺﾞｼｯｸM" pitchFamily="50" charset="-128"/>
              </a:rPr>
              <a:t>多床室については低所得者の利用も多いことから、室料の負担を求めるのは避けるべきとの意見が多く見られた</a:t>
            </a:r>
            <a:r>
              <a:rPr lang="ja-JP" altLang="en-US" sz="2000" dirty="0" smtClean="0">
                <a:solidFill>
                  <a:prstClr val="black"/>
                </a:solidFill>
                <a:latin typeface="Arial Narrow" pitchFamily="34" charset="0"/>
                <a:ea typeface="HGPｺﾞｼｯｸM" pitchFamily="50" charset="-128"/>
              </a:rPr>
              <a:t>。一方で、</a:t>
            </a:r>
            <a:r>
              <a:rPr lang="ja-JP" altLang="en-US" sz="2000" u="sng" dirty="0" smtClean="0">
                <a:solidFill>
                  <a:prstClr val="black"/>
                </a:solidFill>
                <a:latin typeface="Arial Narrow" pitchFamily="34" charset="0"/>
                <a:ea typeface="HGPｺﾞｼｯｸM" pitchFamily="50" charset="-128"/>
              </a:rPr>
              <a:t>低所得の人は多床室でそうでない人はユニット型個室というのは問題であり、負担の均衡を図るべきとの意見もあった</a:t>
            </a:r>
            <a:r>
              <a:rPr lang="ja-JP" altLang="en-US" sz="2000" dirty="0" smtClean="0">
                <a:solidFill>
                  <a:prstClr val="black"/>
                </a:solidFill>
                <a:latin typeface="Arial Narrow" pitchFamily="34" charset="0"/>
                <a:ea typeface="HGPｺﾞｼｯｸM" pitchFamily="50" charset="-128"/>
              </a:rPr>
              <a:t>。 </a:t>
            </a:r>
            <a:endParaRPr lang="en-US" altLang="ja-JP" sz="2000" dirty="0" smtClean="0">
              <a:solidFill>
                <a:srgbClr val="000000"/>
              </a:solidFill>
              <a:latin typeface="ＭＳ Ｐゴシック"/>
            </a:endParaRPr>
          </a:p>
        </p:txBody>
      </p:sp>
      <p:sp>
        <p:nvSpPr>
          <p:cNvPr id="25" name="角丸四角形 24"/>
          <p:cNvSpPr/>
          <p:nvPr/>
        </p:nvSpPr>
        <p:spPr>
          <a:xfrm>
            <a:off x="395879" y="1412776"/>
            <a:ext cx="2850398" cy="432048"/>
          </a:xfrm>
          <a:prstGeom prst="roundRect">
            <a:avLst/>
          </a:prstGeom>
          <a:pattFill prst="pct50">
            <a:fgClr>
              <a:srgbClr val="FFCCFF"/>
            </a:fgClr>
            <a:bgClr>
              <a:schemeClr val="bg1"/>
            </a:bgClr>
          </a:pattFill>
          <a:ln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7800" indent="-177800" algn="ctr" defTabSz="912813">
              <a:lnSpc>
                <a:spcPts val="2000"/>
              </a:lnSpc>
            </a:pPr>
            <a:r>
              <a:rPr lang="ja-JP" altLang="en-US" sz="2000" dirty="0" smtClean="0">
                <a:solidFill>
                  <a:prstClr val="black"/>
                </a:solidFill>
                <a:latin typeface="Arial Narrow" pitchFamily="34" charset="0"/>
                <a:ea typeface="HGPｺﾞｼｯｸM" pitchFamily="50" charset="-128"/>
              </a:rPr>
              <a:t>多床室の給付範囲</a:t>
            </a:r>
          </a:p>
        </p:txBody>
      </p:sp>
      <p:sp>
        <p:nvSpPr>
          <p:cNvPr id="6" name="テキスト ボックス 5"/>
          <p:cNvSpPr txBox="1"/>
          <p:nvPr/>
        </p:nvSpPr>
        <p:spPr>
          <a:xfrm>
            <a:off x="107545" y="260650"/>
            <a:ext cx="8953500" cy="954107"/>
          </a:xfrm>
          <a:prstGeom prst="rect">
            <a:avLst/>
          </a:prstGeom>
          <a:noFill/>
          <a:ln>
            <a:noFill/>
          </a:ln>
        </p:spPr>
        <p:txBody>
          <a:bodyPr wrap="square" rtlCol="0">
            <a:spAutoFit/>
          </a:bodyPr>
          <a:lstStyle/>
          <a:p>
            <a:pPr algn="ctr" fontAlgn="auto">
              <a:spcBef>
                <a:spcPts val="0"/>
              </a:spcBef>
              <a:spcAft>
                <a:spcPts val="0"/>
              </a:spcAft>
            </a:pPr>
            <a:r>
              <a:rPr lang="ja-JP" altLang="en-US" sz="2400" dirty="0" smtClean="0">
                <a:solidFill>
                  <a:prstClr val="black"/>
                </a:solidFill>
                <a:latin typeface="Calibri"/>
                <a:ea typeface="ＭＳ Ｐゴシック"/>
              </a:rPr>
              <a:t>社会保障審議会介護保険部会</a:t>
            </a:r>
            <a:endParaRPr lang="en-US" altLang="ja-JP" sz="2400" dirty="0" smtClean="0">
              <a:solidFill>
                <a:prstClr val="black"/>
              </a:solidFill>
              <a:latin typeface="Calibri"/>
              <a:ea typeface="ＭＳ Ｐゴシック"/>
            </a:endParaRPr>
          </a:p>
          <a:p>
            <a:pPr fontAlgn="auto">
              <a:spcBef>
                <a:spcPts val="0"/>
              </a:spcBef>
              <a:spcAft>
                <a:spcPts val="0"/>
              </a:spcAft>
            </a:pPr>
            <a:r>
              <a:rPr lang="ja-JP" altLang="en-US" sz="1600" dirty="0" smtClean="0">
                <a:solidFill>
                  <a:prstClr val="black"/>
                </a:solidFill>
                <a:latin typeface="Calibri"/>
                <a:ea typeface="ＭＳ Ｐゴシック"/>
              </a:rPr>
              <a:t>「社会保障・税一体改革における介護分野の制度見直しに関するこれまでの議論の整理」</a:t>
            </a:r>
            <a:r>
              <a:rPr lang="ja-JP" altLang="en-US" sz="1400" dirty="0" smtClean="0">
                <a:solidFill>
                  <a:prstClr val="black"/>
                </a:solidFill>
                <a:latin typeface="Calibri"/>
                <a:ea typeface="ＭＳ Ｐゴシック"/>
              </a:rPr>
              <a:t>（平成</a:t>
            </a:r>
            <a:r>
              <a:rPr lang="en-US" altLang="ja-JP" sz="1400" dirty="0" smtClean="0">
                <a:solidFill>
                  <a:prstClr val="black"/>
                </a:solidFill>
                <a:ea typeface="ＭＳ Ｐゴシック"/>
                <a:cs typeface="Arial" pitchFamily="34" charset="0"/>
              </a:rPr>
              <a:t>23</a:t>
            </a:r>
            <a:r>
              <a:rPr lang="ja-JP" altLang="en-US" sz="1400" dirty="0" smtClean="0">
                <a:solidFill>
                  <a:prstClr val="black"/>
                </a:solidFill>
                <a:latin typeface="Calibri"/>
                <a:ea typeface="ＭＳ Ｐゴシック"/>
              </a:rPr>
              <a:t>年</a:t>
            </a:r>
            <a:r>
              <a:rPr lang="en-US" altLang="ja-JP" sz="1400" dirty="0" smtClean="0">
                <a:solidFill>
                  <a:prstClr val="black"/>
                </a:solidFill>
                <a:ea typeface="ＭＳ Ｐゴシック"/>
                <a:cs typeface="Arial" pitchFamily="34" charset="0"/>
              </a:rPr>
              <a:t>11</a:t>
            </a:r>
            <a:r>
              <a:rPr lang="ja-JP" altLang="en-US" sz="1400" dirty="0" smtClean="0">
                <a:solidFill>
                  <a:prstClr val="black"/>
                </a:solidFill>
                <a:latin typeface="Calibri"/>
                <a:ea typeface="ＭＳ Ｐゴシック"/>
              </a:rPr>
              <a:t>月）</a:t>
            </a:r>
            <a:r>
              <a:rPr lang="ja-JP" altLang="en-US" sz="1600" dirty="0" smtClean="0">
                <a:solidFill>
                  <a:prstClr val="black"/>
                </a:solidFill>
                <a:latin typeface="Calibri"/>
                <a:ea typeface="ＭＳ Ｐゴシック"/>
              </a:rPr>
              <a:t>（抜粋）</a:t>
            </a:r>
            <a:endParaRPr lang="en-US" altLang="ja-JP" sz="1600" dirty="0" smtClean="0">
              <a:solidFill>
                <a:prstClr val="black"/>
              </a:solidFill>
              <a:latin typeface="Calibri"/>
              <a:ea typeface="ＭＳ Ｐゴシック"/>
            </a:endParaRPr>
          </a:p>
        </p:txBody>
      </p:sp>
    </p:spTree>
    <p:extLst>
      <p:ext uri="{BB962C8B-B14F-4D97-AF65-F5344CB8AC3E}">
        <p14:creationId xmlns:p14="http://schemas.microsoft.com/office/powerpoint/2010/main" val="1874873492"/>
      </p:ext>
    </p:extLst>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正方形/長方形 26"/>
          <p:cNvSpPr/>
          <p:nvPr/>
        </p:nvSpPr>
        <p:spPr>
          <a:xfrm>
            <a:off x="196971" y="1628800"/>
            <a:ext cx="8809913" cy="4824536"/>
          </a:xfrm>
          <a:prstGeom prst="rect">
            <a:avLst/>
          </a:prstGeom>
          <a:solidFill>
            <a:srgbClr val="FFFFCC"/>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4625" indent="-174625" defTabSz="912813"/>
            <a:endParaRPr lang="en-US" altLang="ja-JP" sz="1200" dirty="0" smtClean="0">
              <a:solidFill>
                <a:prstClr val="black"/>
              </a:solidFill>
              <a:latin typeface="Arial Narrow" pitchFamily="34" charset="0"/>
              <a:ea typeface="HGPｺﾞｼｯｸM" pitchFamily="50" charset="-128"/>
            </a:endParaRPr>
          </a:p>
          <a:p>
            <a:pPr fontAlgn="auto">
              <a:spcBef>
                <a:spcPts val="0"/>
              </a:spcBef>
              <a:spcAft>
                <a:spcPts val="0"/>
              </a:spcAft>
            </a:pPr>
            <a:endParaRPr lang="ja-JP" altLang="en-US" sz="2000" dirty="0" smtClean="0">
              <a:solidFill>
                <a:srgbClr val="000000"/>
              </a:solidFill>
              <a:latin typeface="ＭＳ Ｐゴシック"/>
            </a:endParaRPr>
          </a:p>
          <a:p>
            <a:pPr marL="266700" indent="-266700" fontAlgn="auto">
              <a:spcBef>
                <a:spcPts val="0"/>
              </a:spcBef>
              <a:spcAft>
                <a:spcPts val="0"/>
              </a:spcAft>
            </a:pPr>
            <a:r>
              <a:rPr lang="ja-JP" altLang="en-US" sz="2000" dirty="0" smtClean="0">
                <a:solidFill>
                  <a:srgbClr val="000000"/>
                </a:solidFill>
                <a:latin typeface="HGSｺﾞｼｯｸM" pitchFamily="50" charset="-128"/>
                <a:ea typeface="HGSｺﾞｼｯｸM" pitchFamily="50" charset="-128"/>
              </a:rPr>
              <a:t>○　事務局からは、現行の１号保険料が所得段階別に原則として</a:t>
            </a:r>
            <a:r>
              <a:rPr lang="en-US" altLang="ja-JP" sz="2000" dirty="0" smtClean="0">
                <a:solidFill>
                  <a:srgbClr val="000000"/>
                </a:solidFill>
                <a:latin typeface="HGSｺﾞｼｯｸM" pitchFamily="50" charset="-128"/>
                <a:ea typeface="HGSｺﾞｼｯｸM" pitchFamily="50" charset="-128"/>
              </a:rPr>
              <a:t>6</a:t>
            </a:r>
            <a:r>
              <a:rPr lang="ja-JP" altLang="en-US" sz="2000" dirty="0" smtClean="0">
                <a:solidFill>
                  <a:srgbClr val="000000"/>
                </a:solidFill>
                <a:latin typeface="HGSｺﾞｼｯｸM" pitchFamily="50" charset="-128"/>
                <a:ea typeface="HGSｺﾞｼｯｸM" pitchFamily="50" charset="-128"/>
              </a:rPr>
              <a:t>段階設定となっているが、今後の高齢化の進行に伴う保険料水準の上昇及び消費税率の引上げに伴う低所得者対策強化の要請を踏まえ、現行の給付費に対する</a:t>
            </a:r>
            <a:r>
              <a:rPr lang="en-US" altLang="ja-JP" sz="2000" dirty="0" smtClean="0">
                <a:solidFill>
                  <a:srgbClr val="000000"/>
                </a:solidFill>
                <a:latin typeface="HGSｺﾞｼｯｸM" pitchFamily="50" charset="-128"/>
                <a:ea typeface="HGSｺﾞｼｯｸM" pitchFamily="50" charset="-128"/>
              </a:rPr>
              <a:t>50%</a:t>
            </a:r>
            <a:r>
              <a:rPr lang="ja-JP" altLang="en-US" sz="2000" dirty="0" smtClean="0">
                <a:solidFill>
                  <a:srgbClr val="000000"/>
                </a:solidFill>
                <a:latin typeface="HGSｺﾞｼｯｸM" pitchFamily="50" charset="-128"/>
                <a:ea typeface="HGSｺﾞｼｯｸM" pitchFamily="50" charset="-128"/>
              </a:rPr>
              <a:t>の公費負担に加えて公費を投入することにより、低所得者への配慮を強化する必要があること、その際には、所得だけでなく財産等の状況も踏まえ、より負担能力が低いと認められるものについて、基準額に乗じる割合を更に引き下げるという考え方が示された。 </a:t>
            </a:r>
          </a:p>
          <a:p>
            <a:pPr fontAlgn="auto">
              <a:spcBef>
                <a:spcPts val="0"/>
              </a:spcBef>
              <a:spcAft>
                <a:spcPts val="0"/>
              </a:spcAft>
            </a:pPr>
            <a:endParaRPr lang="en-US" altLang="ja-JP" sz="2000" dirty="0" smtClean="0">
              <a:solidFill>
                <a:srgbClr val="000000"/>
              </a:solidFill>
              <a:latin typeface="HGSｺﾞｼｯｸM" pitchFamily="50" charset="-128"/>
              <a:ea typeface="HGSｺﾞｼｯｸM" pitchFamily="50" charset="-128"/>
            </a:endParaRPr>
          </a:p>
          <a:p>
            <a:pPr marL="266700" indent="-266700" fontAlgn="auto">
              <a:spcBef>
                <a:spcPts val="0"/>
              </a:spcBef>
              <a:spcAft>
                <a:spcPts val="0"/>
              </a:spcAft>
            </a:pPr>
            <a:r>
              <a:rPr lang="ja-JP" altLang="en-US" sz="2000" dirty="0" smtClean="0">
                <a:solidFill>
                  <a:srgbClr val="000000"/>
                </a:solidFill>
                <a:latin typeface="HGSｺﾞｼｯｸM" pitchFamily="50" charset="-128"/>
                <a:ea typeface="HGSｺﾞｼｯｸM" pitchFamily="50" charset="-128"/>
              </a:rPr>
              <a:t>○　これに対し、財産等を考慮して保険料水準を設定することについて懸念が示されたものの、</a:t>
            </a:r>
            <a:r>
              <a:rPr lang="ja-JP" altLang="en-US" sz="2000" u="sng" dirty="0" smtClean="0">
                <a:solidFill>
                  <a:srgbClr val="000000"/>
                </a:solidFill>
                <a:latin typeface="HGSｺﾞｼｯｸM" pitchFamily="50" charset="-128"/>
                <a:ea typeface="HGSｺﾞｼｯｸM" pitchFamily="50" charset="-128"/>
              </a:rPr>
              <a:t>低所得者に対して保険料の軽減強化を行うことについては、全般的に肯定的な意見であった</a:t>
            </a:r>
            <a:r>
              <a:rPr lang="ja-JP" altLang="en-US" sz="2000" dirty="0" smtClean="0">
                <a:solidFill>
                  <a:srgbClr val="000000"/>
                </a:solidFill>
                <a:latin typeface="HGSｺﾞｼｯｸM" pitchFamily="50" charset="-128"/>
                <a:ea typeface="HGSｺﾞｼｯｸM" pitchFamily="50" charset="-128"/>
              </a:rPr>
              <a:t>。なお、実施に当たっては、国の責任と財源で基準の設定等を行うべきとの意見や、公費負担については国と地方の両者で対応すべきとの意見があった。</a:t>
            </a:r>
            <a:endParaRPr lang="en-US" altLang="ja-JP" sz="2000" dirty="0" smtClean="0">
              <a:solidFill>
                <a:prstClr val="black"/>
              </a:solidFill>
              <a:latin typeface="HGSｺﾞｼｯｸM" pitchFamily="50" charset="-128"/>
              <a:ea typeface="HGSｺﾞｼｯｸM" pitchFamily="50" charset="-128"/>
            </a:endParaRPr>
          </a:p>
        </p:txBody>
      </p:sp>
      <p:sp>
        <p:nvSpPr>
          <p:cNvPr id="25" name="角丸四角形 24"/>
          <p:cNvSpPr/>
          <p:nvPr/>
        </p:nvSpPr>
        <p:spPr>
          <a:xfrm>
            <a:off x="239867" y="1412776"/>
            <a:ext cx="4796209" cy="432048"/>
          </a:xfrm>
          <a:prstGeom prst="roundRect">
            <a:avLst/>
          </a:prstGeom>
          <a:pattFill prst="pct50">
            <a:fgClr>
              <a:srgbClr val="FFCCFF"/>
            </a:fgClr>
            <a:bgClr>
              <a:schemeClr val="bg1"/>
            </a:bgClr>
          </a:pattFill>
          <a:ln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7800" indent="-177800" algn="ctr" defTabSz="912813">
              <a:lnSpc>
                <a:spcPts val="2000"/>
              </a:lnSpc>
            </a:pPr>
            <a:r>
              <a:rPr lang="ja-JP" altLang="en-US" sz="2000" dirty="0" smtClean="0">
                <a:solidFill>
                  <a:srgbClr val="000000"/>
                </a:solidFill>
                <a:latin typeface="HGSｺﾞｼｯｸM" pitchFamily="50" charset="-128"/>
                <a:ea typeface="HGSｺﾞｼｯｸM" pitchFamily="50" charset="-128"/>
              </a:rPr>
              <a:t>１号保険料の低所得者保険料軽減強化</a:t>
            </a:r>
            <a:r>
              <a:rPr lang="ja-JP" altLang="en-US" sz="2000" dirty="0" smtClean="0">
                <a:solidFill>
                  <a:prstClr val="black"/>
                </a:solidFill>
                <a:latin typeface="HGSｺﾞｼｯｸM" pitchFamily="50" charset="-128"/>
                <a:ea typeface="HGSｺﾞｼｯｸM" pitchFamily="50" charset="-128"/>
              </a:rPr>
              <a:t>　</a:t>
            </a:r>
            <a:endParaRPr lang="en-US" altLang="ja-JP" sz="2000" dirty="0" smtClean="0">
              <a:solidFill>
                <a:prstClr val="black"/>
              </a:solidFill>
              <a:latin typeface="HGSｺﾞｼｯｸM" pitchFamily="50" charset="-128"/>
              <a:ea typeface="HGSｺﾞｼｯｸM" pitchFamily="50" charset="-128"/>
            </a:endParaRPr>
          </a:p>
        </p:txBody>
      </p:sp>
      <p:sp>
        <p:nvSpPr>
          <p:cNvPr id="6" name="テキスト ボックス 5"/>
          <p:cNvSpPr txBox="1"/>
          <p:nvPr/>
        </p:nvSpPr>
        <p:spPr>
          <a:xfrm>
            <a:off x="107545" y="260650"/>
            <a:ext cx="8953500" cy="954107"/>
          </a:xfrm>
          <a:prstGeom prst="rect">
            <a:avLst/>
          </a:prstGeom>
          <a:noFill/>
          <a:ln>
            <a:noFill/>
          </a:ln>
        </p:spPr>
        <p:txBody>
          <a:bodyPr wrap="square" rtlCol="0">
            <a:spAutoFit/>
          </a:bodyPr>
          <a:lstStyle/>
          <a:p>
            <a:pPr algn="ctr" fontAlgn="auto">
              <a:spcBef>
                <a:spcPts val="0"/>
              </a:spcBef>
              <a:spcAft>
                <a:spcPts val="0"/>
              </a:spcAft>
            </a:pPr>
            <a:r>
              <a:rPr lang="ja-JP" altLang="en-US" sz="2400" dirty="0" smtClean="0">
                <a:solidFill>
                  <a:prstClr val="black"/>
                </a:solidFill>
                <a:latin typeface="Calibri"/>
                <a:ea typeface="ＭＳ Ｐゴシック"/>
              </a:rPr>
              <a:t>社会保障審議会介護保険部会</a:t>
            </a:r>
            <a:endParaRPr lang="en-US" altLang="ja-JP" sz="2400" dirty="0" smtClean="0">
              <a:solidFill>
                <a:prstClr val="black"/>
              </a:solidFill>
              <a:latin typeface="Calibri"/>
              <a:ea typeface="ＭＳ Ｐゴシック"/>
            </a:endParaRPr>
          </a:p>
          <a:p>
            <a:pPr fontAlgn="auto">
              <a:spcBef>
                <a:spcPts val="0"/>
              </a:spcBef>
              <a:spcAft>
                <a:spcPts val="0"/>
              </a:spcAft>
            </a:pPr>
            <a:r>
              <a:rPr lang="ja-JP" altLang="en-US" sz="1600" dirty="0" smtClean="0">
                <a:solidFill>
                  <a:prstClr val="black"/>
                </a:solidFill>
                <a:latin typeface="Calibri"/>
                <a:ea typeface="ＭＳ Ｐゴシック"/>
              </a:rPr>
              <a:t>「社会保障・税一体改革における介護分野の制度見直しに関するこれまでの議論の整理」</a:t>
            </a:r>
            <a:r>
              <a:rPr lang="ja-JP" altLang="en-US" sz="1400" dirty="0" smtClean="0">
                <a:solidFill>
                  <a:prstClr val="black"/>
                </a:solidFill>
                <a:latin typeface="Calibri"/>
                <a:ea typeface="ＭＳ Ｐゴシック"/>
              </a:rPr>
              <a:t>（平成</a:t>
            </a:r>
            <a:r>
              <a:rPr lang="en-US" altLang="ja-JP" sz="1400" dirty="0" smtClean="0">
                <a:solidFill>
                  <a:prstClr val="black"/>
                </a:solidFill>
                <a:ea typeface="ＭＳ Ｐゴシック"/>
                <a:cs typeface="Arial" pitchFamily="34" charset="0"/>
              </a:rPr>
              <a:t>23</a:t>
            </a:r>
            <a:r>
              <a:rPr lang="ja-JP" altLang="en-US" sz="1400" dirty="0" smtClean="0">
                <a:solidFill>
                  <a:prstClr val="black"/>
                </a:solidFill>
                <a:latin typeface="Calibri"/>
                <a:ea typeface="ＭＳ Ｐゴシック"/>
              </a:rPr>
              <a:t>年</a:t>
            </a:r>
            <a:r>
              <a:rPr lang="en-US" altLang="ja-JP" sz="1400" dirty="0" smtClean="0">
                <a:solidFill>
                  <a:prstClr val="black"/>
                </a:solidFill>
                <a:ea typeface="ＭＳ Ｐゴシック"/>
                <a:cs typeface="Arial" pitchFamily="34" charset="0"/>
              </a:rPr>
              <a:t>11</a:t>
            </a:r>
            <a:r>
              <a:rPr lang="ja-JP" altLang="en-US" sz="1400" dirty="0" smtClean="0">
                <a:solidFill>
                  <a:prstClr val="black"/>
                </a:solidFill>
                <a:latin typeface="Calibri"/>
                <a:ea typeface="ＭＳ Ｐゴシック"/>
              </a:rPr>
              <a:t>月）</a:t>
            </a:r>
            <a:r>
              <a:rPr lang="ja-JP" altLang="en-US" sz="1600" dirty="0" smtClean="0">
                <a:solidFill>
                  <a:prstClr val="black"/>
                </a:solidFill>
                <a:latin typeface="Calibri"/>
                <a:ea typeface="ＭＳ Ｐゴシック"/>
              </a:rPr>
              <a:t>（抜粋）</a:t>
            </a:r>
            <a:endParaRPr lang="en-US" altLang="ja-JP" sz="1600" dirty="0" smtClean="0">
              <a:solidFill>
                <a:prstClr val="black"/>
              </a:solidFill>
              <a:latin typeface="Calibri"/>
              <a:ea typeface="ＭＳ Ｐゴシック"/>
            </a:endParaRPr>
          </a:p>
        </p:txBody>
      </p:sp>
    </p:spTree>
    <p:extLst>
      <p:ext uri="{BB962C8B-B14F-4D97-AF65-F5344CB8AC3E}">
        <p14:creationId xmlns:p14="http://schemas.microsoft.com/office/powerpoint/2010/main" val="3292104900"/>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2" name="グラフ 31"/>
          <p:cNvGraphicFramePr/>
          <p:nvPr/>
        </p:nvGraphicFramePr>
        <p:xfrm>
          <a:off x="395630" y="1573406"/>
          <a:ext cx="8280920" cy="3672408"/>
        </p:xfrm>
        <a:graphic>
          <a:graphicData uri="http://schemas.openxmlformats.org/drawingml/2006/chart">
            <c:chart xmlns:c="http://schemas.openxmlformats.org/drawingml/2006/chart" xmlns:r="http://schemas.openxmlformats.org/officeDocument/2006/relationships" r:id="rId2"/>
          </a:graphicData>
        </a:graphic>
      </p:graphicFrame>
      <p:sp>
        <p:nvSpPr>
          <p:cNvPr id="4" name="AutoShape 4"/>
          <p:cNvSpPr txBox="1">
            <a:spLocks noChangeArrowheads="1"/>
          </p:cNvSpPr>
          <p:nvPr/>
        </p:nvSpPr>
        <p:spPr>
          <a:xfrm>
            <a:off x="107504" y="133252"/>
            <a:ext cx="8892480" cy="561975"/>
          </a:xfrm>
          <a:prstGeom prst="bevel">
            <a:avLst>
              <a:gd name="adj" fmla="val 12500"/>
            </a:avLst>
          </a:prstGeom>
          <a:solidFill>
            <a:srgbClr val="FFFF99">
              <a:alpha val="79999"/>
            </a:srgbClr>
          </a:solidFill>
          <a:ln>
            <a:solidFill>
              <a:schemeClr val="tx1"/>
            </a:solidFill>
            <a:headEnd type="none" w="med" len="med"/>
            <a:tailEnd type="none" w="med" len="med"/>
          </a:ln>
        </p:spPr>
        <p:txBody>
          <a:bodyPr vert="horz" lIns="91429" tIns="45715" rIns="91429" bIns="45715" rtlCol="0" anchor="ctr">
            <a:noAutofit/>
          </a:bodyPr>
          <a:lstStyle/>
          <a:p>
            <a:pPr algn="ctr" defTabSz="914125" fontAlgn="auto">
              <a:spcAft>
                <a:spcPts val="0"/>
              </a:spcAft>
              <a:defRPr/>
            </a:pPr>
            <a:r>
              <a:rPr lang="ja-JP" altLang="en-US" sz="2000" b="1" dirty="0" smtClean="0">
                <a:solidFill>
                  <a:prstClr val="black"/>
                </a:solidFill>
                <a:latin typeface="Calibri"/>
                <a:ea typeface="ＭＳ Ｐゴシック"/>
              </a:rPr>
              <a:t>社会保障に係る費用の将来推計について</a:t>
            </a:r>
            <a:r>
              <a:rPr lang="en-US" altLang="ja-JP" sz="2000" b="1" dirty="0" smtClean="0">
                <a:solidFill>
                  <a:prstClr val="black"/>
                </a:solidFill>
                <a:latin typeface="Calibri"/>
                <a:ea typeface="ＭＳ Ｐゴシック"/>
              </a:rPr>
              <a:t>《</a:t>
            </a:r>
            <a:r>
              <a:rPr lang="ja-JP" altLang="en-US" sz="2000" b="1" dirty="0" smtClean="0">
                <a:solidFill>
                  <a:prstClr val="black"/>
                </a:solidFill>
                <a:latin typeface="Calibri"/>
                <a:ea typeface="ＭＳ Ｐゴシック"/>
              </a:rPr>
              <a:t>改定後（平成</a:t>
            </a:r>
            <a:r>
              <a:rPr lang="en-US" altLang="ja-JP" sz="2000" b="1" dirty="0" smtClean="0">
                <a:solidFill>
                  <a:prstClr val="black"/>
                </a:solidFill>
                <a:latin typeface="Calibri"/>
                <a:ea typeface="ＭＳ Ｐゴシック"/>
              </a:rPr>
              <a:t>24</a:t>
            </a:r>
            <a:r>
              <a:rPr lang="ja-JP" altLang="en-US" sz="2000" b="1" dirty="0" smtClean="0">
                <a:solidFill>
                  <a:prstClr val="black"/>
                </a:solidFill>
                <a:latin typeface="Calibri"/>
                <a:ea typeface="ＭＳ Ｐゴシック"/>
              </a:rPr>
              <a:t>年</a:t>
            </a:r>
            <a:r>
              <a:rPr lang="en-US" altLang="ja-JP" sz="2000" b="1" dirty="0" smtClean="0">
                <a:solidFill>
                  <a:prstClr val="black"/>
                </a:solidFill>
                <a:latin typeface="Calibri"/>
                <a:ea typeface="ＭＳ Ｐゴシック"/>
              </a:rPr>
              <a:t>3</a:t>
            </a:r>
            <a:r>
              <a:rPr lang="ja-JP" altLang="en-US" sz="2000" b="1" dirty="0" smtClean="0">
                <a:solidFill>
                  <a:prstClr val="black"/>
                </a:solidFill>
                <a:latin typeface="Calibri"/>
                <a:ea typeface="ＭＳ Ｐゴシック"/>
              </a:rPr>
              <a:t>月）</a:t>
            </a:r>
            <a:r>
              <a:rPr lang="en-US" altLang="ja-JP" sz="2000" b="1" dirty="0" smtClean="0">
                <a:solidFill>
                  <a:prstClr val="black"/>
                </a:solidFill>
                <a:latin typeface="Calibri"/>
                <a:ea typeface="ＭＳ Ｐゴシック"/>
              </a:rPr>
              <a:t>》</a:t>
            </a:r>
            <a:endParaRPr lang="ja-JP" altLang="en-US" sz="1400" b="1" dirty="0">
              <a:solidFill>
                <a:srgbClr val="FF0000"/>
              </a:solidFill>
              <a:latin typeface="Calibri"/>
              <a:ea typeface="ＭＳ Ｐゴシック"/>
            </a:endParaRPr>
          </a:p>
        </p:txBody>
      </p:sp>
      <p:sp>
        <p:nvSpPr>
          <p:cNvPr id="9" name="テキスト ボックス 8"/>
          <p:cNvSpPr txBox="1"/>
          <p:nvPr/>
        </p:nvSpPr>
        <p:spPr>
          <a:xfrm>
            <a:off x="251521" y="709313"/>
            <a:ext cx="8712967" cy="830997"/>
          </a:xfrm>
          <a:prstGeom prst="rect">
            <a:avLst/>
          </a:prstGeom>
          <a:noFill/>
        </p:spPr>
        <p:txBody>
          <a:bodyPr wrap="square" rtlCol="0">
            <a:spAutoFit/>
          </a:bodyPr>
          <a:lstStyle/>
          <a:p>
            <a:pPr defTabSz="914125" fontAlgn="auto">
              <a:spcBef>
                <a:spcPts val="0"/>
              </a:spcBef>
              <a:spcAft>
                <a:spcPts val="0"/>
              </a:spcAft>
            </a:pPr>
            <a:r>
              <a:rPr lang="ja-JP" altLang="en-US" sz="1600" b="1" dirty="0" smtClean="0">
                <a:solidFill>
                  <a:prstClr val="black"/>
                </a:solidFill>
                <a:latin typeface="Calibri"/>
                <a:ea typeface="ＭＳ Ｐゴシック"/>
              </a:rPr>
              <a:t>○給付費に関する見通し</a:t>
            </a:r>
            <a:endParaRPr lang="en-US" altLang="ja-JP" sz="1600" b="1" dirty="0" smtClean="0">
              <a:solidFill>
                <a:prstClr val="black"/>
              </a:solidFill>
              <a:latin typeface="Calibri"/>
              <a:ea typeface="ＭＳ Ｐゴシック"/>
            </a:endParaRPr>
          </a:p>
          <a:p>
            <a:pPr defTabSz="914125" fontAlgn="auto">
              <a:spcBef>
                <a:spcPts val="0"/>
              </a:spcBef>
              <a:spcAft>
                <a:spcPts val="0"/>
              </a:spcAft>
            </a:pPr>
            <a:r>
              <a:rPr lang="ja-JP" altLang="en-US" sz="1600" dirty="0" smtClean="0">
                <a:solidFill>
                  <a:prstClr val="black"/>
                </a:solidFill>
                <a:latin typeface="Calibri"/>
                <a:ea typeface="ＭＳ Ｐゴシック"/>
              </a:rPr>
              <a:t>　　給付費は</a:t>
            </a:r>
            <a:r>
              <a:rPr lang="en-US" altLang="ja-JP" sz="1600" dirty="0" smtClean="0">
                <a:solidFill>
                  <a:prstClr val="black"/>
                </a:solidFill>
                <a:latin typeface="Calibri"/>
                <a:ea typeface="ＭＳ Ｐゴシック"/>
              </a:rPr>
              <a:t>2012</a:t>
            </a:r>
            <a:r>
              <a:rPr lang="ja-JP" altLang="en-US" sz="1600" dirty="0" smtClean="0">
                <a:solidFill>
                  <a:prstClr val="black"/>
                </a:solidFill>
                <a:latin typeface="Calibri"/>
                <a:ea typeface="ＭＳ Ｐゴシック"/>
              </a:rPr>
              <a:t>年度の１０９．５兆円（</a:t>
            </a:r>
            <a:r>
              <a:rPr lang="en-US" altLang="ja-JP" sz="1600" dirty="0" smtClean="0">
                <a:solidFill>
                  <a:prstClr val="black"/>
                </a:solidFill>
                <a:latin typeface="Calibri"/>
                <a:ea typeface="ＭＳ Ｐゴシック"/>
              </a:rPr>
              <a:t>GDP</a:t>
            </a:r>
            <a:r>
              <a:rPr lang="ja-JP" altLang="en-US" sz="1600" dirty="0" smtClean="0">
                <a:solidFill>
                  <a:prstClr val="black"/>
                </a:solidFill>
                <a:latin typeface="Calibri"/>
                <a:ea typeface="ＭＳ Ｐゴシック"/>
              </a:rPr>
              <a:t>比２２．８</a:t>
            </a:r>
            <a:r>
              <a:rPr lang="en-US" altLang="ja-JP" sz="1600" dirty="0" smtClean="0">
                <a:solidFill>
                  <a:prstClr val="black"/>
                </a:solidFill>
                <a:latin typeface="Calibri"/>
                <a:ea typeface="ＭＳ Ｐゴシック"/>
              </a:rPr>
              <a:t>%</a:t>
            </a:r>
            <a:r>
              <a:rPr lang="ja-JP" altLang="en-US" sz="1600" dirty="0" smtClean="0">
                <a:solidFill>
                  <a:prstClr val="black"/>
                </a:solidFill>
                <a:latin typeface="Calibri"/>
                <a:ea typeface="ＭＳ Ｐゴシック"/>
              </a:rPr>
              <a:t>）から</a:t>
            </a:r>
            <a:r>
              <a:rPr lang="en-US" altLang="ja-JP" sz="1600" dirty="0" smtClean="0">
                <a:solidFill>
                  <a:prstClr val="black"/>
                </a:solidFill>
                <a:latin typeface="Calibri"/>
                <a:ea typeface="ＭＳ Ｐゴシック"/>
              </a:rPr>
              <a:t>2025</a:t>
            </a:r>
            <a:r>
              <a:rPr lang="ja-JP" altLang="en-US" sz="1600" dirty="0" smtClean="0">
                <a:solidFill>
                  <a:prstClr val="black"/>
                </a:solidFill>
                <a:latin typeface="Calibri"/>
                <a:ea typeface="ＭＳ Ｐゴシック"/>
              </a:rPr>
              <a:t>年度の１４８．９兆円（</a:t>
            </a:r>
            <a:r>
              <a:rPr lang="en-US" altLang="ja-JP" sz="1600" dirty="0" smtClean="0">
                <a:solidFill>
                  <a:prstClr val="black"/>
                </a:solidFill>
                <a:latin typeface="Calibri"/>
                <a:ea typeface="ＭＳ Ｐゴシック"/>
              </a:rPr>
              <a:t>GDP</a:t>
            </a:r>
            <a:r>
              <a:rPr lang="ja-JP" altLang="en-US" sz="1600" dirty="0" smtClean="0">
                <a:solidFill>
                  <a:prstClr val="black"/>
                </a:solidFill>
                <a:latin typeface="Calibri"/>
                <a:ea typeface="ＭＳ Ｐゴシック"/>
              </a:rPr>
              <a:t>比２４．４</a:t>
            </a:r>
            <a:r>
              <a:rPr lang="en-US" altLang="ja-JP" sz="1600" dirty="0" smtClean="0">
                <a:solidFill>
                  <a:prstClr val="black"/>
                </a:solidFill>
                <a:latin typeface="Calibri"/>
                <a:ea typeface="ＭＳ Ｐゴシック"/>
              </a:rPr>
              <a:t>%</a:t>
            </a:r>
            <a:r>
              <a:rPr lang="ja-JP" altLang="en-US" sz="1600" dirty="0" smtClean="0">
                <a:solidFill>
                  <a:prstClr val="black"/>
                </a:solidFill>
                <a:latin typeface="Calibri"/>
                <a:ea typeface="ＭＳ Ｐゴシック"/>
              </a:rPr>
              <a:t>）へ増加。</a:t>
            </a:r>
            <a:endParaRPr lang="en-US" altLang="ja-JP" sz="1600" dirty="0" smtClean="0">
              <a:solidFill>
                <a:prstClr val="black"/>
              </a:solidFill>
              <a:latin typeface="Calibri"/>
              <a:ea typeface="ＭＳ Ｐゴシック"/>
            </a:endParaRPr>
          </a:p>
        </p:txBody>
      </p:sp>
      <p:sp>
        <p:nvSpPr>
          <p:cNvPr id="12" name="テキスト ボックス 11"/>
          <p:cNvSpPr txBox="1"/>
          <p:nvPr/>
        </p:nvSpPr>
        <p:spPr>
          <a:xfrm>
            <a:off x="1187624" y="5029793"/>
            <a:ext cx="1512168" cy="553998"/>
          </a:xfrm>
          <a:prstGeom prst="rect">
            <a:avLst/>
          </a:prstGeom>
          <a:noFill/>
        </p:spPr>
        <p:txBody>
          <a:bodyPr wrap="square" rtlCol="0">
            <a:spAutoFit/>
          </a:bodyPr>
          <a:lstStyle/>
          <a:p>
            <a:pPr algn="ctr" defTabSz="914125" fontAlgn="auto">
              <a:spcBef>
                <a:spcPts val="0"/>
              </a:spcBef>
              <a:spcAft>
                <a:spcPts val="0"/>
              </a:spcAft>
            </a:pPr>
            <a:r>
              <a:rPr lang="en-US" altLang="ja-JP" sz="1600" dirty="0" smtClean="0">
                <a:solidFill>
                  <a:prstClr val="black"/>
                </a:solidFill>
                <a:latin typeface="Calibri"/>
                <a:ea typeface="ＭＳ Ｐゴシック"/>
              </a:rPr>
              <a:t>2012</a:t>
            </a:r>
            <a:r>
              <a:rPr lang="ja-JP" altLang="en-US" sz="1600" dirty="0" smtClean="0">
                <a:solidFill>
                  <a:prstClr val="black"/>
                </a:solidFill>
                <a:latin typeface="Calibri"/>
                <a:ea typeface="ＭＳ Ｐゴシック"/>
              </a:rPr>
              <a:t>年度</a:t>
            </a:r>
            <a:endParaRPr lang="en-US" altLang="ja-JP" sz="1600" dirty="0" smtClean="0">
              <a:solidFill>
                <a:prstClr val="black"/>
              </a:solidFill>
              <a:latin typeface="Calibri"/>
              <a:ea typeface="ＭＳ Ｐゴシック"/>
            </a:endParaRPr>
          </a:p>
          <a:p>
            <a:pPr algn="ctr" defTabSz="914125" fontAlgn="auto">
              <a:spcBef>
                <a:spcPts val="0"/>
              </a:spcBef>
              <a:spcAft>
                <a:spcPts val="0"/>
              </a:spcAft>
            </a:pPr>
            <a:r>
              <a:rPr lang="en-US" altLang="ja-JP" sz="1400" dirty="0" smtClean="0">
                <a:solidFill>
                  <a:prstClr val="black"/>
                </a:solidFill>
                <a:latin typeface="Calibri"/>
                <a:ea typeface="ＭＳ Ｐゴシック"/>
              </a:rPr>
              <a:t>《479.6</a:t>
            </a:r>
            <a:r>
              <a:rPr lang="ja-JP" altLang="en-US" sz="1400" dirty="0" smtClean="0">
                <a:solidFill>
                  <a:prstClr val="black"/>
                </a:solidFill>
                <a:latin typeface="Calibri"/>
                <a:ea typeface="ＭＳ Ｐゴシック"/>
              </a:rPr>
              <a:t>兆円</a:t>
            </a:r>
            <a:r>
              <a:rPr lang="en-US" altLang="ja-JP" sz="1400" dirty="0" smtClean="0">
                <a:solidFill>
                  <a:prstClr val="black"/>
                </a:solidFill>
                <a:latin typeface="Calibri"/>
                <a:ea typeface="ＭＳ Ｐゴシック"/>
              </a:rPr>
              <a:t>》</a:t>
            </a:r>
            <a:endParaRPr lang="ja-JP" altLang="en-US" sz="1400" dirty="0">
              <a:solidFill>
                <a:prstClr val="black"/>
              </a:solidFill>
              <a:latin typeface="Calibri"/>
              <a:ea typeface="ＭＳ Ｐゴシック"/>
            </a:endParaRPr>
          </a:p>
        </p:txBody>
      </p:sp>
      <p:sp>
        <p:nvSpPr>
          <p:cNvPr id="13" name="テキスト ボックス 12"/>
          <p:cNvSpPr txBox="1"/>
          <p:nvPr/>
        </p:nvSpPr>
        <p:spPr>
          <a:xfrm>
            <a:off x="3131970" y="5029793"/>
            <a:ext cx="1368152" cy="553998"/>
          </a:xfrm>
          <a:prstGeom prst="rect">
            <a:avLst/>
          </a:prstGeom>
          <a:noFill/>
        </p:spPr>
        <p:txBody>
          <a:bodyPr wrap="square" rtlCol="0">
            <a:spAutoFit/>
          </a:bodyPr>
          <a:lstStyle/>
          <a:p>
            <a:pPr algn="ctr" defTabSz="914125" fontAlgn="auto">
              <a:spcBef>
                <a:spcPts val="0"/>
              </a:spcBef>
              <a:spcAft>
                <a:spcPts val="0"/>
              </a:spcAft>
            </a:pPr>
            <a:r>
              <a:rPr lang="en-US" altLang="ja-JP" sz="1600" dirty="0" smtClean="0">
                <a:solidFill>
                  <a:prstClr val="black"/>
                </a:solidFill>
                <a:latin typeface="Calibri"/>
                <a:ea typeface="ＭＳ Ｐゴシック"/>
              </a:rPr>
              <a:t>2015</a:t>
            </a:r>
            <a:r>
              <a:rPr lang="ja-JP" altLang="en-US" sz="1600" dirty="0" smtClean="0">
                <a:solidFill>
                  <a:prstClr val="black"/>
                </a:solidFill>
                <a:latin typeface="Calibri"/>
                <a:ea typeface="ＭＳ Ｐゴシック"/>
              </a:rPr>
              <a:t>年度</a:t>
            </a:r>
            <a:endParaRPr lang="en-US" altLang="ja-JP" sz="1600" dirty="0" smtClean="0">
              <a:solidFill>
                <a:prstClr val="black"/>
              </a:solidFill>
              <a:latin typeface="Calibri"/>
              <a:ea typeface="ＭＳ Ｐゴシック"/>
            </a:endParaRPr>
          </a:p>
          <a:p>
            <a:pPr algn="ctr" defTabSz="914125" fontAlgn="auto">
              <a:spcBef>
                <a:spcPts val="0"/>
              </a:spcBef>
              <a:spcAft>
                <a:spcPts val="0"/>
              </a:spcAft>
            </a:pPr>
            <a:r>
              <a:rPr lang="en-US" altLang="ja-JP" sz="1400" dirty="0" smtClean="0">
                <a:solidFill>
                  <a:prstClr val="black"/>
                </a:solidFill>
                <a:latin typeface="Calibri"/>
                <a:ea typeface="ＭＳ Ｐゴシック"/>
              </a:rPr>
              <a:t>《509.8</a:t>
            </a:r>
            <a:r>
              <a:rPr lang="ja-JP" altLang="en-US" sz="1400" dirty="0" smtClean="0">
                <a:solidFill>
                  <a:prstClr val="black"/>
                </a:solidFill>
                <a:latin typeface="Calibri"/>
                <a:ea typeface="ＭＳ Ｐゴシック"/>
              </a:rPr>
              <a:t>兆円</a:t>
            </a:r>
            <a:r>
              <a:rPr lang="en-US" altLang="ja-JP" sz="1400" dirty="0" smtClean="0">
                <a:solidFill>
                  <a:prstClr val="black"/>
                </a:solidFill>
                <a:latin typeface="Calibri"/>
                <a:ea typeface="ＭＳ Ｐゴシック"/>
              </a:rPr>
              <a:t>》</a:t>
            </a:r>
            <a:endParaRPr lang="ja-JP" altLang="en-US" sz="1400" dirty="0">
              <a:solidFill>
                <a:prstClr val="black"/>
              </a:solidFill>
              <a:latin typeface="Calibri"/>
              <a:ea typeface="ＭＳ Ｐゴシック"/>
            </a:endParaRPr>
          </a:p>
        </p:txBody>
      </p:sp>
      <p:sp>
        <p:nvSpPr>
          <p:cNvPr id="14" name="テキスト ボックス 13"/>
          <p:cNvSpPr txBox="1"/>
          <p:nvPr/>
        </p:nvSpPr>
        <p:spPr>
          <a:xfrm>
            <a:off x="5076076" y="5029793"/>
            <a:ext cx="1296144" cy="553998"/>
          </a:xfrm>
          <a:prstGeom prst="rect">
            <a:avLst/>
          </a:prstGeom>
          <a:noFill/>
        </p:spPr>
        <p:txBody>
          <a:bodyPr wrap="square" rtlCol="0">
            <a:spAutoFit/>
          </a:bodyPr>
          <a:lstStyle/>
          <a:p>
            <a:pPr algn="ctr" defTabSz="914125" fontAlgn="auto">
              <a:spcBef>
                <a:spcPts val="0"/>
              </a:spcBef>
              <a:spcAft>
                <a:spcPts val="0"/>
              </a:spcAft>
            </a:pPr>
            <a:r>
              <a:rPr lang="en-US" altLang="ja-JP" sz="1600" dirty="0" smtClean="0">
                <a:solidFill>
                  <a:prstClr val="black"/>
                </a:solidFill>
                <a:latin typeface="Calibri"/>
                <a:ea typeface="ＭＳ Ｐゴシック"/>
              </a:rPr>
              <a:t>2020</a:t>
            </a:r>
            <a:r>
              <a:rPr lang="ja-JP" altLang="en-US" sz="1600" dirty="0" smtClean="0">
                <a:solidFill>
                  <a:prstClr val="black"/>
                </a:solidFill>
                <a:latin typeface="Calibri"/>
                <a:ea typeface="ＭＳ Ｐゴシック"/>
              </a:rPr>
              <a:t>年度</a:t>
            </a:r>
            <a:endParaRPr lang="en-US" altLang="ja-JP" sz="1600" dirty="0" smtClean="0">
              <a:solidFill>
                <a:prstClr val="black"/>
              </a:solidFill>
              <a:latin typeface="Calibri"/>
              <a:ea typeface="ＭＳ Ｐゴシック"/>
            </a:endParaRPr>
          </a:p>
          <a:p>
            <a:pPr algn="ctr" defTabSz="914125" fontAlgn="auto">
              <a:spcBef>
                <a:spcPts val="0"/>
              </a:spcBef>
              <a:spcAft>
                <a:spcPts val="0"/>
              </a:spcAft>
            </a:pPr>
            <a:r>
              <a:rPr lang="en-US" altLang="ja-JP" sz="1400" dirty="0" smtClean="0">
                <a:solidFill>
                  <a:prstClr val="black"/>
                </a:solidFill>
                <a:latin typeface="Calibri"/>
                <a:ea typeface="ＭＳ Ｐゴシック"/>
              </a:rPr>
              <a:t>《558.0</a:t>
            </a:r>
            <a:r>
              <a:rPr lang="ja-JP" altLang="en-US" sz="1400" dirty="0" smtClean="0">
                <a:solidFill>
                  <a:prstClr val="black"/>
                </a:solidFill>
                <a:latin typeface="Calibri"/>
                <a:ea typeface="ＭＳ Ｐゴシック"/>
              </a:rPr>
              <a:t>兆円</a:t>
            </a:r>
            <a:r>
              <a:rPr lang="en-US" altLang="ja-JP" sz="1400" dirty="0" smtClean="0">
                <a:solidFill>
                  <a:prstClr val="black"/>
                </a:solidFill>
                <a:latin typeface="Calibri"/>
                <a:ea typeface="ＭＳ Ｐゴシック"/>
              </a:rPr>
              <a:t>》</a:t>
            </a:r>
            <a:endParaRPr lang="ja-JP" altLang="en-US" sz="1400" dirty="0">
              <a:solidFill>
                <a:prstClr val="black"/>
              </a:solidFill>
              <a:latin typeface="Calibri"/>
              <a:ea typeface="ＭＳ Ｐゴシック"/>
            </a:endParaRPr>
          </a:p>
        </p:txBody>
      </p:sp>
      <p:sp>
        <p:nvSpPr>
          <p:cNvPr id="15" name="テキスト ボックス 14"/>
          <p:cNvSpPr txBox="1"/>
          <p:nvPr/>
        </p:nvSpPr>
        <p:spPr>
          <a:xfrm>
            <a:off x="6948374" y="5029793"/>
            <a:ext cx="1368152" cy="553998"/>
          </a:xfrm>
          <a:prstGeom prst="rect">
            <a:avLst/>
          </a:prstGeom>
          <a:noFill/>
        </p:spPr>
        <p:txBody>
          <a:bodyPr wrap="square" rtlCol="0">
            <a:spAutoFit/>
          </a:bodyPr>
          <a:lstStyle/>
          <a:p>
            <a:pPr algn="ctr" defTabSz="914125" fontAlgn="auto">
              <a:spcBef>
                <a:spcPts val="0"/>
              </a:spcBef>
              <a:spcAft>
                <a:spcPts val="0"/>
              </a:spcAft>
            </a:pPr>
            <a:r>
              <a:rPr lang="en-US" altLang="ja-JP" sz="1600" dirty="0" smtClean="0">
                <a:solidFill>
                  <a:prstClr val="black"/>
                </a:solidFill>
                <a:latin typeface="Calibri"/>
                <a:ea typeface="ＭＳ Ｐゴシック"/>
              </a:rPr>
              <a:t>2025</a:t>
            </a:r>
            <a:r>
              <a:rPr lang="ja-JP" altLang="en-US" sz="1600" dirty="0" smtClean="0">
                <a:solidFill>
                  <a:prstClr val="black"/>
                </a:solidFill>
                <a:latin typeface="Calibri"/>
                <a:ea typeface="ＭＳ Ｐゴシック"/>
              </a:rPr>
              <a:t>年度</a:t>
            </a:r>
            <a:endParaRPr lang="en-US" altLang="ja-JP" sz="1600" dirty="0" smtClean="0">
              <a:solidFill>
                <a:prstClr val="black"/>
              </a:solidFill>
              <a:latin typeface="Calibri"/>
              <a:ea typeface="ＭＳ Ｐゴシック"/>
            </a:endParaRPr>
          </a:p>
          <a:p>
            <a:pPr algn="ctr" defTabSz="914125" fontAlgn="auto">
              <a:spcBef>
                <a:spcPts val="0"/>
              </a:spcBef>
              <a:spcAft>
                <a:spcPts val="0"/>
              </a:spcAft>
            </a:pPr>
            <a:r>
              <a:rPr lang="en-US" altLang="ja-JP" sz="1400" dirty="0" smtClean="0">
                <a:solidFill>
                  <a:prstClr val="black"/>
                </a:solidFill>
                <a:latin typeface="Calibri"/>
                <a:ea typeface="ＭＳ Ｐゴシック"/>
              </a:rPr>
              <a:t>《610.6</a:t>
            </a:r>
            <a:r>
              <a:rPr lang="ja-JP" altLang="en-US" sz="1400" dirty="0" smtClean="0">
                <a:solidFill>
                  <a:prstClr val="black"/>
                </a:solidFill>
                <a:latin typeface="Calibri"/>
                <a:ea typeface="ＭＳ Ｐゴシック"/>
              </a:rPr>
              <a:t>兆円</a:t>
            </a:r>
            <a:r>
              <a:rPr lang="en-US" altLang="ja-JP" sz="1400" dirty="0" smtClean="0">
                <a:solidFill>
                  <a:prstClr val="black"/>
                </a:solidFill>
                <a:latin typeface="Calibri"/>
                <a:ea typeface="ＭＳ Ｐゴシック"/>
              </a:rPr>
              <a:t>》</a:t>
            </a:r>
            <a:endParaRPr lang="ja-JP" altLang="en-US" sz="1400" dirty="0">
              <a:solidFill>
                <a:prstClr val="black"/>
              </a:solidFill>
              <a:latin typeface="Calibri"/>
              <a:ea typeface="ＭＳ Ｐゴシック"/>
            </a:endParaRPr>
          </a:p>
        </p:txBody>
      </p:sp>
      <p:sp>
        <p:nvSpPr>
          <p:cNvPr id="25" name="テキスト ボックス 24"/>
          <p:cNvSpPr txBox="1"/>
          <p:nvPr/>
        </p:nvSpPr>
        <p:spPr>
          <a:xfrm>
            <a:off x="289342" y="1574216"/>
            <a:ext cx="792088" cy="276999"/>
          </a:xfrm>
          <a:prstGeom prst="rect">
            <a:avLst/>
          </a:prstGeom>
          <a:noFill/>
        </p:spPr>
        <p:txBody>
          <a:bodyPr wrap="square" rtlCol="0">
            <a:spAutoFit/>
          </a:bodyPr>
          <a:lstStyle/>
          <a:p>
            <a:pPr defTabSz="914125" fontAlgn="auto">
              <a:spcBef>
                <a:spcPts val="0"/>
              </a:spcBef>
              <a:spcAft>
                <a:spcPts val="0"/>
              </a:spcAft>
            </a:pPr>
            <a:r>
              <a:rPr lang="ja-JP" altLang="en-US" sz="1200" dirty="0" smtClean="0">
                <a:solidFill>
                  <a:prstClr val="black"/>
                </a:solidFill>
                <a:latin typeface="Calibri"/>
                <a:ea typeface="ＭＳ Ｐゴシック"/>
              </a:rPr>
              <a:t>（兆円）</a:t>
            </a:r>
            <a:endParaRPr lang="ja-JP" altLang="en-US" sz="1200" dirty="0">
              <a:solidFill>
                <a:prstClr val="black"/>
              </a:solidFill>
              <a:latin typeface="Calibri"/>
              <a:ea typeface="ＭＳ Ｐゴシック"/>
            </a:endParaRPr>
          </a:p>
        </p:txBody>
      </p:sp>
      <p:sp>
        <p:nvSpPr>
          <p:cNvPr id="26" name="テキスト ボックス 25"/>
          <p:cNvSpPr txBox="1"/>
          <p:nvPr/>
        </p:nvSpPr>
        <p:spPr>
          <a:xfrm>
            <a:off x="8172401" y="4238507"/>
            <a:ext cx="648072" cy="307777"/>
          </a:xfrm>
          <a:prstGeom prst="rect">
            <a:avLst/>
          </a:prstGeom>
          <a:noFill/>
        </p:spPr>
        <p:txBody>
          <a:bodyPr wrap="square" rtlCol="0">
            <a:spAutoFit/>
          </a:bodyPr>
          <a:lstStyle/>
          <a:p>
            <a:pPr defTabSz="914125" fontAlgn="auto">
              <a:spcBef>
                <a:spcPts val="0"/>
              </a:spcBef>
              <a:spcAft>
                <a:spcPts val="0"/>
              </a:spcAft>
            </a:pPr>
            <a:r>
              <a:rPr lang="ja-JP" altLang="en-US" sz="1400" dirty="0" smtClean="0">
                <a:solidFill>
                  <a:prstClr val="black"/>
                </a:solidFill>
                <a:latin typeface="Calibri"/>
                <a:ea typeface="ＭＳ Ｐゴシック"/>
              </a:rPr>
              <a:t>年金</a:t>
            </a:r>
            <a:endParaRPr lang="ja-JP" altLang="en-US" sz="1400" dirty="0">
              <a:solidFill>
                <a:prstClr val="black"/>
              </a:solidFill>
              <a:latin typeface="Calibri"/>
              <a:ea typeface="ＭＳ Ｐゴシック"/>
            </a:endParaRPr>
          </a:p>
        </p:txBody>
      </p:sp>
      <p:sp>
        <p:nvSpPr>
          <p:cNvPr id="27" name="テキスト ボックス 26"/>
          <p:cNvSpPr txBox="1"/>
          <p:nvPr/>
        </p:nvSpPr>
        <p:spPr>
          <a:xfrm>
            <a:off x="8172401" y="3158390"/>
            <a:ext cx="648072" cy="307777"/>
          </a:xfrm>
          <a:prstGeom prst="rect">
            <a:avLst/>
          </a:prstGeom>
          <a:noFill/>
        </p:spPr>
        <p:txBody>
          <a:bodyPr wrap="square" rtlCol="0">
            <a:spAutoFit/>
          </a:bodyPr>
          <a:lstStyle/>
          <a:p>
            <a:pPr defTabSz="914125" fontAlgn="auto">
              <a:spcBef>
                <a:spcPts val="0"/>
              </a:spcBef>
              <a:spcAft>
                <a:spcPts val="0"/>
              </a:spcAft>
            </a:pPr>
            <a:r>
              <a:rPr lang="ja-JP" altLang="en-US" sz="1400" dirty="0" smtClean="0">
                <a:solidFill>
                  <a:prstClr val="black"/>
                </a:solidFill>
                <a:latin typeface="Calibri"/>
                <a:ea typeface="ＭＳ Ｐゴシック"/>
              </a:rPr>
              <a:t>医療</a:t>
            </a:r>
            <a:endParaRPr lang="ja-JP" altLang="en-US" sz="1400" dirty="0">
              <a:solidFill>
                <a:prstClr val="black"/>
              </a:solidFill>
              <a:latin typeface="Calibri"/>
              <a:ea typeface="ＭＳ Ｐゴシック"/>
            </a:endParaRPr>
          </a:p>
        </p:txBody>
      </p:sp>
      <p:sp>
        <p:nvSpPr>
          <p:cNvPr id="28" name="テキスト ボックス 27"/>
          <p:cNvSpPr txBox="1"/>
          <p:nvPr/>
        </p:nvSpPr>
        <p:spPr>
          <a:xfrm>
            <a:off x="8172401" y="2510318"/>
            <a:ext cx="648072" cy="307777"/>
          </a:xfrm>
          <a:prstGeom prst="rect">
            <a:avLst/>
          </a:prstGeom>
          <a:noFill/>
        </p:spPr>
        <p:txBody>
          <a:bodyPr wrap="square" rtlCol="0">
            <a:spAutoFit/>
          </a:bodyPr>
          <a:lstStyle/>
          <a:p>
            <a:pPr defTabSz="914125" fontAlgn="auto">
              <a:spcBef>
                <a:spcPts val="0"/>
              </a:spcBef>
              <a:spcAft>
                <a:spcPts val="0"/>
              </a:spcAft>
            </a:pPr>
            <a:r>
              <a:rPr lang="ja-JP" altLang="en-US" sz="1400" dirty="0" smtClean="0">
                <a:solidFill>
                  <a:prstClr val="black"/>
                </a:solidFill>
                <a:latin typeface="Calibri"/>
                <a:ea typeface="ＭＳ Ｐゴシック"/>
              </a:rPr>
              <a:t>介護</a:t>
            </a:r>
            <a:endParaRPr lang="ja-JP" altLang="en-US" sz="1400" dirty="0">
              <a:solidFill>
                <a:prstClr val="black"/>
              </a:solidFill>
              <a:latin typeface="Calibri"/>
              <a:ea typeface="ＭＳ Ｐゴシック"/>
            </a:endParaRPr>
          </a:p>
        </p:txBody>
      </p:sp>
      <p:sp>
        <p:nvSpPr>
          <p:cNvPr id="29" name="テキスト ボックス 28"/>
          <p:cNvSpPr txBox="1"/>
          <p:nvPr/>
        </p:nvSpPr>
        <p:spPr>
          <a:xfrm>
            <a:off x="8135891" y="2221478"/>
            <a:ext cx="1008112" cy="261610"/>
          </a:xfrm>
          <a:prstGeom prst="rect">
            <a:avLst/>
          </a:prstGeom>
          <a:noFill/>
        </p:spPr>
        <p:txBody>
          <a:bodyPr wrap="square" rtlCol="0">
            <a:spAutoFit/>
          </a:bodyPr>
          <a:lstStyle/>
          <a:p>
            <a:pPr defTabSz="914125" fontAlgn="auto">
              <a:spcBef>
                <a:spcPts val="0"/>
              </a:spcBef>
              <a:spcAft>
                <a:spcPts val="0"/>
              </a:spcAft>
            </a:pPr>
            <a:r>
              <a:rPr lang="ja-JP" altLang="en-US" sz="1100" dirty="0" smtClean="0">
                <a:solidFill>
                  <a:prstClr val="black"/>
                </a:solidFill>
                <a:latin typeface="Calibri"/>
                <a:ea typeface="ＭＳ Ｐゴシック"/>
              </a:rPr>
              <a:t>子ども子育て</a:t>
            </a:r>
            <a:endParaRPr lang="ja-JP" altLang="en-US" sz="1100" dirty="0">
              <a:solidFill>
                <a:prstClr val="black"/>
              </a:solidFill>
              <a:latin typeface="Calibri"/>
              <a:ea typeface="ＭＳ Ｐゴシック"/>
            </a:endParaRPr>
          </a:p>
        </p:txBody>
      </p:sp>
      <p:sp>
        <p:nvSpPr>
          <p:cNvPr id="30" name="テキスト ボックス 29"/>
          <p:cNvSpPr txBox="1"/>
          <p:nvPr/>
        </p:nvSpPr>
        <p:spPr>
          <a:xfrm>
            <a:off x="8100426" y="2005458"/>
            <a:ext cx="899592" cy="307777"/>
          </a:xfrm>
          <a:prstGeom prst="rect">
            <a:avLst/>
          </a:prstGeom>
          <a:noFill/>
        </p:spPr>
        <p:txBody>
          <a:bodyPr wrap="square" rtlCol="0">
            <a:spAutoFit/>
          </a:bodyPr>
          <a:lstStyle/>
          <a:p>
            <a:pPr defTabSz="914125" fontAlgn="auto">
              <a:spcBef>
                <a:spcPts val="0"/>
              </a:spcBef>
              <a:spcAft>
                <a:spcPts val="0"/>
              </a:spcAft>
            </a:pPr>
            <a:r>
              <a:rPr lang="ja-JP" altLang="en-US" sz="1400" dirty="0" smtClean="0">
                <a:solidFill>
                  <a:prstClr val="black"/>
                </a:solidFill>
                <a:latin typeface="Calibri"/>
                <a:ea typeface="ＭＳ Ｐゴシック"/>
              </a:rPr>
              <a:t>その他</a:t>
            </a:r>
            <a:endParaRPr lang="ja-JP" altLang="en-US" sz="1400" dirty="0">
              <a:solidFill>
                <a:prstClr val="black"/>
              </a:solidFill>
              <a:latin typeface="Calibri"/>
              <a:ea typeface="ＭＳ Ｐゴシック"/>
            </a:endParaRPr>
          </a:p>
        </p:txBody>
      </p:sp>
      <p:sp>
        <p:nvSpPr>
          <p:cNvPr id="16" name="テキスト ボックス 15"/>
          <p:cNvSpPr txBox="1"/>
          <p:nvPr/>
        </p:nvSpPr>
        <p:spPr>
          <a:xfrm>
            <a:off x="1315146" y="2437502"/>
            <a:ext cx="1368152" cy="523220"/>
          </a:xfrm>
          <a:prstGeom prst="rect">
            <a:avLst/>
          </a:prstGeom>
          <a:noFill/>
        </p:spPr>
        <p:txBody>
          <a:bodyPr wrap="square" rtlCol="0">
            <a:spAutoFit/>
          </a:bodyPr>
          <a:lstStyle/>
          <a:p>
            <a:pPr algn="ctr" defTabSz="914125" fontAlgn="auto">
              <a:spcBef>
                <a:spcPts val="0"/>
              </a:spcBef>
              <a:spcAft>
                <a:spcPts val="0"/>
              </a:spcAft>
            </a:pPr>
            <a:r>
              <a:rPr lang="en-US" altLang="ja-JP" sz="1600" dirty="0" smtClean="0">
                <a:solidFill>
                  <a:prstClr val="black"/>
                </a:solidFill>
                <a:latin typeface="Calibri"/>
                <a:ea typeface="ＭＳ Ｐゴシック"/>
              </a:rPr>
              <a:t>109.5</a:t>
            </a:r>
            <a:r>
              <a:rPr lang="ja-JP" altLang="en-US" sz="1600" dirty="0" smtClean="0">
                <a:solidFill>
                  <a:prstClr val="black"/>
                </a:solidFill>
                <a:latin typeface="Calibri"/>
                <a:ea typeface="ＭＳ Ｐゴシック"/>
              </a:rPr>
              <a:t>兆円</a:t>
            </a:r>
            <a:endParaRPr lang="en-US" altLang="ja-JP" sz="1600" dirty="0" smtClean="0">
              <a:solidFill>
                <a:prstClr val="black"/>
              </a:solidFill>
              <a:latin typeface="Calibri"/>
              <a:ea typeface="ＭＳ Ｐゴシック"/>
            </a:endParaRPr>
          </a:p>
          <a:p>
            <a:pPr algn="ctr" defTabSz="914125" fontAlgn="auto">
              <a:spcBef>
                <a:spcPts val="0"/>
              </a:spcBef>
              <a:spcAft>
                <a:spcPts val="0"/>
              </a:spcAft>
            </a:pPr>
            <a:r>
              <a:rPr lang="ja-JP" altLang="en-US" sz="1200" dirty="0" smtClean="0">
                <a:solidFill>
                  <a:prstClr val="black"/>
                </a:solidFill>
                <a:latin typeface="Calibri"/>
                <a:ea typeface="ＭＳ Ｐゴシック"/>
              </a:rPr>
              <a:t>（</a:t>
            </a:r>
            <a:r>
              <a:rPr lang="en-US" altLang="ja-JP" sz="1200" dirty="0" smtClean="0">
                <a:solidFill>
                  <a:prstClr val="black"/>
                </a:solidFill>
                <a:latin typeface="Calibri"/>
                <a:ea typeface="ＭＳ Ｐゴシック"/>
              </a:rPr>
              <a:t>22.8%</a:t>
            </a:r>
            <a:r>
              <a:rPr lang="ja-JP" altLang="en-US" sz="1200" dirty="0" smtClean="0">
                <a:solidFill>
                  <a:prstClr val="black"/>
                </a:solidFill>
                <a:latin typeface="Calibri"/>
                <a:ea typeface="ＭＳ Ｐゴシック"/>
              </a:rPr>
              <a:t>）</a:t>
            </a:r>
            <a:endParaRPr lang="ja-JP" altLang="en-US" sz="1200" dirty="0">
              <a:solidFill>
                <a:prstClr val="black"/>
              </a:solidFill>
              <a:latin typeface="Calibri"/>
              <a:ea typeface="ＭＳ Ｐゴシック"/>
            </a:endParaRPr>
          </a:p>
        </p:txBody>
      </p:sp>
      <p:sp>
        <p:nvSpPr>
          <p:cNvPr id="17" name="テキスト ボックス 16"/>
          <p:cNvSpPr txBox="1"/>
          <p:nvPr/>
        </p:nvSpPr>
        <p:spPr>
          <a:xfrm>
            <a:off x="3203954" y="2197598"/>
            <a:ext cx="1368152" cy="523220"/>
          </a:xfrm>
          <a:prstGeom prst="rect">
            <a:avLst/>
          </a:prstGeom>
          <a:noFill/>
        </p:spPr>
        <p:txBody>
          <a:bodyPr wrap="square" rtlCol="0">
            <a:spAutoFit/>
          </a:bodyPr>
          <a:lstStyle/>
          <a:p>
            <a:pPr algn="ctr" defTabSz="914125" fontAlgn="auto">
              <a:spcBef>
                <a:spcPts val="0"/>
              </a:spcBef>
              <a:spcAft>
                <a:spcPts val="0"/>
              </a:spcAft>
            </a:pPr>
            <a:r>
              <a:rPr lang="en-US" altLang="ja-JP" sz="1600" dirty="0" smtClean="0">
                <a:solidFill>
                  <a:prstClr val="black"/>
                </a:solidFill>
                <a:latin typeface="Calibri"/>
                <a:ea typeface="ＭＳ Ｐゴシック"/>
              </a:rPr>
              <a:t>119.8</a:t>
            </a:r>
            <a:r>
              <a:rPr lang="ja-JP" altLang="en-US" sz="1600" dirty="0" smtClean="0">
                <a:solidFill>
                  <a:prstClr val="black"/>
                </a:solidFill>
                <a:latin typeface="Calibri"/>
                <a:ea typeface="ＭＳ Ｐゴシック"/>
              </a:rPr>
              <a:t>兆円</a:t>
            </a:r>
            <a:endParaRPr lang="en-US" altLang="ja-JP" sz="1600" dirty="0" smtClean="0">
              <a:solidFill>
                <a:prstClr val="black"/>
              </a:solidFill>
              <a:latin typeface="Calibri"/>
              <a:ea typeface="ＭＳ Ｐゴシック"/>
            </a:endParaRPr>
          </a:p>
          <a:p>
            <a:pPr algn="ctr" defTabSz="914125" fontAlgn="auto">
              <a:spcBef>
                <a:spcPts val="0"/>
              </a:spcBef>
              <a:spcAft>
                <a:spcPts val="0"/>
              </a:spcAft>
            </a:pPr>
            <a:r>
              <a:rPr lang="ja-JP" altLang="en-US" sz="1200" dirty="0" smtClean="0">
                <a:solidFill>
                  <a:prstClr val="black"/>
                </a:solidFill>
                <a:latin typeface="Calibri"/>
                <a:ea typeface="ＭＳ Ｐゴシック"/>
              </a:rPr>
              <a:t>（</a:t>
            </a:r>
            <a:r>
              <a:rPr lang="en-US" altLang="ja-JP" sz="1200" dirty="0" smtClean="0">
                <a:solidFill>
                  <a:prstClr val="black"/>
                </a:solidFill>
                <a:latin typeface="Calibri"/>
                <a:ea typeface="ＭＳ Ｐゴシック"/>
              </a:rPr>
              <a:t>23.5%</a:t>
            </a:r>
            <a:r>
              <a:rPr lang="ja-JP" altLang="en-US" sz="1200" dirty="0" smtClean="0">
                <a:solidFill>
                  <a:prstClr val="black"/>
                </a:solidFill>
                <a:latin typeface="Calibri"/>
                <a:ea typeface="ＭＳ Ｐゴシック"/>
              </a:rPr>
              <a:t>）</a:t>
            </a:r>
            <a:endParaRPr lang="ja-JP" altLang="en-US" sz="1200" dirty="0">
              <a:solidFill>
                <a:prstClr val="black"/>
              </a:solidFill>
              <a:latin typeface="Calibri"/>
              <a:ea typeface="ＭＳ Ｐゴシック"/>
            </a:endParaRPr>
          </a:p>
        </p:txBody>
      </p:sp>
      <p:sp>
        <p:nvSpPr>
          <p:cNvPr id="18" name="テキスト ボックス 17"/>
          <p:cNvSpPr txBox="1"/>
          <p:nvPr/>
        </p:nvSpPr>
        <p:spPr>
          <a:xfrm>
            <a:off x="5076170" y="1933446"/>
            <a:ext cx="1368152" cy="523220"/>
          </a:xfrm>
          <a:prstGeom prst="rect">
            <a:avLst/>
          </a:prstGeom>
          <a:noFill/>
        </p:spPr>
        <p:txBody>
          <a:bodyPr wrap="square" rtlCol="0">
            <a:spAutoFit/>
          </a:bodyPr>
          <a:lstStyle/>
          <a:p>
            <a:pPr algn="ctr" defTabSz="914125" fontAlgn="auto">
              <a:spcBef>
                <a:spcPts val="0"/>
              </a:spcBef>
              <a:spcAft>
                <a:spcPts val="0"/>
              </a:spcAft>
            </a:pPr>
            <a:r>
              <a:rPr lang="en-US" altLang="ja-JP" sz="1600" dirty="0" smtClean="0">
                <a:solidFill>
                  <a:prstClr val="black"/>
                </a:solidFill>
                <a:latin typeface="Calibri"/>
                <a:ea typeface="ＭＳ Ｐゴシック"/>
              </a:rPr>
              <a:t>134.4</a:t>
            </a:r>
            <a:r>
              <a:rPr lang="ja-JP" altLang="en-US" sz="1600" dirty="0" smtClean="0">
                <a:solidFill>
                  <a:prstClr val="black"/>
                </a:solidFill>
                <a:latin typeface="Calibri"/>
                <a:ea typeface="ＭＳ Ｐゴシック"/>
              </a:rPr>
              <a:t>兆円</a:t>
            </a:r>
            <a:endParaRPr lang="en-US" altLang="ja-JP" sz="1600" dirty="0" smtClean="0">
              <a:solidFill>
                <a:prstClr val="black"/>
              </a:solidFill>
              <a:latin typeface="Calibri"/>
              <a:ea typeface="ＭＳ Ｐゴシック"/>
            </a:endParaRPr>
          </a:p>
          <a:p>
            <a:pPr algn="ctr" defTabSz="914125" fontAlgn="auto">
              <a:spcBef>
                <a:spcPts val="0"/>
              </a:spcBef>
              <a:spcAft>
                <a:spcPts val="0"/>
              </a:spcAft>
            </a:pPr>
            <a:r>
              <a:rPr lang="ja-JP" altLang="en-US" sz="1200" dirty="0" smtClean="0">
                <a:solidFill>
                  <a:prstClr val="black"/>
                </a:solidFill>
                <a:latin typeface="Calibri"/>
                <a:ea typeface="ＭＳ Ｐゴシック"/>
              </a:rPr>
              <a:t>（</a:t>
            </a:r>
            <a:r>
              <a:rPr lang="en-US" altLang="ja-JP" sz="1200" dirty="0" smtClean="0">
                <a:solidFill>
                  <a:prstClr val="black"/>
                </a:solidFill>
                <a:latin typeface="Calibri"/>
                <a:ea typeface="ＭＳ Ｐゴシック"/>
              </a:rPr>
              <a:t>24.1%</a:t>
            </a:r>
            <a:r>
              <a:rPr lang="ja-JP" altLang="en-US" sz="1200" dirty="0" smtClean="0">
                <a:solidFill>
                  <a:prstClr val="black"/>
                </a:solidFill>
                <a:latin typeface="Calibri"/>
                <a:ea typeface="ＭＳ Ｐゴシック"/>
              </a:rPr>
              <a:t>）</a:t>
            </a:r>
            <a:endParaRPr lang="ja-JP" altLang="en-US" sz="1200" dirty="0">
              <a:solidFill>
                <a:prstClr val="black"/>
              </a:solidFill>
              <a:latin typeface="Calibri"/>
              <a:ea typeface="ＭＳ Ｐゴシック"/>
            </a:endParaRPr>
          </a:p>
        </p:txBody>
      </p:sp>
      <p:sp>
        <p:nvSpPr>
          <p:cNvPr id="19" name="テキスト ボックス 18"/>
          <p:cNvSpPr txBox="1"/>
          <p:nvPr/>
        </p:nvSpPr>
        <p:spPr>
          <a:xfrm>
            <a:off x="6948374" y="1595472"/>
            <a:ext cx="1368152" cy="523220"/>
          </a:xfrm>
          <a:prstGeom prst="rect">
            <a:avLst/>
          </a:prstGeom>
          <a:noFill/>
        </p:spPr>
        <p:txBody>
          <a:bodyPr wrap="square" rtlCol="0">
            <a:spAutoFit/>
          </a:bodyPr>
          <a:lstStyle/>
          <a:p>
            <a:pPr algn="ctr" defTabSz="914125" fontAlgn="auto">
              <a:spcBef>
                <a:spcPts val="0"/>
              </a:spcBef>
              <a:spcAft>
                <a:spcPts val="0"/>
              </a:spcAft>
            </a:pPr>
            <a:r>
              <a:rPr lang="en-US" altLang="ja-JP" sz="1600" dirty="0" smtClean="0">
                <a:solidFill>
                  <a:prstClr val="black"/>
                </a:solidFill>
                <a:latin typeface="Calibri"/>
                <a:ea typeface="ＭＳ Ｐゴシック"/>
              </a:rPr>
              <a:t>148.9</a:t>
            </a:r>
            <a:r>
              <a:rPr lang="ja-JP" altLang="en-US" sz="1600" dirty="0" smtClean="0">
                <a:solidFill>
                  <a:prstClr val="black"/>
                </a:solidFill>
                <a:latin typeface="Calibri"/>
                <a:ea typeface="ＭＳ Ｐゴシック"/>
              </a:rPr>
              <a:t>兆円</a:t>
            </a:r>
            <a:endParaRPr lang="en-US" altLang="ja-JP" sz="1600" dirty="0" smtClean="0">
              <a:solidFill>
                <a:prstClr val="black"/>
              </a:solidFill>
              <a:latin typeface="Calibri"/>
              <a:ea typeface="ＭＳ Ｐゴシック"/>
            </a:endParaRPr>
          </a:p>
          <a:p>
            <a:pPr algn="ctr" defTabSz="914125" fontAlgn="auto">
              <a:spcBef>
                <a:spcPts val="0"/>
              </a:spcBef>
              <a:spcAft>
                <a:spcPts val="0"/>
              </a:spcAft>
            </a:pPr>
            <a:r>
              <a:rPr lang="ja-JP" altLang="en-US" sz="1200" dirty="0" smtClean="0">
                <a:solidFill>
                  <a:prstClr val="black"/>
                </a:solidFill>
                <a:latin typeface="Calibri"/>
                <a:ea typeface="ＭＳ Ｐゴシック"/>
              </a:rPr>
              <a:t>（</a:t>
            </a:r>
            <a:r>
              <a:rPr lang="en-US" altLang="ja-JP" sz="1200" dirty="0" smtClean="0">
                <a:solidFill>
                  <a:prstClr val="black"/>
                </a:solidFill>
                <a:latin typeface="Calibri"/>
                <a:ea typeface="ＭＳ Ｐゴシック"/>
              </a:rPr>
              <a:t>24.4%</a:t>
            </a:r>
            <a:r>
              <a:rPr lang="ja-JP" altLang="en-US" sz="1200" dirty="0" smtClean="0">
                <a:solidFill>
                  <a:prstClr val="black"/>
                </a:solidFill>
                <a:latin typeface="Calibri"/>
                <a:ea typeface="ＭＳ Ｐゴシック"/>
              </a:rPr>
              <a:t>）</a:t>
            </a:r>
            <a:endParaRPr lang="ja-JP" altLang="en-US" sz="1200" dirty="0">
              <a:solidFill>
                <a:prstClr val="black"/>
              </a:solidFill>
              <a:latin typeface="Calibri"/>
              <a:ea typeface="ＭＳ Ｐゴシック"/>
            </a:endParaRPr>
          </a:p>
        </p:txBody>
      </p:sp>
      <p:sp>
        <p:nvSpPr>
          <p:cNvPr id="21" name="テキスト ボックス 33"/>
          <p:cNvSpPr txBox="1">
            <a:spLocks noChangeArrowheads="1"/>
          </p:cNvSpPr>
          <p:nvPr/>
        </p:nvSpPr>
        <p:spPr bwMode="auto">
          <a:xfrm>
            <a:off x="30" y="5561637"/>
            <a:ext cx="9324528" cy="1107996"/>
          </a:xfrm>
          <a:prstGeom prst="rect">
            <a:avLst/>
          </a:prstGeom>
          <a:noFill/>
          <a:ln w="9525">
            <a:noFill/>
            <a:miter lim="800000"/>
            <a:headEnd/>
            <a:tailEnd/>
          </a:ln>
        </p:spPr>
        <p:txBody>
          <a:bodyPr wrap="square">
            <a:spAutoFit/>
          </a:bodyPr>
          <a:lstStyle/>
          <a:p>
            <a:pPr defTabSz="914125" fontAlgn="auto">
              <a:spcBef>
                <a:spcPts val="0"/>
              </a:spcBef>
              <a:spcAft>
                <a:spcPts val="0"/>
              </a:spcAft>
            </a:pPr>
            <a:r>
              <a:rPr lang="ja-JP" altLang="en-US" sz="1100" dirty="0">
                <a:solidFill>
                  <a:prstClr val="black"/>
                </a:solidFill>
                <a:latin typeface="Calibri" pitchFamily="34" charset="0"/>
                <a:ea typeface="ＭＳ Ｐゴシック"/>
              </a:rPr>
              <a:t>注１：「社会保障改革の具体策、工程及び費用試算」を踏まえ</a:t>
            </a:r>
            <a:r>
              <a:rPr lang="ja-JP" altLang="en-US" sz="1100" dirty="0" smtClean="0">
                <a:solidFill>
                  <a:prstClr val="black"/>
                </a:solidFill>
                <a:latin typeface="Calibri" pitchFamily="34" charset="0"/>
                <a:ea typeface="ＭＳ Ｐゴシック"/>
              </a:rPr>
              <a:t>、充実と</a:t>
            </a:r>
            <a:r>
              <a:rPr lang="ja-JP" altLang="en-US" sz="1100" dirty="0">
                <a:solidFill>
                  <a:prstClr val="black"/>
                </a:solidFill>
                <a:latin typeface="Calibri" pitchFamily="34" charset="0"/>
                <a:ea typeface="ＭＳ Ｐゴシック"/>
              </a:rPr>
              <a:t>重点化・効率化の効果を反映している。</a:t>
            </a:r>
          </a:p>
          <a:p>
            <a:pPr defTabSz="914125" fontAlgn="auto">
              <a:spcBef>
                <a:spcPts val="0"/>
              </a:spcBef>
              <a:spcAft>
                <a:spcPts val="0"/>
              </a:spcAft>
            </a:pPr>
            <a:r>
              <a:rPr lang="ja-JP" altLang="en-US" sz="1100" dirty="0">
                <a:solidFill>
                  <a:prstClr val="black"/>
                </a:solidFill>
                <a:latin typeface="Calibri" pitchFamily="34" charset="0"/>
                <a:ea typeface="ＭＳ Ｐゴシック"/>
              </a:rPr>
              <a:t>         （ただし</a:t>
            </a:r>
            <a:r>
              <a:rPr lang="ja-JP" altLang="en-US" sz="1100" dirty="0" smtClean="0">
                <a:solidFill>
                  <a:prstClr val="black"/>
                </a:solidFill>
                <a:latin typeface="Calibri" pitchFamily="34" charset="0"/>
                <a:ea typeface="ＭＳ Ｐゴシック"/>
              </a:rPr>
              <a:t>、「</a:t>
            </a:r>
            <a:r>
              <a:rPr lang="en-US" altLang="ja-JP" sz="1100" dirty="0" smtClean="0">
                <a:solidFill>
                  <a:prstClr val="black"/>
                </a:solidFill>
                <a:latin typeface="Calibri" pitchFamily="34" charset="0"/>
                <a:ea typeface="ＭＳ Ｐゴシック"/>
              </a:rPr>
              <a:t>Ⅱ</a:t>
            </a:r>
            <a:r>
              <a:rPr lang="ja-JP" altLang="en-US" sz="1100" dirty="0" smtClean="0">
                <a:solidFill>
                  <a:prstClr val="black"/>
                </a:solidFill>
                <a:latin typeface="Calibri" pitchFamily="34" charset="0"/>
                <a:ea typeface="ＭＳ Ｐゴシック"/>
              </a:rPr>
              <a:t>　医療介護等　②保険者</a:t>
            </a:r>
            <a:r>
              <a:rPr lang="ja-JP" altLang="en-US" sz="1100" dirty="0">
                <a:solidFill>
                  <a:prstClr val="black"/>
                </a:solidFill>
                <a:latin typeface="Calibri" pitchFamily="34" charset="0"/>
                <a:ea typeface="ＭＳ Ｐゴシック"/>
              </a:rPr>
              <a:t>機能の強化を通じた医療・介護保険制度のセーフティネット機能の強化・給付</a:t>
            </a:r>
            <a:r>
              <a:rPr lang="ja-JP" altLang="en-US" sz="1100" dirty="0" smtClean="0">
                <a:solidFill>
                  <a:prstClr val="black"/>
                </a:solidFill>
                <a:latin typeface="Calibri" pitchFamily="34" charset="0"/>
                <a:ea typeface="ＭＳ Ｐゴシック"/>
              </a:rPr>
              <a:t>の重点化</a:t>
            </a:r>
            <a:r>
              <a:rPr lang="ja-JP" altLang="en-US" sz="1100" dirty="0">
                <a:solidFill>
                  <a:prstClr val="black"/>
                </a:solidFill>
                <a:latin typeface="Calibri" pitchFamily="34" charset="0"/>
                <a:ea typeface="ＭＳ Ｐゴシック"/>
              </a:rPr>
              <a:t>、逆進性</a:t>
            </a:r>
            <a:r>
              <a:rPr lang="ja-JP" altLang="en-US" sz="1100" dirty="0" smtClean="0">
                <a:solidFill>
                  <a:prstClr val="black"/>
                </a:solidFill>
                <a:latin typeface="Calibri" pitchFamily="34" charset="0"/>
                <a:ea typeface="ＭＳ Ｐゴシック"/>
              </a:rPr>
              <a:t>対策」</a:t>
            </a:r>
            <a:endParaRPr lang="en-US" altLang="ja-JP" sz="1100" dirty="0" smtClean="0">
              <a:solidFill>
                <a:prstClr val="black"/>
              </a:solidFill>
              <a:latin typeface="Calibri" pitchFamily="34" charset="0"/>
              <a:ea typeface="ＭＳ Ｐゴシック"/>
            </a:endParaRPr>
          </a:p>
          <a:p>
            <a:pPr defTabSz="914125" fontAlgn="auto">
              <a:spcBef>
                <a:spcPts val="0"/>
              </a:spcBef>
              <a:spcAft>
                <a:spcPts val="0"/>
              </a:spcAft>
            </a:pPr>
            <a:r>
              <a:rPr lang="ja-JP" altLang="en-US" sz="1100" dirty="0" smtClean="0">
                <a:solidFill>
                  <a:prstClr val="black"/>
                </a:solidFill>
                <a:latin typeface="Calibri" pitchFamily="34" charset="0"/>
                <a:ea typeface="ＭＳ Ｐゴシック"/>
              </a:rPr>
              <a:t>　　　および 「</a:t>
            </a:r>
            <a:r>
              <a:rPr lang="en-US" altLang="ja-JP" sz="1100" dirty="0" smtClean="0">
                <a:solidFill>
                  <a:prstClr val="black"/>
                </a:solidFill>
                <a:latin typeface="Calibri" pitchFamily="34" charset="0"/>
                <a:ea typeface="ＭＳ Ｐゴシック"/>
              </a:rPr>
              <a:t>Ⅲ</a:t>
            </a:r>
            <a:r>
              <a:rPr lang="ja-JP" altLang="en-US" sz="1100" dirty="0" smtClean="0">
                <a:solidFill>
                  <a:prstClr val="black"/>
                </a:solidFill>
                <a:latin typeface="Calibri" pitchFamily="34" charset="0"/>
                <a:ea typeface="ＭＳ Ｐゴシック"/>
              </a:rPr>
              <a:t>　年金」の</a:t>
            </a:r>
            <a:r>
              <a:rPr lang="ja-JP" altLang="en-US" sz="1100" dirty="0">
                <a:solidFill>
                  <a:prstClr val="black"/>
                </a:solidFill>
                <a:latin typeface="Calibri" pitchFamily="34" charset="0"/>
                <a:ea typeface="ＭＳ Ｐゴシック"/>
              </a:rPr>
              <a:t>効果は、反映していない。）</a:t>
            </a:r>
          </a:p>
          <a:p>
            <a:pPr defTabSz="914125" fontAlgn="auto">
              <a:spcBef>
                <a:spcPts val="0"/>
              </a:spcBef>
              <a:spcAft>
                <a:spcPts val="0"/>
              </a:spcAft>
            </a:pPr>
            <a:r>
              <a:rPr lang="ja-JP" altLang="en-US" sz="1100" dirty="0" smtClean="0">
                <a:solidFill>
                  <a:prstClr val="black"/>
                </a:solidFill>
                <a:latin typeface="Calibri" pitchFamily="34" charset="0"/>
                <a:ea typeface="ＭＳ Ｐゴシック"/>
              </a:rPr>
              <a:t>注２：上図の子ども・子育ては、新システム制度の実施等を前提に、保育所、幼稚園、延長保育、地域子育て支援拠点、一時預かり、子どものための現金</a:t>
            </a:r>
            <a:endParaRPr lang="en-US" altLang="ja-JP" sz="1100" dirty="0" smtClean="0">
              <a:solidFill>
                <a:prstClr val="black"/>
              </a:solidFill>
              <a:latin typeface="Calibri" pitchFamily="34" charset="0"/>
              <a:ea typeface="ＭＳ Ｐゴシック"/>
            </a:endParaRPr>
          </a:p>
          <a:p>
            <a:pPr defTabSz="914125" fontAlgn="auto">
              <a:spcBef>
                <a:spcPts val="0"/>
              </a:spcBef>
              <a:spcAft>
                <a:spcPts val="0"/>
              </a:spcAft>
            </a:pPr>
            <a:r>
              <a:rPr lang="ja-JP" altLang="en-US" sz="1100" dirty="0">
                <a:solidFill>
                  <a:prstClr val="black"/>
                </a:solidFill>
                <a:latin typeface="Calibri" pitchFamily="34" charset="0"/>
                <a:ea typeface="ＭＳ Ｐゴシック"/>
              </a:rPr>
              <a:t>　</a:t>
            </a:r>
            <a:r>
              <a:rPr lang="ja-JP" altLang="en-US" sz="1100" dirty="0" smtClean="0">
                <a:solidFill>
                  <a:prstClr val="black"/>
                </a:solidFill>
                <a:latin typeface="Calibri" pitchFamily="34" charset="0"/>
                <a:ea typeface="ＭＳ Ｐゴシック"/>
              </a:rPr>
              <a:t>　　給付、育児休業給付、出産手当金、社会的養護、妊婦健診等を含めた計数である。</a:t>
            </a:r>
          </a:p>
          <a:p>
            <a:pPr defTabSz="914125" fontAlgn="auto">
              <a:spcBef>
                <a:spcPts val="0"/>
              </a:spcBef>
              <a:spcAft>
                <a:spcPts val="0"/>
              </a:spcAft>
            </a:pPr>
            <a:r>
              <a:rPr lang="ja-JP" altLang="en-US" sz="1100" dirty="0" smtClean="0">
                <a:solidFill>
                  <a:prstClr val="black"/>
                </a:solidFill>
                <a:latin typeface="Calibri" pitchFamily="34" charset="0"/>
                <a:ea typeface="ＭＳ Ｐゴシック"/>
              </a:rPr>
              <a:t>注３：</a:t>
            </a:r>
            <a:r>
              <a:rPr lang="ja-JP" altLang="en-US" sz="1100" dirty="0">
                <a:solidFill>
                  <a:prstClr val="black"/>
                </a:solidFill>
                <a:latin typeface="Calibri" pitchFamily="34" charset="0"/>
                <a:ea typeface="ＭＳ Ｐゴシック"/>
              </a:rPr>
              <a:t>（　）内は対</a:t>
            </a:r>
            <a:r>
              <a:rPr lang="en-US" altLang="ja-JP" sz="1100" dirty="0">
                <a:solidFill>
                  <a:prstClr val="black"/>
                </a:solidFill>
                <a:latin typeface="Calibri" pitchFamily="34" charset="0"/>
                <a:ea typeface="ＭＳ Ｐゴシック"/>
              </a:rPr>
              <a:t>GDP</a:t>
            </a:r>
            <a:r>
              <a:rPr lang="ja-JP" altLang="en-US" sz="1100" dirty="0">
                <a:solidFill>
                  <a:prstClr val="black"/>
                </a:solidFill>
                <a:latin typeface="Calibri" pitchFamily="34" charset="0"/>
                <a:ea typeface="ＭＳ Ｐゴシック"/>
              </a:rPr>
              <a:t>比である。</a:t>
            </a:r>
            <a:r>
              <a:rPr lang="en-US" altLang="ja-JP" sz="1100" dirty="0">
                <a:solidFill>
                  <a:prstClr val="black"/>
                </a:solidFill>
                <a:latin typeface="Calibri" pitchFamily="34" charset="0"/>
                <a:ea typeface="ＭＳ Ｐゴシック"/>
              </a:rPr>
              <a:t>《</a:t>
            </a:r>
            <a:r>
              <a:rPr lang="ja-JP" altLang="en-US" sz="1100" dirty="0">
                <a:solidFill>
                  <a:prstClr val="black"/>
                </a:solidFill>
                <a:latin typeface="Calibri" pitchFamily="34" charset="0"/>
                <a:ea typeface="ＭＳ Ｐゴシック"/>
              </a:rPr>
              <a:t>　</a:t>
            </a:r>
            <a:r>
              <a:rPr lang="en-US" altLang="ja-JP" sz="1100" dirty="0">
                <a:solidFill>
                  <a:prstClr val="black"/>
                </a:solidFill>
                <a:latin typeface="Calibri" pitchFamily="34" charset="0"/>
                <a:ea typeface="ＭＳ Ｐゴシック"/>
              </a:rPr>
              <a:t>》</a:t>
            </a:r>
            <a:r>
              <a:rPr lang="ja-JP" altLang="en-US" sz="1100" dirty="0">
                <a:solidFill>
                  <a:prstClr val="black"/>
                </a:solidFill>
                <a:latin typeface="Calibri" pitchFamily="34" charset="0"/>
                <a:ea typeface="ＭＳ Ｐゴシック"/>
              </a:rPr>
              <a:t>内は</a:t>
            </a:r>
            <a:r>
              <a:rPr lang="en-US" altLang="ja-JP" sz="1100" dirty="0">
                <a:solidFill>
                  <a:prstClr val="black"/>
                </a:solidFill>
                <a:latin typeface="Calibri" pitchFamily="34" charset="0"/>
                <a:ea typeface="ＭＳ Ｐゴシック"/>
              </a:rPr>
              <a:t>GDP</a:t>
            </a:r>
            <a:r>
              <a:rPr lang="ja-JP" altLang="en-US" sz="1100" dirty="0">
                <a:solidFill>
                  <a:prstClr val="black"/>
                </a:solidFill>
                <a:latin typeface="Calibri" pitchFamily="34" charset="0"/>
                <a:ea typeface="ＭＳ Ｐゴシック"/>
              </a:rPr>
              <a:t>額である。</a:t>
            </a:r>
            <a:endParaRPr lang="en-US" altLang="ja-JP" sz="1100" dirty="0">
              <a:solidFill>
                <a:prstClr val="black"/>
              </a:solidFill>
              <a:latin typeface="Calibri" pitchFamily="34" charset="0"/>
              <a:ea typeface="ＭＳ Ｐゴシック"/>
            </a:endParaRPr>
          </a:p>
        </p:txBody>
      </p:sp>
      <p:sp>
        <p:nvSpPr>
          <p:cNvPr id="22" name="テキスト ボックス 21"/>
          <p:cNvSpPr txBox="1"/>
          <p:nvPr/>
        </p:nvSpPr>
        <p:spPr>
          <a:xfrm>
            <a:off x="2627810" y="2365494"/>
            <a:ext cx="936104" cy="369332"/>
          </a:xfrm>
          <a:prstGeom prst="rect">
            <a:avLst/>
          </a:prstGeom>
          <a:noFill/>
        </p:spPr>
        <p:txBody>
          <a:bodyPr wrap="square" rtlCol="0">
            <a:spAutoFit/>
          </a:bodyPr>
          <a:lstStyle/>
          <a:p>
            <a:pPr algn="ctr" defTabSz="914125" fontAlgn="auto">
              <a:spcBef>
                <a:spcPts val="0"/>
              </a:spcBef>
              <a:spcAft>
                <a:spcPts val="0"/>
              </a:spcAft>
            </a:pPr>
            <a:r>
              <a:rPr lang="en-US" altLang="ja-JP" sz="900" dirty="0" smtClean="0">
                <a:solidFill>
                  <a:prstClr val="black"/>
                </a:solidFill>
                <a:latin typeface="Calibri"/>
                <a:ea typeface="ＭＳ Ｐゴシック"/>
              </a:rPr>
              <a:t>118.7</a:t>
            </a:r>
            <a:r>
              <a:rPr lang="ja-JP" altLang="en-US" sz="900" dirty="0" smtClean="0">
                <a:solidFill>
                  <a:prstClr val="black"/>
                </a:solidFill>
                <a:latin typeface="Calibri"/>
                <a:ea typeface="ＭＳ Ｐゴシック"/>
              </a:rPr>
              <a:t>兆円</a:t>
            </a:r>
            <a:endParaRPr lang="en-US" altLang="ja-JP" sz="900" dirty="0" smtClean="0">
              <a:solidFill>
                <a:prstClr val="black"/>
              </a:solidFill>
              <a:latin typeface="Calibri"/>
              <a:ea typeface="ＭＳ Ｐゴシック"/>
            </a:endParaRPr>
          </a:p>
          <a:p>
            <a:pPr algn="ctr" defTabSz="914125" fontAlgn="auto">
              <a:spcBef>
                <a:spcPts val="0"/>
              </a:spcBef>
              <a:spcAft>
                <a:spcPts val="0"/>
              </a:spcAft>
            </a:pPr>
            <a:r>
              <a:rPr lang="ja-JP" altLang="en-US" sz="900" dirty="0" smtClean="0">
                <a:solidFill>
                  <a:prstClr val="black"/>
                </a:solidFill>
                <a:latin typeface="Calibri"/>
                <a:ea typeface="ＭＳ Ｐゴシック"/>
              </a:rPr>
              <a:t>（</a:t>
            </a:r>
            <a:r>
              <a:rPr lang="en-US" altLang="ja-JP" sz="900" dirty="0" smtClean="0">
                <a:solidFill>
                  <a:prstClr val="black"/>
                </a:solidFill>
                <a:latin typeface="Calibri"/>
                <a:ea typeface="ＭＳ Ｐゴシック"/>
              </a:rPr>
              <a:t>23.3%</a:t>
            </a:r>
            <a:r>
              <a:rPr lang="ja-JP" altLang="en-US" sz="900" dirty="0" smtClean="0">
                <a:solidFill>
                  <a:prstClr val="black"/>
                </a:solidFill>
                <a:latin typeface="Calibri"/>
                <a:ea typeface="ＭＳ Ｐゴシック"/>
              </a:rPr>
              <a:t>）</a:t>
            </a:r>
            <a:endParaRPr lang="ja-JP" altLang="en-US" sz="900" dirty="0">
              <a:solidFill>
                <a:prstClr val="black"/>
              </a:solidFill>
              <a:latin typeface="Calibri"/>
              <a:ea typeface="ＭＳ Ｐゴシック"/>
            </a:endParaRPr>
          </a:p>
        </p:txBody>
      </p:sp>
      <p:cxnSp>
        <p:nvCxnSpPr>
          <p:cNvPr id="31" name="直線矢印コネクタ 30"/>
          <p:cNvCxnSpPr/>
          <p:nvPr/>
        </p:nvCxnSpPr>
        <p:spPr>
          <a:xfrm>
            <a:off x="2627801" y="2149470"/>
            <a:ext cx="216024" cy="79208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33" name="テキスト ボックス 32"/>
          <p:cNvSpPr txBox="1"/>
          <p:nvPr/>
        </p:nvSpPr>
        <p:spPr>
          <a:xfrm>
            <a:off x="2195762" y="1861444"/>
            <a:ext cx="936104" cy="307777"/>
          </a:xfrm>
          <a:prstGeom prst="rect">
            <a:avLst/>
          </a:prstGeom>
          <a:noFill/>
        </p:spPr>
        <p:txBody>
          <a:bodyPr wrap="square" rtlCol="0">
            <a:spAutoFit/>
          </a:bodyPr>
          <a:lstStyle/>
          <a:p>
            <a:pPr defTabSz="914125" fontAlgn="auto">
              <a:spcBef>
                <a:spcPts val="0"/>
              </a:spcBef>
              <a:spcAft>
                <a:spcPts val="0"/>
              </a:spcAft>
            </a:pPr>
            <a:r>
              <a:rPr lang="ja-JP" altLang="en-US" sz="1400" dirty="0" smtClean="0">
                <a:solidFill>
                  <a:prstClr val="black"/>
                </a:solidFill>
                <a:latin typeface="Calibri"/>
                <a:ea typeface="ＭＳ Ｐゴシック"/>
              </a:rPr>
              <a:t>現状投影</a:t>
            </a:r>
            <a:endParaRPr lang="ja-JP" altLang="en-US" dirty="0">
              <a:solidFill>
                <a:prstClr val="black"/>
              </a:solidFill>
              <a:latin typeface="Calibri"/>
              <a:ea typeface="ＭＳ Ｐゴシック"/>
            </a:endParaRPr>
          </a:p>
        </p:txBody>
      </p:sp>
      <p:cxnSp>
        <p:nvCxnSpPr>
          <p:cNvPr id="34" name="直線矢印コネクタ 33"/>
          <p:cNvCxnSpPr/>
          <p:nvPr/>
        </p:nvCxnSpPr>
        <p:spPr>
          <a:xfrm flipH="1">
            <a:off x="4212072" y="1933446"/>
            <a:ext cx="324036" cy="864096"/>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35" name="テキスト ボックス 34"/>
          <p:cNvSpPr txBox="1"/>
          <p:nvPr/>
        </p:nvSpPr>
        <p:spPr>
          <a:xfrm>
            <a:off x="4103978" y="1645419"/>
            <a:ext cx="936104" cy="307777"/>
          </a:xfrm>
          <a:prstGeom prst="rect">
            <a:avLst/>
          </a:prstGeom>
          <a:noFill/>
        </p:spPr>
        <p:txBody>
          <a:bodyPr wrap="square" rtlCol="0">
            <a:spAutoFit/>
          </a:bodyPr>
          <a:lstStyle/>
          <a:p>
            <a:pPr defTabSz="914125" fontAlgn="auto">
              <a:spcBef>
                <a:spcPts val="0"/>
              </a:spcBef>
              <a:spcAft>
                <a:spcPts val="0"/>
              </a:spcAft>
            </a:pPr>
            <a:r>
              <a:rPr lang="ja-JP" altLang="en-US" sz="1400" dirty="0" smtClean="0">
                <a:solidFill>
                  <a:prstClr val="black"/>
                </a:solidFill>
                <a:latin typeface="Calibri"/>
                <a:ea typeface="ＭＳ Ｐゴシック"/>
              </a:rPr>
              <a:t>改革後</a:t>
            </a:r>
            <a:endParaRPr lang="ja-JP" altLang="en-US" dirty="0">
              <a:solidFill>
                <a:prstClr val="black"/>
              </a:solidFill>
              <a:latin typeface="Calibri"/>
              <a:ea typeface="ＭＳ Ｐゴシック"/>
            </a:endParaRPr>
          </a:p>
        </p:txBody>
      </p:sp>
      <p:sp>
        <p:nvSpPr>
          <p:cNvPr id="37" name="円/楕円 36"/>
          <p:cNvSpPr/>
          <p:nvPr/>
        </p:nvSpPr>
        <p:spPr>
          <a:xfrm>
            <a:off x="1448069" y="2444638"/>
            <a:ext cx="1063503" cy="48030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813"/>
            <a:endParaRPr lang="ja-JP" altLang="en-US">
              <a:solidFill>
                <a:prstClr val="white"/>
              </a:solidFill>
            </a:endParaRPr>
          </a:p>
        </p:txBody>
      </p:sp>
      <p:sp>
        <p:nvSpPr>
          <p:cNvPr id="38" name="円/楕円 37"/>
          <p:cNvSpPr/>
          <p:nvPr/>
        </p:nvSpPr>
        <p:spPr>
          <a:xfrm>
            <a:off x="7086857" y="1616167"/>
            <a:ext cx="1063503" cy="44468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813"/>
            <a:endParaRPr lang="ja-JP" altLang="en-US">
              <a:solidFill>
                <a:prstClr val="white"/>
              </a:solidFill>
            </a:endParaRPr>
          </a:p>
        </p:txBody>
      </p:sp>
    </p:spTree>
    <p:extLst>
      <p:ext uri="{BB962C8B-B14F-4D97-AF65-F5344CB8AC3E}">
        <p14:creationId xmlns:p14="http://schemas.microsoft.com/office/powerpoint/2010/main" val="216540653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正方形/長方形 26"/>
          <p:cNvSpPr/>
          <p:nvPr/>
        </p:nvSpPr>
        <p:spPr>
          <a:xfrm>
            <a:off x="214874" y="887286"/>
            <a:ext cx="8809913" cy="5822724"/>
          </a:xfrm>
          <a:prstGeom prst="rect">
            <a:avLst/>
          </a:prstGeom>
          <a:solidFill>
            <a:srgbClr val="FFFFCC"/>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4625" indent="-174625" defTabSz="912813"/>
            <a:endParaRPr lang="en-US" altLang="ja-JP" sz="1200" dirty="0" smtClean="0">
              <a:solidFill>
                <a:prstClr val="black"/>
              </a:solidFill>
              <a:latin typeface="Arial Narrow" pitchFamily="34" charset="0"/>
              <a:ea typeface="HGPｺﾞｼｯｸM" pitchFamily="50" charset="-128"/>
            </a:endParaRPr>
          </a:p>
          <a:p>
            <a:pPr marL="182563" indent="-182563" fontAlgn="auto">
              <a:spcBef>
                <a:spcPts val="0"/>
              </a:spcBef>
              <a:spcAft>
                <a:spcPts val="0"/>
              </a:spcAft>
            </a:pPr>
            <a:r>
              <a:rPr lang="ja-JP" altLang="en-US" sz="1400" dirty="0" smtClean="0">
                <a:solidFill>
                  <a:srgbClr val="000000"/>
                </a:solidFill>
                <a:latin typeface="HGSｺﾞｼｯｸM" pitchFamily="50" charset="-128"/>
                <a:ea typeface="HGSｺﾞｼｯｸM" pitchFamily="50" charset="-128"/>
              </a:rPr>
              <a:t>○　事務局からは、現在の</a:t>
            </a:r>
            <a:r>
              <a:rPr lang="en-US" altLang="ja-JP" sz="1400" dirty="0" smtClean="0">
                <a:solidFill>
                  <a:srgbClr val="000000"/>
                </a:solidFill>
                <a:latin typeface="HGSｺﾞｼｯｸM" pitchFamily="50" charset="-128"/>
                <a:ea typeface="HGSｺﾞｼｯｸM" pitchFamily="50" charset="-128"/>
              </a:rPr>
              <a:t>40</a:t>
            </a:r>
            <a:r>
              <a:rPr lang="ja-JP" altLang="en-US" sz="1400" dirty="0" smtClean="0">
                <a:solidFill>
                  <a:srgbClr val="000000"/>
                </a:solidFill>
                <a:latin typeface="HGSｺﾞｼｯｸM" pitchFamily="50" charset="-128"/>
                <a:ea typeface="HGSｺﾞｼｯｸM" pitchFamily="50" charset="-128"/>
              </a:rPr>
              <a:t>～</a:t>
            </a:r>
            <a:r>
              <a:rPr lang="en-US" altLang="ja-JP" sz="1400" dirty="0" smtClean="0">
                <a:solidFill>
                  <a:srgbClr val="000000"/>
                </a:solidFill>
                <a:latin typeface="HGSｺﾞｼｯｸM" pitchFamily="50" charset="-128"/>
                <a:ea typeface="HGSｺﾞｼｯｸM" pitchFamily="50" charset="-128"/>
              </a:rPr>
              <a:t>64</a:t>
            </a:r>
            <a:r>
              <a:rPr lang="ja-JP" altLang="en-US" sz="1400" dirty="0" smtClean="0">
                <a:solidFill>
                  <a:srgbClr val="000000"/>
                </a:solidFill>
                <a:latin typeface="HGSｺﾞｼｯｸM" pitchFamily="50" charset="-128"/>
                <a:ea typeface="HGSｺﾞｼｯｸM" pitchFamily="50" charset="-128"/>
              </a:rPr>
              <a:t>歳が負担する第２号保険料は、その加入する医療保険の加入者数に応じて負担する介護納付金の額が決められているため、２号被保険者</a:t>
            </a:r>
            <a:r>
              <a:rPr lang="en-US" altLang="ja-JP" sz="1400" dirty="0" smtClean="0">
                <a:solidFill>
                  <a:srgbClr val="000000"/>
                </a:solidFill>
                <a:latin typeface="HGSｺﾞｼｯｸM" pitchFamily="50" charset="-128"/>
                <a:ea typeface="HGSｺﾞｼｯｸM" pitchFamily="50" charset="-128"/>
              </a:rPr>
              <a:t>1</a:t>
            </a:r>
            <a:r>
              <a:rPr lang="ja-JP" altLang="en-US" sz="1400" dirty="0" smtClean="0">
                <a:solidFill>
                  <a:srgbClr val="000000"/>
                </a:solidFill>
                <a:latin typeface="HGSｺﾞｼｯｸM" pitchFamily="50" charset="-128"/>
                <a:ea typeface="HGSｺﾞｼｯｸM" pitchFamily="50" charset="-128"/>
              </a:rPr>
              <a:t>人当たりの報酬額の高い医療保険者は低い保険者と比較して、報酬額に対する介護保険料の割合が低率となっているとの説明とともに、今後高齢化の進行に伴って増加する介護費用を公平に負担する観点から、応能負担の要素を強化し、介護納付金の負担を加入者の報酬に応じたもの（総報酬割の導入）とすることが必要ではないかとの問題提起があった。 </a:t>
            </a:r>
          </a:p>
          <a:p>
            <a:pPr marL="182563" indent="-182563" fontAlgn="auto">
              <a:spcBef>
                <a:spcPts val="0"/>
              </a:spcBef>
              <a:spcAft>
                <a:spcPts val="0"/>
              </a:spcAft>
            </a:pPr>
            <a:endParaRPr lang="en-US" altLang="ja-JP" sz="1400" dirty="0" smtClean="0">
              <a:solidFill>
                <a:srgbClr val="000000"/>
              </a:solidFill>
              <a:latin typeface="HGSｺﾞｼｯｸM" pitchFamily="50" charset="-128"/>
              <a:ea typeface="HGSｺﾞｼｯｸM" pitchFamily="50" charset="-128"/>
            </a:endParaRPr>
          </a:p>
          <a:p>
            <a:pPr marL="182563" indent="-182563" fontAlgn="auto">
              <a:spcBef>
                <a:spcPts val="0"/>
              </a:spcBef>
              <a:spcAft>
                <a:spcPts val="0"/>
              </a:spcAft>
            </a:pPr>
            <a:r>
              <a:rPr lang="ja-JP" altLang="en-US" sz="1400" dirty="0" smtClean="0">
                <a:solidFill>
                  <a:srgbClr val="000000"/>
                </a:solidFill>
                <a:latin typeface="HGSｺﾞｼｯｸM" pitchFamily="50" charset="-128"/>
                <a:ea typeface="HGSｺﾞｼｯｸM" pitchFamily="50" charset="-128"/>
              </a:rPr>
              <a:t>○　これに対し、負担能力に差のある共済・健保組合と協会けんぽの間の負担の公平化を図り、制度の持続可能性を確保すべきであること、介護給付との結びつきが薄い２号被保険者に多額の保険料を課することへの疑問が呈されているが、家族の介護負担の軽減という恩恵は受けているので、やはり負担の応能性を高める観点から導入すべきであること、予防効果のある給付に重点を置いていくことや所得の高い高齢者の利用者負担の引上げと併せて負担に理解を得られないかということ、若年世代間の負担の公平化は、国庫負担にできるだけ依存しない形を目指し、２号被保険者の間でその負担をよりよく分かち合う仕組みとすべきであること、介護報酬の地域区分の見直しと併せて相対的に所得の高い都市部の２号被保険者に負担能力に応じた負担を求めることは合理的と考えられることなど、</a:t>
            </a:r>
            <a:r>
              <a:rPr lang="ja-JP" altLang="en-US" sz="1400" u="sng" dirty="0" smtClean="0">
                <a:solidFill>
                  <a:srgbClr val="000000"/>
                </a:solidFill>
                <a:latin typeface="HGSｺﾞｼｯｸM" pitchFamily="50" charset="-128"/>
                <a:ea typeface="HGSｺﾞｼｯｸM" pitchFamily="50" charset="-128"/>
              </a:rPr>
              <a:t>負担の応能性を高めることが公平性を高めるとの立場や処遇改善の財源確保により介護サービスの円滑な提供を確保すべきとの立場から賛成する意見が多く見られた</a:t>
            </a:r>
            <a:r>
              <a:rPr lang="ja-JP" altLang="en-US" sz="1400" dirty="0" smtClean="0">
                <a:solidFill>
                  <a:srgbClr val="000000"/>
                </a:solidFill>
                <a:latin typeface="HGSｺﾞｼｯｸM" pitchFamily="50" charset="-128"/>
                <a:ea typeface="HGSｺﾞｼｯｸM" pitchFamily="50" charset="-128"/>
              </a:rPr>
              <a:t>。 </a:t>
            </a:r>
            <a:endParaRPr lang="en-US" altLang="ja-JP" sz="1400" dirty="0" smtClean="0">
              <a:solidFill>
                <a:srgbClr val="000000"/>
              </a:solidFill>
              <a:latin typeface="HGSｺﾞｼｯｸM" pitchFamily="50" charset="-128"/>
              <a:ea typeface="HGSｺﾞｼｯｸM" pitchFamily="50" charset="-128"/>
            </a:endParaRPr>
          </a:p>
          <a:p>
            <a:pPr marL="182563" indent="-182563" fontAlgn="auto">
              <a:spcBef>
                <a:spcPts val="0"/>
              </a:spcBef>
              <a:spcAft>
                <a:spcPts val="0"/>
              </a:spcAft>
            </a:pPr>
            <a:endParaRPr lang="en-US" altLang="ja-JP" sz="1400" dirty="0" smtClean="0">
              <a:solidFill>
                <a:srgbClr val="000000"/>
              </a:solidFill>
              <a:latin typeface="HGSｺﾞｼｯｸM" pitchFamily="50" charset="-128"/>
              <a:ea typeface="HGSｺﾞｼｯｸM" pitchFamily="50" charset="-128"/>
            </a:endParaRPr>
          </a:p>
          <a:p>
            <a:pPr marL="182563" indent="-182563" fontAlgn="auto">
              <a:spcBef>
                <a:spcPts val="0"/>
              </a:spcBef>
              <a:spcAft>
                <a:spcPts val="0"/>
              </a:spcAft>
            </a:pPr>
            <a:r>
              <a:rPr lang="ja-JP" altLang="en-US" sz="1400" dirty="0" smtClean="0">
                <a:solidFill>
                  <a:srgbClr val="000000"/>
                </a:solidFill>
                <a:latin typeface="HGSｺﾞｼｯｸM" pitchFamily="50" charset="-128"/>
                <a:ea typeface="HGSｺﾞｼｯｸM" pitchFamily="50" charset="-128"/>
              </a:rPr>
              <a:t>○　一方、制度発足時に社会的扶養の側面も有する現役世代についての費用負担のあり方を加入者割とした考え方を尊重すべきであること、総報酬割はこの考え方を根本から変えるものであり、給付と負担のあり方について十分な議論が必要であること、総報酬割の導入は応能性の強化というものの、介護職員の処遇改善の財源確保の辻褄合わせに他ならず、その前に給付の重点化、費用の伸びの抑制に注力すべきであること、経済全体で賃金水準が低下している中で、拡大を続ける介護分野に対する処遇改善の原資を総報酬割の導入で得られる財源を転用して賄えば、他の産業から追加的な負担を求めることになること、第２号被保険者は介護給付を受けることが極めて希であるにもかかわらず、総報酬割で重い負担を強いられるものが発生することに事業主や被保険者の理解は得られないことなど、</a:t>
            </a:r>
            <a:r>
              <a:rPr lang="ja-JP" altLang="en-US" sz="1400" u="sng" dirty="0" smtClean="0">
                <a:solidFill>
                  <a:srgbClr val="000000"/>
                </a:solidFill>
                <a:latin typeface="HGSｺﾞｼｯｸM" pitchFamily="50" charset="-128"/>
                <a:ea typeface="HGSｺﾞｼｯｸM" pitchFamily="50" charset="-128"/>
              </a:rPr>
              <a:t>社会保障負担の増加する現役世代の保険料負担とこれに伴う雇用への影響に配慮すべきとの立場から、強い反対意見があった</a:t>
            </a:r>
            <a:r>
              <a:rPr lang="ja-JP" altLang="en-US" sz="1400" dirty="0" smtClean="0">
                <a:solidFill>
                  <a:srgbClr val="000000"/>
                </a:solidFill>
                <a:latin typeface="HGSｺﾞｼｯｸM" pitchFamily="50" charset="-128"/>
                <a:ea typeface="HGSｺﾞｼｯｸM" pitchFamily="50" charset="-128"/>
              </a:rPr>
              <a:t>。 </a:t>
            </a:r>
            <a:endParaRPr lang="en-US" altLang="ja-JP" sz="1400" dirty="0" smtClean="0">
              <a:solidFill>
                <a:srgbClr val="000000"/>
              </a:solidFill>
              <a:latin typeface="HGSｺﾞｼｯｸM" pitchFamily="50" charset="-128"/>
              <a:ea typeface="HGSｺﾞｼｯｸM" pitchFamily="50" charset="-128"/>
            </a:endParaRPr>
          </a:p>
        </p:txBody>
      </p:sp>
      <p:sp>
        <p:nvSpPr>
          <p:cNvPr id="25" name="角丸四角形 24"/>
          <p:cNvSpPr/>
          <p:nvPr/>
        </p:nvSpPr>
        <p:spPr>
          <a:xfrm>
            <a:off x="395836" y="677108"/>
            <a:ext cx="3778434" cy="462417"/>
          </a:xfrm>
          <a:prstGeom prst="roundRect">
            <a:avLst/>
          </a:prstGeom>
          <a:pattFill prst="pct50">
            <a:fgClr>
              <a:srgbClr val="FFCCFF"/>
            </a:fgClr>
            <a:bgClr>
              <a:schemeClr val="bg1"/>
            </a:bgClr>
          </a:pattFill>
          <a:ln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7800" indent="-177800" algn="ctr" defTabSz="912813">
              <a:lnSpc>
                <a:spcPts val="2000"/>
              </a:lnSpc>
            </a:pPr>
            <a:r>
              <a:rPr lang="ja-JP" altLang="en-US" sz="2000" dirty="0" smtClean="0">
                <a:solidFill>
                  <a:srgbClr val="000000"/>
                </a:solidFill>
                <a:latin typeface="HGSｺﾞｼｯｸM" pitchFamily="50" charset="-128"/>
                <a:ea typeface="HGSｺﾞｼｯｸM" pitchFamily="50" charset="-128"/>
              </a:rPr>
              <a:t>介護納付金の総報酬割導入</a:t>
            </a:r>
          </a:p>
        </p:txBody>
      </p:sp>
      <p:sp>
        <p:nvSpPr>
          <p:cNvPr id="6" name="テキスト ボックス 5"/>
          <p:cNvSpPr txBox="1"/>
          <p:nvPr/>
        </p:nvSpPr>
        <p:spPr>
          <a:xfrm>
            <a:off x="71287" y="59375"/>
            <a:ext cx="8953500" cy="677108"/>
          </a:xfrm>
          <a:prstGeom prst="rect">
            <a:avLst/>
          </a:prstGeom>
          <a:noFill/>
          <a:ln>
            <a:noFill/>
          </a:ln>
        </p:spPr>
        <p:txBody>
          <a:bodyPr wrap="square" rtlCol="0">
            <a:spAutoFit/>
          </a:bodyPr>
          <a:lstStyle/>
          <a:p>
            <a:pPr algn="ctr" fontAlgn="auto">
              <a:spcBef>
                <a:spcPts val="0"/>
              </a:spcBef>
              <a:spcAft>
                <a:spcPts val="0"/>
              </a:spcAft>
            </a:pPr>
            <a:r>
              <a:rPr lang="ja-JP" altLang="en-US" sz="2400" dirty="0" smtClean="0">
                <a:solidFill>
                  <a:prstClr val="black"/>
                </a:solidFill>
                <a:latin typeface="Calibri"/>
                <a:ea typeface="ＭＳ Ｐゴシック"/>
              </a:rPr>
              <a:t>社会保障審議会介護保険部会</a:t>
            </a:r>
            <a:endParaRPr lang="en-US" altLang="ja-JP" sz="2400" dirty="0" smtClean="0">
              <a:solidFill>
                <a:prstClr val="black"/>
              </a:solidFill>
              <a:latin typeface="Calibri"/>
              <a:ea typeface="ＭＳ Ｐゴシック"/>
            </a:endParaRPr>
          </a:p>
          <a:p>
            <a:pPr fontAlgn="auto">
              <a:spcBef>
                <a:spcPts val="0"/>
              </a:spcBef>
              <a:spcAft>
                <a:spcPts val="0"/>
              </a:spcAft>
            </a:pPr>
            <a:r>
              <a:rPr lang="ja-JP" altLang="en-US" sz="1400" dirty="0" smtClean="0">
                <a:solidFill>
                  <a:prstClr val="black"/>
                </a:solidFill>
                <a:latin typeface="Calibri"/>
                <a:ea typeface="ＭＳ Ｐゴシック"/>
              </a:rPr>
              <a:t>「社会保障・税一体改革における介護分野の制度見直しに関するこれまでの議論の整理」</a:t>
            </a:r>
            <a:r>
              <a:rPr lang="ja-JP" altLang="en-US" sz="1200" dirty="0" smtClean="0">
                <a:solidFill>
                  <a:prstClr val="black"/>
                </a:solidFill>
                <a:latin typeface="Calibri"/>
                <a:ea typeface="ＭＳ Ｐゴシック"/>
              </a:rPr>
              <a:t>（平成</a:t>
            </a:r>
            <a:r>
              <a:rPr lang="en-US" altLang="ja-JP" sz="1200" dirty="0" smtClean="0">
                <a:solidFill>
                  <a:prstClr val="black"/>
                </a:solidFill>
                <a:ea typeface="ＭＳ Ｐゴシック"/>
                <a:cs typeface="Arial" pitchFamily="34" charset="0"/>
              </a:rPr>
              <a:t>23</a:t>
            </a:r>
            <a:r>
              <a:rPr lang="ja-JP" altLang="en-US" sz="1200" dirty="0" smtClean="0">
                <a:solidFill>
                  <a:prstClr val="black"/>
                </a:solidFill>
                <a:latin typeface="Calibri"/>
                <a:ea typeface="ＭＳ Ｐゴシック"/>
              </a:rPr>
              <a:t>年</a:t>
            </a:r>
            <a:r>
              <a:rPr lang="en-US" altLang="ja-JP" sz="1200" dirty="0" smtClean="0">
                <a:solidFill>
                  <a:prstClr val="black"/>
                </a:solidFill>
                <a:ea typeface="ＭＳ Ｐゴシック"/>
                <a:cs typeface="Arial" pitchFamily="34" charset="0"/>
              </a:rPr>
              <a:t>11</a:t>
            </a:r>
            <a:r>
              <a:rPr lang="ja-JP" altLang="en-US" sz="1200" dirty="0" smtClean="0">
                <a:solidFill>
                  <a:prstClr val="black"/>
                </a:solidFill>
                <a:latin typeface="Calibri"/>
                <a:ea typeface="ＭＳ Ｐゴシック"/>
              </a:rPr>
              <a:t>月）</a:t>
            </a:r>
            <a:r>
              <a:rPr lang="ja-JP" altLang="en-US" sz="1400" dirty="0" smtClean="0">
                <a:solidFill>
                  <a:prstClr val="black"/>
                </a:solidFill>
                <a:latin typeface="Calibri"/>
                <a:ea typeface="ＭＳ Ｐゴシック"/>
              </a:rPr>
              <a:t>（抜粋）</a:t>
            </a:r>
            <a:endParaRPr lang="en-US" altLang="ja-JP" sz="1400" dirty="0" smtClean="0">
              <a:solidFill>
                <a:prstClr val="black"/>
              </a:solidFill>
              <a:latin typeface="Calibri"/>
              <a:ea typeface="ＭＳ Ｐゴシック"/>
            </a:endParaRPr>
          </a:p>
        </p:txBody>
      </p:sp>
    </p:spTree>
    <p:extLst>
      <p:ext uri="{BB962C8B-B14F-4D97-AF65-F5344CB8AC3E}">
        <p14:creationId xmlns:p14="http://schemas.microsoft.com/office/powerpoint/2010/main" val="1163919599"/>
      </p:ext>
    </p:extLst>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6" name="表 125"/>
          <p:cNvGraphicFramePr>
            <a:graphicFrameLocks noGrp="1"/>
          </p:cNvGraphicFramePr>
          <p:nvPr>
            <p:extLst>
              <p:ext uri="{D42A27DB-BD31-4B8C-83A1-F6EECF244321}">
                <p14:modId xmlns:p14="http://schemas.microsoft.com/office/powerpoint/2010/main" val="4229151240"/>
              </p:ext>
            </p:extLst>
          </p:nvPr>
        </p:nvGraphicFramePr>
        <p:xfrm>
          <a:off x="197091" y="1628802"/>
          <a:ext cx="8484905" cy="4929197"/>
        </p:xfrm>
        <a:graphic>
          <a:graphicData uri="http://schemas.openxmlformats.org/drawingml/2006/table">
            <a:tbl>
              <a:tblPr firstRow="1" bandRow="1">
                <a:tableStyleId>{5940675A-B579-460E-94D1-54222C63F5DA}</a:tableStyleId>
              </a:tblPr>
              <a:tblGrid>
                <a:gridCol w="1127910"/>
                <a:gridCol w="1226166"/>
                <a:gridCol w="1226166"/>
                <a:gridCol w="1226166"/>
                <a:gridCol w="1226166"/>
                <a:gridCol w="1241456"/>
                <a:gridCol w="1210875"/>
              </a:tblGrid>
              <a:tr h="914394">
                <a:tc>
                  <a:txBody>
                    <a:bodyPr/>
                    <a:lstStyle/>
                    <a:p>
                      <a:endParaRPr kumimoji="1" lang="ja-JP" altLang="en-US" sz="1400" dirty="0"/>
                    </a:p>
                  </a:txBody>
                  <a:tcPr marL="77913" marR="77913" anchor="ctr"/>
                </a:tc>
                <a:tc>
                  <a:txBody>
                    <a:bodyPr/>
                    <a:lstStyle/>
                    <a:p>
                      <a:pPr algn="ctr"/>
                      <a:r>
                        <a:rPr kumimoji="1" lang="en-US" altLang="ja-JP" sz="1600" dirty="0" smtClean="0"/>
                        <a:t>2012</a:t>
                      </a:r>
                      <a:r>
                        <a:rPr kumimoji="1" lang="ja-JP" altLang="en-US" sz="1600" dirty="0" smtClean="0"/>
                        <a:t>年度</a:t>
                      </a:r>
                      <a:endParaRPr kumimoji="1" lang="en-US" altLang="ja-JP" sz="1600" dirty="0" smtClean="0"/>
                    </a:p>
                    <a:p>
                      <a:pPr algn="ctr"/>
                      <a:r>
                        <a:rPr kumimoji="1" lang="ja-JP" altLang="en-US" sz="1600" dirty="0" smtClean="0"/>
                        <a:t>平成</a:t>
                      </a:r>
                      <a:r>
                        <a:rPr kumimoji="1" lang="en-US" altLang="ja-JP" sz="1600" dirty="0" smtClean="0"/>
                        <a:t>24</a:t>
                      </a:r>
                      <a:r>
                        <a:rPr kumimoji="1" lang="ja-JP" altLang="en-US" sz="1600" dirty="0" smtClean="0"/>
                        <a:t>年度</a:t>
                      </a:r>
                      <a:endParaRPr kumimoji="1" lang="en-US" altLang="ja-JP" sz="1600" dirty="0" smtClean="0"/>
                    </a:p>
                  </a:txBody>
                  <a:tcPr marL="77913" marR="77913" anchor="ctr"/>
                </a:tc>
                <a:tc>
                  <a:txBody>
                    <a:bodyPr/>
                    <a:lstStyle/>
                    <a:p>
                      <a:pPr algn="ctr"/>
                      <a:r>
                        <a:rPr kumimoji="1" lang="en-US" altLang="ja-JP" sz="1600" dirty="0" smtClean="0"/>
                        <a:t>2013</a:t>
                      </a:r>
                      <a:r>
                        <a:rPr kumimoji="1" lang="ja-JP" altLang="en-US" sz="1600" dirty="0" smtClean="0"/>
                        <a:t>年度</a:t>
                      </a:r>
                      <a:endParaRPr kumimoji="1" lang="en-US" altLang="ja-JP" sz="1600" dirty="0" smtClean="0"/>
                    </a:p>
                    <a:p>
                      <a:pPr algn="ctr"/>
                      <a:r>
                        <a:rPr kumimoji="1" lang="ja-JP" altLang="en-US" sz="1600" dirty="0" smtClean="0"/>
                        <a:t>平成</a:t>
                      </a:r>
                      <a:r>
                        <a:rPr kumimoji="1" lang="en-US" altLang="ja-JP" sz="1600" dirty="0" smtClean="0"/>
                        <a:t>25</a:t>
                      </a:r>
                      <a:r>
                        <a:rPr kumimoji="1" lang="ja-JP" altLang="en-US" sz="1600" dirty="0" smtClean="0"/>
                        <a:t>年度</a:t>
                      </a:r>
                      <a:endParaRPr kumimoji="1" lang="ja-JP" altLang="en-US" sz="1600" dirty="0"/>
                    </a:p>
                  </a:txBody>
                  <a:tcPr marL="77913" marR="77913" anchor="ctr"/>
                </a:tc>
                <a:tc>
                  <a:txBody>
                    <a:bodyPr/>
                    <a:lstStyle/>
                    <a:p>
                      <a:pPr algn="ctr"/>
                      <a:r>
                        <a:rPr kumimoji="1" lang="en-US" altLang="ja-JP" sz="1600" dirty="0" smtClean="0"/>
                        <a:t>2014</a:t>
                      </a:r>
                      <a:r>
                        <a:rPr kumimoji="1" lang="ja-JP" altLang="en-US" sz="1600" dirty="0" smtClean="0"/>
                        <a:t>年度</a:t>
                      </a:r>
                      <a:endParaRPr kumimoji="1" lang="en-US" altLang="ja-JP" sz="1600" dirty="0" smtClean="0"/>
                    </a:p>
                    <a:p>
                      <a:pPr algn="ctr"/>
                      <a:r>
                        <a:rPr kumimoji="1" lang="ja-JP" altLang="en-US" sz="1600" dirty="0" smtClean="0"/>
                        <a:t>平成</a:t>
                      </a:r>
                      <a:r>
                        <a:rPr kumimoji="1" lang="en-US" altLang="ja-JP" sz="1600" dirty="0" smtClean="0"/>
                        <a:t>26</a:t>
                      </a:r>
                      <a:r>
                        <a:rPr kumimoji="1" lang="ja-JP" altLang="en-US" sz="1600" dirty="0" smtClean="0"/>
                        <a:t>年度</a:t>
                      </a:r>
                      <a:endParaRPr kumimoji="1" lang="ja-JP" altLang="en-US" sz="1600" dirty="0"/>
                    </a:p>
                  </a:txBody>
                  <a:tcPr marL="77913" marR="77913" anchor="ctr"/>
                </a:tc>
                <a:tc>
                  <a:txBody>
                    <a:bodyPr/>
                    <a:lstStyle/>
                    <a:p>
                      <a:pPr algn="ctr"/>
                      <a:r>
                        <a:rPr kumimoji="1" lang="en-US" altLang="ja-JP" sz="1600" dirty="0" smtClean="0"/>
                        <a:t>2015</a:t>
                      </a:r>
                      <a:r>
                        <a:rPr kumimoji="1" lang="ja-JP" altLang="en-US" sz="1600" dirty="0" smtClean="0"/>
                        <a:t>年度</a:t>
                      </a:r>
                      <a:endParaRPr kumimoji="1" lang="en-US" altLang="ja-JP" sz="1600" dirty="0" smtClean="0"/>
                    </a:p>
                    <a:p>
                      <a:pPr algn="ctr"/>
                      <a:r>
                        <a:rPr kumimoji="1" lang="ja-JP" altLang="en-US" sz="1600" dirty="0" smtClean="0"/>
                        <a:t>平成</a:t>
                      </a:r>
                      <a:r>
                        <a:rPr kumimoji="1" lang="en-US" altLang="ja-JP" sz="1600" dirty="0" smtClean="0"/>
                        <a:t>27</a:t>
                      </a:r>
                      <a:r>
                        <a:rPr kumimoji="1" lang="ja-JP" altLang="en-US" sz="1600" dirty="0" smtClean="0"/>
                        <a:t>年度</a:t>
                      </a:r>
                      <a:endParaRPr kumimoji="1" lang="ja-JP" altLang="en-US" sz="1600" dirty="0"/>
                    </a:p>
                  </a:txBody>
                  <a:tcPr marL="77913" marR="77913" anchor="ctr"/>
                </a:tc>
                <a:tc>
                  <a:txBody>
                    <a:bodyPr/>
                    <a:lstStyle/>
                    <a:p>
                      <a:pPr algn="ctr"/>
                      <a:r>
                        <a:rPr kumimoji="1" lang="en-US" altLang="ja-JP" sz="1600" dirty="0" smtClean="0"/>
                        <a:t>2016</a:t>
                      </a:r>
                      <a:r>
                        <a:rPr kumimoji="1" lang="ja-JP" altLang="en-US" sz="1600" dirty="0" smtClean="0"/>
                        <a:t>年度</a:t>
                      </a:r>
                      <a:endParaRPr kumimoji="1" lang="en-US" altLang="ja-JP" sz="1600" dirty="0" smtClean="0"/>
                    </a:p>
                    <a:p>
                      <a:pPr algn="ctr"/>
                      <a:r>
                        <a:rPr kumimoji="1" lang="ja-JP" altLang="en-US" sz="1600" dirty="0" smtClean="0"/>
                        <a:t>平成</a:t>
                      </a:r>
                      <a:r>
                        <a:rPr kumimoji="1" lang="en-US" altLang="ja-JP" sz="1600" dirty="0" smtClean="0"/>
                        <a:t>28</a:t>
                      </a:r>
                      <a:r>
                        <a:rPr kumimoji="1" lang="ja-JP" altLang="en-US" sz="1600" dirty="0" smtClean="0"/>
                        <a:t>年度</a:t>
                      </a:r>
                      <a:endParaRPr kumimoji="1" lang="ja-JP" altLang="en-US" sz="1600" dirty="0"/>
                    </a:p>
                  </a:txBody>
                  <a:tcPr marL="77913" marR="77913" anchor="ctr"/>
                </a:tc>
                <a:tc>
                  <a:txBody>
                    <a:bodyPr/>
                    <a:lstStyle/>
                    <a:p>
                      <a:pPr algn="ctr"/>
                      <a:r>
                        <a:rPr kumimoji="1" lang="en-US" altLang="ja-JP" sz="1600" dirty="0" smtClean="0"/>
                        <a:t>2017</a:t>
                      </a:r>
                      <a:r>
                        <a:rPr kumimoji="1" lang="ja-JP" altLang="en-US" sz="1600" dirty="0" smtClean="0"/>
                        <a:t>年度</a:t>
                      </a:r>
                      <a:endParaRPr kumimoji="1" lang="en-US" altLang="ja-JP" sz="1600" dirty="0" smtClean="0"/>
                    </a:p>
                    <a:p>
                      <a:pPr algn="ctr"/>
                      <a:r>
                        <a:rPr kumimoji="1" lang="ja-JP" altLang="en-US" sz="1600" dirty="0" smtClean="0"/>
                        <a:t>平成</a:t>
                      </a:r>
                      <a:r>
                        <a:rPr kumimoji="1" lang="en-US" altLang="ja-JP" sz="1600" dirty="0" smtClean="0"/>
                        <a:t>29</a:t>
                      </a:r>
                      <a:r>
                        <a:rPr kumimoji="1" lang="ja-JP" altLang="en-US" sz="1600" dirty="0" smtClean="0"/>
                        <a:t>年度</a:t>
                      </a:r>
                      <a:endParaRPr kumimoji="1" lang="ja-JP" altLang="en-US" sz="1600" dirty="0"/>
                    </a:p>
                  </a:txBody>
                  <a:tcPr marL="77913" marR="77913" anchor="ctr"/>
                </a:tc>
              </a:tr>
              <a:tr h="1458803">
                <a:tc>
                  <a:txBody>
                    <a:bodyPr/>
                    <a:lstStyle/>
                    <a:p>
                      <a:r>
                        <a:rPr kumimoji="1" lang="ja-JP" altLang="en-US" sz="1800" dirty="0" smtClean="0"/>
                        <a:t>介護保険</a:t>
                      </a:r>
                      <a:endParaRPr kumimoji="1" lang="en-US" altLang="ja-JP" sz="1800" dirty="0" smtClean="0"/>
                    </a:p>
                    <a:p>
                      <a:r>
                        <a:rPr kumimoji="1" lang="ja-JP" altLang="en-US" sz="1800" dirty="0" smtClean="0"/>
                        <a:t>事業計画</a:t>
                      </a:r>
                      <a:endParaRPr kumimoji="1" lang="ja-JP" altLang="en-US" sz="1800" dirty="0"/>
                    </a:p>
                  </a:txBody>
                  <a:tcPr marL="77913" marR="77913" anchor="ctr"/>
                </a:tc>
                <a:tc>
                  <a:txBody>
                    <a:bodyPr/>
                    <a:lstStyle/>
                    <a:p>
                      <a:endParaRPr kumimoji="1" lang="ja-JP" altLang="en-US" sz="1400" dirty="0"/>
                    </a:p>
                  </a:txBody>
                  <a:tcPr marL="77913" marR="77913" anchor="ctr"/>
                </a:tc>
                <a:tc>
                  <a:txBody>
                    <a:bodyPr/>
                    <a:lstStyle/>
                    <a:p>
                      <a:endParaRPr kumimoji="1" lang="ja-JP" altLang="en-US" sz="1400" dirty="0"/>
                    </a:p>
                  </a:txBody>
                  <a:tcPr marL="77913" marR="77913" anchor="ctr"/>
                </a:tc>
                <a:tc>
                  <a:txBody>
                    <a:bodyPr/>
                    <a:lstStyle/>
                    <a:p>
                      <a:endParaRPr kumimoji="1" lang="ja-JP" altLang="en-US" sz="1400" dirty="0"/>
                    </a:p>
                  </a:txBody>
                  <a:tcPr marL="77913" marR="77913" anchor="ctr"/>
                </a:tc>
                <a:tc>
                  <a:txBody>
                    <a:bodyPr/>
                    <a:lstStyle/>
                    <a:p>
                      <a:endParaRPr kumimoji="1" lang="ja-JP" altLang="en-US" sz="1400" dirty="0"/>
                    </a:p>
                  </a:txBody>
                  <a:tcPr marL="77913" marR="77913" anchor="ctr"/>
                </a:tc>
                <a:tc>
                  <a:txBody>
                    <a:bodyPr/>
                    <a:lstStyle/>
                    <a:p>
                      <a:endParaRPr kumimoji="1" lang="ja-JP" altLang="en-US" sz="1400" dirty="0"/>
                    </a:p>
                  </a:txBody>
                  <a:tcPr marL="77913" marR="77913" anchor="ctr"/>
                </a:tc>
                <a:tc>
                  <a:txBody>
                    <a:bodyPr/>
                    <a:lstStyle/>
                    <a:p>
                      <a:endParaRPr kumimoji="1" lang="ja-JP" altLang="en-US" sz="1400" dirty="0"/>
                    </a:p>
                  </a:txBody>
                  <a:tcPr marL="77913" marR="77913" anchor="ctr"/>
                </a:tc>
              </a:tr>
              <a:tr h="2556000">
                <a:tc>
                  <a:txBody>
                    <a:bodyPr/>
                    <a:lstStyle/>
                    <a:p>
                      <a:r>
                        <a:rPr kumimoji="1" lang="ja-JP" altLang="en-US" sz="1800" dirty="0" smtClean="0"/>
                        <a:t>制度改正等のスケジュール</a:t>
                      </a:r>
                      <a:endParaRPr kumimoji="1" lang="en-US" altLang="ja-JP" sz="1800" dirty="0" smtClean="0"/>
                    </a:p>
                  </a:txBody>
                  <a:tcPr marL="77913" marR="77913" anchor="ctr">
                    <a:lnB w="12700" cap="flat" cmpd="sng" algn="ctr">
                      <a:solidFill>
                        <a:schemeClr val="tx1"/>
                      </a:solidFill>
                      <a:prstDash val="solid"/>
                      <a:round/>
                      <a:headEnd type="none" w="med" len="med"/>
                      <a:tailEnd type="none" w="med" len="med"/>
                    </a:lnB>
                  </a:tcPr>
                </a:tc>
                <a:tc>
                  <a:txBody>
                    <a:bodyPr/>
                    <a:lstStyle/>
                    <a:p>
                      <a:endParaRPr kumimoji="1" lang="ja-JP" altLang="en-US" sz="1400" dirty="0"/>
                    </a:p>
                  </a:txBody>
                  <a:tcPr marL="77913" marR="77913" anchor="ctr">
                    <a:lnB w="12700" cap="flat" cmpd="sng" algn="ctr">
                      <a:solidFill>
                        <a:schemeClr val="tx1"/>
                      </a:solidFill>
                      <a:prstDash val="solid"/>
                      <a:round/>
                      <a:headEnd type="none" w="med" len="med"/>
                      <a:tailEnd type="none" w="med" len="med"/>
                    </a:lnB>
                  </a:tcPr>
                </a:tc>
                <a:tc>
                  <a:txBody>
                    <a:bodyPr/>
                    <a:lstStyle/>
                    <a:p>
                      <a:endParaRPr kumimoji="1" lang="ja-JP" altLang="en-US" sz="1400" dirty="0"/>
                    </a:p>
                  </a:txBody>
                  <a:tcPr marL="77913" marR="77913" anchor="ctr">
                    <a:lnB w="12700" cap="flat" cmpd="sng" algn="ctr">
                      <a:solidFill>
                        <a:schemeClr val="tx1"/>
                      </a:solidFill>
                      <a:prstDash val="solid"/>
                      <a:round/>
                      <a:headEnd type="none" w="med" len="med"/>
                      <a:tailEnd type="none" w="med" len="med"/>
                    </a:lnB>
                  </a:tcPr>
                </a:tc>
                <a:tc>
                  <a:txBody>
                    <a:bodyPr/>
                    <a:lstStyle/>
                    <a:p>
                      <a:endParaRPr kumimoji="1" lang="ja-JP" altLang="en-US" sz="1400" dirty="0"/>
                    </a:p>
                  </a:txBody>
                  <a:tcPr marL="77913" marR="77913" anchor="ctr">
                    <a:lnB w="12700" cap="flat" cmpd="sng" algn="ctr">
                      <a:solidFill>
                        <a:schemeClr val="tx1"/>
                      </a:solidFill>
                      <a:prstDash val="solid"/>
                      <a:round/>
                      <a:headEnd type="none" w="med" len="med"/>
                      <a:tailEnd type="none" w="med" len="med"/>
                    </a:lnB>
                  </a:tcPr>
                </a:tc>
                <a:tc>
                  <a:txBody>
                    <a:bodyPr/>
                    <a:lstStyle/>
                    <a:p>
                      <a:endParaRPr kumimoji="1" lang="ja-JP" altLang="en-US" sz="1400" dirty="0"/>
                    </a:p>
                  </a:txBody>
                  <a:tcPr marL="77913" marR="77913" anchor="ctr">
                    <a:lnB w="12700" cap="flat" cmpd="sng" algn="ctr">
                      <a:solidFill>
                        <a:schemeClr val="tx1"/>
                      </a:solidFill>
                      <a:prstDash val="solid"/>
                      <a:round/>
                      <a:headEnd type="none" w="med" len="med"/>
                      <a:tailEnd type="none" w="med" len="med"/>
                    </a:lnB>
                  </a:tcPr>
                </a:tc>
                <a:tc>
                  <a:txBody>
                    <a:bodyPr/>
                    <a:lstStyle/>
                    <a:p>
                      <a:endParaRPr kumimoji="1" lang="ja-JP" altLang="en-US" sz="1400" dirty="0"/>
                    </a:p>
                  </a:txBody>
                  <a:tcPr marL="77913" marR="77913" anchor="ctr">
                    <a:lnB w="12700" cap="flat" cmpd="sng" algn="ctr">
                      <a:solidFill>
                        <a:schemeClr val="tx1"/>
                      </a:solidFill>
                      <a:prstDash val="solid"/>
                      <a:round/>
                      <a:headEnd type="none" w="med" len="med"/>
                      <a:tailEnd type="none" w="med" len="med"/>
                    </a:lnB>
                  </a:tcPr>
                </a:tc>
                <a:tc>
                  <a:txBody>
                    <a:bodyPr/>
                    <a:lstStyle/>
                    <a:p>
                      <a:endParaRPr kumimoji="1" lang="ja-JP" altLang="en-US" sz="1400" dirty="0"/>
                    </a:p>
                  </a:txBody>
                  <a:tcPr marL="77913" marR="77913" anchor="ctr">
                    <a:lnB w="12700" cap="flat" cmpd="sng" algn="ctr">
                      <a:solidFill>
                        <a:schemeClr val="tx1"/>
                      </a:solidFill>
                      <a:prstDash val="solid"/>
                      <a:round/>
                      <a:headEnd type="none" w="med" len="med"/>
                      <a:tailEnd type="none" w="med" len="med"/>
                    </a:lnB>
                  </a:tcPr>
                </a:tc>
              </a:tr>
            </a:tbl>
          </a:graphicData>
        </a:graphic>
      </p:graphicFrame>
      <p:sp>
        <p:nvSpPr>
          <p:cNvPr id="142" name="右矢印 141"/>
          <p:cNvSpPr/>
          <p:nvPr/>
        </p:nvSpPr>
        <p:spPr>
          <a:xfrm>
            <a:off x="5036019" y="4005064"/>
            <a:ext cx="3645858" cy="1008112"/>
          </a:xfrm>
          <a:prstGeom prst="rightArrow">
            <a:avLst>
              <a:gd name="adj1" fmla="val 50000"/>
              <a:gd name="adj2" fmla="val 59970"/>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ja-JP" altLang="en-US" sz="1200" dirty="0">
              <a:solidFill>
                <a:sysClr val="windowText" lastClr="000000"/>
              </a:solidFill>
            </a:endParaRPr>
          </a:p>
        </p:txBody>
      </p:sp>
      <p:sp>
        <p:nvSpPr>
          <p:cNvPr id="144" name="右矢印 143"/>
          <p:cNvSpPr/>
          <p:nvPr/>
        </p:nvSpPr>
        <p:spPr>
          <a:xfrm>
            <a:off x="3511389" y="4005064"/>
            <a:ext cx="834727" cy="1080120"/>
          </a:xfrm>
          <a:prstGeom prst="rightArrow">
            <a:avLst/>
          </a:prstGeom>
          <a:solidFill>
            <a:schemeClr val="bg1">
              <a:lumMod val="6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ja-JP" altLang="en-US" sz="1200" dirty="0">
              <a:solidFill>
                <a:sysClr val="windowText" lastClr="000000"/>
              </a:solidFill>
            </a:endParaRPr>
          </a:p>
        </p:txBody>
      </p:sp>
      <p:sp>
        <p:nvSpPr>
          <p:cNvPr id="152" name="右矢印 151"/>
          <p:cNvSpPr/>
          <p:nvPr/>
        </p:nvSpPr>
        <p:spPr>
          <a:xfrm>
            <a:off x="5036019" y="2521979"/>
            <a:ext cx="3645858" cy="1514900"/>
          </a:xfrm>
          <a:prstGeom prst="rightArrow">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r>
              <a:rPr lang="ja-JP" altLang="en-US" sz="1600" dirty="0" smtClean="0">
                <a:solidFill>
                  <a:sysClr val="windowText" lastClr="000000"/>
                </a:solidFill>
              </a:rPr>
              <a:t>第６期介護保険事業計画</a:t>
            </a:r>
            <a:endParaRPr lang="ja-JP" altLang="en-US" sz="1600" dirty="0">
              <a:solidFill>
                <a:sysClr val="windowText" lastClr="000000"/>
              </a:solidFill>
            </a:endParaRPr>
          </a:p>
        </p:txBody>
      </p:sp>
      <p:sp>
        <p:nvSpPr>
          <p:cNvPr id="153" name="右矢印 152"/>
          <p:cNvSpPr/>
          <p:nvPr/>
        </p:nvSpPr>
        <p:spPr>
          <a:xfrm>
            <a:off x="1323873" y="2564904"/>
            <a:ext cx="3645858" cy="1440160"/>
          </a:xfrm>
          <a:prstGeom prst="rightArrow">
            <a:avLst>
              <a:gd name="adj1" fmla="val 50000"/>
              <a:gd name="adj2" fmla="val 43367"/>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r>
              <a:rPr lang="ja-JP" altLang="en-US" sz="1600" dirty="0" smtClean="0">
                <a:solidFill>
                  <a:sysClr val="windowText" lastClr="000000"/>
                </a:solidFill>
              </a:rPr>
              <a:t>第５期介護保険事業計画</a:t>
            </a:r>
            <a:endParaRPr lang="ja-JP" altLang="en-US" sz="1600" dirty="0">
              <a:solidFill>
                <a:sysClr val="windowText" lastClr="000000"/>
              </a:solidFill>
            </a:endParaRPr>
          </a:p>
        </p:txBody>
      </p:sp>
      <p:sp>
        <p:nvSpPr>
          <p:cNvPr id="156" name="二等辺三角形 155"/>
          <p:cNvSpPr/>
          <p:nvPr/>
        </p:nvSpPr>
        <p:spPr>
          <a:xfrm>
            <a:off x="4923171" y="3701795"/>
            <a:ext cx="245424" cy="216024"/>
          </a:xfrm>
          <a:prstGeom prst="triangl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a:solidFill>
                <a:prstClr val="white"/>
              </a:solidFill>
            </a:endParaRPr>
          </a:p>
        </p:txBody>
      </p:sp>
      <p:sp>
        <p:nvSpPr>
          <p:cNvPr id="157" name="テキスト ボックス 156"/>
          <p:cNvSpPr txBox="1"/>
          <p:nvPr/>
        </p:nvSpPr>
        <p:spPr>
          <a:xfrm>
            <a:off x="5168889" y="3666510"/>
            <a:ext cx="2067701" cy="338554"/>
          </a:xfrm>
          <a:prstGeom prst="rect">
            <a:avLst/>
          </a:prstGeom>
          <a:noFill/>
        </p:spPr>
        <p:txBody>
          <a:bodyPr wrap="square" rtlCol="0">
            <a:spAutoFit/>
          </a:bodyPr>
          <a:lstStyle/>
          <a:p>
            <a:pPr fontAlgn="auto">
              <a:spcBef>
                <a:spcPts val="0"/>
              </a:spcBef>
              <a:spcAft>
                <a:spcPts val="0"/>
              </a:spcAft>
            </a:pPr>
            <a:r>
              <a:rPr lang="ja-JP" altLang="en-US" sz="1600" dirty="0" smtClean="0">
                <a:solidFill>
                  <a:prstClr val="black"/>
                </a:solidFill>
                <a:latin typeface="Calibri"/>
                <a:ea typeface="ＭＳ Ｐゴシック"/>
              </a:rPr>
              <a:t>市町村保険料改定</a:t>
            </a:r>
            <a:endParaRPr lang="ja-JP" altLang="en-US" sz="1600" dirty="0">
              <a:solidFill>
                <a:prstClr val="black"/>
              </a:solidFill>
              <a:latin typeface="Calibri"/>
              <a:ea typeface="ＭＳ Ｐゴシック"/>
            </a:endParaRPr>
          </a:p>
        </p:txBody>
      </p:sp>
      <p:sp>
        <p:nvSpPr>
          <p:cNvPr id="59" name="正方形/長方形 58"/>
          <p:cNvSpPr/>
          <p:nvPr/>
        </p:nvSpPr>
        <p:spPr>
          <a:xfrm>
            <a:off x="66471" y="653836"/>
            <a:ext cx="9025416" cy="830997"/>
          </a:xfrm>
          <a:prstGeom prst="rect">
            <a:avLst/>
          </a:prstGeom>
          <a:ln>
            <a:solidFill>
              <a:schemeClr val="tx1"/>
            </a:solidFill>
          </a:ln>
        </p:spPr>
        <p:txBody>
          <a:bodyPr wrap="square">
            <a:spAutoFit/>
          </a:bodyPr>
          <a:lstStyle/>
          <a:p>
            <a:pPr fontAlgn="auto">
              <a:spcBef>
                <a:spcPts val="0"/>
              </a:spcBef>
              <a:spcAft>
                <a:spcPts val="0"/>
              </a:spcAft>
            </a:pPr>
            <a:r>
              <a:rPr lang="ja-JP" altLang="en-US" sz="1600" spc="-100" dirty="0" smtClean="0">
                <a:solidFill>
                  <a:prstClr val="black"/>
                </a:solidFill>
                <a:latin typeface="ＭＳ Ｐゴシック"/>
                <a:ea typeface="ＭＳ Ｐゴシック"/>
              </a:rPr>
              <a:t>○　介</a:t>
            </a:r>
            <a:r>
              <a:rPr lang="ja-JP" altLang="ja-JP" sz="1600" spc="-100" dirty="0" smtClean="0">
                <a:solidFill>
                  <a:prstClr val="black"/>
                </a:solidFill>
                <a:latin typeface="ＭＳ Ｐゴシック"/>
                <a:ea typeface="ＭＳ Ｐゴシック"/>
              </a:rPr>
              <a:t>護保険制度は原則</a:t>
            </a:r>
            <a:r>
              <a:rPr lang="ja-JP" altLang="en-US" sz="1600" spc="-100" dirty="0" smtClean="0">
                <a:solidFill>
                  <a:prstClr val="black"/>
                </a:solidFill>
                <a:latin typeface="ＭＳ Ｐゴシック"/>
                <a:ea typeface="ＭＳ Ｐゴシック"/>
              </a:rPr>
              <a:t>３</a:t>
            </a:r>
            <a:r>
              <a:rPr lang="ja-JP" altLang="ja-JP" sz="1600" spc="-100" dirty="0" smtClean="0">
                <a:solidFill>
                  <a:prstClr val="black"/>
                </a:solidFill>
                <a:latin typeface="ＭＳ Ｐゴシック"/>
                <a:ea typeface="ＭＳ Ｐゴシック"/>
              </a:rPr>
              <a:t>年を１期とするサイクルで財政収支を見通し、事業の運営を行って</a:t>
            </a:r>
            <a:r>
              <a:rPr lang="ja-JP" altLang="en-US" sz="1600" spc="-100" dirty="0" smtClean="0">
                <a:solidFill>
                  <a:prstClr val="black"/>
                </a:solidFill>
                <a:latin typeface="ＭＳ Ｐゴシック"/>
                <a:ea typeface="ＭＳ Ｐゴシック"/>
              </a:rPr>
              <a:t>いる</a:t>
            </a:r>
            <a:r>
              <a:rPr lang="ja-JP" altLang="ja-JP" sz="1600" spc="-100" dirty="0" smtClean="0">
                <a:solidFill>
                  <a:prstClr val="black"/>
                </a:solidFill>
                <a:latin typeface="ＭＳ Ｐゴシック"/>
                <a:ea typeface="ＭＳ Ｐゴシック"/>
              </a:rPr>
              <a:t>。</a:t>
            </a:r>
            <a:endParaRPr lang="en-US" altLang="ja-JP" sz="1600" spc="-100" dirty="0" smtClean="0">
              <a:solidFill>
                <a:prstClr val="black"/>
              </a:solidFill>
              <a:latin typeface="ＭＳ Ｐゴシック"/>
              <a:ea typeface="ＭＳ Ｐゴシック"/>
            </a:endParaRPr>
          </a:p>
          <a:p>
            <a:pPr marL="177800" indent="-177800" fontAlgn="auto">
              <a:spcBef>
                <a:spcPts val="0"/>
              </a:spcBef>
              <a:spcAft>
                <a:spcPts val="0"/>
              </a:spcAft>
            </a:pPr>
            <a:r>
              <a:rPr lang="ja-JP" altLang="ja-JP" sz="1600" spc="-100" dirty="0" smtClean="0">
                <a:solidFill>
                  <a:prstClr val="black"/>
                </a:solidFill>
                <a:latin typeface="ＭＳ Ｐゴシック"/>
                <a:ea typeface="ＭＳ Ｐゴシック"/>
              </a:rPr>
              <a:t>○　したがって、この間に保険料の大きな増減が生じると、市町村の事業運営に大きな混乱が生じることから、制度改正は、</a:t>
            </a:r>
            <a:r>
              <a:rPr lang="en-US" altLang="ja-JP" sz="1600" spc="-100" dirty="0" smtClean="0">
                <a:solidFill>
                  <a:prstClr val="black"/>
                </a:solidFill>
                <a:latin typeface="ＭＳ Ｐゴシック"/>
                <a:ea typeface="ＭＳ Ｐゴシック"/>
              </a:rPr>
              <a:t>2015</a:t>
            </a:r>
            <a:r>
              <a:rPr lang="ja-JP" altLang="en-US" sz="1600" spc="-100" dirty="0" smtClean="0">
                <a:solidFill>
                  <a:prstClr val="black"/>
                </a:solidFill>
                <a:latin typeface="ＭＳ Ｐゴシック"/>
                <a:ea typeface="ＭＳ Ｐゴシック"/>
              </a:rPr>
              <a:t>（平成</a:t>
            </a:r>
            <a:r>
              <a:rPr lang="en-US" altLang="ja-JP" sz="1600" spc="-100" dirty="0" smtClean="0">
                <a:solidFill>
                  <a:prstClr val="black"/>
                </a:solidFill>
                <a:latin typeface="ＭＳ Ｐゴシック"/>
                <a:ea typeface="ＭＳ Ｐゴシック"/>
              </a:rPr>
              <a:t>27</a:t>
            </a:r>
            <a:r>
              <a:rPr lang="ja-JP" altLang="en-US" sz="1600" spc="-100" dirty="0" smtClean="0">
                <a:solidFill>
                  <a:prstClr val="black"/>
                </a:solidFill>
                <a:latin typeface="ＭＳ Ｐゴシック"/>
                <a:ea typeface="ＭＳ Ｐゴシック"/>
              </a:rPr>
              <a:t>）</a:t>
            </a:r>
            <a:r>
              <a:rPr lang="ja-JP" altLang="ja-JP" sz="1600" spc="-100" dirty="0" smtClean="0">
                <a:solidFill>
                  <a:prstClr val="black"/>
                </a:solidFill>
                <a:latin typeface="ＭＳ Ｐゴシック"/>
                <a:ea typeface="ＭＳ Ｐゴシック"/>
              </a:rPr>
              <a:t>年度からはじまる</a:t>
            </a:r>
            <a:r>
              <a:rPr lang="ja-JP" altLang="en-US" sz="1600" spc="-100" dirty="0" smtClean="0">
                <a:solidFill>
                  <a:prstClr val="black"/>
                </a:solidFill>
                <a:latin typeface="ＭＳ Ｐゴシック"/>
                <a:ea typeface="ＭＳ Ｐゴシック"/>
              </a:rPr>
              <a:t>第６期介護保険事業</a:t>
            </a:r>
            <a:r>
              <a:rPr lang="ja-JP" altLang="ja-JP" sz="1600" spc="-100" dirty="0" smtClean="0">
                <a:solidFill>
                  <a:prstClr val="black"/>
                </a:solidFill>
                <a:latin typeface="ＭＳ Ｐゴシック"/>
                <a:ea typeface="ＭＳ Ｐゴシック"/>
              </a:rPr>
              <a:t>計画に反映させていくこと</a:t>
            </a:r>
            <a:r>
              <a:rPr lang="ja-JP" altLang="en-US" sz="1600" spc="-100" dirty="0" smtClean="0">
                <a:solidFill>
                  <a:prstClr val="black"/>
                </a:solidFill>
                <a:latin typeface="ＭＳ Ｐゴシック"/>
                <a:ea typeface="ＭＳ Ｐゴシック"/>
              </a:rPr>
              <a:t>を念頭に置いている</a:t>
            </a:r>
            <a:r>
              <a:rPr lang="ja-JP" altLang="ja-JP" sz="1600" spc="-100" dirty="0" smtClean="0">
                <a:solidFill>
                  <a:prstClr val="black"/>
                </a:solidFill>
                <a:latin typeface="ＭＳ Ｐゴシック"/>
                <a:ea typeface="ＭＳ Ｐゴシック"/>
              </a:rPr>
              <a:t>。</a:t>
            </a:r>
          </a:p>
        </p:txBody>
      </p:sp>
      <p:sp>
        <p:nvSpPr>
          <p:cNvPr id="61" name="テキスト ボックス 60"/>
          <p:cNvSpPr txBox="1"/>
          <p:nvPr/>
        </p:nvSpPr>
        <p:spPr>
          <a:xfrm>
            <a:off x="5102307" y="4365104"/>
            <a:ext cx="2518956" cy="338554"/>
          </a:xfrm>
          <a:prstGeom prst="rect">
            <a:avLst/>
          </a:prstGeom>
          <a:noFill/>
        </p:spPr>
        <p:txBody>
          <a:bodyPr wrap="square" rtlCol="0">
            <a:spAutoFit/>
          </a:bodyPr>
          <a:lstStyle/>
          <a:p>
            <a:pPr fontAlgn="auto">
              <a:spcBef>
                <a:spcPts val="0"/>
              </a:spcBef>
              <a:spcAft>
                <a:spcPts val="0"/>
              </a:spcAft>
            </a:pPr>
            <a:r>
              <a:rPr lang="ja-JP" altLang="en-US" sz="1600" dirty="0" smtClean="0">
                <a:solidFill>
                  <a:prstClr val="black"/>
                </a:solidFill>
                <a:latin typeface="Calibri"/>
                <a:ea typeface="ＭＳ Ｐゴシック"/>
              </a:rPr>
              <a:t>制度改正の施行</a:t>
            </a:r>
            <a:endParaRPr lang="ja-JP" altLang="en-US" sz="1600" dirty="0">
              <a:solidFill>
                <a:prstClr val="black"/>
              </a:solidFill>
              <a:latin typeface="Calibri"/>
              <a:ea typeface="ＭＳ Ｐゴシック"/>
            </a:endParaRPr>
          </a:p>
        </p:txBody>
      </p:sp>
      <p:sp>
        <p:nvSpPr>
          <p:cNvPr id="145" name="テキスト ボックス 144"/>
          <p:cNvSpPr txBox="1"/>
          <p:nvPr/>
        </p:nvSpPr>
        <p:spPr>
          <a:xfrm>
            <a:off x="3445107" y="4386590"/>
            <a:ext cx="1060614" cy="338554"/>
          </a:xfrm>
          <a:prstGeom prst="rect">
            <a:avLst/>
          </a:prstGeom>
          <a:noFill/>
        </p:spPr>
        <p:txBody>
          <a:bodyPr wrap="square" rtlCol="0">
            <a:spAutoFit/>
          </a:bodyPr>
          <a:lstStyle/>
          <a:p>
            <a:pPr fontAlgn="auto">
              <a:spcBef>
                <a:spcPts val="0"/>
              </a:spcBef>
              <a:spcAft>
                <a:spcPts val="0"/>
              </a:spcAft>
            </a:pPr>
            <a:r>
              <a:rPr lang="ja-JP" altLang="en-US" sz="1600" dirty="0" smtClean="0">
                <a:solidFill>
                  <a:prstClr val="black"/>
                </a:solidFill>
                <a:latin typeface="Calibri"/>
                <a:ea typeface="ＭＳ Ｐゴシック"/>
              </a:rPr>
              <a:t>法案提出</a:t>
            </a:r>
            <a:endParaRPr lang="en-US" altLang="ja-JP" sz="1600" dirty="0" smtClean="0">
              <a:solidFill>
                <a:prstClr val="black"/>
              </a:solidFill>
              <a:latin typeface="Calibri"/>
              <a:ea typeface="ＭＳ Ｐゴシック"/>
            </a:endParaRPr>
          </a:p>
        </p:txBody>
      </p:sp>
      <p:sp>
        <p:nvSpPr>
          <p:cNvPr id="14" name="正方形/長方形 13"/>
          <p:cNvSpPr/>
          <p:nvPr/>
        </p:nvSpPr>
        <p:spPr>
          <a:xfrm>
            <a:off x="362437" y="6516052"/>
            <a:ext cx="7534435" cy="338554"/>
          </a:xfrm>
          <a:prstGeom prst="rect">
            <a:avLst/>
          </a:prstGeom>
        </p:spPr>
        <p:txBody>
          <a:bodyPr wrap="none">
            <a:spAutoFit/>
          </a:bodyPr>
          <a:lstStyle/>
          <a:p>
            <a:pPr fontAlgn="auto">
              <a:spcBef>
                <a:spcPts val="0"/>
              </a:spcBef>
              <a:spcAft>
                <a:spcPts val="0"/>
              </a:spcAft>
            </a:pPr>
            <a:r>
              <a:rPr lang="en-US" altLang="ja-JP" sz="1600" dirty="0" smtClean="0">
                <a:solidFill>
                  <a:prstClr val="black"/>
                </a:solidFill>
                <a:latin typeface="ＭＳ Ｐゴシック"/>
                <a:ea typeface="ＭＳ Ｐゴシック"/>
              </a:rPr>
              <a:t>※</a:t>
            </a:r>
            <a:r>
              <a:rPr lang="ja-JP" altLang="en-US" sz="1600" dirty="0" smtClean="0">
                <a:solidFill>
                  <a:prstClr val="black"/>
                </a:solidFill>
                <a:latin typeface="ＭＳ Ｐゴシック"/>
                <a:ea typeface="ＭＳ Ｐゴシック"/>
              </a:rPr>
              <a:t>介</a:t>
            </a:r>
            <a:r>
              <a:rPr lang="ja-JP" altLang="ja-JP" sz="1600" dirty="0" smtClean="0">
                <a:solidFill>
                  <a:prstClr val="black"/>
                </a:solidFill>
                <a:latin typeface="Calibri"/>
                <a:ea typeface="ＭＳ Ｐゴシック"/>
              </a:rPr>
              <a:t>護</a:t>
            </a:r>
            <a:r>
              <a:rPr lang="ja-JP" altLang="en-US" sz="1600" dirty="0" smtClean="0">
                <a:solidFill>
                  <a:prstClr val="black"/>
                </a:solidFill>
                <a:latin typeface="Calibri"/>
                <a:ea typeface="ＭＳ Ｐゴシック"/>
              </a:rPr>
              <a:t>報酬改定については、今後社会保障審議会介護給付費分科会において議論。</a:t>
            </a:r>
            <a:endParaRPr lang="ja-JP" altLang="en-US" sz="1600" dirty="0">
              <a:solidFill>
                <a:prstClr val="black"/>
              </a:solidFill>
              <a:latin typeface="Calibri"/>
              <a:ea typeface="ＭＳ Ｐゴシック"/>
            </a:endParaRPr>
          </a:p>
        </p:txBody>
      </p:sp>
      <p:sp>
        <p:nvSpPr>
          <p:cNvPr id="15" name="タイトル 1"/>
          <p:cNvSpPr txBox="1">
            <a:spLocks/>
          </p:cNvSpPr>
          <p:nvPr/>
        </p:nvSpPr>
        <p:spPr>
          <a:xfrm>
            <a:off x="384589" y="127662"/>
            <a:ext cx="8258997" cy="421018"/>
          </a:xfrm>
          <a:prstGeom prst="rect">
            <a:avLst/>
          </a:prstGeom>
        </p:spPr>
        <p:txBody>
          <a:bodyPr vert="horz" lIns="91440" tIns="45720" rIns="91440" bIns="45720" rtlCol="0" anchor="t">
            <a:noAutofit/>
          </a:bodyPr>
          <a:lstStyle/>
          <a:p>
            <a:pPr algn="ctr" fontAlgn="auto">
              <a:spcAft>
                <a:spcPts val="0"/>
              </a:spcAft>
              <a:defRPr/>
            </a:pPr>
            <a:r>
              <a:rPr lang="ja-JP" altLang="en-US" sz="2800" dirty="0" smtClean="0">
                <a:solidFill>
                  <a:prstClr val="black"/>
                </a:solidFill>
                <a:latin typeface="Calibri"/>
                <a:ea typeface="ＭＳ Ｐゴシック"/>
              </a:rPr>
              <a:t>今後のスケジュール</a:t>
            </a:r>
            <a:r>
              <a:rPr lang="en-US" altLang="ja-JP" sz="4000" dirty="0" smtClean="0">
                <a:solidFill>
                  <a:prstClr val="black"/>
                </a:solidFill>
                <a:latin typeface="Calibri"/>
                <a:ea typeface="ＭＳ Ｐゴシック"/>
              </a:rPr>
              <a:t/>
            </a:r>
            <a:br>
              <a:rPr lang="en-US" altLang="ja-JP" sz="4000" dirty="0" smtClean="0">
                <a:solidFill>
                  <a:prstClr val="black"/>
                </a:solidFill>
                <a:latin typeface="Calibri"/>
                <a:ea typeface="ＭＳ Ｐゴシック"/>
              </a:rPr>
            </a:br>
            <a:endParaRPr lang="ja-JP" altLang="en-US" sz="4000" dirty="0">
              <a:solidFill>
                <a:prstClr val="black"/>
              </a:solidFill>
              <a:latin typeface="Calibri"/>
              <a:ea typeface="ＭＳ Ｐゴシック"/>
            </a:endParaRPr>
          </a:p>
        </p:txBody>
      </p:sp>
      <p:sp>
        <p:nvSpPr>
          <p:cNvPr id="16" name="右矢印 15"/>
          <p:cNvSpPr/>
          <p:nvPr/>
        </p:nvSpPr>
        <p:spPr>
          <a:xfrm>
            <a:off x="2053059" y="4005064"/>
            <a:ext cx="1325766" cy="1080120"/>
          </a:xfrm>
          <a:prstGeom prst="rightArrow">
            <a:avLst>
              <a:gd name="adj1" fmla="val 50000"/>
              <a:gd name="adj2" fmla="val 39104"/>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ja-JP" altLang="en-US" sz="1200" dirty="0">
              <a:solidFill>
                <a:sysClr val="windowText" lastClr="000000"/>
              </a:solidFill>
            </a:endParaRPr>
          </a:p>
        </p:txBody>
      </p:sp>
      <p:sp>
        <p:nvSpPr>
          <p:cNvPr id="17" name="テキスト ボックス 16"/>
          <p:cNvSpPr txBox="1"/>
          <p:nvPr/>
        </p:nvSpPr>
        <p:spPr>
          <a:xfrm>
            <a:off x="1986755" y="4365104"/>
            <a:ext cx="1458343" cy="338554"/>
          </a:xfrm>
          <a:prstGeom prst="rect">
            <a:avLst/>
          </a:prstGeom>
          <a:noFill/>
        </p:spPr>
        <p:txBody>
          <a:bodyPr wrap="square" rtlCol="0">
            <a:spAutoFit/>
          </a:bodyPr>
          <a:lstStyle/>
          <a:p>
            <a:pPr fontAlgn="auto">
              <a:spcBef>
                <a:spcPts val="0"/>
              </a:spcBef>
              <a:spcAft>
                <a:spcPts val="0"/>
              </a:spcAft>
            </a:pPr>
            <a:r>
              <a:rPr lang="ja-JP" altLang="en-US" sz="1600" dirty="0" smtClean="0">
                <a:solidFill>
                  <a:sysClr val="windowText" lastClr="000000"/>
                </a:solidFill>
                <a:latin typeface="Calibri"/>
                <a:ea typeface="ＭＳ Ｐゴシック"/>
              </a:rPr>
              <a:t>介護保険部会</a:t>
            </a:r>
            <a:endParaRPr lang="en-US" altLang="ja-JP" sz="1600" dirty="0" smtClean="0">
              <a:solidFill>
                <a:sysClr val="windowText" lastClr="000000"/>
              </a:solidFill>
              <a:latin typeface="Calibri"/>
              <a:ea typeface="ＭＳ Ｐゴシック"/>
            </a:endParaRPr>
          </a:p>
        </p:txBody>
      </p:sp>
      <p:sp>
        <p:nvSpPr>
          <p:cNvPr id="20" name="二等辺三角形 19"/>
          <p:cNvSpPr/>
          <p:nvPr/>
        </p:nvSpPr>
        <p:spPr>
          <a:xfrm>
            <a:off x="3663693" y="5589240"/>
            <a:ext cx="245424" cy="216024"/>
          </a:xfrm>
          <a:prstGeom prst="triangl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a:solidFill>
                <a:prstClr val="white"/>
              </a:solidFill>
            </a:endParaRPr>
          </a:p>
        </p:txBody>
      </p:sp>
      <p:sp>
        <p:nvSpPr>
          <p:cNvPr id="21" name="二等辺三角形 20"/>
          <p:cNvSpPr/>
          <p:nvPr/>
        </p:nvSpPr>
        <p:spPr>
          <a:xfrm>
            <a:off x="5500037" y="5589240"/>
            <a:ext cx="245424" cy="216024"/>
          </a:xfrm>
          <a:prstGeom prst="triangl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a:solidFill>
                <a:prstClr val="white"/>
              </a:solidFill>
            </a:endParaRPr>
          </a:p>
        </p:txBody>
      </p:sp>
      <p:sp>
        <p:nvSpPr>
          <p:cNvPr id="22" name="テキスト ボックス 21"/>
          <p:cNvSpPr txBox="1"/>
          <p:nvPr/>
        </p:nvSpPr>
        <p:spPr>
          <a:xfrm>
            <a:off x="3643970" y="5805894"/>
            <a:ext cx="1723496" cy="584775"/>
          </a:xfrm>
          <a:prstGeom prst="rect">
            <a:avLst/>
          </a:prstGeom>
          <a:noFill/>
        </p:spPr>
        <p:txBody>
          <a:bodyPr wrap="square" rtlCol="0">
            <a:spAutoFit/>
          </a:bodyPr>
          <a:lstStyle/>
          <a:p>
            <a:pPr fontAlgn="auto">
              <a:spcBef>
                <a:spcPts val="0"/>
              </a:spcBef>
              <a:spcAft>
                <a:spcPts val="0"/>
              </a:spcAft>
            </a:pPr>
            <a:r>
              <a:rPr lang="ja-JP" altLang="en-US" sz="1600" dirty="0" smtClean="0">
                <a:solidFill>
                  <a:prstClr val="black"/>
                </a:solidFill>
                <a:latin typeface="Calibri"/>
                <a:ea typeface="ＭＳ Ｐゴシック"/>
              </a:rPr>
              <a:t>消費税率引上げ（</a:t>
            </a:r>
            <a:r>
              <a:rPr lang="en-US" altLang="ja-JP" sz="1600" dirty="0" smtClean="0">
                <a:solidFill>
                  <a:prstClr val="black"/>
                </a:solidFill>
                <a:latin typeface="Calibri"/>
                <a:ea typeface="ＭＳ Ｐゴシック"/>
              </a:rPr>
              <a:t>5%</a:t>
            </a:r>
            <a:r>
              <a:rPr lang="ja-JP" altLang="en-US" sz="1600" dirty="0" smtClean="0">
                <a:solidFill>
                  <a:prstClr val="black"/>
                </a:solidFill>
                <a:latin typeface="Calibri"/>
                <a:ea typeface="ＭＳ Ｐゴシック"/>
              </a:rPr>
              <a:t>→</a:t>
            </a:r>
            <a:r>
              <a:rPr lang="en-US" altLang="ja-JP" sz="1600" dirty="0" smtClean="0">
                <a:solidFill>
                  <a:prstClr val="black"/>
                </a:solidFill>
                <a:latin typeface="Calibri"/>
                <a:ea typeface="ＭＳ Ｐゴシック"/>
              </a:rPr>
              <a:t>8%</a:t>
            </a:r>
            <a:r>
              <a:rPr lang="ja-JP" altLang="en-US" sz="1600" dirty="0" smtClean="0">
                <a:solidFill>
                  <a:prstClr val="black"/>
                </a:solidFill>
                <a:latin typeface="Calibri"/>
                <a:ea typeface="ＭＳ Ｐゴシック"/>
              </a:rPr>
              <a:t>）</a:t>
            </a:r>
            <a:endParaRPr lang="ja-JP" altLang="en-US" sz="1600" dirty="0">
              <a:solidFill>
                <a:prstClr val="black"/>
              </a:solidFill>
              <a:latin typeface="Calibri"/>
              <a:ea typeface="ＭＳ Ｐゴシック"/>
            </a:endParaRPr>
          </a:p>
        </p:txBody>
      </p:sp>
      <p:sp>
        <p:nvSpPr>
          <p:cNvPr id="23" name="角丸四角形吹き出し 22"/>
          <p:cNvSpPr/>
          <p:nvPr/>
        </p:nvSpPr>
        <p:spPr>
          <a:xfrm>
            <a:off x="1854179" y="4941168"/>
            <a:ext cx="1524631" cy="576064"/>
          </a:xfrm>
          <a:prstGeom prst="wedgeRoundRectCallout">
            <a:avLst>
              <a:gd name="adj1" fmla="val -21774"/>
              <a:gd name="adj2" fmla="val -85948"/>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r>
              <a:rPr lang="ja-JP" altLang="en-US" sz="1200" spc="-100" dirty="0" smtClean="0">
                <a:solidFill>
                  <a:sysClr val="windowText" lastClr="000000"/>
                </a:solidFill>
              </a:rPr>
              <a:t>→社会保障制度改革</a:t>
            </a:r>
            <a:endParaRPr lang="en-US" altLang="ja-JP" sz="1200" spc="-100" dirty="0" smtClean="0">
              <a:solidFill>
                <a:sysClr val="windowText" lastClr="000000"/>
              </a:solidFill>
            </a:endParaRPr>
          </a:p>
          <a:p>
            <a:pPr fontAlgn="auto">
              <a:spcBef>
                <a:spcPts val="0"/>
              </a:spcBef>
              <a:spcAft>
                <a:spcPts val="0"/>
              </a:spcAft>
            </a:pPr>
            <a:r>
              <a:rPr lang="ja-JP" altLang="en-US" sz="1200" spc="-100" dirty="0" smtClean="0">
                <a:solidFill>
                  <a:sysClr val="windowText" lastClr="000000"/>
                </a:solidFill>
              </a:rPr>
              <a:t>　国民会議の議論と</a:t>
            </a:r>
            <a:endParaRPr lang="en-US" altLang="ja-JP" sz="1200" spc="-100" dirty="0" smtClean="0">
              <a:solidFill>
                <a:sysClr val="windowText" lastClr="000000"/>
              </a:solidFill>
            </a:endParaRPr>
          </a:p>
          <a:p>
            <a:pPr fontAlgn="auto">
              <a:spcBef>
                <a:spcPts val="0"/>
              </a:spcBef>
              <a:spcAft>
                <a:spcPts val="0"/>
              </a:spcAft>
            </a:pPr>
            <a:r>
              <a:rPr lang="ja-JP" altLang="en-US" sz="1200" spc="-100" dirty="0" smtClean="0">
                <a:solidFill>
                  <a:sysClr val="windowText" lastClr="000000"/>
                </a:solidFill>
              </a:rPr>
              <a:t>　並行し、議論</a:t>
            </a:r>
            <a:endParaRPr lang="ja-JP" altLang="en-US" spc="-100" dirty="0">
              <a:solidFill>
                <a:prstClr val="white"/>
              </a:solidFill>
            </a:endParaRPr>
          </a:p>
        </p:txBody>
      </p:sp>
      <p:sp>
        <p:nvSpPr>
          <p:cNvPr id="24" name="テキスト ボックス 23"/>
          <p:cNvSpPr txBox="1"/>
          <p:nvPr/>
        </p:nvSpPr>
        <p:spPr>
          <a:xfrm>
            <a:off x="5433758" y="5805894"/>
            <a:ext cx="1723496" cy="584775"/>
          </a:xfrm>
          <a:prstGeom prst="rect">
            <a:avLst/>
          </a:prstGeom>
          <a:noFill/>
        </p:spPr>
        <p:txBody>
          <a:bodyPr wrap="square" rtlCol="0">
            <a:spAutoFit/>
          </a:bodyPr>
          <a:lstStyle/>
          <a:p>
            <a:pPr fontAlgn="auto">
              <a:spcBef>
                <a:spcPts val="0"/>
              </a:spcBef>
              <a:spcAft>
                <a:spcPts val="0"/>
              </a:spcAft>
            </a:pPr>
            <a:r>
              <a:rPr lang="ja-JP" altLang="en-US" sz="1600" dirty="0" smtClean="0">
                <a:solidFill>
                  <a:prstClr val="black"/>
                </a:solidFill>
                <a:latin typeface="Calibri"/>
                <a:ea typeface="ＭＳ Ｐゴシック"/>
              </a:rPr>
              <a:t>消費税率引上げ（</a:t>
            </a:r>
            <a:r>
              <a:rPr lang="en-US" altLang="ja-JP" sz="1600" dirty="0" smtClean="0">
                <a:solidFill>
                  <a:prstClr val="black"/>
                </a:solidFill>
                <a:latin typeface="Calibri"/>
                <a:ea typeface="ＭＳ Ｐゴシック"/>
              </a:rPr>
              <a:t>8%</a:t>
            </a:r>
            <a:r>
              <a:rPr lang="ja-JP" altLang="en-US" sz="1600" dirty="0" smtClean="0">
                <a:solidFill>
                  <a:prstClr val="black"/>
                </a:solidFill>
                <a:latin typeface="Calibri"/>
                <a:ea typeface="ＭＳ Ｐゴシック"/>
              </a:rPr>
              <a:t>→</a:t>
            </a:r>
            <a:r>
              <a:rPr lang="en-US" altLang="ja-JP" sz="1600" dirty="0" smtClean="0">
                <a:solidFill>
                  <a:prstClr val="black"/>
                </a:solidFill>
                <a:latin typeface="Calibri"/>
                <a:ea typeface="ＭＳ Ｐゴシック"/>
              </a:rPr>
              <a:t>10%</a:t>
            </a:r>
            <a:r>
              <a:rPr lang="ja-JP" altLang="en-US" sz="1600" dirty="0" smtClean="0">
                <a:solidFill>
                  <a:prstClr val="black"/>
                </a:solidFill>
                <a:latin typeface="Calibri"/>
                <a:ea typeface="ＭＳ Ｐゴシック"/>
              </a:rPr>
              <a:t>）</a:t>
            </a:r>
            <a:endParaRPr lang="ja-JP" altLang="en-US" sz="1600" dirty="0">
              <a:solidFill>
                <a:prstClr val="black"/>
              </a:solidFill>
              <a:latin typeface="Calibri"/>
              <a:ea typeface="ＭＳ Ｐゴシック"/>
            </a:endParaRPr>
          </a:p>
        </p:txBody>
      </p:sp>
      <p:sp>
        <p:nvSpPr>
          <p:cNvPr id="25" name="二等辺三角形 24"/>
          <p:cNvSpPr/>
          <p:nvPr/>
        </p:nvSpPr>
        <p:spPr>
          <a:xfrm>
            <a:off x="2934522" y="5589240"/>
            <a:ext cx="245424" cy="216024"/>
          </a:xfrm>
          <a:prstGeom prst="triangl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a:solidFill>
                <a:prstClr val="white"/>
              </a:solidFill>
            </a:endParaRPr>
          </a:p>
        </p:txBody>
      </p:sp>
      <p:sp>
        <p:nvSpPr>
          <p:cNvPr id="26" name="テキスト ボックス 25"/>
          <p:cNvSpPr txBox="1"/>
          <p:nvPr/>
        </p:nvSpPr>
        <p:spPr>
          <a:xfrm>
            <a:off x="1920467" y="5766985"/>
            <a:ext cx="1789785" cy="830997"/>
          </a:xfrm>
          <a:prstGeom prst="rect">
            <a:avLst/>
          </a:prstGeom>
          <a:noFill/>
        </p:spPr>
        <p:txBody>
          <a:bodyPr wrap="square" rtlCol="0">
            <a:spAutoFit/>
          </a:bodyPr>
          <a:lstStyle/>
          <a:p>
            <a:pPr fontAlgn="auto">
              <a:spcBef>
                <a:spcPts val="0"/>
              </a:spcBef>
              <a:spcAft>
                <a:spcPts val="0"/>
              </a:spcAft>
            </a:pPr>
            <a:r>
              <a:rPr lang="ja-JP" altLang="en-US" sz="1600" dirty="0" smtClean="0">
                <a:solidFill>
                  <a:prstClr val="black"/>
                </a:solidFill>
                <a:latin typeface="Calibri"/>
                <a:ea typeface="ＭＳ Ｐゴシック"/>
              </a:rPr>
              <a:t>社会保障改革制度国民会議設置期限（</a:t>
            </a:r>
            <a:r>
              <a:rPr lang="en-US" altLang="ja-JP" sz="1600" dirty="0" smtClean="0">
                <a:solidFill>
                  <a:prstClr val="black"/>
                </a:solidFill>
                <a:latin typeface="Calibri"/>
                <a:ea typeface="ＭＳ Ｐゴシック"/>
              </a:rPr>
              <a:t>8</a:t>
            </a:r>
            <a:r>
              <a:rPr lang="ja-JP" altLang="en-US" sz="1600" dirty="0" smtClean="0">
                <a:solidFill>
                  <a:prstClr val="black"/>
                </a:solidFill>
                <a:latin typeface="Calibri"/>
                <a:ea typeface="ＭＳ Ｐゴシック"/>
              </a:rPr>
              <a:t>月</a:t>
            </a:r>
            <a:r>
              <a:rPr lang="en-US" altLang="ja-JP" sz="1600" dirty="0" smtClean="0">
                <a:solidFill>
                  <a:prstClr val="black"/>
                </a:solidFill>
                <a:latin typeface="Calibri"/>
                <a:ea typeface="ＭＳ Ｐゴシック"/>
              </a:rPr>
              <a:t>21</a:t>
            </a:r>
            <a:r>
              <a:rPr lang="ja-JP" altLang="en-US" sz="1600" dirty="0" smtClean="0">
                <a:solidFill>
                  <a:prstClr val="black"/>
                </a:solidFill>
                <a:latin typeface="Calibri"/>
                <a:ea typeface="ＭＳ Ｐゴシック"/>
              </a:rPr>
              <a:t>日）</a:t>
            </a:r>
            <a:endParaRPr lang="ja-JP" altLang="en-US" sz="1600" dirty="0">
              <a:solidFill>
                <a:prstClr val="black"/>
              </a:solidFill>
              <a:latin typeface="Calibri"/>
              <a:ea typeface="ＭＳ Ｐゴシック"/>
            </a:endParaRPr>
          </a:p>
        </p:txBody>
      </p:sp>
      <p:sp>
        <p:nvSpPr>
          <p:cNvPr id="27" name="正方形/長方形 26"/>
          <p:cNvSpPr/>
          <p:nvPr/>
        </p:nvSpPr>
        <p:spPr>
          <a:xfrm>
            <a:off x="6588224" y="87092"/>
            <a:ext cx="2437194" cy="461665"/>
          </a:xfrm>
          <a:prstGeom prst="rect">
            <a:avLst/>
          </a:prstGeom>
        </p:spPr>
        <p:txBody>
          <a:bodyPr wrap="square">
            <a:spAutoFit/>
          </a:bodyPr>
          <a:lstStyle/>
          <a:p>
            <a:pPr defTabSz="914339" fontAlgn="auto">
              <a:spcBef>
                <a:spcPts val="600"/>
              </a:spcBef>
              <a:spcAft>
                <a:spcPts val="0"/>
              </a:spcAft>
              <a:defRPr/>
            </a:pPr>
            <a:r>
              <a:rPr lang="ja-JP" altLang="en-US" sz="1200" spc="-100" dirty="0" smtClean="0">
                <a:solidFill>
                  <a:prstClr val="black"/>
                </a:solidFill>
                <a:latin typeface="ＭＳ Ｐゴシック"/>
                <a:ea typeface="ＭＳ Ｐゴシック"/>
              </a:rPr>
              <a:t>平成２５年１月２１日社会保障審議会介護保険部会（第</a:t>
            </a:r>
            <a:r>
              <a:rPr lang="en-US" altLang="ja-JP" sz="1200" spc="-100" dirty="0" smtClean="0">
                <a:solidFill>
                  <a:prstClr val="black"/>
                </a:solidFill>
                <a:latin typeface="ＭＳ Ｐゴシック"/>
                <a:ea typeface="ＭＳ Ｐゴシック"/>
              </a:rPr>
              <a:t>42</a:t>
            </a:r>
            <a:r>
              <a:rPr lang="ja-JP" altLang="en-US" sz="1200" spc="-100" dirty="0" smtClean="0">
                <a:solidFill>
                  <a:prstClr val="black"/>
                </a:solidFill>
                <a:latin typeface="ＭＳ Ｐゴシック"/>
                <a:ea typeface="ＭＳ Ｐゴシック"/>
              </a:rPr>
              <a:t>回）資料より</a:t>
            </a:r>
            <a:endParaRPr lang="en-US" altLang="ja-JP" sz="1200" spc="-100" dirty="0" smtClean="0">
              <a:solidFill>
                <a:prstClr val="black"/>
              </a:solidFill>
              <a:latin typeface="ＭＳ Ｐゴシック"/>
              <a:ea typeface="ＭＳ Ｐゴシック"/>
            </a:endParaRPr>
          </a:p>
        </p:txBody>
      </p:sp>
    </p:spTree>
    <p:extLst>
      <p:ext uri="{BB962C8B-B14F-4D97-AF65-F5344CB8AC3E}">
        <p14:creationId xmlns:p14="http://schemas.microsoft.com/office/powerpoint/2010/main" val="142678893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462133" y="2925206"/>
            <a:ext cx="8258997" cy="792089"/>
          </a:xfrm>
        </p:spPr>
        <p:txBody>
          <a:bodyPr anchor="t">
            <a:noAutofit/>
          </a:bodyPr>
          <a:lstStyle/>
          <a:p>
            <a:r>
              <a:rPr kumimoji="1" lang="ja-JP" altLang="en-US" sz="4000" dirty="0" smtClean="0"/>
              <a:t>１</a:t>
            </a:r>
            <a:r>
              <a:rPr kumimoji="1" lang="en-US" altLang="ja-JP" sz="4000" dirty="0" smtClean="0"/>
              <a:t>‐</a:t>
            </a:r>
            <a:r>
              <a:rPr kumimoji="1" lang="ja-JP" altLang="en-US" sz="4000" dirty="0" smtClean="0"/>
              <a:t>７．「見える化」の推進について</a:t>
            </a:r>
            <a:endParaRPr kumimoji="1" lang="ja-JP" altLang="en-US" sz="4000" dirty="0"/>
          </a:p>
        </p:txBody>
      </p:sp>
    </p:spTree>
    <p:extLst>
      <p:ext uri="{BB962C8B-B14F-4D97-AF65-F5344CB8AC3E}">
        <p14:creationId xmlns:p14="http://schemas.microsoft.com/office/powerpoint/2010/main" val="86252613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角丸四角形 26"/>
          <p:cNvSpPr/>
          <p:nvPr/>
        </p:nvSpPr>
        <p:spPr>
          <a:xfrm>
            <a:off x="642938" y="3119074"/>
            <a:ext cx="3746500" cy="1985963"/>
          </a:xfrm>
          <a:prstGeom prst="roundRect">
            <a:avLst/>
          </a:prstGeom>
          <a:solidFill>
            <a:schemeClr val="accent5">
              <a:lumMod val="20000"/>
              <a:lumOff val="80000"/>
            </a:schemeClr>
          </a:solidFill>
          <a:ln w="1270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solidFill>
                <a:prstClr val="white"/>
              </a:solidFill>
            </a:endParaRPr>
          </a:p>
        </p:txBody>
      </p:sp>
      <p:sp>
        <p:nvSpPr>
          <p:cNvPr id="15362" name="タイトル 1"/>
          <p:cNvSpPr>
            <a:spLocks noGrp="1"/>
          </p:cNvSpPr>
          <p:nvPr>
            <p:ph type="title"/>
          </p:nvPr>
        </p:nvSpPr>
        <p:spPr>
          <a:xfrm>
            <a:off x="0" y="2421080"/>
            <a:ext cx="9144000" cy="357187"/>
          </a:xfrm>
        </p:spPr>
        <p:txBody>
          <a:bodyPr>
            <a:normAutofit fontScale="90000"/>
          </a:bodyPr>
          <a:lstStyle/>
          <a:p>
            <a:pPr eaLnBrk="1" hangingPunct="1"/>
            <a:r>
              <a:rPr lang="en-US" altLang="ja-JP" sz="2000" b="1" dirty="0" smtClean="0">
                <a:latin typeface="ＭＳ ゴシック" pitchFamily="49" charset="-128"/>
                <a:ea typeface="ＭＳ ゴシック" pitchFamily="49" charset="-128"/>
              </a:rPr>
              <a:t>〈</a:t>
            </a:r>
            <a:r>
              <a:rPr lang="ja-JP" altLang="en-US" sz="2000" b="1" dirty="0" smtClean="0">
                <a:latin typeface="ＭＳ ゴシック" pitchFamily="49" charset="-128"/>
                <a:ea typeface="ＭＳ ゴシック" pitchFamily="49" charset="-128"/>
              </a:rPr>
              <a:t>介護保険総合データベースの概念図</a:t>
            </a:r>
            <a:r>
              <a:rPr lang="en-US" altLang="ja-JP" sz="2000" b="1" dirty="0" smtClean="0">
                <a:latin typeface="ＭＳ ゴシック" pitchFamily="49" charset="-128"/>
                <a:ea typeface="ＭＳ ゴシック" pitchFamily="49" charset="-128"/>
              </a:rPr>
              <a:t>〉</a:t>
            </a:r>
            <a:endParaRPr lang="ja-JP" altLang="en-US" sz="2000" b="1" dirty="0" smtClean="0">
              <a:latin typeface="ＭＳ ゴシック" pitchFamily="49" charset="-128"/>
              <a:ea typeface="ＭＳ ゴシック" pitchFamily="49" charset="-128"/>
            </a:endParaRPr>
          </a:p>
        </p:txBody>
      </p:sp>
      <p:sp>
        <p:nvSpPr>
          <p:cNvPr id="9" name="角丸四角形 8"/>
          <p:cNvSpPr/>
          <p:nvPr/>
        </p:nvSpPr>
        <p:spPr>
          <a:xfrm>
            <a:off x="8418513" y="3142883"/>
            <a:ext cx="500062" cy="1970087"/>
          </a:xfrm>
          <a:prstGeom prst="roundRect">
            <a:avLst/>
          </a:prstGeom>
          <a:ln w="38100"/>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ja-JP" altLang="en-US" sz="1400" dirty="0">
                <a:solidFill>
                  <a:prstClr val="black"/>
                </a:solidFill>
              </a:rPr>
              <a:t>市</a:t>
            </a:r>
            <a:endParaRPr lang="en-US" altLang="ja-JP" sz="1400" dirty="0">
              <a:solidFill>
                <a:prstClr val="black"/>
              </a:solidFill>
            </a:endParaRPr>
          </a:p>
          <a:p>
            <a:pPr algn="ctr" fontAlgn="auto">
              <a:spcBef>
                <a:spcPts val="0"/>
              </a:spcBef>
              <a:spcAft>
                <a:spcPts val="0"/>
              </a:spcAft>
              <a:defRPr/>
            </a:pPr>
            <a:r>
              <a:rPr lang="ja-JP" altLang="en-US" sz="1400" dirty="0">
                <a:solidFill>
                  <a:prstClr val="black"/>
                </a:solidFill>
              </a:rPr>
              <a:t>町</a:t>
            </a:r>
            <a:endParaRPr lang="en-US" altLang="ja-JP" sz="1400" dirty="0">
              <a:solidFill>
                <a:prstClr val="black"/>
              </a:solidFill>
            </a:endParaRPr>
          </a:p>
          <a:p>
            <a:pPr algn="ctr" fontAlgn="auto">
              <a:spcBef>
                <a:spcPts val="0"/>
              </a:spcBef>
              <a:spcAft>
                <a:spcPts val="0"/>
              </a:spcAft>
              <a:defRPr/>
            </a:pPr>
            <a:r>
              <a:rPr lang="ja-JP" altLang="en-US" sz="1400" dirty="0">
                <a:solidFill>
                  <a:prstClr val="black"/>
                </a:solidFill>
              </a:rPr>
              <a:t>村</a:t>
            </a:r>
          </a:p>
        </p:txBody>
      </p:sp>
      <p:sp>
        <p:nvSpPr>
          <p:cNvPr id="18" name="右矢印 17"/>
          <p:cNvSpPr>
            <a:spLocks noChangeArrowheads="1"/>
          </p:cNvSpPr>
          <p:nvPr/>
        </p:nvSpPr>
        <p:spPr bwMode="auto">
          <a:xfrm rot="10800000">
            <a:off x="4021138" y="3142879"/>
            <a:ext cx="4329112" cy="360362"/>
          </a:xfrm>
          <a:prstGeom prst="rightArrow">
            <a:avLst>
              <a:gd name="adj1" fmla="val 50000"/>
              <a:gd name="adj2" fmla="val 61345"/>
            </a:avLst>
          </a:prstGeom>
          <a:solidFill>
            <a:srgbClr val="FFC000"/>
          </a:solidFill>
          <a:ln w="12700" algn="ctr">
            <a:solidFill>
              <a:srgbClr val="558ED5"/>
            </a:solidFill>
            <a:miter lim="800000"/>
            <a:headEnd/>
            <a:tailEnd/>
          </a:ln>
        </p:spPr>
        <p:txBody>
          <a:bodyPr rot="10800000" anchor="ctr"/>
          <a:lstStyle/>
          <a:p>
            <a:pPr algn="ctr" fontAlgn="auto">
              <a:spcBef>
                <a:spcPts val="0"/>
              </a:spcBef>
              <a:spcAft>
                <a:spcPts val="0"/>
              </a:spcAft>
              <a:defRPr/>
            </a:pPr>
            <a:endParaRPr lang="ja-JP" altLang="en-US">
              <a:solidFill>
                <a:prstClr val="white"/>
              </a:solidFill>
              <a:latin typeface="Calibri"/>
              <a:ea typeface="ＭＳ Ｐゴシック"/>
            </a:endParaRPr>
          </a:p>
        </p:txBody>
      </p:sp>
      <p:sp>
        <p:nvSpPr>
          <p:cNvPr id="29" name="角丸四角形 28"/>
          <p:cNvSpPr/>
          <p:nvPr/>
        </p:nvSpPr>
        <p:spPr>
          <a:xfrm>
            <a:off x="400104" y="3396780"/>
            <a:ext cx="571500" cy="1512888"/>
          </a:xfrm>
          <a:prstGeom prst="roundRect">
            <a:avLst/>
          </a:prstGeom>
          <a:ln w="9525"/>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ja-JP" altLang="en-US" sz="1400" dirty="0">
                <a:solidFill>
                  <a:prstClr val="black"/>
                </a:solidFill>
                <a:latin typeface="ＭＳ ゴシック" pitchFamily="49" charset="-128"/>
                <a:ea typeface="ＭＳ ゴシック" pitchFamily="49" charset="-128"/>
              </a:rPr>
              <a:t>厚</a:t>
            </a:r>
            <a:endParaRPr lang="en-US" altLang="ja-JP" sz="1400" dirty="0">
              <a:solidFill>
                <a:prstClr val="black"/>
              </a:solidFill>
              <a:latin typeface="ＭＳ ゴシック" pitchFamily="49" charset="-128"/>
              <a:ea typeface="ＭＳ ゴシック" pitchFamily="49" charset="-128"/>
            </a:endParaRPr>
          </a:p>
          <a:p>
            <a:pPr algn="ctr" fontAlgn="auto">
              <a:spcBef>
                <a:spcPts val="0"/>
              </a:spcBef>
              <a:spcAft>
                <a:spcPts val="0"/>
              </a:spcAft>
              <a:defRPr/>
            </a:pPr>
            <a:r>
              <a:rPr lang="ja-JP" altLang="en-US" sz="1400" dirty="0">
                <a:solidFill>
                  <a:prstClr val="black"/>
                </a:solidFill>
                <a:latin typeface="ＭＳ ゴシック" pitchFamily="49" charset="-128"/>
                <a:ea typeface="ＭＳ ゴシック" pitchFamily="49" charset="-128"/>
              </a:rPr>
              <a:t>生</a:t>
            </a:r>
            <a:endParaRPr lang="en-US" altLang="ja-JP" sz="1400" dirty="0">
              <a:solidFill>
                <a:prstClr val="black"/>
              </a:solidFill>
              <a:latin typeface="ＭＳ ゴシック" pitchFamily="49" charset="-128"/>
              <a:ea typeface="ＭＳ ゴシック" pitchFamily="49" charset="-128"/>
            </a:endParaRPr>
          </a:p>
          <a:p>
            <a:pPr algn="ctr" fontAlgn="auto">
              <a:spcBef>
                <a:spcPts val="0"/>
              </a:spcBef>
              <a:spcAft>
                <a:spcPts val="0"/>
              </a:spcAft>
              <a:defRPr/>
            </a:pPr>
            <a:r>
              <a:rPr lang="ja-JP" altLang="en-US" sz="1400" dirty="0">
                <a:solidFill>
                  <a:prstClr val="black"/>
                </a:solidFill>
                <a:latin typeface="ＭＳ ゴシック" pitchFamily="49" charset="-128"/>
                <a:ea typeface="ＭＳ ゴシック" pitchFamily="49" charset="-128"/>
              </a:rPr>
              <a:t>労</a:t>
            </a:r>
            <a:endParaRPr lang="en-US" altLang="ja-JP" sz="1400" dirty="0">
              <a:solidFill>
                <a:prstClr val="black"/>
              </a:solidFill>
              <a:latin typeface="ＭＳ ゴシック" pitchFamily="49" charset="-128"/>
              <a:ea typeface="ＭＳ ゴシック" pitchFamily="49" charset="-128"/>
            </a:endParaRPr>
          </a:p>
          <a:p>
            <a:pPr algn="ctr" fontAlgn="auto">
              <a:spcBef>
                <a:spcPts val="0"/>
              </a:spcBef>
              <a:spcAft>
                <a:spcPts val="0"/>
              </a:spcAft>
              <a:defRPr/>
            </a:pPr>
            <a:r>
              <a:rPr lang="ja-JP" altLang="en-US" sz="1400" dirty="0">
                <a:solidFill>
                  <a:prstClr val="black"/>
                </a:solidFill>
                <a:latin typeface="ＭＳ ゴシック" pitchFamily="49" charset="-128"/>
                <a:ea typeface="ＭＳ ゴシック" pitchFamily="49" charset="-128"/>
              </a:rPr>
              <a:t>働</a:t>
            </a:r>
            <a:endParaRPr lang="en-US" altLang="ja-JP" sz="1400" dirty="0">
              <a:solidFill>
                <a:prstClr val="black"/>
              </a:solidFill>
              <a:latin typeface="ＭＳ ゴシック" pitchFamily="49" charset="-128"/>
              <a:ea typeface="ＭＳ ゴシック" pitchFamily="49" charset="-128"/>
            </a:endParaRPr>
          </a:p>
          <a:p>
            <a:pPr algn="ctr" fontAlgn="auto">
              <a:spcBef>
                <a:spcPts val="0"/>
              </a:spcBef>
              <a:spcAft>
                <a:spcPts val="0"/>
              </a:spcAft>
              <a:defRPr/>
            </a:pPr>
            <a:r>
              <a:rPr lang="ja-JP" altLang="en-US" sz="1400" dirty="0">
                <a:solidFill>
                  <a:prstClr val="black"/>
                </a:solidFill>
                <a:latin typeface="ＭＳ ゴシック" pitchFamily="49" charset="-128"/>
                <a:ea typeface="ＭＳ ゴシック" pitchFamily="49" charset="-128"/>
              </a:rPr>
              <a:t>省</a:t>
            </a:r>
          </a:p>
        </p:txBody>
      </p:sp>
      <p:sp>
        <p:nvSpPr>
          <p:cNvPr id="15368" name="タイトル 3"/>
          <p:cNvSpPr txBox="1">
            <a:spLocks/>
          </p:cNvSpPr>
          <p:nvPr/>
        </p:nvSpPr>
        <p:spPr bwMode="auto">
          <a:xfrm>
            <a:off x="0" y="332656"/>
            <a:ext cx="9144000" cy="357188"/>
          </a:xfrm>
          <a:prstGeom prst="rect">
            <a:avLst/>
          </a:prstGeom>
          <a:noFill/>
          <a:ln w="9525">
            <a:noFill/>
            <a:miter lim="800000"/>
            <a:headEnd/>
            <a:tailEnd/>
          </a:ln>
        </p:spPr>
        <p:txBody>
          <a:bodyPr anchor="ctr"/>
          <a:lstStyle/>
          <a:p>
            <a:pPr algn="ctr" fontAlgn="auto">
              <a:spcBef>
                <a:spcPts val="0"/>
              </a:spcBef>
              <a:spcAft>
                <a:spcPts val="0"/>
              </a:spcAft>
            </a:pPr>
            <a:endParaRPr lang="ja-JP" altLang="en-US" sz="2200" b="1">
              <a:solidFill>
                <a:srgbClr val="000000"/>
              </a:solidFill>
              <a:latin typeface="ＭＳ ゴシック" pitchFamily="49" charset="-128"/>
              <a:ea typeface="ＭＳ ゴシック" pitchFamily="49" charset="-128"/>
            </a:endParaRPr>
          </a:p>
        </p:txBody>
      </p:sp>
      <p:sp>
        <p:nvSpPr>
          <p:cNvPr id="32" name="角丸四角形 31"/>
          <p:cNvSpPr/>
          <p:nvPr/>
        </p:nvSpPr>
        <p:spPr>
          <a:xfrm>
            <a:off x="0" y="836715"/>
            <a:ext cx="9144000" cy="1191915"/>
          </a:xfrm>
          <a:prstGeom prst="roundRect">
            <a:avLst>
              <a:gd name="adj" fmla="val 11347"/>
            </a:avLst>
          </a:prstGeom>
          <a:solidFill>
            <a:schemeClr val="accent5">
              <a:lumMod val="20000"/>
              <a:lumOff val="8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457200" indent="-457200" fontAlgn="auto">
              <a:spcBef>
                <a:spcPct val="20000"/>
              </a:spcBef>
              <a:spcAft>
                <a:spcPts val="0"/>
              </a:spcAft>
              <a:buFont typeface="Wingdings" pitchFamily="2" charset="2"/>
              <a:buChar char="l"/>
              <a:defRPr/>
            </a:pPr>
            <a:r>
              <a:rPr lang="ja-JP" altLang="en-US" sz="1400" dirty="0">
                <a:solidFill>
                  <a:prstClr val="black"/>
                </a:solidFill>
                <a:latin typeface="ＭＳ ゴシック" pitchFamily="49" charset="-128"/>
                <a:ea typeface="ＭＳ ゴシック" pitchFamily="49" charset="-128"/>
              </a:rPr>
              <a:t>厚生労働省において直接収集</a:t>
            </a:r>
            <a:r>
              <a:rPr lang="ja-JP" altLang="en-US" sz="1400" dirty="0" smtClean="0">
                <a:solidFill>
                  <a:prstClr val="black"/>
                </a:solidFill>
                <a:latin typeface="ＭＳ ゴシック" pitchFamily="49" charset="-128"/>
                <a:ea typeface="ＭＳ ゴシック" pitchFamily="49" charset="-128"/>
              </a:rPr>
              <a:t>した</a:t>
            </a:r>
            <a:r>
              <a:rPr lang="ja-JP" altLang="en-US" sz="1400" dirty="0" smtClean="0">
                <a:solidFill>
                  <a:prstClr val="black"/>
                </a:solidFill>
                <a:uFill>
                  <a:solidFill>
                    <a:srgbClr val="FF0000"/>
                  </a:solidFill>
                </a:uFill>
                <a:latin typeface="ＭＳ ゴシック" pitchFamily="49" charset="-128"/>
                <a:ea typeface="ＭＳ ゴシック" pitchFamily="49" charset="-128"/>
              </a:rPr>
              <a:t>要介護</a:t>
            </a:r>
            <a:r>
              <a:rPr lang="ja-JP" altLang="en-US" sz="1400" dirty="0">
                <a:solidFill>
                  <a:prstClr val="black"/>
                </a:solidFill>
                <a:uFill>
                  <a:solidFill>
                    <a:srgbClr val="FF0000"/>
                  </a:solidFill>
                </a:uFill>
                <a:latin typeface="ＭＳ ゴシック" pitchFamily="49" charset="-128"/>
                <a:ea typeface="ＭＳ ゴシック" pitchFamily="49" charset="-128"/>
              </a:rPr>
              <a:t>認定データを中核としつつ</a:t>
            </a:r>
            <a:r>
              <a:rPr lang="ja-JP" altLang="en-US" sz="1400" dirty="0">
                <a:solidFill>
                  <a:prstClr val="black"/>
                </a:solidFill>
                <a:latin typeface="ＭＳ ゴシック" pitchFamily="49" charset="-128"/>
                <a:ea typeface="ＭＳ ゴシック" pitchFamily="49" charset="-128"/>
              </a:rPr>
              <a:t>、さらに、</a:t>
            </a:r>
            <a:r>
              <a:rPr lang="ja-JP" altLang="en-US" sz="1400" dirty="0">
                <a:solidFill>
                  <a:prstClr val="black"/>
                </a:solidFill>
                <a:uFill>
                  <a:solidFill>
                    <a:srgbClr val="FF0000"/>
                  </a:solidFill>
                </a:uFill>
                <a:latin typeface="ＭＳ ゴシック" pitchFamily="49" charset="-128"/>
                <a:ea typeface="ＭＳ ゴシック" pitchFamily="49" charset="-128"/>
              </a:rPr>
              <a:t>介護保険レセプトデータの統合を行い</a:t>
            </a:r>
            <a:r>
              <a:rPr lang="ja-JP" altLang="en-US" sz="1400" dirty="0">
                <a:solidFill>
                  <a:prstClr val="black"/>
                </a:solidFill>
                <a:latin typeface="ＭＳ ゴシック" pitchFamily="49" charset="-128"/>
                <a:ea typeface="ＭＳ ゴシック" pitchFamily="49" charset="-128"/>
              </a:rPr>
              <a:t>、</a:t>
            </a:r>
            <a:r>
              <a:rPr lang="ja-JP" altLang="en-US" sz="1400" dirty="0">
                <a:solidFill>
                  <a:prstClr val="black"/>
                </a:solidFill>
                <a:uFill>
                  <a:solidFill>
                    <a:srgbClr val="FF0000"/>
                  </a:solidFill>
                </a:uFill>
                <a:latin typeface="ＭＳ ゴシック" pitchFamily="49" charset="-128"/>
                <a:ea typeface="ＭＳ ゴシック" pitchFamily="49" charset="-128"/>
              </a:rPr>
              <a:t>介護保険に係る総合データベースを構築</a:t>
            </a:r>
            <a:r>
              <a:rPr lang="ja-JP" altLang="en-US" sz="1400" dirty="0">
                <a:solidFill>
                  <a:prstClr val="black"/>
                </a:solidFill>
                <a:latin typeface="ＭＳ ゴシック" pitchFamily="49" charset="-128"/>
                <a:ea typeface="ＭＳ ゴシック" pitchFamily="49" charset="-128"/>
              </a:rPr>
              <a:t>する。</a:t>
            </a:r>
            <a:endParaRPr lang="en-US" altLang="ja-JP" sz="1400" dirty="0">
              <a:solidFill>
                <a:prstClr val="black"/>
              </a:solidFill>
              <a:latin typeface="ＭＳ ゴシック" pitchFamily="49" charset="-128"/>
              <a:ea typeface="ＭＳ ゴシック" pitchFamily="49" charset="-128"/>
            </a:endParaRPr>
          </a:p>
          <a:p>
            <a:pPr marL="457200" indent="-457200" fontAlgn="auto">
              <a:spcBef>
                <a:spcPct val="20000"/>
              </a:spcBef>
              <a:spcAft>
                <a:spcPts val="0"/>
              </a:spcAft>
              <a:buFont typeface="Wingdings" pitchFamily="2" charset="2"/>
              <a:buChar char="l"/>
              <a:defRPr/>
            </a:pPr>
            <a:r>
              <a:rPr lang="ja-JP" altLang="en-US" sz="1400" dirty="0">
                <a:solidFill>
                  <a:prstClr val="black"/>
                </a:solidFill>
                <a:latin typeface="ＭＳ ゴシック" pitchFamily="49" charset="-128"/>
                <a:ea typeface="ＭＳ ゴシック" pitchFamily="49" charset="-128"/>
              </a:rPr>
              <a:t>同データベースを用いた</a:t>
            </a:r>
            <a:r>
              <a:rPr lang="ja-JP" altLang="en-US" sz="1400" dirty="0">
                <a:solidFill>
                  <a:prstClr val="black"/>
                </a:solidFill>
                <a:uFill>
                  <a:solidFill>
                    <a:srgbClr val="FF0000"/>
                  </a:solidFill>
                </a:uFill>
                <a:latin typeface="ＭＳ ゴシック" pitchFamily="49" charset="-128"/>
                <a:ea typeface="ＭＳ ゴシック" pitchFamily="49" charset="-128"/>
              </a:rPr>
              <a:t>集計・分析結果により、介護サービスの利用実態、要介護認定者の健康状態による必要な介護サービスの実態等を把握でき、市町村における介護保険の</a:t>
            </a:r>
            <a:r>
              <a:rPr lang="ja-JP" altLang="en-US" sz="1400" dirty="0" smtClean="0">
                <a:solidFill>
                  <a:prstClr val="black"/>
                </a:solidFill>
                <a:uFill>
                  <a:solidFill>
                    <a:srgbClr val="FF0000"/>
                  </a:solidFill>
                </a:uFill>
                <a:latin typeface="ＭＳ ゴシック" pitchFamily="49" charset="-128"/>
                <a:ea typeface="ＭＳ ゴシック" pitchFamily="49" charset="-128"/>
              </a:rPr>
              <a:t>適正な運営等</a:t>
            </a:r>
            <a:r>
              <a:rPr lang="ja-JP" altLang="en-US" sz="1400" dirty="0">
                <a:solidFill>
                  <a:prstClr val="black"/>
                </a:solidFill>
                <a:uFill>
                  <a:solidFill>
                    <a:srgbClr val="FF0000"/>
                  </a:solidFill>
                </a:uFill>
                <a:latin typeface="ＭＳ ゴシック" pitchFamily="49" charset="-128"/>
                <a:ea typeface="ＭＳ ゴシック" pitchFamily="49" charset="-128"/>
              </a:rPr>
              <a:t>に資するための資料を得る。</a:t>
            </a:r>
            <a:endParaRPr lang="en-US" altLang="ja-JP" sz="1400" dirty="0">
              <a:solidFill>
                <a:prstClr val="black"/>
              </a:solidFill>
              <a:uFill>
                <a:solidFill>
                  <a:srgbClr val="FF0000"/>
                </a:solidFill>
              </a:uFill>
              <a:latin typeface="ＭＳ ゴシック" pitchFamily="49" charset="-128"/>
              <a:ea typeface="ＭＳ ゴシック" pitchFamily="49" charset="-128"/>
            </a:endParaRPr>
          </a:p>
        </p:txBody>
      </p:sp>
      <p:sp>
        <p:nvSpPr>
          <p:cNvPr id="33" name="右矢印 32"/>
          <p:cNvSpPr/>
          <p:nvPr/>
        </p:nvSpPr>
        <p:spPr>
          <a:xfrm>
            <a:off x="4427984" y="4881383"/>
            <a:ext cx="3871466" cy="358775"/>
          </a:xfrm>
          <a:prstGeom prst="rightArrow">
            <a:avLst/>
          </a:prstGeom>
          <a:solidFill>
            <a:srgbClr val="FFC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solidFill>
                <a:prstClr val="white"/>
              </a:solidFill>
            </a:endParaRPr>
          </a:p>
        </p:txBody>
      </p:sp>
      <p:sp>
        <p:nvSpPr>
          <p:cNvPr id="39" name="右矢印 38"/>
          <p:cNvSpPr>
            <a:spLocks noChangeArrowheads="1"/>
          </p:cNvSpPr>
          <p:nvPr/>
        </p:nvSpPr>
        <p:spPr bwMode="auto">
          <a:xfrm rot="10800000">
            <a:off x="4008438" y="4519433"/>
            <a:ext cx="4303712" cy="360363"/>
          </a:xfrm>
          <a:prstGeom prst="rightArrow">
            <a:avLst>
              <a:gd name="adj1" fmla="val 50000"/>
              <a:gd name="adj2" fmla="val 60985"/>
            </a:avLst>
          </a:prstGeom>
          <a:solidFill>
            <a:srgbClr val="FFC000"/>
          </a:solidFill>
          <a:ln w="12700" algn="ctr">
            <a:solidFill>
              <a:srgbClr val="558ED5"/>
            </a:solidFill>
            <a:miter lim="800000"/>
            <a:headEnd/>
            <a:tailEnd/>
          </a:ln>
        </p:spPr>
        <p:txBody>
          <a:bodyPr rot="10800000" anchor="ctr"/>
          <a:lstStyle/>
          <a:p>
            <a:pPr algn="ctr" fontAlgn="auto">
              <a:spcBef>
                <a:spcPts val="0"/>
              </a:spcBef>
              <a:spcAft>
                <a:spcPts val="0"/>
              </a:spcAft>
              <a:defRPr/>
            </a:pPr>
            <a:endParaRPr lang="ja-JP" altLang="en-US">
              <a:solidFill>
                <a:prstClr val="white"/>
              </a:solidFill>
              <a:latin typeface="Calibri"/>
              <a:ea typeface="ＭＳ Ｐゴシック"/>
            </a:endParaRPr>
          </a:p>
        </p:txBody>
      </p:sp>
      <p:sp>
        <p:nvSpPr>
          <p:cNvPr id="40" name="等号 39"/>
          <p:cNvSpPr/>
          <p:nvPr/>
        </p:nvSpPr>
        <p:spPr>
          <a:xfrm rot="16200000">
            <a:off x="2109789" y="3869930"/>
            <a:ext cx="747736" cy="576289"/>
          </a:xfrm>
          <a:prstGeom prst="mathEqual">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solidFill>
                <a:prstClr val="black"/>
              </a:solidFill>
            </a:endParaRPr>
          </a:p>
        </p:txBody>
      </p:sp>
      <p:sp>
        <p:nvSpPr>
          <p:cNvPr id="4" name="角丸四角形 3"/>
          <p:cNvSpPr/>
          <p:nvPr/>
        </p:nvSpPr>
        <p:spPr>
          <a:xfrm>
            <a:off x="1143000" y="3363549"/>
            <a:ext cx="2852738" cy="504825"/>
          </a:xfrm>
          <a:prstGeom prst="round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ja-JP" altLang="en-US" sz="1400" dirty="0">
                <a:solidFill>
                  <a:prstClr val="black"/>
                </a:solidFill>
                <a:latin typeface="ＭＳ ゴシック" pitchFamily="49" charset="-128"/>
                <a:ea typeface="ＭＳ ゴシック" pitchFamily="49" charset="-128"/>
              </a:rPr>
              <a:t>要介護認定データ</a:t>
            </a:r>
            <a:endParaRPr lang="en-US" altLang="ja-JP" sz="1400" dirty="0">
              <a:solidFill>
                <a:prstClr val="black"/>
              </a:solidFill>
              <a:latin typeface="ＭＳ ゴシック" pitchFamily="49" charset="-128"/>
              <a:ea typeface="ＭＳ ゴシック" pitchFamily="49" charset="-128"/>
            </a:endParaRPr>
          </a:p>
          <a:p>
            <a:pPr algn="ctr" fontAlgn="auto">
              <a:spcBef>
                <a:spcPts val="0"/>
              </a:spcBef>
              <a:spcAft>
                <a:spcPts val="0"/>
              </a:spcAft>
              <a:defRPr/>
            </a:pPr>
            <a:r>
              <a:rPr lang="ja-JP" altLang="en-US" sz="1400" dirty="0">
                <a:solidFill>
                  <a:prstClr val="black"/>
                </a:solidFill>
                <a:latin typeface="ＭＳ ゴシック" pitchFamily="49" charset="-128"/>
                <a:ea typeface="ＭＳ ゴシック" pitchFamily="49" charset="-128"/>
              </a:rPr>
              <a:t>（心身の状況に関する情報）</a:t>
            </a:r>
          </a:p>
        </p:txBody>
      </p:sp>
      <p:sp>
        <p:nvSpPr>
          <p:cNvPr id="7" name="角丸四角形 6"/>
          <p:cNvSpPr/>
          <p:nvPr/>
        </p:nvSpPr>
        <p:spPr>
          <a:xfrm>
            <a:off x="1143000" y="4367033"/>
            <a:ext cx="2852738" cy="576263"/>
          </a:xfrm>
          <a:prstGeom prst="round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ja-JP" altLang="en-US" sz="1400" dirty="0">
                <a:solidFill>
                  <a:prstClr val="black"/>
                </a:solidFill>
                <a:latin typeface="ＭＳ ゴシック" pitchFamily="49" charset="-128"/>
                <a:ea typeface="ＭＳ ゴシック" pitchFamily="49" charset="-128"/>
              </a:rPr>
              <a:t>介護保険レセプトデータ</a:t>
            </a:r>
            <a:endParaRPr lang="en-US" altLang="ja-JP" sz="1400" dirty="0">
              <a:solidFill>
                <a:prstClr val="black"/>
              </a:solidFill>
              <a:latin typeface="ＭＳ ゴシック" pitchFamily="49" charset="-128"/>
              <a:ea typeface="ＭＳ ゴシック" pitchFamily="49" charset="-128"/>
            </a:endParaRPr>
          </a:p>
          <a:p>
            <a:pPr algn="ctr" fontAlgn="auto">
              <a:spcBef>
                <a:spcPts val="0"/>
              </a:spcBef>
              <a:spcAft>
                <a:spcPts val="0"/>
              </a:spcAft>
              <a:defRPr/>
            </a:pPr>
            <a:r>
              <a:rPr lang="ja-JP" altLang="en-US" sz="1400" dirty="0">
                <a:solidFill>
                  <a:prstClr val="black"/>
                </a:solidFill>
                <a:latin typeface="ＭＳ ゴシック" pitchFamily="49" charset="-128"/>
                <a:ea typeface="ＭＳ ゴシック" pitchFamily="49" charset="-128"/>
              </a:rPr>
              <a:t>（介護サービスに関する情報）</a:t>
            </a:r>
          </a:p>
        </p:txBody>
      </p:sp>
      <p:sp>
        <p:nvSpPr>
          <p:cNvPr id="45" name="角丸四角形 44"/>
          <p:cNvSpPr/>
          <p:nvPr/>
        </p:nvSpPr>
        <p:spPr>
          <a:xfrm>
            <a:off x="2484444" y="3884242"/>
            <a:ext cx="1943100" cy="5048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ja-JP" altLang="en-US" b="1" dirty="0">
                <a:solidFill>
                  <a:prstClr val="black"/>
                </a:solidFill>
              </a:rPr>
              <a:t>データの結合</a:t>
            </a:r>
          </a:p>
        </p:txBody>
      </p:sp>
      <p:sp>
        <p:nvSpPr>
          <p:cNvPr id="2" name="角丸四角形 8"/>
          <p:cNvSpPr/>
          <p:nvPr/>
        </p:nvSpPr>
        <p:spPr>
          <a:xfrm>
            <a:off x="5834410" y="4489271"/>
            <a:ext cx="1185862" cy="420687"/>
          </a:xfrm>
          <a:prstGeom prst="roundRect">
            <a:avLst/>
          </a:prstGeom>
          <a:ln w="9525"/>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ja-JP" altLang="en-US" sz="1400">
                <a:solidFill>
                  <a:srgbClr val="000000"/>
                </a:solidFill>
              </a:rPr>
              <a:t>国保連合会</a:t>
            </a:r>
          </a:p>
        </p:txBody>
      </p:sp>
      <p:sp>
        <p:nvSpPr>
          <p:cNvPr id="15391" name="AutoShape 34"/>
          <p:cNvSpPr>
            <a:spLocks noChangeArrowheads="1"/>
          </p:cNvSpPr>
          <p:nvPr/>
        </p:nvSpPr>
        <p:spPr bwMode="auto">
          <a:xfrm>
            <a:off x="4491732" y="3211141"/>
            <a:ext cx="368300" cy="1574800"/>
          </a:xfrm>
          <a:prstGeom prst="bevel">
            <a:avLst>
              <a:gd name="adj" fmla="val 12500"/>
            </a:avLst>
          </a:prstGeom>
          <a:solidFill>
            <a:schemeClr val="bg1"/>
          </a:solidFill>
          <a:ln w="9525">
            <a:solidFill>
              <a:schemeClr val="tx1"/>
            </a:solidFill>
            <a:miter lim="800000"/>
            <a:headEnd/>
            <a:tailEnd/>
          </a:ln>
        </p:spPr>
        <p:txBody>
          <a:bodyPr wrap="none" anchor="ctr"/>
          <a:lstStyle/>
          <a:p>
            <a:pPr algn="ctr" fontAlgn="auto">
              <a:spcBef>
                <a:spcPts val="0"/>
              </a:spcBef>
              <a:spcAft>
                <a:spcPts val="0"/>
              </a:spcAft>
            </a:pPr>
            <a:r>
              <a:rPr lang="ja-JP" altLang="en-US" b="1">
                <a:solidFill>
                  <a:prstClr val="black"/>
                </a:solidFill>
                <a:latin typeface="Calibri"/>
                <a:ea typeface="ＭＳ Ｐゴシック"/>
              </a:rPr>
              <a:t>匿</a:t>
            </a:r>
          </a:p>
          <a:p>
            <a:pPr algn="ctr" fontAlgn="auto">
              <a:spcBef>
                <a:spcPts val="0"/>
              </a:spcBef>
              <a:spcAft>
                <a:spcPts val="0"/>
              </a:spcAft>
            </a:pPr>
            <a:r>
              <a:rPr lang="ja-JP" altLang="en-US" b="1">
                <a:solidFill>
                  <a:prstClr val="black"/>
                </a:solidFill>
                <a:latin typeface="Calibri"/>
                <a:ea typeface="ＭＳ Ｐゴシック"/>
              </a:rPr>
              <a:t>名</a:t>
            </a:r>
          </a:p>
          <a:p>
            <a:pPr algn="ctr" fontAlgn="auto">
              <a:spcBef>
                <a:spcPts val="0"/>
              </a:spcBef>
              <a:spcAft>
                <a:spcPts val="0"/>
              </a:spcAft>
            </a:pPr>
            <a:r>
              <a:rPr lang="ja-JP" altLang="en-US" b="1">
                <a:solidFill>
                  <a:prstClr val="black"/>
                </a:solidFill>
                <a:latin typeface="Calibri"/>
                <a:ea typeface="ＭＳ Ｐゴシック"/>
              </a:rPr>
              <a:t>化</a:t>
            </a:r>
          </a:p>
        </p:txBody>
      </p:sp>
      <p:sp>
        <p:nvSpPr>
          <p:cNvPr id="46" name="角丸四角形 8"/>
          <p:cNvSpPr/>
          <p:nvPr/>
        </p:nvSpPr>
        <p:spPr>
          <a:xfrm>
            <a:off x="5580118" y="3075677"/>
            <a:ext cx="1656184" cy="492695"/>
          </a:xfrm>
          <a:prstGeom prst="roundRect">
            <a:avLst/>
          </a:prstGeom>
          <a:ln w="38100"/>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ja-JP" altLang="en-US" sz="1400" b="1" dirty="0" smtClean="0">
                <a:solidFill>
                  <a:srgbClr val="000000"/>
                </a:solidFill>
              </a:rPr>
              <a:t>認定ソフト２００９</a:t>
            </a:r>
            <a:endParaRPr lang="en-US" altLang="ja-JP" sz="1400" b="1" dirty="0" smtClean="0">
              <a:solidFill>
                <a:srgbClr val="000000"/>
              </a:solidFill>
            </a:endParaRPr>
          </a:p>
          <a:p>
            <a:pPr algn="ctr" fontAlgn="auto">
              <a:spcBef>
                <a:spcPts val="0"/>
              </a:spcBef>
              <a:spcAft>
                <a:spcPts val="0"/>
              </a:spcAft>
              <a:defRPr/>
            </a:pPr>
            <a:r>
              <a:rPr lang="ja-JP" altLang="en-US" sz="1400" b="1" dirty="0" smtClean="0">
                <a:solidFill>
                  <a:srgbClr val="000000"/>
                </a:solidFill>
              </a:rPr>
              <a:t>ＳＰ３</a:t>
            </a:r>
            <a:endParaRPr lang="ja-JP" altLang="en-US" sz="1400" b="1" dirty="0">
              <a:solidFill>
                <a:srgbClr val="000000"/>
              </a:solidFill>
            </a:endParaRPr>
          </a:p>
        </p:txBody>
      </p:sp>
      <p:sp>
        <p:nvSpPr>
          <p:cNvPr id="57" name="正方形/長方形 56"/>
          <p:cNvSpPr/>
          <p:nvPr/>
        </p:nvSpPr>
        <p:spPr>
          <a:xfrm>
            <a:off x="4932046" y="3645024"/>
            <a:ext cx="3384376" cy="504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r>
              <a:rPr lang="en-US" altLang="ja-JP" sz="1100" dirty="0" smtClean="0">
                <a:solidFill>
                  <a:prstClr val="black"/>
                </a:solidFill>
              </a:rPr>
              <a:t>※</a:t>
            </a:r>
            <a:r>
              <a:rPr lang="ja-JP" altLang="en-US" sz="1100" dirty="0" smtClean="0">
                <a:solidFill>
                  <a:prstClr val="black"/>
                </a:solidFill>
              </a:rPr>
              <a:t>被</a:t>
            </a:r>
            <a:r>
              <a:rPr lang="ja-JP" altLang="en-US" sz="1100" dirty="0">
                <a:solidFill>
                  <a:prstClr val="black"/>
                </a:solidFill>
              </a:rPr>
              <a:t>保険者</a:t>
            </a:r>
            <a:r>
              <a:rPr lang="ja-JP" altLang="en-US" sz="1100" dirty="0" smtClean="0">
                <a:solidFill>
                  <a:prstClr val="black"/>
                </a:solidFill>
              </a:rPr>
              <a:t>番号から突合するための管理番号を生成。</a:t>
            </a:r>
            <a:endParaRPr lang="en-US" altLang="ja-JP" sz="1100" dirty="0" smtClean="0">
              <a:solidFill>
                <a:prstClr val="black"/>
              </a:solidFill>
            </a:endParaRPr>
          </a:p>
          <a:p>
            <a:pPr fontAlgn="auto">
              <a:spcBef>
                <a:spcPts val="0"/>
              </a:spcBef>
              <a:spcAft>
                <a:spcPts val="0"/>
              </a:spcAft>
            </a:pPr>
            <a:r>
              <a:rPr lang="en-US" altLang="ja-JP" sz="1100" u="sng" dirty="0" smtClean="0">
                <a:solidFill>
                  <a:prstClr val="black"/>
                </a:solidFill>
              </a:rPr>
              <a:t>※</a:t>
            </a:r>
            <a:r>
              <a:rPr lang="ja-JP" altLang="en-US" sz="1100" u="sng" dirty="0" smtClean="0">
                <a:solidFill>
                  <a:prstClr val="black"/>
                </a:solidFill>
              </a:rPr>
              <a:t>被保険者番号は送信されない。</a:t>
            </a:r>
            <a:endParaRPr lang="ja-JP" altLang="en-US" sz="1100" u="sng" dirty="0">
              <a:solidFill>
                <a:prstClr val="black"/>
              </a:solidFill>
            </a:endParaRPr>
          </a:p>
        </p:txBody>
      </p:sp>
      <p:pic>
        <p:nvPicPr>
          <p:cNvPr id="15367" name="Picture 4" descr="C:\Program Files\Microsoft Office\MEDIA\CAGCAT10\j0285750.wmf"/>
          <p:cNvPicPr>
            <a:picLocks noChangeAspect="1" noChangeArrowheads="1"/>
          </p:cNvPicPr>
          <p:nvPr/>
        </p:nvPicPr>
        <p:blipFill>
          <a:blip r:embed="rId3" cstate="print"/>
          <a:srcRect/>
          <a:stretch>
            <a:fillRect/>
          </a:stretch>
        </p:blipFill>
        <p:spPr bwMode="auto">
          <a:xfrm>
            <a:off x="6732240" y="2632076"/>
            <a:ext cx="838200" cy="457200"/>
          </a:xfrm>
          <a:prstGeom prst="rect">
            <a:avLst/>
          </a:prstGeom>
          <a:noFill/>
          <a:ln w="9525">
            <a:noFill/>
            <a:miter lim="800000"/>
            <a:headEnd/>
            <a:tailEnd/>
          </a:ln>
        </p:spPr>
      </p:pic>
      <p:sp>
        <p:nvSpPr>
          <p:cNvPr id="31" name="角丸四角形 8"/>
          <p:cNvSpPr/>
          <p:nvPr/>
        </p:nvSpPr>
        <p:spPr>
          <a:xfrm>
            <a:off x="4788024" y="5197171"/>
            <a:ext cx="3240360" cy="392261"/>
          </a:xfrm>
          <a:prstGeom prst="roundRect">
            <a:avLst/>
          </a:prstGeom>
          <a:ln w="38100"/>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ja-JP" altLang="en-US" sz="1400" b="1" dirty="0" smtClean="0">
                <a:solidFill>
                  <a:srgbClr val="000000"/>
                </a:solidFill>
              </a:rPr>
              <a:t>市町村等毎の集計結果を情報提供</a:t>
            </a:r>
            <a:endParaRPr lang="ja-JP" altLang="en-US" sz="1400" b="1" dirty="0">
              <a:solidFill>
                <a:srgbClr val="000000"/>
              </a:solidFill>
            </a:endParaRPr>
          </a:p>
        </p:txBody>
      </p:sp>
      <p:sp>
        <p:nvSpPr>
          <p:cNvPr id="23" name="テキスト ボックス 22"/>
          <p:cNvSpPr txBox="1"/>
          <p:nvPr/>
        </p:nvSpPr>
        <p:spPr>
          <a:xfrm>
            <a:off x="899687" y="5818038"/>
            <a:ext cx="7467109" cy="923330"/>
          </a:xfrm>
          <a:prstGeom prst="rect">
            <a:avLst/>
          </a:prstGeom>
          <a:noFill/>
        </p:spPr>
        <p:txBody>
          <a:bodyPr wrap="none" rtlCol="0">
            <a:spAutoFit/>
          </a:bodyPr>
          <a:lstStyle/>
          <a:p>
            <a:pPr fontAlgn="auto">
              <a:spcBef>
                <a:spcPts val="0"/>
              </a:spcBef>
              <a:spcAft>
                <a:spcPts val="0"/>
              </a:spcAft>
            </a:pPr>
            <a:r>
              <a:rPr lang="ja-JP" altLang="en-US" dirty="0" smtClean="0">
                <a:solidFill>
                  <a:prstClr val="black"/>
                </a:solidFill>
                <a:latin typeface="Calibri"/>
                <a:ea typeface="ＭＳ Ｐゴシック"/>
              </a:rPr>
              <a:t>平成</a:t>
            </a:r>
            <a:r>
              <a:rPr lang="en-US" altLang="ja-JP" dirty="0" smtClean="0">
                <a:solidFill>
                  <a:prstClr val="black"/>
                </a:solidFill>
                <a:latin typeface="Calibri"/>
                <a:ea typeface="ＭＳ Ｐゴシック"/>
              </a:rPr>
              <a:t>25</a:t>
            </a:r>
            <a:r>
              <a:rPr lang="ja-JP" altLang="en-US" dirty="0" smtClean="0">
                <a:solidFill>
                  <a:prstClr val="black"/>
                </a:solidFill>
                <a:latin typeface="Calibri"/>
                <a:ea typeface="ＭＳ Ｐゴシック"/>
              </a:rPr>
              <a:t>年</a:t>
            </a:r>
            <a:r>
              <a:rPr lang="en-US" altLang="ja-JP" dirty="0" smtClean="0">
                <a:solidFill>
                  <a:prstClr val="black"/>
                </a:solidFill>
                <a:latin typeface="Calibri"/>
                <a:ea typeface="ＭＳ Ｐゴシック"/>
              </a:rPr>
              <a:t>1</a:t>
            </a:r>
            <a:r>
              <a:rPr lang="ja-JP" altLang="en-US" dirty="0" smtClean="0">
                <a:solidFill>
                  <a:prstClr val="black"/>
                </a:solidFill>
                <a:latin typeface="Calibri"/>
                <a:ea typeface="ＭＳ Ｐゴシック"/>
              </a:rPr>
              <a:t>月より、各保険者からの要介護認定データの収集を開始した。</a:t>
            </a:r>
            <a:endParaRPr lang="en-US" altLang="ja-JP" dirty="0" smtClean="0">
              <a:solidFill>
                <a:prstClr val="black"/>
              </a:solidFill>
              <a:latin typeface="Calibri"/>
              <a:ea typeface="ＭＳ Ｐゴシック"/>
            </a:endParaRPr>
          </a:p>
          <a:p>
            <a:pPr fontAlgn="auto">
              <a:spcBef>
                <a:spcPts val="0"/>
              </a:spcBef>
              <a:spcAft>
                <a:spcPts val="0"/>
              </a:spcAft>
            </a:pPr>
            <a:r>
              <a:rPr lang="ja-JP" altLang="en-US" dirty="0" smtClean="0">
                <a:solidFill>
                  <a:prstClr val="black"/>
                </a:solidFill>
                <a:latin typeface="Calibri"/>
                <a:ea typeface="ＭＳ Ｐゴシック"/>
              </a:rPr>
              <a:t>現在、厚生労働省においてデータの蓄積を進め、集計・分析ができる体制を</a:t>
            </a:r>
            <a:endParaRPr lang="en-US" altLang="ja-JP" dirty="0" smtClean="0">
              <a:solidFill>
                <a:prstClr val="black"/>
              </a:solidFill>
              <a:latin typeface="Calibri"/>
              <a:ea typeface="ＭＳ Ｐゴシック"/>
            </a:endParaRPr>
          </a:p>
          <a:p>
            <a:pPr fontAlgn="auto">
              <a:spcBef>
                <a:spcPts val="0"/>
              </a:spcBef>
              <a:spcAft>
                <a:spcPts val="0"/>
              </a:spcAft>
            </a:pPr>
            <a:r>
              <a:rPr lang="ja-JP" altLang="en-US" dirty="0" smtClean="0">
                <a:solidFill>
                  <a:prstClr val="black"/>
                </a:solidFill>
                <a:latin typeface="Calibri"/>
                <a:ea typeface="ＭＳ Ｐゴシック"/>
              </a:rPr>
              <a:t>整えているところであり、</a:t>
            </a:r>
            <a:r>
              <a:rPr lang="ja-JP" altLang="en-US" u="sng" dirty="0" smtClean="0">
                <a:solidFill>
                  <a:prstClr val="black"/>
                </a:solidFill>
                <a:latin typeface="Calibri"/>
                <a:ea typeface="ＭＳ Ｐゴシック"/>
              </a:rPr>
              <a:t>引き続き情報提供にご協力いただきたい</a:t>
            </a:r>
            <a:r>
              <a:rPr lang="ja-JP" altLang="en-US" dirty="0" smtClean="0">
                <a:solidFill>
                  <a:prstClr val="black"/>
                </a:solidFill>
                <a:latin typeface="Calibri"/>
                <a:ea typeface="ＭＳ Ｐゴシック"/>
              </a:rPr>
              <a:t>。</a:t>
            </a:r>
            <a:endParaRPr lang="ja-JP" altLang="en-US" dirty="0">
              <a:solidFill>
                <a:prstClr val="black"/>
              </a:solidFill>
              <a:latin typeface="Calibri"/>
              <a:ea typeface="ＭＳ Ｐゴシック"/>
            </a:endParaRPr>
          </a:p>
        </p:txBody>
      </p:sp>
      <p:sp>
        <p:nvSpPr>
          <p:cNvPr id="25" name="正方形/長方形 24"/>
          <p:cNvSpPr/>
          <p:nvPr/>
        </p:nvSpPr>
        <p:spPr>
          <a:xfrm>
            <a:off x="0" y="0"/>
            <a:ext cx="9144000" cy="548680"/>
          </a:xfrm>
          <a:prstGeom prst="rect">
            <a:avLst/>
          </a:prstGeom>
          <a:gradFill>
            <a:gsLst>
              <a:gs pos="0">
                <a:srgbClr val="FFCAAF">
                  <a:alpha val="2000"/>
                </a:srgbClr>
              </a:gs>
              <a:gs pos="50000">
                <a:schemeClr val="accent1">
                  <a:tint val="44500"/>
                  <a:satMod val="160000"/>
                </a:schemeClr>
              </a:gs>
              <a:gs pos="100000">
                <a:schemeClr val="accent1">
                  <a:tint val="23500"/>
                  <a:satMod val="1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393" tIns="45697" rIns="91393" bIns="45697" anchor="ctr"/>
          <a:lstStyle/>
          <a:p>
            <a:pPr algn="ctr" fontAlgn="auto">
              <a:spcBef>
                <a:spcPts val="0"/>
              </a:spcBef>
              <a:spcAft>
                <a:spcPts val="0"/>
              </a:spcAft>
            </a:pPr>
            <a:r>
              <a:rPr lang="ja-JP" altLang="en-US" sz="2400" b="1" dirty="0" smtClean="0">
                <a:solidFill>
                  <a:prstClr val="black"/>
                </a:solidFill>
                <a:latin typeface="HG丸ｺﾞｼｯｸM-PRO" pitchFamily="50" charset="-128"/>
                <a:ea typeface="HG丸ｺﾞｼｯｸM-PRO" pitchFamily="50" charset="-128"/>
              </a:rPr>
              <a:t>介護保険総合データベースについて</a:t>
            </a:r>
          </a:p>
        </p:txBody>
      </p:sp>
    </p:spTree>
    <p:extLst>
      <p:ext uri="{BB962C8B-B14F-4D97-AF65-F5344CB8AC3E}">
        <p14:creationId xmlns:p14="http://schemas.microsoft.com/office/powerpoint/2010/main" val="348594233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416" name="AutoShape 240"/>
          <p:cNvSpPr>
            <a:spLocks noChangeArrowheads="1"/>
          </p:cNvSpPr>
          <p:nvPr/>
        </p:nvSpPr>
        <p:spPr bwMode="auto">
          <a:xfrm>
            <a:off x="716573" y="6165850"/>
            <a:ext cx="930519" cy="431800"/>
          </a:xfrm>
          <a:prstGeom prst="can">
            <a:avLst>
              <a:gd name="adj" fmla="val 19495"/>
            </a:avLst>
          </a:prstGeom>
          <a:solidFill>
            <a:srgbClr val="5F5F5F"/>
          </a:solidFill>
          <a:ln w="9525">
            <a:solidFill>
              <a:srgbClr val="FFFFFF"/>
            </a:solidFill>
            <a:round/>
            <a:headEnd/>
            <a:tailEnd/>
          </a:ln>
          <a:effectLst/>
        </p:spPr>
        <p:txBody>
          <a:bodyPr wrap="none" anchor="ctr"/>
          <a:lstStyle/>
          <a:p>
            <a:pPr fontAlgn="auto">
              <a:spcBef>
                <a:spcPts val="0"/>
              </a:spcBef>
              <a:spcAft>
                <a:spcPts val="0"/>
              </a:spcAft>
            </a:pPr>
            <a:r>
              <a:rPr lang="ja-JP" altLang="en-US" sz="1200" b="1">
                <a:solidFill>
                  <a:srgbClr val="FFFFFF"/>
                </a:solidFill>
                <a:latin typeface="Arial" charset="0"/>
              </a:rPr>
              <a:t>集計データ</a:t>
            </a:r>
          </a:p>
        </p:txBody>
      </p:sp>
      <p:sp>
        <p:nvSpPr>
          <p:cNvPr id="50393" name="AutoShape 17"/>
          <p:cNvSpPr>
            <a:spLocks noChangeArrowheads="1"/>
          </p:cNvSpPr>
          <p:nvPr/>
        </p:nvSpPr>
        <p:spPr bwMode="auto">
          <a:xfrm>
            <a:off x="5767755" y="1700216"/>
            <a:ext cx="3196734" cy="2016125"/>
          </a:xfrm>
          <a:prstGeom prst="rect">
            <a:avLst/>
          </a:prstGeom>
          <a:solidFill>
            <a:srgbClr val="CCFFFF"/>
          </a:solidFill>
          <a:ln w="38100">
            <a:noFill/>
            <a:miter lim="800000"/>
            <a:headEnd/>
            <a:tailEnd/>
          </a:ln>
        </p:spPr>
        <p:txBody>
          <a:bodyPr wrap="none" anchor="ctr"/>
          <a:lstStyle/>
          <a:p>
            <a:pPr fontAlgn="auto">
              <a:spcBef>
                <a:spcPts val="0"/>
              </a:spcBef>
              <a:spcAft>
                <a:spcPts val="0"/>
              </a:spcAft>
            </a:pPr>
            <a:endParaRPr lang="ja-JP" altLang="en-US">
              <a:solidFill>
                <a:prstClr val="black"/>
              </a:solidFill>
              <a:latin typeface="Arial" charset="0"/>
            </a:endParaRPr>
          </a:p>
        </p:txBody>
      </p:sp>
      <p:sp>
        <p:nvSpPr>
          <p:cNvPr id="50392" name="AutoShape 17"/>
          <p:cNvSpPr>
            <a:spLocks noChangeArrowheads="1"/>
          </p:cNvSpPr>
          <p:nvPr/>
        </p:nvSpPr>
        <p:spPr bwMode="auto">
          <a:xfrm>
            <a:off x="2045678" y="1700216"/>
            <a:ext cx="3678450" cy="2016125"/>
          </a:xfrm>
          <a:prstGeom prst="rect">
            <a:avLst/>
          </a:prstGeom>
          <a:solidFill>
            <a:srgbClr val="FFCCCC"/>
          </a:solidFill>
          <a:ln w="38100">
            <a:noFill/>
            <a:miter lim="800000"/>
            <a:headEnd/>
            <a:tailEnd/>
          </a:ln>
        </p:spPr>
        <p:txBody>
          <a:bodyPr wrap="none" anchor="ctr"/>
          <a:lstStyle/>
          <a:p>
            <a:pPr fontAlgn="auto">
              <a:spcBef>
                <a:spcPts val="0"/>
              </a:spcBef>
              <a:spcAft>
                <a:spcPts val="0"/>
              </a:spcAft>
            </a:pPr>
            <a:endParaRPr lang="ja-JP" altLang="en-US">
              <a:solidFill>
                <a:prstClr val="black"/>
              </a:solidFill>
              <a:latin typeface="Arial" charset="0"/>
            </a:endParaRPr>
          </a:p>
        </p:txBody>
      </p:sp>
      <p:sp>
        <p:nvSpPr>
          <p:cNvPr id="50182" name="テキスト ボックス 77"/>
          <p:cNvSpPr txBox="1">
            <a:spLocks noChangeArrowheads="1"/>
          </p:cNvSpPr>
          <p:nvPr/>
        </p:nvSpPr>
        <p:spPr bwMode="auto">
          <a:xfrm>
            <a:off x="383931" y="981075"/>
            <a:ext cx="8641374" cy="641350"/>
          </a:xfrm>
          <a:prstGeom prst="rect">
            <a:avLst/>
          </a:prstGeom>
          <a:noFill/>
          <a:ln w="9525">
            <a:noFill/>
            <a:miter lim="800000"/>
            <a:headEnd/>
            <a:tailEnd/>
          </a:ln>
        </p:spPr>
        <p:txBody>
          <a:bodyPr>
            <a:spAutoFit/>
          </a:bodyPr>
          <a:lstStyle/>
          <a:p>
            <a:pPr fontAlgn="auto">
              <a:spcBef>
                <a:spcPts val="0"/>
              </a:spcBef>
              <a:spcAft>
                <a:spcPts val="0"/>
              </a:spcAft>
            </a:pPr>
            <a:r>
              <a:rPr lang="ja-JP" altLang="en-US">
                <a:solidFill>
                  <a:srgbClr val="5B5B98"/>
                </a:solidFill>
                <a:latin typeface="HGPｺﾞｼｯｸE" pitchFamily="50" charset="-128"/>
                <a:ea typeface="HGPｺﾞｼｯｸE" pitchFamily="50" charset="-128"/>
              </a:rPr>
              <a:t>保険者及び都道府県が要介護認定状況を把握することを目的とした「報告集計」と、全国における位置づけを把握することを目的とした「属性集計」を提供する。</a:t>
            </a:r>
          </a:p>
        </p:txBody>
      </p:sp>
      <p:sp>
        <p:nvSpPr>
          <p:cNvPr id="50184" name="正方形/長方形 65"/>
          <p:cNvSpPr>
            <a:spLocks noChangeArrowheads="1"/>
          </p:cNvSpPr>
          <p:nvPr/>
        </p:nvSpPr>
        <p:spPr bwMode="auto">
          <a:xfrm rot="5400000">
            <a:off x="2349195" y="-897487"/>
            <a:ext cx="71438" cy="3758711"/>
          </a:xfrm>
          <a:prstGeom prst="rect">
            <a:avLst/>
          </a:prstGeom>
          <a:gradFill rotWithShape="0">
            <a:gsLst>
              <a:gs pos="0">
                <a:srgbClr val="008080"/>
              </a:gs>
              <a:gs pos="100000">
                <a:srgbClr val="FFEBFA"/>
              </a:gs>
            </a:gsLst>
            <a:lin ang="0" scaled="1"/>
          </a:gradFill>
          <a:ln w="9525" algn="ctr">
            <a:noFill/>
            <a:round/>
            <a:headEnd/>
            <a:tailEnd/>
          </a:ln>
        </p:spPr>
        <p:txBody>
          <a:bodyPr rot="10800000" vert="eaVert" wrap="none" anchor="ctr"/>
          <a:lstStyle/>
          <a:p>
            <a:pPr fontAlgn="auto">
              <a:spcBef>
                <a:spcPts val="0"/>
              </a:spcBef>
              <a:spcAft>
                <a:spcPts val="0"/>
              </a:spcAft>
            </a:pPr>
            <a:endParaRPr lang="ja-JP" altLang="en-US">
              <a:solidFill>
                <a:prstClr val="black"/>
              </a:solidFill>
              <a:latin typeface="Arial" charset="0"/>
            </a:endParaRPr>
          </a:p>
        </p:txBody>
      </p:sp>
      <p:sp>
        <p:nvSpPr>
          <p:cNvPr id="50186" name="Rectangle 2"/>
          <p:cNvSpPr>
            <a:spLocks noChangeArrowheads="1"/>
          </p:cNvSpPr>
          <p:nvPr/>
        </p:nvSpPr>
        <p:spPr bwMode="auto">
          <a:xfrm>
            <a:off x="40622" y="-27384"/>
            <a:ext cx="5539490" cy="828675"/>
          </a:xfrm>
          <a:prstGeom prst="rect">
            <a:avLst/>
          </a:prstGeom>
          <a:noFill/>
          <a:ln w="9525">
            <a:noFill/>
            <a:miter lim="800000"/>
            <a:headEnd/>
            <a:tailEnd/>
          </a:ln>
        </p:spPr>
        <p:txBody>
          <a:bodyPr anchor="ctr"/>
          <a:lstStyle/>
          <a:p>
            <a:pPr fontAlgn="auto">
              <a:spcBef>
                <a:spcPts val="0"/>
              </a:spcBef>
              <a:spcAft>
                <a:spcPts val="0"/>
              </a:spcAft>
            </a:pPr>
            <a:r>
              <a:rPr lang="ja-JP" altLang="en-US" sz="3600" dirty="0">
                <a:solidFill>
                  <a:srgbClr val="002060"/>
                </a:solidFill>
                <a:latin typeface="HGPｺﾞｼｯｸE" pitchFamily="50" charset="-128"/>
                <a:ea typeface="HGPｺﾞｼｯｸE" pitchFamily="50" charset="-128"/>
              </a:rPr>
              <a:t>　</a:t>
            </a:r>
            <a:r>
              <a:rPr lang="ja-JP" altLang="en-US" sz="3600" dirty="0" smtClean="0">
                <a:solidFill>
                  <a:srgbClr val="002060"/>
                </a:solidFill>
                <a:latin typeface="HGPｺﾞｼｯｸE" pitchFamily="50" charset="-128"/>
                <a:ea typeface="HGPｺﾞｼｯｸE" pitchFamily="50" charset="-128"/>
              </a:rPr>
              <a:t>認定支援ネットワーク</a:t>
            </a:r>
            <a:endParaRPr lang="en-US" altLang="ja-JP" sz="3600" dirty="0">
              <a:solidFill>
                <a:srgbClr val="002060"/>
              </a:solidFill>
              <a:latin typeface="HGPｺﾞｼｯｸE" pitchFamily="50" charset="-128"/>
              <a:ea typeface="HGPｺﾞｼｯｸE" pitchFamily="50" charset="-128"/>
            </a:endParaRPr>
          </a:p>
        </p:txBody>
      </p:sp>
      <p:sp>
        <p:nvSpPr>
          <p:cNvPr id="50187" name="Rectangle 25"/>
          <p:cNvSpPr>
            <a:spLocks noChangeArrowheads="1"/>
          </p:cNvSpPr>
          <p:nvPr/>
        </p:nvSpPr>
        <p:spPr bwMode="auto">
          <a:xfrm>
            <a:off x="317989" y="1701800"/>
            <a:ext cx="1329103" cy="719138"/>
          </a:xfrm>
          <a:prstGeom prst="rect">
            <a:avLst/>
          </a:prstGeom>
          <a:noFill/>
          <a:ln w="38100">
            <a:solidFill>
              <a:srgbClr val="75D175"/>
            </a:solidFill>
            <a:miter lim="800000"/>
            <a:headEnd/>
            <a:tailEnd/>
          </a:ln>
        </p:spPr>
        <p:txBody>
          <a:bodyPr wrap="none" anchor="ctr"/>
          <a:lstStyle/>
          <a:p>
            <a:pPr fontAlgn="auto">
              <a:spcBef>
                <a:spcPts val="0"/>
              </a:spcBef>
              <a:spcAft>
                <a:spcPts val="0"/>
              </a:spcAft>
            </a:pPr>
            <a:endParaRPr lang="ja-JP" altLang="en-US">
              <a:solidFill>
                <a:prstClr val="black"/>
              </a:solidFill>
              <a:latin typeface="Calibri"/>
              <a:ea typeface="ＭＳ Ｐゴシック"/>
            </a:endParaRPr>
          </a:p>
        </p:txBody>
      </p:sp>
      <p:sp>
        <p:nvSpPr>
          <p:cNvPr id="50188" name="角丸四角形 20"/>
          <p:cNvSpPr>
            <a:spLocks noChangeArrowheads="1"/>
          </p:cNvSpPr>
          <p:nvPr/>
        </p:nvSpPr>
        <p:spPr bwMode="auto">
          <a:xfrm>
            <a:off x="184655" y="1628778"/>
            <a:ext cx="864577" cy="360363"/>
          </a:xfrm>
          <a:prstGeom prst="roundRect">
            <a:avLst>
              <a:gd name="adj" fmla="val 3074"/>
            </a:avLst>
          </a:prstGeom>
          <a:solidFill>
            <a:srgbClr val="75D175"/>
          </a:solidFill>
          <a:ln w="25400" algn="ctr">
            <a:solidFill>
              <a:srgbClr val="99CC00"/>
            </a:solidFill>
            <a:round/>
            <a:headEnd/>
            <a:tailEnd/>
          </a:ln>
        </p:spPr>
        <p:txBody>
          <a:bodyPr wrap="none"/>
          <a:lstStyle/>
          <a:p>
            <a:pPr fontAlgn="auto">
              <a:spcBef>
                <a:spcPts val="0"/>
              </a:spcBef>
              <a:spcAft>
                <a:spcPts val="0"/>
              </a:spcAft>
            </a:pPr>
            <a:r>
              <a:rPr lang="ja-JP" altLang="en-US" sz="1400">
                <a:solidFill>
                  <a:prstClr val="white"/>
                </a:solidFill>
                <a:latin typeface="HGPｺﾞｼｯｸE" pitchFamily="50" charset="-128"/>
                <a:ea typeface="HGPｺﾞｼｯｸE" pitchFamily="50" charset="-128"/>
              </a:rPr>
              <a:t>被保険者</a:t>
            </a:r>
          </a:p>
        </p:txBody>
      </p:sp>
      <p:pic>
        <p:nvPicPr>
          <p:cNvPr id="50193" name="Picture 68" descr="老人"/>
          <p:cNvPicPr>
            <a:picLocks noChangeAspect="1" noChangeArrowheads="1"/>
          </p:cNvPicPr>
          <p:nvPr/>
        </p:nvPicPr>
        <p:blipFill>
          <a:blip r:embed="rId3" cstate="print"/>
          <a:srcRect/>
          <a:stretch>
            <a:fillRect/>
          </a:stretch>
        </p:blipFill>
        <p:spPr bwMode="auto">
          <a:xfrm>
            <a:off x="1049257" y="1773239"/>
            <a:ext cx="531935" cy="534987"/>
          </a:xfrm>
          <a:prstGeom prst="rect">
            <a:avLst/>
          </a:prstGeom>
          <a:noFill/>
          <a:ln w="9525">
            <a:noFill/>
            <a:miter lim="800000"/>
            <a:headEnd/>
            <a:tailEnd/>
          </a:ln>
        </p:spPr>
      </p:pic>
      <p:pic>
        <p:nvPicPr>
          <p:cNvPr id="50344" name="Picture 41" descr="IMG0659_ＰＣ操作する人"/>
          <p:cNvPicPr>
            <a:picLocks noChangeAspect="1" noChangeArrowheads="1"/>
          </p:cNvPicPr>
          <p:nvPr/>
        </p:nvPicPr>
        <p:blipFill>
          <a:blip r:embed="rId4" cstate="print"/>
          <a:srcRect/>
          <a:stretch>
            <a:fillRect/>
          </a:stretch>
        </p:blipFill>
        <p:spPr bwMode="auto">
          <a:xfrm>
            <a:off x="1115158" y="3068721"/>
            <a:ext cx="531934" cy="541337"/>
          </a:xfrm>
          <a:prstGeom prst="rect">
            <a:avLst/>
          </a:prstGeom>
          <a:noFill/>
          <a:ln w="9525">
            <a:noFill/>
            <a:miter lim="800000"/>
            <a:headEnd/>
            <a:tailEnd/>
          </a:ln>
        </p:spPr>
      </p:pic>
      <p:sp>
        <p:nvSpPr>
          <p:cNvPr id="50345" name="AutoShape 169"/>
          <p:cNvSpPr>
            <a:spLocks noChangeArrowheads="1"/>
          </p:cNvSpPr>
          <p:nvPr/>
        </p:nvSpPr>
        <p:spPr bwMode="auto">
          <a:xfrm>
            <a:off x="383931" y="2997200"/>
            <a:ext cx="663820" cy="431800"/>
          </a:xfrm>
          <a:prstGeom prst="can">
            <a:avLst>
              <a:gd name="adj" fmla="val 19495"/>
            </a:avLst>
          </a:prstGeom>
          <a:solidFill>
            <a:srgbClr val="5F5F5F"/>
          </a:solidFill>
          <a:ln w="9525">
            <a:solidFill>
              <a:srgbClr val="FFFFFF"/>
            </a:solidFill>
            <a:round/>
            <a:headEnd/>
            <a:tailEnd/>
          </a:ln>
          <a:effectLst/>
        </p:spPr>
        <p:txBody>
          <a:bodyPr wrap="none" anchor="ctr"/>
          <a:lstStyle/>
          <a:p>
            <a:pPr fontAlgn="auto">
              <a:spcBef>
                <a:spcPts val="0"/>
              </a:spcBef>
              <a:spcAft>
                <a:spcPts val="0"/>
              </a:spcAft>
            </a:pPr>
            <a:r>
              <a:rPr lang="ja-JP" altLang="en-US" sz="1000" b="1">
                <a:solidFill>
                  <a:srgbClr val="FFFFFF"/>
                </a:solidFill>
                <a:latin typeface="Arial" charset="0"/>
              </a:rPr>
              <a:t>認定情報</a:t>
            </a:r>
          </a:p>
          <a:p>
            <a:pPr fontAlgn="auto">
              <a:spcBef>
                <a:spcPts val="0"/>
              </a:spcBef>
              <a:spcAft>
                <a:spcPts val="0"/>
              </a:spcAft>
            </a:pPr>
            <a:r>
              <a:rPr lang="ja-JP" altLang="en-US" sz="1000" b="1">
                <a:solidFill>
                  <a:srgbClr val="FFFFFF"/>
                </a:solidFill>
                <a:latin typeface="Arial" charset="0"/>
              </a:rPr>
              <a:t>等</a:t>
            </a:r>
          </a:p>
        </p:txBody>
      </p:sp>
      <p:sp>
        <p:nvSpPr>
          <p:cNvPr id="50346" name="Text Box 170"/>
          <p:cNvSpPr txBox="1">
            <a:spLocks noChangeArrowheads="1"/>
          </p:cNvSpPr>
          <p:nvPr/>
        </p:nvSpPr>
        <p:spPr bwMode="auto">
          <a:xfrm>
            <a:off x="317999" y="3429000"/>
            <a:ext cx="864577" cy="274638"/>
          </a:xfrm>
          <a:prstGeom prst="rect">
            <a:avLst/>
          </a:prstGeom>
          <a:noFill/>
          <a:ln w="19050" algn="ctr">
            <a:noFill/>
            <a:miter lim="800000"/>
            <a:headEnd/>
            <a:tailEnd/>
          </a:ln>
          <a:effectLst/>
        </p:spPr>
        <p:txBody>
          <a:bodyPr/>
          <a:lstStyle/>
          <a:p>
            <a:pPr fontAlgn="auto">
              <a:spcBef>
                <a:spcPts val="0"/>
              </a:spcBef>
              <a:spcAft>
                <a:spcPts val="0"/>
              </a:spcAft>
            </a:pPr>
            <a:r>
              <a:rPr lang="ja-JP" altLang="en-US" sz="1000" b="1" u="sng">
                <a:solidFill>
                  <a:prstClr val="black"/>
                </a:solidFill>
                <a:latin typeface="ＭＳ Ｐゴシック" pitchFamily="50" charset="-128"/>
              </a:rPr>
              <a:t>要介護認定</a:t>
            </a:r>
          </a:p>
        </p:txBody>
      </p:sp>
      <p:sp>
        <p:nvSpPr>
          <p:cNvPr id="50347" name="Rectangle 4"/>
          <p:cNvSpPr>
            <a:spLocks noChangeArrowheads="1"/>
          </p:cNvSpPr>
          <p:nvPr/>
        </p:nvSpPr>
        <p:spPr bwMode="auto">
          <a:xfrm>
            <a:off x="1979735" y="1700213"/>
            <a:ext cx="6984753" cy="1223962"/>
          </a:xfrm>
          <a:prstGeom prst="rect">
            <a:avLst/>
          </a:prstGeom>
          <a:noFill/>
          <a:ln w="38100">
            <a:solidFill>
              <a:schemeClr val="hlink"/>
            </a:solidFill>
            <a:miter lim="800000"/>
            <a:headEnd/>
            <a:tailEnd/>
          </a:ln>
        </p:spPr>
        <p:txBody>
          <a:bodyPr wrap="none" anchor="ctr"/>
          <a:lstStyle/>
          <a:p>
            <a:pPr fontAlgn="auto">
              <a:spcBef>
                <a:spcPts val="0"/>
              </a:spcBef>
              <a:spcAft>
                <a:spcPts val="0"/>
              </a:spcAft>
            </a:pPr>
            <a:endParaRPr lang="ja-JP" altLang="en-US">
              <a:solidFill>
                <a:prstClr val="black"/>
              </a:solidFill>
              <a:latin typeface="Calibri"/>
              <a:ea typeface="ＭＳ Ｐゴシック"/>
            </a:endParaRPr>
          </a:p>
        </p:txBody>
      </p:sp>
      <p:sp>
        <p:nvSpPr>
          <p:cNvPr id="50353" name="Rectangle 177"/>
          <p:cNvSpPr>
            <a:spLocks noChangeArrowheads="1"/>
          </p:cNvSpPr>
          <p:nvPr/>
        </p:nvSpPr>
        <p:spPr bwMode="auto">
          <a:xfrm>
            <a:off x="318030" y="4076707"/>
            <a:ext cx="8508023" cy="2665413"/>
          </a:xfrm>
          <a:prstGeom prst="rect">
            <a:avLst/>
          </a:prstGeom>
          <a:noFill/>
          <a:ln w="38100">
            <a:solidFill>
              <a:schemeClr val="hlink"/>
            </a:solidFill>
            <a:miter lim="800000"/>
            <a:headEnd/>
            <a:tailEnd/>
          </a:ln>
          <a:effectLst/>
        </p:spPr>
        <p:txBody>
          <a:bodyPr wrap="none" anchor="ctr"/>
          <a:lstStyle/>
          <a:p>
            <a:pPr fontAlgn="auto">
              <a:spcBef>
                <a:spcPts val="0"/>
              </a:spcBef>
              <a:spcAft>
                <a:spcPts val="0"/>
              </a:spcAft>
            </a:pPr>
            <a:endParaRPr lang="ja-JP" altLang="en-US">
              <a:solidFill>
                <a:prstClr val="black"/>
              </a:solidFill>
              <a:latin typeface="Calibri"/>
              <a:ea typeface="ＭＳ Ｐゴシック"/>
            </a:endParaRPr>
          </a:p>
        </p:txBody>
      </p:sp>
      <p:sp>
        <p:nvSpPr>
          <p:cNvPr id="21" name="角丸四角形 20"/>
          <p:cNvSpPr>
            <a:spLocks noChangeArrowheads="1"/>
          </p:cNvSpPr>
          <p:nvPr/>
        </p:nvSpPr>
        <p:spPr bwMode="auto">
          <a:xfrm>
            <a:off x="184642" y="3860800"/>
            <a:ext cx="930520" cy="647700"/>
          </a:xfrm>
          <a:prstGeom prst="roundRect">
            <a:avLst>
              <a:gd name="adj" fmla="val 3074"/>
            </a:avLst>
          </a:prstGeom>
          <a:solidFill>
            <a:srgbClr val="3C3C77"/>
          </a:solidFill>
          <a:ln w="25400" algn="ctr">
            <a:solidFill>
              <a:schemeClr val="hlink"/>
            </a:solidFill>
            <a:round/>
            <a:headEnd/>
            <a:tailEnd/>
          </a:ln>
        </p:spPr>
        <p:txBody>
          <a:bodyPr wrap="none"/>
          <a:lstStyle/>
          <a:p>
            <a:pPr fontAlgn="auto">
              <a:spcBef>
                <a:spcPts val="0"/>
              </a:spcBef>
              <a:spcAft>
                <a:spcPts val="0"/>
              </a:spcAft>
            </a:pPr>
            <a:r>
              <a:rPr lang="ja-JP" altLang="en-US" sz="1200">
                <a:solidFill>
                  <a:prstClr val="white"/>
                </a:solidFill>
                <a:latin typeface="HGPｺﾞｼｯｸE" pitchFamily="50" charset="-128"/>
                <a:ea typeface="HGPｺﾞｼｯｸE" pitchFamily="50" charset="-128"/>
              </a:rPr>
              <a:t>介護保険総合</a:t>
            </a:r>
          </a:p>
          <a:p>
            <a:pPr fontAlgn="auto">
              <a:spcBef>
                <a:spcPts val="0"/>
              </a:spcBef>
              <a:spcAft>
                <a:spcPts val="0"/>
              </a:spcAft>
            </a:pPr>
            <a:r>
              <a:rPr lang="ja-JP" altLang="en-US" sz="1200">
                <a:solidFill>
                  <a:prstClr val="white"/>
                </a:solidFill>
                <a:latin typeface="HGPｺﾞｼｯｸE" pitchFamily="50" charset="-128"/>
                <a:ea typeface="HGPｺﾞｼｯｸE" pitchFamily="50" charset="-128"/>
              </a:rPr>
              <a:t>ネットワーク</a:t>
            </a:r>
          </a:p>
          <a:p>
            <a:pPr fontAlgn="auto">
              <a:spcBef>
                <a:spcPts val="0"/>
              </a:spcBef>
              <a:spcAft>
                <a:spcPts val="0"/>
              </a:spcAft>
            </a:pPr>
            <a:r>
              <a:rPr lang="ja-JP" altLang="en-US" sz="1200">
                <a:solidFill>
                  <a:prstClr val="white"/>
                </a:solidFill>
                <a:latin typeface="HGPｺﾞｼｯｸE" pitchFamily="50" charset="-128"/>
                <a:ea typeface="HGPｺﾞｼｯｸE" pitchFamily="50" charset="-128"/>
              </a:rPr>
              <a:t>システム</a:t>
            </a:r>
          </a:p>
        </p:txBody>
      </p:sp>
      <p:sp>
        <p:nvSpPr>
          <p:cNvPr id="50372" name="AutoShape 196"/>
          <p:cNvSpPr>
            <a:spLocks noChangeArrowheads="1"/>
          </p:cNvSpPr>
          <p:nvPr/>
        </p:nvSpPr>
        <p:spPr bwMode="auto">
          <a:xfrm>
            <a:off x="1913792" y="4149732"/>
            <a:ext cx="6846277" cy="2519363"/>
          </a:xfrm>
          <a:prstGeom prst="wedgeRectCallout">
            <a:avLst>
              <a:gd name="adj1" fmla="val -55074"/>
              <a:gd name="adj2" fmla="val 37963"/>
            </a:avLst>
          </a:prstGeom>
          <a:solidFill>
            <a:srgbClr val="EAEAEA"/>
          </a:solidFill>
          <a:ln w="19050" algn="ctr">
            <a:noFill/>
            <a:miter lim="800000"/>
            <a:headEnd/>
            <a:tailEnd/>
          </a:ln>
          <a:effectLst>
            <a:prstShdw prst="shdw17" dist="17961" dir="2700000">
              <a:srgbClr val="EAEAEA">
                <a:gamma/>
                <a:shade val="60000"/>
                <a:invGamma/>
              </a:srgbClr>
            </a:prstShdw>
          </a:effectLst>
        </p:spPr>
        <p:txBody>
          <a:bodyPr anchor="ctr"/>
          <a:lstStyle/>
          <a:p>
            <a:pPr fontAlgn="auto">
              <a:spcBef>
                <a:spcPts val="0"/>
              </a:spcBef>
              <a:spcAft>
                <a:spcPts val="0"/>
              </a:spcAft>
            </a:pPr>
            <a:endParaRPr lang="ja-JP" altLang="en-US">
              <a:solidFill>
                <a:prstClr val="black"/>
              </a:solidFill>
              <a:latin typeface="Calibri"/>
              <a:ea typeface="ＭＳ Ｐゴシック"/>
            </a:endParaRPr>
          </a:p>
        </p:txBody>
      </p:sp>
      <p:sp>
        <p:nvSpPr>
          <p:cNvPr id="50373" name="AutoShape 197"/>
          <p:cNvSpPr>
            <a:spLocks noChangeArrowheads="1"/>
          </p:cNvSpPr>
          <p:nvPr/>
        </p:nvSpPr>
        <p:spPr bwMode="auto">
          <a:xfrm>
            <a:off x="783985" y="5876925"/>
            <a:ext cx="798634" cy="215900"/>
          </a:xfrm>
          <a:prstGeom prst="downArrow">
            <a:avLst>
              <a:gd name="adj1" fmla="val 49861"/>
              <a:gd name="adj2" fmla="val 51542"/>
            </a:avLst>
          </a:prstGeom>
          <a:solidFill>
            <a:srgbClr val="CC99FF"/>
          </a:solidFill>
          <a:ln w="19050" algn="ctr">
            <a:noFill/>
            <a:miter lim="800000"/>
            <a:headEnd/>
            <a:tailEnd/>
          </a:ln>
          <a:effectLst>
            <a:prstShdw prst="shdw17" dist="17961" dir="2700000">
              <a:srgbClr val="CC99FF">
                <a:gamma/>
                <a:shade val="60000"/>
                <a:invGamma/>
              </a:srgbClr>
            </a:prstShdw>
          </a:effectLst>
        </p:spPr>
        <p:txBody>
          <a:bodyPr wrap="none" anchor="ctr"/>
          <a:lstStyle/>
          <a:p>
            <a:pPr fontAlgn="auto">
              <a:spcBef>
                <a:spcPts val="0"/>
              </a:spcBef>
              <a:spcAft>
                <a:spcPts val="0"/>
              </a:spcAft>
            </a:pPr>
            <a:r>
              <a:rPr lang="ja-JP" altLang="en-US" sz="1200" b="1">
                <a:solidFill>
                  <a:prstClr val="black"/>
                </a:solidFill>
                <a:latin typeface="ＭＳ Ｐゴシック" pitchFamily="50" charset="-128"/>
              </a:rPr>
              <a:t>集計</a:t>
            </a:r>
          </a:p>
        </p:txBody>
      </p:sp>
      <p:sp>
        <p:nvSpPr>
          <p:cNvPr id="50375" name="AutoShape 17"/>
          <p:cNvSpPr>
            <a:spLocks noChangeArrowheads="1"/>
          </p:cNvSpPr>
          <p:nvPr/>
        </p:nvSpPr>
        <p:spPr bwMode="auto">
          <a:xfrm>
            <a:off x="2045678" y="4221163"/>
            <a:ext cx="3590192" cy="2374900"/>
          </a:xfrm>
          <a:prstGeom prst="roundRect">
            <a:avLst>
              <a:gd name="adj" fmla="val 5546"/>
            </a:avLst>
          </a:prstGeom>
          <a:solidFill>
            <a:srgbClr val="FFCCCC"/>
          </a:solidFill>
          <a:ln w="38100">
            <a:noFill/>
            <a:round/>
            <a:headEnd/>
            <a:tailEnd/>
          </a:ln>
        </p:spPr>
        <p:txBody>
          <a:bodyPr wrap="none" anchor="ctr"/>
          <a:lstStyle/>
          <a:p>
            <a:pPr fontAlgn="auto">
              <a:spcBef>
                <a:spcPts val="0"/>
              </a:spcBef>
              <a:spcAft>
                <a:spcPts val="0"/>
              </a:spcAft>
            </a:pPr>
            <a:endParaRPr lang="ja-JP" altLang="en-US">
              <a:solidFill>
                <a:prstClr val="black"/>
              </a:solidFill>
              <a:latin typeface="Arial" charset="0"/>
            </a:endParaRPr>
          </a:p>
        </p:txBody>
      </p:sp>
      <p:sp>
        <p:nvSpPr>
          <p:cNvPr id="50376" name="AutoShape 17"/>
          <p:cNvSpPr>
            <a:spLocks noChangeArrowheads="1"/>
          </p:cNvSpPr>
          <p:nvPr/>
        </p:nvSpPr>
        <p:spPr bwMode="auto">
          <a:xfrm>
            <a:off x="5767754" y="4221163"/>
            <a:ext cx="2924908" cy="1871662"/>
          </a:xfrm>
          <a:prstGeom prst="roundRect">
            <a:avLst>
              <a:gd name="adj" fmla="val 5546"/>
            </a:avLst>
          </a:prstGeom>
          <a:solidFill>
            <a:srgbClr val="CCFFFF"/>
          </a:solidFill>
          <a:ln w="38100">
            <a:noFill/>
            <a:round/>
            <a:headEnd/>
            <a:tailEnd/>
          </a:ln>
        </p:spPr>
        <p:txBody>
          <a:bodyPr wrap="none" anchor="ctr"/>
          <a:lstStyle/>
          <a:p>
            <a:pPr fontAlgn="auto">
              <a:spcBef>
                <a:spcPts val="0"/>
              </a:spcBef>
              <a:spcAft>
                <a:spcPts val="0"/>
              </a:spcAft>
            </a:pPr>
            <a:endParaRPr lang="ja-JP" altLang="en-US">
              <a:solidFill>
                <a:prstClr val="black"/>
              </a:solidFill>
              <a:latin typeface="Arial" charset="0"/>
            </a:endParaRPr>
          </a:p>
        </p:txBody>
      </p:sp>
      <p:sp>
        <p:nvSpPr>
          <p:cNvPr id="50378" name="Text Box 38"/>
          <p:cNvSpPr txBox="1">
            <a:spLocks noChangeArrowheads="1"/>
          </p:cNvSpPr>
          <p:nvPr/>
        </p:nvSpPr>
        <p:spPr bwMode="auto">
          <a:xfrm>
            <a:off x="5901104" y="4292683"/>
            <a:ext cx="2659673" cy="576263"/>
          </a:xfrm>
          <a:prstGeom prst="rect">
            <a:avLst/>
          </a:prstGeom>
          <a:solidFill>
            <a:srgbClr val="FFFFFF"/>
          </a:solidFill>
          <a:ln w="19050" algn="ctr">
            <a:solidFill>
              <a:srgbClr val="0000FF"/>
            </a:solidFill>
            <a:miter lim="800000"/>
            <a:headEnd/>
            <a:tailEnd/>
          </a:ln>
        </p:spPr>
        <p:txBody>
          <a:bodyPr anchor="ctr"/>
          <a:lstStyle/>
          <a:p>
            <a:pPr fontAlgn="auto">
              <a:spcBef>
                <a:spcPts val="0"/>
              </a:spcBef>
              <a:spcAft>
                <a:spcPts val="0"/>
              </a:spcAft>
            </a:pPr>
            <a:r>
              <a:rPr lang="ja-JP" altLang="en-US" sz="1200" b="1">
                <a:solidFill>
                  <a:srgbClr val="0000FF"/>
                </a:solidFill>
                <a:latin typeface="ＭＳ Ｐゴシック" pitchFamily="50" charset="-128"/>
              </a:rPr>
              <a:t>属性集計</a:t>
            </a:r>
          </a:p>
        </p:txBody>
      </p:sp>
      <p:grpSp>
        <p:nvGrpSpPr>
          <p:cNvPr id="2" name="Group 203"/>
          <p:cNvGrpSpPr>
            <a:grpSpLocks/>
          </p:cNvGrpSpPr>
          <p:nvPr/>
        </p:nvGrpSpPr>
        <p:grpSpPr bwMode="auto">
          <a:xfrm>
            <a:off x="7762143" y="4941888"/>
            <a:ext cx="798634" cy="1079500"/>
            <a:chOff x="2380" y="1752"/>
            <a:chExt cx="2799" cy="4853"/>
          </a:xfrm>
        </p:grpSpPr>
        <p:pic>
          <p:nvPicPr>
            <p:cNvPr id="50380" name="Picture 204"/>
            <p:cNvPicPr>
              <a:picLocks noChangeAspect="1" noChangeArrowheads="1"/>
            </p:cNvPicPr>
            <p:nvPr/>
          </p:nvPicPr>
          <p:blipFill>
            <a:blip r:embed="rId5" cstate="print"/>
            <a:srcRect/>
            <a:stretch>
              <a:fillRect/>
            </a:stretch>
          </p:blipFill>
          <p:spPr bwMode="auto">
            <a:xfrm>
              <a:off x="2615" y="1752"/>
              <a:ext cx="2564" cy="4853"/>
            </a:xfrm>
            <a:prstGeom prst="rect">
              <a:avLst/>
            </a:prstGeom>
            <a:noFill/>
            <a:ln w="9525">
              <a:noFill/>
              <a:miter lim="800000"/>
              <a:headEnd/>
              <a:tailEnd/>
            </a:ln>
            <a:effectLst/>
          </p:spPr>
        </p:pic>
        <p:pic>
          <p:nvPicPr>
            <p:cNvPr id="50381" name="Picture 205"/>
            <p:cNvPicPr>
              <a:picLocks noChangeAspect="1" noChangeArrowheads="1"/>
            </p:cNvPicPr>
            <p:nvPr/>
          </p:nvPicPr>
          <p:blipFill>
            <a:blip r:embed="rId6" cstate="print"/>
            <a:srcRect/>
            <a:stretch>
              <a:fillRect/>
            </a:stretch>
          </p:blipFill>
          <p:spPr bwMode="auto">
            <a:xfrm>
              <a:off x="2380" y="1752"/>
              <a:ext cx="234" cy="4853"/>
            </a:xfrm>
            <a:prstGeom prst="rect">
              <a:avLst/>
            </a:prstGeom>
            <a:noFill/>
            <a:ln w="9525">
              <a:noFill/>
              <a:miter lim="800000"/>
              <a:headEnd/>
              <a:tailEnd/>
            </a:ln>
            <a:effectLst/>
          </p:spPr>
        </p:pic>
      </p:grpSp>
      <p:pic>
        <p:nvPicPr>
          <p:cNvPr id="50382" name="Picture 206"/>
          <p:cNvPicPr>
            <a:picLocks noChangeAspect="1" noChangeArrowheads="1"/>
          </p:cNvPicPr>
          <p:nvPr/>
        </p:nvPicPr>
        <p:blipFill>
          <a:blip r:embed="rId7" cstate="print"/>
          <a:srcRect/>
          <a:stretch>
            <a:fillRect/>
          </a:stretch>
        </p:blipFill>
        <p:spPr bwMode="auto">
          <a:xfrm>
            <a:off x="4811815" y="5036971"/>
            <a:ext cx="864577" cy="401637"/>
          </a:xfrm>
          <a:prstGeom prst="rect">
            <a:avLst/>
          </a:prstGeom>
          <a:noFill/>
        </p:spPr>
      </p:pic>
      <p:pic>
        <p:nvPicPr>
          <p:cNvPr id="50383" name="Picture 207"/>
          <p:cNvPicPr>
            <a:picLocks noChangeAspect="1" noChangeArrowheads="1"/>
          </p:cNvPicPr>
          <p:nvPr/>
        </p:nvPicPr>
        <p:blipFill>
          <a:blip r:embed="rId8" cstate="print"/>
          <a:srcRect/>
          <a:stretch>
            <a:fillRect/>
          </a:stretch>
        </p:blipFill>
        <p:spPr bwMode="auto">
          <a:xfrm>
            <a:off x="4933290" y="5445021"/>
            <a:ext cx="731227" cy="446087"/>
          </a:xfrm>
          <a:prstGeom prst="rect">
            <a:avLst/>
          </a:prstGeom>
          <a:noFill/>
        </p:spPr>
      </p:pic>
      <p:sp>
        <p:nvSpPr>
          <p:cNvPr id="50385" name="AutoShape 209"/>
          <p:cNvSpPr>
            <a:spLocks noChangeArrowheads="1"/>
          </p:cNvSpPr>
          <p:nvPr/>
        </p:nvSpPr>
        <p:spPr bwMode="auto">
          <a:xfrm rot="5400000">
            <a:off x="485775" y="4274324"/>
            <a:ext cx="1657350" cy="398585"/>
          </a:xfrm>
          <a:custGeom>
            <a:avLst/>
            <a:gdLst>
              <a:gd name="G0" fmla="+- 18725 0 0"/>
              <a:gd name="G1" fmla="+- 4923 0 0"/>
              <a:gd name="G2" fmla="+- 21600 0 4923"/>
              <a:gd name="G3" fmla="+- 10800 0 4923"/>
              <a:gd name="G4" fmla="+- 21600 0 18725"/>
              <a:gd name="G5" fmla="*/ G4 G3 10800"/>
              <a:gd name="G6" fmla="+- 21600 0 G5"/>
              <a:gd name="T0" fmla="*/ 18725 w 21600"/>
              <a:gd name="T1" fmla="*/ 0 h 21600"/>
              <a:gd name="T2" fmla="*/ 0 w 21600"/>
              <a:gd name="T3" fmla="*/ 10800 h 21600"/>
              <a:gd name="T4" fmla="*/ 18725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8725" y="0"/>
                </a:moveTo>
                <a:lnTo>
                  <a:pt x="18725" y="4923"/>
                </a:lnTo>
                <a:lnTo>
                  <a:pt x="3375" y="4923"/>
                </a:lnTo>
                <a:lnTo>
                  <a:pt x="3375" y="16677"/>
                </a:lnTo>
                <a:lnTo>
                  <a:pt x="18725" y="16677"/>
                </a:lnTo>
                <a:lnTo>
                  <a:pt x="18725" y="21600"/>
                </a:lnTo>
                <a:lnTo>
                  <a:pt x="21600" y="10800"/>
                </a:lnTo>
                <a:close/>
              </a:path>
              <a:path w="21600" h="21600">
                <a:moveTo>
                  <a:pt x="1350" y="4923"/>
                </a:moveTo>
                <a:lnTo>
                  <a:pt x="1350" y="16677"/>
                </a:lnTo>
                <a:lnTo>
                  <a:pt x="2700" y="16677"/>
                </a:lnTo>
                <a:lnTo>
                  <a:pt x="2700" y="4923"/>
                </a:lnTo>
                <a:close/>
              </a:path>
              <a:path w="21600" h="21600">
                <a:moveTo>
                  <a:pt x="0" y="4923"/>
                </a:moveTo>
                <a:lnTo>
                  <a:pt x="0" y="16677"/>
                </a:lnTo>
                <a:lnTo>
                  <a:pt x="675" y="16677"/>
                </a:lnTo>
                <a:lnTo>
                  <a:pt x="675" y="4923"/>
                </a:lnTo>
                <a:close/>
              </a:path>
            </a:pathLst>
          </a:custGeom>
          <a:solidFill>
            <a:srgbClr val="FFCC99"/>
          </a:solidFill>
          <a:ln w="19050" algn="ctr">
            <a:solidFill>
              <a:schemeClr val="hlink"/>
            </a:solidFill>
            <a:miter lim="800000"/>
            <a:headEnd/>
            <a:tailEnd/>
          </a:ln>
          <a:effectLst/>
        </p:spPr>
        <p:txBody>
          <a:bodyPr wrap="none" anchor="ctr"/>
          <a:lstStyle/>
          <a:p>
            <a:pPr fontAlgn="auto">
              <a:spcBef>
                <a:spcPts val="0"/>
              </a:spcBef>
              <a:spcAft>
                <a:spcPts val="0"/>
              </a:spcAft>
            </a:pPr>
            <a:r>
              <a:rPr lang="ja-JP" altLang="en-US" sz="1400">
                <a:solidFill>
                  <a:prstClr val="black"/>
                </a:solidFill>
                <a:latin typeface="ＭＳ Ｐゴシック" pitchFamily="50" charset="-128"/>
              </a:rPr>
              <a:t>データ送信</a:t>
            </a:r>
          </a:p>
        </p:txBody>
      </p:sp>
      <p:grpSp>
        <p:nvGrpSpPr>
          <p:cNvPr id="3" name="Group 221"/>
          <p:cNvGrpSpPr>
            <a:grpSpLocks/>
          </p:cNvGrpSpPr>
          <p:nvPr/>
        </p:nvGrpSpPr>
        <p:grpSpPr bwMode="auto">
          <a:xfrm>
            <a:off x="5901104" y="4868948"/>
            <a:ext cx="1839057" cy="1077913"/>
            <a:chOff x="4118" y="3339"/>
            <a:chExt cx="1255" cy="679"/>
          </a:xfrm>
        </p:grpSpPr>
        <p:sp>
          <p:nvSpPr>
            <p:cNvPr id="50387" name="Rectangle 211"/>
            <p:cNvSpPr>
              <a:spLocks noChangeArrowheads="1"/>
            </p:cNvSpPr>
            <p:nvPr/>
          </p:nvSpPr>
          <p:spPr bwMode="auto">
            <a:xfrm>
              <a:off x="4209" y="3339"/>
              <a:ext cx="1164" cy="679"/>
            </a:xfrm>
            <a:prstGeom prst="rect">
              <a:avLst/>
            </a:prstGeom>
            <a:noFill/>
            <a:ln w="19050" algn="ctr">
              <a:noFill/>
              <a:miter lim="800000"/>
              <a:headEnd/>
              <a:tailEnd/>
            </a:ln>
            <a:effectLst>
              <a:prstShdw prst="shdw17" dist="17961" dir="2700000">
                <a:schemeClr val="bg1">
                  <a:gamma/>
                  <a:shade val="60000"/>
                  <a:invGamma/>
                </a:schemeClr>
              </a:prstShdw>
            </a:effectLst>
          </p:spPr>
          <p:txBody>
            <a:bodyPr wrap="square">
              <a:spAutoFit/>
            </a:bodyPr>
            <a:lstStyle/>
            <a:p>
              <a:pPr fontAlgn="auto">
                <a:spcBef>
                  <a:spcPts val="0"/>
                </a:spcBef>
                <a:spcAft>
                  <a:spcPts val="0"/>
                </a:spcAft>
              </a:pPr>
              <a:r>
                <a:rPr lang="ja-JP" altLang="en-US" sz="800" dirty="0">
                  <a:solidFill>
                    <a:prstClr val="black"/>
                  </a:solidFill>
                  <a:latin typeface="ＭＳ Ｐゴシック" pitchFamily="50" charset="-128"/>
                </a:rPr>
                <a:t>一次判定から二次判定への軽度変更率／重度変更率</a:t>
              </a:r>
            </a:p>
            <a:p>
              <a:pPr fontAlgn="auto">
                <a:spcBef>
                  <a:spcPts val="0"/>
                </a:spcBef>
                <a:spcAft>
                  <a:spcPts val="0"/>
                </a:spcAft>
              </a:pPr>
              <a:r>
                <a:rPr lang="ja-JP" altLang="en-US" sz="800" dirty="0">
                  <a:solidFill>
                    <a:prstClr val="black"/>
                  </a:solidFill>
                  <a:latin typeface="ＭＳ Ｐゴシック" pitchFamily="50" charset="-128"/>
                </a:rPr>
                <a:t>一次判定非該当からの重度変更率／二次判定非該当率</a:t>
              </a:r>
            </a:p>
            <a:p>
              <a:pPr fontAlgn="auto">
                <a:spcBef>
                  <a:spcPts val="0"/>
                </a:spcBef>
                <a:spcAft>
                  <a:spcPts val="0"/>
                </a:spcAft>
              </a:pPr>
              <a:r>
                <a:rPr lang="ja-JP" altLang="en-US" sz="800" dirty="0">
                  <a:solidFill>
                    <a:prstClr val="black"/>
                  </a:solidFill>
                  <a:latin typeface="ＭＳ Ｐゴシック" pitchFamily="50" charset="-128"/>
                </a:rPr>
                <a:t>平均一次判定／平均二次判定</a:t>
              </a:r>
            </a:p>
            <a:p>
              <a:pPr fontAlgn="auto">
                <a:spcBef>
                  <a:spcPts val="0"/>
                </a:spcBef>
                <a:spcAft>
                  <a:spcPts val="0"/>
                </a:spcAft>
              </a:pPr>
              <a:r>
                <a:rPr lang="ja-JP" altLang="en-US" sz="800" dirty="0">
                  <a:solidFill>
                    <a:prstClr val="black"/>
                  </a:solidFill>
                  <a:latin typeface="ＭＳ Ｐゴシック" pitchFamily="50" charset="-128"/>
                </a:rPr>
                <a:t>要支援２／要介護１の振り分け率</a:t>
              </a:r>
            </a:p>
            <a:p>
              <a:pPr fontAlgn="auto">
                <a:spcBef>
                  <a:spcPts val="0"/>
                </a:spcBef>
                <a:spcAft>
                  <a:spcPts val="0"/>
                </a:spcAft>
              </a:pPr>
              <a:r>
                <a:rPr lang="ja-JP" altLang="en-US" sz="800" dirty="0">
                  <a:solidFill>
                    <a:prstClr val="black"/>
                  </a:solidFill>
                  <a:latin typeface="ＭＳ Ｐゴシック" pitchFamily="50" charset="-128"/>
                </a:rPr>
                <a:t>前回二次判定から今回二次判定への軽度化率／重度化率</a:t>
              </a:r>
            </a:p>
          </p:txBody>
        </p:sp>
        <p:sp>
          <p:nvSpPr>
            <p:cNvPr id="50388" name="Rectangle 212"/>
            <p:cNvSpPr>
              <a:spLocks noChangeArrowheads="1"/>
            </p:cNvSpPr>
            <p:nvPr/>
          </p:nvSpPr>
          <p:spPr bwMode="auto">
            <a:xfrm>
              <a:off x="4118" y="3339"/>
              <a:ext cx="136" cy="597"/>
            </a:xfrm>
            <a:prstGeom prst="rect">
              <a:avLst/>
            </a:prstGeom>
            <a:noFill/>
            <a:ln w="19050" algn="ctr">
              <a:noFill/>
              <a:miter lim="800000"/>
              <a:headEnd/>
              <a:tailEnd/>
            </a:ln>
            <a:effectLst>
              <a:prstShdw prst="shdw17" dist="17961" dir="2700000">
                <a:schemeClr val="bg1">
                  <a:gamma/>
                  <a:shade val="60000"/>
                  <a:invGamma/>
                </a:schemeClr>
              </a:prstShdw>
            </a:effectLst>
          </p:spPr>
          <p:txBody>
            <a:bodyPr>
              <a:spAutoFit/>
            </a:bodyPr>
            <a:lstStyle/>
            <a:p>
              <a:pPr fontAlgn="auto">
                <a:spcBef>
                  <a:spcPts val="0"/>
                </a:spcBef>
                <a:spcAft>
                  <a:spcPts val="0"/>
                </a:spcAft>
              </a:pPr>
              <a:r>
                <a:rPr lang="ja-JP" altLang="en-US" sz="800">
                  <a:solidFill>
                    <a:prstClr val="black"/>
                  </a:solidFill>
                  <a:latin typeface="ＭＳ Ｐゴシック" pitchFamily="50" charset="-128"/>
                </a:rPr>
                <a:t>①</a:t>
              </a:r>
            </a:p>
            <a:p>
              <a:pPr fontAlgn="auto">
                <a:spcBef>
                  <a:spcPts val="0"/>
                </a:spcBef>
                <a:spcAft>
                  <a:spcPts val="0"/>
                </a:spcAft>
              </a:pPr>
              <a:endParaRPr lang="ja-JP" altLang="en-US" sz="800">
                <a:solidFill>
                  <a:prstClr val="black"/>
                </a:solidFill>
                <a:latin typeface="ＭＳ Ｐゴシック" pitchFamily="50" charset="-128"/>
              </a:endParaRPr>
            </a:p>
            <a:p>
              <a:pPr fontAlgn="auto">
                <a:spcBef>
                  <a:spcPts val="0"/>
                </a:spcBef>
                <a:spcAft>
                  <a:spcPts val="0"/>
                </a:spcAft>
              </a:pPr>
              <a:r>
                <a:rPr lang="ja-JP" altLang="en-US" sz="800">
                  <a:solidFill>
                    <a:prstClr val="black"/>
                  </a:solidFill>
                  <a:latin typeface="ＭＳ Ｐゴシック" pitchFamily="50" charset="-128"/>
                </a:rPr>
                <a:t>②</a:t>
              </a:r>
            </a:p>
            <a:p>
              <a:pPr fontAlgn="auto">
                <a:spcBef>
                  <a:spcPts val="0"/>
                </a:spcBef>
                <a:spcAft>
                  <a:spcPts val="0"/>
                </a:spcAft>
              </a:pPr>
              <a:endParaRPr lang="ja-JP" altLang="en-US" sz="800">
                <a:solidFill>
                  <a:prstClr val="black"/>
                </a:solidFill>
                <a:latin typeface="ＭＳ Ｐゴシック" pitchFamily="50" charset="-128"/>
              </a:endParaRPr>
            </a:p>
            <a:p>
              <a:pPr fontAlgn="auto">
                <a:spcBef>
                  <a:spcPts val="0"/>
                </a:spcBef>
                <a:spcAft>
                  <a:spcPts val="0"/>
                </a:spcAft>
              </a:pPr>
              <a:r>
                <a:rPr lang="ja-JP" altLang="en-US" sz="800">
                  <a:solidFill>
                    <a:prstClr val="black"/>
                  </a:solidFill>
                  <a:latin typeface="ＭＳ Ｐゴシック" pitchFamily="50" charset="-128"/>
                </a:rPr>
                <a:t>③</a:t>
              </a:r>
            </a:p>
            <a:p>
              <a:pPr fontAlgn="auto">
                <a:spcBef>
                  <a:spcPts val="0"/>
                </a:spcBef>
                <a:spcAft>
                  <a:spcPts val="0"/>
                </a:spcAft>
              </a:pPr>
              <a:r>
                <a:rPr lang="ja-JP" altLang="en-US" sz="800">
                  <a:solidFill>
                    <a:prstClr val="black"/>
                  </a:solidFill>
                  <a:latin typeface="ＭＳ Ｐゴシック" pitchFamily="50" charset="-128"/>
                </a:rPr>
                <a:t>④</a:t>
              </a:r>
            </a:p>
            <a:p>
              <a:pPr fontAlgn="auto">
                <a:spcBef>
                  <a:spcPts val="0"/>
                </a:spcBef>
                <a:spcAft>
                  <a:spcPts val="0"/>
                </a:spcAft>
              </a:pPr>
              <a:r>
                <a:rPr lang="ja-JP" altLang="en-US" sz="800">
                  <a:solidFill>
                    <a:prstClr val="black"/>
                  </a:solidFill>
                  <a:latin typeface="ＭＳ Ｐゴシック" pitchFamily="50" charset="-128"/>
                </a:rPr>
                <a:t>⑤</a:t>
              </a:r>
            </a:p>
          </p:txBody>
        </p:sp>
      </p:grpSp>
      <p:grpSp>
        <p:nvGrpSpPr>
          <p:cNvPr id="4" name="Group 222"/>
          <p:cNvGrpSpPr>
            <a:grpSpLocks/>
          </p:cNvGrpSpPr>
          <p:nvPr/>
        </p:nvGrpSpPr>
        <p:grpSpPr bwMode="auto">
          <a:xfrm>
            <a:off x="2113090" y="4868863"/>
            <a:ext cx="3395296" cy="1681162"/>
            <a:chOff x="1487" y="3067"/>
            <a:chExt cx="2317" cy="1059"/>
          </a:xfrm>
        </p:grpSpPr>
        <p:sp>
          <p:nvSpPr>
            <p:cNvPr id="50386" name="Rectangle 210"/>
            <p:cNvSpPr>
              <a:spLocks noChangeArrowheads="1"/>
            </p:cNvSpPr>
            <p:nvPr/>
          </p:nvSpPr>
          <p:spPr bwMode="auto">
            <a:xfrm>
              <a:off x="1578" y="3067"/>
              <a:ext cx="2226" cy="989"/>
            </a:xfrm>
            <a:prstGeom prst="rect">
              <a:avLst/>
            </a:prstGeom>
            <a:noFill/>
            <a:ln w="19050" algn="ctr">
              <a:noFill/>
              <a:miter lim="800000"/>
              <a:headEnd/>
              <a:tailEnd/>
            </a:ln>
            <a:effectLst>
              <a:prstShdw prst="shdw17" dist="17961" dir="2700000">
                <a:schemeClr val="bg1">
                  <a:gamma/>
                  <a:shade val="60000"/>
                  <a:invGamma/>
                </a:schemeClr>
              </a:prstShdw>
            </a:effectLst>
          </p:spPr>
          <p:txBody>
            <a:bodyPr wrap="square">
              <a:spAutoFit/>
            </a:bodyPr>
            <a:lstStyle/>
            <a:p>
              <a:pPr fontAlgn="auto">
                <a:spcBef>
                  <a:spcPts val="0"/>
                </a:spcBef>
                <a:spcAft>
                  <a:spcPts val="0"/>
                </a:spcAft>
              </a:pPr>
              <a:r>
                <a:rPr lang="ja-JP" altLang="en-US" sz="800" dirty="0">
                  <a:solidFill>
                    <a:prstClr val="black"/>
                  </a:solidFill>
                  <a:latin typeface="ＭＳ Ｐゴシック" pitchFamily="50" charset="-128"/>
                </a:rPr>
                <a:t>被保険者区分別・取下区分別・申請区分別・申請件数集計</a:t>
              </a:r>
            </a:p>
            <a:p>
              <a:pPr fontAlgn="auto">
                <a:spcBef>
                  <a:spcPts val="0"/>
                </a:spcBef>
                <a:spcAft>
                  <a:spcPts val="0"/>
                </a:spcAft>
              </a:pPr>
              <a:r>
                <a:rPr lang="ja-JP" altLang="en-US" sz="800" dirty="0">
                  <a:solidFill>
                    <a:prstClr val="black"/>
                  </a:solidFill>
                  <a:latin typeface="ＭＳ Ｐゴシック" pitchFamily="50" charset="-128"/>
                </a:rPr>
                <a:t>性別別・年齢階級別・申請件数集計</a:t>
              </a:r>
            </a:p>
            <a:p>
              <a:pPr fontAlgn="auto">
                <a:spcBef>
                  <a:spcPts val="0"/>
                </a:spcBef>
                <a:spcAft>
                  <a:spcPts val="0"/>
                </a:spcAft>
              </a:pPr>
              <a:r>
                <a:rPr lang="ja-JP" altLang="en-US" sz="800" dirty="0">
                  <a:solidFill>
                    <a:prstClr val="black"/>
                  </a:solidFill>
                  <a:latin typeface="ＭＳ Ｐゴシック" pitchFamily="50" charset="-128"/>
                </a:rPr>
                <a:t>一次判定警告コード別・申請件数集計</a:t>
              </a:r>
            </a:p>
            <a:p>
              <a:pPr fontAlgn="auto">
                <a:spcBef>
                  <a:spcPts val="0"/>
                </a:spcBef>
                <a:spcAft>
                  <a:spcPts val="0"/>
                </a:spcAft>
              </a:pPr>
              <a:r>
                <a:rPr lang="ja-JP" altLang="en-US" sz="800" dirty="0">
                  <a:solidFill>
                    <a:prstClr val="black"/>
                  </a:solidFill>
                  <a:latin typeface="ＭＳ Ｐゴシック" pitchFamily="50" charset="-128"/>
                </a:rPr>
                <a:t>性別別・年齢階級別・二次判定別・認定件数集計</a:t>
              </a:r>
              <a:endParaRPr lang="en-US" altLang="ja-JP" sz="800" dirty="0">
                <a:solidFill>
                  <a:prstClr val="black"/>
                </a:solidFill>
                <a:latin typeface="ＭＳ Ｐゴシック" pitchFamily="50" charset="-128"/>
              </a:endParaRPr>
            </a:p>
            <a:p>
              <a:pPr fontAlgn="auto">
                <a:spcBef>
                  <a:spcPts val="0"/>
                </a:spcBef>
                <a:spcAft>
                  <a:spcPts val="0"/>
                </a:spcAft>
              </a:pPr>
              <a:r>
                <a:rPr lang="ja-JP" altLang="en-US" sz="800" dirty="0">
                  <a:solidFill>
                    <a:prstClr val="black"/>
                  </a:solidFill>
                  <a:latin typeface="ＭＳ Ｐゴシック" pitchFamily="50" charset="-128"/>
                </a:rPr>
                <a:t>現在の状況別・二次判定別・認定件数集計</a:t>
              </a:r>
              <a:endParaRPr lang="en-US" altLang="ja-JP" sz="800" dirty="0">
                <a:solidFill>
                  <a:prstClr val="black"/>
                </a:solidFill>
                <a:latin typeface="ＭＳ Ｐゴシック" pitchFamily="50" charset="-128"/>
              </a:endParaRPr>
            </a:p>
            <a:p>
              <a:pPr fontAlgn="auto">
                <a:spcBef>
                  <a:spcPts val="0"/>
                </a:spcBef>
                <a:spcAft>
                  <a:spcPts val="0"/>
                </a:spcAft>
              </a:pPr>
              <a:r>
                <a:rPr lang="ja-JP" altLang="en-US" sz="800" dirty="0">
                  <a:solidFill>
                    <a:prstClr val="black"/>
                  </a:solidFill>
                  <a:latin typeface="ＭＳ Ｐゴシック" pitchFamily="50" charset="-128"/>
                </a:rPr>
                <a:t>被保険者区分別・申請区分別・二次判定別・認定件数集計</a:t>
              </a:r>
              <a:endParaRPr lang="en-US" altLang="ja-JP" sz="800" dirty="0">
                <a:solidFill>
                  <a:prstClr val="black"/>
                </a:solidFill>
                <a:latin typeface="ＭＳ Ｐゴシック" pitchFamily="50" charset="-128"/>
              </a:endParaRPr>
            </a:p>
            <a:p>
              <a:pPr fontAlgn="auto">
                <a:spcBef>
                  <a:spcPts val="0"/>
                </a:spcBef>
                <a:spcAft>
                  <a:spcPts val="0"/>
                </a:spcAft>
              </a:pPr>
              <a:r>
                <a:rPr lang="ja-JP" altLang="en-US" sz="800" dirty="0">
                  <a:solidFill>
                    <a:prstClr val="black"/>
                  </a:solidFill>
                  <a:latin typeface="ＭＳ Ｐゴシック" pitchFamily="50" charset="-128"/>
                </a:rPr>
                <a:t>申請区分別／二次判定別・認定有効期間別・認定件数集計</a:t>
              </a:r>
              <a:endParaRPr lang="en-US" altLang="ja-JP" sz="800" dirty="0">
                <a:solidFill>
                  <a:prstClr val="black"/>
                </a:solidFill>
                <a:latin typeface="ＭＳ Ｐゴシック" pitchFamily="50" charset="-128"/>
              </a:endParaRPr>
            </a:p>
            <a:p>
              <a:pPr fontAlgn="auto">
                <a:spcBef>
                  <a:spcPts val="0"/>
                </a:spcBef>
                <a:spcAft>
                  <a:spcPts val="0"/>
                </a:spcAft>
              </a:pPr>
              <a:r>
                <a:rPr lang="ja-JP" altLang="en-US" sz="800" dirty="0">
                  <a:solidFill>
                    <a:prstClr val="black"/>
                  </a:solidFill>
                  <a:latin typeface="ＭＳ Ｐゴシック" pitchFamily="50" charset="-128"/>
                </a:rPr>
                <a:t>要介護１の状態像別・要支援２／要介護１別・認定件数集計</a:t>
              </a:r>
              <a:endParaRPr lang="en-US" altLang="ja-JP" sz="800" dirty="0">
                <a:solidFill>
                  <a:prstClr val="black"/>
                </a:solidFill>
                <a:latin typeface="ＭＳ Ｐゴシック" pitchFamily="50" charset="-128"/>
              </a:endParaRPr>
            </a:p>
            <a:p>
              <a:pPr fontAlgn="auto">
                <a:spcBef>
                  <a:spcPts val="0"/>
                </a:spcBef>
                <a:spcAft>
                  <a:spcPts val="0"/>
                </a:spcAft>
              </a:pPr>
              <a:r>
                <a:rPr lang="ja-JP" altLang="en-US" sz="800" dirty="0">
                  <a:solidFill>
                    <a:prstClr val="black"/>
                  </a:solidFill>
                  <a:latin typeface="ＭＳ Ｐゴシック" pitchFamily="50" charset="-128"/>
                </a:rPr>
                <a:t>一次判定別・二次判定別・認定件数集計（重軽度変更率集計）</a:t>
              </a:r>
            </a:p>
            <a:p>
              <a:pPr fontAlgn="auto">
                <a:spcBef>
                  <a:spcPts val="0"/>
                </a:spcBef>
                <a:spcAft>
                  <a:spcPts val="0"/>
                </a:spcAft>
              </a:pPr>
              <a:r>
                <a:rPr lang="ja-JP" altLang="en-US" sz="800" dirty="0">
                  <a:solidFill>
                    <a:prstClr val="black"/>
                  </a:solidFill>
                  <a:latin typeface="ＭＳ Ｐゴシック" pitchFamily="50" charset="-128"/>
                </a:rPr>
                <a:t>前回二次判定別・二次判定別・認定件数集計（状態区分変化率集計）</a:t>
              </a:r>
            </a:p>
            <a:p>
              <a:pPr fontAlgn="auto">
                <a:spcBef>
                  <a:spcPts val="0"/>
                </a:spcBef>
                <a:spcAft>
                  <a:spcPts val="0"/>
                </a:spcAft>
              </a:pPr>
              <a:r>
                <a:rPr lang="ja-JP" altLang="en-US" sz="800" dirty="0">
                  <a:solidFill>
                    <a:prstClr val="black"/>
                  </a:solidFill>
                  <a:latin typeface="ＭＳ Ｐゴシック" pitchFamily="50" charset="-128"/>
                </a:rPr>
                <a:t>申請区分別・申請日からの各所要日数別・申請件数集計</a:t>
              </a:r>
            </a:p>
            <a:p>
              <a:pPr fontAlgn="auto">
                <a:spcBef>
                  <a:spcPts val="0"/>
                </a:spcBef>
                <a:spcAft>
                  <a:spcPts val="0"/>
                </a:spcAft>
              </a:pPr>
              <a:r>
                <a:rPr lang="ja-JP" altLang="en-US" sz="800" dirty="0">
                  <a:solidFill>
                    <a:prstClr val="black"/>
                  </a:solidFill>
                  <a:latin typeface="ＭＳ Ｐゴシック" pitchFamily="50" charset="-128"/>
                </a:rPr>
                <a:t>特定疾病別・二次判定別・認定</a:t>
              </a:r>
              <a:r>
                <a:rPr lang="ja-JP" altLang="en-US" sz="800" dirty="0" smtClean="0">
                  <a:solidFill>
                    <a:prstClr val="black"/>
                  </a:solidFill>
                  <a:latin typeface="ＭＳ Ｐゴシック" pitchFamily="50" charset="-128"/>
                </a:rPr>
                <a:t>件数集計</a:t>
              </a:r>
            </a:p>
          </p:txBody>
        </p:sp>
        <p:sp>
          <p:nvSpPr>
            <p:cNvPr id="50389" name="Rectangle 213"/>
            <p:cNvSpPr>
              <a:spLocks noChangeArrowheads="1"/>
            </p:cNvSpPr>
            <p:nvPr/>
          </p:nvSpPr>
          <p:spPr bwMode="auto">
            <a:xfrm>
              <a:off x="1487" y="3067"/>
              <a:ext cx="136" cy="1059"/>
            </a:xfrm>
            <a:prstGeom prst="rect">
              <a:avLst/>
            </a:prstGeom>
            <a:noFill/>
            <a:ln w="19050" algn="ctr">
              <a:noFill/>
              <a:miter lim="800000"/>
              <a:headEnd/>
              <a:tailEnd/>
            </a:ln>
            <a:effectLst>
              <a:prstShdw prst="shdw17" dist="17961" dir="2700000">
                <a:schemeClr val="bg1">
                  <a:gamma/>
                  <a:shade val="60000"/>
                  <a:invGamma/>
                </a:schemeClr>
              </a:prstShdw>
            </a:effectLst>
          </p:spPr>
          <p:txBody>
            <a:bodyPr>
              <a:spAutoFit/>
            </a:bodyPr>
            <a:lstStyle/>
            <a:p>
              <a:pPr fontAlgn="auto">
                <a:spcBef>
                  <a:spcPts val="0"/>
                </a:spcBef>
                <a:spcAft>
                  <a:spcPts val="0"/>
                </a:spcAft>
              </a:pPr>
              <a:r>
                <a:rPr lang="ja-JP" altLang="en-US" sz="800" dirty="0">
                  <a:solidFill>
                    <a:prstClr val="black"/>
                  </a:solidFill>
                  <a:latin typeface="ＭＳ Ｐゴシック" pitchFamily="50" charset="-128"/>
                </a:rPr>
                <a:t>①</a:t>
              </a:r>
            </a:p>
            <a:p>
              <a:pPr fontAlgn="auto">
                <a:spcBef>
                  <a:spcPts val="0"/>
                </a:spcBef>
                <a:spcAft>
                  <a:spcPts val="0"/>
                </a:spcAft>
              </a:pPr>
              <a:r>
                <a:rPr lang="ja-JP" altLang="en-US" sz="800" dirty="0">
                  <a:solidFill>
                    <a:prstClr val="black"/>
                  </a:solidFill>
                  <a:latin typeface="ＭＳ Ｐゴシック" pitchFamily="50" charset="-128"/>
                </a:rPr>
                <a:t>②</a:t>
              </a:r>
            </a:p>
            <a:p>
              <a:pPr fontAlgn="auto">
                <a:spcBef>
                  <a:spcPts val="0"/>
                </a:spcBef>
                <a:spcAft>
                  <a:spcPts val="0"/>
                </a:spcAft>
              </a:pPr>
              <a:r>
                <a:rPr lang="ja-JP" altLang="en-US" sz="800" dirty="0">
                  <a:solidFill>
                    <a:prstClr val="black"/>
                  </a:solidFill>
                  <a:latin typeface="ＭＳ Ｐゴシック" pitchFamily="50" charset="-128"/>
                </a:rPr>
                <a:t>③</a:t>
              </a:r>
            </a:p>
            <a:p>
              <a:pPr fontAlgn="auto">
                <a:spcBef>
                  <a:spcPts val="0"/>
                </a:spcBef>
                <a:spcAft>
                  <a:spcPts val="0"/>
                </a:spcAft>
              </a:pPr>
              <a:r>
                <a:rPr lang="ja-JP" altLang="en-US" sz="800" dirty="0">
                  <a:solidFill>
                    <a:prstClr val="black"/>
                  </a:solidFill>
                  <a:latin typeface="ＭＳ Ｐゴシック" pitchFamily="50" charset="-128"/>
                </a:rPr>
                <a:t>④</a:t>
              </a:r>
            </a:p>
            <a:p>
              <a:pPr fontAlgn="auto">
                <a:spcBef>
                  <a:spcPts val="0"/>
                </a:spcBef>
                <a:spcAft>
                  <a:spcPts val="0"/>
                </a:spcAft>
              </a:pPr>
              <a:r>
                <a:rPr lang="ja-JP" altLang="en-US" sz="800" dirty="0">
                  <a:solidFill>
                    <a:prstClr val="black"/>
                  </a:solidFill>
                  <a:latin typeface="ＭＳ Ｐゴシック" pitchFamily="50" charset="-128"/>
                </a:rPr>
                <a:t>⑤</a:t>
              </a:r>
            </a:p>
            <a:p>
              <a:pPr fontAlgn="auto">
                <a:spcBef>
                  <a:spcPts val="0"/>
                </a:spcBef>
                <a:spcAft>
                  <a:spcPts val="0"/>
                </a:spcAft>
              </a:pPr>
              <a:r>
                <a:rPr lang="ja-JP" altLang="en-US" sz="800" dirty="0">
                  <a:solidFill>
                    <a:prstClr val="black"/>
                  </a:solidFill>
                  <a:latin typeface="ＭＳ Ｐゴシック" pitchFamily="50" charset="-128"/>
                </a:rPr>
                <a:t>⑥</a:t>
              </a:r>
            </a:p>
            <a:p>
              <a:pPr fontAlgn="auto">
                <a:spcBef>
                  <a:spcPts val="0"/>
                </a:spcBef>
                <a:spcAft>
                  <a:spcPts val="0"/>
                </a:spcAft>
              </a:pPr>
              <a:r>
                <a:rPr lang="ja-JP" altLang="en-US" sz="800" dirty="0">
                  <a:solidFill>
                    <a:prstClr val="black"/>
                  </a:solidFill>
                  <a:latin typeface="ＭＳ Ｐゴシック" pitchFamily="50" charset="-128"/>
                </a:rPr>
                <a:t>⑦</a:t>
              </a:r>
            </a:p>
            <a:p>
              <a:pPr fontAlgn="auto">
                <a:spcBef>
                  <a:spcPts val="0"/>
                </a:spcBef>
                <a:spcAft>
                  <a:spcPts val="0"/>
                </a:spcAft>
              </a:pPr>
              <a:r>
                <a:rPr lang="ja-JP" altLang="en-US" sz="800" dirty="0">
                  <a:solidFill>
                    <a:prstClr val="black"/>
                  </a:solidFill>
                  <a:latin typeface="ＭＳ Ｐゴシック" pitchFamily="50" charset="-128"/>
                </a:rPr>
                <a:t>⑧</a:t>
              </a:r>
            </a:p>
            <a:p>
              <a:pPr fontAlgn="auto">
                <a:spcBef>
                  <a:spcPts val="0"/>
                </a:spcBef>
                <a:spcAft>
                  <a:spcPts val="0"/>
                </a:spcAft>
              </a:pPr>
              <a:r>
                <a:rPr lang="en-US" altLang="ja-JP" sz="800" dirty="0">
                  <a:solidFill>
                    <a:prstClr val="black"/>
                  </a:solidFill>
                  <a:latin typeface="ＭＳ Ｐゴシック" pitchFamily="50" charset="-128"/>
                </a:rPr>
                <a:t>⑨</a:t>
              </a:r>
            </a:p>
            <a:p>
              <a:pPr fontAlgn="auto">
                <a:spcBef>
                  <a:spcPts val="0"/>
                </a:spcBef>
                <a:spcAft>
                  <a:spcPts val="0"/>
                </a:spcAft>
              </a:pPr>
              <a:r>
                <a:rPr lang="ja-JP" altLang="en-US" sz="800" dirty="0">
                  <a:solidFill>
                    <a:prstClr val="black"/>
                  </a:solidFill>
                  <a:latin typeface="ＭＳ Ｐゴシック" pitchFamily="50" charset="-128"/>
                </a:rPr>
                <a:t>⑩</a:t>
              </a:r>
            </a:p>
            <a:p>
              <a:pPr fontAlgn="auto">
                <a:spcBef>
                  <a:spcPts val="0"/>
                </a:spcBef>
                <a:spcAft>
                  <a:spcPts val="0"/>
                </a:spcAft>
              </a:pPr>
              <a:r>
                <a:rPr lang="ja-JP" altLang="en-US" sz="800" dirty="0">
                  <a:solidFill>
                    <a:prstClr val="black"/>
                  </a:solidFill>
                  <a:latin typeface="ＭＳ Ｐゴシック" pitchFamily="50" charset="-128"/>
                </a:rPr>
                <a:t>⑪</a:t>
              </a:r>
            </a:p>
            <a:p>
              <a:pPr fontAlgn="auto">
                <a:spcBef>
                  <a:spcPts val="0"/>
                </a:spcBef>
                <a:spcAft>
                  <a:spcPts val="0"/>
                </a:spcAft>
              </a:pPr>
              <a:r>
                <a:rPr lang="ja-JP" altLang="en-US" sz="800" dirty="0">
                  <a:solidFill>
                    <a:prstClr val="black"/>
                  </a:solidFill>
                  <a:latin typeface="ＭＳ Ｐゴシック" pitchFamily="50" charset="-128"/>
                </a:rPr>
                <a:t>⑫</a:t>
              </a:r>
            </a:p>
            <a:p>
              <a:pPr fontAlgn="auto">
                <a:spcBef>
                  <a:spcPts val="0"/>
                </a:spcBef>
                <a:spcAft>
                  <a:spcPts val="0"/>
                </a:spcAft>
              </a:pPr>
              <a:endParaRPr lang="ja-JP" altLang="en-US" sz="800" dirty="0">
                <a:solidFill>
                  <a:prstClr val="black"/>
                </a:solidFill>
                <a:latin typeface="ＭＳ Ｐゴシック" pitchFamily="50" charset="-128"/>
              </a:endParaRPr>
            </a:p>
          </p:txBody>
        </p:sp>
      </p:grpSp>
      <p:sp>
        <p:nvSpPr>
          <p:cNvPr id="50377" name="Text Box 38"/>
          <p:cNvSpPr txBox="1">
            <a:spLocks noChangeArrowheads="1"/>
          </p:cNvSpPr>
          <p:nvPr/>
        </p:nvSpPr>
        <p:spPr bwMode="auto">
          <a:xfrm>
            <a:off x="2179028" y="4292683"/>
            <a:ext cx="3323492" cy="576263"/>
          </a:xfrm>
          <a:prstGeom prst="rect">
            <a:avLst/>
          </a:prstGeom>
          <a:solidFill>
            <a:srgbClr val="FFFFFF"/>
          </a:solidFill>
          <a:ln w="19050" algn="ctr">
            <a:solidFill>
              <a:srgbClr val="FF0066"/>
            </a:solidFill>
            <a:miter lim="800000"/>
            <a:headEnd/>
            <a:tailEnd/>
          </a:ln>
        </p:spPr>
        <p:txBody>
          <a:bodyPr anchor="ctr"/>
          <a:lstStyle/>
          <a:p>
            <a:pPr fontAlgn="auto">
              <a:spcBef>
                <a:spcPts val="0"/>
              </a:spcBef>
              <a:spcAft>
                <a:spcPts val="0"/>
              </a:spcAft>
            </a:pPr>
            <a:r>
              <a:rPr lang="ja-JP" altLang="en-US" sz="1200" b="1">
                <a:solidFill>
                  <a:srgbClr val="FF0066"/>
                </a:solidFill>
                <a:latin typeface="ＭＳ Ｐゴシック" pitchFamily="50" charset="-128"/>
              </a:rPr>
              <a:t>報告集計　</a:t>
            </a:r>
          </a:p>
        </p:txBody>
      </p:sp>
      <p:sp>
        <p:nvSpPr>
          <p:cNvPr id="50395" name="Text Box 219"/>
          <p:cNvSpPr txBox="1">
            <a:spLocks noChangeArrowheads="1"/>
          </p:cNvSpPr>
          <p:nvPr/>
        </p:nvSpPr>
        <p:spPr bwMode="auto">
          <a:xfrm>
            <a:off x="2842888" y="4292600"/>
            <a:ext cx="2593731" cy="553998"/>
          </a:xfrm>
          <a:prstGeom prst="rect">
            <a:avLst/>
          </a:prstGeom>
          <a:noFill/>
          <a:ln w="19050" algn="ctr">
            <a:noFill/>
            <a:miter lim="800000"/>
            <a:headEnd/>
            <a:tailEnd/>
          </a:ln>
          <a:effectLst>
            <a:prstShdw prst="shdw17" dist="17961" dir="2700000">
              <a:schemeClr val="bg1">
                <a:gamma/>
                <a:shade val="60000"/>
                <a:invGamma/>
              </a:schemeClr>
            </a:prstShdw>
          </a:effectLst>
        </p:spPr>
        <p:txBody>
          <a:bodyPr rIns="0">
            <a:spAutoFit/>
          </a:bodyPr>
          <a:lstStyle/>
          <a:p>
            <a:pPr fontAlgn="auto">
              <a:spcBef>
                <a:spcPts val="0"/>
              </a:spcBef>
              <a:spcAft>
                <a:spcPts val="0"/>
              </a:spcAft>
            </a:pPr>
            <a:r>
              <a:rPr lang="ja-JP" altLang="en-US" sz="1000">
                <a:solidFill>
                  <a:srgbClr val="FF0066"/>
                </a:solidFill>
                <a:latin typeface="ＭＳ Ｐゴシック" pitchFamily="50" charset="-128"/>
              </a:rPr>
              <a:t>保険者から送信される認定データに対して毎月定型的な集計を行い、その集計結果を月別と年度別の報告書形式で提供する。</a:t>
            </a:r>
          </a:p>
        </p:txBody>
      </p:sp>
      <p:sp>
        <p:nvSpPr>
          <p:cNvPr id="50396" name="Rectangle 220"/>
          <p:cNvSpPr>
            <a:spLocks noChangeArrowheads="1"/>
          </p:cNvSpPr>
          <p:nvPr/>
        </p:nvSpPr>
        <p:spPr bwMode="auto">
          <a:xfrm>
            <a:off x="6632331" y="4292683"/>
            <a:ext cx="1928446" cy="549275"/>
          </a:xfrm>
          <a:prstGeom prst="rect">
            <a:avLst/>
          </a:prstGeom>
          <a:noFill/>
          <a:ln w="19050" algn="ctr">
            <a:noFill/>
            <a:miter lim="800000"/>
            <a:headEnd/>
            <a:tailEnd/>
          </a:ln>
          <a:effectLst>
            <a:prstShdw prst="shdw17" dist="17961" dir="2700000">
              <a:schemeClr val="bg1">
                <a:gamma/>
                <a:shade val="60000"/>
                <a:invGamma/>
              </a:schemeClr>
            </a:prstShdw>
          </a:effectLst>
        </p:spPr>
        <p:txBody>
          <a:bodyPr>
            <a:spAutoFit/>
          </a:bodyPr>
          <a:lstStyle/>
          <a:p>
            <a:pPr fontAlgn="auto">
              <a:spcBef>
                <a:spcPts val="0"/>
              </a:spcBef>
              <a:spcAft>
                <a:spcPts val="0"/>
              </a:spcAft>
            </a:pPr>
            <a:r>
              <a:rPr lang="ja-JP" altLang="en-US" sz="1000">
                <a:solidFill>
                  <a:srgbClr val="0000FF"/>
                </a:solidFill>
                <a:latin typeface="ＭＳ Ｐゴシック" pitchFamily="50" charset="-128"/>
              </a:rPr>
              <a:t>全国、所属都道府県等における、保険者、都道府県の位置づけを数値等で提供する。</a:t>
            </a:r>
          </a:p>
        </p:txBody>
      </p:sp>
      <p:sp>
        <p:nvSpPr>
          <p:cNvPr id="50400" name="Rectangle 224"/>
          <p:cNvSpPr>
            <a:spLocks noChangeArrowheads="1"/>
          </p:cNvSpPr>
          <p:nvPr/>
        </p:nvSpPr>
        <p:spPr bwMode="auto">
          <a:xfrm>
            <a:off x="5767755" y="1768029"/>
            <a:ext cx="3196734" cy="1077218"/>
          </a:xfrm>
          <a:prstGeom prst="rect">
            <a:avLst/>
          </a:prstGeom>
          <a:noFill/>
          <a:ln w="19050" algn="ctr">
            <a:noFill/>
            <a:miter lim="800000"/>
            <a:headEnd/>
            <a:tailEnd/>
          </a:ln>
          <a:effectLst>
            <a:prstShdw prst="shdw17" dist="17961" dir="2700000">
              <a:schemeClr val="bg1">
                <a:gamma/>
                <a:shade val="60000"/>
                <a:invGamma/>
              </a:schemeClr>
            </a:prstShdw>
          </a:effectLst>
        </p:spPr>
        <p:txBody>
          <a:bodyPr wrap="square" anchor="ctr">
            <a:spAutoFit/>
          </a:bodyPr>
          <a:lstStyle/>
          <a:p>
            <a:pPr fontAlgn="auto">
              <a:spcBef>
                <a:spcPts val="0"/>
              </a:spcBef>
              <a:spcAft>
                <a:spcPts val="0"/>
              </a:spcAft>
            </a:pPr>
            <a:r>
              <a:rPr lang="ja-JP" altLang="en-US" sz="1200" b="1" u="sng" dirty="0">
                <a:solidFill>
                  <a:srgbClr val="0000FF"/>
                </a:solidFill>
                <a:latin typeface="ＭＳ Ｐゴシック" pitchFamily="50" charset="-128"/>
              </a:rPr>
              <a:t>●全国における自都道府県の位置づけの把握</a:t>
            </a:r>
          </a:p>
          <a:p>
            <a:pPr fontAlgn="auto">
              <a:spcBef>
                <a:spcPts val="0"/>
              </a:spcBef>
              <a:spcAft>
                <a:spcPts val="0"/>
              </a:spcAft>
            </a:pPr>
            <a:r>
              <a:rPr lang="ja-JP" altLang="en-US" sz="1000" dirty="0">
                <a:solidFill>
                  <a:srgbClr val="0000FF"/>
                </a:solidFill>
                <a:latin typeface="ＭＳ Ｐゴシック" pitchFamily="50" charset="-128"/>
              </a:rPr>
              <a:t>・ 都道府県一覧表</a:t>
            </a:r>
          </a:p>
          <a:p>
            <a:pPr fontAlgn="auto">
              <a:spcBef>
                <a:spcPts val="0"/>
              </a:spcBef>
              <a:spcAft>
                <a:spcPts val="0"/>
              </a:spcAft>
            </a:pPr>
            <a:r>
              <a:rPr lang="ja-JP" altLang="en-US" sz="1200" b="1" u="sng" dirty="0">
                <a:solidFill>
                  <a:srgbClr val="0000FF"/>
                </a:solidFill>
                <a:latin typeface="ＭＳ Ｐゴシック" pitchFamily="50" charset="-128"/>
              </a:rPr>
              <a:t>●自都道府県内の保険者の位置づけの把握</a:t>
            </a:r>
          </a:p>
          <a:p>
            <a:pPr fontAlgn="auto">
              <a:spcBef>
                <a:spcPts val="0"/>
              </a:spcBef>
              <a:spcAft>
                <a:spcPts val="0"/>
              </a:spcAft>
            </a:pPr>
            <a:r>
              <a:rPr lang="ja-JP" altLang="en-US" sz="1000" dirty="0">
                <a:solidFill>
                  <a:srgbClr val="0000FF"/>
                </a:solidFill>
                <a:latin typeface="ＭＳ Ｐゴシック" pitchFamily="50" charset="-128"/>
              </a:rPr>
              <a:t>・ 都道府県別市町村一覧表</a:t>
            </a:r>
          </a:p>
          <a:p>
            <a:pPr fontAlgn="auto">
              <a:spcBef>
                <a:spcPts val="0"/>
              </a:spcBef>
              <a:spcAft>
                <a:spcPts val="0"/>
              </a:spcAft>
            </a:pPr>
            <a:r>
              <a:rPr lang="ja-JP" altLang="en-US" sz="1000" dirty="0">
                <a:solidFill>
                  <a:srgbClr val="0000FF"/>
                </a:solidFill>
                <a:latin typeface="ＭＳ Ｐゴシック" pitchFamily="50" charset="-128"/>
              </a:rPr>
              <a:t>・ 政令指定都市に所属する行政区、又は広域連合等を構成する市町村一覧表</a:t>
            </a:r>
          </a:p>
        </p:txBody>
      </p:sp>
      <p:sp>
        <p:nvSpPr>
          <p:cNvPr id="50401" name="角丸四角形 20"/>
          <p:cNvSpPr>
            <a:spLocks noChangeArrowheads="1"/>
          </p:cNvSpPr>
          <p:nvPr/>
        </p:nvSpPr>
        <p:spPr bwMode="auto">
          <a:xfrm>
            <a:off x="1846390" y="1628778"/>
            <a:ext cx="930520" cy="360363"/>
          </a:xfrm>
          <a:prstGeom prst="roundRect">
            <a:avLst>
              <a:gd name="adj" fmla="val 3074"/>
            </a:avLst>
          </a:prstGeom>
          <a:solidFill>
            <a:srgbClr val="3C3C77"/>
          </a:solidFill>
          <a:ln w="25400" algn="ctr">
            <a:solidFill>
              <a:schemeClr val="hlink"/>
            </a:solidFill>
            <a:round/>
            <a:headEnd/>
            <a:tailEnd/>
          </a:ln>
        </p:spPr>
        <p:txBody>
          <a:bodyPr wrap="none"/>
          <a:lstStyle/>
          <a:p>
            <a:pPr fontAlgn="auto">
              <a:spcBef>
                <a:spcPts val="0"/>
              </a:spcBef>
              <a:spcAft>
                <a:spcPts val="0"/>
              </a:spcAft>
            </a:pPr>
            <a:r>
              <a:rPr lang="ja-JP" altLang="en-US" sz="1600">
                <a:solidFill>
                  <a:prstClr val="white"/>
                </a:solidFill>
                <a:latin typeface="HGPｺﾞｼｯｸE" pitchFamily="50" charset="-128"/>
                <a:ea typeface="HGPｺﾞｼｯｸE" pitchFamily="50" charset="-128"/>
              </a:rPr>
              <a:t>都道府県</a:t>
            </a:r>
          </a:p>
        </p:txBody>
      </p:sp>
      <p:sp>
        <p:nvSpPr>
          <p:cNvPr id="50402" name="Line 226"/>
          <p:cNvSpPr>
            <a:spLocks noChangeShapeType="1"/>
          </p:cNvSpPr>
          <p:nvPr/>
        </p:nvSpPr>
        <p:spPr bwMode="auto">
          <a:xfrm>
            <a:off x="318026" y="3716338"/>
            <a:ext cx="8646499" cy="694"/>
          </a:xfrm>
          <a:prstGeom prst="line">
            <a:avLst/>
          </a:prstGeom>
          <a:noFill/>
          <a:ln w="38100">
            <a:solidFill>
              <a:schemeClr val="hlink"/>
            </a:solidFill>
            <a:round/>
            <a:headEnd/>
            <a:tailEnd/>
          </a:ln>
          <a:effectLst/>
        </p:spPr>
        <p:txBody>
          <a:bodyPr wrap="none" anchor="ctr"/>
          <a:lstStyle/>
          <a:p>
            <a:pPr fontAlgn="auto">
              <a:spcBef>
                <a:spcPts val="0"/>
              </a:spcBef>
              <a:spcAft>
                <a:spcPts val="0"/>
              </a:spcAft>
            </a:pPr>
            <a:endParaRPr lang="ja-JP" altLang="en-US">
              <a:solidFill>
                <a:prstClr val="black"/>
              </a:solidFill>
              <a:latin typeface="Calibri"/>
              <a:ea typeface="ＭＳ Ｐゴシック"/>
            </a:endParaRPr>
          </a:p>
        </p:txBody>
      </p:sp>
      <p:sp>
        <p:nvSpPr>
          <p:cNvPr id="50403" name="Line 227"/>
          <p:cNvSpPr>
            <a:spLocks noChangeShapeType="1"/>
          </p:cNvSpPr>
          <p:nvPr/>
        </p:nvSpPr>
        <p:spPr bwMode="auto">
          <a:xfrm>
            <a:off x="1647092" y="3068638"/>
            <a:ext cx="7317395" cy="322"/>
          </a:xfrm>
          <a:prstGeom prst="line">
            <a:avLst/>
          </a:prstGeom>
          <a:noFill/>
          <a:ln w="38100">
            <a:solidFill>
              <a:schemeClr val="hlink"/>
            </a:solidFill>
            <a:round/>
            <a:headEnd/>
            <a:tailEnd/>
          </a:ln>
          <a:effectLst/>
        </p:spPr>
        <p:txBody>
          <a:bodyPr wrap="none" anchor="ctr"/>
          <a:lstStyle/>
          <a:p>
            <a:pPr fontAlgn="auto">
              <a:spcBef>
                <a:spcPts val="0"/>
              </a:spcBef>
              <a:spcAft>
                <a:spcPts val="0"/>
              </a:spcAft>
            </a:pPr>
            <a:endParaRPr lang="ja-JP" altLang="en-US">
              <a:solidFill>
                <a:prstClr val="black"/>
              </a:solidFill>
              <a:latin typeface="Calibri"/>
              <a:ea typeface="ＭＳ Ｐゴシック"/>
            </a:endParaRPr>
          </a:p>
        </p:txBody>
      </p:sp>
      <p:sp>
        <p:nvSpPr>
          <p:cNvPr id="50404" name="Line 228"/>
          <p:cNvSpPr>
            <a:spLocks noChangeShapeType="1"/>
          </p:cNvSpPr>
          <p:nvPr/>
        </p:nvSpPr>
        <p:spPr bwMode="auto">
          <a:xfrm flipH="1" flipV="1">
            <a:off x="8964488" y="3068960"/>
            <a:ext cx="0" cy="647378"/>
          </a:xfrm>
          <a:prstGeom prst="line">
            <a:avLst/>
          </a:prstGeom>
          <a:noFill/>
          <a:ln w="38100">
            <a:solidFill>
              <a:schemeClr val="hlink"/>
            </a:solidFill>
            <a:round/>
            <a:headEnd/>
            <a:tailEnd/>
          </a:ln>
          <a:effectLst/>
        </p:spPr>
        <p:txBody>
          <a:bodyPr wrap="none" anchor="ctr"/>
          <a:lstStyle/>
          <a:p>
            <a:pPr fontAlgn="auto">
              <a:spcBef>
                <a:spcPts val="0"/>
              </a:spcBef>
              <a:spcAft>
                <a:spcPts val="0"/>
              </a:spcAft>
            </a:pPr>
            <a:endParaRPr lang="ja-JP" altLang="en-US">
              <a:solidFill>
                <a:prstClr val="black"/>
              </a:solidFill>
              <a:latin typeface="Calibri"/>
              <a:ea typeface="ＭＳ Ｐゴシック"/>
            </a:endParaRPr>
          </a:p>
        </p:txBody>
      </p:sp>
      <p:sp>
        <p:nvSpPr>
          <p:cNvPr id="50405" name="Line 229"/>
          <p:cNvSpPr>
            <a:spLocks noChangeShapeType="1"/>
          </p:cNvSpPr>
          <p:nvPr/>
        </p:nvSpPr>
        <p:spPr bwMode="auto">
          <a:xfrm>
            <a:off x="317989" y="2708275"/>
            <a:ext cx="1329103" cy="0"/>
          </a:xfrm>
          <a:prstGeom prst="line">
            <a:avLst/>
          </a:prstGeom>
          <a:noFill/>
          <a:ln w="38100">
            <a:solidFill>
              <a:schemeClr val="hlink"/>
            </a:solidFill>
            <a:round/>
            <a:headEnd/>
            <a:tailEnd/>
          </a:ln>
          <a:effectLst/>
        </p:spPr>
        <p:txBody>
          <a:bodyPr wrap="none" anchor="ctr"/>
          <a:lstStyle/>
          <a:p>
            <a:pPr fontAlgn="auto">
              <a:spcBef>
                <a:spcPts val="0"/>
              </a:spcBef>
              <a:spcAft>
                <a:spcPts val="0"/>
              </a:spcAft>
            </a:pPr>
            <a:endParaRPr lang="ja-JP" altLang="en-US">
              <a:solidFill>
                <a:prstClr val="black"/>
              </a:solidFill>
              <a:latin typeface="Calibri"/>
              <a:ea typeface="ＭＳ Ｐゴシック"/>
            </a:endParaRPr>
          </a:p>
        </p:txBody>
      </p:sp>
      <p:sp>
        <p:nvSpPr>
          <p:cNvPr id="50406" name="Line 230"/>
          <p:cNvSpPr>
            <a:spLocks noChangeShapeType="1"/>
          </p:cNvSpPr>
          <p:nvPr/>
        </p:nvSpPr>
        <p:spPr bwMode="auto">
          <a:xfrm flipV="1">
            <a:off x="1647092" y="2708358"/>
            <a:ext cx="0" cy="360363"/>
          </a:xfrm>
          <a:prstGeom prst="line">
            <a:avLst/>
          </a:prstGeom>
          <a:noFill/>
          <a:ln w="38100">
            <a:solidFill>
              <a:schemeClr val="hlink"/>
            </a:solidFill>
            <a:round/>
            <a:headEnd/>
            <a:tailEnd/>
          </a:ln>
          <a:effectLst/>
        </p:spPr>
        <p:txBody>
          <a:bodyPr wrap="none" anchor="ctr"/>
          <a:lstStyle/>
          <a:p>
            <a:pPr fontAlgn="auto">
              <a:spcBef>
                <a:spcPts val="0"/>
              </a:spcBef>
              <a:spcAft>
                <a:spcPts val="0"/>
              </a:spcAft>
            </a:pPr>
            <a:endParaRPr lang="ja-JP" altLang="en-US">
              <a:solidFill>
                <a:prstClr val="black"/>
              </a:solidFill>
              <a:latin typeface="Calibri"/>
              <a:ea typeface="ＭＳ Ｐゴシック"/>
            </a:endParaRPr>
          </a:p>
        </p:txBody>
      </p:sp>
      <p:sp>
        <p:nvSpPr>
          <p:cNvPr id="50407" name="Line 231"/>
          <p:cNvSpPr>
            <a:spLocks noChangeShapeType="1"/>
          </p:cNvSpPr>
          <p:nvPr/>
        </p:nvSpPr>
        <p:spPr bwMode="auto">
          <a:xfrm flipV="1">
            <a:off x="317989" y="2708358"/>
            <a:ext cx="0" cy="1008063"/>
          </a:xfrm>
          <a:prstGeom prst="line">
            <a:avLst/>
          </a:prstGeom>
          <a:noFill/>
          <a:ln w="38100">
            <a:solidFill>
              <a:schemeClr val="hlink"/>
            </a:solidFill>
            <a:round/>
            <a:headEnd/>
            <a:tailEnd/>
          </a:ln>
          <a:effectLst/>
        </p:spPr>
        <p:txBody>
          <a:bodyPr wrap="none" anchor="ctr"/>
          <a:lstStyle/>
          <a:p>
            <a:pPr fontAlgn="auto">
              <a:spcBef>
                <a:spcPts val="0"/>
              </a:spcBef>
              <a:spcAft>
                <a:spcPts val="0"/>
              </a:spcAft>
            </a:pPr>
            <a:endParaRPr lang="ja-JP" altLang="en-US">
              <a:solidFill>
                <a:prstClr val="black"/>
              </a:solidFill>
              <a:latin typeface="Calibri"/>
              <a:ea typeface="ＭＳ Ｐゴシック"/>
            </a:endParaRPr>
          </a:p>
        </p:txBody>
      </p:sp>
      <p:sp>
        <p:nvSpPr>
          <p:cNvPr id="50408" name="角丸四角形 20"/>
          <p:cNvSpPr>
            <a:spLocks noChangeArrowheads="1"/>
          </p:cNvSpPr>
          <p:nvPr/>
        </p:nvSpPr>
        <p:spPr bwMode="auto">
          <a:xfrm>
            <a:off x="184639" y="2565483"/>
            <a:ext cx="798635" cy="360363"/>
          </a:xfrm>
          <a:prstGeom prst="roundRect">
            <a:avLst>
              <a:gd name="adj" fmla="val 3074"/>
            </a:avLst>
          </a:prstGeom>
          <a:solidFill>
            <a:srgbClr val="3C3C77"/>
          </a:solidFill>
          <a:ln w="25400" algn="ctr">
            <a:solidFill>
              <a:schemeClr val="hlink"/>
            </a:solidFill>
            <a:round/>
            <a:headEnd/>
            <a:tailEnd/>
          </a:ln>
        </p:spPr>
        <p:txBody>
          <a:bodyPr wrap="none"/>
          <a:lstStyle/>
          <a:p>
            <a:pPr fontAlgn="auto">
              <a:spcBef>
                <a:spcPts val="0"/>
              </a:spcBef>
              <a:spcAft>
                <a:spcPts val="0"/>
              </a:spcAft>
            </a:pPr>
            <a:r>
              <a:rPr lang="ja-JP" altLang="en-US" sz="1600">
                <a:solidFill>
                  <a:prstClr val="white"/>
                </a:solidFill>
                <a:latin typeface="HGPｺﾞｼｯｸE" pitchFamily="50" charset="-128"/>
                <a:ea typeface="HGPｺﾞｼｯｸE" pitchFamily="50" charset="-128"/>
              </a:rPr>
              <a:t>保険者</a:t>
            </a:r>
          </a:p>
        </p:txBody>
      </p:sp>
      <p:sp>
        <p:nvSpPr>
          <p:cNvPr id="50409" name="AutoShape 233"/>
          <p:cNvSpPr>
            <a:spLocks noChangeArrowheads="1"/>
          </p:cNvSpPr>
          <p:nvPr/>
        </p:nvSpPr>
        <p:spPr bwMode="auto">
          <a:xfrm>
            <a:off x="1182566" y="2349500"/>
            <a:ext cx="332642" cy="647700"/>
          </a:xfrm>
          <a:prstGeom prst="downArrow">
            <a:avLst>
              <a:gd name="adj1" fmla="val 49778"/>
              <a:gd name="adj2" fmla="val 62317"/>
            </a:avLst>
          </a:prstGeom>
          <a:solidFill>
            <a:srgbClr val="CC99FF"/>
          </a:solidFill>
          <a:ln w="19050" algn="ctr">
            <a:noFill/>
            <a:miter lim="800000"/>
            <a:headEnd/>
            <a:tailEnd/>
          </a:ln>
          <a:effectLst/>
        </p:spPr>
        <p:txBody>
          <a:bodyPr vert="eaVert" wrap="none" anchor="ctr"/>
          <a:lstStyle/>
          <a:p>
            <a:pPr fontAlgn="auto">
              <a:spcBef>
                <a:spcPts val="0"/>
              </a:spcBef>
              <a:spcAft>
                <a:spcPts val="0"/>
              </a:spcAft>
            </a:pPr>
            <a:r>
              <a:rPr lang="ja-JP" altLang="en-US" sz="1200">
                <a:solidFill>
                  <a:prstClr val="black"/>
                </a:solidFill>
                <a:latin typeface="ＭＳ Ｐゴシック" pitchFamily="50" charset="-128"/>
              </a:rPr>
              <a:t>申請</a:t>
            </a:r>
          </a:p>
        </p:txBody>
      </p:sp>
      <p:sp>
        <p:nvSpPr>
          <p:cNvPr id="50411" name="Rectangle 235"/>
          <p:cNvSpPr>
            <a:spLocks noChangeArrowheads="1"/>
          </p:cNvSpPr>
          <p:nvPr/>
        </p:nvSpPr>
        <p:spPr bwMode="auto">
          <a:xfrm>
            <a:off x="5767754" y="3068638"/>
            <a:ext cx="2924908" cy="609600"/>
          </a:xfrm>
          <a:prstGeom prst="rect">
            <a:avLst/>
          </a:prstGeom>
          <a:noFill/>
          <a:ln w="19050" algn="ctr">
            <a:noFill/>
            <a:miter lim="800000"/>
            <a:headEnd/>
            <a:tailEnd/>
          </a:ln>
          <a:effectLst>
            <a:prstShdw prst="shdw17" dist="17961" dir="2700000">
              <a:schemeClr val="bg1">
                <a:gamma/>
                <a:shade val="60000"/>
                <a:invGamma/>
              </a:schemeClr>
            </a:prstShdw>
          </a:effectLst>
        </p:spPr>
        <p:txBody>
          <a:bodyPr rIns="0">
            <a:spAutoFit/>
          </a:bodyPr>
          <a:lstStyle/>
          <a:p>
            <a:pPr fontAlgn="auto">
              <a:spcBef>
                <a:spcPts val="0"/>
              </a:spcBef>
              <a:spcAft>
                <a:spcPts val="0"/>
              </a:spcAft>
            </a:pPr>
            <a:r>
              <a:rPr lang="ja-JP" altLang="en-US" sz="1200" b="1" u="sng">
                <a:solidFill>
                  <a:srgbClr val="0000FF"/>
                </a:solidFill>
                <a:latin typeface="ＭＳ Ｐゴシック" pitchFamily="50" charset="-128"/>
              </a:rPr>
              <a:t>●自保険者が属する都道府県の全国における位置づけの把握</a:t>
            </a:r>
          </a:p>
          <a:p>
            <a:pPr fontAlgn="auto">
              <a:spcBef>
                <a:spcPts val="0"/>
              </a:spcBef>
              <a:spcAft>
                <a:spcPts val="0"/>
              </a:spcAft>
            </a:pPr>
            <a:r>
              <a:rPr lang="ja-JP" altLang="en-US" sz="1000">
                <a:solidFill>
                  <a:srgbClr val="0000FF"/>
                </a:solidFill>
                <a:latin typeface="ＭＳ Ｐゴシック" pitchFamily="50" charset="-128"/>
              </a:rPr>
              <a:t>・ 都道府県一覧表</a:t>
            </a:r>
          </a:p>
        </p:txBody>
      </p:sp>
      <p:sp>
        <p:nvSpPr>
          <p:cNvPr id="50412" name="Rectangle 236"/>
          <p:cNvSpPr>
            <a:spLocks noChangeArrowheads="1"/>
          </p:cNvSpPr>
          <p:nvPr/>
        </p:nvSpPr>
        <p:spPr bwMode="auto">
          <a:xfrm>
            <a:off x="2045681" y="3141746"/>
            <a:ext cx="3722077" cy="274637"/>
          </a:xfrm>
          <a:prstGeom prst="rect">
            <a:avLst/>
          </a:prstGeom>
          <a:noFill/>
          <a:ln w="19050" algn="ctr">
            <a:noFill/>
            <a:miter lim="800000"/>
            <a:headEnd/>
            <a:tailEnd/>
          </a:ln>
          <a:effectLst>
            <a:prstShdw prst="shdw17" dist="17961" dir="2700000">
              <a:schemeClr val="bg1">
                <a:gamma/>
                <a:shade val="60000"/>
                <a:invGamma/>
              </a:schemeClr>
            </a:prstShdw>
          </a:effectLst>
        </p:spPr>
        <p:txBody>
          <a:bodyPr>
            <a:spAutoFit/>
          </a:bodyPr>
          <a:lstStyle/>
          <a:p>
            <a:pPr fontAlgn="auto">
              <a:spcBef>
                <a:spcPts val="0"/>
              </a:spcBef>
              <a:spcAft>
                <a:spcPts val="0"/>
              </a:spcAft>
            </a:pPr>
            <a:r>
              <a:rPr lang="ja-JP" altLang="en-US" sz="1200" b="1" u="sng">
                <a:solidFill>
                  <a:srgbClr val="0000FF"/>
                </a:solidFill>
                <a:latin typeface="ＭＳ Ｐゴシック" pitchFamily="50" charset="-128"/>
              </a:rPr>
              <a:t>●自保険者における要介護認定の状況把握</a:t>
            </a:r>
            <a:endParaRPr lang="ja-JP" altLang="en-US" sz="1200">
              <a:solidFill>
                <a:srgbClr val="0000FF"/>
              </a:solidFill>
              <a:latin typeface="ＭＳ Ｐゴシック" pitchFamily="50" charset="-128"/>
            </a:endParaRPr>
          </a:p>
        </p:txBody>
      </p:sp>
      <p:sp>
        <p:nvSpPr>
          <p:cNvPr id="50413" name="Rectangle 237"/>
          <p:cNvSpPr>
            <a:spLocks noChangeArrowheads="1"/>
          </p:cNvSpPr>
          <p:nvPr/>
        </p:nvSpPr>
        <p:spPr bwMode="auto">
          <a:xfrm>
            <a:off x="2045677" y="2060579"/>
            <a:ext cx="3788020" cy="830997"/>
          </a:xfrm>
          <a:prstGeom prst="rect">
            <a:avLst/>
          </a:prstGeom>
          <a:noFill/>
          <a:ln w="19050" algn="ctr">
            <a:noFill/>
            <a:miter lim="800000"/>
            <a:headEnd/>
            <a:tailEnd/>
          </a:ln>
          <a:effectLst>
            <a:prstShdw prst="shdw17" dist="17961" dir="2700000">
              <a:schemeClr val="bg1">
                <a:gamma/>
                <a:shade val="60000"/>
                <a:invGamma/>
              </a:schemeClr>
            </a:prstShdw>
          </a:effectLst>
        </p:spPr>
        <p:txBody>
          <a:bodyPr>
            <a:spAutoFit/>
          </a:bodyPr>
          <a:lstStyle/>
          <a:p>
            <a:pPr fontAlgn="auto">
              <a:spcBef>
                <a:spcPts val="0"/>
              </a:spcBef>
              <a:spcAft>
                <a:spcPts val="0"/>
              </a:spcAft>
            </a:pPr>
            <a:r>
              <a:rPr lang="ja-JP" altLang="en-US" sz="1200" b="1" u="sng">
                <a:solidFill>
                  <a:srgbClr val="0000FF"/>
                </a:solidFill>
                <a:latin typeface="ＭＳ Ｐゴシック" pitchFamily="50" charset="-128"/>
              </a:rPr>
              <a:t>●自都道府県における要介護認定の状況把握</a:t>
            </a:r>
          </a:p>
          <a:p>
            <a:pPr fontAlgn="auto">
              <a:spcBef>
                <a:spcPts val="0"/>
              </a:spcBef>
              <a:spcAft>
                <a:spcPts val="0"/>
              </a:spcAft>
            </a:pPr>
            <a:endParaRPr lang="ja-JP" altLang="en-US" sz="1200" b="1" u="sng">
              <a:solidFill>
                <a:srgbClr val="0000FF"/>
              </a:solidFill>
              <a:latin typeface="ＭＳ Ｐゴシック" pitchFamily="50" charset="-128"/>
            </a:endParaRPr>
          </a:p>
          <a:p>
            <a:pPr fontAlgn="auto">
              <a:spcBef>
                <a:spcPts val="0"/>
              </a:spcBef>
              <a:spcAft>
                <a:spcPts val="0"/>
              </a:spcAft>
            </a:pPr>
            <a:r>
              <a:rPr lang="ja-JP" altLang="en-US" sz="1200" b="1" u="sng">
                <a:solidFill>
                  <a:srgbClr val="0000FF"/>
                </a:solidFill>
                <a:latin typeface="ＭＳ Ｐゴシック" pitchFamily="50" charset="-128"/>
              </a:rPr>
              <a:t>●自都道府県内の保険者における要介護認定の状況把握</a:t>
            </a:r>
            <a:endParaRPr lang="en-US" altLang="ja-JP" sz="1200" b="1" u="sng">
              <a:solidFill>
                <a:srgbClr val="0000FF"/>
              </a:solidFill>
              <a:latin typeface="ＭＳ Ｐゴシック" pitchFamily="50" charset="-128"/>
            </a:endParaRPr>
          </a:p>
        </p:txBody>
      </p:sp>
      <p:sp>
        <p:nvSpPr>
          <p:cNvPr id="50414" name="AutoShape 238"/>
          <p:cNvSpPr>
            <a:spLocks noChangeArrowheads="1"/>
          </p:cNvSpPr>
          <p:nvPr/>
        </p:nvSpPr>
        <p:spPr bwMode="auto">
          <a:xfrm rot="16200000" flipV="1">
            <a:off x="5151255" y="3065651"/>
            <a:ext cx="503238" cy="1661746"/>
          </a:xfrm>
          <a:prstGeom prst="homePlate">
            <a:avLst>
              <a:gd name="adj" fmla="val 42454"/>
            </a:avLst>
          </a:prstGeom>
          <a:solidFill>
            <a:srgbClr val="CC99FF"/>
          </a:solidFill>
          <a:ln w="19050">
            <a:noFill/>
            <a:miter lim="800000"/>
            <a:headEnd/>
            <a:tailEnd/>
          </a:ln>
          <a:effectLst/>
        </p:spPr>
        <p:txBody>
          <a:bodyPr rot="10800000" vert="eaVert" anchor="ctr"/>
          <a:lstStyle/>
          <a:p>
            <a:pPr fontAlgn="auto">
              <a:spcBef>
                <a:spcPts val="0"/>
              </a:spcBef>
              <a:spcAft>
                <a:spcPts val="0"/>
              </a:spcAft>
            </a:pPr>
            <a:r>
              <a:rPr lang="ja-JP" altLang="en-US" sz="1600" b="1" dirty="0" smtClean="0">
                <a:solidFill>
                  <a:prstClr val="black"/>
                </a:solidFill>
                <a:latin typeface="ＭＳ Ｐゴシック" pitchFamily="50" charset="-128"/>
              </a:rPr>
              <a:t>　　　帳票</a:t>
            </a:r>
            <a:r>
              <a:rPr lang="ja-JP" altLang="en-US" sz="1600" b="1" dirty="0">
                <a:solidFill>
                  <a:prstClr val="black"/>
                </a:solidFill>
                <a:latin typeface="ＭＳ Ｐゴシック" pitchFamily="50" charset="-128"/>
              </a:rPr>
              <a:t>出力</a:t>
            </a:r>
          </a:p>
        </p:txBody>
      </p:sp>
      <p:sp>
        <p:nvSpPr>
          <p:cNvPr id="50415" name="AutoShape 239"/>
          <p:cNvSpPr>
            <a:spLocks noChangeArrowheads="1"/>
          </p:cNvSpPr>
          <p:nvPr/>
        </p:nvSpPr>
        <p:spPr bwMode="auto">
          <a:xfrm>
            <a:off x="716573" y="5373688"/>
            <a:ext cx="930519" cy="431800"/>
          </a:xfrm>
          <a:prstGeom prst="can">
            <a:avLst>
              <a:gd name="adj" fmla="val 19495"/>
            </a:avLst>
          </a:prstGeom>
          <a:solidFill>
            <a:srgbClr val="5F5F5F"/>
          </a:solidFill>
          <a:ln w="9525">
            <a:solidFill>
              <a:srgbClr val="FFFFFF"/>
            </a:solidFill>
            <a:round/>
            <a:headEnd/>
            <a:tailEnd/>
          </a:ln>
          <a:effectLst/>
        </p:spPr>
        <p:txBody>
          <a:bodyPr wrap="none" anchor="ctr"/>
          <a:lstStyle/>
          <a:p>
            <a:pPr fontAlgn="auto">
              <a:spcBef>
                <a:spcPts val="0"/>
              </a:spcBef>
              <a:spcAft>
                <a:spcPts val="0"/>
              </a:spcAft>
            </a:pPr>
            <a:r>
              <a:rPr lang="ja-JP" altLang="en-US" sz="1200" b="1">
                <a:solidFill>
                  <a:srgbClr val="FFFFFF"/>
                </a:solidFill>
                <a:latin typeface="Arial" charset="0"/>
              </a:rPr>
              <a:t>認定データ</a:t>
            </a:r>
          </a:p>
        </p:txBody>
      </p:sp>
    </p:spTree>
    <p:extLst>
      <p:ext uri="{BB962C8B-B14F-4D97-AF65-F5344CB8AC3E}">
        <p14:creationId xmlns:p14="http://schemas.microsoft.com/office/powerpoint/2010/main" val="359274499"/>
      </p:ext>
    </p:extLst>
  </p:cSld>
  <p:clrMapOvr>
    <a:masterClrMapping/>
  </p:clrMapOvr>
  <p:transition spd="med">
    <p:blinds dir="vert"/>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p:cNvSpPr/>
          <p:nvPr/>
        </p:nvSpPr>
        <p:spPr>
          <a:xfrm>
            <a:off x="0" y="0"/>
            <a:ext cx="9144000" cy="548680"/>
          </a:xfrm>
          <a:prstGeom prst="rect">
            <a:avLst/>
          </a:prstGeom>
          <a:gradFill>
            <a:gsLst>
              <a:gs pos="0">
                <a:srgbClr val="FFCAAF">
                  <a:alpha val="2000"/>
                </a:srgbClr>
              </a:gs>
              <a:gs pos="50000">
                <a:schemeClr val="accent1">
                  <a:tint val="44500"/>
                  <a:satMod val="160000"/>
                </a:schemeClr>
              </a:gs>
              <a:gs pos="100000">
                <a:schemeClr val="accent1">
                  <a:tint val="23500"/>
                  <a:satMod val="1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393" tIns="45697" rIns="91393" bIns="45697" anchor="ctr"/>
          <a:lstStyle/>
          <a:p>
            <a:pPr algn="ctr" fontAlgn="auto">
              <a:spcBef>
                <a:spcPts val="0"/>
              </a:spcBef>
              <a:spcAft>
                <a:spcPts val="0"/>
              </a:spcAft>
            </a:pPr>
            <a:r>
              <a:rPr lang="ja-JP" altLang="ja-JP" sz="2400" b="1" dirty="0" smtClean="0">
                <a:solidFill>
                  <a:prstClr val="black"/>
                </a:solidFill>
                <a:latin typeface="HG丸ｺﾞｼｯｸM-PRO" pitchFamily="50" charset="-128"/>
                <a:ea typeface="HG丸ｺﾞｼｯｸM-PRO" pitchFamily="50" charset="-128"/>
              </a:rPr>
              <a:t>「</a:t>
            </a:r>
            <a:r>
              <a:rPr lang="ja-JP" altLang="en-US" sz="2400" b="1" dirty="0" smtClean="0">
                <a:solidFill>
                  <a:prstClr val="black"/>
                </a:solidFill>
                <a:latin typeface="HG丸ｺﾞｼｯｸM-PRO" pitchFamily="50" charset="-128"/>
                <a:ea typeface="HG丸ｺﾞｼｯｸM-PRO" pitchFamily="50" charset="-128"/>
              </a:rPr>
              <a:t>見える化」を</a:t>
            </a:r>
            <a:r>
              <a:rPr lang="ja-JP" altLang="ja-JP" sz="2400" b="1" dirty="0" smtClean="0">
                <a:solidFill>
                  <a:prstClr val="black"/>
                </a:solidFill>
                <a:latin typeface="HG丸ｺﾞｼｯｸM-PRO" pitchFamily="50" charset="-128"/>
                <a:ea typeface="HG丸ｺﾞｼｯｸM-PRO" pitchFamily="50" charset="-128"/>
              </a:rPr>
              <a:t>活用</a:t>
            </a:r>
            <a:r>
              <a:rPr lang="ja-JP" altLang="en-US" sz="2400" b="1" dirty="0" smtClean="0">
                <a:solidFill>
                  <a:prstClr val="black"/>
                </a:solidFill>
                <a:latin typeface="HG丸ｺﾞｼｯｸM-PRO" pitchFamily="50" charset="-128"/>
                <a:ea typeface="HG丸ｺﾞｼｯｸM-PRO" pitchFamily="50" charset="-128"/>
              </a:rPr>
              <a:t>した地域診断の例（介護予防</a:t>
            </a:r>
            <a:r>
              <a:rPr lang="en-US" altLang="ja-JP" sz="2400" b="1" dirty="0" smtClean="0">
                <a:solidFill>
                  <a:prstClr val="black"/>
                </a:solidFill>
                <a:latin typeface="HG丸ｺﾞｼｯｸM-PRO" pitchFamily="50" charset="-128"/>
                <a:ea typeface="HG丸ｺﾞｼｯｸM-PRO" pitchFamily="50" charset="-128"/>
              </a:rPr>
              <a:t>Web</a:t>
            </a:r>
            <a:r>
              <a:rPr lang="ja-JP" altLang="en-US" sz="2400" b="1" dirty="0" smtClean="0">
                <a:solidFill>
                  <a:prstClr val="black"/>
                </a:solidFill>
                <a:latin typeface="HG丸ｺﾞｼｯｸM-PRO" pitchFamily="50" charset="-128"/>
                <a:ea typeface="HG丸ｺﾞｼｯｸM-PRO" pitchFamily="50" charset="-128"/>
              </a:rPr>
              <a:t>アトラス）</a:t>
            </a:r>
          </a:p>
        </p:txBody>
      </p:sp>
      <p:sp>
        <p:nvSpPr>
          <p:cNvPr id="23" name="角丸四角形 22"/>
          <p:cNvSpPr/>
          <p:nvPr/>
        </p:nvSpPr>
        <p:spPr>
          <a:xfrm>
            <a:off x="38641" y="2780928"/>
            <a:ext cx="9079605" cy="3888432"/>
          </a:xfrm>
          <a:prstGeom prst="roundRect">
            <a:avLst/>
          </a:prstGeom>
        </p:spPr>
        <p:style>
          <a:lnRef idx="1">
            <a:schemeClr val="accent1"/>
          </a:lnRef>
          <a:fillRef idx="2">
            <a:schemeClr val="accent1"/>
          </a:fillRef>
          <a:effectRef idx="1">
            <a:schemeClr val="accent1"/>
          </a:effectRef>
          <a:fontRef idx="minor">
            <a:schemeClr val="dk1"/>
          </a:fontRef>
        </p:style>
        <p:txBody>
          <a:bodyPr lIns="91398" tIns="45698" rIns="91398" bIns="45698"/>
          <a:lstStyle/>
          <a:p>
            <a:pPr defTabSz="914326" fontAlgn="auto">
              <a:spcBef>
                <a:spcPts val="0"/>
              </a:spcBef>
              <a:spcAft>
                <a:spcPts val="0"/>
              </a:spcAft>
              <a:defRPr/>
            </a:pPr>
            <a:endParaRPr lang="en-US" altLang="ja-JP" sz="800" dirty="0" smtClean="0">
              <a:solidFill>
                <a:prstClr val="black"/>
              </a:solidFill>
              <a:latin typeface="HG丸ｺﾞｼｯｸM-PRO" pitchFamily="50" charset="-128"/>
              <a:ea typeface="HG丸ｺﾞｼｯｸM-PRO" pitchFamily="50" charset="-128"/>
            </a:endParaRPr>
          </a:p>
          <a:p>
            <a:pPr defTabSz="914326" fontAlgn="auto">
              <a:spcBef>
                <a:spcPts val="0"/>
              </a:spcBef>
              <a:spcAft>
                <a:spcPts val="0"/>
              </a:spcAft>
              <a:defRPr/>
            </a:pPr>
            <a:endParaRPr lang="en-US" altLang="ja-JP" sz="800" dirty="0" smtClean="0">
              <a:solidFill>
                <a:prstClr val="black"/>
              </a:solidFill>
              <a:latin typeface="HG丸ｺﾞｼｯｸM-PRO" pitchFamily="50" charset="-128"/>
              <a:ea typeface="HG丸ｺﾞｼｯｸM-PRO" pitchFamily="50" charset="-128"/>
            </a:endParaRPr>
          </a:p>
          <a:p>
            <a:pPr defTabSz="914326" fontAlgn="auto">
              <a:spcBef>
                <a:spcPts val="0"/>
              </a:spcBef>
              <a:spcAft>
                <a:spcPts val="0"/>
              </a:spcAft>
              <a:defRPr/>
            </a:pPr>
            <a:endParaRPr lang="en-US" altLang="ja-JP" sz="800" dirty="0" smtClean="0">
              <a:solidFill>
                <a:prstClr val="black"/>
              </a:solidFill>
              <a:latin typeface="HG丸ｺﾞｼｯｸM-PRO" pitchFamily="50" charset="-128"/>
              <a:ea typeface="HG丸ｺﾞｼｯｸM-PRO" pitchFamily="50" charset="-128"/>
            </a:endParaRPr>
          </a:p>
          <a:p>
            <a:pPr defTabSz="914326" fontAlgn="auto">
              <a:spcBef>
                <a:spcPts val="0"/>
              </a:spcBef>
              <a:spcAft>
                <a:spcPts val="0"/>
              </a:spcAft>
              <a:defRPr/>
            </a:pPr>
            <a:endParaRPr lang="en-US" altLang="ja-JP" sz="800" dirty="0" smtClean="0">
              <a:solidFill>
                <a:prstClr val="black"/>
              </a:solidFill>
              <a:latin typeface="HG丸ｺﾞｼｯｸM-PRO" pitchFamily="50" charset="-128"/>
              <a:ea typeface="HG丸ｺﾞｼｯｸM-PRO" pitchFamily="50" charset="-128"/>
            </a:endParaRPr>
          </a:p>
          <a:p>
            <a:pPr defTabSz="914326" fontAlgn="auto">
              <a:spcBef>
                <a:spcPts val="0"/>
              </a:spcBef>
              <a:spcAft>
                <a:spcPts val="0"/>
              </a:spcAft>
              <a:defRPr/>
            </a:pPr>
            <a:endParaRPr lang="en-US" altLang="ja-JP" sz="800" dirty="0" smtClean="0">
              <a:solidFill>
                <a:prstClr val="black"/>
              </a:solidFill>
              <a:latin typeface="HG丸ｺﾞｼｯｸM-PRO" pitchFamily="50" charset="-128"/>
              <a:ea typeface="HG丸ｺﾞｼｯｸM-PRO" pitchFamily="50" charset="-128"/>
            </a:endParaRPr>
          </a:p>
          <a:p>
            <a:pPr defTabSz="914326" fontAlgn="auto">
              <a:spcBef>
                <a:spcPts val="0"/>
              </a:spcBef>
              <a:spcAft>
                <a:spcPts val="0"/>
              </a:spcAft>
              <a:defRPr/>
            </a:pPr>
            <a:endParaRPr lang="en-US" altLang="ja-JP" sz="800" dirty="0" smtClean="0">
              <a:solidFill>
                <a:prstClr val="black"/>
              </a:solidFill>
              <a:latin typeface="HG丸ｺﾞｼｯｸM-PRO" pitchFamily="50" charset="-128"/>
              <a:ea typeface="HG丸ｺﾞｼｯｸM-PRO" pitchFamily="50" charset="-128"/>
            </a:endParaRPr>
          </a:p>
          <a:p>
            <a:pPr defTabSz="914326" fontAlgn="auto">
              <a:spcBef>
                <a:spcPts val="0"/>
              </a:spcBef>
              <a:spcAft>
                <a:spcPts val="0"/>
              </a:spcAft>
              <a:defRPr/>
            </a:pPr>
            <a:endParaRPr lang="en-US" altLang="ja-JP" sz="800" dirty="0" smtClean="0">
              <a:solidFill>
                <a:prstClr val="black"/>
              </a:solidFill>
              <a:latin typeface="HG丸ｺﾞｼｯｸM-PRO" pitchFamily="50" charset="-128"/>
              <a:ea typeface="HG丸ｺﾞｼｯｸM-PRO" pitchFamily="50" charset="-128"/>
            </a:endParaRPr>
          </a:p>
          <a:p>
            <a:pPr defTabSz="914326" fontAlgn="auto">
              <a:spcBef>
                <a:spcPts val="0"/>
              </a:spcBef>
              <a:spcAft>
                <a:spcPts val="0"/>
              </a:spcAft>
              <a:defRPr/>
            </a:pPr>
            <a:endParaRPr lang="en-US" altLang="ja-JP" sz="800" dirty="0" smtClean="0">
              <a:solidFill>
                <a:prstClr val="black"/>
              </a:solidFill>
              <a:latin typeface="HG丸ｺﾞｼｯｸM-PRO" pitchFamily="50" charset="-128"/>
              <a:ea typeface="HG丸ｺﾞｼｯｸM-PRO" pitchFamily="50" charset="-128"/>
            </a:endParaRPr>
          </a:p>
          <a:p>
            <a:pPr defTabSz="914326" fontAlgn="auto">
              <a:spcBef>
                <a:spcPts val="0"/>
              </a:spcBef>
              <a:spcAft>
                <a:spcPts val="0"/>
              </a:spcAft>
              <a:defRPr/>
            </a:pPr>
            <a:r>
              <a:rPr lang="ja-JP" altLang="en-US" sz="800" dirty="0" smtClean="0">
                <a:solidFill>
                  <a:prstClr val="black"/>
                </a:solidFill>
                <a:latin typeface="HG丸ｺﾞｼｯｸM-PRO" pitchFamily="50" charset="-128"/>
                <a:ea typeface="HG丸ｺﾞｼｯｸM-PRO" pitchFamily="50" charset="-128"/>
              </a:rPr>
              <a:t>　　　　　　　　　　　　　　　　　　　　　　　　　　　　　　　　　　　　　　　　　　　　　　　　　　</a:t>
            </a:r>
            <a:endParaRPr lang="en-US" altLang="ja-JP" sz="800" dirty="0" smtClean="0">
              <a:solidFill>
                <a:prstClr val="black"/>
              </a:solidFill>
              <a:latin typeface="HG丸ｺﾞｼｯｸM-PRO" pitchFamily="50" charset="-128"/>
              <a:ea typeface="HG丸ｺﾞｼｯｸM-PRO" pitchFamily="50" charset="-128"/>
            </a:endParaRPr>
          </a:p>
          <a:p>
            <a:pPr defTabSz="914326" fontAlgn="auto">
              <a:spcBef>
                <a:spcPts val="0"/>
              </a:spcBef>
              <a:spcAft>
                <a:spcPts val="0"/>
              </a:spcAft>
              <a:defRPr/>
            </a:pPr>
            <a:endParaRPr lang="en-US" altLang="ja-JP" sz="800" dirty="0" smtClean="0">
              <a:solidFill>
                <a:prstClr val="black"/>
              </a:solidFill>
              <a:latin typeface="HG丸ｺﾞｼｯｸM-PRO" pitchFamily="50" charset="-128"/>
              <a:ea typeface="HG丸ｺﾞｼｯｸM-PRO" pitchFamily="50" charset="-128"/>
            </a:endParaRPr>
          </a:p>
          <a:p>
            <a:pPr defTabSz="914326" fontAlgn="auto">
              <a:spcBef>
                <a:spcPts val="0"/>
              </a:spcBef>
              <a:spcAft>
                <a:spcPts val="0"/>
              </a:spcAft>
              <a:defRPr/>
            </a:pPr>
            <a:endParaRPr lang="en-US" altLang="ja-JP" sz="800" dirty="0" smtClean="0">
              <a:solidFill>
                <a:prstClr val="black"/>
              </a:solidFill>
              <a:latin typeface="HG丸ｺﾞｼｯｸM-PRO" pitchFamily="50" charset="-128"/>
              <a:ea typeface="HG丸ｺﾞｼｯｸM-PRO" pitchFamily="50" charset="-128"/>
            </a:endParaRPr>
          </a:p>
          <a:p>
            <a:pPr defTabSz="914326" fontAlgn="auto">
              <a:spcBef>
                <a:spcPts val="0"/>
              </a:spcBef>
              <a:spcAft>
                <a:spcPts val="0"/>
              </a:spcAft>
              <a:defRPr/>
            </a:pPr>
            <a:endParaRPr lang="en-US" altLang="ja-JP" sz="800" dirty="0" smtClean="0">
              <a:solidFill>
                <a:prstClr val="black"/>
              </a:solidFill>
              <a:latin typeface="HG丸ｺﾞｼｯｸM-PRO" pitchFamily="50" charset="-128"/>
              <a:ea typeface="HG丸ｺﾞｼｯｸM-PRO" pitchFamily="50" charset="-128"/>
            </a:endParaRPr>
          </a:p>
          <a:p>
            <a:pPr defTabSz="914326" fontAlgn="auto">
              <a:spcBef>
                <a:spcPts val="0"/>
              </a:spcBef>
              <a:spcAft>
                <a:spcPts val="0"/>
              </a:spcAft>
              <a:defRPr/>
            </a:pPr>
            <a:endParaRPr lang="en-US" altLang="ja-JP" sz="800" dirty="0" smtClean="0">
              <a:solidFill>
                <a:prstClr val="black"/>
              </a:solidFill>
              <a:latin typeface="HG丸ｺﾞｼｯｸM-PRO" pitchFamily="50" charset="-128"/>
              <a:ea typeface="HG丸ｺﾞｼｯｸM-PRO" pitchFamily="50" charset="-128"/>
            </a:endParaRPr>
          </a:p>
          <a:p>
            <a:pPr defTabSz="914326" fontAlgn="auto">
              <a:spcBef>
                <a:spcPts val="0"/>
              </a:spcBef>
              <a:spcAft>
                <a:spcPts val="0"/>
              </a:spcAft>
              <a:defRPr/>
            </a:pPr>
            <a:endParaRPr lang="en-US" altLang="ja-JP" sz="800" dirty="0" smtClean="0">
              <a:solidFill>
                <a:prstClr val="black"/>
              </a:solidFill>
              <a:latin typeface="HG丸ｺﾞｼｯｸM-PRO" pitchFamily="50" charset="-128"/>
              <a:ea typeface="HG丸ｺﾞｼｯｸM-PRO" pitchFamily="50" charset="-128"/>
            </a:endParaRPr>
          </a:p>
          <a:p>
            <a:pPr defTabSz="914326" fontAlgn="auto">
              <a:spcBef>
                <a:spcPts val="0"/>
              </a:spcBef>
              <a:spcAft>
                <a:spcPts val="0"/>
              </a:spcAft>
              <a:defRPr/>
            </a:pPr>
            <a:endParaRPr lang="en-US" altLang="ja-JP" sz="800" dirty="0" smtClean="0">
              <a:solidFill>
                <a:prstClr val="black"/>
              </a:solidFill>
              <a:latin typeface="HG丸ｺﾞｼｯｸM-PRO" pitchFamily="50" charset="-128"/>
              <a:ea typeface="HG丸ｺﾞｼｯｸM-PRO" pitchFamily="50" charset="-128"/>
            </a:endParaRPr>
          </a:p>
          <a:p>
            <a:pPr defTabSz="914326" fontAlgn="auto">
              <a:spcBef>
                <a:spcPts val="0"/>
              </a:spcBef>
              <a:spcAft>
                <a:spcPts val="0"/>
              </a:spcAft>
              <a:defRPr/>
            </a:pPr>
            <a:endParaRPr lang="en-US" altLang="ja-JP" sz="800" dirty="0" smtClean="0">
              <a:solidFill>
                <a:prstClr val="black"/>
              </a:solidFill>
              <a:latin typeface="HG丸ｺﾞｼｯｸM-PRO" pitchFamily="50" charset="-128"/>
              <a:ea typeface="HG丸ｺﾞｼｯｸM-PRO" pitchFamily="50" charset="-128"/>
            </a:endParaRPr>
          </a:p>
          <a:p>
            <a:pPr defTabSz="914326" fontAlgn="auto">
              <a:spcBef>
                <a:spcPts val="0"/>
              </a:spcBef>
              <a:spcAft>
                <a:spcPts val="0"/>
              </a:spcAft>
              <a:defRPr/>
            </a:pPr>
            <a:endParaRPr lang="en-US" altLang="ja-JP" sz="800" dirty="0" smtClean="0">
              <a:solidFill>
                <a:prstClr val="black"/>
              </a:solidFill>
              <a:latin typeface="HG丸ｺﾞｼｯｸM-PRO" pitchFamily="50" charset="-128"/>
              <a:ea typeface="HG丸ｺﾞｼｯｸM-PRO" pitchFamily="50" charset="-128"/>
            </a:endParaRPr>
          </a:p>
          <a:p>
            <a:pPr defTabSz="914326" fontAlgn="auto">
              <a:spcBef>
                <a:spcPts val="0"/>
              </a:spcBef>
              <a:spcAft>
                <a:spcPts val="0"/>
              </a:spcAft>
              <a:defRPr/>
            </a:pPr>
            <a:endParaRPr lang="en-US" altLang="ja-JP" sz="800" dirty="0" smtClean="0">
              <a:solidFill>
                <a:prstClr val="black"/>
              </a:solidFill>
              <a:latin typeface="HG丸ｺﾞｼｯｸM-PRO" pitchFamily="50" charset="-128"/>
              <a:ea typeface="HG丸ｺﾞｼｯｸM-PRO" pitchFamily="50" charset="-128"/>
            </a:endParaRPr>
          </a:p>
          <a:p>
            <a:pPr defTabSz="914326" fontAlgn="auto">
              <a:spcBef>
                <a:spcPts val="0"/>
              </a:spcBef>
              <a:spcAft>
                <a:spcPts val="0"/>
              </a:spcAft>
              <a:defRPr/>
            </a:pPr>
            <a:endParaRPr lang="en-US" altLang="ja-JP" sz="800" dirty="0" smtClean="0">
              <a:solidFill>
                <a:prstClr val="black"/>
              </a:solidFill>
              <a:latin typeface="HG丸ｺﾞｼｯｸM-PRO" pitchFamily="50" charset="-128"/>
              <a:ea typeface="HG丸ｺﾞｼｯｸM-PRO" pitchFamily="50" charset="-128"/>
            </a:endParaRPr>
          </a:p>
          <a:p>
            <a:pPr defTabSz="914326" fontAlgn="auto">
              <a:spcBef>
                <a:spcPts val="0"/>
              </a:spcBef>
              <a:spcAft>
                <a:spcPts val="0"/>
              </a:spcAft>
              <a:defRPr/>
            </a:pPr>
            <a:endParaRPr lang="en-US" altLang="ja-JP" sz="800" dirty="0" smtClean="0">
              <a:solidFill>
                <a:prstClr val="black"/>
              </a:solidFill>
              <a:latin typeface="HG丸ｺﾞｼｯｸM-PRO" pitchFamily="50" charset="-128"/>
              <a:ea typeface="HG丸ｺﾞｼｯｸM-PRO" pitchFamily="50" charset="-128"/>
            </a:endParaRPr>
          </a:p>
          <a:p>
            <a:pPr defTabSz="914326" fontAlgn="auto">
              <a:spcBef>
                <a:spcPts val="0"/>
              </a:spcBef>
              <a:spcAft>
                <a:spcPts val="0"/>
              </a:spcAft>
              <a:defRPr/>
            </a:pPr>
            <a:endParaRPr lang="en-US" altLang="ja-JP" sz="800" dirty="0" smtClean="0">
              <a:solidFill>
                <a:prstClr val="black"/>
              </a:solidFill>
              <a:latin typeface="HG丸ｺﾞｼｯｸM-PRO" pitchFamily="50" charset="-128"/>
              <a:ea typeface="HG丸ｺﾞｼｯｸM-PRO" pitchFamily="50" charset="-128"/>
            </a:endParaRPr>
          </a:p>
          <a:p>
            <a:pPr defTabSz="914326" fontAlgn="auto">
              <a:spcBef>
                <a:spcPts val="0"/>
              </a:spcBef>
              <a:spcAft>
                <a:spcPts val="0"/>
              </a:spcAft>
              <a:defRPr/>
            </a:pPr>
            <a:endParaRPr lang="en-US" altLang="ja-JP" sz="800" dirty="0" smtClean="0">
              <a:solidFill>
                <a:prstClr val="black"/>
              </a:solidFill>
              <a:latin typeface="HG丸ｺﾞｼｯｸM-PRO" pitchFamily="50" charset="-128"/>
              <a:ea typeface="HG丸ｺﾞｼｯｸM-PRO" pitchFamily="50" charset="-128"/>
            </a:endParaRPr>
          </a:p>
          <a:p>
            <a:pPr defTabSz="914326" fontAlgn="auto">
              <a:spcBef>
                <a:spcPts val="0"/>
              </a:spcBef>
              <a:spcAft>
                <a:spcPts val="0"/>
              </a:spcAft>
              <a:defRPr/>
            </a:pPr>
            <a:endParaRPr lang="en-US" altLang="ja-JP" sz="800" dirty="0" smtClean="0">
              <a:solidFill>
                <a:prstClr val="black"/>
              </a:solidFill>
              <a:latin typeface="HG丸ｺﾞｼｯｸM-PRO" pitchFamily="50" charset="-128"/>
              <a:ea typeface="HG丸ｺﾞｼｯｸM-PRO" pitchFamily="50" charset="-128"/>
            </a:endParaRPr>
          </a:p>
          <a:p>
            <a:pPr defTabSz="914326" fontAlgn="auto">
              <a:spcBef>
                <a:spcPts val="0"/>
              </a:spcBef>
              <a:spcAft>
                <a:spcPts val="0"/>
              </a:spcAft>
              <a:defRPr/>
            </a:pPr>
            <a:r>
              <a:rPr lang="ja-JP" altLang="en-US" sz="1600" dirty="0" smtClean="0">
                <a:solidFill>
                  <a:prstClr val="black"/>
                </a:solidFill>
                <a:latin typeface="HG丸ｺﾞｼｯｸM-PRO" pitchFamily="50" charset="-128"/>
                <a:ea typeface="HG丸ｺﾞｼｯｸM-PRO" pitchFamily="50" charset="-128"/>
              </a:rPr>
              <a:t>　　　　　　　　　　　　　　　　</a:t>
            </a:r>
            <a:endParaRPr lang="en-US" altLang="ja-JP" sz="1600" dirty="0" smtClean="0">
              <a:solidFill>
                <a:prstClr val="black"/>
              </a:solidFill>
              <a:latin typeface="HG丸ｺﾞｼｯｸM-PRO" pitchFamily="50" charset="-128"/>
              <a:ea typeface="HG丸ｺﾞｼｯｸM-PRO" pitchFamily="50" charset="-128"/>
            </a:endParaRPr>
          </a:p>
          <a:p>
            <a:pPr defTabSz="914326" fontAlgn="auto">
              <a:spcBef>
                <a:spcPts val="0"/>
              </a:spcBef>
              <a:spcAft>
                <a:spcPts val="0"/>
              </a:spcAft>
              <a:defRPr/>
            </a:pPr>
            <a:endParaRPr lang="en-US" altLang="ja-JP" sz="1600" dirty="0" smtClean="0">
              <a:solidFill>
                <a:prstClr val="black"/>
              </a:solidFill>
              <a:latin typeface="HG丸ｺﾞｼｯｸM-PRO" pitchFamily="50" charset="-128"/>
              <a:ea typeface="HG丸ｺﾞｼｯｸM-PRO" pitchFamily="50" charset="-128"/>
            </a:endParaRPr>
          </a:p>
          <a:p>
            <a:pPr defTabSz="914326" fontAlgn="auto">
              <a:spcBef>
                <a:spcPts val="0"/>
              </a:spcBef>
              <a:spcAft>
                <a:spcPts val="0"/>
              </a:spcAft>
              <a:defRPr/>
            </a:pPr>
            <a:endParaRPr lang="en-US" altLang="ja-JP" sz="1600" dirty="0" smtClean="0">
              <a:solidFill>
                <a:prstClr val="black"/>
              </a:solidFill>
              <a:latin typeface="HG丸ｺﾞｼｯｸM-PRO" pitchFamily="50" charset="-128"/>
              <a:ea typeface="HG丸ｺﾞｼｯｸM-PRO" pitchFamily="50" charset="-128"/>
            </a:endParaRPr>
          </a:p>
          <a:p>
            <a:pPr defTabSz="914326" fontAlgn="auto">
              <a:spcBef>
                <a:spcPts val="0"/>
              </a:spcBef>
              <a:spcAft>
                <a:spcPts val="0"/>
              </a:spcAft>
              <a:defRPr/>
            </a:pPr>
            <a:endParaRPr lang="en-US" altLang="ja-JP" sz="800" dirty="0" smtClean="0">
              <a:solidFill>
                <a:prstClr val="black"/>
              </a:solidFill>
              <a:latin typeface="HG丸ｺﾞｼｯｸM-PRO" pitchFamily="50" charset="-128"/>
              <a:ea typeface="HG丸ｺﾞｼｯｸM-PRO" pitchFamily="50" charset="-128"/>
            </a:endParaRPr>
          </a:p>
        </p:txBody>
      </p:sp>
      <p:sp>
        <p:nvSpPr>
          <p:cNvPr id="8" name="角丸四角形 7"/>
          <p:cNvSpPr/>
          <p:nvPr/>
        </p:nvSpPr>
        <p:spPr>
          <a:xfrm>
            <a:off x="395536" y="2780928"/>
            <a:ext cx="3384376" cy="360040"/>
          </a:xfrm>
          <a:prstGeom prst="roundRect">
            <a:avLst/>
          </a:prstGeom>
        </p:spPr>
        <p:style>
          <a:lnRef idx="2">
            <a:schemeClr val="accent1"/>
          </a:lnRef>
          <a:fillRef idx="1">
            <a:schemeClr val="lt1"/>
          </a:fillRef>
          <a:effectRef idx="0">
            <a:schemeClr val="accent1"/>
          </a:effectRef>
          <a:fontRef idx="minor">
            <a:schemeClr val="dk1"/>
          </a:fontRef>
        </p:style>
        <p:txBody>
          <a:bodyPr lIns="91398" tIns="45698" rIns="91398" bIns="45698" anchor="ctr"/>
          <a:lstStyle/>
          <a:p>
            <a:pPr algn="ctr" defTabSz="914326" fontAlgn="auto">
              <a:spcBef>
                <a:spcPts val="0"/>
              </a:spcBef>
              <a:spcAft>
                <a:spcPts val="0"/>
              </a:spcAft>
              <a:defRPr/>
            </a:pPr>
            <a:r>
              <a:rPr lang="ja-JP" altLang="en-US" b="1" dirty="0" smtClean="0">
                <a:solidFill>
                  <a:prstClr val="black"/>
                </a:solidFill>
              </a:rPr>
              <a:t>介護予防</a:t>
            </a:r>
            <a:r>
              <a:rPr lang="en-US" altLang="ja-JP" b="1" dirty="0" smtClean="0">
                <a:solidFill>
                  <a:prstClr val="black"/>
                </a:solidFill>
              </a:rPr>
              <a:t>Web</a:t>
            </a:r>
            <a:r>
              <a:rPr lang="ja-JP" altLang="en-US" b="1" dirty="0" smtClean="0">
                <a:solidFill>
                  <a:prstClr val="black"/>
                </a:solidFill>
              </a:rPr>
              <a:t>アトラスについて</a:t>
            </a:r>
            <a:endParaRPr lang="ja-JP" altLang="en-US" b="1" dirty="0">
              <a:solidFill>
                <a:prstClr val="black"/>
              </a:solidFill>
            </a:endParaRPr>
          </a:p>
        </p:txBody>
      </p:sp>
      <p:sp>
        <p:nvSpPr>
          <p:cNvPr id="32" name="Rectangle 20"/>
          <p:cNvSpPr>
            <a:spLocks noChangeArrowheads="1"/>
          </p:cNvSpPr>
          <p:nvPr/>
        </p:nvSpPr>
        <p:spPr bwMode="auto">
          <a:xfrm>
            <a:off x="5580112" y="6307131"/>
            <a:ext cx="3924300" cy="336486"/>
          </a:xfrm>
          <a:prstGeom prst="rect">
            <a:avLst/>
          </a:prstGeom>
          <a:noFill/>
          <a:ln w="9525">
            <a:noFill/>
            <a:miter lim="800000"/>
            <a:headEnd/>
            <a:tailEnd/>
          </a:ln>
        </p:spPr>
        <p:txBody>
          <a:bodyPr lIns="89392" tIns="44696" rIns="89392" bIns="44696">
            <a:spAutoFit/>
          </a:bodyPr>
          <a:lstStyle/>
          <a:p>
            <a:pPr defTabSz="893763" eaLnBrk="0" fontAlgn="auto" hangingPunct="0">
              <a:spcBef>
                <a:spcPts val="0"/>
              </a:spcBef>
              <a:spcAft>
                <a:spcPts val="0"/>
              </a:spcAft>
            </a:pPr>
            <a:r>
              <a:rPr lang="en-US" altLang="ja-JP" sz="1600" u="sng" dirty="0" smtClean="0">
                <a:solidFill>
                  <a:prstClr val="black"/>
                </a:solidFill>
                <a:latin typeface="Calibri"/>
                <a:ea typeface="ＭＳ Ｐゴシック"/>
                <a:hlinkClick r:id="rId3"/>
              </a:rPr>
              <a:t>http://www.doctoral.co.jp/WebAtlas/</a:t>
            </a:r>
            <a:endParaRPr lang="ja-JP" altLang="ja-JP" sz="1600" dirty="0" smtClean="0">
              <a:solidFill>
                <a:prstClr val="black"/>
              </a:solidFill>
              <a:latin typeface="Calibri"/>
              <a:ea typeface="ＭＳ Ｐゴシック"/>
            </a:endParaRPr>
          </a:p>
        </p:txBody>
      </p:sp>
      <p:pic>
        <p:nvPicPr>
          <p:cNvPr id="1027" name="Picture 3"/>
          <p:cNvPicPr>
            <a:picLocks noChangeAspect="1" noChangeArrowheads="1"/>
          </p:cNvPicPr>
          <p:nvPr/>
        </p:nvPicPr>
        <p:blipFill>
          <a:blip r:embed="rId4" cstate="print"/>
          <a:srcRect/>
          <a:stretch>
            <a:fillRect/>
          </a:stretch>
        </p:blipFill>
        <p:spPr bwMode="auto">
          <a:xfrm>
            <a:off x="3827570" y="3068960"/>
            <a:ext cx="5136920" cy="3273909"/>
          </a:xfrm>
          <a:prstGeom prst="rect">
            <a:avLst/>
          </a:prstGeom>
          <a:noFill/>
          <a:ln w="9525">
            <a:noFill/>
            <a:miter lim="800000"/>
            <a:headEnd/>
            <a:tailEnd/>
          </a:ln>
        </p:spPr>
      </p:pic>
      <p:sp>
        <p:nvSpPr>
          <p:cNvPr id="14" name="テキスト ボックス 13"/>
          <p:cNvSpPr txBox="1"/>
          <p:nvPr/>
        </p:nvSpPr>
        <p:spPr>
          <a:xfrm>
            <a:off x="107508" y="3356992"/>
            <a:ext cx="4320479" cy="2554545"/>
          </a:xfrm>
          <a:prstGeom prst="rect">
            <a:avLst/>
          </a:prstGeom>
          <a:noFill/>
        </p:spPr>
        <p:txBody>
          <a:bodyPr wrap="square" rtlCol="0">
            <a:spAutoFit/>
          </a:bodyPr>
          <a:lstStyle/>
          <a:p>
            <a:pPr defTabSz="914326" fontAlgn="auto">
              <a:spcBef>
                <a:spcPts val="0"/>
              </a:spcBef>
              <a:spcAft>
                <a:spcPts val="0"/>
              </a:spcAft>
              <a:defRPr/>
            </a:pPr>
            <a:r>
              <a:rPr lang="ja-JP" altLang="en-US" sz="1600" dirty="0" smtClean="0">
                <a:solidFill>
                  <a:prstClr val="black"/>
                </a:solidFill>
                <a:latin typeface="HG丸ｺﾞｼｯｸM-PRO" pitchFamily="50" charset="-128"/>
                <a:ea typeface="HG丸ｺﾞｼｯｸM-PRO" pitchFamily="50" charset="-128"/>
              </a:rPr>
              <a:t>○介護予防事業報告などの情報を基に、</a:t>
            </a:r>
            <a:endParaRPr lang="en-US" altLang="ja-JP" sz="1600" dirty="0" smtClean="0">
              <a:solidFill>
                <a:prstClr val="black"/>
              </a:solidFill>
              <a:latin typeface="HG丸ｺﾞｼｯｸM-PRO" pitchFamily="50" charset="-128"/>
              <a:ea typeface="HG丸ｺﾞｼｯｸM-PRO" pitchFamily="50" charset="-128"/>
            </a:endParaRPr>
          </a:p>
          <a:p>
            <a:pPr defTabSz="914326" fontAlgn="auto">
              <a:spcBef>
                <a:spcPts val="0"/>
              </a:spcBef>
              <a:spcAft>
                <a:spcPts val="0"/>
              </a:spcAft>
              <a:defRPr/>
            </a:pPr>
            <a:r>
              <a:rPr lang="ja-JP" altLang="en-US" sz="1600" dirty="0" smtClean="0">
                <a:solidFill>
                  <a:prstClr val="black"/>
                </a:solidFill>
                <a:latin typeface="HG丸ｺﾞｼｯｸM-PRO" pitchFamily="50" charset="-128"/>
                <a:ea typeface="HG丸ｺﾞｼｯｸM-PRO" pitchFamily="50" charset="-128"/>
              </a:rPr>
              <a:t>　地理情報システムを活用した「見え</a:t>
            </a:r>
            <a:endParaRPr lang="en-US" altLang="ja-JP" sz="1600" dirty="0" smtClean="0">
              <a:solidFill>
                <a:prstClr val="black"/>
              </a:solidFill>
              <a:latin typeface="HG丸ｺﾞｼｯｸM-PRO" pitchFamily="50" charset="-128"/>
              <a:ea typeface="HG丸ｺﾞｼｯｸM-PRO" pitchFamily="50" charset="-128"/>
            </a:endParaRPr>
          </a:p>
          <a:p>
            <a:pPr defTabSz="914326" fontAlgn="auto">
              <a:spcBef>
                <a:spcPts val="0"/>
              </a:spcBef>
              <a:spcAft>
                <a:spcPts val="0"/>
              </a:spcAft>
              <a:defRPr/>
            </a:pPr>
            <a:r>
              <a:rPr lang="ja-JP" altLang="en-US" sz="1600" dirty="0" smtClean="0">
                <a:solidFill>
                  <a:prstClr val="black"/>
                </a:solidFill>
                <a:latin typeface="HG丸ｺﾞｼｯｸM-PRO" pitchFamily="50" charset="-128"/>
                <a:ea typeface="HG丸ｺﾞｼｯｸM-PRO" pitchFamily="50" charset="-128"/>
              </a:rPr>
              <a:t>　</a:t>
            </a:r>
            <a:r>
              <a:rPr lang="ja-JP" altLang="en-US" sz="1600" dirty="0" err="1" smtClean="0">
                <a:solidFill>
                  <a:prstClr val="black"/>
                </a:solidFill>
                <a:latin typeface="HG丸ｺﾞｼｯｸM-PRO" pitchFamily="50" charset="-128"/>
                <a:ea typeface="HG丸ｺﾞｼｯｸM-PRO" pitchFamily="50" charset="-128"/>
              </a:rPr>
              <a:t>る化</a:t>
            </a:r>
            <a:r>
              <a:rPr lang="ja-JP" altLang="en-US" sz="1600" dirty="0" smtClean="0">
                <a:solidFill>
                  <a:prstClr val="black"/>
                </a:solidFill>
                <a:latin typeface="HG丸ｺﾞｼｯｸM-PRO" pitchFamily="50" charset="-128"/>
                <a:ea typeface="HG丸ｺﾞｼｯｸM-PRO" pitchFamily="50" charset="-128"/>
              </a:rPr>
              <a:t>」を支援するためのツールであ</a:t>
            </a:r>
            <a:endParaRPr lang="en-US" altLang="ja-JP" sz="1600" dirty="0" smtClean="0">
              <a:solidFill>
                <a:prstClr val="black"/>
              </a:solidFill>
              <a:latin typeface="HG丸ｺﾞｼｯｸM-PRO" pitchFamily="50" charset="-128"/>
              <a:ea typeface="HG丸ｺﾞｼｯｸM-PRO" pitchFamily="50" charset="-128"/>
            </a:endParaRPr>
          </a:p>
          <a:p>
            <a:pPr defTabSz="914326" fontAlgn="auto">
              <a:spcBef>
                <a:spcPts val="0"/>
              </a:spcBef>
              <a:spcAft>
                <a:spcPts val="0"/>
              </a:spcAft>
              <a:defRPr/>
            </a:pPr>
            <a:r>
              <a:rPr lang="ja-JP" altLang="en-US" sz="1600" dirty="0" smtClean="0">
                <a:solidFill>
                  <a:prstClr val="black"/>
                </a:solidFill>
                <a:latin typeface="HG丸ｺﾞｼｯｸM-PRO" pitchFamily="50" charset="-128"/>
                <a:ea typeface="HG丸ｺﾞｼｯｸM-PRO" pitchFamily="50" charset="-128"/>
              </a:rPr>
              <a:t>　り、</a:t>
            </a:r>
            <a:r>
              <a:rPr lang="en-US" altLang="ja-JP" sz="1600" dirty="0" smtClean="0">
                <a:solidFill>
                  <a:prstClr val="black"/>
                </a:solidFill>
                <a:latin typeface="HG丸ｺﾞｼｯｸM-PRO" pitchFamily="50" charset="-128"/>
                <a:ea typeface="HG丸ｺﾞｼｯｸM-PRO" pitchFamily="50" charset="-128"/>
              </a:rPr>
              <a:t>WEB</a:t>
            </a:r>
            <a:r>
              <a:rPr lang="ja-JP" altLang="en-US" sz="1600" dirty="0" smtClean="0">
                <a:solidFill>
                  <a:prstClr val="black"/>
                </a:solidFill>
                <a:latin typeface="HG丸ｺﾞｼｯｸM-PRO" pitchFamily="50" charset="-128"/>
                <a:ea typeface="HG丸ｺﾞｼｯｸM-PRO" pitchFamily="50" charset="-128"/>
              </a:rPr>
              <a:t>上から、誰でも利用する</a:t>
            </a:r>
            <a:r>
              <a:rPr lang="ja-JP" altLang="en-US" sz="1600" dirty="0" err="1" smtClean="0">
                <a:solidFill>
                  <a:prstClr val="black"/>
                </a:solidFill>
                <a:latin typeface="HG丸ｺﾞｼｯｸM-PRO" pitchFamily="50" charset="-128"/>
                <a:ea typeface="HG丸ｺﾞｼｯｸM-PRO" pitchFamily="50" charset="-128"/>
              </a:rPr>
              <a:t>こ</a:t>
            </a:r>
            <a:endParaRPr lang="en-US" altLang="ja-JP" sz="1600" dirty="0" smtClean="0">
              <a:solidFill>
                <a:prstClr val="black"/>
              </a:solidFill>
              <a:latin typeface="HG丸ｺﾞｼｯｸM-PRO" pitchFamily="50" charset="-128"/>
              <a:ea typeface="HG丸ｺﾞｼｯｸM-PRO" pitchFamily="50" charset="-128"/>
            </a:endParaRPr>
          </a:p>
          <a:p>
            <a:pPr defTabSz="914326" fontAlgn="auto">
              <a:spcBef>
                <a:spcPts val="0"/>
              </a:spcBef>
              <a:spcAft>
                <a:spcPts val="0"/>
              </a:spcAft>
              <a:defRPr/>
            </a:pPr>
            <a:r>
              <a:rPr lang="ja-JP" altLang="en-US" sz="1600" dirty="0" smtClean="0">
                <a:solidFill>
                  <a:prstClr val="black"/>
                </a:solidFill>
                <a:latin typeface="HG丸ｺﾞｼｯｸM-PRO" pitchFamily="50" charset="-128"/>
                <a:ea typeface="HG丸ｺﾞｼｯｸM-PRO" pitchFamily="50" charset="-128"/>
              </a:rPr>
              <a:t>　</a:t>
            </a:r>
            <a:r>
              <a:rPr lang="ja-JP" altLang="en-US" sz="1600" dirty="0" err="1" smtClean="0">
                <a:solidFill>
                  <a:prstClr val="black"/>
                </a:solidFill>
                <a:latin typeface="HG丸ｺﾞｼｯｸM-PRO" pitchFamily="50" charset="-128"/>
                <a:ea typeface="HG丸ｺﾞｼｯｸM-PRO" pitchFamily="50" charset="-128"/>
              </a:rPr>
              <a:t>とが</a:t>
            </a:r>
            <a:r>
              <a:rPr lang="ja-JP" altLang="en-US" sz="1600" dirty="0" smtClean="0">
                <a:solidFill>
                  <a:prstClr val="black"/>
                </a:solidFill>
                <a:latin typeface="HG丸ｺﾞｼｯｸM-PRO" pitchFamily="50" charset="-128"/>
                <a:ea typeface="HG丸ｺﾞｼｯｸM-PRO" pitchFamily="50" charset="-128"/>
              </a:rPr>
              <a:t>できる。</a:t>
            </a:r>
            <a:endParaRPr lang="en-US" altLang="ja-JP" sz="1600" dirty="0" smtClean="0">
              <a:solidFill>
                <a:prstClr val="black"/>
              </a:solidFill>
              <a:latin typeface="HG丸ｺﾞｼｯｸM-PRO" pitchFamily="50" charset="-128"/>
              <a:ea typeface="HG丸ｺﾞｼｯｸM-PRO" pitchFamily="50" charset="-128"/>
            </a:endParaRPr>
          </a:p>
          <a:p>
            <a:pPr fontAlgn="auto">
              <a:spcBef>
                <a:spcPts val="0"/>
              </a:spcBef>
              <a:spcAft>
                <a:spcPts val="0"/>
              </a:spcAft>
            </a:pPr>
            <a:endParaRPr lang="en-US" altLang="ja-JP" sz="1600" dirty="0" smtClean="0">
              <a:solidFill>
                <a:prstClr val="black"/>
              </a:solidFill>
              <a:latin typeface="HG丸ｺﾞｼｯｸM-PRO" pitchFamily="50" charset="-128"/>
              <a:ea typeface="HG丸ｺﾞｼｯｸM-PRO" pitchFamily="50" charset="-128"/>
            </a:endParaRPr>
          </a:p>
          <a:p>
            <a:pPr fontAlgn="auto">
              <a:spcBef>
                <a:spcPts val="0"/>
              </a:spcBef>
              <a:spcAft>
                <a:spcPts val="0"/>
              </a:spcAft>
            </a:pPr>
            <a:r>
              <a:rPr lang="ja-JP" altLang="en-US" sz="1600" dirty="0" smtClean="0">
                <a:solidFill>
                  <a:prstClr val="black"/>
                </a:solidFill>
                <a:latin typeface="HG丸ｺﾞｼｯｸM-PRO" pitchFamily="50" charset="-128"/>
                <a:ea typeface="HG丸ｺﾞｼｯｸM-PRO" pitchFamily="50" charset="-128"/>
              </a:rPr>
              <a:t>○「見える化」することにより、自治</a:t>
            </a:r>
            <a:endParaRPr lang="en-US" altLang="ja-JP" sz="1600" dirty="0" smtClean="0">
              <a:solidFill>
                <a:prstClr val="black"/>
              </a:solidFill>
              <a:latin typeface="HG丸ｺﾞｼｯｸM-PRO" pitchFamily="50" charset="-128"/>
              <a:ea typeface="HG丸ｺﾞｼｯｸM-PRO" pitchFamily="50" charset="-128"/>
            </a:endParaRPr>
          </a:p>
          <a:p>
            <a:pPr fontAlgn="auto">
              <a:spcBef>
                <a:spcPts val="0"/>
              </a:spcBef>
              <a:spcAft>
                <a:spcPts val="0"/>
              </a:spcAft>
            </a:pPr>
            <a:r>
              <a:rPr lang="ja-JP" altLang="en-US" sz="1600" dirty="0" smtClean="0">
                <a:solidFill>
                  <a:prstClr val="black"/>
                </a:solidFill>
                <a:latin typeface="HG丸ｺﾞｼｯｸM-PRO" pitchFamily="50" charset="-128"/>
                <a:ea typeface="HG丸ｺﾞｼｯｸM-PRO" pitchFamily="50" charset="-128"/>
              </a:rPr>
              <a:t>　体内の情報共有、他の自治体との比</a:t>
            </a:r>
            <a:endParaRPr lang="en-US" altLang="ja-JP" sz="1600" dirty="0" smtClean="0">
              <a:solidFill>
                <a:prstClr val="black"/>
              </a:solidFill>
              <a:latin typeface="HG丸ｺﾞｼｯｸM-PRO" pitchFamily="50" charset="-128"/>
              <a:ea typeface="HG丸ｺﾞｼｯｸM-PRO" pitchFamily="50" charset="-128"/>
            </a:endParaRPr>
          </a:p>
          <a:p>
            <a:pPr fontAlgn="auto">
              <a:spcBef>
                <a:spcPts val="0"/>
              </a:spcBef>
              <a:spcAft>
                <a:spcPts val="0"/>
              </a:spcAft>
            </a:pPr>
            <a:r>
              <a:rPr lang="ja-JP" altLang="en-US" sz="1600" dirty="0" smtClean="0">
                <a:solidFill>
                  <a:prstClr val="black"/>
                </a:solidFill>
                <a:latin typeface="HG丸ｺﾞｼｯｸM-PRO" pitchFamily="50" charset="-128"/>
                <a:ea typeface="HG丸ｺﾞｼｯｸM-PRO" pitchFamily="50" charset="-128"/>
              </a:rPr>
              <a:t>　較、全国との比較が可能になる</a:t>
            </a:r>
            <a:endParaRPr lang="en-US" altLang="ja-JP" sz="800" dirty="0" smtClean="0">
              <a:solidFill>
                <a:srgbClr val="000000"/>
              </a:solidFill>
              <a:latin typeface="HG丸ｺﾞｼｯｸM-PRO" pitchFamily="50" charset="-128"/>
              <a:ea typeface="HG丸ｺﾞｼｯｸM-PRO" pitchFamily="50" charset="-128"/>
            </a:endParaRPr>
          </a:p>
          <a:p>
            <a:pPr fontAlgn="auto">
              <a:spcBef>
                <a:spcPts val="0"/>
              </a:spcBef>
              <a:spcAft>
                <a:spcPts val="0"/>
              </a:spcAft>
            </a:pPr>
            <a:endParaRPr lang="en-US" altLang="ja-JP" sz="1600" dirty="0" smtClean="0">
              <a:solidFill>
                <a:srgbClr val="000000"/>
              </a:solidFill>
              <a:latin typeface="HG丸ｺﾞｼｯｸM-PRO" pitchFamily="50" charset="-128"/>
              <a:ea typeface="HG丸ｺﾞｼｯｸM-PRO" pitchFamily="50" charset="-128"/>
            </a:endParaRPr>
          </a:p>
        </p:txBody>
      </p:sp>
      <p:sp>
        <p:nvSpPr>
          <p:cNvPr id="11" name="テキスト ボックス 10"/>
          <p:cNvSpPr txBox="1"/>
          <p:nvPr/>
        </p:nvSpPr>
        <p:spPr>
          <a:xfrm>
            <a:off x="5724129" y="3141054"/>
            <a:ext cx="1800493" cy="307777"/>
          </a:xfrm>
          <a:prstGeom prst="rect">
            <a:avLst/>
          </a:prstGeom>
          <a:noFill/>
        </p:spPr>
        <p:txBody>
          <a:bodyPr wrap="none" rtlCol="0">
            <a:spAutoFit/>
          </a:bodyPr>
          <a:lstStyle/>
          <a:p>
            <a:pPr fontAlgn="auto">
              <a:spcBef>
                <a:spcPts val="0"/>
              </a:spcBef>
              <a:spcAft>
                <a:spcPts val="0"/>
              </a:spcAft>
            </a:pPr>
            <a:r>
              <a:rPr lang="ja-JP" altLang="en-US" sz="1400" b="1" dirty="0" smtClean="0">
                <a:solidFill>
                  <a:prstClr val="black"/>
                </a:solidFill>
                <a:latin typeface="Calibri"/>
                <a:ea typeface="ＭＳ Ｐゴシック"/>
              </a:rPr>
              <a:t>要介護認定者の比率</a:t>
            </a:r>
            <a:endParaRPr lang="ja-JP" altLang="en-US" sz="1400" b="1" dirty="0">
              <a:solidFill>
                <a:prstClr val="black"/>
              </a:solidFill>
              <a:latin typeface="Calibri"/>
              <a:ea typeface="ＭＳ Ｐゴシック"/>
            </a:endParaRPr>
          </a:p>
        </p:txBody>
      </p:sp>
      <p:sp>
        <p:nvSpPr>
          <p:cNvPr id="15" name="Rectangle 4" descr="20%"/>
          <p:cNvSpPr>
            <a:spLocks noChangeArrowheads="1"/>
          </p:cNvSpPr>
          <p:nvPr/>
        </p:nvSpPr>
        <p:spPr bwMode="auto">
          <a:xfrm>
            <a:off x="41781" y="636353"/>
            <a:ext cx="9066727" cy="1938799"/>
          </a:xfrm>
          <a:prstGeom prst="roundRect">
            <a:avLst>
              <a:gd name="adj" fmla="val 12063"/>
            </a:avLst>
          </a:prstGeom>
          <a:pattFill prst="pct20">
            <a:fgClr>
              <a:srgbClr val="CCFFCC"/>
            </a:fgClr>
            <a:bgClr>
              <a:schemeClr val="bg1"/>
            </a:bgClr>
          </a:pattFill>
          <a:ln w="25400" cmpd="dbl">
            <a:solidFill>
              <a:schemeClr val="tx1">
                <a:lumMod val="75000"/>
                <a:lumOff val="25000"/>
              </a:schemeClr>
            </a:solidFill>
            <a:miter lim="800000"/>
            <a:headEnd/>
            <a:tailEnd/>
          </a:ln>
        </p:spPr>
        <p:txBody>
          <a:bodyPr wrap="square" lIns="91424" tIns="45713" rIns="91424" bIns="45713" anchor="ctr">
            <a:spAutoFit/>
          </a:bodyPr>
          <a:lstStyle/>
          <a:p>
            <a:pPr fontAlgn="auto">
              <a:spcBef>
                <a:spcPts val="0"/>
              </a:spcBef>
              <a:spcAft>
                <a:spcPts val="0"/>
              </a:spcAft>
            </a:pPr>
            <a:r>
              <a:rPr lang="ja-JP" altLang="en-US" sz="1600" dirty="0" smtClean="0">
                <a:solidFill>
                  <a:srgbClr val="000000"/>
                </a:solidFill>
                <a:latin typeface="HG丸ｺﾞｼｯｸM-PRO" pitchFamily="50" charset="-128"/>
                <a:ea typeface="HG丸ｺﾞｼｯｸM-PRO" pitchFamily="50" charset="-128"/>
              </a:rPr>
              <a:t>○</a:t>
            </a:r>
            <a:r>
              <a:rPr lang="ja-JP" altLang="ja-JP" sz="1600" dirty="0" smtClean="0">
                <a:solidFill>
                  <a:srgbClr val="000000"/>
                </a:solidFill>
                <a:latin typeface="HG丸ｺﾞｼｯｸM-PRO" pitchFamily="50" charset="-128"/>
                <a:ea typeface="HG丸ｺﾞｼｯｸM-PRO" pitchFamily="50" charset="-128"/>
              </a:rPr>
              <a:t>介護予防の</a:t>
            </a:r>
            <a:r>
              <a:rPr lang="ja-JP" altLang="en-US" sz="1600" dirty="0" smtClean="0">
                <a:solidFill>
                  <a:srgbClr val="000000"/>
                </a:solidFill>
                <a:latin typeface="HG丸ｺﾞｼｯｸM-PRO" pitchFamily="50" charset="-128"/>
                <a:ea typeface="HG丸ｺﾞｼｯｸM-PRO" pitchFamily="50" charset="-128"/>
              </a:rPr>
              <a:t>視点</a:t>
            </a:r>
            <a:r>
              <a:rPr lang="ja-JP" altLang="ja-JP" sz="1600" dirty="0" smtClean="0">
                <a:solidFill>
                  <a:srgbClr val="000000"/>
                </a:solidFill>
                <a:latin typeface="HG丸ｺﾞｼｯｸM-PRO" pitchFamily="50" charset="-128"/>
                <a:ea typeface="HG丸ｺﾞｼｯｸM-PRO" pitchFamily="50" charset="-128"/>
              </a:rPr>
              <a:t>として、心身機能の改善や環境調整などを通じ、高齢者の生活機能（活動レ</a:t>
            </a:r>
            <a:endParaRPr lang="en-US" altLang="ja-JP" sz="1600" dirty="0" smtClean="0">
              <a:solidFill>
                <a:srgbClr val="000000"/>
              </a:solidFill>
              <a:latin typeface="HG丸ｺﾞｼｯｸM-PRO" pitchFamily="50" charset="-128"/>
              <a:ea typeface="HG丸ｺﾞｼｯｸM-PRO" pitchFamily="50" charset="-128"/>
            </a:endParaRPr>
          </a:p>
          <a:p>
            <a:pPr fontAlgn="auto">
              <a:spcBef>
                <a:spcPts val="0"/>
              </a:spcBef>
              <a:spcAft>
                <a:spcPts val="0"/>
              </a:spcAft>
            </a:pPr>
            <a:r>
              <a:rPr lang="ja-JP" altLang="en-US" sz="1600" dirty="0" smtClean="0">
                <a:solidFill>
                  <a:srgbClr val="000000"/>
                </a:solidFill>
                <a:latin typeface="HG丸ｺﾞｼｯｸM-PRO" pitchFamily="50" charset="-128"/>
                <a:ea typeface="HG丸ｺﾞｼｯｸM-PRO" pitchFamily="50" charset="-128"/>
              </a:rPr>
              <a:t>　</a:t>
            </a:r>
            <a:r>
              <a:rPr lang="ja-JP" altLang="ja-JP" sz="1600" dirty="0" smtClean="0">
                <a:solidFill>
                  <a:srgbClr val="000000"/>
                </a:solidFill>
                <a:latin typeface="HG丸ｺﾞｼｯｸM-PRO" pitchFamily="50" charset="-128"/>
                <a:ea typeface="HG丸ｺﾞｼｯｸM-PRO" pitchFamily="50" charset="-128"/>
              </a:rPr>
              <a:t>ベル）や参加（役割レベル）の向上をもたらし、それによって一人ひとりの生きがいや自己</a:t>
            </a:r>
            <a:endParaRPr lang="en-US" altLang="ja-JP" sz="1600" dirty="0" smtClean="0">
              <a:solidFill>
                <a:srgbClr val="000000"/>
              </a:solidFill>
              <a:latin typeface="HG丸ｺﾞｼｯｸM-PRO" pitchFamily="50" charset="-128"/>
              <a:ea typeface="HG丸ｺﾞｼｯｸM-PRO" pitchFamily="50" charset="-128"/>
            </a:endParaRPr>
          </a:p>
          <a:p>
            <a:pPr fontAlgn="auto">
              <a:spcBef>
                <a:spcPts val="0"/>
              </a:spcBef>
              <a:spcAft>
                <a:spcPts val="0"/>
              </a:spcAft>
            </a:pPr>
            <a:r>
              <a:rPr lang="ja-JP" altLang="en-US" sz="1600" dirty="0" smtClean="0">
                <a:solidFill>
                  <a:srgbClr val="000000"/>
                </a:solidFill>
                <a:latin typeface="HG丸ｺﾞｼｯｸM-PRO" pitchFamily="50" charset="-128"/>
                <a:ea typeface="HG丸ｺﾞｼｯｸM-PRO" pitchFamily="50" charset="-128"/>
              </a:rPr>
              <a:t>　</a:t>
            </a:r>
            <a:r>
              <a:rPr lang="ja-JP" altLang="ja-JP" sz="1600" dirty="0" smtClean="0">
                <a:solidFill>
                  <a:srgbClr val="000000"/>
                </a:solidFill>
                <a:latin typeface="HG丸ｺﾞｼｯｸM-PRO" pitchFamily="50" charset="-128"/>
                <a:ea typeface="HG丸ｺﾞｼｯｸM-PRO" pitchFamily="50" charset="-128"/>
              </a:rPr>
              <a:t>実現のための取り組みを支援して、生活の質（</a:t>
            </a:r>
            <a:r>
              <a:rPr lang="en-US" altLang="ja-JP" sz="1600" dirty="0" smtClean="0">
                <a:solidFill>
                  <a:srgbClr val="000000"/>
                </a:solidFill>
                <a:latin typeface="HG丸ｺﾞｼｯｸM-PRO" pitchFamily="50" charset="-128"/>
                <a:ea typeface="HG丸ｺﾞｼｯｸM-PRO" pitchFamily="50" charset="-128"/>
              </a:rPr>
              <a:t>QOL</a:t>
            </a:r>
            <a:r>
              <a:rPr lang="ja-JP" altLang="ja-JP" sz="1600" dirty="0" smtClean="0">
                <a:solidFill>
                  <a:srgbClr val="000000"/>
                </a:solidFill>
                <a:latin typeface="HG丸ｺﾞｼｯｸM-PRO" pitchFamily="50" charset="-128"/>
                <a:ea typeface="HG丸ｺﾞｼｯｸM-PRO" pitchFamily="50" charset="-128"/>
              </a:rPr>
              <a:t>）の向上を目指すものである</a:t>
            </a:r>
            <a:r>
              <a:rPr lang="ja-JP" altLang="en-US" sz="1600" dirty="0" smtClean="0">
                <a:solidFill>
                  <a:srgbClr val="000000"/>
                </a:solidFill>
                <a:latin typeface="HG丸ｺﾞｼｯｸM-PRO" pitchFamily="50" charset="-128"/>
                <a:ea typeface="HG丸ｺﾞｼｯｸM-PRO" pitchFamily="50" charset="-128"/>
              </a:rPr>
              <a:t>。</a:t>
            </a:r>
            <a:endParaRPr lang="en-US" altLang="ja-JP" sz="1600" dirty="0" smtClean="0">
              <a:solidFill>
                <a:srgbClr val="000000"/>
              </a:solidFill>
              <a:latin typeface="HG丸ｺﾞｼｯｸM-PRO" pitchFamily="50" charset="-128"/>
              <a:ea typeface="HG丸ｺﾞｼｯｸM-PRO" pitchFamily="50" charset="-128"/>
            </a:endParaRPr>
          </a:p>
          <a:p>
            <a:pPr fontAlgn="auto">
              <a:spcBef>
                <a:spcPts val="0"/>
              </a:spcBef>
              <a:spcAft>
                <a:spcPts val="0"/>
              </a:spcAft>
            </a:pPr>
            <a:r>
              <a:rPr lang="ja-JP" altLang="en-US" sz="1600" dirty="0" smtClean="0">
                <a:solidFill>
                  <a:srgbClr val="000000"/>
                </a:solidFill>
                <a:latin typeface="HG丸ｺﾞｼｯｸM-PRO" pitchFamily="50" charset="-128"/>
                <a:ea typeface="HG丸ｺﾞｼｯｸM-PRO" pitchFamily="50" charset="-128"/>
              </a:rPr>
              <a:t>○</a:t>
            </a:r>
            <a:r>
              <a:rPr lang="ja-JP" altLang="ja-JP" sz="1600" dirty="0" smtClean="0">
                <a:solidFill>
                  <a:srgbClr val="000000"/>
                </a:solidFill>
                <a:latin typeface="HG丸ｺﾞｼｯｸM-PRO" pitchFamily="50" charset="-128"/>
                <a:ea typeface="HG丸ｺﾞｼｯｸM-PRO" pitchFamily="50" charset="-128"/>
              </a:rPr>
              <a:t>このためには、高齢者が日常生活の中で気軽に参加できる活動の場が身近にあり、地域の人</a:t>
            </a:r>
            <a:endParaRPr lang="en-US" altLang="ja-JP" sz="1600" dirty="0" smtClean="0">
              <a:solidFill>
                <a:srgbClr val="000000"/>
              </a:solidFill>
              <a:latin typeface="HG丸ｺﾞｼｯｸM-PRO" pitchFamily="50" charset="-128"/>
              <a:ea typeface="HG丸ｺﾞｼｯｸM-PRO" pitchFamily="50" charset="-128"/>
            </a:endParaRPr>
          </a:p>
          <a:p>
            <a:pPr fontAlgn="auto">
              <a:spcBef>
                <a:spcPts val="0"/>
              </a:spcBef>
              <a:spcAft>
                <a:spcPts val="0"/>
              </a:spcAft>
            </a:pPr>
            <a:r>
              <a:rPr lang="ja-JP" altLang="en-US" sz="1600" dirty="0" smtClean="0">
                <a:solidFill>
                  <a:srgbClr val="000000"/>
                </a:solidFill>
                <a:latin typeface="HG丸ｺﾞｼｯｸM-PRO" pitchFamily="50" charset="-128"/>
                <a:ea typeface="HG丸ｺﾞｼｯｸM-PRO" pitchFamily="50" charset="-128"/>
              </a:rPr>
              <a:t>　</a:t>
            </a:r>
            <a:r>
              <a:rPr lang="ja-JP" altLang="ja-JP" sz="1600" dirty="0" smtClean="0">
                <a:solidFill>
                  <a:srgbClr val="000000"/>
                </a:solidFill>
                <a:latin typeface="HG丸ｺﾞｼｯｸM-PRO" pitchFamily="50" charset="-128"/>
                <a:ea typeface="HG丸ｺﾞｼｯｸM-PRO" pitchFamily="50" charset="-128"/>
              </a:rPr>
              <a:t>とのつながりを通して活動が広がるような、</a:t>
            </a:r>
            <a:r>
              <a:rPr lang="ja-JP" altLang="ja-JP" sz="1600" b="1" dirty="0" smtClean="0">
                <a:solidFill>
                  <a:srgbClr val="000000"/>
                </a:solidFill>
                <a:latin typeface="HG丸ｺﾞｼｯｸM-PRO" pitchFamily="50" charset="-128"/>
                <a:ea typeface="HG丸ｺﾞｼｯｸM-PRO" pitchFamily="50" charset="-128"/>
              </a:rPr>
              <a:t>地域づくり</a:t>
            </a:r>
            <a:r>
              <a:rPr lang="ja-JP" altLang="ja-JP" sz="1600" dirty="0" smtClean="0">
                <a:solidFill>
                  <a:srgbClr val="000000"/>
                </a:solidFill>
                <a:latin typeface="HG丸ｺﾞｼｯｸM-PRO" pitchFamily="50" charset="-128"/>
                <a:ea typeface="HG丸ｺﾞｼｯｸM-PRO" pitchFamily="50" charset="-128"/>
              </a:rPr>
              <a:t>が重要である。</a:t>
            </a:r>
            <a:endParaRPr lang="en-US" altLang="ja-JP" sz="1600" dirty="0" smtClean="0">
              <a:solidFill>
                <a:srgbClr val="000000"/>
              </a:solidFill>
              <a:latin typeface="HG丸ｺﾞｼｯｸM-PRO" pitchFamily="50" charset="-128"/>
              <a:ea typeface="HG丸ｺﾞｼｯｸM-PRO" pitchFamily="50" charset="-128"/>
            </a:endParaRPr>
          </a:p>
          <a:p>
            <a:pPr fontAlgn="auto">
              <a:spcBef>
                <a:spcPts val="0"/>
              </a:spcBef>
              <a:spcAft>
                <a:spcPts val="0"/>
              </a:spcAft>
            </a:pPr>
            <a:r>
              <a:rPr lang="ja-JP" altLang="en-US" sz="1600" dirty="0" smtClean="0">
                <a:solidFill>
                  <a:srgbClr val="000000"/>
                </a:solidFill>
                <a:latin typeface="HG丸ｺﾞｼｯｸM-PRO" pitchFamily="50" charset="-128"/>
                <a:ea typeface="HG丸ｺﾞｼｯｸM-PRO" pitchFamily="50" charset="-128"/>
              </a:rPr>
              <a:t>○</a:t>
            </a:r>
            <a:r>
              <a:rPr lang="ja-JP" altLang="ja-JP" sz="1600" dirty="0" smtClean="0">
                <a:solidFill>
                  <a:srgbClr val="000000"/>
                </a:solidFill>
                <a:latin typeface="HG丸ｺﾞｼｯｸM-PRO" pitchFamily="50" charset="-128"/>
                <a:ea typeface="HG丸ｺﾞｼｯｸM-PRO" pitchFamily="50" charset="-128"/>
              </a:rPr>
              <a:t>その前提として、地域の高齢者の健康状態や、地域の社会資源等について把握し、課題やニー</a:t>
            </a:r>
            <a:endParaRPr lang="en-US" altLang="ja-JP" sz="1600" dirty="0" smtClean="0">
              <a:solidFill>
                <a:srgbClr val="000000"/>
              </a:solidFill>
              <a:latin typeface="HG丸ｺﾞｼｯｸM-PRO" pitchFamily="50" charset="-128"/>
              <a:ea typeface="HG丸ｺﾞｼｯｸM-PRO" pitchFamily="50" charset="-128"/>
            </a:endParaRPr>
          </a:p>
          <a:p>
            <a:pPr fontAlgn="auto">
              <a:spcBef>
                <a:spcPts val="0"/>
              </a:spcBef>
              <a:spcAft>
                <a:spcPts val="0"/>
              </a:spcAft>
            </a:pPr>
            <a:r>
              <a:rPr lang="ja-JP" altLang="en-US" sz="1600" dirty="0" smtClean="0">
                <a:solidFill>
                  <a:srgbClr val="000000"/>
                </a:solidFill>
                <a:latin typeface="HG丸ｺﾞｼｯｸM-PRO" pitchFamily="50" charset="-128"/>
                <a:ea typeface="HG丸ｺﾞｼｯｸM-PRO" pitchFamily="50" charset="-128"/>
              </a:rPr>
              <a:t>　</a:t>
            </a:r>
            <a:r>
              <a:rPr lang="ja-JP" altLang="ja-JP" sz="1600" dirty="0" smtClean="0">
                <a:solidFill>
                  <a:srgbClr val="000000"/>
                </a:solidFill>
                <a:latin typeface="HG丸ｺﾞｼｯｸM-PRO" pitchFamily="50" charset="-128"/>
                <a:ea typeface="HG丸ｺﾞｼｯｸM-PRO" pitchFamily="50" charset="-128"/>
              </a:rPr>
              <a:t>ズ、必要な社会資源などをアセスメント（</a:t>
            </a:r>
            <a:r>
              <a:rPr lang="ja-JP" altLang="ja-JP" sz="1600" b="1" dirty="0" smtClean="0">
                <a:solidFill>
                  <a:srgbClr val="000000"/>
                </a:solidFill>
                <a:latin typeface="HG丸ｺﾞｼｯｸM-PRO" pitchFamily="50" charset="-128"/>
                <a:ea typeface="HG丸ｺﾞｼｯｸM-PRO" pitchFamily="50" charset="-128"/>
              </a:rPr>
              <a:t>地</a:t>
            </a:r>
            <a:r>
              <a:rPr lang="ja-JP" altLang="en-US" sz="1600" b="1" dirty="0" smtClean="0">
                <a:solidFill>
                  <a:srgbClr val="000000"/>
                </a:solidFill>
                <a:latin typeface="HG丸ｺﾞｼｯｸM-PRO" pitchFamily="50" charset="-128"/>
                <a:ea typeface="HG丸ｺﾞｼｯｸM-PRO" pitchFamily="50" charset="-128"/>
              </a:rPr>
              <a:t>域</a:t>
            </a:r>
            <a:r>
              <a:rPr lang="ja-JP" altLang="ja-JP" sz="1600" b="1" dirty="0" smtClean="0">
                <a:solidFill>
                  <a:srgbClr val="000000"/>
                </a:solidFill>
                <a:latin typeface="HG丸ｺﾞｼｯｸM-PRO" pitchFamily="50" charset="-128"/>
                <a:ea typeface="HG丸ｺﾞｼｯｸM-PRO" pitchFamily="50" charset="-128"/>
              </a:rPr>
              <a:t>診断</a:t>
            </a:r>
            <a:r>
              <a:rPr lang="ja-JP" altLang="ja-JP" sz="1600" dirty="0" smtClean="0">
                <a:solidFill>
                  <a:srgbClr val="000000"/>
                </a:solidFill>
                <a:latin typeface="HG丸ｺﾞｼｯｸM-PRO" pitchFamily="50" charset="-128"/>
                <a:ea typeface="HG丸ｺﾞｼｯｸM-PRO" pitchFamily="50" charset="-128"/>
              </a:rPr>
              <a:t>）することが必要である。</a:t>
            </a:r>
            <a:endParaRPr lang="en-US" altLang="ja-JP" sz="1600" dirty="0" smtClean="0">
              <a:solidFill>
                <a:srgbClr val="000000"/>
              </a:solidFill>
              <a:latin typeface="HG丸ｺﾞｼｯｸM-PRO" pitchFamily="50" charset="-128"/>
              <a:ea typeface="HG丸ｺﾞｼｯｸM-PRO" pitchFamily="50" charset="-128"/>
            </a:endParaRPr>
          </a:p>
        </p:txBody>
      </p:sp>
      <p:sp>
        <p:nvSpPr>
          <p:cNvPr id="13" name="テキスト ボックス 12"/>
          <p:cNvSpPr txBox="1"/>
          <p:nvPr/>
        </p:nvSpPr>
        <p:spPr>
          <a:xfrm>
            <a:off x="6804248" y="2636912"/>
            <a:ext cx="2160240" cy="369332"/>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fontAlgn="auto">
              <a:spcBef>
                <a:spcPts val="0"/>
              </a:spcBef>
              <a:spcAft>
                <a:spcPts val="0"/>
              </a:spcAft>
            </a:pPr>
            <a:r>
              <a:rPr lang="ja-JP" altLang="en-US" dirty="0" smtClean="0">
                <a:solidFill>
                  <a:prstClr val="black"/>
                </a:solidFill>
              </a:rPr>
              <a:t>研究者が管理運営</a:t>
            </a:r>
            <a:endParaRPr lang="ja-JP" altLang="en-US" dirty="0">
              <a:solidFill>
                <a:prstClr val="black"/>
              </a:solidFill>
            </a:endParaRPr>
          </a:p>
        </p:txBody>
      </p:sp>
    </p:spTree>
    <p:extLst>
      <p:ext uri="{BB962C8B-B14F-4D97-AF65-F5344CB8AC3E}">
        <p14:creationId xmlns:p14="http://schemas.microsoft.com/office/powerpoint/2010/main" val="359102574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 name="正方形/長方形 152"/>
          <p:cNvSpPr/>
          <p:nvPr/>
        </p:nvSpPr>
        <p:spPr>
          <a:xfrm>
            <a:off x="38638" y="1268760"/>
            <a:ext cx="5937160" cy="5531285"/>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a:solidFill>
                <a:prstClr val="white"/>
              </a:solidFill>
            </a:endParaRPr>
          </a:p>
        </p:txBody>
      </p:sp>
      <p:sp>
        <p:nvSpPr>
          <p:cNvPr id="9" name="テキスト ボックス 136"/>
          <p:cNvSpPr txBox="1">
            <a:spLocks noChangeArrowheads="1"/>
          </p:cNvSpPr>
          <p:nvPr/>
        </p:nvSpPr>
        <p:spPr bwMode="auto">
          <a:xfrm>
            <a:off x="72014" y="548682"/>
            <a:ext cx="8964488" cy="646331"/>
          </a:xfrm>
          <a:prstGeom prst="rect">
            <a:avLst/>
          </a:prstGeom>
          <a:solidFill>
            <a:srgbClr val="C0504D">
              <a:lumMod val="20000"/>
              <a:lumOff val="80000"/>
            </a:srgbClr>
          </a:solidFill>
          <a:ln w="9525" cmpd="thickThin">
            <a:solidFill>
              <a:srgbClr val="1F497D"/>
            </a:solidFill>
            <a:miter lim="800000"/>
            <a:headEnd/>
            <a:tailEnd/>
          </a:ln>
          <a:effectLst>
            <a:outerShdw blurRad="50800" dist="38100" dir="2700000" algn="tl" rotWithShape="0">
              <a:prstClr val="black">
                <a:alpha val="40000"/>
              </a:prstClr>
            </a:outerShdw>
          </a:effectLst>
          <a:extLst/>
        </p:spPr>
        <p:txBody>
          <a:bodyPr wrap="square">
            <a:spAutoFit/>
          </a:bodyPr>
          <a:lstStyle>
            <a:lvl1pPr marL="179388" indent="-179388"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marL="0" indent="0" fontAlgn="auto">
              <a:spcBef>
                <a:spcPts val="0"/>
              </a:spcBef>
              <a:spcAft>
                <a:spcPts val="0"/>
              </a:spcAft>
              <a:defRPr/>
            </a:pPr>
            <a:r>
              <a:rPr lang="ja-JP" altLang="en-US" b="1" kern="0" dirty="0" smtClean="0">
                <a:solidFill>
                  <a:srgbClr val="FF0000"/>
                </a:solidFill>
                <a:latin typeface="ＭＳ Ｐゴシック"/>
              </a:rPr>
              <a:t>地域包括ケアシステムの構築に向けて、国民・地方自治体にとって有益な情報を利活用しやすいように、介護・医療関連情報の「見える化」を推進</a:t>
            </a:r>
            <a:endParaRPr lang="ja-JP" altLang="en-US" b="1" kern="0" dirty="0">
              <a:solidFill>
                <a:srgbClr val="FF0000"/>
              </a:solidFill>
              <a:latin typeface="ＭＳ Ｐゴシック"/>
            </a:endParaRPr>
          </a:p>
        </p:txBody>
      </p:sp>
      <p:sp>
        <p:nvSpPr>
          <p:cNvPr id="387" name="角丸四角形 386"/>
          <p:cNvSpPr/>
          <p:nvPr/>
        </p:nvSpPr>
        <p:spPr bwMode="auto">
          <a:xfrm>
            <a:off x="6035180" y="5653602"/>
            <a:ext cx="3054552" cy="1087923"/>
          </a:xfrm>
          <a:prstGeom prst="roundRect">
            <a:avLst>
              <a:gd name="adj" fmla="val 5943"/>
            </a:avLst>
          </a:prstGeom>
          <a:noFill/>
          <a:ln w="63500" cmpd="thickThin">
            <a:solidFill>
              <a:srgbClr val="FF99CC">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lIns="36000" tIns="108000" rIns="0" anchor="t" anchorCtr="0"/>
          <a:lstStyle/>
          <a:p>
            <a:pPr marL="177800" indent="-177800" fontAlgn="auto">
              <a:spcBef>
                <a:spcPts val="0"/>
              </a:spcBef>
              <a:spcAft>
                <a:spcPts val="0"/>
              </a:spcAft>
              <a:defRPr/>
            </a:pPr>
            <a:r>
              <a:rPr lang="ja-JP" altLang="en-US" sz="1100" dirty="0" smtClean="0">
                <a:solidFill>
                  <a:prstClr val="black">
                    <a:lumMod val="65000"/>
                    <a:lumOff val="35000"/>
                  </a:prstClr>
                </a:solidFill>
                <a:latin typeface="ＭＳ Ｐゴシック"/>
              </a:rPr>
              <a:t>○地方自治体が、それぞれの地域の特性にあった、地域　包括ケアシステムを構築する</a:t>
            </a:r>
            <a:endParaRPr lang="en-US" altLang="ja-JP" sz="1100" dirty="0" smtClean="0">
              <a:solidFill>
                <a:prstClr val="black">
                  <a:lumMod val="65000"/>
                  <a:lumOff val="35000"/>
                </a:prstClr>
              </a:solidFill>
              <a:latin typeface="ＭＳ Ｐゴシック"/>
            </a:endParaRPr>
          </a:p>
          <a:p>
            <a:pPr marL="177800" indent="-177800" fontAlgn="auto">
              <a:spcBef>
                <a:spcPts val="0"/>
              </a:spcBef>
              <a:spcAft>
                <a:spcPts val="0"/>
              </a:spcAft>
              <a:defRPr/>
            </a:pPr>
            <a:r>
              <a:rPr lang="ja-JP" altLang="en-US" sz="1100" dirty="0" smtClean="0">
                <a:solidFill>
                  <a:prstClr val="black">
                    <a:lumMod val="65000"/>
                    <a:lumOff val="35000"/>
                  </a:prstClr>
                </a:solidFill>
                <a:latin typeface="ＭＳ Ｐゴシック"/>
              </a:rPr>
              <a:t>○国民が、介護サービスの質の評価に基づいて、適切な介護サービスを選択できるように情報基盤を構築する</a:t>
            </a:r>
            <a:endParaRPr lang="ja-JP" altLang="en-US" sz="1100" dirty="0">
              <a:solidFill>
                <a:prstClr val="black">
                  <a:lumMod val="65000"/>
                  <a:lumOff val="35000"/>
                </a:prstClr>
              </a:solidFill>
              <a:latin typeface="ＭＳ Ｐゴシック"/>
            </a:endParaRPr>
          </a:p>
        </p:txBody>
      </p:sp>
      <p:sp>
        <p:nvSpPr>
          <p:cNvPr id="385" name="角丸四角形 384"/>
          <p:cNvSpPr/>
          <p:nvPr/>
        </p:nvSpPr>
        <p:spPr bwMode="auto">
          <a:xfrm>
            <a:off x="6071060" y="5443971"/>
            <a:ext cx="1669292" cy="289441"/>
          </a:xfrm>
          <a:prstGeom prst="roundRect">
            <a:avLst/>
          </a:prstGeom>
          <a:solidFill>
            <a:srgbClr val="FFC000"/>
          </a:solidFill>
          <a:ln>
            <a:solidFill>
              <a:schemeClr val="tx1"/>
            </a:solidFill>
          </a:ln>
          <a:extLst/>
        </p:spPr>
        <p:txBody>
          <a:bodyPr wrap="square" rtlCol="0">
            <a:spAutoFit/>
          </a:bodyPr>
          <a:lstStyle/>
          <a:p>
            <a:pPr algn="ctr" fontAlgn="auto">
              <a:spcBef>
                <a:spcPts val="0"/>
              </a:spcBef>
              <a:spcAft>
                <a:spcPts val="0"/>
              </a:spcAft>
            </a:pPr>
            <a:r>
              <a:rPr lang="ja-JP" altLang="en-US" sz="1100" b="1" dirty="0">
                <a:solidFill>
                  <a:srgbClr val="000000"/>
                </a:solidFill>
                <a:latin typeface="Calibri"/>
                <a:ea typeface="ＭＳ Ｐゴシック"/>
              </a:rPr>
              <a:t>将来像及び効果</a:t>
            </a:r>
          </a:p>
        </p:txBody>
      </p:sp>
      <p:sp>
        <p:nvSpPr>
          <p:cNvPr id="388" name="角丸四角形 387"/>
          <p:cNvSpPr/>
          <p:nvPr/>
        </p:nvSpPr>
        <p:spPr bwMode="auto">
          <a:xfrm>
            <a:off x="6034316" y="3299841"/>
            <a:ext cx="3054552" cy="1993564"/>
          </a:xfrm>
          <a:prstGeom prst="roundRect">
            <a:avLst>
              <a:gd name="adj" fmla="val 5943"/>
            </a:avLst>
          </a:prstGeom>
          <a:noFill/>
          <a:ln w="63500" cmpd="thickThin">
            <a:solidFill>
              <a:srgbClr val="00B05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lIns="36000" tIns="108000" rIns="0" anchor="t" anchorCtr="0"/>
          <a:lstStyle/>
          <a:p>
            <a:pPr fontAlgn="auto">
              <a:spcBef>
                <a:spcPts val="0"/>
              </a:spcBef>
              <a:spcAft>
                <a:spcPts val="0"/>
              </a:spcAft>
              <a:defRPr/>
            </a:pPr>
            <a:r>
              <a:rPr lang="ja-JP" altLang="en-US" sz="1100" dirty="0" smtClean="0">
                <a:solidFill>
                  <a:prstClr val="black">
                    <a:lumMod val="65000"/>
                    <a:lumOff val="35000"/>
                  </a:prstClr>
                </a:solidFill>
                <a:latin typeface="ＭＳ Ｐゴシック"/>
              </a:rPr>
              <a:t>○国民・地方自治体に有益な情報を提供（＝「見え　</a:t>
            </a:r>
            <a:endParaRPr lang="en-US" altLang="ja-JP" sz="1100" dirty="0" smtClean="0">
              <a:solidFill>
                <a:prstClr val="black">
                  <a:lumMod val="65000"/>
                  <a:lumOff val="35000"/>
                </a:prstClr>
              </a:solidFill>
              <a:latin typeface="ＭＳ Ｐゴシック"/>
            </a:endParaRPr>
          </a:p>
          <a:p>
            <a:pPr fontAlgn="auto">
              <a:spcBef>
                <a:spcPts val="0"/>
              </a:spcBef>
              <a:spcAft>
                <a:spcPts val="0"/>
              </a:spcAft>
              <a:defRPr/>
            </a:pPr>
            <a:r>
              <a:rPr lang="ja-JP" altLang="en-US" sz="1100" dirty="0" smtClean="0">
                <a:solidFill>
                  <a:prstClr val="black">
                    <a:lumMod val="65000"/>
                    <a:lumOff val="35000"/>
                  </a:prstClr>
                </a:solidFill>
                <a:latin typeface="ＭＳ Ｐゴシック"/>
              </a:rPr>
              <a:t>　</a:t>
            </a:r>
            <a:r>
              <a:rPr lang="ja-JP" altLang="en-US" sz="1100" dirty="0" err="1" smtClean="0">
                <a:solidFill>
                  <a:prstClr val="black">
                    <a:lumMod val="65000"/>
                    <a:lumOff val="35000"/>
                  </a:prstClr>
                </a:solidFill>
                <a:latin typeface="ＭＳ Ｐゴシック"/>
              </a:rPr>
              <a:t>る化</a:t>
            </a:r>
            <a:r>
              <a:rPr lang="ja-JP" altLang="en-US" sz="1100" dirty="0" smtClean="0">
                <a:solidFill>
                  <a:prstClr val="black">
                    <a:lumMod val="65000"/>
                    <a:lumOff val="35000"/>
                  </a:prstClr>
                </a:solidFill>
                <a:latin typeface="ＭＳ Ｐゴシック"/>
              </a:rPr>
              <a:t>」）するために、介護保険総合データベース</a:t>
            </a:r>
            <a:endParaRPr lang="en-US" altLang="ja-JP" sz="1100" dirty="0" smtClean="0">
              <a:solidFill>
                <a:prstClr val="black">
                  <a:lumMod val="65000"/>
                  <a:lumOff val="35000"/>
                </a:prstClr>
              </a:solidFill>
              <a:latin typeface="ＭＳ Ｐゴシック"/>
            </a:endParaRPr>
          </a:p>
          <a:p>
            <a:pPr fontAlgn="auto">
              <a:spcBef>
                <a:spcPts val="0"/>
              </a:spcBef>
              <a:spcAft>
                <a:spcPts val="0"/>
              </a:spcAft>
              <a:defRPr/>
            </a:pPr>
            <a:r>
              <a:rPr lang="ja-JP" altLang="en-US" sz="1100" dirty="0" smtClean="0">
                <a:solidFill>
                  <a:prstClr val="black">
                    <a:lumMod val="65000"/>
                    <a:lumOff val="35000"/>
                  </a:prstClr>
                </a:solidFill>
                <a:latin typeface="ＭＳ Ｐゴシック"/>
              </a:rPr>
              <a:t>　を活用し、以下のような取組を行う。</a:t>
            </a:r>
          </a:p>
          <a:p>
            <a:pPr marL="177800" indent="-177800" fontAlgn="auto">
              <a:spcBef>
                <a:spcPts val="0"/>
              </a:spcBef>
              <a:spcAft>
                <a:spcPts val="0"/>
              </a:spcAft>
              <a:defRPr/>
            </a:pPr>
            <a:r>
              <a:rPr lang="ja-JP" altLang="en-US" sz="1100" dirty="0" smtClean="0">
                <a:solidFill>
                  <a:prstClr val="black">
                    <a:lumMod val="65000"/>
                    <a:lumOff val="35000"/>
                  </a:prstClr>
                </a:solidFill>
                <a:latin typeface="ＭＳ Ｐゴシック"/>
              </a:rPr>
              <a:t>　①様々な情報を取り込めるように、介護保険総合データベースの機能強化を含む情報基盤の整備を行う</a:t>
            </a:r>
          </a:p>
          <a:p>
            <a:pPr marL="177800" indent="-177800" fontAlgn="auto">
              <a:spcBef>
                <a:spcPts val="0"/>
              </a:spcBef>
              <a:spcAft>
                <a:spcPts val="0"/>
              </a:spcAft>
              <a:defRPr/>
            </a:pPr>
            <a:r>
              <a:rPr lang="ja-JP" altLang="en-US" sz="1100" dirty="0" smtClean="0">
                <a:solidFill>
                  <a:prstClr val="black">
                    <a:lumMod val="65000"/>
                    <a:lumOff val="35000"/>
                  </a:prstClr>
                </a:solidFill>
                <a:latin typeface="ＭＳ Ｐゴシック"/>
              </a:rPr>
              <a:t>　②調査研究等を通じて、新たな指標の開発等、情報発信する内容の質の向上に取り組む　</a:t>
            </a:r>
            <a:endParaRPr lang="en-US" altLang="ja-JP" sz="1100" dirty="0" smtClean="0">
              <a:solidFill>
                <a:prstClr val="black">
                  <a:lumMod val="65000"/>
                  <a:lumOff val="35000"/>
                </a:prstClr>
              </a:solidFill>
              <a:latin typeface="ＭＳ Ｐゴシック"/>
            </a:endParaRPr>
          </a:p>
          <a:p>
            <a:pPr marL="177800" indent="-177800" fontAlgn="auto">
              <a:spcBef>
                <a:spcPts val="0"/>
              </a:spcBef>
              <a:spcAft>
                <a:spcPts val="0"/>
              </a:spcAft>
              <a:defRPr/>
            </a:pPr>
            <a:r>
              <a:rPr lang="ja-JP" altLang="en-US" sz="1100" dirty="0" smtClean="0">
                <a:solidFill>
                  <a:prstClr val="black">
                    <a:lumMod val="65000"/>
                    <a:lumOff val="35000"/>
                  </a:prstClr>
                </a:solidFill>
                <a:latin typeface="ＭＳ Ｐゴシック"/>
              </a:rPr>
              <a:t>　③国民・地方自治体にとって、安心して、利用しやすい、情報提供手法を構築する</a:t>
            </a:r>
            <a:endParaRPr lang="en-US" altLang="ja-JP" sz="1100" dirty="0">
              <a:solidFill>
                <a:srgbClr val="FF0000"/>
              </a:solidFill>
              <a:latin typeface="ＭＳ Ｐゴシック"/>
            </a:endParaRPr>
          </a:p>
        </p:txBody>
      </p:sp>
      <p:sp>
        <p:nvSpPr>
          <p:cNvPr id="93" name="角丸四角形 92"/>
          <p:cNvSpPr/>
          <p:nvPr/>
        </p:nvSpPr>
        <p:spPr bwMode="auto">
          <a:xfrm>
            <a:off x="6071060" y="3083974"/>
            <a:ext cx="1669292" cy="289441"/>
          </a:xfrm>
          <a:prstGeom prst="roundRect">
            <a:avLst/>
          </a:prstGeom>
          <a:solidFill>
            <a:srgbClr val="FFC000"/>
          </a:solidFill>
          <a:ln>
            <a:solidFill>
              <a:schemeClr val="tx1"/>
            </a:solidFill>
          </a:ln>
          <a:extLst/>
        </p:spPr>
        <p:txBody>
          <a:bodyPr wrap="square" rtlCol="0">
            <a:spAutoFit/>
          </a:bodyPr>
          <a:lstStyle/>
          <a:p>
            <a:pPr algn="ctr" fontAlgn="auto">
              <a:spcBef>
                <a:spcPts val="0"/>
              </a:spcBef>
              <a:spcAft>
                <a:spcPts val="0"/>
              </a:spcAft>
            </a:pPr>
            <a:r>
              <a:rPr lang="ja-JP" altLang="en-US" sz="1100" b="1" dirty="0" smtClean="0">
                <a:solidFill>
                  <a:srgbClr val="000000"/>
                </a:solidFill>
                <a:latin typeface="Calibri"/>
                <a:ea typeface="ＭＳ Ｐゴシック"/>
              </a:rPr>
              <a:t>課題解決</a:t>
            </a:r>
            <a:r>
              <a:rPr lang="ja-JP" altLang="en-US" sz="1100" b="1" dirty="0">
                <a:solidFill>
                  <a:srgbClr val="000000"/>
                </a:solidFill>
                <a:latin typeface="Calibri"/>
                <a:ea typeface="ＭＳ Ｐゴシック"/>
              </a:rPr>
              <a:t>策</a:t>
            </a:r>
          </a:p>
        </p:txBody>
      </p:sp>
      <p:sp>
        <p:nvSpPr>
          <p:cNvPr id="389" name="角丸四角形 388"/>
          <p:cNvSpPr/>
          <p:nvPr/>
        </p:nvSpPr>
        <p:spPr bwMode="auto">
          <a:xfrm>
            <a:off x="6034316" y="1570023"/>
            <a:ext cx="3054552" cy="1419126"/>
          </a:xfrm>
          <a:prstGeom prst="roundRect">
            <a:avLst>
              <a:gd name="adj" fmla="val 5943"/>
            </a:avLst>
          </a:prstGeom>
          <a:noFill/>
          <a:ln w="63500" cmpd="thickThin">
            <a:solidFill>
              <a:schemeClr val="accent2">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72000" rIns="0" anchor="t" anchorCtr="0"/>
          <a:lstStyle/>
          <a:p>
            <a:pPr marL="88900" indent="-88900" fontAlgn="auto">
              <a:spcBef>
                <a:spcPts val="0"/>
              </a:spcBef>
              <a:spcAft>
                <a:spcPts val="0"/>
              </a:spcAft>
              <a:defRPr/>
            </a:pPr>
            <a:r>
              <a:rPr lang="ja-JP" altLang="en-US" sz="1100" dirty="0" smtClean="0">
                <a:solidFill>
                  <a:prstClr val="black">
                    <a:lumMod val="65000"/>
                    <a:lumOff val="35000"/>
                  </a:prstClr>
                </a:solidFill>
                <a:latin typeface="ＭＳ Ｐゴシック"/>
              </a:rPr>
              <a:t>○地域の特性にあった地域包括ケアシステムを構築するためには、各地方自治体が、それぞれの特徴や課題を客観的に把握する必要がある</a:t>
            </a:r>
          </a:p>
          <a:p>
            <a:pPr marL="88900" indent="-88900" fontAlgn="auto">
              <a:spcBef>
                <a:spcPts val="0"/>
              </a:spcBef>
              <a:spcAft>
                <a:spcPts val="0"/>
              </a:spcAft>
              <a:defRPr/>
            </a:pPr>
            <a:r>
              <a:rPr lang="ja-JP" altLang="en-US" sz="1100" dirty="0" smtClean="0">
                <a:solidFill>
                  <a:prstClr val="black">
                    <a:lumMod val="65000"/>
                    <a:lumOff val="35000"/>
                  </a:prstClr>
                </a:solidFill>
                <a:latin typeface="ＭＳ Ｐゴシック"/>
              </a:rPr>
              <a:t>○他方で、地方自治体の職員に十分に認識されていない</a:t>
            </a:r>
            <a:endParaRPr lang="en-US" altLang="ja-JP" sz="1100" dirty="0" smtClean="0">
              <a:solidFill>
                <a:prstClr val="black">
                  <a:lumMod val="65000"/>
                  <a:lumOff val="35000"/>
                </a:prstClr>
              </a:solidFill>
              <a:latin typeface="ＭＳ Ｐゴシック"/>
            </a:endParaRPr>
          </a:p>
          <a:p>
            <a:pPr marL="88900" indent="-88900" fontAlgn="auto">
              <a:spcBef>
                <a:spcPts val="0"/>
              </a:spcBef>
              <a:spcAft>
                <a:spcPts val="0"/>
              </a:spcAft>
              <a:defRPr/>
            </a:pPr>
            <a:r>
              <a:rPr lang="ja-JP" altLang="en-US" sz="1100" dirty="0" smtClean="0">
                <a:solidFill>
                  <a:prstClr val="black">
                    <a:lumMod val="65000"/>
                    <a:lumOff val="35000"/>
                  </a:prstClr>
                </a:solidFill>
                <a:latin typeface="ＭＳ Ｐゴシック"/>
              </a:rPr>
              <a:t>○また、介護サービスの質の向上に向けて具体的な評価手法の確立が求められている</a:t>
            </a:r>
          </a:p>
        </p:txBody>
      </p:sp>
      <p:sp>
        <p:nvSpPr>
          <p:cNvPr id="91" name="角丸四角形 90"/>
          <p:cNvSpPr/>
          <p:nvPr/>
        </p:nvSpPr>
        <p:spPr bwMode="auto">
          <a:xfrm>
            <a:off x="6071059" y="1333122"/>
            <a:ext cx="1661723" cy="289441"/>
          </a:xfrm>
          <a:prstGeom prst="roundRect">
            <a:avLst/>
          </a:prstGeom>
          <a:solidFill>
            <a:srgbClr val="FFC000"/>
          </a:solidFill>
          <a:ln>
            <a:solidFill>
              <a:schemeClr val="tx1"/>
            </a:solidFill>
          </a:ln>
          <a:extLst/>
        </p:spPr>
        <p:txBody>
          <a:bodyPr wrap="square" rtlCol="0">
            <a:spAutoFit/>
          </a:bodyPr>
          <a:lstStyle/>
          <a:p>
            <a:pPr algn="ctr" fontAlgn="auto">
              <a:spcBef>
                <a:spcPts val="0"/>
              </a:spcBef>
              <a:spcAft>
                <a:spcPts val="0"/>
              </a:spcAft>
            </a:pPr>
            <a:r>
              <a:rPr lang="ja-JP" altLang="en-US" sz="1100" b="1" dirty="0" smtClean="0">
                <a:solidFill>
                  <a:srgbClr val="000000"/>
                </a:solidFill>
                <a:latin typeface="Calibri"/>
                <a:ea typeface="ＭＳ Ｐゴシック"/>
              </a:rPr>
              <a:t>現状及び課題</a:t>
            </a:r>
            <a:endParaRPr lang="ja-JP" altLang="en-US" sz="1100" b="1" dirty="0">
              <a:solidFill>
                <a:srgbClr val="000000"/>
              </a:solidFill>
              <a:latin typeface="Calibri"/>
              <a:ea typeface="ＭＳ Ｐゴシック"/>
            </a:endParaRPr>
          </a:p>
        </p:txBody>
      </p:sp>
      <p:sp>
        <p:nvSpPr>
          <p:cNvPr id="390" name="二等辺三角形 389"/>
          <p:cNvSpPr/>
          <p:nvPr/>
        </p:nvSpPr>
        <p:spPr>
          <a:xfrm flipV="1">
            <a:off x="7959480" y="2989306"/>
            <a:ext cx="1065938" cy="288031"/>
          </a:xfrm>
          <a:prstGeom prst="triangle">
            <a:avLst/>
          </a:pr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ln>
          <a:effectLst>
            <a:outerShdw blurRad="40000" dist="20000" dir="5400000" rotWithShape="0">
              <a:srgbClr val="000000">
                <a:alpha val="38000"/>
              </a:srgbClr>
            </a:outerShdw>
          </a:effectLst>
        </p:spPr>
        <p:txBody>
          <a:bodyPr rtlCol="0" anchor="ctr"/>
          <a:lstStyle/>
          <a:p>
            <a:pPr algn="ctr" fontAlgn="auto">
              <a:spcBef>
                <a:spcPts val="0"/>
              </a:spcBef>
              <a:spcAft>
                <a:spcPts val="0"/>
              </a:spcAft>
              <a:defRPr/>
            </a:pPr>
            <a:endParaRPr kumimoji="0" lang="ja-JP" altLang="en-US" kern="0">
              <a:solidFill>
                <a:prstClr val="white"/>
              </a:solidFill>
              <a:latin typeface="Calibri"/>
              <a:ea typeface="ＭＳ Ｐゴシック"/>
            </a:endParaRPr>
          </a:p>
        </p:txBody>
      </p:sp>
      <p:sp>
        <p:nvSpPr>
          <p:cNvPr id="386" name="二等辺三角形 385"/>
          <p:cNvSpPr/>
          <p:nvPr/>
        </p:nvSpPr>
        <p:spPr>
          <a:xfrm flipV="1">
            <a:off x="7933419" y="5293405"/>
            <a:ext cx="1065938" cy="360040"/>
          </a:xfrm>
          <a:prstGeom prst="triangle">
            <a:avLst/>
          </a:prstGeom>
          <a:gradFill>
            <a:gsLst>
              <a:gs pos="0">
                <a:srgbClr val="FF99CC"/>
              </a:gs>
              <a:gs pos="35000">
                <a:srgbClr val="FFCCFF"/>
              </a:gs>
              <a:gs pos="100000">
                <a:schemeClr val="bg1"/>
              </a:gs>
            </a:gsLst>
            <a:lin ang="16200000" scaled="1"/>
          </a:gradFill>
          <a:ln w="9525" cap="flat" cmpd="sng" algn="ctr">
            <a:solidFill>
              <a:srgbClr val="4F81BD">
                <a:shade val="95000"/>
                <a:satMod val="105000"/>
              </a:srgbClr>
            </a:solidFill>
            <a:prstDash val="solid"/>
          </a:ln>
          <a:effectLst>
            <a:outerShdw blurRad="40000" dist="20000" dir="5400000" rotWithShape="0">
              <a:srgbClr val="000000">
                <a:alpha val="38000"/>
              </a:srgbClr>
            </a:outerShdw>
          </a:effectLst>
        </p:spPr>
        <p:txBody>
          <a:bodyPr rtlCol="0" anchor="ctr"/>
          <a:lstStyle/>
          <a:p>
            <a:pPr algn="ctr" fontAlgn="auto">
              <a:spcBef>
                <a:spcPts val="0"/>
              </a:spcBef>
              <a:spcAft>
                <a:spcPts val="0"/>
              </a:spcAft>
              <a:defRPr/>
            </a:pPr>
            <a:endParaRPr kumimoji="0" lang="ja-JP" altLang="en-US" kern="0">
              <a:solidFill>
                <a:prstClr val="white"/>
              </a:solidFill>
              <a:latin typeface="Calibri"/>
              <a:ea typeface="ＭＳ Ｐゴシック"/>
            </a:endParaRPr>
          </a:p>
        </p:txBody>
      </p:sp>
      <p:sp>
        <p:nvSpPr>
          <p:cNvPr id="167" name="Rectangle 49"/>
          <p:cNvSpPr>
            <a:spLocks noChangeAspect="1" noChangeArrowheads="1"/>
          </p:cNvSpPr>
          <p:nvPr/>
        </p:nvSpPr>
        <p:spPr bwMode="auto">
          <a:xfrm>
            <a:off x="3948854" y="2304121"/>
            <a:ext cx="52582" cy="88778"/>
          </a:xfrm>
          <a:prstGeom prst="rect">
            <a:avLst/>
          </a:prstGeom>
          <a:solidFill>
            <a:srgbClr val="FFFFFF"/>
          </a:solidFill>
          <a:ln w="9525">
            <a:solidFill>
              <a:schemeClr val="hlink"/>
            </a:solidFill>
            <a:miter lim="800000"/>
            <a:headEnd/>
            <a:tailEnd/>
          </a:ln>
        </p:spPr>
        <p:txBody>
          <a:bodyPr wrap="none" anchor="ctr"/>
          <a:lstStyle/>
          <a:p>
            <a:pPr fontAlgn="auto">
              <a:spcBef>
                <a:spcPts val="0"/>
              </a:spcBef>
              <a:spcAft>
                <a:spcPts val="0"/>
              </a:spcAft>
            </a:pPr>
            <a:endParaRPr lang="ja-JP" altLang="en-US" sz="1000">
              <a:solidFill>
                <a:prstClr val="black"/>
              </a:solidFill>
              <a:latin typeface="Calibri"/>
              <a:ea typeface="ＭＳ Ｐゴシック"/>
            </a:endParaRPr>
          </a:p>
        </p:txBody>
      </p:sp>
      <p:sp>
        <p:nvSpPr>
          <p:cNvPr id="168" name="Line 50"/>
          <p:cNvSpPr>
            <a:spLocks noChangeAspect="1" noChangeShapeType="1"/>
          </p:cNvSpPr>
          <p:nvPr/>
        </p:nvSpPr>
        <p:spPr bwMode="auto">
          <a:xfrm>
            <a:off x="3948854" y="2303875"/>
            <a:ext cx="52582" cy="88778"/>
          </a:xfrm>
          <a:prstGeom prst="line">
            <a:avLst/>
          </a:prstGeom>
          <a:noFill/>
          <a:ln w="9525">
            <a:solidFill>
              <a:schemeClr val="hlink"/>
            </a:solidFill>
            <a:round/>
            <a:headEnd/>
            <a:tailEnd/>
          </a:ln>
        </p:spPr>
        <p:txBody>
          <a:bodyPr wrap="none" anchor="ctr"/>
          <a:lstStyle/>
          <a:p>
            <a:pPr fontAlgn="auto">
              <a:spcBef>
                <a:spcPts val="0"/>
              </a:spcBef>
              <a:spcAft>
                <a:spcPts val="0"/>
              </a:spcAft>
            </a:pPr>
            <a:endParaRPr lang="ja-JP" altLang="en-US" sz="1000">
              <a:solidFill>
                <a:prstClr val="black"/>
              </a:solidFill>
              <a:latin typeface="Calibri"/>
              <a:ea typeface="ＭＳ Ｐゴシック"/>
            </a:endParaRPr>
          </a:p>
        </p:txBody>
      </p:sp>
      <p:sp>
        <p:nvSpPr>
          <p:cNvPr id="169" name="Line 51"/>
          <p:cNvSpPr>
            <a:spLocks noChangeAspect="1" noChangeShapeType="1"/>
          </p:cNvSpPr>
          <p:nvPr/>
        </p:nvSpPr>
        <p:spPr bwMode="auto">
          <a:xfrm flipV="1">
            <a:off x="3948854" y="2304121"/>
            <a:ext cx="52582" cy="89764"/>
          </a:xfrm>
          <a:prstGeom prst="line">
            <a:avLst/>
          </a:prstGeom>
          <a:noFill/>
          <a:ln w="9525">
            <a:solidFill>
              <a:schemeClr val="hlink"/>
            </a:solidFill>
            <a:round/>
            <a:headEnd/>
            <a:tailEnd/>
          </a:ln>
        </p:spPr>
        <p:txBody>
          <a:bodyPr wrap="none" anchor="ctr"/>
          <a:lstStyle/>
          <a:p>
            <a:pPr fontAlgn="auto">
              <a:spcBef>
                <a:spcPts val="0"/>
              </a:spcBef>
              <a:spcAft>
                <a:spcPts val="0"/>
              </a:spcAft>
            </a:pPr>
            <a:endParaRPr lang="ja-JP" altLang="en-US" sz="1000">
              <a:solidFill>
                <a:prstClr val="black"/>
              </a:solidFill>
              <a:latin typeface="Calibri"/>
              <a:ea typeface="ＭＳ Ｐゴシック"/>
            </a:endParaRPr>
          </a:p>
        </p:txBody>
      </p:sp>
      <p:grpSp>
        <p:nvGrpSpPr>
          <p:cNvPr id="2" name="グループ化 195"/>
          <p:cNvGrpSpPr/>
          <p:nvPr/>
        </p:nvGrpSpPr>
        <p:grpSpPr>
          <a:xfrm>
            <a:off x="73924" y="1556792"/>
            <a:ext cx="5906933" cy="5184576"/>
            <a:chOff x="80079" y="1323814"/>
            <a:chExt cx="6399178" cy="5417554"/>
          </a:xfrm>
        </p:grpSpPr>
        <p:sp>
          <p:nvSpPr>
            <p:cNvPr id="109" name="直方体 36"/>
            <p:cNvSpPr>
              <a:spLocks noChangeArrowheads="1"/>
            </p:cNvSpPr>
            <p:nvPr/>
          </p:nvSpPr>
          <p:spPr bwMode="auto">
            <a:xfrm>
              <a:off x="3761225" y="3429000"/>
              <a:ext cx="1167239" cy="504056"/>
            </a:xfrm>
            <a:prstGeom prst="rect">
              <a:avLst/>
            </a:prstGeom>
            <a:solidFill>
              <a:srgbClr val="B9B9D5"/>
            </a:solidFill>
            <a:ln w="9525" algn="ctr">
              <a:solidFill>
                <a:schemeClr val="bg1"/>
              </a:solidFill>
              <a:round/>
              <a:headEnd/>
              <a:tailEnd/>
            </a:ln>
          </p:spPr>
          <p:txBody>
            <a:bodyPr wrap="none" tIns="46800" bIns="10800" anchor="ctr"/>
            <a:lstStyle/>
            <a:p>
              <a:pPr algn="ctr" fontAlgn="auto">
                <a:spcBef>
                  <a:spcPts val="0"/>
                </a:spcBef>
                <a:spcAft>
                  <a:spcPts val="0"/>
                </a:spcAft>
              </a:pPr>
              <a:r>
                <a:rPr lang="ja-JP" altLang="en-US" sz="1000" dirty="0" smtClean="0">
                  <a:solidFill>
                    <a:srgbClr val="0000FF"/>
                  </a:solidFill>
                  <a:latin typeface="Calibri"/>
                  <a:ea typeface="ＭＳ Ｐゴシック" charset="-128"/>
                </a:rPr>
                <a:t>国民</a:t>
              </a:r>
              <a:r>
                <a:rPr lang="ja-JP" altLang="en-US" sz="1000" dirty="0" smtClean="0">
                  <a:solidFill>
                    <a:srgbClr val="0000FF"/>
                  </a:solidFill>
                  <a:latin typeface="Arial" charset="0"/>
                  <a:ea typeface="ＭＳ Ｐゴシック" charset="-128"/>
                </a:rPr>
                <a:t>向け</a:t>
              </a:r>
              <a:endParaRPr lang="en-US" altLang="ja-JP" sz="1000" dirty="0" smtClean="0">
                <a:solidFill>
                  <a:srgbClr val="0000FF"/>
                </a:solidFill>
                <a:latin typeface="Arial" charset="0"/>
                <a:ea typeface="ＭＳ Ｐゴシック" charset="-128"/>
              </a:endParaRPr>
            </a:p>
            <a:p>
              <a:pPr algn="ctr" fontAlgn="auto">
                <a:spcBef>
                  <a:spcPts val="0"/>
                </a:spcBef>
                <a:spcAft>
                  <a:spcPts val="0"/>
                </a:spcAft>
              </a:pPr>
              <a:r>
                <a:rPr lang="ja-JP" altLang="en-US" sz="1000" dirty="0" smtClean="0">
                  <a:solidFill>
                    <a:srgbClr val="0000FF"/>
                  </a:solidFill>
                  <a:latin typeface="Calibri"/>
                  <a:ea typeface="ＭＳ Ｐゴシック" charset="-128"/>
                </a:rPr>
                <a:t>情報提供</a:t>
              </a:r>
              <a:r>
                <a:rPr lang="ja-JP" altLang="en-US" sz="1000" dirty="0" smtClean="0">
                  <a:solidFill>
                    <a:srgbClr val="0000FF"/>
                  </a:solidFill>
                  <a:latin typeface="Arial" charset="0"/>
                  <a:ea typeface="ＭＳ Ｐゴシック" charset="-128"/>
                </a:rPr>
                <a:t>機能</a:t>
              </a:r>
              <a:endParaRPr lang="ja-JP" altLang="en-US" sz="1000" dirty="0">
                <a:solidFill>
                  <a:srgbClr val="0000FF"/>
                </a:solidFill>
                <a:latin typeface="Arial" charset="0"/>
                <a:ea typeface="ＭＳ Ｐゴシック" charset="-128"/>
              </a:endParaRPr>
            </a:p>
          </p:txBody>
        </p:sp>
        <p:grpSp>
          <p:nvGrpSpPr>
            <p:cNvPr id="3" name="グループ化 185"/>
            <p:cNvGrpSpPr/>
            <p:nvPr/>
          </p:nvGrpSpPr>
          <p:grpSpPr>
            <a:xfrm>
              <a:off x="80079" y="1323814"/>
              <a:ext cx="6399178" cy="5417554"/>
              <a:chOff x="77895" y="2014111"/>
              <a:chExt cx="5938743" cy="4753043"/>
            </a:xfrm>
          </p:grpSpPr>
          <p:pic>
            <p:nvPicPr>
              <p:cNvPr id="107" name="図 57" descr="build34.wmf"/>
              <p:cNvPicPr>
                <a:picLocks noChangeAspect="1"/>
              </p:cNvPicPr>
              <p:nvPr/>
            </p:nvPicPr>
            <p:blipFill>
              <a:blip r:embed="rId2" cstate="print"/>
              <a:srcRect/>
              <a:stretch>
                <a:fillRect/>
              </a:stretch>
            </p:blipFill>
            <p:spPr bwMode="auto">
              <a:xfrm>
                <a:off x="4979013" y="5693169"/>
                <a:ext cx="611407" cy="433815"/>
              </a:xfrm>
              <a:prstGeom prst="rect">
                <a:avLst/>
              </a:prstGeom>
              <a:noFill/>
              <a:ln w="9525">
                <a:noFill/>
                <a:miter lim="800000"/>
                <a:headEnd/>
                <a:tailEnd/>
              </a:ln>
            </p:spPr>
          </p:pic>
          <p:pic>
            <p:nvPicPr>
              <p:cNvPr id="110" name="Picture 19" descr="MC900319484[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81846" y="6028791"/>
                <a:ext cx="588065" cy="295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1" name="テキスト ボックス 110"/>
              <p:cNvSpPr txBox="1"/>
              <p:nvPr/>
            </p:nvSpPr>
            <p:spPr>
              <a:xfrm>
                <a:off x="4889782" y="6324925"/>
                <a:ext cx="1126856" cy="190457"/>
              </a:xfrm>
              <a:prstGeom prst="rect">
                <a:avLst/>
              </a:prstGeom>
              <a:noFill/>
            </p:spPr>
            <p:txBody>
              <a:bodyPr wrap="none" rtlCol="0">
                <a:spAutoFit/>
              </a:bodyPr>
              <a:lstStyle/>
              <a:p>
                <a:pPr fontAlgn="auto">
                  <a:spcBef>
                    <a:spcPts val="0"/>
                  </a:spcBef>
                  <a:spcAft>
                    <a:spcPts val="0"/>
                  </a:spcAft>
                </a:pPr>
                <a:r>
                  <a:rPr lang="ja-JP" altLang="en-US" sz="750" dirty="0" smtClean="0">
                    <a:solidFill>
                      <a:srgbClr val="5B5B98"/>
                    </a:solidFill>
                    <a:latin typeface="Calibri"/>
                    <a:ea typeface="ＭＳ Ｐゴシック" charset="-128"/>
                  </a:rPr>
                  <a:t>介護サービス事業所等</a:t>
                </a:r>
              </a:p>
            </p:txBody>
          </p:sp>
          <p:grpSp>
            <p:nvGrpSpPr>
              <p:cNvPr id="4" name="グループ化 144"/>
              <p:cNvGrpSpPr/>
              <p:nvPr/>
            </p:nvGrpSpPr>
            <p:grpSpPr>
              <a:xfrm>
                <a:off x="77895" y="2014111"/>
                <a:ext cx="5910221" cy="4753043"/>
                <a:chOff x="77895" y="2168860"/>
                <a:chExt cx="5910221" cy="4753043"/>
              </a:xfrm>
            </p:grpSpPr>
            <p:sp>
              <p:nvSpPr>
                <p:cNvPr id="171" name="Line 82"/>
                <p:cNvSpPr>
                  <a:spLocks noChangeShapeType="1"/>
                </p:cNvSpPr>
                <p:nvPr/>
              </p:nvSpPr>
              <p:spPr bwMode="auto">
                <a:xfrm>
                  <a:off x="4818001" y="3430047"/>
                  <a:ext cx="946206" cy="0"/>
                </a:xfrm>
                <a:prstGeom prst="line">
                  <a:avLst/>
                </a:prstGeom>
                <a:noFill/>
                <a:ln w="19050">
                  <a:solidFill>
                    <a:srgbClr val="2D2D87"/>
                  </a:solidFill>
                  <a:round/>
                  <a:headEnd/>
                  <a:tailEnd type="triangle" w="med" len="med"/>
                </a:ln>
              </p:spPr>
              <p:txBody>
                <a:bodyPr wrap="none" anchor="ctr"/>
                <a:lstStyle/>
                <a:p>
                  <a:pPr fontAlgn="auto">
                    <a:spcBef>
                      <a:spcPts val="0"/>
                    </a:spcBef>
                    <a:spcAft>
                      <a:spcPts val="0"/>
                    </a:spcAft>
                  </a:pPr>
                  <a:endParaRPr lang="ja-JP" altLang="en-US" sz="1000">
                    <a:solidFill>
                      <a:prstClr val="black"/>
                    </a:solidFill>
                    <a:latin typeface="Calibri"/>
                    <a:ea typeface="ＭＳ Ｐゴシック"/>
                  </a:endParaRPr>
                </a:p>
              </p:txBody>
            </p:sp>
            <p:grpSp>
              <p:nvGrpSpPr>
                <p:cNvPr id="5" name="グループ化 140"/>
                <p:cNvGrpSpPr/>
                <p:nvPr/>
              </p:nvGrpSpPr>
              <p:grpSpPr>
                <a:xfrm>
                  <a:off x="77895" y="2168860"/>
                  <a:ext cx="5910221" cy="4753043"/>
                  <a:chOff x="77895" y="2168860"/>
                  <a:chExt cx="5910221" cy="4753043"/>
                </a:xfrm>
              </p:grpSpPr>
              <p:grpSp>
                <p:nvGrpSpPr>
                  <p:cNvPr id="6" name="グループ化 74"/>
                  <p:cNvGrpSpPr/>
                  <p:nvPr/>
                </p:nvGrpSpPr>
                <p:grpSpPr>
                  <a:xfrm>
                    <a:off x="77895" y="2168861"/>
                    <a:ext cx="5884672" cy="4753042"/>
                    <a:chOff x="226207" y="1628775"/>
                    <a:chExt cx="8685232" cy="5069052"/>
                  </a:xfrm>
                </p:grpSpPr>
                <p:sp>
                  <p:nvSpPr>
                    <p:cNvPr id="76" name="Rectangle 4"/>
                    <p:cNvSpPr>
                      <a:spLocks noChangeArrowheads="1"/>
                    </p:cNvSpPr>
                    <p:nvPr/>
                  </p:nvSpPr>
                  <p:spPr bwMode="auto">
                    <a:xfrm>
                      <a:off x="2428742" y="3531162"/>
                      <a:ext cx="4669231" cy="3166665"/>
                    </a:xfrm>
                    <a:prstGeom prst="rect">
                      <a:avLst/>
                    </a:prstGeom>
                    <a:noFill/>
                    <a:ln w="38100">
                      <a:solidFill>
                        <a:schemeClr val="hlink"/>
                      </a:solidFill>
                      <a:miter lim="800000"/>
                      <a:headEnd/>
                      <a:tailEnd/>
                    </a:ln>
                  </p:spPr>
                  <p:txBody>
                    <a:bodyPr wrap="none" anchor="ctr"/>
                    <a:lstStyle/>
                    <a:p>
                      <a:pPr fontAlgn="auto">
                        <a:spcBef>
                          <a:spcPts val="0"/>
                        </a:spcBef>
                        <a:spcAft>
                          <a:spcPts val="0"/>
                        </a:spcAft>
                      </a:pPr>
                      <a:endParaRPr lang="ja-JP" altLang="en-US" sz="1000">
                        <a:solidFill>
                          <a:prstClr val="black"/>
                        </a:solidFill>
                        <a:latin typeface="Calibri"/>
                        <a:ea typeface="ＭＳ Ｐゴシック"/>
                      </a:endParaRPr>
                    </a:p>
                  </p:txBody>
                </p:sp>
                <p:sp>
                  <p:nvSpPr>
                    <p:cNvPr id="77" name="円柱 76"/>
                    <p:cNvSpPr>
                      <a:spLocks noChangeArrowheads="1"/>
                    </p:cNvSpPr>
                    <p:nvPr/>
                  </p:nvSpPr>
                  <p:spPr bwMode="auto">
                    <a:xfrm>
                      <a:off x="2626003" y="4811303"/>
                      <a:ext cx="4339734" cy="1819148"/>
                    </a:xfrm>
                    <a:prstGeom prst="can">
                      <a:avLst>
                        <a:gd name="adj" fmla="val 15332"/>
                      </a:avLst>
                    </a:prstGeom>
                    <a:solidFill>
                      <a:srgbClr val="C0C0C0"/>
                    </a:solidFill>
                    <a:ln w="19050" algn="ctr">
                      <a:solidFill>
                        <a:srgbClr val="808080"/>
                      </a:solidFill>
                      <a:round/>
                      <a:headEnd/>
                      <a:tailEnd/>
                    </a:ln>
                  </p:spPr>
                  <p:txBody>
                    <a:bodyPr wrap="none"/>
                    <a:lstStyle/>
                    <a:p>
                      <a:pPr fontAlgn="auto">
                        <a:spcBef>
                          <a:spcPts val="0"/>
                        </a:spcBef>
                        <a:spcAft>
                          <a:spcPts val="0"/>
                        </a:spcAft>
                        <a:defRPr/>
                      </a:pPr>
                      <a:endParaRPr lang="ja-JP" altLang="en-US" sz="1000" dirty="0">
                        <a:solidFill>
                          <a:srgbClr val="F79646">
                            <a:lumMod val="75000"/>
                          </a:srgbClr>
                        </a:solidFill>
                        <a:latin typeface="Arial" charset="0"/>
                        <a:ea typeface="ＭＳ Ｐゴシック" charset="-128"/>
                      </a:endParaRPr>
                    </a:p>
                  </p:txBody>
                </p:sp>
                <p:sp>
                  <p:nvSpPr>
                    <p:cNvPr id="78" name="Rectangle 6"/>
                    <p:cNvSpPr>
                      <a:spLocks noChangeArrowheads="1"/>
                    </p:cNvSpPr>
                    <p:nvPr/>
                  </p:nvSpPr>
                  <p:spPr bwMode="auto">
                    <a:xfrm>
                      <a:off x="7295234" y="3602041"/>
                      <a:ext cx="1578085" cy="1039232"/>
                    </a:xfrm>
                    <a:prstGeom prst="rect">
                      <a:avLst/>
                    </a:prstGeom>
                    <a:noFill/>
                    <a:ln w="38100">
                      <a:solidFill>
                        <a:schemeClr val="hlink"/>
                      </a:solidFill>
                      <a:miter lim="800000"/>
                      <a:headEnd/>
                      <a:tailEnd/>
                    </a:ln>
                  </p:spPr>
                  <p:txBody>
                    <a:bodyPr wrap="none" anchor="ctr"/>
                    <a:lstStyle/>
                    <a:p>
                      <a:pPr fontAlgn="auto">
                        <a:spcBef>
                          <a:spcPts val="0"/>
                        </a:spcBef>
                        <a:spcAft>
                          <a:spcPts val="0"/>
                        </a:spcAft>
                      </a:pPr>
                      <a:endParaRPr lang="ja-JP" altLang="en-US" sz="1000">
                        <a:solidFill>
                          <a:prstClr val="black"/>
                        </a:solidFill>
                        <a:latin typeface="Calibri"/>
                        <a:ea typeface="ＭＳ Ｐゴシック"/>
                      </a:endParaRPr>
                    </a:p>
                  </p:txBody>
                </p:sp>
                <p:sp>
                  <p:nvSpPr>
                    <p:cNvPr id="79" name="Rectangle 7"/>
                    <p:cNvSpPr>
                      <a:spLocks noChangeArrowheads="1"/>
                    </p:cNvSpPr>
                    <p:nvPr/>
                  </p:nvSpPr>
                  <p:spPr bwMode="auto">
                    <a:xfrm>
                      <a:off x="7295233" y="4946055"/>
                      <a:ext cx="1578085" cy="1482268"/>
                    </a:xfrm>
                    <a:prstGeom prst="rect">
                      <a:avLst/>
                    </a:prstGeom>
                    <a:noFill/>
                    <a:ln w="38100">
                      <a:solidFill>
                        <a:schemeClr val="hlink"/>
                      </a:solidFill>
                      <a:miter lim="800000"/>
                      <a:headEnd/>
                      <a:tailEnd/>
                    </a:ln>
                  </p:spPr>
                  <p:txBody>
                    <a:bodyPr wrap="none" anchor="ctr"/>
                    <a:lstStyle/>
                    <a:p>
                      <a:pPr fontAlgn="auto">
                        <a:spcBef>
                          <a:spcPts val="0"/>
                        </a:spcBef>
                        <a:spcAft>
                          <a:spcPts val="0"/>
                        </a:spcAft>
                      </a:pPr>
                      <a:endParaRPr lang="ja-JP" altLang="en-US" sz="1000">
                        <a:solidFill>
                          <a:prstClr val="black"/>
                        </a:solidFill>
                        <a:latin typeface="Calibri"/>
                        <a:ea typeface="ＭＳ Ｐゴシック"/>
                      </a:endParaRPr>
                    </a:p>
                  </p:txBody>
                </p:sp>
                <p:sp>
                  <p:nvSpPr>
                    <p:cNvPr id="80" name="角丸四角形 20"/>
                    <p:cNvSpPr>
                      <a:spLocks noChangeArrowheads="1"/>
                    </p:cNvSpPr>
                    <p:nvPr/>
                  </p:nvSpPr>
                  <p:spPr bwMode="auto">
                    <a:xfrm>
                      <a:off x="7196603" y="4766045"/>
                      <a:ext cx="1714836" cy="241031"/>
                    </a:xfrm>
                    <a:prstGeom prst="roundRect">
                      <a:avLst>
                        <a:gd name="adj" fmla="val 3074"/>
                      </a:avLst>
                    </a:prstGeom>
                    <a:solidFill>
                      <a:srgbClr val="3C3C77"/>
                    </a:solidFill>
                    <a:ln w="25400" algn="ctr">
                      <a:solidFill>
                        <a:schemeClr val="hlink"/>
                      </a:solidFill>
                      <a:round/>
                      <a:headEnd/>
                      <a:tailEnd/>
                    </a:ln>
                  </p:spPr>
                  <p:txBody>
                    <a:bodyPr wrap="none"/>
                    <a:lstStyle/>
                    <a:p>
                      <a:pPr fontAlgn="auto">
                        <a:spcBef>
                          <a:spcPts val="0"/>
                        </a:spcBef>
                        <a:spcAft>
                          <a:spcPts val="0"/>
                        </a:spcAft>
                      </a:pPr>
                      <a:r>
                        <a:rPr lang="ja-JP" altLang="en-US" sz="800" dirty="0" smtClean="0">
                          <a:solidFill>
                            <a:prstClr val="white"/>
                          </a:solidFill>
                          <a:latin typeface="HGPｺﾞｼｯｸE" pitchFamily="50" charset="-128"/>
                          <a:ea typeface="HGPｺﾞｼｯｸE" pitchFamily="50" charset="-128"/>
                        </a:rPr>
                        <a:t>介護・医療関連情報など</a:t>
                      </a:r>
                      <a:endParaRPr lang="ja-JP" altLang="en-US" sz="800" dirty="0">
                        <a:solidFill>
                          <a:prstClr val="white"/>
                        </a:solidFill>
                        <a:latin typeface="HGPｺﾞｼｯｸE" pitchFamily="50" charset="-128"/>
                        <a:ea typeface="HGPｺﾞｼｯｸE" pitchFamily="50" charset="-128"/>
                      </a:endParaRPr>
                    </a:p>
                  </p:txBody>
                </p:sp>
                <p:sp>
                  <p:nvSpPr>
                    <p:cNvPr id="81" name="直方体 44"/>
                    <p:cNvSpPr>
                      <a:spLocks noChangeArrowheads="1"/>
                    </p:cNvSpPr>
                    <p:nvPr/>
                  </p:nvSpPr>
                  <p:spPr bwMode="auto">
                    <a:xfrm>
                      <a:off x="2626004" y="4137544"/>
                      <a:ext cx="2259623" cy="539007"/>
                    </a:xfrm>
                    <a:prstGeom prst="rect">
                      <a:avLst/>
                    </a:prstGeom>
                    <a:solidFill>
                      <a:srgbClr val="B9B9D5"/>
                    </a:solidFill>
                    <a:ln w="9525" algn="ctr">
                      <a:solidFill>
                        <a:schemeClr val="bg1"/>
                      </a:solidFill>
                      <a:round/>
                      <a:headEnd/>
                      <a:tailEnd/>
                    </a:ln>
                  </p:spPr>
                  <p:txBody>
                    <a:bodyPr wrap="none" tIns="46800" bIns="10800"/>
                    <a:lstStyle/>
                    <a:p>
                      <a:pPr algn="ctr" fontAlgn="auto">
                        <a:spcBef>
                          <a:spcPts val="0"/>
                        </a:spcBef>
                        <a:spcAft>
                          <a:spcPts val="0"/>
                        </a:spcAft>
                      </a:pPr>
                      <a:r>
                        <a:rPr lang="ja-JP" altLang="en-US" sz="900" dirty="0" smtClean="0">
                          <a:solidFill>
                            <a:srgbClr val="5B5B98"/>
                          </a:solidFill>
                          <a:latin typeface="Calibri"/>
                          <a:ea typeface="ＭＳ Ｐゴシック" charset="-128"/>
                        </a:rPr>
                        <a:t>市町村向け</a:t>
                      </a:r>
                      <a:r>
                        <a:rPr lang="ja-JP" altLang="en-US" sz="900" dirty="0">
                          <a:solidFill>
                            <a:srgbClr val="5B5B98"/>
                          </a:solidFill>
                          <a:latin typeface="Calibri"/>
                          <a:ea typeface="ＭＳ Ｐゴシック" charset="-128"/>
                        </a:rPr>
                        <a:t>提供情報作成機能</a:t>
                      </a:r>
                      <a:endParaRPr lang="en-US" altLang="ja-JP" sz="900" dirty="0">
                        <a:solidFill>
                          <a:srgbClr val="5B5B98"/>
                        </a:solidFill>
                        <a:latin typeface="Calibri"/>
                        <a:ea typeface="ＭＳ Ｐゴシック" charset="-128"/>
                      </a:endParaRPr>
                    </a:p>
                  </p:txBody>
                </p:sp>
                <p:sp>
                  <p:nvSpPr>
                    <p:cNvPr id="82" name="直方体 37"/>
                    <p:cNvSpPr>
                      <a:spLocks noChangeArrowheads="1"/>
                    </p:cNvSpPr>
                    <p:nvPr/>
                  </p:nvSpPr>
                  <p:spPr bwMode="auto">
                    <a:xfrm>
                      <a:off x="4972431" y="4137544"/>
                      <a:ext cx="1894675" cy="539007"/>
                    </a:xfrm>
                    <a:prstGeom prst="rect">
                      <a:avLst/>
                    </a:prstGeom>
                    <a:solidFill>
                      <a:srgbClr val="B9B9D5"/>
                    </a:solidFill>
                    <a:ln w="9525" algn="ctr">
                      <a:solidFill>
                        <a:schemeClr val="bg1"/>
                      </a:solidFill>
                      <a:round/>
                      <a:headEnd/>
                      <a:tailEnd/>
                    </a:ln>
                  </p:spPr>
                  <p:txBody>
                    <a:bodyPr wrap="none" tIns="46800" bIns="10800"/>
                    <a:lstStyle/>
                    <a:p>
                      <a:pPr fontAlgn="auto">
                        <a:spcBef>
                          <a:spcPts val="0"/>
                        </a:spcBef>
                        <a:spcAft>
                          <a:spcPts val="0"/>
                        </a:spcAft>
                      </a:pPr>
                      <a:r>
                        <a:rPr lang="ja-JP" altLang="en-US" sz="1000" dirty="0">
                          <a:solidFill>
                            <a:srgbClr val="5B5B98"/>
                          </a:solidFill>
                          <a:latin typeface="Calibri"/>
                          <a:ea typeface="ＭＳ Ｐゴシック" charset="-128"/>
                        </a:rPr>
                        <a:t>地図表示機能</a:t>
                      </a:r>
                      <a:endParaRPr lang="ja-JP" altLang="en-US" sz="1000" dirty="0">
                        <a:solidFill>
                          <a:prstClr val="black"/>
                        </a:solidFill>
                        <a:latin typeface="Arial" charset="0"/>
                        <a:ea typeface="ＭＳ Ｐゴシック" charset="-128"/>
                      </a:endParaRPr>
                    </a:p>
                  </p:txBody>
                </p:sp>
                <p:sp>
                  <p:nvSpPr>
                    <p:cNvPr id="83" name="直方体 36"/>
                    <p:cNvSpPr>
                      <a:spLocks noChangeArrowheads="1"/>
                    </p:cNvSpPr>
                    <p:nvPr/>
                  </p:nvSpPr>
                  <p:spPr bwMode="auto">
                    <a:xfrm>
                      <a:off x="2626003" y="3598537"/>
                      <a:ext cx="2526324" cy="471631"/>
                    </a:xfrm>
                    <a:prstGeom prst="rect">
                      <a:avLst/>
                    </a:prstGeom>
                    <a:solidFill>
                      <a:srgbClr val="B9B9D5"/>
                    </a:solidFill>
                    <a:ln w="9525" algn="ctr">
                      <a:solidFill>
                        <a:schemeClr val="bg1"/>
                      </a:solidFill>
                      <a:round/>
                      <a:headEnd/>
                      <a:tailEnd/>
                    </a:ln>
                  </p:spPr>
                  <p:txBody>
                    <a:bodyPr wrap="none" tIns="46800" bIns="10800" anchor="ctr"/>
                    <a:lstStyle/>
                    <a:p>
                      <a:pPr algn="ctr" fontAlgn="auto">
                        <a:spcBef>
                          <a:spcPts val="0"/>
                        </a:spcBef>
                        <a:spcAft>
                          <a:spcPts val="0"/>
                        </a:spcAft>
                      </a:pPr>
                      <a:r>
                        <a:rPr lang="ja-JP" altLang="en-US" sz="1000" dirty="0" smtClean="0">
                          <a:solidFill>
                            <a:srgbClr val="0000FF"/>
                          </a:solidFill>
                          <a:latin typeface="Arial" charset="0"/>
                          <a:ea typeface="ＭＳ Ｐゴシック" charset="-128"/>
                        </a:rPr>
                        <a:t>市町村・都道府県向け</a:t>
                      </a:r>
                      <a:endParaRPr lang="en-US" altLang="ja-JP" sz="1000" dirty="0" smtClean="0">
                        <a:solidFill>
                          <a:srgbClr val="0000FF"/>
                        </a:solidFill>
                        <a:latin typeface="Arial" charset="0"/>
                        <a:ea typeface="ＭＳ Ｐゴシック" charset="-128"/>
                      </a:endParaRPr>
                    </a:p>
                    <a:p>
                      <a:pPr algn="ctr" fontAlgn="auto">
                        <a:spcBef>
                          <a:spcPts val="0"/>
                        </a:spcBef>
                        <a:spcAft>
                          <a:spcPts val="0"/>
                        </a:spcAft>
                      </a:pPr>
                      <a:r>
                        <a:rPr lang="ja-JP" altLang="en-US" sz="1000" dirty="0" smtClean="0">
                          <a:solidFill>
                            <a:srgbClr val="0000FF"/>
                          </a:solidFill>
                          <a:latin typeface="Calibri"/>
                          <a:ea typeface="ＭＳ Ｐゴシック" charset="-128"/>
                        </a:rPr>
                        <a:t>情報提供</a:t>
                      </a:r>
                      <a:r>
                        <a:rPr lang="ja-JP" altLang="en-US" sz="1000" dirty="0" smtClean="0">
                          <a:solidFill>
                            <a:srgbClr val="0000FF"/>
                          </a:solidFill>
                          <a:latin typeface="Arial" charset="0"/>
                          <a:ea typeface="ＭＳ Ｐゴシック" charset="-128"/>
                        </a:rPr>
                        <a:t>機能</a:t>
                      </a:r>
                      <a:endParaRPr lang="ja-JP" altLang="en-US" sz="1000" dirty="0">
                        <a:solidFill>
                          <a:srgbClr val="0000FF"/>
                        </a:solidFill>
                        <a:latin typeface="Arial" charset="0"/>
                        <a:ea typeface="ＭＳ Ｐゴシック" charset="-128"/>
                      </a:endParaRPr>
                    </a:p>
                  </p:txBody>
                </p:sp>
                <p:sp>
                  <p:nvSpPr>
                    <p:cNvPr id="84" name="円柱 12"/>
                    <p:cNvSpPr>
                      <a:spLocks noChangeArrowheads="1"/>
                    </p:cNvSpPr>
                    <p:nvPr/>
                  </p:nvSpPr>
                  <p:spPr bwMode="auto">
                    <a:xfrm>
                      <a:off x="7983579" y="5320792"/>
                      <a:ext cx="768231" cy="258266"/>
                    </a:xfrm>
                    <a:prstGeom prst="can">
                      <a:avLst>
                        <a:gd name="adj" fmla="val 18935"/>
                      </a:avLst>
                    </a:prstGeom>
                    <a:solidFill>
                      <a:srgbClr val="F8F8F8"/>
                    </a:solidFill>
                    <a:ln w="19050" algn="ctr">
                      <a:solidFill>
                        <a:srgbClr val="808080"/>
                      </a:solidFill>
                      <a:round/>
                      <a:headEnd/>
                      <a:tailEnd/>
                    </a:ln>
                  </p:spPr>
                  <p:txBody>
                    <a:bodyPr/>
                    <a:lstStyle/>
                    <a:p>
                      <a:pPr fontAlgn="auto">
                        <a:spcBef>
                          <a:spcPts val="0"/>
                        </a:spcBef>
                        <a:spcAft>
                          <a:spcPts val="0"/>
                        </a:spcAft>
                      </a:pPr>
                      <a:endParaRPr lang="ja-JP" altLang="en-US" sz="1000" dirty="0">
                        <a:solidFill>
                          <a:srgbClr val="5B5B98"/>
                        </a:solidFill>
                        <a:latin typeface="Arial" charset="0"/>
                        <a:ea typeface="ＭＳ Ｐゴシック" charset="-128"/>
                      </a:endParaRPr>
                    </a:p>
                  </p:txBody>
                </p:sp>
                <p:sp>
                  <p:nvSpPr>
                    <p:cNvPr id="85" name="円柱 12"/>
                    <p:cNvSpPr>
                      <a:spLocks noChangeArrowheads="1"/>
                    </p:cNvSpPr>
                    <p:nvPr/>
                  </p:nvSpPr>
                  <p:spPr bwMode="auto">
                    <a:xfrm>
                      <a:off x="7522554" y="5080806"/>
                      <a:ext cx="1008442" cy="328778"/>
                    </a:xfrm>
                    <a:prstGeom prst="can">
                      <a:avLst>
                        <a:gd name="adj" fmla="val 18935"/>
                      </a:avLst>
                    </a:prstGeom>
                    <a:solidFill>
                      <a:srgbClr val="F8F8F8"/>
                    </a:solidFill>
                    <a:ln w="19050" algn="ctr">
                      <a:solidFill>
                        <a:srgbClr val="808080"/>
                      </a:solidFill>
                      <a:round/>
                      <a:headEnd/>
                      <a:tailEnd/>
                    </a:ln>
                  </p:spPr>
                  <p:txBody>
                    <a:bodyPr/>
                    <a:lstStyle/>
                    <a:p>
                      <a:pPr fontAlgn="auto">
                        <a:spcBef>
                          <a:spcPts val="0"/>
                        </a:spcBef>
                        <a:spcAft>
                          <a:spcPts val="0"/>
                        </a:spcAft>
                      </a:pPr>
                      <a:r>
                        <a:rPr lang="ja-JP" altLang="en-US" sz="800" dirty="0" smtClean="0">
                          <a:solidFill>
                            <a:srgbClr val="5B5B98"/>
                          </a:solidFill>
                          <a:latin typeface="Arial" charset="0"/>
                          <a:ea typeface="ＭＳ Ｐゴシック" charset="-128"/>
                        </a:rPr>
                        <a:t>他システム</a:t>
                      </a:r>
                      <a:endParaRPr lang="ja-JP" altLang="en-US" sz="800" dirty="0">
                        <a:solidFill>
                          <a:srgbClr val="5B5B98"/>
                        </a:solidFill>
                        <a:latin typeface="Arial" charset="0"/>
                        <a:ea typeface="ＭＳ Ｐゴシック" charset="-128"/>
                      </a:endParaRPr>
                    </a:p>
                  </p:txBody>
                </p:sp>
                <p:sp>
                  <p:nvSpPr>
                    <p:cNvPr id="86" name="Rectangle 17"/>
                    <p:cNvSpPr>
                      <a:spLocks noChangeArrowheads="1"/>
                    </p:cNvSpPr>
                    <p:nvPr/>
                  </p:nvSpPr>
                  <p:spPr bwMode="auto">
                    <a:xfrm>
                      <a:off x="252048" y="5552437"/>
                      <a:ext cx="1914410" cy="875886"/>
                    </a:xfrm>
                    <a:prstGeom prst="rect">
                      <a:avLst/>
                    </a:prstGeom>
                    <a:noFill/>
                    <a:ln w="38100">
                      <a:solidFill>
                        <a:schemeClr val="hlink"/>
                      </a:solidFill>
                      <a:miter lim="800000"/>
                      <a:headEnd/>
                      <a:tailEnd/>
                    </a:ln>
                  </p:spPr>
                  <p:txBody>
                    <a:bodyPr wrap="none" anchor="ctr"/>
                    <a:lstStyle/>
                    <a:p>
                      <a:pPr fontAlgn="auto">
                        <a:spcBef>
                          <a:spcPts val="0"/>
                        </a:spcBef>
                        <a:spcAft>
                          <a:spcPts val="0"/>
                        </a:spcAft>
                      </a:pPr>
                      <a:endParaRPr lang="ja-JP" altLang="en-US" sz="1000">
                        <a:solidFill>
                          <a:prstClr val="black"/>
                        </a:solidFill>
                        <a:latin typeface="Calibri"/>
                        <a:ea typeface="ＭＳ Ｐゴシック"/>
                      </a:endParaRPr>
                    </a:p>
                  </p:txBody>
                </p:sp>
                <p:sp>
                  <p:nvSpPr>
                    <p:cNvPr id="87" name="AutoShape 18"/>
                    <p:cNvSpPr>
                      <a:spLocks noChangeArrowheads="1"/>
                    </p:cNvSpPr>
                    <p:nvPr/>
                  </p:nvSpPr>
                  <p:spPr bwMode="auto">
                    <a:xfrm>
                      <a:off x="1673305" y="5350310"/>
                      <a:ext cx="887673" cy="546917"/>
                    </a:xfrm>
                    <a:prstGeom prst="rightArrow">
                      <a:avLst>
                        <a:gd name="adj1" fmla="val 58824"/>
                        <a:gd name="adj2" fmla="val 27400"/>
                      </a:avLst>
                    </a:prstGeom>
                    <a:solidFill>
                      <a:srgbClr val="CCFFCC"/>
                    </a:solidFill>
                    <a:ln w="19050" algn="ctr">
                      <a:solidFill>
                        <a:schemeClr val="hlink"/>
                      </a:solidFill>
                      <a:miter lim="800000"/>
                      <a:headEnd/>
                      <a:tailEnd/>
                    </a:ln>
                  </p:spPr>
                  <p:txBody>
                    <a:bodyPr anchor="ctr"/>
                    <a:lstStyle/>
                    <a:p>
                      <a:pPr fontAlgn="auto">
                        <a:spcBef>
                          <a:spcPts val="0"/>
                        </a:spcBef>
                        <a:spcAft>
                          <a:spcPts val="0"/>
                        </a:spcAft>
                      </a:pPr>
                      <a:r>
                        <a:rPr lang="ja-JP" altLang="en-US" sz="900" dirty="0">
                          <a:solidFill>
                            <a:prstClr val="black"/>
                          </a:solidFill>
                          <a:latin typeface="ＭＳ Ｐゴシック" charset="-128"/>
                          <a:ea typeface="ＭＳ Ｐゴシック" charset="-128"/>
                        </a:rPr>
                        <a:t>データ取込</a:t>
                      </a:r>
                      <a:endParaRPr lang="en-US" altLang="ja-JP" sz="900" dirty="0">
                        <a:solidFill>
                          <a:prstClr val="black"/>
                        </a:solidFill>
                        <a:latin typeface="ＭＳ Ｐゴシック" charset="-128"/>
                        <a:ea typeface="ＭＳ Ｐゴシック" charset="-128"/>
                      </a:endParaRPr>
                    </a:p>
                  </p:txBody>
                </p:sp>
                <p:sp>
                  <p:nvSpPr>
                    <p:cNvPr id="88" name="角丸四角形 20"/>
                    <p:cNvSpPr>
                      <a:spLocks noChangeArrowheads="1"/>
                    </p:cNvSpPr>
                    <p:nvPr/>
                  </p:nvSpPr>
                  <p:spPr bwMode="auto">
                    <a:xfrm>
                      <a:off x="252047" y="5564517"/>
                      <a:ext cx="1199314" cy="241112"/>
                    </a:xfrm>
                    <a:prstGeom prst="roundRect">
                      <a:avLst>
                        <a:gd name="adj" fmla="val 3074"/>
                      </a:avLst>
                    </a:prstGeom>
                    <a:solidFill>
                      <a:srgbClr val="3C3C77"/>
                    </a:solidFill>
                    <a:ln w="25400" algn="ctr">
                      <a:solidFill>
                        <a:schemeClr val="hlink"/>
                      </a:solidFill>
                      <a:round/>
                      <a:headEnd/>
                      <a:tailEnd/>
                    </a:ln>
                  </p:spPr>
                  <p:txBody>
                    <a:bodyPr wrap="none"/>
                    <a:lstStyle/>
                    <a:p>
                      <a:pPr fontAlgn="auto">
                        <a:spcBef>
                          <a:spcPts val="0"/>
                        </a:spcBef>
                        <a:spcAft>
                          <a:spcPts val="0"/>
                        </a:spcAft>
                      </a:pPr>
                      <a:r>
                        <a:rPr lang="ja-JP" altLang="en-US" sz="1000" dirty="0">
                          <a:solidFill>
                            <a:prstClr val="white"/>
                          </a:solidFill>
                          <a:latin typeface="HGPｺﾞｼｯｸE" pitchFamily="50" charset="-128"/>
                          <a:ea typeface="HGPｺﾞｼｯｸE" pitchFamily="50" charset="-128"/>
                        </a:rPr>
                        <a:t>厚生労働省</a:t>
                      </a:r>
                    </a:p>
                  </p:txBody>
                </p:sp>
                <p:sp>
                  <p:nvSpPr>
                    <p:cNvPr id="89" name="AutoShape 22"/>
                    <p:cNvSpPr>
                      <a:spLocks noChangeArrowheads="1"/>
                    </p:cNvSpPr>
                    <p:nvPr/>
                  </p:nvSpPr>
                  <p:spPr bwMode="auto">
                    <a:xfrm>
                      <a:off x="4413688" y="4317776"/>
                      <a:ext cx="1421126" cy="358775"/>
                    </a:xfrm>
                    <a:prstGeom prst="rightArrow">
                      <a:avLst>
                        <a:gd name="adj1" fmla="val 58824"/>
                        <a:gd name="adj2" fmla="val 60066"/>
                      </a:avLst>
                    </a:prstGeom>
                    <a:solidFill>
                      <a:srgbClr val="CCFFCC"/>
                    </a:solidFill>
                    <a:ln w="19050" algn="ctr">
                      <a:solidFill>
                        <a:schemeClr val="hlink"/>
                      </a:solidFill>
                      <a:miter lim="800000"/>
                      <a:headEnd/>
                      <a:tailEnd/>
                    </a:ln>
                  </p:spPr>
                  <p:txBody>
                    <a:bodyPr lIns="0" rIns="0" anchor="ctr"/>
                    <a:lstStyle/>
                    <a:p>
                      <a:pPr algn="ctr" fontAlgn="auto">
                        <a:spcBef>
                          <a:spcPts val="0"/>
                        </a:spcBef>
                        <a:spcAft>
                          <a:spcPts val="0"/>
                        </a:spcAft>
                      </a:pPr>
                      <a:r>
                        <a:rPr lang="ja-JP" altLang="en-US" sz="1000" dirty="0">
                          <a:solidFill>
                            <a:prstClr val="black"/>
                          </a:solidFill>
                          <a:latin typeface="ＭＳ Ｐゴシック" charset="-128"/>
                          <a:ea typeface="ＭＳ Ｐゴシック" charset="-128"/>
                        </a:rPr>
                        <a:t>マッピング</a:t>
                      </a:r>
                    </a:p>
                  </p:txBody>
                </p:sp>
                <p:pic>
                  <p:nvPicPr>
                    <p:cNvPr id="92" name="Picture 12" descr="IMG0758_日本地図"/>
                    <p:cNvPicPr>
                      <a:picLocks noChangeAspect="1" noChangeArrowheads="1"/>
                    </p:cNvPicPr>
                    <p:nvPr/>
                  </p:nvPicPr>
                  <p:blipFill>
                    <a:blip r:embed="rId4" cstate="print"/>
                    <a:srcRect/>
                    <a:stretch>
                      <a:fillRect/>
                    </a:stretch>
                  </p:blipFill>
                  <p:spPr bwMode="auto">
                    <a:xfrm>
                      <a:off x="7902783" y="3733289"/>
                      <a:ext cx="871903" cy="817557"/>
                    </a:xfrm>
                    <a:prstGeom prst="rect">
                      <a:avLst/>
                    </a:prstGeom>
                    <a:noFill/>
                    <a:ln w="9525">
                      <a:noFill/>
                      <a:miter lim="800000"/>
                      <a:headEnd/>
                      <a:tailEnd/>
                    </a:ln>
                  </p:spPr>
                </p:pic>
                <p:pic>
                  <p:nvPicPr>
                    <p:cNvPr id="94" name="Picture 96" descr="CSVfile"/>
                    <p:cNvPicPr>
                      <a:picLocks noChangeAspect="1" noChangeArrowheads="1"/>
                    </p:cNvPicPr>
                    <p:nvPr/>
                  </p:nvPicPr>
                  <p:blipFill>
                    <a:blip r:embed="rId5" cstate="print"/>
                    <a:srcRect/>
                    <a:stretch>
                      <a:fillRect/>
                    </a:stretch>
                  </p:blipFill>
                  <p:spPr bwMode="auto">
                    <a:xfrm>
                      <a:off x="7492493" y="3812292"/>
                      <a:ext cx="489438" cy="460004"/>
                    </a:xfrm>
                    <a:prstGeom prst="rect">
                      <a:avLst/>
                    </a:prstGeom>
                    <a:noFill/>
                    <a:ln w="9525">
                      <a:noFill/>
                      <a:miter lim="800000"/>
                      <a:headEnd/>
                      <a:tailEnd/>
                    </a:ln>
                  </p:spPr>
                </p:pic>
                <p:sp>
                  <p:nvSpPr>
                    <p:cNvPr id="95" name="Rectangle 26"/>
                    <p:cNvSpPr>
                      <a:spLocks noChangeArrowheads="1"/>
                    </p:cNvSpPr>
                    <p:nvPr/>
                  </p:nvSpPr>
                  <p:spPr bwMode="auto">
                    <a:xfrm>
                      <a:off x="252047" y="1700216"/>
                      <a:ext cx="6389079" cy="1512887"/>
                    </a:xfrm>
                    <a:prstGeom prst="rect">
                      <a:avLst/>
                    </a:prstGeom>
                    <a:noFill/>
                    <a:ln w="38100">
                      <a:solidFill>
                        <a:schemeClr val="hlink"/>
                      </a:solidFill>
                      <a:miter lim="800000"/>
                      <a:headEnd/>
                      <a:tailEnd/>
                    </a:ln>
                  </p:spPr>
                  <p:txBody>
                    <a:bodyPr wrap="none" anchor="ctr"/>
                    <a:lstStyle/>
                    <a:p>
                      <a:pPr fontAlgn="auto">
                        <a:spcBef>
                          <a:spcPts val="0"/>
                        </a:spcBef>
                        <a:spcAft>
                          <a:spcPts val="0"/>
                        </a:spcAft>
                      </a:pPr>
                      <a:endParaRPr lang="ja-JP" altLang="en-US" sz="1000">
                        <a:solidFill>
                          <a:prstClr val="black"/>
                        </a:solidFill>
                        <a:latin typeface="Calibri"/>
                        <a:ea typeface="ＭＳ Ｐゴシック"/>
                      </a:endParaRPr>
                    </a:p>
                  </p:txBody>
                </p:sp>
                <p:sp>
                  <p:nvSpPr>
                    <p:cNvPr id="96" name="角丸四角形 20"/>
                    <p:cNvSpPr>
                      <a:spLocks noChangeArrowheads="1"/>
                    </p:cNvSpPr>
                    <p:nvPr/>
                  </p:nvSpPr>
                  <p:spPr bwMode="auto">
                    <a:xfrm>
                      <a:off x="237820" y="1628775"/>
                      <a:ext cx="1861038" cy="288925"/>
                    </a:xfrm>
                    <a:prstGeom prst="roundRect">
                      <a:avLst>
                        <a:gd name="adj" fmla="val 3074"/>
                      </a:avLst>
                    </a:prstGeom>
                    <a:solidFill>
                      <a:srgbClr val="3C3C77"/>
                    </a:solidFill>
                    <a:ln w="25400" algn="ctr">
                      <a:solidFill>
                        <a:schemeClr val="hlink"/>
                      </a:solidFill>
                      <a:round/>
                      <a:headEnd/>
                      <a:tailEnd/>
                    </a:ln>
                  </p:spPr>
                  <p:txBody>
                    <a:bodyPr wrap="none"/>
                    <a:lstStyle/>
                    <a:p>
                      <a:pPr fontAlgn="auto">
                        <a:spcBef>
                          <a:spcPts val="0"/>
                        </a:spcBef>
                        <a:spcAft>
                          <a:spcPts val="0"/>
                        </a:spcAft>
                      </a:pPr>
                      <a:r>
                        <a:rPr lang="ja-JP" altLang="en-US" sz="1000" dirty="0" smtClean="0">
                          <a:solidFill>
                            <a:prstClr val="white"/>
                          </a:solidFill>
                          <a:latin typeface="HGPｺﾞｼｯｸE" pitchFamily="50" charset="-128"/>
                          <a:ea typeface="HGPｺﾞｼｯｸE" pitchFamily="50" charset="-128"/>
                        </a:rPr>
                        <a:t>市町村・都道府県</a:t>
                      </a:r>
                      <a:endParaRPr lang="ja-JP" altLang="en-US" sz="1000" dirty="0">
                        <a:solidFill>
                          <a:prstClr val="white"/>
                        </a:solidFill>
                        <a:latin typeface="HGPｺﾞｼｯｸE" pitchFamily="50" charset="-128"/>
                        <a:ea typeface="HGPｺﾞｼｯｸE" pitchFamily="50" charset="-128"/>
                      </a:endParaRPr>
                    </a:p>
                  </p:txBody>
                </p:sp>
                <p:sp>
                  <p:nvSpPr>
                    <p:cNvPr id="97" name="AutoShape 28"/>
                    <p:cNvSpPr>
                      <a:spLocks noChangeArrowheads="1"/>
                    </p:cNvSpPr>
                    <p:nvPr/>
                  </p:nvSpPr>
                  <p:spPr bwMode="auto">
                    <a:xfrm rot="19042545" flipH="1">
                      <a:off x="6600437" y="4376320"/>
                      <a:ext cx="1054891" cy="549571"/>
                    </a:xfrm>
                    <a:prstGeom prst="rightArrow">
                      <a:avLst>
                        <a:gd name="adj1" fmla="val 58824"/>
                        <a:gd name="adj2" fmla="val 41565"/>
                      </a:avLst>
                    </a:prstGeom>
                    <a:solidFill>
                      <a:srgbClr val="CCFFCC"/>
                    </a:solidFill>
                    <a:ln w="19050" algn="ctr">
                      <a:solidFill>
                        <a:schemeClr val="hlink"/>
                      </a:solidFill>
                      <a:miter lim="800000"/>
                      <a:headEnd/>
                      <a:tailEnd/>
                    </a:ln>
                  </p:spPr>
                  <p:txBody>
                    <a:bodyPr anchor="ctr"/>
                    <a:lstStyle/>
                    <a:p>
                      <a:pPr fontAlgn="auto">
                        <a:spcBef>
                          <a:spcPts val="0"/>
                        </a:spcBef>
                        <a:spcAft>
                          <a:spcPts val="0"/>
                        </a:spcAft>
                      </a:pPr>
                      <a:r>
                        <a:rPr lang="ja-JP" altLang="en-US" sz="1000" dirty="0" smtClean="0">
                          <a:solidFill>
                            <a:prstClr val="black"/>
                          </a:solidFill>
                          <a:latin typeface="ＭＳ Ｐゴシック" charset="-128"/>
                          <a:ea typeface="ＭＳ Ｐゴシック" charset="-128"/>
                        </a:rPr>
                        <a:t>データ取込</a:t>
                      </a:r>
                      <a:endParaRPr lang="ja-JP" altLang="en-US" sz="1000" dirty="0">
                        <a:solidFill>
                          <a:prstClr val="black"/>
                        </a:solidFill>
                        <a:latin typeface="ＭＳ Ｐゴシック" charset="-128"/>
                        <a:ea typeface="ＭＳ Ｐゴシック" charset="-128"/>
                      </a:endParaRPr>
                    </a:p>
                  </p:txBody>
                </p:sp>
                <p:sp>
                  <p:nvSpPr>
                    <p:cNvPr id="98" name="AutoShape 29"/>
                    <p:cNvSpPr>
                      <a:spLocks noChangeArrowheads="1"/>
                    </p:cNvSpPr>
                    <p:nvPr/>
                  </p:nvSpPr>
                  <p:spPr bwMode="auto">
                    <a:xfrm flipH="1">
                      <a:off x="6802082" y="5282934"/>
                      <a:ext cx="789043" cy="503808"/>
                    </a:xfrm>
                    <a:prstGeom prst="rightArrow">
                      <a:avLst>
                        <a:gd name="adj1" fmla="val 58824"/>
                        <a:gd name="adj2" fmla="val 26843"/>
                      </a:avLst>
                    </a:prstGeom>
                    <a:solidFill>
                      <a:srgbClr val="CCFFCC"/>
                    </a:solidFill>
                    <a:ln w="19050" algn="ctr">
                      <a:solidFill>
                        <a:schemeClr val="hlink"/>
                      </a:solidFill>
                      <a:miter lim="800000"/>
                      <a:headEnd/>
                      <a:tailEnd/>
                    </a:ln>
                  </p:spPr>
                  <p:txBody>
                    <a:bodyPr lIns="0" tIns="0" rIns="0" bIns="0" anchor="ctr"/>
                    <a:lstStyle/>
                    <a:p>
                      <a:pPr algn="ctr" fontAlgn="auto">
                        <a:spcBef>
                          <a:spcPts val="0"/>
                        </a:spcBef>
                        <a:spcAft>
                          <a:spcPts val="0"/>
                        </a:spcAft>
                      </a:pPr>
                      <a:r>
                        <a:rPr lang="ja-JP" altLang="en-US" sz="1000" dirty="0" smtClean="0">
                          <a:solidFill>
                            <a:prstClr val="black"/>
                          </a:solidFill>
                          <a:latin typeface="ＭＳ Ｐゴシック" charset="-128"/>
                          <a:ea typeface="ＭＳ Ｐゴシック" charset="-128"/>
                        </a:rPr>
                        <a:t>データ</a:t>
                      </a:r>
                      <a:endParaRPr lang="en-US" altLang="ja-JP" sz="1000" dirty="0" smtClean="0">
                        <a:solidFill>
                          <a:prstClr val="black"/>
                        </a:solidFill>
                        <a:latin typeface="ＭＳ Ｐゴシック" charset="-128"/>
                        <a:ea typeface="ＭＳ Ｐゴシック" charset="-128"/>
                      </a:endParaRPr>
                    </a:p>
                    <a:p>
                      <a:pPr algn="ctr" fontAlgn="auto">
                        <a:spcBef>
                          <a:spcPts val="0"/>
                        </a:spcBef>
                        <a:spcAft>
                          <a:spcPts val="0"/>
                        </a:spcAft>
                      </a:pPr>
                      <a:r>
                        <a:rPr lang="ja-JP" altLang="en-US" sz="1000" dirty="0" smtClean="0">
                          <a:solidFill>
                            <a:prstClr val="black"/>
                          </a:solidFill>
                          <a:latin typeface="ＭＳ Ｐゴシック" charset="-128"/>
                          <a:ea typeface="ＭＳ Ｐゴシック" charset="-128"/>
                        </a:rPr>
                        <a:t>取込</a:t>
                      </a:r>
                      <a:endParaRPr lang="ja-JP" altLang="en-US" sz="1000" dirty="0">
                        <a:solidFill>
                          <a:prstClr val="black"/>
                        </a:solidFill>
                        <a:latin typeface="ＭＳ Ｐゴシック" charset="-128"/>
                        <a:ea typeface="ＭＳ Ｐゴシック" charset="-128"/>
                      </a:endParaRPr>
                    </a:p>
                  </p:txBody>
                </p:sp>
                <p:sp>
                  <p:nvSpPr>
                    <p:cNvPr id="100" name="Text Box 34"/>
                    <p:cNvSpPr txBox="1">
                      <a:spLocks noChangeArrowheads="1"/>
                    </p:cNvSpPr>
                    <p:nvPr/>
                  </p:nvSpPr>
                  <p:spPr bwMode="auto">
                    <a:xfrm>
                      <a:off x="982893" y="5956693"/>
                      <a:ext cx="1282194" cy="349272"/>
                    </a:xfrm>
                    <a:prstGeom prst="rect">
                      <a:avLst/>
                    </a:prstGeom>
                    <a:noFill/>
                    <a:ln w="19050" algn="ctr">
                      <a:noFill/>
                      <a:miter lim="800000"/>
                      <a:headEnd/>
                      <a:tailEnd/>
                    </a:ln>
                  </p:spPr>
                  <p:txBody>
                    <a:bodyPr/>
                    <a:lstStyle/>
                    <a:p>
                      <a:pPr fontAlgn="auto">
                        <a:spcBef>
                          <a:spcPts val="0"/>
                        </a:spcBef>
                        <a:spcAft>
                          <a:spcPts val="0"/>
                        </a:spcAft>
                      </a:pPr>
                      <a:r>
                        <a:rPr lang="ja-JP" altLang="en-US" sz="1000" u="sng" dirty="0" smtClean="0">
                          <a:solidFill>
                            <a:prstClr val="black"/>
                          </a:solidFill>
                          <a:latin typeface="ＭＳ Ｐゴシック" charset="-128"/>
                          <a:ea typeface="ＭＳ Ｐゴシック" charset="-128"/>
                        </a:rPr>
                        <a:t>介護</a:t>
                      </a:r>
                      <a:r>
                        <a:rPr lang="ja-JP" altLang="en-US" sz="1000" u="sng" dirty="0">
                          <a:solidFill>
                            <a:prstClr val="black"/>
                          </a:solidFill>
                          <a:latin typeface="ＭＳ Ｐゴシック" charset="-128"/>
                          <a:ea typeface="ＭＳ Ｐゴシック" charset="-128"/>
                        </a:rPr>
                        <a:t>保険</a:t>
                      </a:r>
                      <a:r>
                        <a:rPr lang="ja-JP" altLang="en-US" sz="1000" u="sng" dirty="0" smtClean="0">
                          <a:solidFill>
                            <a:prstClr val="black"/>
                          </a:solidFill>
                          <a:latin typeface="ＭＳ Ｐゴシック" charset="-128"/>
                          <a:ea typeface="ＭＳ Ｐゴシック" charset="-128"/>
                        </a:rPr>
                        <a:t>事業関連情報</a:t>
                      </a:r>
                      <a:endParaRPr lang="ja-JP" altLang="en-US" sz="1000" u="sng" dirty="0">
                        <a:solidFill>
                          <a:prstClr val="black"/>
                        </a:solidFill>
                        <a:latin typeface="ＭＳ Ｐゴシック" charset="-128"/>
                        <a:ea typeface="ＭＳ Ｐゴシック" charset="-128"/>
                      </a:endParaRPr>
                    </a:p>
                  </p:txBody>
                </p:sp>
                <p:sp>
                  <p:nvSpPr>
                    <p:cNvPr id="101" name="AutoShape 35"/>
                    <p:cNvSpPr>
                      <a:spLocks noChangeArrowheads="1"/>
                    </p:cNvSpPr>
                    <p:nvPr/>
                  </p:nvSpPr>
                  <p:spPr bwMode="auto">
                    <a:xfrm rot="16200000" flipV="1">
                      <a:off x="5363385" y="2414931"/>
                      <a:ext cx="385435" cy="1981778"/>
                    </a:xfrm>
                    <a:prstGeom prst="homePlate">
                      <a:avLst>
                        <a:gd name="adj" fmla="val 42454"/>
                      </a:avLst>
                    </a:prstGeom>
                    <a:solidFill>
                      <a:srgbClr val="CCFFCC"/>
                    </a:solidFill>
                    <a:ln w="19050">
                      <a:solidFill>
                        <a:schemeClr val="hlink"/>
                      </a:solidFill>
                      <a:miter lim="800000"/>
                      <a:headEnd/>
                      <a:tailEnd/>
                    </a:ln>
                  </p:spPr>
                  <p:txBody>
                    <a:bodyPr rot="10800000" vert="eaVert" anchor="ctr"/>
                    <a:lstStyle/>
                    <a:p>
                      <a:pPr fontAlgn="auto">
                        <a:spcBef>
                          <a:spcPts val="0"/>
                        </a:spcBef>
                        <a:spcAft>
                          <a:spcPts val="0"/>
                        </a:spcAft>
                      </a:pPr>
                      <a:r>
                        <a:rPr lang="ja-JP" altLang="en-US" sz="1000" dirty="0">
                          <a:solidFill>
                            <a:prstClr val="black"/>
                          </a:solidFill>
                          <a:latin typeface="ＭＳ Ｐゴシック" charset="-128"/>
                          <a:ea typeface="ＭＳ Ｐゴシック" charset="-128"/>
                        </a:rPr>
                        <a:t>情報</a:t>
                      </a:r>
                      <a:r>
                        <a:rPr lang="ja-JP" altLang="en-US" sz="1000" dirty="0" smtClean="0">
                          <a:solidFill>
                            <a:prstClr val="black"/>
                          </a:solidFill>
                          <a:latin typeface="ＭＳ Ｐゴシック" charset="-128"/>
                          <a:ea typeface="ＭＳ Ｐゴシック" charset="-128"/>
                        </a:rPr>
                        <a:t>提供（</a:t>
                      </a:r>
                      <a:r>
                        <a:rPr lang="ja-JP" altLang="en-US" sz="1000" b="1" dirty="0" smtClean="0">
                          <a:solidFill>
                            <a:srgbClr val="FF0000"/>
                          </a:solidFill>
                          <a:latin typeface="ＭＳ Ｐゴシック" charset="-128"/>
                          <a:ea typeface="ＭＳ Ｐゴシック" charset="-128"/>
                        </a:rPr>
                        <a:t>見える化</a:t>
                      </a:r>
                      <a:r>
                        <a:rPr lang="ja-JP" altLang="en-US" sz="1000" dirty="0" smtClean="0">
                          <a:solidFill>
                            <a:prstClr val="black"/>
                          </a:solidFill>
                          <a:latin typeface="ＭＳ Ｐゴシック" charset="-128"/>
                          <a:ea typeface="ＭＳ Ｐゴシック" charset="-128"/>
                        </a:rPr>
                        <a:t>）</a:t>
                      </a:r>
                      <a:endParaRPr lang="ja-JP" altLang="en-US" sz="1000" dirty="0">
                        <a:solidFill>
                          <a:prstClr val="black"/>
                        </a:solidFill>
                        <a:latin typeface="ＭＳ Ｐゴシック" charset="-128"/>
                        <a:ea typeface="ＭＳ Ｐゴシック" charset="-128"/>
                      </a:endParaRPr>
                    </a:p>
                  </p:txBody>
                </p:sp>
                <p:sp>
                  <p:nvSpPr>
                    <p:cNvPr id="102" name="AutoShape 36"/>
                    <p:cNvSpPr>
                      <a:spLocks noChangeArrowheads="1"/>
                    </p:cNvSpPr>
                    <p:nvPr/>
                  </p:nvSpPr>
                  <p:spPr bwMode="auto">
                    <a:xfrm rot="5400000">
                      <a:off x="-1007674" y="3852597"/>
                      <a:ext cx="2866347" cy="398585"/>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4923 h 21600"/>
                        <a:gd name="T14" fmla="*/ 20036 w 21600"/>
                        <a:gd name="T15" fmla="*/ 16677 h 21600"/>
                      </a:gdLst>
                      <a:ahLst/>
                      <a:cxnLst>
                        <a:cxn ang="T8">
                          <a:pos x="T0" y="T1"/>
                        </a:cxn>
                        <a:cxn ang="T9">
                          <a:pos x="T2" y="T3"/>
                        </a:cxn>
                        <a:cxn ang="T10">
                          <a:pos x="T4" y="T5"/>
                        </a:cxn>
                        <a:cxn ang="T11">
                          <a:pos x="T6" y="T7"/>
                        </a:cxn>
                      </a:cxnLst>
                      <a:rect l="T12" t="T13" r="T14" b="T15"/>
                      <a:pathLst>
                        <a:path w="21600" h="21600">
                          <a:moveTo>
                            <a:pt x="18725" y="0"/>
                          </a:moveTo>
                          <a:lnTo>
                            <a:pt x="18725" y="4923"/>
                          </a:lnTo>
                          <a:lnTo>
                            <a:pt x="3375" y="4923"/>
                          </a:lnTo>
                          <a:lnTo>
                            <a:pt x="3375" y="16677"/>
                          </a:lnTo>
                          <a:lnTo>
                            <a:pt x="18725" y="16677"/>
                          </a:lnTo>
                          <a:lnTo>
                            <a:pt x="18725" y="21600"/>
                          </a:lnTo>
                          <a:lnTo>
                            <a:pt x="21600" y="10800"/>
                          </a:lnTo>
                          <a:close/>
                        </a:path>
                        <a:path w="21600" h="21600">
                          <a:moveTo>
                            <a:pt x="1350" y="4923"/>
                          </a:moveTo>
                          <a:lnTo>
                            <a:pt x="1350" y="16677"/>
                          </a:lnTo>
                          <a:lnTo>
                            <a:pt x="2700" y="16677"/>
                          </a:lnTo>
                          <a:lnTo>
                            <a:pt x="2700" y="4923"/>
                          </a:lnTo>
                          <a:close/>
                        </a:path>
                        <a:path w="21600" h="21600">
                          <a:moveTo>
                            <a:pt x="0" y="4923"/>
                          </a:moveTo>
                          <a:lnTo>
                            <a:pt x="0" y="16677"/>
                          </a:lnTo>
                          <a:lnTo>
                            <a:pt x="675" y="16677"/>
                          </a:lnTo>
                          <a:lnTo>
                            <a:pt x="675" y="4923"/>
                          </a:lnTo>
                          <a:close/>
                        </a:path>
                      </a:pathLst>
                    </a:custGeom>
                    <a:solidFill>
                      <a:srgbClr val="FFCC99"/>
                    </a:solidFill>
                    <a:ln w="19050" algn="ctr">
                      <a:solidFill>
                        <a:schemeClr val="hlink"/>
                      </a:solidFill>
                      <a:miter lim="800000"/>
                      <a:headEnd/>
                      <a:tailEnd/>
                    </a:ln>
                  </p:spPr>
                  <p:txBody>
                    <a:bodyPr anchor="ctr"/>
                    <a:lstStyle/>
                    <a:p>
                      <a:pPr fontAlgn="auto">
                        <a:spcBef>
                          <a:spcPts val="0"/>
                        </a:spcBef>
                        <a:spcAft>
                          <a:spcPts val="0"/>
                        </a:spcAft>
                      </a:pPr>
                      <a:r>
                        <a:rPr lang="ja-JP" altLang="en-US" sz="1000" dirty="0">
                          <a:solidFill>
                            <a:prstClr val="black"/>
                          </a:solidFill>
                          <a:latin typeface="Calibri"/>
                          <a:ea typeface="ＭＳ Ｐゴシック"/>
                        </a:rPr>
                        <a:t>情報収集</a:t>
                      </a:r>
                    </a:p>
                  </p:txBody>
                </p:sp>
                <p:pic>
                  <p:nvPicPr>
                    <p:cNvPr id="103" name="Picture 98" descr="Excelfile"/>
                    <p:cNvPicPr>
                      <a:picLocks noChangeAspect="1" noChangeArrowheads="1"/>
                    </p:cNvPicPr>
                    <p:nvPr/>
                  </p:nvPicPr>
                  <p:blipFill>
                    <a:blip r:embed="rId6" cstate="print"/>
                    <a:srcRect/>
                    <a:stretch>
                      <a:fillRect/>
                    </a:stretch>
                  </p:blipFill>
                  <p:spPr bwMode="auto">
                    <a:xfrm>
                      <a:off x="391111" y="5956693"/>
                      <a:ext cx="493152" cy="441510"/>
                    </a:xfrm>
                    <a:prstGeom prst="rect">
                      <a:avLst/>
                    </a:prstGeom>
                    <a:noFill/>
                    <a:ln w="9525">
                      <a:noFill/>
                      <a:miter lim="800000"/>
                      <a:headEnd/>
                      <a:tailEnd/>
                    </a:ln>
                  </p:spPr>
                </p:pic>
                <p:sp>
                  <p:nvSpPr>
                    <p:cNvPr id="104" name="Text Box 39"/>
                    <p:cNvSpPr txBox="1">
                      <a:spLocks noChangeArrowheads="1"/>
                    </p:cNvSpPr>
                    <p:nvPr/>
                  </p:nvSpPr>
                  <p:spPr bwMode="auto">
                    <a:xfrm>
                      <a:off x="755578" y="2790027"/>
                      <a:ext cx="1843803" cy="288032"/>
                    </a:xfrm>
                    <a:prstGeom prst="rect">
                      <a:avLst/>
                    </a:prstGeom>
                    <a:noFill/>
                    <a:ln w="19050" algn="ctr">
                      <a:noFill/>
                      <a:miter lim="800000"/>
                      <a:headEnd/>
                      <a:tailEnd/>
                    </a:ln>
                  </p:spPr>
                  <p:txBody>
                    <a:bodyPr/>
                    <a:lstStyle/>
                    <a:p>
                      <a:pPr fontAlgn="auto">
                        <a:spcBef>
                          <a:spcPts val="0"/>
                        </a:spcBef>
                        <a:spcAft>
                          <a:spcPts val="0"/>
                        </a:spcAft>
                      </a:pPr>
                      <a:r>
                        <a:rPr lang="ja-JP" altLang="en-US" sz="1000" u="sng" dirty="0" smtClean="0">
                          <a:solidFill>
                            <a:prstClr val="black"/>
                          </a:solidFill>
                          <a:latin typeface="ＭＳ Ｐゴシック" charset="-128"/>
                          <a:ea typeface="ＭＳ Ｐゴシック" charset="-128"/>
                        </a:rPr>
                        <a:t>介護保険事業関連情報</a:t>
                      </a:r>
                      <a:r>
                        <a:rPr lang="ja-JP" altLang="en-US" sz="1000" u="sng" dirty="0">
                          <a:solidFill>
                            <a:prstClr val="black"/>
                          </a:solidFill>
                          <a:latin typeface="ＭＳ Ｐゴシック" charset="-128"/>
                          <a:ea typeface="ＭＳ Ｐゴシック" charset="-128"/>
                        </a:rPr>
                        <a:t>提供</a:t>
                      </a:r>
                    </a:p>
                  </p:txBody>
                </p:sp>
                <p:sp>
                  <p:nvSpPr>
                    <p:cNvPr id="105" name="AutoShape 40"/>
                    <p:cNvSpPr>
                      <a:spLocks noChangeArrowheads="1"/>
                    </p:cNvSpPr>
                    <p:nvPr/>
                  </p:nvSpPr>
                  <p:spPr bwMode="auto">
                    <a:xfrm>
                      <a:off x="2758239" y="6091444"/>
                      <a:ext cx="3452061" cy="378569"/>
                    </a:xfrm>
                    <a:prstGeom prst="roundRect">
                      <a:avLst>
                        <a:gd name="adj" fmla="val 6611"/>
                      </a:avLst>
                    </a:prstGeom>
                    <a:solidFill>
                      <a:schemeClr val="bg1"/>
                    </a:solidFill>
                    <a:ln w="19050">
                      <a:solidFill>
                        <a:srgbClr val="2D2D87"/>
                      </a:solidFill>
                      <a:round/>
                      <a:headEnd/>
                      <a:tailEnd/>
                    </a:ln>
                  </p:spPr>
                  <p:txBody>
                    <a:bodyPr wrap="none" lIns="0" tIns="0" rIns="0" bIns="0" anchor="ctr"/>
                    <a:lstStyle/>
                    <a:p>
                      <a:pPr algn="ctr" fontAlgn="auto">
                        <a:spcBef>
                          <a:spcPts val="0"/>
                        </a:spcBef>
                        <a:spcAft>
                          <a:spcPts val="0"/>
                        </a:spcAft>
                      </a:pPr>
                      <a:r>
                        <a:rPr lang="ja-JP" altLang="en-US" sz="1000" dirty="0" smtClean="0">
                          <a:solidFill>
                            <a:prstClr val="black"/>
                          </a:solidFill>
                          <a:latin typeface="Calibri"/>
                          <a:ea typeface="ＭＳ Ｐゴシック"/>
                        </a:rPr>
                        <a:t>介護保険総合データベース</a:t>
                      </a:r>
                      <a:endParaRPr lang="en-US" altLang="ja-JP" sz="1000" dirty="0" smtClean="0">
                        <a:solidFill>
                          <a:prstClr val="black"/>
                        </a:solidFill>
                        <a:latin typeface="Calibri"/>
                        <a:ea typeface="ＭＳ Ｐゴシック"/>
                      </a:endParaRPr>
                    </a:p>
                    <a:p>
                      <a:pPr algn="ctr" fontAlgn="auto">
                        <a:spcBef>
                          <a:spcPts val="0"/>
                        </a:spcBef>
                        <a:spcAft>
                          <a:spcPts val="0"/>
                        </a:spcAft>
                      </a:pPr>
                      <a:r>
                        <a:rPr lang="ja-JP" altLang="en-US" sz="1000" dirty="0" smtClean="0">
                          <a:solidFill>
                            <a:prstClr val="black"/>
                          </a:solidFill>
                          <a:latin typeface="Calibri"/>
                          <a:ea typeface="ＭＳ Ｐゴシック"/>
                        </a:rPr>
                        <a:t>の機能強化を含む情報基盤の整備</a:t>
                      </a:r>
                      <a:endParaRPr lang="ja-JP" altLang="en-US" sz="1000" dirty="0">
                        <a:solidFill>
                          <a:prstClr val="black"/>
                        </a:solidFill>
                        <a:latin typeface="Calibri"/>
                        <a:ea typeface="ＭＳ Ｐゴシック"/>
                      </a:endParaRPr>
                    </a:p>
                  </p:txBody>
                </p:sp>
                <p:sp>
                  <p:nvSpPr>
                    <p:cNvPr id="106" name="AutoShape 42"/>
                    <p:cNvSpPr>
                      <a:spLocks noChangeArrowheads="1"/>
                    </p:cNvSpPr>
                    <p:nvPr/>
                  </p:nvSpPr>
                  <p:spPr bwMode="auto">
                    <a:xfrm>
                      <a:off x="3176604" y="4390798"/>
                      <a:ext cx="1003177" cy="215900"/>
                    </a:xfrm>
                    <a:prstGeom prst="roundRect">
                      <a:avLst>
                        <a:gd name="adj" fmla="val 6611"/>
                      </a:avLst>
                    </a:prstGeom>
                    <a:solidFill>
                      <a:schemeClr val="bg1"/>
                    </a:solidFill>
                    <a:ln w="19050">
                      <a:solidFill>
                        <a:srgbClr val="2D2D87"/>
                      </a:solidFill>
                      <a:round/>
                      <a:headEnd/>
                      <a:tailEnd/>
                    </a:ln>
                  </p:spPr>
                  <p:txBody>
                    <a:bodyPr wrap="none" lIns="0" tIns="0" rIns="0" bIns="0" anchor="ctr"/>
                    <a:lstStyle/>
                    <a:p>
                      <a:pPr algn="ctr" fontAlgn="auto">
                        <a:spcBef>
                          <a:spcPts val="0"/>
                        </a:spcBef>
                        <a:spcAft>
                          <a:spcPts val="0"/>
                        </a:spcAft>
                      </a:pPr>
                      <a:r>
                        <a:rPr lang="ja-JP" altLang="en-US" sz="1000" dirty="0">
                          <a:solidFill>
                            <a:prstClr val="black"/>
                          </a:solidFill>
                          <a:latin typeface="Calibri"/>
                          <a:ea typeface="ＭＳ Ｐゴシック"/>
                        </a:rPr>
                        <a:t>新たな指標</a:t>
                      </a:r>
                    </a:p>
                  </p:txBody>
                </p:sp>
                <p:grpSp>
                  <p:nvGrpSpPr>
                    <p:cNvPr id="7" name="Group 45"/>
                    <p:cNvGrpSpPr>
                      <a:grpSpLocks/>
                    </p:cNvGrpSpPr>
                    <p:nvPr/>
                  </p:nvGrpSpPr>
                  <p:grpSpPr bwMode="auto">
                    <a:xfrm>
                      <a:off x="2842845" y="1757214"/>
                      <a:ext cx="1931488" cy="1360496"/>
                      <a:chOff x="2892" y="1152"/>
                      <a:chExt cx="1317" cy="858"/>
                    </a:xfrm>
                  </p:grpSpPr>
                  <p:grpSp>
                    <p:nvGrpSpPr>
                      <p:cNvPr id="8" name="Group 46"/>
                      <p:cNvGrpSpPr>
                        <a:grpSpLocks/>
                      </p:cNvGrpSpPr>
                      <p:nvPr/>
                    </p:nvGrpSpPr>
                    <p:grpSpPr bwMode="auto">
                      <a:xfrm>
                        <a:off x="2892" y="1152"/>
                        <a:ext cx="1317" cy="858"/>
                        <a:chOff x="3120" y="1053"/>
                        <a:chExt cx="1172" cy="767"/>
                      </a:xfrm>
                    </p:grpSpPr>
                    <p:sp>
                      <p:nvSpPr>
                        <p:cNvPr id="150" name="Rectangle 47"/>
                        <p:cNvSpPr>
                          <a:spLocks noChangeAspect="1" noChangeArrowheads="1"/>
                        </p:cNvSpPr>
                        <p:nvPr/>
                      </p:nvSpPr>
                      <p:spPr bwMode="auto">
                        <a:xfrm>
                          <a:off x="3120" y="1053"/>
                          <a:ext cx="1089" cy="64"/>
                        </a:xfrm>
                        <a:prstGeom prst="rect">
                          <a:avLst/>
                        </a:prstGeom>
                        <a:solidFill>
                          <a:schemeClr val="hlink"/>
                        </a:solidFill>
                        <a:ln w="9525">
                          <a:solidFill>
                            <a:schemeClr val="hlink"/>
                          </a:solidFill>
                          <a:miter lim="800000"/>
                          <a:headEnd/>
                          <a:tailEnd/>
                        </a:ln>
                      </p:spPr>
                      <p:txBody>
                        <a:bodyPr wrap="none" anchor="ctr"/>
                        <a:lstStyle/>
                        <a:p>
                          <a:pPr fontAlgn="auto">
                            <a:spcBef>
                              <a:spcPts val="0"/>
                            </a:spcBef>
                            <a:spcAft>
                              <a:spcPts val="0"/>
                            </a:spcAft>
                          </a:pPr>
                          <a:endParaRPr lang="ja-JP" altLang="en-US" sz="1000">
                            <a:solidFill>
                              <a:prstClr val="black"/>
                            </a:solidFill>
                            <a:latin typeface="Calibri"/>
                            <a:ea typeface="ＭＳ Ｐゴシック"/>
                          </a:endParaRPr>
                        </a:p>
                      </p:txBody>
                    </p:sp>
                    <p:grpSp>
                      <p:nvGrpSpPr>
                        <p:cNvPr id="10" name="Group 48"/>
                        <p:cNvGrpSpPr>
                          <a:grpSpLocks noChangeAspect="1"/>
                        </p:cNvGrpSpPr>
                        <p:nvPr/>
                      </p:nvGrpSpPr>
                      <p:grpSpPr bwMode="auto">
                        <a:xfrm>
                          <a:off x="4159" y="1058"/>
                          <a:ext cx="56" cy="67"/>
                          <a:chOff x="4133" y="2612"/>
                          <a:chExt cx="102" cy="113"/>
                        </a:xfrm>
                      </p:grpSpPr>
                      <p:sp>
                        <p:nvSpPr>
                          <p:cNvPr id="164" name="Rectangle 49"/>
                          <p:cNvSpPr>
                            <a:spLocks noChangeAspect="1" noChangeArrowheads="1"/>
                          </p:cNvSpPr>
                          <p:nvPr/>
                        </p:nvSpPr>
                        <p:spPr bwMode="auto">
                          <a:xfrm>
                            <a:off x="4133" y="2634"/>
                            <a:ext cx="93" cy="91"/>
                          </a:xfrm>
                          <a:prstGeom prst="rect">
                            <a:avLst/>
                          </a:prstGeom>
                          <a:solidFill>
                            <a:srgbClr val="FFFFFF"/>
                          </a:solidFill>
                          <a:ln w="9525">
                            <a:solidFill>
                              <a:schemeClr val="hlink"/>
                            </a:solidFill>
                            <a:miter lim="800000"/>
                            <a:headEnd/>
                            <a:tailEnd/>
                          </a:ln>
                        </p:spPr>
                        <p:txBody>
                          <a:bodyPr wrap="none" anchor="ctr"/>
                          <a:lstStyle/>
                          <a:p>
                            <a:pPr fontAlgn="auto">
                              <a:spcBef>
                                <a:spcPts val="0"/>
                              </a:spcBef>
                              <a:spcAft>
                                <a:spcPts val="0"/>
                              </a:spcAft>
                            </a:pPr>
                            <a:endParaRPr lang="ja-JP" altLang="en-US" sz="1000">
                              <a:solidFill>
                                <a:prstClr val="black"/>
                              </a:solidFill>
                              <a:latin typeface="Calibri"/>
                              <a:ea typeface="ＭＳ Ｐゴシック"/>
                            </a:endParaRPr>
                          </a:p>
                        </p:txBody>
                      </p:sp>
                      <p:sp>
                        <p:nvSpPr>
                          <p:cNvPr id="165" name="Line 50"/>
                          <p:cNvSpPr>
                            <a:spLocks noChangeAspect="1" noChangeShapeType="1"/>
                          </p:cNvSpPr>
                          <p:nvPr/>
                        </p:nvSpPr>
                        <p:spPr bwMode="auto">
                          <a:xfrm>
                            <a:off x="4133" y="2622"/>
                            <a:ext cx="93" cy="90"/>
                          </a:xfrm>
                          <a:prstGeom prst="line">
                            <a:avLst/>
                          </a:prstGeom>
                          <a:noFill/>
                          <a:ln w="9525">
                            <a:solidFill>
                              <a:schemeClr val="hlink"/>
                            </a:solidFill>
                            <a:round/>
                            <a:headEnd/>
                            <a:tailEnd/>
                          </a:ln>
                        </p:spPr>
                        <p:txBody>
                          <a:bodyPr wrap="none" anchor="ctr"/>
                          <a:lstStyle/>
                          <a:p>
                            <a:pPr fontAlgn="auto">
                              <a:spcBef>
                                <a:spcPts val="0"/>
                              </a:spcBef>
                              <a:spcAft>
                                <a:spcPts val="0"/>
                              </a:spcAft>
                            </a:pPr>
                            <a:endParaRPr lang="ja-JP" altLang="en-US" sz="1000">
                              <a:solidFill>
                                <a:prstClr val="black"/>
                              </a:solidFill>
                              <a:latin typeface="Calibri"/>
                              <a:ea typeface="ＭＳ Ｐゴシック"/>
                            </a:endParaRPr>
                          </a:p>
                        </p:txBody>
                      </p:sp>
                      <p:sp>
                        <p:nvSpPr>
                          <p:cNvPr id="166" name="Line 51"/>
                          <p:cNvSpPr>
                            <a:spLocks noChangeAspect="1" noChangeShapeType="1"/>
                          </p:cNvSpPr>
                          <p:nvPr/>
                        </p:nvSpPr>
                        <p:spPr bwMode="auto">
                          <a:xfrm flipV="1">
                            <a:off x="4142" y="2612"/>
                            <a:ext cx="93" cy="91"/>
                          </a:xfrm>
                          <a:prstGeom prst="line">
                            <a:avLst/>
                          </a:prstGeom>
                          <a:noFill/>
                          <a:ln w="9525">
                            <a:solidFill>
                              <a:schemeClr val="hlink"/>
                            </a:solidFill>
                            <a:round/>
                            <a:headEnd/>
                            <a:tailEnd/>
                          </a:ln>
                        </p:spPr>
                        <p:txBody>
                          <a:bodyPr wrap="none" anchor="ctr"/>
                          <a:lstStyle/>
                          <a:p>
                            <a:pPr fontAlgn="auto">
                              <a:spcBef>
                                <a:spcPts val="0"/>
                              </a:spcBef>
                              <a:spcAft>
                                <a:spcPts val="0"/>
                              </a:spcAft>
                            </a:pPr>
                            <a:endParaRPr lang="ja-JP" altLang="en-US" sz="1000">
                              <a:solidFill>
                                <a:prstClr val="black"/>
                              </a:solidFill>
                              <a:latin typeface="Calibri"/>
                              <a:ea typeface="ＭＳ Ｐゴシック"/>
                            </a:endParaRPr>
                          </a:p>
                        </p:txBody>
                      </p:sp>
                    </p:grpSp>
                    <p:sp>
                      <p:nvSpPr>
                        <p:cNvPr id="152" name="Rectangle 52"/>
                        <p:cNvSpPr>
                          <a:spLocks noChangeAspect="1" noChangeArrowheads="1"/>
                        </p:cNvSpPr>
                        <p:nvPr/>
                      </p:nvSpPr>
                      <p:spPr bwMode="auto">
                        <a:xfrm>
                          <a:off x="3120" y="1113"/>
                          <a:ext cx="1089" cy="707"/>
                        </a:xfrm>
                        <a:prstGeom prst="rect">
                          <a:avLst/>
                        </a:prstGeom>
                        <a:solidFill>
                          <a:srgbClr val="FFFFFF"/>
                        </a:solidFill>
                        <a:ln w="9525">
                          <a:solidFill>
                            <a:schemeClr val="hlink"/>
                          </a:solidFill>
                          <a:miter lim="800000"/>
                          <a:headEnd/>
                          <a:tailEnd/>
                        </a:ln>
                      </p:spPr>
                      <p:txBody>
                        <a:bodyPr wrap="none" anchor="ctr"/>
                        <a:lstStyle/>
                        <a:p>
                          <a:pPr fontAlgn="auto">
                            <a:spcBef>
                              <a:spcPts val="0"/>
                            </a:spcBef>
                            <a:spcAft>
                              <a:spcPts val="0"/>
                            </a:spcAft>
                          </a:pPr>
                          <a:endParaRPr lang="ja-JP" altLang="en-US" sz="1000">
                            <a:solidFill>
                              <a:prstClr val="black"/>
                            </a:solidFill>
                            <a:latin typeface="Calibri"/>
                            <a:ea typeface="ＭＳ Ｐゴシック"/>
                          </a:endParaRPr>
                        </a:p>
                      </p:txBody>
                    </p:sp>
                    <p:pic>
                      <p:nvPicPr>
                        <p:cNvPr id="154" name="Picture 53"/>
                        <p:cNvPicPr>
                          <a:picLocks noChangeAspect="1" noChangeArrowheads="1"/>
                        </p:cNvPicPr>
                        <p:nvPr/>
                      </p:nvPicPr>
                      <p:blipFill>
                        <a:blip r:embed="rId7" cstate="print"/>
                        <a:srcRect/>
                        <a:stretch>
                          <a:fillRect/>
                        </a:stretch>
                      </p:blipFill>
                      <p:spPr bwMode="auto">
                        <a:xfrm>
                          <a:off x="3211" y="1173"/>
                          <a:ext cx="629" cy="620"/>
                        </a:xfrm>
                        <a:prstGeom prst="rect">
                          <a:avLst/>
                        </a:prstGeom>
                        <a:noFill/>
                        <a:ln w="9525">
                          <a:noFill/>
                          <a:miter lim="800000"/>
                          <a:headEnd/>
                          <a:tailEnd/>
                        </a:ln>
                      </p:spPr>
                    </p:pic>
                    <p:grpSp>
                      <p:nvGrpSpPr>
                        <p:cNvPr id="11" name="Group 54"/>
                        <p:cNvGrpSpPr>
                          <a:grpSpLocks/>
                        </p:cNvGrpSpPr>
                        <p:nvPr/>
                      </p:nvGrpSpPr>
                      <p:grpSpPr bwMode="auto">
                        <a:xfrm>
                          <a:off x="3943" y="1119"/>
                          <a:ext cx="349" cy="420"/>
                          <a:chOff x="3075" y="3845"/>
                          <a:chExt cx="482" cy="359"/>
                        </a:xfrm>
                      </p:grpSpPr>
                      <p:sp>
                        <p:nvSpPr>
                          <p:cNvPr id="156" name="Rectangle 55"/>
                          <p:cNvSpPr>
                            <a:spLocks noChangeArrowheads="1"/>
                          </p:cNvSpPr>
                          <p:nvPr/>
                        </p:nvSpPr>
                        <p:spPr bwMode="auto">
                          <a:xfrm>
                            <a:off x="3075" y="3862"/>
                            <a:ext cx="45" cy="46"/>
                          </a:xfrm>
                          <a:prstGeom prst="rect">
                            <a:avLst/>
                          </a:prstGeom>
                          <a:solidFill>
                            <a:srgbClr val="FF0000"/>
                          </a:solidFill>
                          <a:ln w="9525">
                            <a:solidFill>
                              <a:schemeClr val="tx1"/>
                            </a:solidFill>
                            <a:miter lim="800000"/>
                            <a:headEnd/>
                            <a:tailEnd/>
                          </a:ln>
                        </p:spPr>
                        <p:txBody>
                          <a:bodyPr wrap="none" anchor="ctr"/>
                          <a:lstStyle/>
                          <a:p>
                            <a:pPr fontAlgn="auto">
                              <a:spcBef>
                                <a:spcPts val="0"/>
                              </a:spcBef>
                              <a:spcAft>
                                <a:spcPts val="0"/>
                              </a:spcAft>
                            </a:pPr>
                            <a:endParaRPr lang="ja-JP" altLang="en-US" sz="1000">
                              <a:solidFill>
                                <a:prstClr val="black"/>
                              </a:solidFill>
                              <a:latin typeface="Calibri"/>
                              <a:ea typeface="ＭＳ Ｐゴシック"/>
                            </a:endParaRPr>
                          </a:p>
                        </p:txBody>
                      </p:sp>
                      <p:sp>
                        <p:nvSpPr>
                          <p:cNvPr id="157" name="Rectangle 56"/>
                          <p:cNvSpPr>
                            <a:spLocks noChangeArrowheads="1"/>
                          </p:cNvSpPr>
                          <p:nvPr/>
                        </p:nvSpPr>
                        <p:spPr bwMode="auto">
                          <a:xfrm>
                            <a:off x="3075" y="3929"/>
                            <a:ext cx="45" cy="45"/>
                          </a:xfrm>
                          <a:prstGeom prst="rect">
                            <a:avLst/>
                          </a:prstGeom>
                          <a:solidFill>
                            <a:srgbClr val="FF6600"/>
                          </a:solidFill>
                          <a:ln w="9525">
                            <a:solidFill>
                              <a:schemeClr val="tx1"/>
                            </a:solidFill>
                            <a:miter lim="800000"/>
                            <a:headEnd/>
                            <a:tailEnd/>
                          </a:ln>
                        </p:spPr>
                        <p:txBody>
                          <a:bodyPr wrap="none" anchor="ctr"/>
                          <a:lstStyle/>
                          <a:p>
                            <a:pPr fontAlgn="auto">
                              <a:spcBef>
                                <a:spcPts val="0"/>
                              </a:spcBef>
                              <a:spcAft>
                                <a:spcPts val="0"/>
                              </a:spcAft>
                            </a:pPr>
                            <a:endParaRPr lang="ja-JP" altLang="en-US" sz="1000">
                              <a:solidFill>
                                <a:prstClr val="black"/>
                              </a:solidFill>
                              <a:latin typeface="Calibri"/>
                              <a:ea typeface="ＭＳ Ｐゴシック"/>
                            </a:endParaRPr>
                          </a:p>
                        </p:txBody>
                      </p:sp>
                      <p:sp>
                        <p:nvSpPr>
                          <p:cNvPr id="158" name="Rectangle 57"/>
                          <p:cNvSpPr>
                            <a:spLocks noChangeArrowheads="1"/>
                          </p:cNvSpPr>
                          <p:nvPr/>
                        </p:nvSpPr>
                        <p:spPr bwMode="auto">
                          <a:xfrm>
                            <a:off x="3075" y="3998"/>
                            <a:ext cx="45" cy="45"/>
                          </a:xfrm>
                          <a:prstGeom prst="rect">
                            <a:avLst/>
                          </a:prstGeom>
                          <a:solidFill>
                            <a:srgbClr val="FFFF00"/>
                          </a:solidFill>
                          <a:ln w="9525">
                            <a:solidFill>
                              <a:schemeClr val="tx1"/>
                            </a:solidFill>
                            <a:miter lim="800000"/>
                            <a:headEnd/>
                            <a:tailEnd/>
                          </a:ln>
                        </p:spPr>
                        <p:txBody>
                          <a:bodyPr wrap="none" anchor="ctr"/>
                          <a:lstStyle/>
                          <a:p>
                            <a:pPr fontAlgn="auto">
                              <a:spcBef>
                                <a:spcPts val="0"/>
                              </a:spcBef>
                              <a:spcAft>
                                <a:spcPts val="0"/>
                              </a:spcAft>
                            </a:pPr>
                            <a:endParaRPr lang="ja-JP" altLang="en-US" sz="1000">
                              <a:solidFill>
                                <a:prstClr val="black"/>
                              </a:solidFill>
                              <a:latin typeface="Calibri"/>
                              <a:ea typeface="ＭＳ Ｐゴシック"/>
                            </a:endParaRPr>
                          </a:p>
                        </p:txBody>
                      </p:sp>
                      <p:sp>
                        <p:nvSpPr>
                          <p:cNvPr id="159" name="Rectangle 58"/>
                          <p:cNvSpPr>
                            <a:spLocks noChangeArrowheads="1"/>
                          </p:cNvSpPr>
                          <p:nvPr/>
                        </p:nvSpPr>
                        <p:spPr bwMode="auto">
                          <a:xfrm>
                            <a:off x="3075" y="4065"/>
                            <a:ext cx="45" cy="45"/>
                          </a:xfrm>
                          <a:prstGeom prst="rect">
                            <a:avLst/>
                          </a:prstGeom>
                          <a:solidFill>
                            <a:srgbClr val="00FF00"/>
                          </a:solidFill>
                          <a:ln w="9525">
                            <a:solidFill>
                              <a:schemeClr val="tx1"/>
                            </a:solidFill>
                            <a:miter lim="800000"/>
                            <a:headEnd/>
                            <a:tailEnd/>
                          </a:ln>
                        </p:spPr>
                        <p:txBody>
                          <a:bodyPr wrap="none" anchor="ctr"/>
                          <a:lstStyle/>
                          <a:p>
                            <a:pPr fontAlgn="auto">
                              <a:spcBef>
                                <a:spcPts val="0"/>
                              </a:spcBef>
                              <a:spcAft>
                                <a:spcPts val="0"/>
                              </a:spcAft>
                            </a:pPr>
                            <a:endParaRPr lang="ja-JP" altLang="en-US" sz="1000">
                              <a:solidFill>
                                <a:prstClr val="black"/>
                              </a:solidFill>
                              <a:latin typeface="Calibri"/>
                              <a:ea typeface="ＭＳ Ｐゴシック"/>
                            </a:endParaRPr>
                          </a:p>
                        </p:txBody>
                      </p:sp>
                      <p:sp>
                        <p:nvSpPr>
                          <p:cNvPr id="160" name="Rectangle 59"/>
                          <p:cNvSpPr>
                            <a:spLocks noChangeArrowheads="1"/>
                          </p:cNvSpPr>
                          <p:nvPr/>
                        </p:nvSpPr>
                        <p:spPr bwMode="auto">
                          <a:xfrm>
                            <a:off x="3075" y="4133"/>
                            <a:ext cx="45" cy="46"/>
                          </a:xfrm>
                          <a:prstGeom prst="rect">
                            <a:avLst/>
                          </a:prstGeom>
                          <a:solidFill>
                            <a:srgbClr val="00FFFF"/>
                          </a:solidFill>
                          <a:ln w="9525">
                            <a:solidFill>
                              <a:schemeClr val="tx1"/>
                            </a:solidFill>
                            <a:miter lim="800000"/>
                            <a:headEnd/>
                            <a:tailEnd/>
                          </a:ln>
                        </p:spPr>
                        <p:txBody>
                          <a:bodyPr wrap="none" anchor="ctr"/>
                          <a:lstStyle/>
                          <a:p>
                            <a:pPr fontAlgn="auto">
                              <a:spcBef>
                                <a:spcPts val="0"/>
                              </a:spcBef>
                              <a:spcAft>
                                <a:spcPts val="0"/>
                              </a:spcAft>
                            </a:pPr>
                            <a:endParaRPr lang="ja-JP" altLang="en-US" sz="1000">
                              <a:solidFill>
                                <a:prstClr val="black"/>
                              </a:solidFill>
                              <a:latin typeface="Calibri"/>
                              <a:ea typeface="ＭＳ Ｐゴシック"/>
                            </a:endParaRPr>
                          </a:p>
                        </p:txBody>
                      </p:sp>
                      <p:sp>
                        <p:nvSpPr>
                          <p:cNvPr id="161" name="Line 60"/>
                          <p:cNvSpPr>
                            <a:spLocks noChangeShapeType="1"/>
                          </p:cNvSpPr>
                          <p:nvPr/>
                        </p:nvSpPr>
                        <p:spPr bwMode="auto">
                          <a:xfrm>
                            <a:off x="3165" y="3862"/>
                            <a:ext cx="0" cy="317"/>
                          </a:xfrm>
                          <a:prstGeom prst="line">
                            <a:avLst/>
                          </a:prstGeom>
                          <a:noFill/>
                          <a:ln w="9525">
                            <a:solidFill>
                              <a:schemeClr val="tx1"/>
                            </a:solidFill>
                            <a:round/>
                            <a:headEnd type="triangle" w="med" len="med"/>
                            <a:tailEnd type="triangle" w="med" len="med"/>
                          </a:ln>
                        </p:spPr>
                        <p:txBody>
                          <a:bodyPr wrap="none" anchor="ctr"/>
                          <a:lstStyle/>
                          <a:p>
                            <a:pPr fontAlgn="auto">
                              <a:spcBef>
                                <a:spcPts val="0"/>
                              </a:spcBef>
                              <a:spcAft>
                                <a:spcPts val="0"/>
                              </a:spcAft>
                            </a:pPr>
                            <a:endParaRPr lang="ja-JP" altLang="en-US" sz="1000">
                              <a:solidFill>
                                <a:prstClr val="black"/>
                              </a:solidFill>
                              <a:latin typeface="Calibri"/>
                              <a:ea typeface="ＭＳ Ｐゴシック"/>
                            </a:endParaRPr>
                          </a:p>
                        </p:txBody>
                      </p:sp>
                      <p:sp>
                        <p:nvSpPr>
                          <p:cNvPr id="162" name="Text Box 61"/>
                          <p:cNvSpPr txBox="1">
                            <a:spLocks noChangeArrowheads="1"/>
                          </p:cNvSpPr>
                          <p:nvPr/>
                        </p:nvSpPr>
                        <p:spPr bwMode="auto">
                          <a:xfrm>
                            <a:off x="3168" y="3845"/>
                            <a:ext cx="389" cy="116"/>
                          </a:xfrm>
                          <a:prstGeom prst="rect">
                            <a:avLst/>
                          </a:prstGeom>
                          <a:noFill/>
                          <a:ln w="9525">
                            <a:noFill/>
                            <a:miter lim="800000"/>
                            <a:headEnd/>
                            <a:tailEnd/>
                          </a:ln>
                        </p:spPr>
                        <p:txBody>
                          <a:bodyPr wrap="none">
                            <a:spAutoFit/>
                          </a:bodyPr>
                          <a:lstStyle/>
                          <a:p>
                            <a:pPr fontAlgn="auto">
                              <a:spcBef>
                                <a:spcPts val="0"/>
                              </a:spcBef>
                              <a:spcAft>
                                <a:spcPts val="0"/>
                              </a:spcAft>
                            </a:pPr>
                            <a:r>
                              <a:rPr lang="ja-JP" altLang="en-US" sz="1000">
                                <a:solidFill>
                                  <a:prstClr val="black"/>
                                </a:solidFill>
                                <a:latin typeface="Arial" charset="0"/>
                                <a:ea typeface="ＭＳ Ｐゴシック" charset="-128"/>
                              </a:rPr>
                              <a:t>高</a:t>
                            </a:r>
                          </a:p>
                        </p:txBody>
                      </p:sp>
                      <p:sp>
                        <p:nvSpPr>
                          <p:cNvPr id="163" name="Text Box 62"/>
                          <p:cNvSpPr txBox="1">
                            <a:spLocks noChangeArrowheads="1"/>
                          </p:cNvSpPr>
                          <p:nvPr/>
                        </p:nvSpPr>
                        <p:spPr bwMode="auto">
                          <a:xfrm>
                            <a:off x="3161" y="4088"/>
                            <a:ext cx="206" cy="116"/>
                          </a:xfrm>
                          <a:prstGeom prst="rect">
                            <a:avLst/>
                          </a:prstGeom>
                          <a:noFill/>
                          <a:ln w="9525">
                            <a:noFill/>
                            <a:miter lim="800000"/>
                            <a:headEnd/>
                            <a:tailEnd/>
                          </a:ln>
                        </p:spPr>
                        <p:txBody>
                          <a:bodyPr>
                            <a:spAutoFit/>
                          </a:bodyPr>
                          <a:lstStyle/>
                          <a:p>
                            <a:pPr fontAlgn="auto">
                              <a:spcBef>
                                <a:spcPts val="0"/>
                              </a:spcBef>
                              <a:spcAft>
                                <a:spcPts val="0"/>
                              </a:spcAft>
                            </a:pPr>
                            <a:r>
                              <a:rPr lang="ja-JP" altLang="en-US" sz="1000">
                                <a:solidFill>
                                  <a:prstClr val="black"/>
                                </a:solidFill>
                                <a:latin typeface="Arial" charset="0"/>
                                <a:ea typeface="ＭＳ Ｐゴシック" charset="-128"/>
                              </a:rPr>
                              <a:t>低</a:t>
                            </a:r>
                          </a:p>
                        </p:txBody>
                      </p:sp>
                    </p:grpSp>
                  </p:grpSp>
                  <p:pic>
                    <p:nvPicPr>
                      <p:cNvPr id="146" name="Picture 27" descr="IMG0710_学校"/>
                      <p:cNvPicPr>
                        <a:picLocks noChangeAspect="1" noChangeArrowheads="1"/>
                      </p:cNvPicPr>
                      <p:nvPr/>
                    </p:nvPicPr>
                    <p:blipFill>
                      <a:blip r:embed="rId8" cstate="print"/>
                      <a:srcRect/>
                      <a:stretch>
                        <a:fillRect/>
                      </a:stretch>
                    </p:blipFill>
                    <p:spPr bwMode="auto">
                      <a:xfrm flipH="1">
                        <a:off x="3211" y="1767"/>
                        <a:ext cx="90" cy="49"/>
                      </a:xfrm>
                      <a:prstGeom prst="rect">
                        <a:avLst/>
                      </a:prstGeom>
                      <a:noFill/>
                      <a:ln w="9525">
                        <a:noFill/>
                        <a:miter lim="800000"/>
                        <a:headEnd/>
                        <a:tailEnd/>
                      </a:ln>
                    </p:spPr>
                  </p:pic>
                  <p:pic>
                    <p:nvPicPr>
                      <p:cNvPr id="147" name="Picture 27" descr="IMG0710_学校"/>
                      <p:cNvPicPr>
                        <a:picLocks noChangeAspect="1" noChangeArrowheads="1"/>
                      </p:cNvPicPr>
                      <p:nvPr/>
                    </p:nvPicPr>
                    <p:blipFill>
                      <a:blip r:embed="rId8" cstate="print"/>
                      <a:srcRect/>
                      <a:stretch>
                        <a:fillRect/>
                      </a:stretch>
                    </p:blipFill>
                    <p:spPr bwMode="auto">
                      <a:xfrm flipH="1">
                        <a:off x="3165" y="1253"/>
                        <a:ext cx="90" cy="49"/>
                      </a:xfrm>
                      <a:prstGeom prst="rect">
                        <a:avLst/>
                      </a:prstGeom>
                      <a:noFill/>
                      <a:ln w="9525">
                        <a:noFill/>
                        <a:miter lim="800000"/>
                        <a:headEnd/>
                        <a:tailEnd/>
                      </a:ln>
                    </p:spPr>
                  </p:pic>
                  <p:pic>
                    <p:nvPicPr>
                      <p:cNvPr id="148" name="Picture 27" descr="IMG0710_学校"/>
                      <p:cNvPicPr>
                        <a:picLocks noChangeAspect="1" noChangeArrowheads="1"/>
                      </p:cNvPicPr>
                      <p:nvPr/>
                    </p:nvPicPr>
                    <p:blipFill>
                      <a:blip r:embed="rId8" cstate="print"/>
                      <a:srcRect/>
                      <a:stretch>
                        <a:fillRect/>
                      </a:stretch>
                    </p:blipFill>
                    <p:spPr bwMode="auto">
                      <a:xfrm flipH="1">
                        <a:off x="3392" y="1677"/>
                        <a:ext cx="90" cy="49"/>
                      </a:xfrm>
                      <a:prstGeom prst="rect">
                        <a:avLst/>
                      </a:prstGeom>
                      <a:noFill/>
                      <a:ln w="9525">
                        <a:noFill/>
                        <a:miter lim="800000"/>
                        <a:headEnd/>
                        <a:tailEnd/>
                      </a:ln>
                    </p:spPr>
                  </p:pic>
                  <p:pic>
                    <p:nvPicPr>
                      <p:cNvPr id="149" name="Picture 27" descr="IMG0710_学校"/>
                      <p:cNvPicPr>
                        <a:picLocks noChangeAspect="1" noChangeArrowheads="1"/>
                      </p:cNvPicPr>
                      <p:nvPr/>
                    </p:nvPicPr>
                    <p:blipFill>
                      <a:blip r:embed="rId8" cstate="print"/>
                      <a:srcRect/>
                      <a:stretch>
                        <a:fillRect/>
                      </a:stretch>
                    </p:blipFill>
                    <p:spPr bwMode="auto">
                      <a:xfrm flipH="1">
                        <a:off x="3528" y="1586"/>
                        <a:ext cx="90" cy="49"/>
                      </a:xfrm>
                      <a:prstGeom prst="rect">
                        <a:avLst/>
                      </a:prstGeom>
                      <a:noFill/>
                      <a:ln w="9525">
                        <a:noFill/>
                        <a:miter lim="800000"/>
                        <a:headEnd/>
                        <a:tailEnd/>
                      </a:ln>
                    </p:spPr>
                  </p:pic>
                </p:grpSp>
                <p:sp>
                  <p:nvSpPr>
                    <p:cNvPr id="108" name="AutoShape 67"/>
                    <p:cNvSpPr>
                      <a:spLocks noChangeArrowheads="1"/>
                    </p:cNvSpPr>
                    <p:nvPr/>
                  </p:nvSpPr>
                  <p:spPr bwMode="auto">
                    <a:xfrm flipH="1">
                      <a:off x="2166451" y="1700215"/>
                      <a:ext cx="1282199" cy="602317"/>
                    </a:xfrm>
                    <a:prstGeom prst="wedgeRectCallout">
                      <a:avLst>
                        <a:gd name="adj1" fmla="val -43102"/>
                        <a:gd name="adj2" fmla="val 83348"/>
                      </a:avLst>
                    </a:prstGeom>
                    <a:solidFill>
                      <a:schemeClr val="bg1"/>
                    </a:solidFill>
                    <a:ln w="19050" algn="ctr">
                      <a:solidFill>
                        <a:srgbClr val="2D2D87"/>
                      </a:solidFill>
                      <a:miter lim="800000"/>
                      <a:headEnd/>
                      <a:tailEnd/>
                    </a:ln>
                  </p:spPr>
                  <p:txBody>
                    <a:bodyPr anchor="ctr"/>
                    <a:lstStyle/>
                    <a:p>
                      <a:pPr fontAlgn="auto">
                        <a:spcBef>
                          <a:spcPts val="0"/>
                        </a:spcBef>
                        <a:spcAft>
                          <a:spcPts val="0"/>
                        </a:spcAft>
                      </a:pPr>
                      <a:r>
                        <a:rPr lang="ja-JP" altLang="en-US" sz="1000" dirty="0" smtClean="0">
                          <a:solidFill>
                            <a:prstClr val="black"/>
                          </a:solidFill>
                          <a:latin typeface="Calibri"/>
                          <a:ea typeface="ＭＳ Ｐゴシック"/>
                        </a:rPr>
                        <a:t>利用実人数：○人</a:t>
                      </a:r>
                      <a:endParaRPr lang="en-US" altLang="ja-JP" sz="1000" dirty="0">
                        <a:solidFill>
                          <a:prstClr val="black"/>
                        </a:solidFill>
                        <a:latin typeface="Calibri"/>
                        <a:ea typeface="ＭＳ Ｐゴシック"/>
                      </a:endParaRPr>
                    </a:p>
                    <a:p>
                      <a:pPr fontAlgn="auto">
                        <a:spcBef>
                          <a:spcPts val="0"/>
                        </a:spcBef>
                        <a:spcAft>
                          <a:spcPts val="0"/>
                        </a:spcAft>
                      </a:pPr>
                      <a:r>
                        <a:rPr lang="ja-JP" altLang="en-US" sz="1000" dirty="0" smtClean="0">
                          <a:solidFill>
                            <a:prstClr val="black"/>
                          </a:solidFill>
                          <a:latin typeface="Calibri"/>
                          <a:ea typeface="ＭＳ Ｐゴシック"/>
                        </a:rPr>
                        <a:t>利用延人数：○人</a:t>
                      </a:r>
                      <a:endParaRPr lang="en-US" altLang="ja-JP" sz="1000" dirty="0">
                        <a:solidFill>
                          <a:prstClr val="black"/>
                        </a:solidFill>
                        <a:latin typeface="Calibri"/>
                        <a:ea typeface="ＭＳ Ｐゴシック"/>
                      </a:endParaRPr>
                    </a:p>
                  </p:txBody>
                </p:sp>
                <p:grpSp>
                  <p:nvGrpSpPr>
                    <p:cNvPr id="12" name="Group 71"/>
                    <p:cNvGrpSpPr>
                      <a:grpSpLocks/>
                    </p:cNvGrpSpPr>
                    <p:nvPr/>
                  </p:nvGrpSpPr>
                  <p:grpSpPr bwMode="auto">
                    <a:xfrm>
                      <a:off x="451339" y="1989138"/>
                      <a:ext cx="1663211" cy="863600"/>
                      <a:chOff x="4844" y="1298"/>
                      <a:chExt cx="1135" cy="544"/>
                    </a:xfrm>
                  </p:grpSpPr>
                  <p:sp>
                    <p:nvSpPr>
                      <p:cNvPr id="142" name="AutoShape 72"/>
                      <p:cNvSpPr>
                        <a:spLocks noChangeArrowheads="1"/>
                      </p:cNvSpPr>
                      <p:nvPr/>
                    </p:nvSpPr>
                    <p:spPr bwMode="auto">
                      <a:xfrm>
                        <a:off x="4844" y="1298"/>
                        <a:ext cx="544" cy="317"/>
                      </a:xfrm>
                      <a:prstGeom prst="can">
                        <a:avLst>
                          <a:gd name="adj" fmla="val 25000"/>
                        </a:avLst>
                      </a:prstGeom>
                      <a:solidFill>
                        <a:srgbClr val="5F5F5F"/>
                      </a:solidFill>
                      <a:ln w="9525">
                        <a:solidFill>
                          <a:srgbClr val="FFFFFF"/>
                        </a:solidFill>
                        <a:round/>
                        <a:headEnd/>
                        <a:tailEnd/>
                      </a:ln>
                    </p:spPr>
                    <p:txBody>
                      <a:bodyPr wrap="none" anchor="ctr"/>
                      <a:lstStyle/>
                      <a:p>
                        <a:pPr fontAlgn="auto">
                          <a:spcBef>
                            <a:spcPts val="0"/>
                          </a:spcBef>
                          <a:spcAft>
                            <a:spcPts val="0"/>
                          </a:spcAft>
                        </a:pPr>
                        <a:r>
                          <a:rPr lang="ja-JP" altLang="en-US" sz="800" dirty="0">
                            <a:solidFill>
                              <a:srgbClr val="FFFFFF"/>
                            </a:solidFill>
                            <a:latin typeface="Arial" charset="0"/>
                            <a:ea typeface="ＭＳ Ｐゴシック" charset="-128"/>
                          </a:rPr>
                          <a:t>施策情報</a:t>
                        </a:r>
                      </a:p>
                    </p:txBody>
                  </p:sp>
                  <p:pic>
                    <p:nvPicPr>
                      <p:cNvPr id="143" name="Picture 41" descr="IMG0659_ＰＣ操作する人"/>
                      <p:cNvPicPr>
                        <a:picLocks noChangeAspect="1" noChangeArrowheads="1"/>
                      </p:cNvPicPr>
                      <p:nvPr/>
                    </p:nvPicPr>
                    <p:blipFill>
                      <a:blip r:embed="rId9" cstate="print"/>
                      <a:srcRect/>
                      <a:stretch>
                        <a:fillRect/>
                      </a:stretch>
                    </p:blipFill>
                    <p:spPr bwMode="auto">
                      <a:xfrm>
                        <a:off x="5526" y="1344"/>
                        <a:ext cx="453" cy="425"/>
                      </a:xfrm>
                      <a:prstGeom prst="rect">
                        <a:avLst/>
                      </a:prstGeom>
                      <a:noFill/>
                      <a:ln w="9525">
                        <a:noFill/>
                        <a:miter lim="800000"/>
                        <a:headEnd/>
                        <a:tailEnd/>
                      </a:ln>
                    </p:spPr>
                  </p:pic>
                  <p:sp>
                    <p:nvSpPr>
                      <p:cNvPr id="144" name="AutoShape 74"/>
                      <p:cNvSpPr>
                        <a:spLocks noChangeArrowheads="1"/>
                      </p:cNvSpPr>
                      <p:nvPr/>
                    </p:nvSpPr>
                    <p:spPr bwMode="auto">
                      <a:xfrm>
                        <a:off x="4980" y="1525"/>
                        <a:ext cx="562" cy="317"/>
                      </a:xfrm>
                      <a:prstGeom prst="can">
                        <a:avLst>
                          <a:gd name="adj" fmla="val 25000"/>
                        </a:avLst>
                      </a:prstGeom>
                      <a:solidFill>
                        <a:srgbClr val="5F5F5F"/>
                      </a:solidFill>
                      <a:ln w="9525">
                        <a:solidFill>
                          <a:srgbClr val="FFFFFF"/>
                        </a:solidFill>
                        <a:round/>
                        <a:headEnd/>
                        <a:tailEnd/>
                      </a:ln>
                    </p:spPr>
                    <p:txBody>
                      <a:bodyPr wrap="none" anchor="ctr"/>
                      <a:lstStyle/>
                      <a:p>
                        <a:pPr fontAlgn="auto">
                          <a:spcBef>
                            <a:spcPts val="0"/>
                          </a:spcBef>
                          <a:spcAft>
                            <a:spcPts val="0"/>
                          </a:spcAft>
                        </a:pPr>
                        <a:r>
                          <a:rPr lang="ja-JP" altLang="en-US" sz="800" dirty="0">
                            <a:solidFill>
                              <a:srgbClr val="FFFFFF"/>
                            </a:solidFill>
                            <a:latin typeface="Arial" charset="0"/>
                            <a:ea typeface="ＭＳ Ｐゴシック" charset="-128"/>
                          </a:rPr>
                          <a:t>各種実績</a:t>
                        </a:r>
                      </a:p>
                    </p:txBody>
                  </p:sp>
                </p:grpSp>
                <p:grpSp>
                  <p:nvGrpSpPr>
                    <p:cNvPr id="13" name="Group 75"/>
                    <p:cNvGrpSpPr>
                      <a:grpSpLocks/>
                    </p:cNvGrpSpPr>
                    <p:nvPr/>
                  </p:nvGrpSpPr>
                  <p:grpSpPr bwMode="auto">
                    <a:xfrm>
                      <a:off x="4771297" y="1763716"/>
                      <a:ext cx="1859575" cy="1352550"/>
                      <a:chOff x="7656" y="85"/>
                      <a:chExt cx="1269" cy="852"/>
                    </a:xfrm>
                  </p:grpSpPr>
                  <p:sp>
                    <p:nvSpPr>
                      <p:cNvPr id="120" name="Rectangle 76"/>
                      <p:cNvSpPr>
                        <a:spLocks noChangeArrowheads="1"/>
                      </p:cNvSpPr>
                      <p:nvPr/>
                    </p:nvSpPr>
                    <p:spPr bwMode="auto">
                      <a:xfrm>
                        <a:off x="7656" y="85"/>
                        <a:ext cx="1217" cy="95"/>
                      </a:xfrm>
                      <a:prstGeom prst="rect">
                        <a:avLst/>
                      </a:prstGeom>
                      <a:solidFill>
                        <a:schemeClr val="hlink"/>
                      </a:solidFill>
                      <a:ln w="9525">
                        <a:solidFill>
                          <a:schemeClr val="hlink"/>
                        </a:solidFill>
                        <a:miter lim="800000"/>
                        <a:headEnd/>
                        <a:tailEnd/>
                      </a:ln>
                    </p:spPr>
                    <p:txBody>
                      <a:bodyPr wrap="none" anchor="ctr"/>
                      <a:lstStyle/>
                      <a:p>
                        <a:pPr fontAlgn="auto">
                          <a:spcBef>
                            <a:spcPts val="0"/>
                          </a:spcBef>
                          <a:spcAft>
                            <a:spcPts val="0"/>
                          </a:spcAft>
                        </a:pPr>
                        <a:endParaRPr lang="ja-JP" altLang="en-US" sz="1000">
                          <a:solidFill>
                            <a:prstClr val="black"/>
                          </a:solidFill>
                          <a:latin typeface="Calibri"/>
                          <a:ea typeface="ＭＳ Ｐゴシック"/>
                        </a:endParaRPr>
                      </a:p>
                    </p:txBody>
                  </p:sp>
                  <p:sp>
                    <p:nvSpPr>
                      <p:cNvPr id="122" name="Rectangle 81"/>
                      <p:cNvSpPr>
                        <a:spLocks noChangeArrowheads="1"/>
                      </p:cNvSpPr>
                      <p:nvPr/>
                    </p:nvSpPr>
                    <p:spPr bwMode="auto">
                      <a:xfrm>
                        <a:off x="7656" y="155"/>
                        <a:ext cx="1217" cy="782"/>
                      </a:xfrm>
                      <a:prstGeom prst="rect">
                        <a:avLst/>
                      </a:prstGeom>
                      <a:solidFill>
                        <a:srgbClr val="FFFFFF"/>
                      </a:solidFill>
                      <a:ln w="9525">
                        <a:solidFill>
                          <a:schemeClr val="hlink"/>
                        </a:solidFill>
                        <a:miter lim="800000"/>
                        <a:headEnd/>
                        <a:tailEnd/>
                      </a:ln>
                    </p:spPr>
                    <p:txBody>
                      <a:bodyPr wrap="none" anchor="ctr"/>
                      <a:lstStyle/>
                      <a:p>
                        <a:pPr fontAlgn="auto">
                          <a:spcBef>
                            <a:spcPts val="0"/>
                          </a:spcBef>
                          <a:spcAft>
                            <a:spcPts val="0"/>
                          </a:spcAft>
                        </a:pPr>
                        <a:endParaRPr lang="ja-JP" altLang="en-US" sz="1000">
                          <a:solidFill>
                            <a:prstClr val="black"/>
                          </a:solidFill>
                          <a:latin typeface="Calibri"/>
                          <a:ea typeface="ＭＳ Ｐゴシック"/>
                        </a:endParaRPr>
                      </a:p>
                    </p:txBody>
                  </p:sp>
                  <p:sp>
                    <p:nvSpPr>
                      <p:cNvPr id="123" name="Line 82"/>
                      <p:cNvSpPr>
                        <a:spLocks noChangeShapeType="1"/>
                      </p:cNvSpPr>
                      <p:nvPr/>
                    </p:nvSpPr>
                    <p:spPr bwMode="auto">
                      <a:xfrm>
                        <a:off x="7792" y="847"/>
                        <a:ext cx="953" cy="0"/>
                      </a:xfrm>
                      <a:prstGeom prst="line">
                        <a:avLst/>
                      </a:prstGeom>
                      <a:noFill/>
                      <a:ln w="19050">
                        <a:solidFill>
                          <a:srgbClr val="2D2D87"/>
                        </a:solidFill>
                        <a:round/>
                        <a:headEnd/>
                        <a:tailEnd type="triangle" w="med" len="med"/>
                      </a:ln>
                    </p:spPr>
                    <p:txBody>
                      <a:bodyPr wrap="none" anchor="ctr"/>
                      <a:lstStyle/>
                      <a:p>
                        <a:pPr fontAlgn="auto">
                          <a:spcBef>
                            <a:spcPts val="0"/>
                          </a:spcBef>
                          <a:spcAft>
                            <a:spcPts val="0"/>
                          </a:spcAft>
                        </a:pPr>
                        <a:endParaRPr lang="ja-JP" altLang="en-US" sz="1000">
                          <a:solidFill>
                            <a:prstClr val="black"/>
                          </a:solidFill>
                          <a:latin typeface="Calibri"/>
                          <a:ea typeface="ＭＳ Ｐゴシック"/>
                        </a:endParaRPr>
                      </a:p>
                    </p:txBody>
                  </p:sp>
                  <p:sp>
                    <p:nvSpPr>
                      <p:cNvPr id="124" name="Line 83"/>
                      <p:cNvSpPr>
                        <a:spLocks noChangeShapeType="1"/>
                      </p:cNvSpPr>
                      <p:nvPr/>
                    </p:nvSpPr>
                    <p:spPr bwMode="auto">
                      <a:xfrm flipV="1">
                        <a:off x="7792" y="212"/>
                        <a:ext cx="0" cy="635"/>
                      </a:xfrm>
                      <a:prstGeom prst="line">
                        <a:avLst/>
                      </a:prstGeom>
                      <a:noFill/>
                      <a:ln w="19050">
                        <a:solidFill>
                          <a:srgbClr val="2D2D87"/>
                        </a:solidFill>
                        <a:round/>
                        <a:headEnd/>
                        <a:tailEnd type="triangle" w="med" len="med"/>
                      </a:ln>
                    </p:spPr>
                    <p:txBody>
                      <a:bodyPr wrap="none" anchor="ctr"/>
                      <a:lstStyle/>
                      <a:p>
                        <a:pPr fontAlgn="auto">
                          <a:spcBef>
                            <a:spcPts val="0"/>
                          </a:spcBef>
                          <a:spcAft>
                            <a:spcPts val="0"/>
                          </a:spcAft>
                        </a:pPr>
                        <a:endParaRPr lang="ja-JP" altLang="en-US" sz="1000">
                          <a:solidFill>
                            <a:prstClr val="black"/>
                          </a:solidFill>
                          <a:latin typeface="Calibri"/>
                          <a:ea typeface="ＭＳ Ｐゴシック"/>
                        </a:endParaRPr>
                      </a:p>
                    </p:txBody>
                  </p:sp>
                  <p:sp>
                    <p:nvSpPr>
                      <p:cNvPr id="125" name="Line 84"/>
                      <p:cNvSpPr>
                        <a:spLocks noChangeShapeType="1"/>
                      </p:cNvSpPr>
                      <p:nvPr/>
                    </p:nvSpPr>
                    <p:spPr bwMode="auto">
                      <a:xfrm flipV="1">
                        <a:off x="7837" y="393"/>
                        <a:ext cx="635" cy="91"/>
                      </a:xfrm>
                      <a:prstGeom prst="line">
                        <a:avLst/>
                      </a:prstGeom>
                      <a:noFill/>
                      <a:ln w="19050">
                        <a:solidFill>
                          <a:srgbClr val="FF0000"/>
                        </a:solidFill>
                        <a:round/>
                        <a:headEnd/>
                        <a:tailEnd/>
                      </a:ln>
                    </p:spPr>
                    <p:txBody>
                      <a:bodyPr wrap="none" anchor="ctr"/>
                      <a:lstStyle/>
                      <a:p>
                        <a:pPr fontAlgn="auto">
                          <a:spcBef>
                            <a:spcPts val="0"/>
                          </a:spcBef>
                          <a:spcAft>
                            <a:spcPts val="0"/>
                          </a:spcAft>
                        </a:pPr>
                        <a:endParaRPr lang="ja-JP" altLang="en-US" sz="1000">
                          <a:solidFill>
                            <a:prstClr val="black"/>
                          </a:solidFill>
                          <a:latin typeface="Calibri"/>
                          <a:ea typeface="ＭＳ Ｐゴシック"/>
                        </a:endParaRPr>
                      </a:p>
                    </p:txBody>
                  </p:sp>
                  <p:sp>
                    <p:nvSpPr>
                      <p:cNvPr id="126" name="Line 85"/>
                      <p:cNvSpPr>
                        <a:spLocks noChangeShapeType="1"/>
                      </p:cNvSpPr>
                      <p:nvPr/>
                    </p:nvSpPr>
                    <p:spPr bwMode="auto">
                      <a:xfrm>
                        <a:off x="7837" y="575"/>
                        <a:ext cx="318" cy="45"/>
                      </a:xfrm>
                      <a:prstGeom prst="line">
                        <a:avLst/>
                      </a:prstGeom>
                      <a:noFill/>
                      <a:ln w="19050">
                        <a:solidFill>
                          <a:srgbClr val="FF6600"/>
                        </a:solidFill>
                        <a:round/>
                        <a:headEnd/>
                        <a:tailEnd/>
                      </a:ln>
                    </p:spPr>
                    <p:txBody>
                      <a:bodyPr wrap="none" anchor="ctr"/>
                      <a:lstStyle/>
                      <a:p>
                        <a:pPr fontAlgn="auto">
                          <a:spcBef>
                            <a:spcPts val="0"/>
                          </a:spcBef>
                          <a:spcAft>
                            <a:spcPts val="0"/>
                          </a:spcAft>
                        </a:pPr>
                        <a:endParaRPr lang="ja-JP" altLang="en-US" sz="1000">
                          <a:solidFill>
                            <a:prstClr val="black"/>
                          </a:solidFill>
                          <a:latin typeface="Calibri"/>
                          <a:ea typeface="ＭＳ Ｐゴシック"/>
                        </a:endParaRPr>
                      </a:p>
                    </p:txBody>
                  </p:sp>
                  <p:sp>
                    <p:nvSpPr>
                      <p:cNvPr id="127" name="Line 86"/>
                      <p:cNvSpPr>
                        <a:spLocks noChangeShapeType="1"/>
                      </p:cNvSpPr>
                      <p:nvPr/>
                    </p:nvSpPr>
                    <p:spPr bwMode="auto">
                      <a:xfrm>
                        <a:off x="8155" y="619"/>
                        <a:ext cx="317" cy="0"/>
                      </a:xfrm>
                      <a:prstGeom prst="line">
                        <a:avLst/>
                      </a:prstGeom>
                      <a:noFill/>
                      <a:ln w="19050">
                        <a:solidFill>
                          <a:srgbClr val="FF6600"/>
                        </a:solidFill>
                        <a:round/>
                        <a:headEnd/>
                        <a:tailEnd/>
                      </a:ln>
                    </p:spPr>
                    <p:txBody>
                      <a:bodyPr wrap="none" anchor="ctr"/>
                      <a:lstStyle/>
                      <a:p>
                        <a:pPr fontAlgn="auto">
                          <a:spcBef>
                            <a:spcPts val="0"/>
                          </a:spcBef>
                          <a:spcAft>
                            <a:spcPts val="0"/>
                          </a:spcAft>
                        </a:pPr>
                        <a:endParaRPr lang="ja-JP" altLang="en-US" sz="1000">
                          <a:solidFill>
                            <a:prstClr val="black"/>
                          </a:solidFill>
                          <a:latin typeface="Calibri"/>
                          <a:ea typeface="ＭＳ Ｐゴシック"/>
                        </a:endParaRPr>
                      </a:p>
                    </p:txBody>
                  </p:sp>
                  <p:sp>
                    <p:nvSpPr>
                      <p:cNvPr id="128" name="Line 87"/>
                      <p:cNvSpPr>
                        <a:spLocks noChangeShapeType="1"/>
                      </p:cNvSpPr>
                      <p:nvPr/>
                    </p:nvSpPr>
                    <p:spPr bwMode="auto">
                      <a:xfrm>
                        <a:off x="7837" y="713"/>
                        <a:ext cx="273" cy="0"/>
                      </a:xfrm>
                      <a:prstGeom prst="line">
                        <a:avLst/>
                      </a:prstGeom>
                      <a:noFill/>
                      <a:ln w="19050">
                        <a:solidFill>
                          <a:srgbClr val="00FF00"/>
                        </a:solidFill>
                        <a:round/>
                        <a:headEnd/>
                        <a:tailEnd/>
                      </a:ln>
                    </p:spPr>
                    <p:txBody>
                      <a:bodyPr wrap="none" anchor="ctr"/>
                      <a:lstStyle/>
                      <a:p>
                        <a:pPr fontAlgn="auto">
                          <a:spcBef>
                            <a:spcPts val="0"/>
                          </a:spcBef>
                          <a:spcAft>
                            <a:spcPts val="0"/>
                          </a:spcAft>
                        </a:pPr>
                        <a:endParaRPr lang="ja-JP" altLang="en-US" sz="1000">
                          <a:solidFill>
                            <a:prstClr val="black"/>
                          </a:solidFill>
                          <a:latin typeface="Calibri"/>
                          <a:ea typeface="ＭＳ Ｐゴシック"/>
                        </a:endParaRPr>
                      </a:p>
                    </p:txBody>
                  </p:sp>
                  <p:sp>
                    <p:nvSpPr>
                      <p:cNvPr id="129" name="Line 88"/>
                      <p:cNvSpPr>
                        <a:spLocks noChangeShapeType="1"/>
                      </p:cNvSpPr>
                      <p:nvPr/>
                    </p:nvSpPr>
                    <p:spPr bwMode="auto">
                      <a:xfrm>
                        <a:off x="8110" y="711"/>
                        <a:ext cx="362" cy="45"/>
                      </a:xfrm>
                      <a:prstGeom prst="line">
                        <a:avLst/>
                      </a:prstGeom>
                      <a:noFill/>
                      <a:ln w="19050">
                        <a:solidFill>
                          <a:srgbClr val="00FF00"/>
                        </a:solidFill>
                        <a:round/>
                        <a:headEnd/>
                        <a:tailEnd/>
                      </a:ln>
                    </p:spPr>
                    <p:txBody>
                      <a:bodyPr wrap="none" anchor="ctr"/>
                      <a:lstStyle/>
                      <a:p>
                        <a:pPr fontAlgn="auto">
                          <a:spcBef>
                            <a:spcPts val="0"/>
                          </a:spcBef>
                          <a:spcAft>
                            <a:spcPts val="0"/>
                          </a:spcAft>
                        </a:pPr>
                        <a:endParaRPr lang="ja-JP" altLang="en-US" sz="1000">
                          <a:solidFill>
                            <a:prstClr val="black"/>
                          </a:solidFill>
                          <a:latin typeface="Calibri"/>
                          <a:ea typeface="ＭＳ Ｐゴシック"/>
                        </a:endParaRPr>
                      </a:p>
                    </p:txBody>
                  </p:sp>
                  <p:grpSp>
                    <p:nvGrpSpPr>
                      <p:cNvPr id="14" name="Group 89"/>
                      <p:cNvGrpSpPr>
                        <a:grpSpLocks/>
                      </p:cNvGrpSpPr>
                      <p:nvPr/>
                    </p:nvGrpSpPr>
                    <p:grpSpPr bwMode="auto">
                      <a:xfrm>
                        <a:off x="8520" y="257"/>
                        <a:ext cx="405" cy="479"/>
                        <a:chOff x="3075" y="3882"/>
                        <a:chExt cx="409" cy="368"/>
                      </a:xfrm>
                    </p:grpSpPr>
                    <p:sp>
                      <p:nvSpPr>
                        <p:cNvPr id="131" name="Rectangle 90"/>
                        <p:cNvSpPr>
                          <a:spLocks noChangeArrowheads="1"/>
                        </p:cNvSpPr>
                        <p:nvPr/>
                      </p:nvSpPr>
                      <p:spPr bwMode="auto">
                        <a:xfrm>
                          <a:off x="3075" y="3909"/>
                          <a:ext cx="45" cy="46"/>
                        </a:xfrm>
                        <a:prstGeom prst="rect">
                          <a:avLst/>
                        </a:prstGeom>
                        <a:solidFill>
                          <a:srgbClr val="FF0000"/>
                        </a:solidFill>
                        <a:ln w="9525">
                          <a:solidFill>
                            <a:schemeClr val="tx1"/>
                          </a:solidFill>
                          <a:miter lim="800000"/>
                          <a:headEnd/>
                          <a:tailEnd/>
                        </a:ln>
                      </p:spPr>
                      <p:txBody>
                        <a:bodyPr wrap="none" anchor="ctr"/>
                        <a:lstStyle/>
                        <a:p>
                          <a:pPr fontAlgn="auto">
                            <a:spcBef>
                              <a:spcPts val="0"/>
                            </a:spcBef>
                            <a:spcAft>
                              <a:spcPts val="0"/>
                            </a:spcAft>
                          </a:pPr>
                          <a:endParaRPr lang="ja-JP" altLang="en-US" sz="1000">
                            <a:solidFill>
                              <a:prstClr val="black"/>
                            </a:solidFill>
                            <a:latin typeface="Calibri"/>
                            <a:ea typeface="ＭＳ Ｐゴシック"/>
                          </a:endParaRPr>
                        </a:p>
                      </p:txBody>
                    </p:sp>
                    <p:sp>
                      <p:nvSpPr>
                        <p:cNvPr id="132" name="Rectangle 91"/>
                        <p:cNvSpPr>
                          <a:spLocks noChangeArrowheads="1"/>
                        </p:cNvSpPr>
                        <p:nvPr/>
                      </p:nvSpPr>
                      <p:spPr bwMode="auto">
                        <a:xfrm>
                          <a:off x="3075" y="3976"/>
                          <a:ext cx="45" cy="45"/>
                        </a:xfrm>
                        <a:prstGeom prst="rect">
                          <a:avLst/>
                        </a:prstGeom>
                        <a:solidFill>
                          <a:srgbClr val="FF6600"/>
                        </a:solidFill>
                        <a:ln w="9525">
                          <a:solidFill>
                            <a:schemeClr val="tx1"/>
                          </a:solidFill>
                          <a:miter lim="800000"/>
                          <a:headEnd/>
                          <a:tailEnd/>
                        </a:ln>
                      </p:spPr>
                      <p:txBody>
                        <a:bodyPr wrap="none" anchor="ctr"/>
                        <a:lstStyle/>
                        <a:p>
                          <a:pPr fontAlgn="auto">
                            <a:spcBef>
                              <a:spcPts val="0"/>
                            </a:spcBef>
                            <a:spcAft>
                              <a:spcPts val="0"/>
                            </a:spcAft>
                          </a:pPr>
                          <a:endParaRPr lang="ja-JP" altLang="en-US" sz="1000">
                            <a:solidFill>
                              <a:prstClr val="black"/>
                            </a:solidFill>
                            <a:latin typeface="Calibri"/>
                            <a:ea typeface="ＭＳ Ｐゴシック"/>
                          </a:endParaRPr>
                        </a:p>
                      </p:txBody>
                    </p:sp>
                    <p:sp>
                      <p:nvSpPr>
                        <p:cNvPr id="133" name="Rectangle 92"/>
                        <p:cNvSpPr>
                          <a:spLocks noChangeArrowheads="1"/>
                        </p:cNvSpPr>
                        <p:nvPr/>
                      </p:nvSpPr>
                      <p:spPr bwMode="auto">
                        <a:xfrm>
                          <a:off x="3075" y="4045"/>
                          <a:ext cx="45" cy="45"/>
                        </a:xfrm>
                        <a:prstGeom prst="rect">
                          <a:avLst/>
                        </a:prstGeom>
                        <a:solidFill>
                          <a:srgbClr val="FFFF00"/>
                        </a:solidFill>
                        <a:ln w="9525">
                          <a:solidFill>
                            <a:schemeClr val="tx1"/>
                          </a:solidFill>
                          <a:miter lim="800000"/>
                          <a:headEnd/>
                          <a:tailEnd/>
                        </a:ln>
                      </p:spPr>
                      <p:txBody>
                        <a:bodyPr wrap="none" anchor="ctr"/>
                        <a:lstStyle/>
                        <a:p>
                          <a:pPr fontAlgn="auto">
                            <a:spcBef>
                              <a:spcPts val="0"/>
                            </a:spcBef>
                            <a:spcAft>
                              <a:spcPts val="0"/>
                            </a:spcAft>
                          </a:pPr>
                          <a:endParaRPr lang="ja-JP" altLang="en-US" sz="1000">
                            <a:solidFill>
                              <a:prstClr val="black"/>
                            </a:solidFill>
                            <a:latin typeface="Calibri"/>
                            <a:ea typeface="ＭＳ Ｐゴシック"/>
                          </a:endParaRPr>
                        </a:p>
                      </p:txBody>
                    </p:sp>
                    <p:sp>
                      <p:nvSpPr>
                        <p:cNvPr id="134" name="Rectangle 93"/>
                        <p:cNvSpPr>
                          <a:spLocks noChangeArrowheads="1"/>
                        </p:cNvSpPr>
                        <p:nvPr/>
                      </p:nvSpPr>
                      <p:spPr bwMode="auto">
                        <a:xfrm>
                          <a:off x="3075" y="4112"/>
                          <a:ext cx="45" cy="45"/>
                        </a:xfrm>
                        <a:prstGeom prst="rect">
                          <a:avLst/>
                        </a:prstGeom>
                        <a:solidFill>
                          <a:srgbClr val="00FF00"/>
                        </a:solidFill>
                        <a:ln w="9525">
                          <a:solidFill>
                            <a:schemeClr val="tx1"/>
                          </a:solidFill>
                          <a:miter lim="800000"/>
                          <a:headEnd/>
                          <a:tailEnd/>
                        </a:ln>
                      </p:spPr>
                      <p:txBody>
                        <a:bodyPr wrap="none" anchor="ctr"/>
                        <a:lstStyle/>
                        <a:p>
                          <a:pPr fontAlgn="auto">
                            <a:spcBef>
                              <a:spcPts val="0"/>
                            </a:spcBef>
                            <a:spcAft>
                              <a:spcPts val="0"/>
                            </a:spcAft>
                          </a:pPr>
                          <a:endParaRPr lang="ja-JP" altLang="en-US" sz="1000">
                            <a:solidFill>
                              <a:prstClr val="black"/>
                            </a:solidFill>
                            <a:latin typeface="Calibri"/>
                            <a:ea typeface="ＭＳ Ｐゴシック"/>
                          </a:endParaRPr>
                        </a:p>
                      </p:txBody>
                    </p:sp>
                    <p:sp>
                      <p:nvSpPr>
                        <p:cNvPr id="135" name="Rectangle 94"/>
                        <p:cNvSpPr>
                          <a:spLocks noChangeArrowheads="1"/>
                        </p:cNvSpPr>
                        <p:nvPr/>
                      </p:nvSpPr>
                      <p:spPr bwMode="auto">
                        <a:xfrm>
                          <a:off x="3075" y="4181"/>
                          <a:ext cx="45" cy="46"/>
                        </a:xfrm>
                        <a:prstGeom prst="rect">
                          <a:avLst/>
                        </a:prstGeom>
                        <a:solidFill>
                          <a:srgbClr val="00FFFF"/>
                        </a:solidFill>
                        <a:ln w="9525">
                          <a:solidFill>
                            <a:schemeClr val="tx1"/>
                          </a:solidFill>
                          <a:miter lim="800000"/>
                          <a:headEnd/>
                          <a:tailEnd/>
                        </a:ln>
                      </p:spPr>
                      <p:txBody>
                        <a:bodyPr wrap="none" anchor="ctr"/>
                        <a:lstStyle/>
                        <a:p>
                          <a:pPr fontAlgn="auto">
                            <a:spcBef>
                              <a:spcPts val="0"/>
                            </a:spcBef>
                            <a:spcAft>
                              <a:spcPts val="0"/>
                            </a:spcAft>
                          </a:pPr>
                          <a:endParaRPr lang="ja-JP" altLang="en-US" sz="1000">
                            <a:solidFill>
                              <a:prstClr val="black"/>
                            </a:solidFill>
                            <a:latin typeface="Calibri"/>
                            <a:ea typeface="ＭＳ Ｐゴシック"/>
                          </a:endParaRPr>
                        </a:p>
                      </p:txBody>
                    </p:sp>
                    <p:sp>
                      <p:nvSpPr>
                        <p:cNvPr id="136" name="Line 95"/>
                        <p:cNvSpPr>
                          <a:spLocks noChangeShapeType="1"/>
                        </p:cNvSpPr>
                        <p:nvPr/>
                      </p:nvSpPr>
                      <p:spPr bwMode="auto">
                        <a:xfrm>
                          <a:off x="3165" y="3905"/>
                          <a:ext cx="0" cy="318"/>
                        </a:xfrm>
                        <a:prstGeom prst="line">
                          <a:avLst/>
                        </a:prstGeom>
                        <a:noFill/>
                        <a:ln w="9525">
                          <a:solidFill>
                            <a:schemeClr val="tx1"/>
                          </a:solidFill>
                          <a:round/>
                          <a:headEnd type="triangle" w="med" len="med"/>
                          <a:tailEnd type="triangle" w="med" len="med"/>
                        </a:ln>
                      </p:spPr>
                      <p:txBody>
                        <a:bodyPr wrap="none" anchor="ctr"/>
                        <a:lstStyle/>
                        <a:p>
                          <a:pPr fontAlgn="auto">
                            <a:spcBef>
                              <a:spcPts val="0"/>
                            </a:spcBef>
                            <a:spcAft>
                              <a:spcPts val="0"/>
                            </a:spcAft>
                          </a:pPr>
                          <a:endParaRPr lang="ja-JP" altLang="en-US" sz="1000">
                            <a:solidFill>
                              <a:prstClr val="black"/>
                            </a:solidFill>
                            <a:latin typeface="Calibri"/>
                            <a:ea typeface="ＭＳ Ｐゴシック"/>
                          </a:endParaRPr>
                        </a:p>
                      </p:txBody>
                    </p:sp>
                    <p:sp>
                      <p:nvSpPr>
                        <p:cNvPr id="137" name="Text Box 96"/>
                        <p:cNvSpPr txBox="1">
                          <a:spLocks noChangeArrowheads="1"/>
                        </p:cNvSpPr>
                        <p:nvPr/>
                      </p:nvSpPr>
                      <p:spPr bwMode="auto">
                        <a:xfrm>
                          <a:off x="3164" y="3882"/>
                          <a:ext cx="320" cy="117"/>
                        </a:xfrm>
                        <a:prstGeom prst="rect">
                          <a:avLst/>
                        </a:prstGeom>
                        <a:noFill/>
                        <a:ln w="9525">
                          <a:noFill/>
                          <a:miter lim="800000"/>
                          <a:headEnd/>
                          <a:tailEnd/>
                        </a:ln>
                      </p:spPr>
                      <p:txBody>
                        <a:bodyPr wrap="none">
                          <a:spAutoFit/>
                        </a:bodyPr>
                        <a:lstStyle/>
                        <a:p>
                          <a:pPr fontAlgn="auto">
                            <a:spcBef>
                              <a:spcPts val="0"/>
                            </a:spcBef>
                            <a:spcAft>
                              <a:spcPts val="0"/>
                            </a:spcAft>
                          </a:pPr>
                          <a:r>
                            <a:rPr lang="ja-JP" altLang="en-US" sz="1000">
                              <a:solidFill>
                                <a:prstClr val="black"/>
                              </a:solidFill>
                              <a:latin typeface="Arial" charset="0"/>
                              <a:ea typeface="ＭＳ Ｐゴシック" charset="-128"/>
                            </a:rPr>
                            <a:t>高</a:t>
                          </a:r>
                        </a:p>
                      </p:txBody>
                    </p:sp>
                    <p:sp>
                      <p:nvSpPr>
                        <p:cNvPr id="138" name="Text Box 97"/>
                        <p:cNvSpPr txBox="1">
                          <a:spLocks noChangeArrowheads="1"/>
                        </p:cNvSpPr>
                        <p:nvPr/>
                      </p:nvSpPr>
                      <p:spPr bwMode="auto">
                        <a:xfrm>
                          <a:off x="3149" y="4133"/>
                          <a:ext cx="207" cy="117"/>
                        </a:xfrm>
                        <a:prstGeom prst="rect">
                          <a:avLst/>
                        </a:prstGeom>
                        <a:noFill/>
                        <a:ln w="9525">
                          <a:noFill/>
                          <a:miter lim="800000"/>
                          <a:headEnd/>
                          <a:tailEnd/>
                        </a:ln>
                      </p:spPr>
                      <p:txBody>
                        <a:bodyPr>
                          <a:spAutoFit/>
                        </a:bodyPr>
                        <a:lstStyle/>
                        <a:p>
                          <a:pPr fontAlgn="auto">
                            <a:spcBef>
                              <a:spcPts val="0"/>
                            </a:spcBef>
                            <a:spcAft>
                              <a:spcPts val="0"/>
                            </a:spcAft>
                          </a:pPr>
                          <a:r>
                            <a:rPr lang="ja-JP" altLang="en-US" sz="1000">
                              <a:solidFill>
                                <a:prstClr val="black"/>
                              </a:solidFill>
                              <a:latin typeface="Arial" charset="0"/>
                              <a:ea typeface="ＭＳ Ｐゴシック" charset="-128"/>
                            </a:rPr>
                            <a:t>低</a:t>
                          </a:r>
                        </a:p>
                      </p:txBody>
                    </p:sp>
                  </p:grpSp>
                </p:grpSp>
                <p:sp>
                  <p:nvSpPr>
                    <p:cNvPr id="113" name="AutoShape 99"/>
                    <p:cNvSpPr>
                      <a:spLocks noChangeArrowheads="1"/>
                    </p:cNvSpPr>
                    <p:nvPr/>
                  </p:nvSpPr>
                  <p:spPr bwMode="auto">
                    <a:xfrm>
                      <a:off x="3828949" y="2876701"/>
                      <a:ext cx="2064728" cy="260100"/>
                    </a:xfrm>
                    <a:prstGeom prst="roundRect">
                      <a:avLst>
                        <a:gd name="adj" fmla="val 16667"/>
                      </a:avLst>
                    </a:prstGeom>
                    <a:solidFill>
                      <a:srgbClr val="FFFF99"/>
                    </a:solidFill>
                    <a:ln w="25400">
                      <a:solidFill>
                        <a:srgbClr val="FF6600"/>
                      </a:solidFill>
                      <a:round/>
                      <a:headEnd/>
                      <a:tailEnd/>
                    </a:ln>
                  </p:spPr>
                  <p:txBody>
                    <a:bodyPr wrap="none" anchor="ctr"/>
                    <a:lstStyle/>
                    <a:p>
                      <a:pPr fontAlgn="auto">
                        <a:spcBef>
                          <a:spcPts val="0"/>
                        </a:spcBef>
                        <a:spcAft>
                          <a:spcPts val="0"/>
                        </a:spcAft>
                      </a:pPr>
                      <a:r>
                        <a:rPr lang="ja-JP" altLang="en-US" sz="1000" dirty="0" smtClean="0">
                          <a:solidFill>
                            <a:prstClr val="black"/>
                          </a:solidFill>
                          <a:latin typeface="ＭＳ Ｐゴシック" charset="-128"/>
                          <a:ea typeface="ＭＳ Ｐゴシック" charset="-128"/>
                        </a:rPr>
                        <a:t>様々な指標</a:t>
                      </a:r>
                      <a:r>
                        <a:rPr lang="ja-JP" altLang="en-US" sz="1000" dirty="0">
                          <a:solidFill>
                            <a:prstClr val="black"/>
                          </a:solidFill>
                          <a:latin typeface="ＭＳ Ｐゴシック" charset="-128"/>
                          <a:ea typeface="ＭＳ Ｐゴシック" charset="-128"/>
                        </a:rPr>
                        <a:t>による分析</a:t>
                      </a:r>
                      <a:endParaRPr lang="en-US" altLang="ja-JP" sz="1000" dirty="0">
                        <a:solidFill>
                          <a:prstClr val="black"/>
                        </a:solidFill>
                        <a:latin typeface="ＭＳ Ｐゴシック" charset="-128"/>
                        <a:ea typeface="ＭＳ Ｐゴシック" charset="-128"/>
                      </a:endParaRPr>
                    </a:p>
                  </p:txBody>
                </p:sp>
                <p:sp>
                  <p:nvSpPr>
                    <p:cNvPr id="114" name="Text Box 38"/>
                    <p:cNvSpPr txBox="1">
                      <a:spLocks noChangeArrowheads="1"/>
                    </p:cNvSpPr>
                    <p:nvPr/>
                  </p:nvSpPr>
                  <p:spPr bwMode="auto">
                    <a:xfrm>
                      <a:off x="611089" y="4716382"/>
                      <a:ext cx="1873250" cy="431800"/>
                    </a:xfrm>
                    <a:prstGeom prst="rect">
                      <a:avLst/>
                    </a:prstGeom>
                    <a:noFill/>
                    <a:ln w="19050" algn="ctr">
                      <a:noFill/>
                      <a:miter lim="800000"/>
                      <a:headEnd/>
                      <a:tailEnd/>
                    </a:ln>
                  </p:spPr>
                  <p:txBody>
                    <a:bodyPr/>
                    <a:lstStyle/>
                    <a:p>
                      <a:pPr fontAlgn="auto">
                        <a:spcBef>
                          <a:spcPts val="0"/>
                        </a:spcBef>
                        <a:spcAft>
                          <a:spcPts val="0"/>
                        </a:spcAft>
                      </a:pPr>
                      <a:r>
                        <a:rPr lang="ja-JP" altLang="en-US" sz="900" u="sng" dirty="0" smtClean="0">
                          <a:solidFill>
                            <a:prstClr val="black"/>
                          </a:solidFill>
                          <a:latin typeface="ＭＳ Ｐゴシック" charset="-128"/>
                          <a:ea typeface="ＭＳ Ｐゴシック" charset="-128"/>
                        </a:rPr>
                        <a:t>新たな指標の開発とベストプラクティス</a:t>
                      </a:r>
                      <a:endParaRPr lang="en-US" altLang="ja-JP" sz="900" u="sng" dirty="0" smtClean="0">
                        <a:solidFill>
                          <a:prstClr val="black"/>
                        </a:solidFill>
                        <a:latin typeface="ＭＳ Ｐゴシック" charset="-128"/>
                        <a:ea typeface="ＭＳ Ｐゴシック" charset="-128"/>
                      </a:endParaRPr>
                    </a:p>
                    <a:p>
                      <a:pPr fontAlgn="auto">
                        <a:spcBef>
                          <a:spcPts val="0"/>
                        </a:spcBef>
                        <a:spcAft>
                          <a:spcPts val="0"/>
                        </a:spcAft>
                      </a:pPr>
                      <a:r>
                        <a:rPr lang="ja-JP" altLang="en-US" sz="900" u="sng" dirty="0" err="1" smtClean="0">
                          <a:solidFill>
                            <a:prstClr val="black"/>
                          </a:solidFill>
                          <a:latin typeface="ＭＳ Ｐゴシック" charset="-128"/>
                          <a:ea typeface="ＭＳ Ｐゴシック" charset="-128"/>
                        </a:rPr>
                        <a:t>の抽</a:t>
                      </a:r>
                      <a:r>
                        <a:rPr lang="ja-JP" altLang="en-US" sz="900" u="sng" dirty="0" smtClean="0">
                          <a:solidFill>
                            <a:prstClr val="black"/>
                          </a:solidFill>
                          <a:latin typeface="ＭＳ Ｐゴシック" charset="-128"/>
                          <a:ea typeface="ＭＳ Ｐゴシック" charset="-128"/>
                        </a:rPr>
                        <a:t>出</a:t>
                      </a:r>
                      <a:endParaRPr lang="ja-JP" altLang="en-US" sz="900" u="sng" dirty="0">
                        <a:solidFill>
                          <a:prstClr val="black"/>
                        </a:solidFill>
                        <a:latin typeface="ＭＳ Ｐゴシック" charset="-128"/>
                        <a:ea typeface="ＭＳ Ｐゴシック" charset="-128"/>
                      </a:endParaRPr>
                    </a:p>
                  </p:txBody>
                </p:sp>
                <p:pic>
                  <p:nvPicPr>
                    <p:cNvPr id="115" name="Picture 27" descr="IMG0710_学校"/>
                    <p:cNvPicPr>
                      <a:picLocks noChangeAspect="1" noChangeArrowheads="1"/>
                    </p:cNvPicPr>
                    <p:nvPr/>
                  </p:nvPicPr>
                  <p:blipFill>
                    <a:blip r:embed="rId10" cstate="print"/>
                    <a:srcRect/>
                    <a:stretch>
                      <a:fillRect/>
                    </a:stretch>
                  </p:blipFill>
                  <p:spPr bwMode="auto">
                    <a:xfrm>
                      <a:off x="754856" y="4215475"/>
                      <a:ext cx="719138" cy="393700"/>
                    </a:xfrm>
                    <a:prstGeom prst="rect">
                      <a:avLst/>
                    </a:prstGeom>
                    <a:noFill/>
                    <a:ln w="9525">
                      <a:noFill/>
                      <a:miter lim="800000"/>
                      <a:headEnd/>
                      <a:tailEnd/>
                    </a:ln>
                  </p:spPr>
                </p:pic>
                <p:sp>
                  <p:nvSpPr>
                    <p:cNvPr id="117" name="Rectangle 25"/>
                    <p:cNvSpPr>
                      <a:spLocks noChangeArrowheads="1"/>
                    </p:cNvSpPr>
                    <p:nvPr/>
                  </p:nvSpPr>
                  <p:spPr bwMode="auto">
                    <a:xfrm>
                      <a:off x="611088" y="3848721"/>
                      <a:ext cx="1654000" cy="1366837"/>
                    </a:xfrm>
                    <a:prstGeom prst="rect">
                      <a:avLst/>
                    </a:prstGeom>
                    <a:noFill/>
                    <a:ln w="38100">
                      <a:solidFill>
                        <a:srgbClr val="75D175"/>
                      </a:solidFill>
                      <a:miter lim="800000"/>
                      <a:headEnd/>
                      <a:tailEnd/>
                    </a:ln>
                  </p:spPr>
                  <p:txBody>
                    <a:bodyPr wrap="none" anchor="ctr"/>
                    <a:lstStyle/>
                    <a:p>
                      <a:pPr fontAlgn="auto">
                        <a:spcBef>
                          <a:spcPts val="0"/>
                        </a:spcBef>
                        <a:spcAft>
                          <a:spcPts val="0"/>
                        </a:spcAft>
                      </a:pPr>
                      <a:endParaRPr lang="ja-JP" altLang="en-US" sz="1000">
                        <a:solidFill>
                          <a:prstClr val="black"/>
                        </a:solidFill>
                        <a:latin typeface="Calibri"/>
                        <a:ea typeface="ＭＳ Ｐゴシック"/>
                      </a:endParaRPr>
                    </a:p>
                  </p:txBody>
                </p:sp>
                <p:sp>
                  <p:nvSpPr>
                    <p:cNvPr id="118" name="角丸四角形 20"/>
                    <p:cNvSpPr>
                      <a:spLocks noChangeArrowheads="1"/>
                    </p:cNvSpPr>
                    <p:nvPr/>
                  </p:nvSpPr>
                  <p:spPr bwMode="auto">
                    <a:xfrm>
                      <a:off x="611090" y="3854247"/>
                      <a:ext cx="1368623" cy="289793"/>
                    </a:xfrm>
                    <a:prstGeom prst="roundRect">
                      <a:avLst>
                        <a:gd name="adj" fmla="val 3074"/>
                      </a:avLst>
                    </a:prstGeom>
                    <a:solidFill>
                      <a:srgbClr val="75D175"/>
                    </a:solidFill>
                    <a:ln w="25400" algn="ctr">
                      <a:solidFill>
                        <a:srgbClr val="99CC00"/>
                      </a:solidFill>
                      <a:round/>
                      <a:headEnd/>
                      <a:tailEnd/>
                    </a:ln>
                  </p:spPr>
                  <p:txBody>
                    <a:bodyPr wrap="none"/>
                    <a:lstStyle/>
                    <a:p>
                      <a:pPr fontAlgn="auto">
                        <a:spcBef>
                          <a:spcPts val="0"/>
                        </a:spcBef>
                        <a:spcAft>
                          <a:spcPts val="0"/>
                        </a:spcAft>
                      </a:pPr>
                      <a:r>
                        <a:rPr lang="ja-JP" altLang="en-US" sz="1000" dirty="0" smtClean="0">
                          <a:solidFill>
                            <a:prstClr val="white"/>
                          </a:solidFill>
                          <a:latin typeface="HGPｺﾞｼｯｸE" pitchFamily="50" charset="-128"/>
                          <a:ea typeface="HGPｺﾞｼｯｸE" pitchFamily="50" charset="-128"/>
                        </a:rPr>
                        <a:t>調査研究等</a:t>
                      </a:r>
                      <a:endParaRPr lang="ja-JP" altLang="en-US" sz="1000" dirty="0">
                        <a:solidFill>
                          <a:prstClr val="white"/>
                        </a:solidFill>
                        <a:latin typeface="HGPｺﾞｼｯｸE" pitchFamily="50" charset="-128"/>
                        <a:ea typeface="HGPｺﾞｼｯｸE" pitchFamily="50" charset="-128"/>
                      </a:endParaRPr>
                    </a:p>
                  </p:txBody>
                </p:sp>
                <p:sp>
                  <p:nvSpPr>
                    <p:cNvPr id="116" name="AutoShape 18"/>
                    <p:cNvSpPr>
                      <a:spLocks noChangeArrowheads="1"/>
                    </p:cNvSpPr>
                    <p:nvPr/>
                  </p:nvSpPr>
                  <p:spPr bwMode="auto">
                    <a:xfrm rot="3778721">
                      <a:off x="1258039" y="3962768"/>
                      <a:ext cx="2155788" cy="348602"/>
                    </a:xfrm>
                    <a:prstGeom prst="rightArrow">
                      <a:avLst>
                        <a:gd name="adj1" fmla="val 58824"/>
                        <a:gd name="adj2" fmla="val 62592"/>
                      </a:avLst>
                    </a:prstGeom>
                    <a:solidFill>
                      <a:srgbClr val="CCFFCC"/>
                    </a:solidFill>
                    <a:ln w="19050" algn="ctr">
                      <a:solidFill>
                        <a:schemeClr val="hlink"/>
                      </a:solidFill>
                      <a:miter lim="800000"/>
                      <a:headEnd/>
                      <a:tailEnd/>
                    </a:ln>
                  </p:spPr>
                  <p:txBody>
                    <a:bodyPr anchor="ctr"/>
                    <a:lstStyle/>
                    <a:p>
                      <a:pPr fontAlgn="auto">
                        <a:spcBef>
                          <a:spcPts val="0"/>
                        </a:spcBef>
                        <a:spcAft>
                          <a:spcPts val="0"/>
                        </a:spcAft>
                      </a:pPr>
                      <a:r>
                        <a:rPr lang="ja-JP" altLang="en-US" sz="1000" dirty="0" smtClean="0">
                          <a:solidFill>
                            <a:prstClr val="black"/>
                          </a:solidFill>
                          <a:latin typeface="ＭＳ Ｐゴシック" charset="-128"/>
                          <a:ea typeface="ＭＳ Ｐゴシック" charset="-128"/>
                        </a:rPr>
                        <a:t>　　　　データ</a:t>
                      </a:r>
                      <a:r>
                        <a:rPr lang="ja-JP" altLang="en-US" sz="1000" dirty="0">
                          <a:solidFill>
                            <a:prstClr val="black"/>
                          </a:solidFill>
                          <a:latin typeface="ＭＳ Ｐゴシック" charset="-128"/>
                          <a:ea typeface="ＭＳ Ｐゴシック" charset="-128"/>
                        </a:rPr>
                        <a:t>取込</a:t>
                      </a:r>
                      <a:endParaRPr lang="en-US" altLang="ja-JP" sz="1000" dirty="0">
                        <a:solidFill>
                          <a:prstClr val="black"/>
                        </a:solidFill>
                        <a:latin typeface="ＭＳ Ｐゴシック" charset="-128"/>
                        <a:ea typeface="ＭＳ Ｐゴシック" charset="-128"/>
                      </a:endParaRPr>
                    </a:p>
                  </p:txBody>
                </p:sp>
                <p:sp>
                  <p:nvSpPr>
                    <p:cNvPr id="119" name="AutoShape 31"/>
                    <p:cNvSpPr>
                      <a:spLocks noChangeArrowheads="1"/>
                    </p:cNvSpPr>
                    <p:nvPr/>
                  </p:nvSpPr>
                  <p:spPr bwMode="auto">
                    <a:xfrm>
                      <a:off x="1574674" y="4331551"/>
                      <a:ext cx="1440160" cy="479752"/>
                    </a:xfrm>
                    <a:prstGeom prst="rightArrow">
                      <a:avLst>
                        <a:gd name="adj1" fmla="val 58824"/>
                        <a:gd name="adj2" fmla="val 41626"/>
                      </a:avLst>
                    </a:prstGeom>
                    <a:solidFill>
                      <a:srgbClr val="CCFFCC"/>
                    </a:solidFill>
                    <a:ln w="19050" algn="ctr">
                      <a:solidFill>
                        <a:schemeClr val="hlink"/>
                      </a:solidFill>
                      <a:miter lim="800000"/>
                      <a:headEnd/>
                      <a:tailEnd/>
                    </a:ln>
                  </p:spPr>
                  <p:txBody>
                    <a:bodyPr anchor="ctr"/>
                    <a:lstStyle/>
                    <a:p>
                      <a:pPr fontAlgn="auto">
                        <a:spcBef>
                          <a:spcPts val="0"/>
                        </a:spcBef>
                        <a:spcAft>
                          <a:spcPts val="0"/>
                        </a:spcAft>
                      </a:pPr>
                      <a:r>
                        <a:rPr lang="ja-JP" altLang="en-US" sz="1000" dirty="0">
                          <a:solidFill>
                            <a:prstClr val="black"/>
                          </a:solidFill>
                          <a:latin typeface="ＭＳ Ｐゴシック" charset="-128"/>
                          <a:ea typeface="ＭＳ Ｐゴシック" charset="-128"/>
                        </a:rPr>
                        <a:t>新たな指標の追加</a:t>
                      </a:r>
                    </a:p>
                  </p:txBody>
                </p:sp>
                <p:sp>
                  <p:nvSpPr>
                    <p:cNvPr id="99" name="角丸四角形 20"/>
                    <p:cNvSpPr>
                      <a:spLocks noChangeArrowheads="1"/>
                    </p:cNvSpPr>
                    <p:nvPr/>
                  </p:nvSpPr>
                  <p:spPr bwMode="auto">
                    <a:xfrm>
                      <a:off x="7196603" y="3386141"/>
                      <a:ext cx="1676716" cy="239133"/>
                    </a:xfrm>
                    <a:prstGeom prst="roundRect">
                      <a:avLst>
                        <a:gd name="adj" fmla="val 3074"/>
                      </a:avLst>
                    </a:prstGeom>
                    <a:solidFill>
                      <a:srgbClr val="3C3C77"/>
                    </a:solidFill>
                    <a:ln w="25400" algn="ctr">
                      <a:solidFill>
                        <a:schemeClr val="hlink"/>
                      </a:solidFill>
                      <a:round/>
                      <a:headEnd/>
                      <a:tailEnd/>
                    </a:ln>
                  </p:spPr>
                  <p:txBody>
                    <a:bodyPr wrap="none"/>
                    <a:lstStyle/>
                    <a:p>
                      <a:pPr fontAlgn="auto">
                        <a:spcBef>
                          <a:spcPts val="0"/>
                        </a:spcBef>
                        <a:spcAft>
                          <a:spcPts val="0"/>
                        </a:spcAft>
                      </a:pPr>
                      <a:r>
                        <a:rPr lang="ja-JP" altLang="en-US" sz="900" dirty="0" smtClean="0">
                          <a:solidFill>
                            <a:prstClr val="white"/>
                          </a:solidFill>
                          <a:latin typeface="HGPｺﾞｼｯｸE" pitchFamily="50" charset="-128"/>
                          <a:ea typeface="HGPｺﾞｼｯｸE" pitchFamily="50" charset="-128"/>
                        </a:rPr>
                        <a:t>各種統計情報など</a:t>
                      </a:r>
                      <a:endParaRPr lang="ja-JP" altLang="en-US" sz="900" dirty="0">
                        <a:solidFill>
                          <a:prstClr val="white"/>
                        </a:solidFill>
                        <a:latin typeface="HGPｺﾞｼｯｸE" pitchFamily="50" charset="-128"/>
                        <a:ea typeface="HGPｺﾞｼｯｸE" pitchFamily="50" charset="-128"/>
                      </a:endParaRPr>
                    </a:p>
                  </p:txBody>
                </p:sp>
              </p:grpSp>
              <p:sp>
                <p:nvSpPr>
                  <p:cNvPr id="121" name="Rectangle 26"/>
                  <p:cNvSpPr>
                    <a:spLocks noChangeArrowheads="1"/>
                  </p:cNvSpPr>
                  <p:nvPr/>
                </p:nvSpPr>
                <p:spPr bwMode="auto">
                  <a:xfrm>
                    <a:off x="4539521" y="2235847"/>
                    <a:ext cx="1436556" cy="1418572"/>
                  </a:xfrm>
                  <a:prstGeom prst="rect">
                    <a:avLst/>
                  </a:prstGeom>
                  <a:noFill/>
                  <a:ln w="38100">
                    <a:solidFill>
                      <a:schemeClr val="hlink"/>
                    </a:solidFill>
                    <a:miter lim="800000"/>
                    <a:headEnd/>
                    <a:tailEnd/>
                  </a:ln>
                </p:spPr>
                <p:txBody>
                  <a:bodyPr wrap="none" anchor="ctr"/>
                  <a:lstStyle/>
                  <a:p>
                    <a:pPr fontAlgn="auto">
                      <a:spcBef>
                        <a:spcPts val="0"/>
                      </a:spcBef>
                      <a:spcAft>
                        <a:spcPts val="0"/>
                      </a:spcAft>
                    </a:pPr>
                    <a:endParaRPr lang="ja-JP" altLang="en-US" sz="1000">
                      <a:solidFill>
                        <a:prstClr val="black"/>
                      </a:solidFill>
                      <a:latin typeface="Calibri"/>
                      <a:ea typeface="ＭＳ Ｐゴシック"/>
                    </a:endParaRPr>
                  </a:p>
                </p:txBody>
              </p:sp>
              <p:sp>
                <p:nvSpPr>
                  <p:cNvPr id="155" name="Rectangle 76"/>
                  <p:cNvSpPr>
                    <a:spLocks noChangeArrowheads="1"/>
                  </p:cNvSpPr>
                  <p:nvPr/>
                </p:nvSpPr>
                <p:spPr bwMode="auto">
                  <a:xfrm>
                    <a:off x="4682971" y="2295786"/>
                    <a:ext cx="1208324" cy="90801"/>
                  </a:xfrm>
                  <a:prstGeom prst="rect">
                    <a:avLst/>
                  </a:prstGeom>
                  <a:solidFill>
                    <a:schemeClr val="hlink"/>
                  </a:solidFill>
                  <a:ln w="9525">
                    <a:solidFill>
                      <a:schemeClr val="hlink"/>
                    </a:solidFill>
                    <a:miter lim="800000"/>
                    <a:headEnd/>
                    <a:tailEnd/>
                  </a:ln>
                </p:spPr>
                <p:txBody>
                  <a:bodyPr wrap="none" anchor="ctr"/>
                  <a:lstStyle/>
                  <a:p>
                    <a:pPr fontAlgn="auto">
                      <a:spcBef>
                        <a:spcPts val="0"/>
                      </a:spcBef>
                      <a:spcAft>
                        <a:spcPts val="0"/>
                      </a:spcAft>
                    </a:pPr>
                    <a:endParaRPr lang="ja-JP" altLang="en-US" sz="1000">
                      <a:solidFill>
                        <a:prstClr val="black"/>
                      </a:solidFill>
                      <a:latin typeface="Calibri"/>
                      <a:ea typeface="ＭＳ Ｐゴシック"/>
                    </a:endParaRPr>
                  </a:p>
                </p:txBody>
              </p:sp>
              <p:sp>
                <p:nvSpPr>
                  <p:cNvPr id="170" name="Rectangle 81"/>
                  <p:cNvSpPr>
                    <a:spLocks noChangeArrowheads="1"/>
                  </p:cNvSpPr>
                  <p:nvPr/>
                </p:nvSpPr>
                <p:spPr bwMode="auto">
                  <a:xfrm>
                    <a:off x="4682971" y="2391384"/>
                    <a:ext cx="1208324" cy="1172633"/>
                  </a:xfrm>
                  <a:prstGeom prst="rect">
                    <a:avLst/>
                  </a:prstGeom>
                  <a:solidFill>
                    <a:srgbClr val="FFFFFF"/>
                  </a:solidFill>
                  <a:ln w="9525">
                    <a:solidFill>
                      <a:schemeClr val="hlink"/>
                    </a:solidFill>
                    <a:miter lim="800000"/>
                    <a:headEnd/>
                    <a:tailEnd/>
                  </a:ln>
                </p:spPr>
                <p:txBody>
                  <a:bodyPr wrap="none" anchor="ctr"/>
                  <a:lstStyle/>
                  <a:p>
                    <a:pPr fontAlgn="auto">
                      <a:spcBef>
                        <a:spcPts val="0"/>
                      </a:spcBef>
                      <a:spcAft>
                        <a:spcPts val="0"/>
                      </a:spcAft>
                    </a:pPr>
                    <a:endParaRPr lang="ja-JP" altLang="en-US" sz="1000">
                      <a:solidFill>
                        <a:prstClr val="black"/>
                      </a:solidFill>
                      <a:latin typeface="Calibri"/>
                      <a:ea typeface="ＭＳ Ｐゴシック"/>
                    </a:endParaRPr>
                  </a:p>
                </p:txBody>
              </p:sp>
              <p:sp>
                <p:nvSpPr>
                  <p:cNvPr id="172" name="Line 83"/>
                  <p:cNvSpPr>
                    <a:spLocks noChangeShapeType="1"/>
                  </p:cNvSpPr>
                  <p:nvPr/>
                </p:nvSpPr>
                <p:spPr bwMode="auto">
                  <a:xfrm flipV="1">
                    <a:off x="4818000" y="2484830"/>
                    <a:ext cx="0" cy="945219"/>
                  </a:xfrm>
                  <a:prstGeom prst="line">
                    <a:avLst/>
                  </a:prstGeom>
                  <a:noFill/>
                  <a:ln w="19050">
                    <a:solidFill>
                      <a:srgbClr val="2D2D87"/>
                    </a:solidFill>
                    <a:round/>
                    <a:headEnd/>
                    <a:tailEnd type="triangle" w="med" len="med"/>
                  </a:ln>
                </p:spPr>
                <p:txBody>
                  <a:bodyPr wrap="none" anchor="ctr"/>
                  <a:lstStyle/>
                  <a:p>
                    <a:pPr fontAlgn="auto">
                      <a:spcBef>
                        <a:spcPts val="0"/>
                      </a:spcBef>
                      <a:spcAft>
                        <a:spcPts val="0"/>
                      </a:spcAft>
                    </a:pPr>
                    <a:endParaRPr lang="ja-JP" altLang="en-US" sz="1000">
                      <a:solidFill>
                        <a:prstClr val="black"/>
                      </a:solidFill>
                      <a:latin typeface="Calibri"/>
                      <a:ea typeface="ＭＳ Ｐゴシック"/>
                    </a:endParaRPr>
                  </a:p>
                </p:txBody>
              </p:sp>
              <p:sp>
                <p:nvSpPr>
                  <p:cNvPr id="140" name="AutoShape 99"/>
                  <p:cNvSpPr>
                    <a:spLocks noChangeArrowheads="1"/>
                  </p:cNvSpPr>
                  <p:nvPr/>
                </p:nvSpPr>
                <p:spPr bwMode="auto">
                  <a:xfrm>
                    <a:off x="4589161" y="3365137"/>
                    <a:ext cx="1398955" cy="243885"/>
                  </a:xfrm>
                  <a:prstGeom prst="roundRect">
                    <a:avLst>
                      <a:gd name="adj" fmla="val 16667"/>
                    </a:avLst>
                  </a:prstGeom>
                  <a:solidFill>
                    <a:srgbClr val="FFFF99"/>
                  </a:solidFill>
                  <a:ln w="25400">
                    <a:solidFill>
                      <a:srgbClr val="FF6600"/>
                    </a:solidFill>
                    <a:round/>
                    <a:headEnd/>
                    <a:tailEnd/>
                  </a:ln>
                </p:spPr>
                <p:txBody>
                  <a:bodyPr wrap="none" anchor="ctr"/>
                  <a:lstStyle/>
                  <a:p>
                    <a:pPr fontAlgn="auto">
                      <a:spcBef>
                        <a:spcPts val="0"/>
                      </a:spcBef>
                      <a:spcAft>
                        <a:spcPts val="0"/>
                      </a:spcAft>
                    </a:pPr>
                    <a:r>
                      <a:rPr lang="ja-JP" altLang="en-US" sz="1000" dirty="0" smtClean="0">
                        <a:solidFill>
                          <a:prstClr val="black"/>
                        </a:solidFill>
                        <a:latin typeface="ＭＳ Ｐゴシック" charset="-128"/>
                        <a:ea typeface="ＭＳ Ｐゴシック" charset="-128"/>
                      </a:rPr>
                      <a:t>様々な指標</a:t>
                    </a:r>
                    <a:r>
                      <a:rPr lang="ja-JP" altLang="en-US" sz="1000" dirty="0">
                        <a:solidFill>
                          <a:prstClr val="black"/>
                        </a:solidFill>
                        <a:latin typeface="ＭＳ Ｐゴシック" charset="-128"/>
                        <a:ea typeface="ＭＳ Ｐゴシック" charset="-128"/>
                      </a:rPr>
                      <a:t>に</a:t>
                    </a:r>
                    <a:r>
                      <a:rPr lang="ja-JP" altLang="en-US" sz="1000" dirty="0" smtClean="0">
                        <a:solidFill>
                          <a:prstClr val="black"/>
                        </a:solidFill>
                        <a:latin typeface="ＭＳ Ｐゴシック" charset="-128"/>
                        <a:ea typeface="ＭＳ Ｐゴシック" charset="-128"/>
                      </a:rPr>
                      <a:t>よる選択</a:t>
                    </a:r>
                    <a:endParaRPr lang="en-US" altLang="ja-JP" sz="1000" dirty="0">
                      <a:solidFill>
                        <a:prstClr val="black"/>
                      </a:solidFill>
                      <a:latin typeface="ＭＳ Ｐゴシック" charset="-128"/>
                      <a:ea typeface="ＭＳ Ｐゴシック" charset="-128"/>
                    </a:endParaRPr>
                  </a:p>
                </p:txBody>
              </p:sp>
              <p:sp>
                <p:nvSpPr>
                  <p:cNvPr id="130" name="角丸四角形 20"/>
                  <p:cNvSpPr>
                    <a:spLocks noChangeArrowheads="1"/>
                  </p:cNvSpPr>
                  <p:nvPr/>
                </p:nvSpPr>
                <p:spPr bwMode="auto">
                  <a:xfrm>
                    <a:off x="4502950" y="2168860"/>
                    <a:ext cx="509312" cy="270914"/>
                  </a:xfrm>
                  <a:prstGeom prst="roundRect">
                    <a:avLst>
                      <a:gd name="adj" fmla="val 3074"/>
                    </a:avLst>
                  </a:prstGeom>
                  <a:solidFill>
                    <a:srgbClr val="3C3C77"/>
                  </a:solidFill>
                  <a:ln w="25400" algn="ctr">
                    <a:solidFill>
                      <a:schemeClr val="hlink"/>
                    </a:solidFill>
                    <a:round/>
                    <a:headEnd/>
                    <a:tailEnd/>
                  </a:ln>
                </p:spPr>
                <p:txBody>
                  <a:bodyPr wrap="none"/>
                  <a:lstStyle/>
                  <a:p>
                    <a:pPr fontAlgn="auto">
                      <a:spcBef>
                        <a:spcPts val="0"/>
                      </a:spcBef>
                      <a:spcAft>
                        <a:spcPts val="0"/>
                      </a:spcAft>
                    </a:pPr>
                    <a:r>
                      <a:rPr lang="ja-JP" altLang="en-US" sz="1000" dirty="0" smtClean="0">
                        <a:solidFill>
                          <a:prstClr val="white"/>
                        </a:solidFill>
                        <a:latin typeface="HGPｺﾞｼｯｸE" pitchFamily="50" charset="-128"/>
                        <a:ea typeface="HGPｺﾞｼｯｸE" pitchFamily="50" charset="-128"/>
                      </a:rPr>
                      <a:t>国民</a:t>
                    </a:r>
                    <a:endParaRPr lang="ja-JP" altLang="en-US" sz="1000" dirty="0">
                      <a:solidFill>
                        <a:prstClr val="white"/>
                      </a:solidFill>
                      <a:latin typeface="HGPｺﾞｼｯｸE" pitchFamily="50" charset="-128"/>
                      <a:ea typeface="HGPｺﾞｼｯｸE" pitchFamily="50" charset="-128"/>
                    </a:endParaRPr>
                  </a:p>
                </p:txBody>
              </p:sp>
            </p:grpSp>
            <p:sp>
              <p:nvSpPr>
                <p:cNvPr id="173" name="Line 84"/>
                <p:cNvSpPr>
                  <a:spLocks noChangeShapeType="1"/>
                </p:cNvSpPr>
                <p:nvPr/>
              </p:nvSpPr>
              <p:spPr bwMode="auto">
                <a:xfrm flipV="1">
                  <a:off x="4862681" y="2754254"/>
                  <a:ext cx="630473" cy="135457"/>
                </a:xfrm>
                <a:prstGeom prst="line">
                  <a:avLst/>
                </a:prstGeom>
                <a:noFill/>
                <a:ln w="19050">
                  <a:solidFill>
                    <a:srgbClr val="FF0000"/>
                  </a:solidFill>
                  <a:round/>
                  <a:headEnd/>
                  <a:tailEnd/>
                </a:ln>
              </p:spPr>
              <p:txBody>
                <a:bodyPr wrap="none" anchor="ctr"/>
                <a:lstStyle/>
                <a:p>
                  <a:pPr fontAlgn="auto">
                    <a:spcBef>
                      <a:spcPts val="0"/>
                    </a:spcBef>
                    <a:spcAft>
                      <a:spcPts val="0"/>
                    </a:spcAft>
                  </a:pPr>
                  <a:endParaRPr lang="ja-JP" altLang="en-US" sz="1000">
                    <a:solidFill>
                      <a:prstClr val="black"/>
                    </a:solidFill>
                    <a:latin typeface="Calibri"/>
                    <a:ea typeface="ＭＳ Ｐゴシック"/>
                  </a:endParaRPr>
                </a:p>
              </p:txBody>
            </p:sp>
            <p:sp>
              <p:nvSpPr>
                <p:cNvPr id="174" name="Line 85"/>
                <p:cNvSpPr>
                  <a:spLocks noChangeShapeType="1"/>
                </p:cNvSpPr>
                <p:nvPr/>
              </p:nvSpPr>
              <p:spPr bwMode="auto">
                <a:xfrm>
                  <a:off x="4862680" y="3025166"/>
                  <a:ext cx="315733" cy="66984"/>
                </a:xfrm>
                <a:prstGeom prst="line">
                  <a:avLst/>
                </a:prstGeom>
                <a:noFill/>
                <a:ln w="19050">
                  <a:solidFill>
                    <a:srgbClr val="FF6600"/>
                  </a:solidFill>
                  <a:round/>
                  <a:headEnd/>
                  <a:tailEnd/>
                </a:ln>
              </p:spPr>
              <p:txBody>
                <a:bodyPr wrap="none" anchor="ctr"/>
                <a:lstStyle/>
                <a:p>
                  <a:pPr fontAlgn="auto">
                    <a:spcBef>
                      <a:spcPts val="0"/>
                    </a:spcBef>
                    <a:spcAft>
                      <a:spcPts val="0"/>
                    </a:spcAft>
                  </a:pPr>
                  <a:endParaRPr lang="ja-JP" altLang="en-US" sz="1000">
                    <a:solidFill>
                      <a:prstClr val="black"/>
                    </a:solidFill>
                    <a:latin typeface="Calibri"/>
                    <a:ea typeface="ＭＳ Ｐゴシック"/>
                  </a:endParaRPr>
                </a:p>
              </p:txBody>
            </p:sp>
            <p:sp>
              <p:nvSpPr>
                <p:cNvPr id="175" name="Line 86"/>
                <p:cNvSpPr>
                  <a:spLocks noChangeShapeType="1"/>
                </p:cNvSpPr>
                <p:nvPr/>
              </p:nvSpPr>
              <p:spPr bwMode="auto">
                <a:xfrm>
                  <a:off x="5178413" y="3091843"/>
                  <a:ext cx="314740" cy="0"/>
                </a:xfrm>
                <a:prstGeom prst="line">
                  <a:avLst/>
                </a:prstGeom>
                <a:noFill/>
                <a:ln w="19050">
                  <a:solidFill>
                    <a:srgbClr val="FF6600"/>
                  </a:solidFill>
                  <a:round/>
                  <a:headEnd/>
                  <a:tailEnd/>
                </a:ln>
              </p:spPr>
              <p:txBody>
                <a:bodyPr wrap="none" anchor="ctr"/>
                <a:lstStyle/>
                <a:p>
                  <a:pPr fontAlgn="auto">
                    <a:spcBef>
                      <a:spcPts val="0"/>
                    </a:spcBef>
                    <a:spcAft>
                      <a:spcPts val="0"/>
                    </a:spcAft>
                  </a:pPr>
                  <a:endParaRPr lang="ja-JP" altLang="en-US" sz="1000">
                    <a:solidFill>
                      <a:prstClr val="black"/>
                    </a:solidFill>
                    <a:latin typeface="Calibri"/>
                    <a:ea typeface="ＭＳ Ｐゴシック"/>
                  </a:endParaRPr>
                </a:p>
              </p:txBody>
            </p:sp>
            <p:sp>
              <p:nvSpPr>
                <p:cNvPr id="176" name="Line 87"/>
                <p:cNvSpPr>
                  <a:spLocks noChangeShapeType="1"/>
                </p:cNvSpPr>
                <p:nvPr/>
              </p:nvSpPr>
              <p:spPr bwMode="auto">
                <a:xfrm>
                  <a:off x="4862681" y="3227300"/>
                  <a:ext cx="271054" cy="0"/>
                </a:xfrm>
                <a:prstGeom prst="line">
                  <a:avLst/>
                </a:prstGeom>
                <a:noFill/>
                <a:ln w="19050">
                  <a:solidFill>
                    <a:srgbClr val="00FF00"/>
                  </a:solidFill>
                  <a:round/>
                  <a:headEnd/>
                  <a:tailEnd/>
                </a:ln>
              </p:spPr>
              <p:txBody>
                <a:bodyPr wrap="none" anchor="ctr"/>
                <a:lstStyle/>
                <a:p>
                  <a:pPr fontAlgn="auto">
                    <a:spcBef>
                      <a:spcPts val="0"/>
                    </a:spcBef>
                    <a:spcAft>
                      <a:spcPts val="0"/>
                    </a:spcAft>
                  </a:pPr>
                  <a:endParaRPr lang="ja-JP" altLang="en-US" sz="1000">
                    <a:solidFill>
                      <a:prstClr val="black"/>
                    </a:solidFill>
                    <a:latin typeface="Calibri"/>
                    <a:ea typeface="ＭＳ Ｐゴシック"/>
                  </a:endParaRPr>
                </a:p>
              </p:txBody>
            </p:sp>
            <p:sp>
              <p:nvSpPr>
                <p:cNvPr id="177" name="Line 88"/>
                <p:cNvSpPr>
                  <a:spLocks noChangeShapeType="1"/>
                </p:cNvSpPr>
                <p:nvPr/>
              </p:nvSpPr>
              <p:spPr bwMode="auto">
                <a:xfrm>
                  <a:off x="5133734" y="3227606"/>
                  <a:ext cx="359419" cy="66984"/>
                </a:xfrm>
                <a:prstGeom prst="line">
                  <a:avLst/>
                </a:prstGeom>
                <a:noFill/>
                <a:ln w="19050">
                  <a:solidFill>
                    <a:srgbClr val="00FF00"/>
                  </a:solidFill>
                  <a:round/>
                  <a:headEnd/>
                  <a:tailEnd/>
                </a:ln>
              </p:spPr>
              <p:txBody>
                <a:bodyPr wrap="none" anchor="ctr"/>
                <a:lstStyle/>
                <a:p>
                  <a:pPr fontAlgn="auto">
                    <a:spcBef>
                      <a:spcPts val="0"/>
                    </a:spcBef>
                    <a:spcAft>
                      <a:spcPts val="0"/>
                    </a:spcAft>
                  </a:pPr>
                  <a:endParaRPr lang="ja-JP" altLang="en-US" sz="1000">
                    <a:solidFill>
                      <a:prstClr val="black"/>
                    </a:solidFill>
                    <a:latin typeface="Calibri"/>
                    <a:ea typeface="ＭＳ Ｐゴシック"/>
                  </a:endParaRPr>
                </a:p>
              </p:txBody>
            </p:sp>
            <p:sp>
              <p:nvSpPr>
                <p:cNvPr id="178" name="Rectangle 90"/>
                <p:cNvSpPr>
                  <a:spLocks noChangeArrowheads="1"/>
                </p:cNvSpPr>
                <p:nvPr/>
              </p:nvSpPr>
              <p:spPr bwMode="auto">
                <a:xfrm>
                  <a:off x="5541804" y="2604125"/>
                  <a:ext cx="44249" cy="89123"/>
                </a:xfrm>
                <a:prstGeom prst="rect">
                  <a:avLst/>
                </a:prstGeom>
                <a:solidFill>
                  <a:srgbClr val="FF0000"/>
                </a:solidFill>
                <a:ln w="9525">
                  <a:solidFill>
                    <a:schemeClr val="tx1"/>
                  </a:solidFill>
                  <a:miter lim="800000"/>
                  <a:headEnd/>
                  <a:tailEnd/>
                </a:ln>
              </p:spPr>
              <p:txBody>
                <a:bodyPr wrap="none" anchor="ctr"/>
                <a:lstStyle/>
                <a:p>
                  <a:pPr fontAlgn="auto">
                    <a:spcBef>
                      <a:spcPts val="0"/>
                    </a:spcBef>
                    <a:spcAft>
                      <a:spcPts val="0"/>
                    </a:spcAft>
                  </a:pPr>
                  <a:endParaRPr lang="ja-JP" altLang="en-US" sz="1000">
                    <a:solidFill>
                      <a:prstClr val="black"/>
                    </a:solidFill>
                    <a:latin typeface="Calibri"/>
                    <a:ea typeface="ＭＳ Ｐゴシック"/>
                  </a:endParaRPr>
                </a:p>
              </p:txBody>
            </p:sp>
            <p:sp>
              <p:nvSpPr>
                <p:cNvPr id="179" name="Rectangle 91"/>
                <p:cNvSpPr>
                  <a:spLocks noChangeArrowheads="1"/>
                </p:cNvSpPr>
                <p:nvPr/>
              </p:nvSpPr>
              <p:spPr bwMode="auto">
                <a:xfrm>
                  <a:off x="5541804" y="2733933"/>
                  <a:ext cx="44249" cy="87186"/>
                </a:xfrm>
                <a:prstGeom prst="rect">
                  <a:avLst/>
                </a:prstGeom>
                <a:solidFill>
                  <a:srgbClr val="FF6600"/>
                </a:solidFill>
                <a:ln w="9525">
                  <a:solidFill>
                    <a:schemeClr val="tx1"/>
                  </a:solidFill>
                  <a:miter lim="800000"/>
                  <a:headEnd/>
                  <a:tailEnd/>
                </a:ln>
              </p:spPr>
              <p:txBody>
                <a:bodyPr wrap="none" anchor="ctr"/>
                <a:lstStyle/>
                <a:p>
                  <a:pPr fontAlgn="auto">
                    <a:spcBef>
                      <a:spcPts val="0"/>
                    </a:spcBef>
                    <a:spcAft>
                      <a:spcPts val="0"/>
                    </a:spcAft>
                  </a:pPr>
                  <a:endParaRPr lang="ja-JP" altLang="en-US" sz="1000">
                    <a:solidFill>
                      <a:prstClr val="black"/>
                    </a:solidFill>
                    <a:latin typeface="Calibri"/>
                    <a:ea typeface="ＭＳ Ｐゴシック"/>
                  </a:endParaRPr>
                </a:p>
              </p:txBody>
            </p:sp>
            <p:sp>
              <p:nvSpPr>
                <p:cNvPr id="180" name="Rectangle 92"/>
                <p:cNvSpPr>
                  <a:spLocks noChangeArrowheads="1"/>
                </p:cNvSpPr>
                <p:nvPr/>
              </p:nvSpPr>
              <p:spPr bwMode="auto">
                <a:xfrm>
                  <a:off x="5541804" y="2867618"/>
                  <a:ext cx="44249" cy="87186"/>
                </a:xfrm>
                <a:prstGeom prst="rect">
                  <a:avLst/>
                </a:prstGeom>
                <a:solidFill>
                  <a:srgbClr val="FFFF00"/>
                </a:solidFill>
                <a:ln w="9525">
                  <a:solidFill>
                    <a:schemeClr val="tx1"/>
                  </a:solidFill>
                  <a:miter lim="800000"/>
                  <a:headEnd/>
                  <a:tailEnd/>
                </a:ln>
              </p:spPr>
              <p:txBody>
                <a:bodyPr wrap="none" anchor="ctr"/>
                <a:lstStyle/>
                <a:p>
                  <a:pPr fontAlgn="auto">
                    <a:spcBef>
                      <a:spcPts val="0"/>
                    </a:spcBef>
                    <a:spcAft>
                      <a:spcPts val="0"/>
                    </a:spcAft>
                  </a:pPr>
                  <a:endParaRPr lang="ja-JP" altLang="en-US" sz="1000">
                    <a:solidFill>
                      <a:prstClr val="black"/>
                    </a:solidFill>
                    <a:latin typeface="Calibri"/>
                    <a:ea typeface="ＭＳ Ｐゴシック"/>
                  </a:endParaRPr>
                </a:p>
              </p:txBody>
            </p:sp>
            <p:sp>
              <p:nvSpPr>
                <p:cNvPr id="181" name="Rectangle 93"/>
                <p:cNvSpPr>
                  <a:spLocks noChangeArrowheads="1"/>
                </p:cNvSpPr>
                <p:nvPr/>
              </p:nvSpPr>
              <p:spPr bwMode="auto">
                <a:xfrm>
                  <a:off x="5541804" y="2997427"/>
                  <a:ext cx="44249" cy="87186"/>
                </a:xfrm>
                <a:prstGeom prst="rect">
                  <a:avLst/>
                </a:prstGeom>
                <a:solidFill>
                  <a:srgbClr val="00FF00"/>
                </a:solidFill>
                <a:ln w="9525">
                  <a:solidFill>
                    <a:schemeClr val="tx1"/>
                  </a:solidFill>
                  <a:miter lim="800000"/>
                  <a:headEnd/>
                  <a:tailEnd/>
                </a:ln>
              </p:spPr>
              <p:txBody>
                <a:bodyPr wrap="none" anchor="ctr"/>
                <a:lstStyle/>
                <a:p>
                  <a:pPr fontAlgn="auto">
                    <a:spcBef>
                      <a:spcPts val="0"/>
                    </a:spcBef>
                    <a:spcAft>
                      <a:spcPts val="0"/>
                    </a:spcAft>
                  </a:pPr>
                  <a:endParaRPr lang="ja-JP" altLang="en-US" sz="1000">
                    <a:solidFill>
                      <a:prstClr val="black"/>
                    </a:solidFill>
                    <a:latin typeface="Calibri"/>
                    <a:ea typeface="ＭＳ Ｐゴシック"/>
                  </a:endParaRPr>
                </a:p>
              </p:txBody>
            </p:sp>
            <p:sp>
              <p:nvSpPr>
                <p:cNvPr id="182" name="Rectangle 94"/>
                <p:cNvSpPr>
                  <a:spLocks noChangeArrowheads="1"/>
                </p:cNvSpPr>
                <p:nvPr/>
              </p:nvSpPr>
              <p:spPr bwMode="auto">
                <a:xfrm>
                  <a:off x="5541804" y="3131114"/>
                  <a:ext cx="44249" cy="89123"/>
                </a:xfrm>
                <a:prstGeom prst="rect">
                  <a:avLst/>
                </a:prstGeom>
                <a:solidFill>
                  <a:srgbClr val="00FFFF"/>
                </a:solidFill>
                <a:ln w="9525">
                  <a:solidFill>
                    <a:schemeClr val="tx1"/>
                  </a:solidFill>
                  <a:miter lim="800000"/>
                  <a:headEnd/>
                  <a:tailEnd/>
                </a:ln>
              </p:spPr>
              <p:txBody>
                <a:bodyPr wrap="none" anchor="ctr"/>
                <a:lstStyle/>
                <a:p>
                  <a:pPr fontAlgn="auto">
                    <a:spcBef>
                      <a:spcPts val="0"/>
                    </a:spcBef>
                    <a:spcAft>
                      <a:spcPts val="0"/>
                    </a:spcAft>
                  </a:pPr>
                  <a:endParaRPr lang="ja-JP" altLang="en-US" sz="1000">
                    <a:solidFill>
                      <a:prstClr val="black"/>
                    </a:solidFill>
                    <a:latin typeface="Calibri"/>
                    <a:ea typeface="ＭＳ Ｐゴシック"/>
                  </a:endParaRPr>
                </a:p>
              </p:txBody>
            </p:sp>
            <p:sp>
              <p:nvSpPr>
                <p:cNvPr id="183" name="Line 95"/>
                <p:cNvSpPr>
                  <a:spLocks noChangeShapeType="1"/>
                </p:cNvSpPr>
                <p:nvPr/>
              </p:nvSpPr>
              <p:spPr bwMode="auto">
                <a:xfrm>
                  <a:off x="5630300" y="2596374"/>
                  <a:ext cx="0" cy="616112"/>
                </a:xfrm>
                <a:prstGeom prst="line">
                  <a:avLst/>
                </a:prstGeom>
                <a:noFill/>
                <a:ln w="9525">
                  <a:solidFill>
                    <a:schemeClr val="tx1"/>
                  </a:solidFill>
                  <a:round/>
                  <a:headEnd type="triangle" w="med" len="med"/>
                  <a:tailEnd type="triangle" w="med" len="med"/>
                </a:ln>
              </p:spPr>
              <p:txBody>
                <a:bodyPr wrap="none" anchor="ctr"/>
                <a:lstStyle/>
                <a:p>
                  <a:pPr fontAlgn="auto">
                    <a:spcBef>
                      <a:spcPts val="0"/>
                    </a:spcBef>
                    <a:spcAft>
                      <a:spcPts val="0"/>
                    </a:spcAft>
                  </a:pPr>
                  <a:endParaRPr lang="ja-JP" altLang="en-US" sz="1000">
                    <a:solidFill>
                      <a:prstClr val="black"/>
                    </a:solidFill>
                    <a:latin typeface="Calibri"/>
                    <a:ea typeface="ＭＳ Ｐゴシック"/>
                  </a:endParaRPr>
                </a:p>
              </p:txBody>
            </p:sp>
            <p:sp>
              <p:nvSpPr>
                <p:cNvPr id="184" name="Text Box 96"/>
                <p:cNvSpPr txBox="1">
                  <a:spLocks noChangeArrowheads="1"/>
                </p:cNvSpPr>
                <p:nvPr/>
              </p:nvSpPr>
              <p:spPr bwMode="auto">
                <a:xfrm>
                  <a:off x="5629317" y="2551814"/>
                  <a:ext cx="314591" cy="225727"/>
                </a:xfrm>
                <a:prstGeom prst="rect">
                  <a:avLst/>
                </a:prstGeom>
                <a:noFill/>
                <a:ln w="9525">
                  <a:noFill/>
                  <a:miter lim="800000"/>
                  <a:headEnd/>
                  <a:tailEnd/>
                </a:ln>
              </p:spPr>
              <p:txBody>
                <a:bodyPr wrap="none">
                  <a:spAutoFit/>
                </a:bodyPr>
                <a:lstStyle/>
                <a:p>
                  <a:pPr fontAlgn="auto">
                    <a:spcBef>
                      <a:spcPts val="0"/>
                    </a:spcBef>
                    <a:spcAft>
                      <a:spcPts val="0"/>
                    </a:spcAft>
                  </a:pPr>
                  <a:r>
                    <a:rPr lang="ja-JP" altLang="en-US" sz="1000" dirty="0">
                      <a:solidFill>
                        <a:prstClr val="black"/>
                      </a:solidFill>
                      <a:latin typeface="Arial" charset="0"/>
                      <a:ea typeface="ＭＳ Ｐゴシック" charset="-128"/>
                    </a:rPr>
                    <a:t>高</a:t>
                  </a:r>
                </a:p>
              </p:txBody>
            </p:sp>
            <p:sp>
              <p:nvSpPr>
                <p:cNvPr id="185" name="Text Box 97"/>
                <p:cNvSpPr txBox="1">
                  <a:spLocks noChangeArrowheads="1"/>
                </p:cNvSpPr>
                <p:nvPr/>
              </p:nvSpPr>
              <p:spPr bwMode="auto">
                <a:xfrm>
                  <a:off x="5614568" y="3038116"/>
                  <a:ext cx="203543" cy="225727"/>
                </a:xfrm>
                <a:prstGeom prst="rect">
                  <a:avLst/>
                </a:prstGeom>
                <a:noFill/>
                <a:ln w="9525">
                  <a:noFill/>
                  <a:miter lim="800000"/>
                  <a:headEnd/>
                  <a:tailEnd/>
                </a:ln>
              </p:spPr>
              <p:txBody>
                <a:bodyPr>
                  <a:spAutoFit/>
                </a:bodyPr>
                <a:lstStyle/>
                <a:p>
                  <a:pPr fontAlgn="auto">
                    <a:spcBef>
                      <a:spcPts val="0"/>
                    </a:spcBef>
                    <a:spcAft>
                      <a:spcPts val="0"/>
                    </a:spcAft>
                  </a:pPr>
                  <a:r>
                    <a:rPr lang="ja-JP" altLang="en-US" sz="1000">
                      <a:solidFill>
                        <a:prstClr val="black"/>
                      </a:solidFill>
                      <a:latin typeface="Arial" charset="0"/>
                      <a:ea typeface="ＭＳ Ｐゴシック" charset="-128"/>
                    </a:rPr>
                    <a:t>低</a:t>
                  </a:r>
                </a:p>
              </p:txBody>
            </p:sp>
          </p:grpSp>
        </p:grpSp>
        <p:grpSp>
          <p:nvGrpSpPr>
            <p:cNvPr id="15" name="グループ化 194"/>
            <p:cNvGrpSpPr/>
            <p:nvPr/>
          </p:nvGrpSpPr>
          <p:grpSpPr>
            <a:xfrm>
              <a:off x="1904129" y="5085184"/>
              <a:ext cx="3096344" cy="905594"/>
              <a:chOff x="2120153" y="3861048"/>
              <a:chExt cx="3096344" cy="905594"/>
            </a:xfrm>
          </p:grpSpPr>
          <p:sp>
            <p:nvSpPr>
              <p:cNvPr id="151" name="等号 150"/>
              <p:cNvSpPr/>
              <p:nvPr/>
            </p:nvSpPr>
            <p:spPr>
              <a:xfrm rot="16200000">
                <a:off x="3352971" y="3852367"/>
                <a:ext cx="315910" cy="621304"/>
              </a:xfrm>
              <a:prstGeom prst="mathEqual">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sz="900">
                  <a:solidFill>
                    <a:prstClr val="black"/>
                  </a:solidFill>
                </a:endParaRPr>
              </a:p>
            </p:txBody>
          </p:sp>
          <p:sp>
            <p:nvSpPr>
              <p:cNvPr id="188" name="角丸四角形 187"/>
              <p:cNvSpPr/>
              <p:nvPr/>
            </p:nvSpPr>
            <p:spPr>
              <a:xfrm>
                <a:off x="2120153" y="3861048"/>
                <a:ext cx="2952327" cy="216025"/>
              </a:xfrm>
              <a:prstGeom prst="round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r>
                  <a:rPr lang="ja-JP" altLang="en-US" sz="900" dirty="0">
                    <a:solidFill>
                      <a:prstClr val="black"/>
                    </a:solidFill>
                    <a:latin typeface="ＭＳ ゴシック" pitchFamily="49" charset="-128"/>
                    <a:ea typeface="ＭＳ ゴシック" pitchFamily="49" charset="-128"/>
                  </a:rPr>
                  <a:t>要介護認定</a:t>
                </a:r>
                <a:r>
                  <a:rPr lang="ja-JP" altLang="en-US" sz="900" dirty="0" smtClean="0">
                    <a:solidFill>
                      <a:prstClr val="black"/>
                    </a:solidFill>
                    <a:latin typeface="ＭＳ ゴシック" pitchFamily="49" charset="-128"/>
                    <a:ea typeface="ＭＳ ゴシック" pitchFamily="49" charset="-128"/>
                  </a:rPr>
                  <a:t>データ（</a:t>
                </a:r>
                <a:r>
                  <a:rPr lang="ja-JP" altLang="en-US" sz="900" dirty="0">
                    <a:solidFill>
                      <a:prstClr val="black"/>
                    </a:solidFill>
                    <a:latin typeface="ＭＳ ゴシック" pitchFamily="49" charset="-128"/>
                    <a:ea typeface="ＭＳ ゴシック" pitchFamily="49" charset="-128"/>
                  </a:rPr>
                  <a:t>心身の状況に関する情報）</a:t>
                </a:r>
              </a:p>
            </p:txBody>
          </p:sp>
          <p:sp>
            <p:nvSpPr>
              <p:cNvPr id="190" name="角丸四角形 189"/>
              <p:cNvSpPr/>
              <p:nvPr/>
            </p:nvSpPr>
            <p:spPr>
              <a:xfrm>
                <a:off x="3121618" y="4437110"/>
                <a:ext cx="2094879" cy="14401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ja-JP" altLang="en-US" sz="900" dirty="0">
                    <a:solidFill>
                      <a:prstClr val="black"/>
                    </a:solidFill>
                  </a:rPr>
                  <a:t>データの結合</a:t>
                </a:r>
              </a:p>
            </p:txBody>
          </p:sp>
          <p:sp>
            <p:nvSpPr>
              <p:cNvPr id="191" name="等号 190"/>
              <p:cNvSpPr/>
              <p:nvPr/>
            </p:nvSpPr>
            <p:spPr>
              <a:xfrm rot="16200000">
                <a:off x="3346911" y="4250477"/>
                <a:ext cx="328029" cy="621304"/>
              </a:xfrm>
              <a:prstGeom prst="mathEqual">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sz="900">
                  <a:solidFill>
                    <a:prstClr val="black"/>
                  </a:solidFill>
                </a:endParaRPr>
              </a:p>
            </p:txBody>
          </p:sp>
          <p:sp>
            <p:nvSpPr>
              <p:cNvPr id="192" name="角丸四角形 191"/>
              <p:cNvSpPr/>
              <p:nvPr/>
            </p:nvSpPr>
            <p:spPr>
              <a:xfrm>
                <a:off x="2136899" y="4581128"/>
                <a:ext cx="2952327" cy="185514"/>
              </a:xfrm>
              <a:prstGeom prst="round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r>
                  <a:rPr lang="ja-JP" altLang="en-US" sz="900" dirty="0" smtClean="0">
                    <a:solidFill>
                      <a:prstClr val="black"/>
                    </a:solidFill>
                    <a:latin typeface="ＭＳ ゴシック" pitchFamily="49" charset="-128"/>
                    <a:ea typeface="ＭＳ ゴシック" pitchFamily="49" charset="-128"/>
                  </a:rPr>
                  <a:t>介護医療関連情報</a:t>
                </a:r>
                <a:endParaRPr lang="ja-JP" altLang="en-US" sz="900" dirty="0">
                  <a:solidFill>
                    <a:prstClr val="black"/>
                  </a:solidFill>
                  <a:latin typeface="ＭＳ ゴシック" pitchFamily="49" charset="-128"/>
                  <a:ea typeface="ＭＳ ゴシック" pitchFamily="49" charset="-128"/>
                </a:endParaRPr>
              </a:p>
            </p:txBody>
          </p:sp>
          <p:sp>
            <p:nvSpPr>
              <p:cNvPr id="193" name="角丸四角形 192"/>
              <p:cNvSpPr/>
              <p:nvPr/>
            </p:nvSpPr>
            <p:spPr>
              <a:xfrm>
                <a:off x="3121618" y="4077072"/>
                <a:ext cx="2094879" cy="14401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ja-JP" altLang="en-US" sz="900" dirty="0">
                    <a:solidFill>
                      <a:prstClr val="black"/>
                    </a:solidFill>
                  </a:rPr>
                  <a:t>データの結合</a:t>
                </a:r>
              </a:p>
            </p:txBody>
          </p:sp>
          <p:sp>
            <p:nvSpPr>
              <p:cNvPr id="189" name="角丸四角形 188"/>
              <p:cNvSpPr/>
              <p:nvPr/>
            </p:nvSpPr>
            <p:spPr>
              <a:xfrm>
                <a:off x="2120153" y="4221089"/>
                <a:ext cx="2952327" cy="216023"/>
              </a:xfrm>
              <a:prstGeom prst="round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r>
                  <a:rPr lang="ja-JP" altLang="en-US" sz="800" dirty="0">
                    <a:solidFill>
                      <a:prstClr val="black"/>
                    </a:solidFill>
                    <a:latin typeface="ＭＳ ゴシック" pitchFamily="49" charset="-128"/>
                    <a:ea typeface="ＭＳ ゴシック" pitchFamily="49" charset="-128"/>
                  </a:rPr>
                  <a:t>介護保険</a:t>
                </a:r>
                <a:r>
                  <a:rPr lang="ja-JP" altLang="en-US" sz="800" dirty="0" smtClean="0">
                    <a:solidFill>
                      <a:prstClr val="black"/>
                    </a:solidFill>
                    <a:latin typeface="ＭＳ ゴシック" pitchFamily="49" charset="-128"/>
                    <a:ea typeface="ＭＳ ゴシック" pitchFamily="49" charset="-128"/>
                  </a:rPr>
                  <a:t>レセプトデータ（</a:t>
                </a:r>
                <a:r>
                  <a:rPr lang="ja-JP" altLang="en-US" sz="800" dirty="0">
                    <a:solidFill>
                      <a:prstClr val="black"/>
                    </a:solidFill>
                    <a:latin typeface="ＭＳ ゴシック" pitchFamily="49" charset="-128"/>
                    <a:ea typeface="ＭＳ ゴシック" pitchFamily="49" charset="-128"/>
                  </a:rPr>
                  <a:t>介護サービスに関する情報）</a:t>
                </a:r>
              </a:p>
            </p:txBody>
          </p:sp>
        </p:grpSp>
      </p:grpSp>
      <p:sp>
        <p:nvSpPr>
          <p:cNvPr id="187" name="AutoShape 69"/>
          <p:cNvSpPr>
            <a:spLocks noChangeArrowheads="1"/>
          </p:cNvSpPr>
          <p:nvPr/>
        </p:nvSpPr>
        <p:spPr bwMode="auto">
          <a:xfrm>
            <a:off x="3973780" y="6165304"/>
            <a:ext cx="864096" cy="432048"/>
          </a:xfrm>
          <a:prstGeom prst="wedgeRoundRectCallout">
            <a:avLst>
              <a:gd name="adj1" fmla="val 34069"/>
              <a:gd name="adj2" fmla="val -176542"/>
              <a:gd name="adj3" fmla="val 16667"/>
            </a:avLst>
          </a:prstGeom>
          <a:solidFill>
            <a:srgbClr val="FFFF99"/>
          </a:solidFill>
          <a:ln w="19050" algn="ctr">
            <a:noFill/>
            <a:miter lim="800000"/>
            <a:headEnd/>
            <a:tailEnd/>
          </a:ln>
        </p:spPr>
        <p:txBody>
          <a:bodyPr lIns="0" tIns="0" rIns="0" bIns="0"/>
          <a:lstStyle/>
          <a:p>
            <a:pPr fontAlgn="auto">
              <a:spcBef>
                <a:spcPts val="0"/>
              </a:spcBef>
              <a:spcAft>
                <a:spcPts val="0"/>
              </a:spcAft>
            </a:pPr>
            <a:r>
              <a:rPr lang="ja-JP" altLang="en-US" sz="900" dirty="0">
                <a:solidFill>
                  <a:prstClr val="black"/>
                </a:solidFill>
                <a:latin typeface="ＭＳ Ｐゴシック" charset="-128"/>
                <a:ea typeface="ＭＳ Ｐゴシック" charset="-128"/>
              </a:rPr>
              <a:t>新たな</a:t>
            </a:r>
            <a:r>
              <a:rPr lang="ja-JP" altLang="en-US" sz="900" dirty="0" smtClean="0">
                <a:solidFill>
                  <a:prstClr val="black"/>
                </a:solidFill>
                <a:latin typeface="ＭＳ Ｐゴシック" charset="-128"/>
                <a:ea typeface="ＭＳ Ｐゴシック" charset="-128"/>
              </a:rPr>
              <a:t>指標の作成に</a:t>
            </a:r>
            <a:r>
              <a:rPr lang="ja-JP" altLang="en-US" sz="900" dirty="0">
                <a:solidFill>
                  <a:prstClr val="black"/>
                </a:solidFill>
                <a:latin typeface="ＭＳ Ｐゴシック" charset="-128"/>
                <a:ea typeface="ＭＳ Ｐゴシック" charset="-128"/>
              </a:rPr>
              <a:t>必要</a:t>
            </a:r>
            <a:r>
              <a:rPr lang="ja-JP" altLang="en-US" sz="900" dirty="0" smtClean="0">
                <a:solidFill>
                  <a:prstClr val="black"/>
                </a:solidFill>
                <a:latin typeface="ＭＳ Ｐゴシック" charset="-128"/>
                <a:ea typeface="ＭＳ Ｐゴシック" charset="-128"/>
              </a:rPr>
              <a:t>なデータ</a:t>
            </a:r>
            <a:r>
              <a:rPr lang="ja-JP" altLang="en-US" sz="900" dirty="0">
                <a:solidFill>
                  <a:prstClr val="black"/>
                </a:solidFill>
                <a:latin typeface="ＭＳ Ｐゴシック" charset="-128"/>
                <a:ea typeface="ＭＳ Ｐゴシック" charset="-128"/>
              </a:rPr>
              <a:t>の</a:t>
            </a:r>
            <a:r>
              <a:rPr lang="ja-JP" altLang="en-US" sz="900" dirty="0" smtClean="0">
                <a:solidFill>
                  <a:prstClr val="black"/>
                </a:solidFill>
                <a:latin typeface="ＭＳ Ｐゴシック" charset="-128"/>
                <a:ea typeface="ＭＳ Ｐゴシック" charset="-128"/>
              </a:rPr>
              <a:t>取込み</a:t>
            </a:r>
            <a:endParaRPr lang="ja-JP" altLang="en-US" sz="900" dirty="0">
              <a:solidFill>
                <a:prstClr val="black"/>
              </a:solidFill>
              <a:latin typeface="ＭＳ Ｐゴシック" charset="-128"/>
              <a:ea typeface="ＭＳ Ｐゴシック" charset="-128"/>
            </a:endParaRPr>
          </a:p>
        </p:txBody>
      </p:sp>
      <p:sp>
        <p:nvSpPr>
          <p:cNvPr id="194" name="Rectangle 49"/>
          <p:cNvSpPr>
            <a:spLocks noChangeAspect="1" noChangeArrowheads="1"/>
          </p:cNvSpPr>
          <p:nvPr/>
        </p:nvSpPr>
        <p:spPr bwMode="auto">
          <a:xfrm>
            <a:off x="4279561" y="1704710"/>
            <a:ext cx="56506" cy="101477"/>
          </a:xfrm>
          <a:prstGeom prst="rect">
            <a:avLst/>
          </a:prstGeom>
          <a:solidFill>
            <a:srgbClr val="FFFFFF"/>
          </a:solidFill>
          <a:ln w="9525">
            <a:solidFill>
              <a:schemeClr val="hlink"/>
            </a:solidFill>
            <a:miter lim="800000"/>
            <a:headEnd/>
            <a:tailEnd/>
          </a:ln>
        </p:spPr>
        <p:txBody>
          <a:bodyPr wrap="none" anchor="ctr"/>
          <a:lstStyle/>
          <a:p>
            <a:pPr fontAlgn="auto">
              <a:spcBef>
                <a:spcPts val="0"/>
              </a:spcBef>
              <a:spcAft>
                <a:spcPts val="0"/>
              </a:spcAft>
            </a:pPr>
            <a:endParaRPr lang="ja-JP" altLang="en-US" sz="1000">
              <a:solidFill>
                <a:prstClr val="black"/>
              </a:solidFill>
              <a:latin typeface="Calibri"/>
              <a:ea typeface="ＭＳ Ｐゴシック"/>
            </a:endParaRPr>
          </a:p>
        </p:txBody>
      </p:sp>
      <p:sp>
        <p:nvSpPr>
          <p:cNvPr id="197" name="Line 50"/>
          <p:cNvSpPr>
            <a:spLocks noChangeAspect="1" noChangeShapeType="1"/>
          </p:cNvSpPr>
          <p:nvPr/>
        </p:nvSpPr>
        <p:spPr bwMode="auto">
          <a:xfrm>
            <a:off x="4271658" y="1701364"/>
            <a:ext cx="56506" cy="101477"/>
          </a:xfrm>
          <a:prstGeom prst="line">
            <a:avLst/>
          </a:prstGeom>
          <a:noFill/>
          <a:ln w="9525">
            <a:solidFill>
              <a:schemeClr val="hlink"/>
            </a:solidFill>
            <a:round/>
            <a:headEnd/>
            <a:tailEnd/>
          </a:ln>
        </p:spPr>
        <p:txBody>
          <a:bodyPr wrap="none" anchor="ctr"/>
          <a:lstStyle/>
          <a:p>
            <a:pPr fontAlgn="auto">
              <a:spcBef>
                <a:spcPts val="0"/>
              </a:spcBef>
              <a:spcAft>
                <a:spcPts val="0"/>
              </a:spcAft>
            </a:pPr>
            <a:endParaRPr lang="ja-JP" altLang="en-US" sz="1000">
              <a:solidFill>
                <a:prstClr val="black"/>
              </a:solidFill>
              <a:latin typeface="Calibri"/>
              <a:ea typeface="ＭＳ Ｐゴシック"/>
            </a:endParaRPr>
          </a:p>
        </p:txBody>
      </p:sp>
      <p:sp>
        <p:nvSpPr>
          <p:cNvPr id="198" name="Line 51"/>
          <p:cNvSpPr>
            <a:spLocks noChangeAspect="1" noChangeShapeType="1"/>
          </p:cNvSpPr>
          <p:nvPr/>
        </p:nvSpPr>
        <p:spPr bwMode="auto">
          <a:xfrm flipV="1">
            <a:off x="4274089" y="1692443"/>
            <a:ext cx="56506" cy="102593"/>
          </a:xfrm>
          <a:prstGeom prst="line">
            <a:avLst/>
          </a:prstGeom>
          <a:noFill/>
          <a:ln w="9525">
            <a:solidFill>
              <a:schemeClr val="hlink"/>
            </a:solidFill>
            <a:round/>
            <a:headEnd/>
            <a:tailEnd/>
          </a:ln>
        </p:spPr>
        <p:txBody>
          <a:bodyPr wrap="none" anchor="ctr"/>
          <a:lstStyle/>
          <a:p>
            <a:pPr fontAlgn="auto">
              <a:spcBef>
                <a:spcPts val="0"/>
              </a:spcBef>
              <a:spcAft>
                <a:spcPts val="0"/>
              </a:spcAft>
            </a:pPr>
            <a:endParaRPr lang="ja-JP" altLang="en-US" sz="1000">
              <a:solidFill>
                <a:prstClr val="black"/>
              </a:solidFill>
              <a:latin typeface="Calibri"/>
              <a:ea typeface="ＭＳ Ｐゴシック"/>
            </a:endParaRPr>
          </a:p>
        </p:txBody>
      </p:sp>
      <p:sp>
        <p:nvSpPr>
          <p:cNvPr id="199" name="Rectangle 49"/>
          <p:cNvSpPr>
            <a:spLocks noChangeAspect="1" noChangeArrowheads="1"/>
          </p:cNvSpPr>
          <p:nvPr/>
        </p:nvSpPr>
        <p:spPr bwMode="auto">
          <a:xfrm>
            <a:off x="5785597" y="1694747"/>
            <a:ext cx="56506" cy="101477"/>
          </a:xfrm>
          <a:prstGeom prst="rect">
            <a:avLst/>
          </a:prstGeom>
          <a:solidFill>
            <a:srgbClr val="FFFFFF"/>
          </a:solidFill>
          <a:ln w="9525">
            <a:solidFill>
              <a:schemeClr val="hlink"/>
            </a:solidFill>
            <a:miter lim="800000"/>
            <a:headEnd/>
            <a:tailEnd/>
          </a:ln>
        </p:spPr>
        <p:txBody>
          <a:bodyPr wrap="none" anchor="ctr"/>
          <a:lstStyle/>
          <a:p>
            <a:pPr fontAlgn="auto">
              <a:spcBef>
                <a:spcPts val="0"/>
              </a:spcBef>
              <a:spcAft>
                <a:spcPts val="0"/>
              </a:spcAft>
            </a:pPr>
            <a:endParaRPr lang="ja-JP" altLang="en-US" sz="1000">
              <a:solidFill>
                <a:prstClr val="black"/>
              </a:solidFill>
              <a:latin typeface="Calibri"/>
              <a:ea typeface="ＭＳ Ｐゴシック"/>
            </a:endParaRPr>
          </a:p>
        </p:txBody>
      </p:sp>
      <p:sp>
        <p:nvSpPr>
          <p:cNvPr id="200" name="Line 50"/>
          <p:cNvSpPr>
            <a:spLocks noChangeAspect="1" noChangeShapeType="1"/>
          </p:cNvSpPr>
          <p:nvPr/>
        </p:nvSpPr>
        <p:spPr bwMode="auto">
          <a:xfrm>
            <a:off x="5777701" y="1691402"/>
            <a:ext cx="56506" cy="101477"/>
          </a:xfrm>
          <a:prstGeom prst="line">
            <a:avLst/>
          </a:prstGeom>
          <a:noFill/>
          <a:ln w="9525">
            <a:solidFill>
              <a:schemeClr val="hlink"/>
            </a:solidFill>
            <a:round/>
            <a:headEnd/>
            <a:tailEnd/>
          </a:ln>
        </p:spPr>
        <p:txBody>
          <a:bodyPr wrap="none" anchor="ctr"/>
          <a:lstStyle/>
          <a:p>
            <a:pPr fontAlgn="auto">
              <a:spcBef>
                <a:spcPts val="0"/>
              </a:spcBef>
              <a:spcAft>
                <a:spcPts val="0"/>
              </a:spcAft>
            </a:pPr>
            <a:endParaRPr lang="ja-JP" altLang="en-US" sz="1000">
              <a:solidFill>
                <a:prstClr val="black"/>
              </a:solidFill>
              <a:latin typeface="Calibri"/>
              <a:ea typeface="ＭＳ Ｐゴシック"/>
            </a:endParaRPr>
          </a:p>
        </p:txBody>
      </p:sp>
      <p:sp>
        <p:nvSpPr>
          <p:cNvPr id="201" name="Line 51"/>
          <p:cNvSpPr>
            <a:spLocks noChangeAspect="1" noChangeShapeType="1"/>
          </p:cNvSpPr>
          <p:nvPr/>
        </p:nvSpPr>
        <p:spPr bwMode="auto">
          <a:xfrm flipV="1">
            <a:off x="5780126" y="1682480"/>
            <a:ext cx="56506" cy="102593"/>
          </a:xfrm>
          <a:prstGeom prst="line">
            <a:avLst/>
          </a:prstGeom>
          <a:noFill/>
          <a:ln w="9525">
            <a:solidFill>
              <a:schemeClr val="hlink"/>
            </a:solidFill>
            <a:round/>
            <a:headEnd/>
            <a:tailEnd/>
          </a:ln>
        </p:spPr>
        <p:txBody>
          <a:bodyPr wrap="none" anchor="ctr"/>
          <a:lstStyle/>
          <a:p>
            <a:pPr fontAlgn="auto">
              <a:spcBef>
                <a:spcPts val="0"/>
              </a:spcBef>
              <a:spcAft>
                <a:spcPts val="0"/>
              </a:spcAft>
            </a:pPr>
            <a:endParaRPr lang="ja-JP" altLang="en-US" sz="1000">
              <a:solidFill>
                <a:prstClr val="black"/>
              </a:solidFill>
              <a:latin typeface="Calibri"/>
              <a:ea typeface="ＭＳ Ｐゴシック"/>
            </a:endParaRPr>
          </a:p>
        </p:txBody>
      </p:sp>
      <p:sp>
        <p:nvSpPr>
          <p:cNvPr id="186" name="角丸四角形 185"/>
          <p:cNvSpPr/>
          <p:nvPr/>
        </p:nvSpPr>
        <p:spPr bwMode="auto">
          <a:xfrm>
            <a:off x="1403648" y="1281795"/>
            <a:ext cx="2808312" cy="306467"/>
          </a:xfrm>
          <a:prstGeom prst="roundRect">
            <a:avLst/>
          </a:prstGeom>
          <a:solidFill>
            <a:srgbClr val="FFC000"/>
          </a:solidFill>
          <a:ln>
            <a:solidFill>
              <a:schemeClr val="tx1"/>
            </a:solidFill>
          </a:ln>
          <a:extLst/>
        </p:spPr>
        <p:txBody>
          <a:bodyPr wrap="square" rtlCol="0">
            <a:spAutoFit/>
          </a:bodyPr>
          <a:lstStyle/>
          <a:p>
            <a:pPr algn="ctr" fontAlgn="auto">
              <a:spcBef>
                <a:spcPts val="0"/>
              </a:spcBef>
              <a:spcAft>
                <a:spcPts val="0"/>
              </a:spcAft>
            </a:pPr>
            <a:r>
              <a:rPr lang="ja-JP" altLang="en-US" sz="1200" b="1" dirty="0" smtClean="0">
                <a:solidFill>
                  <a:srgbClr val="000000"/>
                </a:solidFill>
                <a:latin typeface="Calibri"/>
                <a:ea typeface="ＭＳ Ｐゴシック"/>
              </a:rPr>
              <a:t>「見える化」の将来像（イメージ）</a:t>
            </a:r>
            <a:endParaRPr lang="ja-JP" altLang="en-US" sz="1200" b="1" dirty="0">
              <a:solidFill>
                <a:srgbClr val="000000"/>
              </a:solidFill>
              <a:latin typeface="Calibri"/>
              <a:ea typeface="ＭＳ Ｐゴシック"/>
            </a:endParaRPr>
          </a:p>
        </p:txBody>
      </p:sp>
      <p:sp>
        <p:nvSpPr>
          <p:cNvPr id="195" name="正方形/長方形 194"/>
          <p:cNvSpPr/>
          <p:nvPr/>
        </p:nvSpPr>
        <p:spPr>
          <a:xfrm>
            <a:off x="0" y="0"/>
            <a:ext cx="9144000" cy="548680"/>
          </a:xfrm>
          <a:prstGeom prst="rect">
            <a:avLst/>
          </a:prstGeom>
          <a:gradFill>
            <a:gsLst>
              <a:gs pos="0">
                <a:srgbClr val="FFCAAF">
                  <a:alpha val="2000"/>
                </a:srgbClr>
              </a:gs>
              <a:gs pos="50000">
                <a:schemeClr val="accent1">
                  <a:tint val="44500"/>
                  <a:satMod val="160000"/>
                </a:schemeClr>
              </a:gs>
              <a:gs pos="100000">
                <a:schemeClr val="accent1">
                  <a:tint val="23500"/>
                  <a:satMod val="1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393" tIns="45697" rIns="91393" bIns="45697" anchor="ctr"/>
          <a:lstStyle/>
          <a:p>
            <a:pPr algn="ctr" fontAlgn="auto">
              <a:spcBef>
                <a:spcPts val="0"/>
              </a:spcBef>
              <a:spcAft>
                <a:spcPts val="0"/>
              </a:spcAft>
            </a:pPr>
            <a:r>
              <a:rPr lang="ja-JP" altLang="en-US" sz="2400" b="1" dirty="0" smtClean="0">
                <a:solidFill>
                  <a:prstClr val="black"/>
                </a:solidFill>
                <a:latin typeface="HG丸ｺﾞｼｯｸM-PRO" pitchFamily="50" charset="-128"/>
                <a:ea typeface="HG丸ｺﾞｼｯｸM-PRO" pitchFamily="50" charset="-128"/>
              </a:rPr>
              <a:t>「見える化」の推進について</a:t>
            </a:r>
          </a:p>
        </p:txBody>
      </p:sp>
    </p:spTree>
    <p:extLst>
      <p:ext uri="{BB962C8B-B14F-4D97-AF65-F5344CB8AC3E}">
        <p14:creationId xmlns:p14="http://schemas.microsoft.com/office/powerpoint/2010/main" val="32219712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グラフ 4"/>
          <p:cNvGraphicFramePr/>
          <p:nvPr>
            <p:extLst>
              <p:ext uri="{D42A27DB-BD31-4B8C-83A1-F6EECF244321}">
                <p14:modId xmlns:p14="http://schemas.microsoft.com/office/powerpoint/2010/main" val="1379446496"/>
              </p:ext>
            </p:extLst>
          </p:nvPr>
        </p:nvGraphicFramePr>
        <p:xfrm>
          <a:off x="-1277265" y="836712"/>
          <a:ext cx="10801200" cy="5563590"/>
        </p:xfrm>
        <a:graphic>
          <a:graphicData uri="http://schemas.openxmlformats.org/drawingml/2006/chart">
            <c:chart xmlns:c="http://schemas.openxmlformats.org/drawingml/2006/chart" xmlns:r="http://schemas.openxmlformats.org/officeDocument/2006/relationships" r:id="rId2"/>
          </a:graphicData>
        </a:graphic>
      </p:graphicFrame>
      <p:sp>
        <p:nvSpPr>
          <p:cNvPr id="141316" name="テキスト ボックス 5"/>
          <p:cNvSpPr txBox="1">
            <a:spLocks noChangeArrowheads="1"/>
          </p:cNvSpPr>
          <p:nvPr/>
        </p:nvSpPr>
        <p:spPr bwMode="auto">
          <a:xfrm>
            <a:off x="1704975" y="4765826"/>
            <a:ext cx="129698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ctr" defTabSz="913646" eaLnBrk="1" fontAlgn="auto" hangingPunct="1">
              <a:spcBef>
                <a:spcPts val="0"/>
              </a:spcBef>
              <a:spcAft>
                <a:spcPts val="0"/>
              </a:spcAft>
            </a:pPr>
            <a:r>
              <a:rPr lang="ja-JP" altLang="en-US" sz="1200" dirty="0">
                <a:solidFill>
                  <a:prstClr val="black"/>
                </a:solidFill>
              </a:rPr>
              <a:t>年金</a:t>
            </a:r>
            <a:endParaRPr lang="en-US" altLang="ja-JP" sz="1200" dirty="0">
              <a:solidFill>
                <a:prstClr val="black"/>
              </a:solidFill>
            </a:endParaRPr>
          </a:p>
          <a:p>
            <a:pPr algn="ctr" defTabSz="913646" eaLnBrk="1" fontAlgn="auto" hangingPunct="1">
              <a:spcBef>
                <a:spcPts val="0"/>
              </a:spcBef>
              <a:spcAft>
                <a:spcPts val="0"/>
              </a:spcAft>
            </a:pPr>
            <a:r>
              <a:rPr lang="ja-JP" altLang="en-US" sz="1200" u="sng" dirty="0" smtClean="0">
                <a:solidFill>
                  <a:prstClr val="black"/>
                </a:solidFill>
              </a:rPr>
              <a:t>５３．８兆円</a:t>
            </a:r>
            <a:endParaRPr lang="en-US" altLang="ja-JP" sz="1200" u="sng" dirty="0">
              <a:solidFill>
                <a:prstClr val="black"/>
              </a:solidFill>
            </a:endParaRPr>
          </a:p>
          <a:p>
            <a:pPr algn="ctr" defTabSz="913646" eaLnBrk="1" fontAlgn="auto" hangingPunct="1">
              <a:spcBef>
                <a:spcPts val="0"/>
              </a:spcBef>
              <a:spcAft>
                <a:spcPts val="0"/>
              </a:spcAft>
            </a:pPr>
            <a:r>
              <a:rPr lang="ja-JP" altLang="en-US" sz="1200" dirty="0">
                <a:solidFill>
                  <a:prstClr val="black"/>
                </a:solidFill>
              </a:rPr>
              <a:t>（</a:t>
            </a:r>
            <a:r>
              <a:rPr lang="ja-JP" altLang="en-US" sz="1200" dirty="0" smtClean="0">
                <a:solidFill>
                  <a:prstClr val="black"/>
                </a:solidFill>
              </a:rPr>
              <a:t>１１．２％</a:t>
            </a:r>
            <a:r>
              <a:rPr lang="ja-JP" altLang="en-US" sz="1200" dirty="0">
                <a:solidFill>
                  <a:prstClr val="black"/>
                </a:solidFill>
              </a:rPr>
              <a:t>）</a:t>
            </a:r>
            <a:endParaRPr lang="en-US" altLang="ja-JP" sz="1200" dirty="0">
              <a:solidFill>
                <a:prstClr val="black"/>
              </a:solidFill>
            </a:endParaRPr>
          </a:p>
        </p:txBody>
      </p:sp>
      <p:sp>
        <p:nvSpPr>
          <p:cNvPr id="141317" name="テキスト ボックス 6"/>
          <p:cNvSpPr txBox="1">
            <a:spLocks noChangeArrowheads="1"/>
          </p:cNvSpPr>
          <p:nvPr/>
        </p:nvSpPr>
        <p:spPr bwMode="auto">
          <a:xfrm>
            <a:off x="1704975" y="3396732"/>
            <a:ext cx="129698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ctr" defTabSz="913646" eaLnBrk="1" fontAlgn="auto" hangingPunct="1">
              <a:spcBef>
                <a:spcPts val="0"/>
              </a:spcBef>
              <a:spcAft>
                <a:spcPts val="0"/>
              </a:spcAft>
            </a:pPr>
            <a:r>
              <a:rPr lang="ja-JP" altLang="en-US" sz="1200" dirty="0">
                <a:solidFill>
                  <a:prstClr val="black"/>
                </a:solidFill>
              </a:rPr>
              <a:t>医療</a:t>
            </a:r>
            <a:endParaRPr lang="en-US" altLang="ja-JP" sz="1200" dirty="0">
              <a:solidFill>
                <a:prstClr val="black"/>
              </a:solidFill>
            </a:endParaRPr>
          </a:p>
          <a:p>
            <a:pPr algn="ctr" defTabSz="913646" eaLnBrk="1" fontAlgn="auto" hangingPunct="1">
              <a:spcBef>
                <a:spcPts val="0"/>
              </a:spcBef>
              <a:spcAft>
                <a:spcPts val="0"/>
              </a:spcAft>
            </a:pPr>
            <a:r>
              <a:rPr lang="ja-JP" altLang="en-US" sz="1200" u="sng" dirty="0" smtClean="0">
                <a:solidFill>
                  <a:prstClr val="black"/>
                </a:solidFill>
              </a:rPr>
              <a:t>３５．１兆円</a:t>
            </a:r>
            <a:endParaRPr lang="en-US" altLang="ja-JP" sz="1200" u="sng" dirty="0">
              <a:solidFill>
                <a:prstClr val="black"/>
              </a:solidFill>
            </a:endParaRPr>
          </a:p>
          <a:p>
            <a:pPr algn="ctr" defTabSz="913646" eaLnBrk="1" fontAlgn="auto" hangingPunct="1">
              <a:spcBef>
                <a:spcPts val="0"/>
              </a:spcBef>
              <a:spcAft>
                <a:spcPts val="0"/>
              </a:spcAft>
            </a:pPr>
            <a:r>
              <a:rPr lang="ja-JP" altLang="en-US" sz="1200" dirty="0" smtClean="0">
                <a:solidFill>
                  <a:prstClr val="black"/>
                </a:solidFill>
              </a:rPr>
              <a:t>（７．３％</a:t>
            </a:r>
            <a:r>
              <a:rPr lang="ja-JP" altLang="en-US" sz="1200" dirty="0">
                <a:solidFill>
                  <a:prstClr val="black"/>
                </a:solidFill>
              </a:rPr>
              <a:t>）</a:t>
            </a:r>
            <a:endParaRPr lang="en-US" altLang="ja-JP" sz="1200" dirty="0">
              <a:solidFill>
                <a:prstClr val="black"/>
              </a:solidFill>
            </a:endParaRPr>
          </a:p>
        </p:txBody>
      </p:sp>
      <p:sp>
        <p:nvSpPr>
          <p:cNvPr id="141318" name="テキスト ボックス 7"/>
          <p:cNvSpPr txBox="1">
            <a:spLocks noChangeArrowheads="1"/>
          </p:cNvSpPr>
          <p:nvPr/>
        </p:nvSpPr>
        <p:spPr bwMode="auto">
          <a:xfrm>
            <a:off x="1416844" y="3092150"/>
            <a:ext cx="1871662"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ctr" defTabSz="913646" eaLnBrk="1" fontAlgn="auto" hangingPunct="1">
              <a:spcBef>
                <a:spcPts val="0"/>
              </a:spcBef>
              <a:spcAft>
                <a:spcPts val="0"/>
              </a:spcAft>
            </a:pPr>
            <a:r>
              <a:rPr lang="ja-JP" altLang="en-US" sz="1200" dirty="0" smtClean="0">
                <a:solidFill>
                  <a:srgbClr val="FF0000"/>
                </a:solidFill>
              </a:rPr>
              <a:t>介護</a:t>
            </a:r>
            <a:r>
              <a:rPr lang="ja-JP" altLang="en-US" sz="1200" u="sng" dirty="0" smtClean="0">
                <a:solidFill>
                  <a:srgbClr val="FF0000"/>
                </a:solidFill>
              </a:rPr>
              <a:t>８．４兆円</a:t>
            </a:r>
            <a:r>
              <a:rPr lang="ja-JP" altLang="en-US" sz="1200" dirty="0">
                <a:solidFill>
                  <a:srgbClr val="FF0000"/>
                </a:solidFill>
              </a:rPr>
              <a:t>（</a:t>
            </a:r>
            <a:r>
              <a:rPr lang="ja-JP" altLang="en-US" sz="1200" dirty="0" smtClean="0">
                <a:solidFill>
                  <a:srgbClr val="FF0000"/>
                </a:solidFill>
              </a:rPr>
              <a:t>１．８％</a:t>
            </a:r>
            <a:r>
              <a:rPr lang="ja-JP" altLang="en-US" sz="1200" dirty="0">
                <a:solidFill>
                  <a:srgbClr val="FF0000"/>
                </a:solidFill>
              </a:rPr>
              <a:t>）</a:t>
            </a:r>
            <a:endParaRPr lang="en-US" altLang="ja-JP" sz="1200" dirty="0">
              <a:solidFill>
                <a:srgbClr val="FF0000"/>
              </a:solidFill>
            </a:endParaRPr>
          </a:p>
        </p:txBody>
      </p:sp>
      <p:sp>
        <p:nvSpPr>
          <p:cNvPr id="141319" name="テキスト ボックス 8"/>
          <p:cNvSpPr txBox="1">
            <a:spLocks noChangeArrowheads="1"/>
          </p:cNvSpPr>
          <p:nvPr/>
        </p:nvSpPr>
        <p:spPr bwMode="auto">
          <a:xfrm>
            <a:off x="1248580" y="2938042"/>
            <a:ext cx="212329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ctr" defTabSz="913646" eaLnBrk="1" fontAlgn="auto" hangingPunct="1">
              <a:spcBef>
                <a:spcPts val="0"/>
              </a:spcBef>
              <a:spcAft>
                <a:spcPts val="0"/>
              </a:spcAft>
            </a:pPr>
            <a:r>
              <a:rPr lang="ja-JP" altLang="en-US" sz="1000" dirty="0">
                <a:solidFill>
                  <a:prstClr val="black"/>
                </a:solidFill>
              </a:rPr>
              <a:t>子ども</a:t>
            </a:r>
            <a:r>
              <a:rPr lang="ja-JP" altLang="en-US" sz="1000" dirty="0" smtClean="0">
                <a:solidFill>
                  <a:prstClr val="black"/>
                </a:solidFill>
              </a:rPr>
              <a:t>子育て４</a:t>
            </a:r>
            <a:r>
              <a:rPr lang="ja-JP" altLang="en-US" sz="1000" u="sng" dirty="0" smtClean="0">
                <a:solidFill>
                  <a:prstClr val="black"/>
                </a:solidFill>
              </a:rPr>
              <a:t>．８兆円</a:t>
            </a:r>
            <a:r>
              <a:rPr lang="ja-JP" altLang="en-US" sz="1000" dirty="0">
                <a:solidFill>
                  <a:prstClr val="black"/>
                </a:solidFill>
              </a:rPr>
              <a:t>（</a:t>
            </a:r>
            <a:r>
              <a:rPr lang="ja-JP" altLang="en-US" sz="1000" dirty="0" smtClean="0">
                <a:solidFill>
                  <a:prstClr val="black"/>
                </a:solidFill>
              </a:rPr>
              <a:t>１．０％</a:t>
            </a:r>
            <a:r>
              <a:rPr lang="ja-JP" altLang="en-US" sz="1000" dirty="0">
                <a:solidFill>
                  <a:prstClr val="black"/>
                </a:solidFill>
              </a:rPr>
              <a:t>）</a:t>
            </a:r>
            <a:endParaRPr lang="en-US" altLang="ja-JP" sz="1000" dirty="0">
              <a:solidFill>
                <a:prstClr val="black"/>
              </a:solidFill>
            </a:endParaRPr>
          </a:p>
        </p:txBody>
      </p:sp>
      <p:sp>
        <p:nvSpPr>
          <p:cNvPr id="141320" name="テキスト ボックス 9"/>
          <p:cNvSpPr txBox="1">
            <a:spLocks noChangeArrowheads="1"/>
          </p:cNvSpPr>
          <p:nvPr/>
        </p:nvSpPr>
        <p:spPr bwMode="auto">
          <a:xfrm>
            <a:off x="1437428" y="2722018"/>
            <a:ext cx="1871662"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ctr" defTabSz="913646" eaLnBrk="1" fontAlgn="auto" hangingPunct="1">
              <a:spcBef>
                <a:spcPts val="0"/>
              </a:spcBef>
              <a:spcAft>
                <a:spcPts val="0"/>
              </a:spcAft>
            </a:pPr>
            <a:r>
              <a:rPr lang="ja-JP" altLang="en-US" sz="1200" dirty="0">
                <a:solidFill>
                  <a:prstClr val="black"/>
                </a:solidFill>
              </a:rPr>
              <a:t>その他</a:t>
            </a:r>
            <a:r>
              <a:rPr lang="ja-JP" altLang="en-US" sz="1200" u="sng" dirty="0" smtClean="0">
                <a:solidFill>
                  <a:prstClr val="black"/>
                </a:solidFill>
              </a:rPr>
              <a:t>７．４兆円</a:t>
            </a:r>
            <a:r>
              <a:rPr lang="ja-JP" altLang="en-US" sz="1200" dirty="0">
                <a:solidFill>
                  <a:prstClr val="black"/>
                </a:solidFill>
              </a:rPr>
              <a:t>（</a:t>
            </a:r>
            <a:r>
              <a:rPr lang="ja-JP" altLang="en-US" sz="1200" dirty="0" smtClean="0">
                <a:solidFill>
                  <a:prstClr val="black"/>
                </a:solidFill>
              </a:rPr>
              <a:t>１．５％</a:t>
            </a:r>
            <a:r>
              <a:rPr lang="ja-JP" altLang="en-US" sz="1200" dirty="0">
                <a:solidFill>
                  <a:prstClr val="black"/>
                </a:solidFill>
              </a:rPr>
              <a:t>）</a:t>
            </a:r>
            <a:endParaRPr lang="en-US" altLang="ja-JP" sz="1200" dirty="0">
              <a:solidFill>
                <a:prstClr val="black"/>
              </a:solidFill>
            </a:endParaRPr>
          </a:p>
        </p:txBody>
      </p:sp>
      <p:sp>
        <p:nvSpPr>
          <p:cNvPr id="141321" name="テキスト ボックス 10"/>
          <p:cNvSpPr txBox="1">
            <a:spLocks noChangeArrowheads="1"/>
          </p:cNvSpPr>
          <p:nvPr/>
        </p:nvSpPr>
        <p:spPr bwMode="auto">
          <a:xfrm>
            <a:off x="6207125" y="4549926"/>
            <a:ext cx="1295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ctr" defTabSz="913646" eaLnBrk="1" fontAlgn="auto" hangingPunct="1">
              <a:spcBef>
                <a:spcPts val="0"/>
              </a:spcBef>
              <a:spcAft>
                <a:spcPts val="0"/>
              </a:spcAft>
            </a:pPr>
            <a:r>
              <a:rPr lang="ja-JP" altLang="en-US" sz="1200" dirty="0">
                <a:solidFill>
                  <a:prstClr val="black"/>
                </a:solidFill>
              </a:rPr>
              <a:t>年金</a:t>
            </a:r>
            <a:endParaRPr lang="en-US" altLang="ja-JP" sz="1200" dirty="0">
              <a:solidFill>
                <a:prstClr val="black"/>
              </a:solidFill>
            </a:endParaRPr>
          </a:p>
          <a:p>
            <a:pPr algn="ctr" defTabSz="913646" eaLnBrk="1" fontAlgn="auto" hangingPunct="1">
              <a:spcBef>
                <a:spcPts val="0"/>
              </a:spcBef>
              <a:spcAft>
                <a:spcPts val="0"/>
              </a:spcAft>
            </a:pPr>
            <a:r>
              <a:rPr lang="ja-JP" altLang="en-US" sz="1200" u="sng" dirty="0" smtClean="0">
                <a:solidFill>
                  <a:prstClr val="black"/>
                </a:solidFill>
              </a:rPr>
              <a:t>６０．４兆円</a:t>
            </a:r>
            <a:endParaRPr lang="en-US" altLang="ja-JP" sz="1200" u="sng" dirty="0">
              <a:solidFill>
                <a:prstClr val="black"/>
              </a:solidFill>
            </a:endParaRPr>
          </a:p>
          <a:p>
            <a:pPr algn="ctr" defTabSz="913646" eaLnBrk="1" fontAlgn="auto" hangingPunct="1">
              <a:spcBef>
                <a:spcPts val="0"/>
              </a:spcBef>
              <a:spcAft>
                <a:spcPts val="0"/>
              </a:spcAft>
            </a:pPr>
            <a:r>
              <a:rPr lang="ja-JP" altLang="en-US" sz="1200" dirty="0" smtClean="0">
                <a:solidFill>
                  <a:prstClr val="black"/>
                </a:solidFill>
              </a:rPr>
              <a:t>（９．９％</a:t>
            </a:r>
            <a:r>
              <a:rPr lang="ja-JP" altLang="en-US" sz="1200" dirty="0">
                <a:solidFill>
                  <a:prstClr val="black"/>
                </a:solidFill>
              </a:rPr>
              <a:t>）</a:t>
            </a:r>
            <a:endParaRPr lang="en-US" altLang="ja-JP" sz="1200" dirty="0">
              <a:solidFill>
                <a:prstClr val="black"/>
              </a:solidFill>
            </a:endParaRPr>
          </a:p>
        </p:txBody>
      </p:sp>
      <p:sp>
        <p:nvSpPr>
          <p:cNvPr id="141322" name="テキスト ボックス 11"/>
          <p:cNvSpPr txBox="1">
            <a:spLocks noChangeArrowheads="1"/>
          </p:cNvSpPr>
          <p:nvPr/>
        </p:nvSpPr>
        <p:spPr bwMode="auto">
          <a:xfrm>
            <a:off x="6207348" y="2894163"/>
            <a:ext cx="162185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ctr" defTabSz="913646" eaLnBrk="1" fontAlgn="auto" hangingPunct="1">
              <a:spcBef>
                <a:spcPts val="0"/>
              </a:spcBef>
              <a:spcAft>
                <a:spcPts val="0"/>
              </a:spcAft>
            </a:pPr>
            <a:r>
              <a:rPr lang="ja-JP" altLang="en-US" sz="1200" dirty="0">
                <a:solidFill>
                  <a:prstClr val="black"/>
                </a:solidFill>
              </a:rPr>
              <a:t>医療</a:t>
            </a:r>
            <a:endParaRPr lang="en-US" altLang="ja-JP" sz="1200" dirty="0">
              <a:solidFill>
                <a:prstClr val="black"/>
              </a:solidFill>
            </a:endParaRPr>
          </a:p>
          <a:p>
            <a:pPr algn="ctr" defTabSz="913646" eaLnBrk="1" fontAlgn="auto" hangingPunct="1">
              <a:spcBef>
                <a:spcPts val="0"/>
              </a:spcBef>
              <a:spcAft>
                <a:spcPts val="0"/>
              </a:spcAft>
            </a:pPr>
            <a:r>
              <a:rPr lang="ja-JP" altLang="en-US" sz="1200" u="sng" dirty="0" smtClean="0">
                <a:solidFill>
                  <a:prstClr val="black"/>
                </a:solidFill>
              </a:rPr>
              <a:t>５４．０兆円</a:t>
            </a:r>
            <a:r>
              <a:rPr lang="en-US" altLang="ja-JP" sz="1200" u="sng" dirty="0" smtClean="0">
                <a:solidFill>
                  <a:prstClr val="black"/>
                </a:solidFill>
              </a:rPr>
              <a:t>〔53.3</a:t>
            </a:r>
            <a:r>
              <a:rPr lang="ja-JP" altLang="en-US" sz="1200" u="sng" dirty="0" smtClean="0">
                <a:solidFill>
                  <a:prstClr val="black"/>
                </a:solidFill>
              </a:rPr>
              <a:t>兆</a:t>
            </a:r>
            <a:r>
              <a:rPr lang="en-US" altLang="ja-JP" sz="1200" u="sng" dirty="0" smtClean="0">
                <a:solidFill>
                  <a:prstClr val="black"/>
                </a:solidFill>
              </a:rPr>
              <a:t>〕</a:t>
            </a:r>
            <a:endParaRPr lang="en-US" altLang="ja-JP" sz="1200" u="sng" dirty="0">
              <a:solidFill>
                <a:prstClr val="black"/>
              </a:solidFill>
            </a:endParaRPr>
          </a:p>
          <a:p>
            <a:pPr algn="ctr" defTabSz="913646" eaLnBrk="1" fontAlgn="auto" hangingPunct="1">
              <a:spcBef>
                <a:spcPts val="0"/>
              </a:spcBef>
              <a:spcAft>
                <a:spcPts val="0"/>
              </a:spcAft>
            </a:pPr>
            <a:r>
              <a:rPr lang="ja-JP" altLang="en-US" sz="1200" dirty="0">
                <a:solidFill>
                  <a:prstClr val="black"/>
                </a:solidFill>
              </a:rPr>
              <a:t>（</a:t>
            </a:r>
            <a:r>
              <a:rPr lang="ja-JP" altLang="en-US" sz="1200" dirty="0" smtClean="0">
                <a:solidFill>
                  <a:prstClr val="black"/>
                </a:solidFill>
              </a:rPr>
              <a:t>８．９％）</a:t>
            </a:r>
            <a:r>
              <a:rPr lang="en-US" altLang="ja-JP" sz="1200" dirty="0" smtClean="0">
                <a:solidFill>
                  <a:prstClr val="black"/>
                </a:solidFill>
              </a:rPr>
              <a:t>〔8.7</a:t>
            </a:r>
            <a:r>
              <a:rPr lang="ja-JP" altLang="en-US" sz="1200" dirty="0" smtClean="0">
                <a:solidFill>
                  <a:prstClr val="black"/>
                </a:solidFill>
              </a:rPr>
              <a:t>％</a:t>
            </a:r>
            <a:r>
              <a:rPr lang="en-US" altLang="ja-JP" sz="1200" dirty="0" smtClean="0">
                <a:solidFill>
                  <a:prstClr val="black"/>
                </a:solidFill>
              </a:rPr>
              <a:t>〕</a:t>
            </a:r>
            <a:endParaRPr lang="en-US" altLang="ja-JP" sz="1200" dirty="0">
              <a:solidFill>
                <a:prstClr val="black"/>
              </a:solidFill>
            </a:endParaRPr>
          </a:p>
        </p:txBody>
      </p:sp>
      <p:sp>
        <p:nvSpPr>
          <p:cNvPr id="141323" name="テキスト ボックス 12"/>
          <p:cNvSpPr txBox="1">
            <a:spLocks noChangeArrowheads="1"/>
          </p:cNvSpPr>
          <p:nvPr/>
        </p:nvSpPr>
        <p:spPr bwMode="auto">
          <a:xfrm>
            <a:off x="6013200" y="2108045"/>
            <a:ext cx="18732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ctr" defTabSz="913646" eaLnBrk="1" fontAlgn="auto" hangingPunct="1">
              <a:spcBef>
                <a:spcPts val="0"/>
              </a:spcBef>
              <a:spcAft>
                <a:spcPts val="0"/>
              </a:spcAft>
            </a:pPr>
            <a:r>
              <a:rPr lang="ja-JP" altLang="en-US" sz="1200" dirty="0">
                <a:solidFill>
                  <a:srgbClr val="FF0000"/>
                </a:solidFill>
              </a:rPr>
              <a:t>介護</a:t>
            </a:r>
            <a:r>
              <a:rPr lang="ja-JP" altLang="en-US" sz="1200" u="sng" dirty="0" smtClean="0">
                <a:solidFill>
                  <a:srgbClr val="FF0000"/>
                </a:solidFill>
              </a:rPr>
              <a:t>１９．８兆円</a:t>
            </a:r>
            <a:r>
              <a:rPr lang="en-US" altLang="ja-JP" sz="1200" u="sng" dirty="0" smtClean="0">
                <a:solidFill>
                  <a:srgbClr val="FF0000"/>
                </a:solidFill>
              </a:rPr>
              <a:t>〔16.4</a:t>
            </a:r>
            <a:r>
              <a:rPr lang="ja-JP" altLang="en-US" sz="1200" u="sng" dirty="0" smtClean="0">
                <a:solidFill>
                  <a:srgbClr val="FF0000"/>
                </a:solidFill>
              </a:rPr>
              <a:t>兆</a:t>
            </a:r>
            <a:r>
              <a:rPr lang="en-US" altLang="ja-JP" sz="1200" u="sng" dirty="0" smtClean="0">
                <a:solidFill>
                  <a:srgbClr val="FF0000"/>
                </a:solidFill>
              </a:rPr>
              <a:t>〕</a:t>
            </a:r>
          </a:p>
          <a:p>
            <a:pPr algn="ctr" defTabSz="913646" eaLnBrk="1" fontAlgn="auto" hangingPunct="1">
              <a:spcBef>
                <a:spcPts val="0"/>
              </a:spcBef>
              <a:spcAft>
                <a:spcPts val="0"/>
              </a:spcAft>
            </a:pPr>
            <a:r>
              <a:rPr lang="ja-JP" altLang="en-US" sz="1200" dirty="0" smtClean="0">
                <a:solidFill>
                  <a:srgbClr val="FF0000"/>
                </a:solidFill>
              </a:rPr>
              <a:t>（３．２％）</a:t>
            </a:r>
            <a:r>
              <a:rPr lang="en-US" altLang="ja-JP" sz="1200" dirty="0" smtClean="0">
                <a:solidFill>
                  <a:srgbClr val="FF0000"/>
                </a:solidFill>
              </a:rPr>
              <a:t>〔2.7</a:t>
            </a:r>
            <a:r>
              <a:rPr lang="ja-JP" altLang="en-US" sz="1200" dirty="0" smtClean="0">
                <a:solidFill>
                  <a:srgbClr val="FF0000"/>
                </a:solidFill>
              </a:rPr>
              <a:t>％</a:t>
            </a:r>
            <a:r>
              <a:rPr lang="en-US" altLang="ja-JP" sz="1200" dirty="0" smtClean="0">
                <a:solidFill>
                  <a:srgbClr val="FF0000"/>
                </a:solidFill>
              </a:rPr>
              <a:t>〕</a:t>
            </a:r>
            <a:endParaRPr lang="en-US" altLang="ja-JP" sz="1200" dirty="0">
              <a:solidFill>
                <a:srgbClr val="FF0000"/>
              </a:solidFill>
            </a:endParaRPr>
          </a:p>
        </p:txBody>
      </p:sp>
      <p:sp>
        <p:nvSpPr>
          <p:cNvPr id="141324" name="テキスト ボックス 13"/>
          <p:cNvSpPr txBox="1">
            <a:spLocks noChangeArrowheads="1"/>
          </p:cNvSpPr>
          <p:nvPr/>
        </p:nvSpPr>
        <p:spPr bwMode="auto">
          <a:xfrm>
            <a:off x="5906914" y="1844825"/>
            <a:ext cx="19558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ctr" defTabSz="913646" eaLnBrk="1" fontAlgn="auto" hangingPunct="1">
              <a:spcBef>
                <a:spcPts val="0"/>
              </a:spcBef>
              <a:spcAft>
                <a:spcPts val="0"/>
              </a:spcAft>
            </a:pPr>
            <a:r>
              <a:rPr lang="ja-JP" altLang="en-US" sz="1000" dirty="0">
                <a:solidFill>
                  <a:prstClr val="black"/>
                </a:solidFill>
              </a:rPr>
              <a:t>子ども子育て</a:t>
            </a:r>
            <a:r>
              <a:rPr lang="ja-JP" altLang="en-US" sz="1000" u="sng" dirty="0" smtClean="0">
                <a:solidFill>
                  <a:prstClr val="black"/>
                </a:solidFill>
              </a:rPr>
              <a:t>５．６兆円</a:t>
            </a:r>
            <a:r>
              <a:rPr lang="ja-JP" altLang="en-US" sz="1000" dirty="0">
                <a:solidFill>
                  <a:prstClr val="black"/>
                </a:solidFill>
              </a:rPr>
              <a:t>（０．９％）</a:t>
            </a:r>
            <a:endParaRPr lang="en-US" altLang="ja-JP" sz="1000" dirty="0">
              <a:solidFill>
                <a:prstClr val="black"/>
              </a:solidFill>
            </a:endParaRPr>
          </a:p>
        </p:txBody>
      </p:sp>
      <p:sp>
        <p:nvSpPr>
          <p:cNvPr id="141325" name="テキスト ボックス 14"/>
          <p:cNvSpPr txBox="1">
            <a:spLocks noChangeArrowheads="1"/>
          </p:cNvSpPr>
          <p:nvPr/>
        </p:nvSpPr>
        <p:spPr bwMode="auto">
          <a:xfrm>
            <a:off x="6001600" y="1628804"/>
            <a:ext cx="18732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ctr" defTabSz="913646" eaLnBrk="1" fontAlgn="auto" hangingPunct="1">
              <a:spcBef>
                <a:spcPts val="0"/>
              </a:spcBef>
              <a:spcAft>
                <a:spcPts val="0"/>
              </a:spcAft>
            </a:pPr>
            <a:r>
              <a:rPr lang="ja-JP" altLang="en-US" sz="1200" dirty="0">
                <a:solidFill>
                  <a:prstClr val="black"/>
                </a:solidFill>
              </a:rPr>
              <a:t>その他</a:t>
            </a:r>
            <a:r>
              <a:rPr lang="ja-JP" altLang="en-US" sz="1200" u="sng" dirty="0" smtClean="0">
                <a:solidFill>
                  <a:prstClr val="black"/>
                </a:solidFill>
              </a:rPr>
              <a:t>９．０兆円</a:t>
            </a:r>
            <a:r>
              <a:rPr lang="ja-JP" altLang="en-US" sz="1200" dirty="0">
                <a:solidFill>
                  <a:prstClr val="black"/>
                </a:solidFill>
              </a:rPr>
              <a:t>（</a:t>
            </a:r>
            <a:r>
              <a:rPr lang="ja-JP" altLang="en-US" sz="1200" dirty="0" smtClean="0">
                <a:solidFill>
                  <a:prstClr val="black"/>
                </a:solidFill>
              </a:rPr>
              <a:t>１．５％</a:t>
            </a:r>
            <a:r>
              <a:rPr lang="ja-JP" altLang="en-US" sz="1200" dirty="0">
                <a:solidFill>
                  <a:prstClr val="black"/>
                </a:solidFill>
              </a:rPr>
              <a:t>）</a:t>
            </a:r>
            <a:endParaRPr lang="en-US" altLang="ja-JP" sz="1200" dirty="0">
              <a:solidFill>
                <a:prstClr val="black"/>
              </a:solidFill>
            </a:endParaRPr>
          </a:p>
        </p:txBody>
      </p:sp>
      <p:sp>
        <p:nvSpPr>
          <p:cNvPr id="16" name="円/楕円 15"/>
          <p:cNvSpPr/>
          <p:nvPr/>
        </p:nvSpPr>
        <p:spPr>
          <a:xfrm>
            <a:off x="4031292" y="4725000"/>
            <a:ext cx="1079500" cy="401189"/>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646" fontAlgn="auto">
              <a:spcBef>
                <a:spcPts val="0"/>
              </a:spcBef>
              <a:spcAft>
                <a:spcPts val="0"/>
              </a:spcAft>
              <a:defRPr/>
            </a:pPr>
            <a:r>
              <a:rPr lang="ja-JP" altLang="en-US" sz="1200" dirty="0">
                <a:solidFill>
                  <a:prstClr val="black"/>
                </a:solidFill>
              </a:rPr>
              <a:t>年金</a:t>
            </a:r>
            <a:endParaRPr lang="en-US" altLang="ja-JP" sz="1200" dirty="0">
              <a:solidFill>
                <a:prstClr val="black"/>
              </a:solidFill>
            </a:endParaRPr>
          </a:p>
          <a:p>
            <a:pPr algn="ctr" defTabSz="913646" fontAlgn="auto">
              <a:spcBef>
                <a:spcPts val="0"/>
              </a:spcBef>
              <a:spcAft>
                <a:spcPts val="0"/>
              </a:spcAft>
              <a:defRPr/>
            </a:pPr>
            <a:r>
              <a:rPr lang="ja-JP" altLang="en-US" sz="1200" dirty="0" smtClean="0">
                <a:solidFill>
                  <a:prstClr val="black"/>
                </a:solidFill>
              </a:rPr>
              <a:t>１．１倍</a:t>
            </a:r>
            <a:endParaRPr lang="ja-JP" altLang="en-US" sz="1200" dirty="0">
              <a:solidFill>
                <a:prstClr val="black"/>
              </a:solidFill>
            </a:endParaRPr>
          </a:p>
        </p:txBody>
      </p:sp>
      <p:sp>
        <p:nvSpPr>
          <p:cNvPr id="17" name="円/楕円 16"/>
          <p:cNvSpPr/>
          <p:nvPr/>
        </p:nvSpPr>
        <p:spPr>
          <a:xfrm>
            <a:off x="4013148" y="3519823"/>
            <a:ext cx="1116012" cy="399928"/>
          </a:xfrm>
          <a:prstGeom prst="ellipse">
            <a:avLst/>
          </a:prstGeom>
          <a:solidFill>
            <a:schemeClr val="accent6">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646" fontAlgn="auto">
              <a:spcBef>
                <a:spcPts val="0"/>
              </a:spcBef>
              <a:spcAft>
                <a:spcPts val="0"/>
              </a:spcAft>
              <a:defRPr/>
            </a:pPr>
            <a:r>
              <a:rPr lang="ja-JP" altLang="en-US" sz="1200" dirty="0">
                <a:solidFill>
                  <a:prstClr val="black"/>
                </a:solidFill>
              </a:rPr>
              <a:t>医療</a:t>
            </a:r>
            <a:endParaRPr lang="en-US" altLang="ja-JP" sz="1200" dirty="0">
              <a:solidFill>
                <a:prstClr val="black"/>
              </a:solidFill>
            </a:endParaRPr>
          </a:p>
          <a:p>
            <a:pPr algn="ctr" defTabSz="913646" fontAlgn="auto">
              <a:spcBef>
                <a:spcPts val="0"/>
              </a:spcBef>
              <a:spcAft>
                <a:spcPts val="0"/>
              </a:spcAft>
              <a:defRPr/>
            </a:pPr>
            <a:r>
              <a:rPr lang="ja-JP" altLang="en-US" sz="1200" dirty="0" smtClean="0">
                <a:solidFill>
                  <a:prstClr val="black"/>
                </a:solidFill>
              </a:rPr>
              <a:t>１．５倍</a:t>
            </a:r>
            <a:endParaRPr lang="ja-JP" altLang="en-US" sz="1200" dirty="0">
              <a:solidFill>
                <a:prstClr val="black"/>
              </a:solidFill>
            </a:endParaRPr>
          </a:p>
        </p:txBody>
      </p:sp>
      <p:sp>
        <p:nvSpPr>
          <p:cNvPr id="18" name="円/楕円 17"/>
          <p:cNvSpPr/>
          <p:nvPr/>
        </p:nvSpPr>
        <p:spPr>
          <a:xfrm>
            <a:off x="3946923" y="2668191"/>
            <a:ext cx="1248889" cy="399928"/>
          </a:xfrm>
          <a:prstGeom prst="ellipse">
            <a:avLst/>
          </a:prstGeom>
          <a:solidFill>
            <a:schemeClr val="accent6">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646" fontAlgn="auto">
              <a:spcBef>
                <a:spcPts val="0"/>
              </a:spcBef>
              <a:spcAft>
                <a:spcPts val="0"/>
              </a:spcAft>
              <a:defRPr/>
            </a:pPr>
            <a:r>
              <a:rPr lang="ja-JP" altLang="en-US" sz="1400" b="1" dirty="0">
                <a:solidFill>
                  <a:srgbClr val="FF0000"/>
                </a:solidFill>
              </a:rPr>
              <a:t>介護</a:t>
            </a:r>
            <a:endParaRPr lang="en-US" altLang="ja-JP" sz="1400" b="1" dirty="0">
              <a:solidFill>
                <a:srgbClr val="FF0000"/>
              </a:solidFill>
            </a:endParaRPr>
          </a:p>
          <a:p>
            <a:pPr algn="ctr" defTabSz="913646" fontAlgn="auto">
              <a:spcBef>
                <a:spcPts val="0"/>
              </a:spcBef>
              <a:spcAft>
                <a:spcPts val="0"/>
              </a:spcAft>
              <a:defRPr/>
            </a:pPr>
            <a:r>
              <a:rPr lang="ja-JP" altLang="en-US" sz="1400" b="1" dirty="0" smtClean="0">
                <a:solidFill>
                  <a:srgbClr val="FF0000"/>
                </a:solidFill>
              </a:rPr>
              <a:t>２．４倍</a:t>
            </a:r>
            <a:endParaRPr lang="ja-JP" altLang="en-US" sz="1400" b="1" dirty="0">
              <a:solidFill>
                <a:srgbClr val="FF0000"/>
              </a:solidFill>
            </a:endParaRPr>
          </a:p>
        </p:txBody>
      </p:sp>
      <p:sp>
        <p:nvSpPr>
          <p:cNvPr id="20" name="正方形/長方形 19"/>
          <p:cNvSpPr/>
          <p:nvPr/>
        </p:nvSpPr>
        <p:spPr>
          <a:xfrm>
            <a:off x="1713947" y="2020963"/>
            <a:ext cx="1366838" cy="39992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646" fontAlgn="auto">
              <a:spcBef>
                <a:spcPts val="0"/>
              </a:spcBef>
              <a:spcAft>
                <a:spcPts val="0"/>
              </a:spcAft>
              <a:defRPr/>
            </a:pPr>
            <a:r>
              <a:rPr lang="ja-JP" altLang="en-US" sz="1200" u="sng" dirty="0" smtClean="0">
                <a:solidFill>
                  <a:prstClr val="black"/>
                </a:solidFill>
              </a:rPr>
              <a:t>１０９．５兆円</a:t>
            </a:r>
            <a:endParaRPr lang="en-US" altLang="ja-JP" sz="1200" u="sng" dirty="0">
              <a:solidFill>
                <a:prstClr val="black"/>
              </a:solidFill>
            </a:endParaRPr>
          </a:p>
          <a:p>
            <a:pPr algn="ctr" defTabSz="913646" fontAlgn="auto">
              <a:spcBef>
                <a:spcPts val="0"/>
              </a:spcBef>
              <a:spcAft>
                <a:spcPts val="0"/>
              </a:spcAft>
              <a:defRPr/>
            </a:pPr>
            <a:r>
              <a:rPr lang="ja-JP" altLang="en-US" sz="1200" dirty="0">
                <a:solidFill>
                  <a:prstClr val="black"/>
                </a:solidFill>
              </a:rPr>
              <a:t>（</a:t>
            </a:r>
            <a:r>
              <a:rPr lang="ja-JP" altLang="en-US" sz="1200" dirty="0" smtClean="0">
                <a:solidFill>
                  <a:prstClr val="black"/>
                </a:solidFill>
              </a:rPr>
              <a:t>２２．８％</a:t>
            </a:r>
            <a:r>
              <a:rPr lang="ja-JP" altLang="en-US" sz="1200" dirty="0">
                <a:solidFill>
                  <a:prstClr val="black"/>
                </a:solidFill>
              </a:rPr>
              <a:t>）</a:t>
            </a:r>
          </a:p>
        </p:txBody>
      </p:sp>
      <p:sp>
        <p:nvSpPr>
          <p:cNvPr id="21" name="正方形/長方形 20"/>
          <p:cNvSpPr/>
          <p:nvPr/>
        </p:nvSpPr>
        <p:spPr>
          <a:xfrm>
            <a:off x="5967924" y="1197421"/>
            <a:ext cx="1861130" cy="390525"/>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646" fontAlgn="auto">
              <a:spcBef>
                <a:spcPts val="0"/>
              </a:spcBef>
              <a:spcAft>
                <a:spcPts val="0"/>
              </a:spcAft>
              <a:defRPr/>
            </a:pPr>
            <a:r>
              <a:rPr lang="ja-JP" altLang="en-US" sz="1200" u="sng" dirty="0" smtClean="0">
                <a:solidFill>
                  <a:prstClr val="black"/>
                </a:solidFill>
              </a:rPr>
              <a:t>１４８．９兆円</a:t>
            </a:r>
            <a:r>
              <a:rPr lang="en-US" altLang="ja-JP" sz="1200" u="sng" dirty="0" smtClean="0">
                <a:solidFill>
                  <a:prstClr val="black"/>
                </a:solidFill>
              </a:rPr>
              <a:t>〔144.8</a:t>
            </a:r>
            <a:r>
              <a:rPr lang="ja-JP" altLang="en-US" sz="1200" u="sng" dirty="0" smtClean="0">
                <a:solidFill>
                  <a:prstClr val="black"/>
                </a:solidFill>
              </a:rPr>
              <a:t>兆</a:t>
            </a:r>
            <a:r>
              <a:rPr lang="en-US" altLang="ja-JP" sz="1200" u="sng" dirty="0" smtClean="0">
                <a:solidFill>
                  <a:prstClr val="black"/>
                </a:solidFill>
              </a:rPr>
              <a:t>〕</a:t>
            </a:r>
            <a:endParaRPr lang="en-US" altLang="ja-JP" sz="1200" u="sng" dirty="0">
              <a:solidFill>
                <a:prstClr val="black"/>
              </a:solidFill>
            </a:endParaRPr>
          </a:p>
          <a:p>
            <a:pPr algn="ctr" defTabSz="913646" fontAlgn="auto">
              <a:spcBef>
                <a:spcPts val="0"/>
              </a:spcBef>
              <a:spcAft>
                <a:spcPts val="0"/>
              </a:spcAft>
              <a:defRPr/>
            </a:pPr>
            <a:r>
              <a:rPr lang="ja-JP" altLang="en-US" sz="1200" dirty="0">
                <a:solidFill>
                  <a:prstClr val="black"/>
                </a:solidFill>
              </a:rPr>
              <a:t>（</a:t>
            </a:r>
            <a:r>
              <a:rPr lang="ja-JP" altLang="en-US" sz="1200" dirty="0" smtClean="0">
                <a:solidFill>
                  <a:prstClr val="black"/>
                </a:solidFill>
              </a:rPr>
              <a:t>２４．４％）</a:t>
            </a:r>
            <a:r>
              <a:rPr lang="en-US" altLang="ja-JP" sz="1200" dirty="0" smtClean="0">
                <a:solidFill>
                  <a:prstClr val="black"/>
                </a:solidFill>
              </a:rPr>
              <a:t>〔23.7</a:t>
            </a:r>
            <a:r>
              <a:rPr lang="ja-JP" altLang="en-US" sz="1200" dirty="0" smtClean="0">
                <a:solidFill>
                  <a:prstClr val="black"/>
                </a:solidFill>
              </a:rPr>
              <a:t>％</a:t>
            </a:r>
            <a:r>
              <a:rPr lang="en-US" altLang="ja-JP" sz="1200" dirty="0" smtClean="0">
                <a:solidFill>
                  <a:prstClr val="black"/>
                </a:solidFill>
              </a:rPr>
              <a:t>〕</a:t>
            </a:r>
            <a:endParaRPr lang="ja-JP" altLang="en-US" sz="1200" dirty="0">
              <a:solidFill>
                <a:prstClr val="black"/>
              </a:solidFill>
            </a:endParaRPr>
          </a:p>
        </p:txBody>
      </p:sp>
      <p:cxnSp>
        <p:nvCxnSpPr>
          <p:cNvPr id="23" name="直線矢印コネクタ 22"/>
          <p:cNvCxnSpPr>
            <a:stCxn id="20" idx="3"/>
            <a:endCxn id="21" idx="1"/>
          </p:cNvCxnSpPr>
          <p:nvPr/>
        </p:nvCxnSpPr>
        <p:spPr>
          <a:xfrm flipV="1">
            <a:off x="3080899" y="1392015"/>
            <a:ext cx="2887173" cy="828910"/>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4" name="円/楕円 23"/>
          <p:cNvSpPr/>
          <p:nvPr/>
        </p:nvSpPr>
        <p:spPr>
          <a:xfrm>
            <a:off x="3373755" y="1197382"/>
            <a:ext cx="2394798" cy="770474"/>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646" fontAlgn="auto">
              <a:spcBef>
                <a:spcPts val="0"/>
              </a:spcBef>
              <a:spcAft>
                <a:spcPts val="0"/>
              </a:spcAft>
              <a:defRPr/>
            </a:pPr>
            <a:r>
              <a:rPr lang="ja-JP" altLang="en-US" sz="1400" b="1" dirty="0">
                <a:solidFill>
                  <a:prstClr val="black"/>
                </a:solidFill>
              </a:rPr>
              <a:t>社会保障に係る費用</a:t>
            </a:r>
            <a:endParaRPr lang="en-US" altLang="ja-JP" sz="1400" b="1" dirty="0">
              <a:solidFill>
                <a:prstClr val="black"/>
              </a:solidFill>
            </a:endParaRPr>
          </a:p>
          <a:p>
            <a:pPr algn="ctr" defTabSz="913646" fontAlgn="auto">
              <a:spcBef>
                <a:spcPts val="0"/>
              </a:spcBef>
              <a:spcAft>
                <a:spcPts val="0"/>
              </a:spcAft>
              <a:defRPr/>
            </a:pPr>
            <a:r>
              <a:rPr lang="ja-JP" altLang="en-US" sz="1400" b="1" dirty="0" smtClean="0">
                <a:solidFill>
                  <a:prstClr val="black"/>
                </a:solidFill>
              </a:rPr>
              <a:t>１．４倍</a:t>
            </a:r>
            <a:endParaRPr lang="ja-JP" altLang="en-US" sz="1400" b="1" dirty="0">
              <a:solidFill>
                <a:prstClr val="black"/>
              </a:solidFill>
            </a:endParaRPr>
          </a:p>
        </p:txBody>
      </p:sp>
      <p:sp>
        <p:nvSpPr>
          <p:cNvPr id="141335" name="テキスト ボックス 26"/>
          <p:cNvSpPr txBox="1">
            <a:spLocks noChangeArrowheads="1"/>
          </p:cNvSpPr>
          <p:nvPr/>
        </p:nvSpPr>
        <p:spPr bwMode="auto">
          <a:xfrm>
            <a:off x="1344789" y="5665122"/>
            <a:ext cx="2016125"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ctr" defTabSz="913646" eaLnBrk="1" fontAlgn="auto" hangingPunct="1">
              <a:spcBef>
                <a:spcPts val="0"/>
              </a:spcBef>
              <a:spcAft>
                <a:spcPts val="0"/>
              </a:spcAft>
            </a:pPr>
            <a:r>
              <a:rPr lang="ja-JP" altLang="en-US" sz="1200" dirty="0">
                <a:solidFill>
                  <a:prstClr val="black"/>
                </a:solidFill>
              </a:rPr>
              <a:t>ＧＤＰ　</a:t>
            </a:r>
            <a:r>
              <a:rPr lang="ja-JP" altLang="en-US" sz="1200" dirty="0" smtClean="0">
                <a:solidFill>
                  <a:prstClr val="black"/>
                </a:solidFill>
              </a:rPr>
              <a:t>４７９．６兆円</a:t>
            </a:r>
            <a:endParaRPr lang="en-US" altLang="ja-JP" sz="1200" dirty="0">
              <a:solidFill>
                <a:prstClr val="black"/>
              </a:solidFill>
            </a:endParaRPr>
          </a:p>
          <a:p>
            <a:pPr algn="ctr" defTabSz="913646" eaLnBrk="1" fontAlgn="auto" hangingPunct="1">
              <a:spcBef>
                <a:spcPts val="0"/>
              </a:spcBef>
              <a:spcAft>
                <a:spcPts val="0"/>
              </a:spcAft>
            </a:pPr>
            <a:r>
              <a:rPr lang="en-US" altLang="ja-JP" b="1" dirty="0" smtClean="0">
                <a:solidFill>
                  <a:prstClr val="black"/>
                </a:solidFill>
              </a:rPr>
              <a:t>2012</a:t>
            </a:r>
            <a:r>
              <a:rPr lang="ja-JP" altLang="en-US" b="1" dirty="0" smtClean="0">
                <a:solidFill>
                  <a:prstClr val="black"/>
                </a:solidFill>
              </a:rPr>
              <a:t>年度</a:t>
            </a:r>
            <a:endParaRPr lang="en-US" altLang="ja-JP" b="1" dirty="0">
              <a:solidFill>
                <a:prstClr val="black"/>
              </a:solidFill>
            </a:endParaRPr>
          </a:p>
        </p:txBody>
      </p:sp>
      <p:sp>
        <p:nvSpPr>
          <p:cNvPr id="141336" name="テキスト ボックス 27"/>
          <p:cNvSpPr txBox="1">
            <a:spLocks noChangeArrowheads="1"/>
          </p:cNvSpPr>
          <p:nvPr/>
        </p:nvSpPr>
        <p:spPr bwMode="auto">
          <a:xfrm>
            <a:off x="5846913" y="5663535"/>
            <a:ext cx="2016125"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ctr" defTabSz="913646" eaLnBrk="1" fontAlgn="auto" hangingPunct="1">
              <a:spcBef>
                <a:spcPts val="0"/>
              </a:spcBef>
              <a:spcAft>
                <a:spcPts val="0"/>
              </a:spcAft>
            </a:pPr>
            <a:r>
              <a:rPr lang="ja-JP" altLang="en-US" sz="1200" dirty="0">
                <a:solidFill>
                  <a:prstClr val="black"/>
                </a:solidFill>
              </a:rPr>
              <a:t>ＧＤＰ　</a:t>
            </a:r>
            <a:r>
              <a:rPr lang="ja-JP" altLang="en-US" sz="1200" dirty="0" smtClean="0">
                <a:solidFill>
                  <a:prstClr val="black"/>
                </a:solidFill>
              </a:rPr>
              <a:t>６１０．６兆円</a:t>
            </a:r>
            <a:endParaRPr lang="en-US" altLang="ja-JP" sz="1200" dirty="0">
              <a:solidFill>
                <a:prstClr val="black"/>
              </a:solidFill>
            </a:endParaRPr>
          </a:p>
          <a:p>
            <a:pPr algn="ctr" defTabSz="913646" eaLnBrk="1" fontAlgn="auto" hangingPunct="1">
              <a:spcBef>
                <a:spcPts val="0"/>
              </a:spcBef>
              <a:spcAft>
                <a:spcPts val="0"/>
              </a:spcAft>
            </a:pPr>
            <a:r>
              <a:rPr lang="en-US" altLang="ja-JP" b="1" dirty="0">
                <a:solidFill>
                  <a:prstClr val="black"/>
                </a:solidFill>
              </a:rPr>
              <a:t>2025</a:t>
            </a:r>
            <a:r>
              <a:rPr lang="ja-JP" altLang="en-US" b="1" dirty="0">
                <a:solidFill>
                  <a:prstClr val="black"/>
                </a:solidFill>
              </a:rPr>
              <a:t>年度</a:t>
            </a:r>
            <a:endParaRPr lang="en-US" altLang="ja-JP" b="1" dirty="0">
              <a:solidFill>
                <a:prstClr val="black"/>
              </a:solidFill>
            </a:endParaRPr>
          </a:p>
        </p:txBody>
      </p:sp>
      <p:cxnSp>
        <p:nvCxnSpPr>
          <p:cNvPr id="31" name="直線矢印コネクタ 30"/>
          <p:cNvCxnSpPr/>
          <p:nvPr/>
        </p:nvCxnSpPr>
        <p:spPr>
          <a:xfrm>
            <a:off x="3132138" y="5749406"/>
            <a:ext cx="2951162" cy="326"/>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2" name="円/楕円 31"/>
          <p:cNvSpPr/>
          <p:nvPr/>
        </p:nvSpPr>
        <p:spPr>
          <a:xfrm>
            <a:off x="3490855" y="5827294"/>
            <a:ext cx="2160587" cy="200595"/>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646" fontAlgn="auto">
              <a:spcBef>
                <a:spcPts val="0"/>
              </a:spcBef>
              <a:spcAft>
                <a:spcPts val="0"/>
              </a:spcAft>
              <a:defRPr/>
            </a:pPr>
            <a:r>
              <a:rPr lang="ja-JP" altLang="en-US" sz="1200" dirty="0">
                <a:solidFill>
                  <a:prstClr val="black"/>
                </a:solidFill>
              </a:rPr>
              <a:t>ＧＤＰ　</a:t>
            </a:r>
            <a:r>
              <a:rPr lang="ja-JP" altLang="en-US" sz="1200" dirty="0" smtClean="0">
                <a:solidFill>
                  <a:prstClr val="black"/>
                </a:solidFill>
              </a:rPr>
              <a:t>１．３倍</a:t>
            </a:r>
            <a:endParaRPr lang="en-US" altLang="ja-JP" sz="1200" dirty="0">
              <a:solidFill>
                <a:prstClr val="black"/>
              </a:solidFill>
            </a:endParaRPr>
          </a:p>
        </p:txBody>
      </p:sp>
      <p:sp>
        <p:nvSpPr>
          <p:cNvPr id="27" name="角丸四角形 26"/>
          <p:cNvSpPr/>
          <p:nvPr/>
        </p:nvSpPr>
        <p:spPr>
          <a:xfrm>
            <a:off x="344318" y="488547"/>
            <a:ext cx="8669048" cy="648072"/>
          </a:xfrm>
          <a:prstGeom prst="roundRect">
            <a:avLst>
              <a:gd name="adj" fmla="val 9044"/>
            </a:avLst>
          </a:prstGeom>
          <a:solidFill>
            <a:srgbClr val="FFFFCC"/>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388" tIns="45695" rIns="91388" bIns="45695" anchor="ctr"/>
          <a:lstStyle/>
          <a:p>
            <a:pPr defTabSz="913646" fontAlgn="auto">
              <a:spcBef>
                <a:spcPts val="0"/>
              </a:spcBef>
              <a:spcAft>
                <a:spcPts val="0"/>
              </a:spcAft>
              <a:defRPr/>
            </a:pPr>
            <a:r>
              <a:rPr lang="ja-JP" altLang="en-US" dirty="0" smtClean="0">
                <a:solidFill>
                  <a:prstClr val="black"/>
                </a:solidFill>
              </a:rPr>
              <a:t>現在約</a:t>
            </a:r>
            <a:r>
              <a:rPr lang="en-US" altLang="ja-JP" dirty="0" smtClean="0">
                <a:solidFill>
                  <a:prstClr val="black"/>
                </a:solidFill>
              </a:rPr>
              <a:t>9</a:t>
            </a:r>
            <a:r>
              <a:rPr lang="ja-JP" altLang="en-US" dirty="0" smtClean="0">
                <a:solidFill>
                  <a:prstClr val="black"/>
                </a:solidFill>
              </a:rPr>
              <a:t>兆円の給付費が、医療介護の充実と重点化・効率化を行うことで、</a:t>
            </a:r>
            <a:r>
              <a:rPr lang="en-US" altLang="ja-JP" dirty="0" smtClean="0">
                <a:solidFill>
                  <a:prstClr val="black"/>
                </a:solidFill>
              </a:rPr>
              <a:t>2025</a:t>
            </a:r>
            <a:r>
              <a:rPr lang="ja-JP" altLang="en-US" dirty="0" smtClean="0">
                <a:solidFill>
                  <a:prstClr val="black"/>
                </a:solidFill>
              </a:rPr>
              <a:t>年には約</a:t>
            </a:r>
            <a:r>
              <a:rPr lang="en-US" altLang="ja-JP" dirty="0" smtClean="0">
                <a:solidFill>
                  <a:prstClr val="black"/>
                </a:solidFill>
              </a:rPr>
              <a:t>20</a:t>
            </a:r>
            <a:r>
              <a:rPr lang="ja-JP" altLang="en-US" dirty="0" smtClean="0">
                <a:solidFill>
                  <a:prstClr val="black"/>
                </a:solidFill>
              </a:rPr>
              <a:t>兆円に</a:t>
            </a:r>
          </a:p>
        </p:txBody>
      </p:sp>
      <p:sp>
        <p:nvSpPr>
          <p:cNvPr id="28" name="タイトル 5"/>
          <p:cNvSpPr txBox="1">
            <a:spLocks/>
          </p:cNvSpPr>
          <p:nvPr/>
        </p:nvSpPr>
        <p:spPr>
          <a:xfrm>
            <a:off x="457303" y="-315416"/>
            <a:ext cx="8229600" cy="1143000"/>
          </a:xfrm>
          <a:prstGeom prst="rect">
            <a:avLst/>
          </a:prstGeom>
          <a:noFill/>
        </p:spPr>
        <p:txBody>
          <a:bodyPr vert="horz" lIns="91365" tIns="45682" rIns="91365" bIns="45682" rtlCol="0" anchor="ctr">
            <a:normAutofit/>
          </a:bodyPr>
          <a:lstStyle/>
          <a:p>
            <a:pPr algn="ctr" defTabSz="913646" fontAlgn="auto">
              <a:spcAft>
                <a:spcPts val="0"/>
              </a:spcAft>
              <a:defRPr/>
            </a:pPr>
            <a:r>
              <a:rPr lang="ja-JP" altLang="en-US" sz="3200" dirty="0" smtClean="0">
                <a:solidFill>
                  <a:prstClr val="black"/>
                </a:solidFill>
                <a:latin typeface="Calibri"/>
                <a:ea typeface="ＭＳ Ｐゴシック"/>
              </a:rPr>
              <a:t>介護給付費の見通し</a:t>
            </a:r>
            <a:endParaRPr lang="ja-JP" altLang="en-US" sz="3200" dirty="0">
              <a:solidFill>
                <a:prstClr val="black"/>
              </a:solidFill>
              <a:latin typeface="Calibri"/>
              <a:ea typeface="ＭＳ Ｐゴシック"/>
            </a:endParaRPr>
          </a:p>
        </p:txBody>
      </p:sp>
      <p:sp>
        <p:nvSpPr>
          <p:cNvPr id="141337" name="テキスト ボックス 28"/>
          <p:cNvSpPr txBox="1">
            <a:spLocks noChangeArrowheads="1"/>
          </p:cNvSpPr>
          <p:nvPr/>
        </p:nvSpPr>
        <p:spPr bwMode="auto">
          <a:xfrm>
            <a:off x="0" y="6229270"/>
            <a:ext cx="9144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defTabSz="913646" eaLnBrk="1" fontAlgn="auto" hangingPunct="1">
              <a:spcBef>
                <a:spcPts val="0"/>
              </a:spcBef>
              <a:spcAft>
                <a:spcPts val="0"/>
              </a:spcAft>
            </a:pPr>
            <a:r>
              <a:rPr lang="ja-JP" altLang="en-US" sz="800" dirty="0">
                <a:solidFill>
                  <a:prstClr val="black"/>
                </a:solidFill>
                <a:latin typeface="ＭＳ Ｐ明朝" pitchFamily="18" charset="-128"/>
                <a:ea typeface="ＭＳ Ｐ明朝" pitchFamily="18" charset="-128"/>
              </a:rPr>
              <a:t>（出典</a:t>
            </a:r>
            <a:r>
              <a:rPr lang="ja-JP" altLang="en-US" sz="800" dirty="0" smtClean="0">
                <a:solidFill>
                  <a:prstClr val="black"/>
                </a:solidFill>
                <a:latin typeface="ＭＳ Ｐ明朝" pitchFamily="18" charset="-128"/>
                <a:ea typeface="ＭＳ Ｐ明朝" pitchFamily="18" charset="-128"/>
              </a:rPr>
              <a:t>）「社会保障に係る費用の将来推計の改定について（平成</a:t>
            </a:r>
            <a:r>
              <a:rPr lang="en-US" altLang="ja-JP" sz="800" dirty="0" smtClean="0">
                <a:solidFill>
                  <a:prstClr val="black"/>
                </a:solidFill>
                <a:latin typeface="ＭＳ Ｐ明朝" pitchFamily="18" charset="-128"/>
                <a:ea typeface="ＭＳ Ｐ明朝" pitchFamily="18" charset="-128"/>
              </a:rPr>
              <a:t>24</a:t>
            </a:r>
            <a:r>
              <a:rPr lang="ja-JP" altLang="en-US" sz="800" dirty="0" smtClean="0">
                <a:solidFill>
                  <a:prstClr val="black"/>
                </a:solidFill>
                <a:latin typeface="ＭＳ Ｐ明朝" pitchFamily="18" charset="-128"/>
                <a:ea typeface="ＭＳ Ｐ明朝" pitchFamily="18" charset="-128"/>
              </a:rPr>
              <a:t>年３月）」（厚生労働省政策統括官（社会保障担当）作成）を基に作成。</a:t>
            </a:r>
            <a:endParaRPr lang="en-US" altLang="ja-JP" sz="800" dirty="0" smtClean="0">
              <a:solidFill>
                <a:prstClr val="black"/>
              </a:solidFill>
              <a:latin typeface="ＭＳ Ｐ明朝" pitchFamily="18" charset="-128"/>
              <a:ea typeface="ＭＳ Ｐ明朝" pitchFamily="18" charset="-128"/>
            </a:endParaRPr>
          </a:p>
          <a:p>
            <a:pPr defTabSz="913646" eaLnBrk="1" fontAlgn="auto" hangingPunct="1">
              <a:spcBef>
                <a:spcPts val="0"/>
              </a:spcBef>
              <a:spcAft>
                <a:spcPts val="0"/>
              </a:spcAft>
            </a:pPr>
            <a:r>
              <a:rPr lang="ja-JP" altLang="en-US" sz="800" dirty="0" smtClean="0">
                <a:solidFill>
                  <a:prstClr val="black"/>
                </a:solidFill>
                <a:latin typeface="ＭＳ Ｐ明朝" pitchFamily="18" charset="-128"/>
                <a:ea typeface="ＭＳ Ｐ明朝" pitchFamily="18" charset="-128"/>
              </a:rPr>
              <a:t>　（注１）医療介護の改革のうち保険者機能の強化や年金制度改革の効果は反映していない。</a:t>
            </a:r>
            <a:endParaRPr lang="en-US" altLang="ja-JP" sz="800" dirty="0">
              <a:solidFill>
                <a:prstClr val="black"/>
              </a:solidFill>
              <a:latin typeface="ＭＳ Ｐ明朝" pitchFamily="18" charset="-128"/>
              <a:ea typeface="ＭＳ Ｐ明朝" pitchFamily="18" charset="-128"/>
            </a:endParaRPr>
          </a:p>
          <a:p>
            <a:pPr defTabSz="913646" eaLnBrk="1" fontAlgn="auto" hangingPunct="1">
              <a:spcBef>
                <a:spcPts val="0"/>
              </a:spcBef>
              <a:spcAft>
                <a:spcPts val="0"/>
              </a:spcAft>
            </a:pPr>
            <a:r>
              <a:rPr lang="ja-JP" altLang="en-US" sz="800" dirty="0">
                <a:solidFill>
                  <a:prstClr val="black"/>
                </a:solidFill>
                <a:latin typeface="ＭＳ Ｐ明朝" pitchFamily="18" charset="-128"/>
                <a:ea typeface="ＭＳ Ｐ明朝" pitchFamily="18" charset="-128"/>
              </a:rPr>
              <a:t>　</a:t>
            </a:r>
            <a:r>
              <a:rPr lang="ja-JP" altLang="en-US" sz="800" dirty="0" smtClean="0">
                <a:solidFill>
                  <a:prstClr val="black"/>
                </a:solidFill>
                <a:latin typeface="ＭＳ Ｐ明朝" pitchFamily="18" charset="-128"/>
                <a:ea typeface="ＭＳ Ｐ明朝" pitchFamily="18" charset="-128"/>
              </a:rPr>
              <a:t>（注２）（　）内の％表示は対ＧＤＰ比。</a:t>
            </a:r>
            <a:endParaRPr lang="en-US" altLang="ja-JP" sz="800" dirty="0" smtClean="0">
              <a:solidFill>
                <a:prstClr val="black"/>
              </a:solidFill>
              <a:latin typeface="ＭＳ Ｐ明朝" pitchFamily="18" charset="-128"/>
              <a:ea typeface="ＭＳ Ｐ明朝" pitchFamily="18" charset="-128"/>
            </a:endParaRPr>
          </a:p>
          <a:p>
            <a:pPr defTabSz="913646" eaLnBrk="1" fontAlgn="auto" hangingPunct="1">
              <a:spcBef>
                <a:spcPts val="0"/>
              </a:spcBef>
              <a:spcAft>
                <a:spcPts val="0"/>
              </a:spcAft>
            </a:pPr>
            <a:r>
              <a:rPr lang="ja-JP" altLang="en-US" sz="800" dirty="0" smtClean="0">
                <a:solidFill>
                  <a:prstClr val="black"/>
                </a:solidFill>
                <a:latin typeface="ＭＳ Ｐ明朝" pitchFamily="18" charset="-128"/>
                <a:ea typeface="ＭＳ Ｐ明朝" pitchFamily="18" charset="-128"/>
              </a:rPr>
              <a:t>　（注３）</a:t>
            </a:r>
            <a:r>
              <a:rPr lang="en-US" altLang="ja-JP" sz="800" dirty="0" smtClean="0">
                <a:solidFill>
                  <a:prstClr val="black"/>
                </a:solidFill>
                <a:latin typeface="ＭＳ Ｐ明朝" pitchFamily="18" charset="-128"/>
                <a:ea typeface="ＭＳ Ｐ明朝" pitchFamily="18" charset="-128"/>
              </a:rPr>
              <a:t>2025</a:t>
            </a:r>
            <a:r>
              <a:rPr lang="ja-JP" altLang="en-US" sz="800" dirty="0">
                <a:solidFill>
                  <a:prstClr val="black"/>
                </a:solidFill>
                <a:latin typeface="ＭＳ Ｐ明朝" pitchFamily="18" charset="-128"/>
                <a:ea typeface="ＭＳ Ｐ明朝" pitchFamily="18" charset="-128"/>
              </a:rPr>
              <a:t>年度</a:t>
            </a:r>
            <a:r>
              <a:rPr lang="ja-JP" altLang="en-US" sz="800" dirty="0" smtClean="0">
                <a:solidFill>
                  <a:prstClr val="black"/>
                </a:solidFill>
                <a:latin typeface="ＭＳ Ｐ明朝" pitchFamily="18" charset="-128"/>
                <a:ea typeface="ＭＳ Ｐ明朝" pitchFamily="18" charset="-128"/>
              </a:rPr>
              <a:t>の</a:t>
            </a:r>
            <a:r>
              <a:rPr lang="en-US" altLang="ja-JP" sz="800" dirty="0" smtClean="0">
                <a:solidFill>
                  <a:prstClr val="black"/>
                </a:solidFill>
                <a:latin typeface="ＭＳ Ｐ明朝" pitchFamily="18" charset="-128"/>
                <a:ea typeface="ＭＳ Ｐ明朝" pitchFamily="18" charset="-128"/>
              </a:rPr>
              <a:t>〔</a:t>
            </a:r>
            <a:r>
              <a:rPr lang="ja-JP" altLang="en-US" sz="800" dirty="0" smtClean="0">
                <a:solidFill>
                  <a:prstClr val="black"/>
                </a:solidFill>
                <a:latin typeface="ＭＳ Ｐ明朝" pitchFamily="18" charset="-128"/>
                <a:ea typeface="ＭＳ Ｐ明朝" pitchFamily="18" charset="-128"/>
              </a:rPr>
              <a:t>　</a:t>
            </a:r>
            <a:r>
              <a:rPr lang="en-US" altLang="ja-JP" sz="800" dirty="0" smtClean="0">
                <a:solidFill>
                  <a:prstClr val="black"/>
                </a:solidFill>
                <a:latin typeface="ＭＳ Ｐ明朝" pitchFamily="18" charset="-128"/>
                <a:ea typeface="ＭＳ Ｐ明朝" pitchFamily="18" charset="-128"/>
              </a:rPr>
              <a:t>〕</a:t>
            </a:r>
            <a:r>
              <a:rPr lang="ja-JP" altLang="en-US" sz="800" dirty="0" smtClean="0">
                <a:solidFill>
                  <a:prstClr val="black"/>
                </a:solidFill>
                <a:latin typeface="ＭＳ Ｐ明朝" pitchFamily="18" charset="-128"/>
                <a:ea typeface="ＭＳ Ｐ明朝" pitchFamily="18" charset="-128"/>
              </a:rPr>
              <a:t>内は、医療</a:t>
            </a:r>
            <a:r>
              <a:rPr lang="ja-JP" altLang="en-US" sz="800" dirty="0">
                <a:solidFill>
                  <a:prstClr val="black"/>
                </a:solidFill>
                <a:latin typeface="ＭＳ Ｐ明朝" pitchFamily="18" charset="-128"/>
                <a:ea typeface="ＭＳ Ｐ明朝" pitchFamily="18" charset="-128"/>
              </a:rPr>
              <a:t>介護について充実と重点化・効率化を行わず</a:t>
            </a:r>
            <a:r>
              <a:rPr lang="ja-JP" altLang="en-US" sz="800" dirty="0" smtClean="0">
                <a:solidFill>
                  <a:prstClr val="black"/>
                </a:solidFill>
                <a:latin typeface="ＭＳ Ｐ明朝" pitchFamily="18" charset="-128"/>
                <a:ea typeface="ＭＳ Ｐ明朝" pitchFamily="18" charset="-128"/>
              </a:rPr>
              <a:t>、現状を投影した場合の給付費等。</a:t>
            </a:r>
            <a:endParaRPr lang="en-US" altLang="ja-JP" sz="800" dirty="0">
              <a:solidFill>
                <a:prstClr val="black"/>
              </a:solidFill>
              <a:latin typeface="ＭＳ Ｐ明朝" pitchFamily="18" charset="-128"/>
              <a:ea typeface="ＭＳ Ｐ明朝" pitchFamily="18" charset="-128"/>
            </a:endParaRPr>
          </a:p>
        </p:txBody>
      </p:sp>
    </p:spTree>
    <p:extLst>
      <p:ext uri="{BB962C8B-B14F-4D97-AF65-F5344CB8AC3E}">
        <p14:creationId xmlns:p14="http://schemas.microsoft.com/office/powerpoint/2010/main" val="15331602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4"/>
          <p:cNvSpPr txBox="1">
            <a:spLocks noChangeArrowheads="1"/>
          </p:cNvSpPr>
          <p:nvPr/>
        </p:nvSpPr>
        <p:spPr>
          <a:xfrm>
            <a:off x="107504" y="84580"/>
            <a:ext cx="8892480" cy="561975"/>
          </a:xfrm>
          <a:prstGeom prst="bevel">
            <a:avLst>
              <a:gd name="adj" fmla="val 12500"/>
            </a:avLst>
          </a:prstGeom>
          <a:solidFill>
            <a:srgbClr val="FFFF99">
              <a:alpha val="79999"/>
            </a:srgbClr>
          </a:solidFill>
          <a:ln>
            <a:solidFill>
              <a:schemeClr val="tx1"/>
            </a:solidFill>
            <a:headEnd type="none" w="med" len="med"/>
            <a:tailEnd type="none" w="med" len="med"/>
          </a:ln>
        </p:spPr>
        <p:txBody>
          <a:bodyPr vert="horz" lIns="91429" tIns="45715" rIns="91429" bIns="45715" rtlCol="0" anchor="ctr">
            <a:noAutofit/>
          </a:bodyPr>
          <a:lstStyle/>
          <a:p>
            <a:pPr algn="ctr" defTabSz="914125" fontAlgn="auto">
              <a:spcAft>
                <a:spcPts val="0"/>
              </a:spcAft>
              <a:defRPr/>
            </a:pPr>
            <a:r>
              <a:rPr lang="ja-JP" altLang="en-US" b="1" dirty="0" smtClean="0">
                <a:solidFill>
                  <a:prstClr val="black"/>
                </a:solidFill>
                <a:latin typeface="Calibri"/>
                <a:ea typeface="ＭＳ Ｐゴシック"/>
              </a:rPr>
              <a:t>社会保障に係る費用の将来推計について</a:t>
            </a:r>
            <a:r>
              <a:rPr lang="en-US" altLang="ja-JP" b="1" dirty="0" smtClean="0">
                <a:solidFill>
                  <a:prstClr val="black"/>
                </a:solidFill>
                <a:latin typeface="Calibri"/>
                <a:ea typeface="ＭＳ Ｐゴシック"/>
              </a:rPr>
              <a:t>《</a:t>
            </a:r>
            <a:r>
              <a:rPr lang="ja-JP" altLang="en-US" b="1" dirty="0" smtClean="0">
                <a:solidFill>
                  <a:prstClr val="black"/>
                </a:solidFill>
                <a:latin typeface="Calibri"/>
                <a:ea typeface="ＭＳ Ｐゴシック"/>
              </a:rPr>
              <a:t>改定後（平成</a:t>
            </a:r>
            <a:r>
              <a:rPr lang="en-US" altLang="ja-JP" b="1" dirty="0" smtClean="0">
                <a:solidFill>
                  <a:prstClr val="black"/>
                </a:solidFill>
                <a:latin typeface="Calibri"/>
                <a:ea typeface="ＭＳ Ｐゴシック"/>
              </a:rPr>
              <a:t>24</a:t>
            </a:r>
            <a:r>
              <a:rPr lang="ja-JP" altLang="en-US" b="1" dirty="0" smtClean="0">
                <a:solidFill>
                  <a:prstClr val="black"/>
                </a:solidFill>
                <a:latin typeface="Calibri"/>
                <a:ea typeface="ＭＳ Ｐゴシック"/>
              </a:rPr>
              <a:t>年</a:t>
            </a:r>
            <a:r>
              <a:rPr lang="en-US" altLang="ja-JP" b="1" dirty="0" smtClean="0">
                <a:solidFill>
                  <a:prstClr val="black"/>
                </a:solidFill>
                <a:latin typeface="Calibri"/>
                <a:ea typeface="ＭＳ Ｐゴシック"/>
              </a:rPr>
              <a:t>3</a:t>
            </a:r>
            <a:r>
              <a:rPr lang="ja-JP" altLang="en-US" b="1" dirty="0" smtClean="0">
                <a:solidFill>
                  <a:prstClr val="black"/>
                </a:solidFill>
                <a:latin typeface="Calibri"/>
                <a:ea typeface="ＭＳ Ｐゴシック"/>
              </a:rPr>
              <a:t>月）</a:t>
            </a:r>
            <a:r>
              <a:rPr lang="en-US" altLang="ja-JP" b="1" dirty="0" smtClean="0">
                <a:solidFill>
                  <a:prstClr val="black"/>
                </a:solidFill>
                <a:latin typeface="Calibri"/>
                <a:ea typeface="ＭＳ Ｐゴシック"/>
              </a:rPr>
              <a:t>》</a:t>
            </a:r>
            <a:r>
              <a:rPr lang="ja-JP" altLang="en-US" b="1" dirty="0" smtClean="0">
                <a:solidFill>
                  <a:prstClr val="black"/>
                </a:solidFill>
                <a:latin typeface="Calibri"/>
                <a:ea typeface="ＭＳ Ｐゴシック"/>
              </a:rPr>
              <a:t>（給付費の見通し）</a:t>
            </a:r>
            <a:endParaRPr lang="ja-JP" altLang="en-US" sz="1200" b="1" dirty="0">
              <a:solidFill>
                <a:srgbClr val="FF0000"/>
              </a:solidFill>
              <a:latin typeface="Calibri"/>
              <a:ea typeface="ＭＳ Ｐゴシック"/>
            </a:endParaRPr>
          </a:p>
        </p:txBody>
      </p:sp>
      <p:sp>
        <p:nvSpPr>
          <p:cNvPr id="7" name="テキスト ボックス 73"/>
          <p:cNvSpPr txBox="1">
            <a:spLocks noChangeArrowheads="1"/>
          </p:cNvSpPr>
          <p:nvPr/>
        </p:nvSpPr>
        <p:spPr bwMode="auto">
          <a:xfrm>
            <a:off x="228195" y="5464878"/>
            <a:ext cx="8640638" cy="1277273"/>
          </a:xfrm>
          <a:prstGeom prst="rect">
            <a:avLst/>
          </a:prstGeom>
          <a:noFill/>
          <a:ln w="9525">
            <a:noFill/>
            <a:miter lim="800000"/>
            <a:headEnd/>
            <a:tailEnd/>
          </a:ln>
        </p:spPr>
        <p:txBody>
          <a:bodyPr wrap="square">
            <a:spAutoFit/>
          </a:bodyPr>
          <a:lstStyle/>
          <a:p>
            <a:pPr defTabSz="914125" fontAlgn="auto">
              <a:spcBef>
                <a:spcPts val="0"/>
              </a:spcBef>
              <a:spcAft>
                <a:spcPts val="0"/>
              </a:spcAft>
            </a:pPr>
            <a:r>
              <a:rPr lang="ja-JP" altLang="en-US" sz="1100" dirty="0" smtClean="0">
                <a:solidFill>
                  <a:prstClr val="black"/>
                </a:solidFill>
                <a:latin typeface="Calibri" pitchFamily="34" charset="0"/>
                <a:ea typeface="ＭＳ Ｐゴシック"/>
              </a:rPr>
              <a:t>注１：「社会保障改革の具体策、工程及び費用試算」を踏まえ、充実と重点化・効率化の効果を反映している。</a:t>
            </a:r>
          </a:p>
          <a:p>
            <a:pPr defTabSz="914125" fontAlgn="auto">
              <a:spcBef>
                <a:spcPts val="0"/>
              </a:spcBef>
              <a:spcAft>
                <a:spcPts val="0"/>
              </a:spcAft>
            </a:pPr>
            <a:r>
              <a:rPr lang="ja-JP" altLang="en-US" sz="1100" dirty="0" smtClean="0">
                <a:solidFill>
                  <a:prstClr val="black"/>
                </a:solidFill>
                <a:latin typeface="Calibri" pitchFamily="34" charset="0"/>
                <a:ea typeface="ＭＳ Ｐゴシック"/>
              </a:rPr>
              <a:t>         （ただし、「</a:t>
            </a:r>
            <a:r>
              <a:rPr lang="en-US" altLang="ja-JP" sz="1100" dirty="0" smtClean="0">
                <a:solidFill>
                  <a:prstClr val="black"/>
                </a:solidFill>
                <a:latin typeface="Calibri" pitchFamily="34" charset="0"/>
                <a:ea typeface="ＭＳ Ｐゴシック"/>
              </a:rPr>
              <a:t>Ⅱ</a:t>
            </a:r>
            <a:r>
              <a:rPr lang="ja-JP" altLang="en-US" sz="1100" dirty="0" smtClean="0">
                <a:solidFill>
                  <a:prstClr val="black"/>
                </a:solidFill>
                <a:latin typeface="Calibri" pitchFamily="34" charset="0"/>
                <a:ea typeface="ＭＳ Ｐゴシック"/>
              </a:rPr>
              <a:t>　医療介護等　②保険者機能の強化を通じた医療・介護保険制度のセーフティネット機能の強化・給付の重点化、逆進性対</a:t>
            </a:r>
            <a:endParaRPr lang="en-US" altLang="ja-JP" sz="1100" dirty="0" smtClean="0">
              <a:solidFill>
                <a:prstClr val="black"/>
              </a:solidFill>
              <a:latin typeface="Calibri" pitchFamily="34" charset="0"/>
              <a:ea typeface="ＭＳ Ｐゴシック"/>
            </a:endParaRPr>
          </a:p>
          <a:p>
            <a:pPr defTabSz="914125" fontAlgn="auto">
              <a:spcBef>
                <a:spcPts val="0"/>
              </a:spcBef>
              <a:spcAft>
                <a:spcPts val="0"/>
              </a:spcAft>
            </a:pPr>
            <a:r>
              <a:rPr lang="ja-JP" altLang="en-US" sz="1100" dirty="0" smtClean="0">
                <a:solidFill>
                  <a:prstClr val="black"/>
                </a:solidFill>
                <a:latin typeface="Calibri" pitchFamily="34" charset="0"/>
                <a:ea typeface="ＭＳ Ｐゴシック"/>
              </a:rPr>
              <a:t>　　　策」および 「</a:t>
            </a:r>
            <a:r>
              <a:rPr lang="en-US" altLang="ja-JP" sz="1100" dirty="0" smtClean="0">
                <a:solidFill>
                  <a:prstClr val="black"/>
                </a:solidFill>
                <a:latin typeface="Calibri" pitchFamily="34" charset="0"/>
                <a:ea typeface="ＭＳ Ｐゴシック"/>
              </a:rPr>
              <a:t>Ⅲ</a:t>
            </a:r>
            <a:r>
              <a:rPr lang="ja-JP" altLang="en-US" sz="1100" dirty="0" smtClean="0">
                <a:solidFill>
                  <a:prstClr val="black"/>
                </a:solidFill>
                <a:latin typeface="Calibri" pitchFamily="34" charset="0"/>
                <a:ea typeface="ＭＳ Ｐゴシック"/>
              </a:rPr>
              <a:t>　年金」の効果は、反映していない。）</a:t>
            </a:r>
          </a:p>
          <a:p>
            <a:pPr defTabSz="914125" fontAlgn="auto">
              <a:spcBef>
                <a:spcPts val="0"/>
              </a:spcBef>
              <a:spcAft>
                <a:spcPts val="0"/>
              </a:spcAft>
            </a:pPr>
            <a:r>
              <a:rPr lang="ja-JP" altLang="en-US" sz="1100" dirty="0" smtClean="0">
                <a:solidFill>
                  <a:prstClr val="black"/>
                </a:solidFill>
                <a:latin typeface="Calibri" pitchFamily="34" charset="0"/>
                <a:ea typeface="ＭＳ Ｐゴシック"/>
              </a:rPr>
              <a:t>注</a:t>
            </a:r>
            <a:r>
              <a:rPr lang="ja-JP" altLang="en-US" sz="1100" dirty="0">
                <a:solidFill>
                  <a:prstClr val="black"/>
                </a:solidFill>
                <a:latin typeface="Calibri" pitchFamily="34" charset="0"/>
                <a:ea typeface="ＭＳ Ｐゴシック"/>
              </a:rPr>
              <a:t>２</a:t>
            </a:r>
            <a:r>
              <a:rPr lang="ja-JP" altLang="en-US" sz="1100" dirty="0">
                <a:solidFill>
                  <a:prstClr val="black"/>
                </a:solidFill>
                <a:latin typeface="Calibri" pitchFamily="34" charset="0"/>
                <a:ea typeface="ＭＳ Ｐゴシック"/>
                <a:sym typeface="Wingdings" pitchFamily="2" charset="2"/>
              </a:rPr>
              <a:t>：（　）内は医療介護に</a:t>
            </a:r>
            <a:r>
              <a:rPr lang="ja-JP" altLang="en-US" sz="1100" dirty="0" smtClean="0">
                <a:solidFill>
                  <a:prstClr val="black"/>
                </a:solidFill>
                <a:latin typeface="Calibri" pitchFamily="34" charset="0"/>
                <a:ea typeface="ＭＳ Ｐゴシック"/>
                <a:sym typeface="Wingdings" pitchFamily="2" charset="2"/>
              </a:rPr>
              <a:t>ついて充実と</a:t>
            </a:r>
            <a:r>
              <a:rPr lang="ja-JP" altLang="en-US" sz="1100" dirty="0">
                <a:solidFill>
                  <a:prstClr val="black"/>
                </a:solidFill>
                <a:latin typeface="Calibri" pitchFamily="34" charset="0"/>
                <a:ea typeface="ＭＳ Ｐゴシック"/>
                <a:sym typeface="Wingdings" pitchFamily="2" charset="2"/>
              </a:rPr>
              <a:t>重点化・効率化を行わず、現状を投影した場合の給付費等である。</a:t>
            </a:r>
            <a:endParaRPr lang="en-US" altLang="ja-JP" sz="1100" dirty="0">
              <a:solidFill>
                <a:prstClr val="black"/>
              </a:solidFill>
              <a:latin typeface="Calibri" pitchFamily="34" charset="0"/>
              <a:ea typeface="ＭＳ Ｐゴシック"/>
            </a:endParaRPr>
          </a:p>
          <a:p>
            <a:pPr defTabSz="914125" fontAlgn="auto">
              <a:spcBef>
                <a:spcPts val="0"/>
              </a:spcBef>
              <a:spcAft>
                <a:spcPts val="0"/>
              </a:spcAft>
            </a:pPr>
            <a:r>
              <a:rPr lang="ja-JP" altLang="en-US" sz="1100" dirty="0">
                <a:solidFill>
                  <a:prstClr val="black"/>
                </a:solidFill>
                <a:latin typeface="Calibri" pitchFamily="34" charset="0"/>
                <a:ea typeface="ＭＳ Ｐゴシック"/>
              </a:rPr>
              <a:t>注３</a:t>
            </a:r>
            <a:r>
              <a:rPr lang="ja-JP" altLang="en-US" sz="1100" dirty="0" smtClean="0">
                <a:solidFill>
                  <a:prstClr val="black"/>
                </a:solidFill>
                <a:latin typeface="Calibri" pitchFamily="34" charset="0"/>
                <a:ea typeface="ＭＳ Ｐゴシック"/>
              </a:rPr>
              <a:t>：上図の子ども・子育ては、新システム制度の実施等を前提に、保育所、幼稚園、延長保育、地域子育て支援拠点、一時預かり、子どものための現金給付、育児休業給付、出産手当金、社会的養護、妊婦健診等を含めた計数である。</a:t>
            </a:r>
            <a:endParaRPr lang="en-US" altLang="ja-JP" sz="1100" dirty="0" smtClean="0">
              <a:solidFill>
                <a:prstClr val="black"/>
              </a:solidFill>
              <a:latin typeface="Calibri" pitchFamily="34" charset="0"/>
              <a:ea typeface="ＭＳ Ｐゴシック"/>
            </a:endParaRPr>
          </a:p>
          <a:p>
            <a:pPr defTabSz="914125" fontAlgn="auto">
              <a:spcBef>
                <a:spcPts val="0"/>
              </a:spcBef>
              <a:spcAft>
                <a:spcPts val="0"/>
              </a:spcAft>
            </a:pPr>
            <a:r>
              <a:rPr lang="ja-JP" altLang="en-US" sz="1100" dirty="0" smtClean="0">
                <a:solidFill>
                  <a:prstClr val="black"/>
                </a:solidFill>
                <a:latin typeface="Calibri" pitchFamily="34" charset="0"/>
                <a:ea typeface="ＭＳ Ｐゴシック"/>
              </a:rPr>
              <a:t>注４：医療の負担には補正予算対応分が含まれている。</a:t>
            </a:r>
            <a:endParaRPr lang="en-US" altLang="ja-JP" sz="1100" dirty="0" smtClean="0">
              <a:solidFill>
                <a:prstClr val="black"/>
              </a:solidFill>
              <a:latin typeface="Calibri" pitchFamily="34" charset="0"/>
              <a:ea typeface="ＭＳ Ｐゴシック"/>
            </a:endParaRPr>
          </a:p>
        </p:txBody>
      </p:sp>
      <p:pic>
        <p:nvPicPr>
          <p:cNvPr id="2" name="Picture 2"/>
          <p:cNvPicPr>
            <a:picLocks noChangeAspect="1" noChangeArrowheads="1"/>
          </p:cNvPicPr>
          <p:nvPr/>
        </p:nvPicPr>
        <p:blipFill>
          <a:blip r:embed="rId3" cstate="print"/>
          <a:srcRect/>
          <a:stretch>
            <a:fillRect/>
          </a:stretch>
        </p:blipFill>
        <p:spPr bwMode="auto">
          <a:xfrm>
            <a:off x="175846" y="947987"/>
            <a:ext cx="8782050" cy="4451368"/>
          </a:xfrm>
          <a:prstGeom prst="rect">
            <a:avLst/>
          </a:prstGeom>
          <a:noFill/>
          <a:ln w="9525">
            <a:noFill/>
            <a:miter lim="800000"/>
            <a:headEnd/>
            <a:tailEnd/>
          </a:ln>
          <a:effectLst/>
        </p:spPr>
      </p:pic>
      <p:sp>
        <p:nvSpPr>
          <p:cNvPr id="9" name="円/楕円 8"/>
          <p:cNvSpPr/>
          <p:nvPr/>
        </p:nvSpPr>
        <p:spPr>
          <a:xfrm>
            <a:off x="2777339" y="2409038"/>
            <a:ext cx="465282" cy="27615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813"/>
            <a:endParaRPr lang="ja-JP" altLang="en-US">
              <a:solidFill>
                <a:prstClr val="white"/>
              </a:solidFill>
            </a:endParaRPr>
          </a:p>
        </p:txBody>
      </p:sp>
      <p:sp>
        <p:nvSpPr>
          <p:cNvPr id="10" name="円/楕円 9"/>
          <p:cNvSpPr/>
          <p:nvPr/>
        </p:nvSpPr>
        <p:spPr>
          <a:xfrm>
            <a:off x="7696141" y="2420913"/>
            <a:ext cx="465282" cy="27615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813"/>
            <a:endParaRPr lang="ja-JP" altLang="en-US">
              <a:solidFill>
                <a:prstClr val="white"/>
              </a:solidFill>
            </a:endParaRPr>
          </a:p>
        </p:txBody>
      </p:sp>
    </p:spTree>
    <p:extLst>
      <p:ext uri="{BB962C8B-B14F-4D97-AF65-F5344CB8AC3E}">
        <p14:creationId xmlns:p14="http://schemas.microsoft.com/office/powerpoint/2010/main" val="35406727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4"/>
          <p:cNvSpPr txBox="1">
            <a:spLocks noChangeArrowheads="1"/>
          </p:cNvSpPr>
          <p:nvPr/>
        </p:nvSpPr>
        <p:spPr>
          <a:xfrm>
            <a:off x="318022" y="0"/>
            <a:ext cx="8568952" cy="392806"/>
          </a:xfrm>
          <a:prstGeom prst="bevel">
            <a:avLst>
              <a:gd name="adj" fmla="val 12500"/>
            </a:avLst>
          </a:prstGeom>
          <a:solidFill>
            <a:srgbClr val="FFFF99">
              <a:alpha val="79999"/>
            </a:srgbClr>
          </a:solidFill>
          <a:ln>
            <a:solidFill>
              <a:schemeClr val="tx1"/>
            </a:solidFill>
            <a:headEnd type="none" w="med" len="med"/>
            <a:tailEnd type="none" w="med" len="med"/>
          </a:ln>
        </p:spPr>
        <p:txBody>
          <a:bodyPr vert="horz" lIns="91429" tIns="45715" rIns="91429" bIns="45715" rtlCol="0" anchor="ctr">
            <a:noAutofit/>
          </a:bodyPr>
          <a:lstStyle/>
          <a:p>
            <a:pPr algn="ctr" defTabSz="914125" fontAlgn="auto">
              <a:spcAft>
                <a:spcPts val="0"/>
              </a:spcAft>
              <a:defRPr/>
            </a:pPr>
            <a:r>
              <a:rPr lang="ja-JP" altLang="en-US" b="1" dirty="0" smtClean="0">
                <a:solidFill>
                  <a:prstClr val="black"/>
                </a:solidFill>
                <a:latin typeface="Calibri"/>
                <a:ea typeface="ＭＳ Ｐゴシック"/>
              </a:rPr>
              <a:t>社会保障各制度の保険料水準の見通し</a:t>
            </a:r>
            <a:r>
              <a:rPr lang="en-US" altLang="ja-JP" b="1" dirty="0" smtClean="0">
                <a:solidFill>
                  <a:prstClr val="black"/>
                </a:solidFill>
                <a:latin typeface="Calibri"/>
                <a:ea typeface="ＭＳ Ｐゴシック"/>
              </a:rPr>
              <a:t>《</a:t>
            </a:r>
            <a:r>
              <a:rPr lang="ja-JP" altLang="en-US" b="1" dirty="0" smtClean="0">
                <a:solidFill>
                  <a:prstClr val="black"/>
                </a:solidFill>
                <a:latin typeface="Calibri"/>
                <a:ea typeface="ＭＳ Ｐゴシック"/>
              </a:rPr>
              <a:t>改定後（平成</a:t>
            </a:r>
            <a:r>
              <a:rPr lang="en-US" altLang="ja-JP" b="1" dirty="0" smtClean="0">
                <a:solidFill>
                  <a:prstClr val="black"/>
                </a:solidFill>
                <a:latin typeface="Calibri"/>
                <a:ea typeface="ＭＳ Ｐゴシック"/>
              </a:rPr>
              <a:t>24</a:t>
            </a:r>
            <a:r>
              <a:rPr lang="ja-JP" altLang="en-US" b="1" dirty="0" smtClean="0">
                <a:solidFill>
                  <a:prstClr val="black"/>
                </a:solidFill>
                <a:latin typeface="Calibri"/>
                <a:ea typeface="ＭＳ Ｐゴシック"/>
              </a:rPr>
              <a:t>年</a:t>
            </a:r>
            <a:r>
              <a:rPr lang="en-US" altLang="ja-JP" b="1" dirty="0" smtClean="0">
                <a:solidFill>
                  <a:prstClr val="black"/>
                </a:solidFill>
                <a:latin typeface="Calibri"/>
                <a:ea typeface="ＭＳ Ｐゴシック"/>
              </a:rPr>
              <a:t>3</a:t>
            </a:r>
            <a:r>
              <a:rPr lang="ja-JP" altLang="en-US" b="1" dirty="0" smtClean="0">
                <a:solidFill>
                  <a:prstClr val="black"/>
                </a:solidFill>
                <a:latin typeface="Calibri"/>
                <a:ea typeface="ＭＳ Ｐゴシック"/>
              </a:rPr>
              <a:t>月）</a:t>
            </a:r>
            <a:r>
              <a:rPr lang="en-US" altLang="ja-JP" b="1" dirty="0" smtClean="0">
                <a:solidFill>
                  <a:prstClr val="black"/>
                </a:solidFill>
                <a:latin typeface="Calibri"/>
                <a:ea typeface="ＭＳ Ｐゴシック"/>
              </a:rPr>
              <a:t>》</a:t>
            </a:r>
            <a:r>
              <a:rPr lang="ja-JP" altLang="en-US" b="1" dirty="0" smtClean="0">
                <a:solidFill>
                  <a:prstClr val="black"/>
                </a:solidFill>
                <a:latin typeface="Calibri"/>
                <a:ea typeface="ＭＳ Ｐゴシック"/>
              </a:rPr>
              <a:t>（改革後）</a:t>
            </a:r>
            <a:endParaRPr lang="ja-JP" altLang="en-US" sz="1200" b="1" dirty="0">
              <a:solidFill>
                <a:srgbClr val="FF0000"/>
              </a:solidFill>
              <a:latin typeface="Calibri"/>
              <a:ea typeface="ＭＳ Ｐゴシック"/>
            </a:endParaRPr>
          </a:p>
        </p:txBody>
      </p:sp>
      <p:pic>
        <p:nvPicPr>
          <p:cNvPr id="1027" name="Picture 3"/>
          <p:cNvPicPr>
            <a:picLocks noChangeAspect="1" noChangeArrowheads="1"/>
          </p:cNvPicPr>
          <p:nvPr/>
        </p:nvPicPr>
        <p:blipFill>
          <a:blip r:embed="rId2" cstate="print"/>
          <a:srcRect/>
          <a:stretch>
            <a:fillRect/>
          </a:stretch>
        </p:blipFill>
        <p:spPr bwMode="auto">
          <a:xfrm>
            <a:off x="686516" y="538162"/>
            <a:ext cx="7826022" cy="6319838"/>
          </a:xfrm>
          <a:prstGeom prst="rect">
            <a:avLst/>
          </a:prstGeom>
          <a:noFill/>
          <a:ln w="9525">
            <a:noFill/>
            <a:miter lim="800000"/>
            <a:headEnd/>
            <a:tailEnd/>
          </a:ln>
          <a:effectLst/>
        </p:spPr>
      </p:pic>
      <p:sp>
        <p:nvSpPr>
          <p:cNvPr id="7" name="円/楕円 6"/>
          <p:cNvSpPr/>
          <p:nvPr/>
        </p:nvSpPr>
        <p:spPr>
          <a:xfrm>
            <a:off x="7097819" y="3573016"/>
            <a:ext cx="1329378" cy="122413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813"/>
            <a:endParaRPr lang="ja-JP" altLang="en-US">
              <a:solidFill>
                <a:prstClr val="white"/>
              </a:solidFill>
            </a:endParaRPr>
          </a:p>
        </p:txBody>
      </p:sp>
      <p:sp>
        <p:nvSpPr>
          <p:cNvPr id="8" name="円/楕円 7"/>
          <p:cNvSpPr/>
          <p:nvPr/>
        </p:nvSpPr>
        <p:spPr>
          <a:xfrm>
            <a:off x="2976746" y="3573016"/>
            <a:ext cx="1329378" cy="122413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813"/>
            <a:endParaRPr lang="ja-JP" altLang="en-US">
              <a:solidFill>
                <a:prstClr val="white"/>
              </a:solidFill>
            </a:endParaRPr>
          </a:p>
        </p:txBody>
      </p:sp>
    </p:spTree>
    <p:extLst>
      <p:ext uri="{BB962C8B-B14F-4D97-AF65-F5344CB8AC3E}">
        <p14:creationId xmlns:p14="http://schemas.microsoft.com/office/powerpoint/2010/main" val="27298182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85055" y="2925360"/>
            <a:ext cx="8670918" cy="792089"/>
          </a:xfrm>
        </p:spPr>
        <p:txBody>
          <a:bodyPr anchor="t">
            <a:noAutofit/>
          </a:bodyPr>
          <a:lstStyle/>
          <a:p>
            <a:r>
              <a:rPr lang="ja-JP" altLang="en-US" sz="4000" dirty="0" smtClean="0"/>
              <a:t>１</a:t>
            </a:r>
            <a:r>
              <a:rPr lang="en-US" altLang="ja-JP" sz="4000" dirty="0" smtClean="0"/>
              <a:t>‐</a:t>
            </a:r>
            <a:r>
              <a:rPr lang="ja-JP" altLang="en-US" sz="4000" dirty="0" smtClean="0"/>
              <a:t>２</a:t>
            </a:r>
            <a:r>
              <a:rPr kumimoji="1" lang="ja-JP" altLang="en-US" sz="4000" dirty="0" smtClean="0"/>
              <a:t>．社会保障・税一体改革で目指す</a:t>
            </a:r>
            <a:r>
              <a:rPr kumimoji="1" lang="en-US" altLang="ja-JP" sz="4000" dirty="0" smtClean="0"/>
              <a:t/>
            </a:r>
            <a:br>
              <a:rPr kumimoji="1" lang="en-US" altLang="ja-JP" sz="4000" dirty="0" smtClean="0"/>
            </a:br>
            <a:r>
              <a:rPr kumimoji="1" lang="ja-JP" altLang="en-US" sz="4000" dirty="0" smtClean="0"/>
              <a:t>将来像</a:t>
            </a:r>
            <a:endParaRPr kumimoji="1" lang="ja-JP" altLang="en-US" sz="4000" dirty="0"/>
          </a:p>
        </p:txBody>
      </p:sp>
    </p:spTree>
    <p:extLst>
      <p:ext uri="{BB962C8B-B14F-4D97-AF65-F5344CB8AC3E}">
        <p14:creationId xmlns:p14="http://schemas.microsoft.com/office/powerpoint/2010/main" val="3983990806"/>
      </p:ext>
    </p:extLst>
  </p:cSld>
  <p:clrMapOvr>
    <a:masterClrMapping/>
  </p:clrMapOvr>
  <p:timing>
    <p:tnLst>
      <p:par>
        <p:cTn id="1" dur="indefinite" restart="never" nodeType="tmRoot"/>
      </p:par>
    </p:tnLst>
  </p:timing>
</p:sld>
</file>

<file path=ppt/theme/theme1.xml><?xml version="1.0" encoding="utf-8"?>
<a:theme xmlns:a="http://schemas.openxmlformats.org/drawingml/2006/main" name="4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5_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9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CCFF99"/>
        </a:solidFill>
        <a:ln w="25400">
          <a:noFill/>
          <a:round/>
          <a:headEnd/>
          <a:tailEnd/>
        </a:ln>
      </a:spPr>
      <a:bodyPr lIns="68415" tIns="34208" rIns="68415" bIns="34208"/>
      <a:lstStyle>
        <a:defPPr marL="201613" indent="-201613" algn="just" defTabSz="957263">
          <a:buFont typeface="Wingdings" pitchFamily="2" charset="2"/>
          <a:buChar char="p"/>
          <a:defRPr sz="1800">
            <a:latin typeface="HGP創英角ｺﾞｼｯｸUB" pitchFamily="50" charset="-128"/>
          </a:defRPr>
        </a:defPPr>
      </a:lstStyle>
    </a:spDef>
  </a:objectDefaults>
  <a:extraClrSchemeLst/>
</a:theme>
</file>

<file path=ppt/theme/theme1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CCFF99"/>
        </a:solidFill>
        <a:ln w="25400">
          <a:noFill/>
          <a:round/>
          <a:headEnd/>
          <a:tailEnd/>
        </a:ln>
      </a:spPr>
      <a:bodyPr lIns="68415" tIns="34208" rIns="68415" bIns="34208"/>
      <a:lstStyle>
        <a:defPPr marL="201613" indent="-201613" algn="just" defTabSz="957263">
          <a:buFont typeface="Wingdings" pitchFamily="2" charset="2"/>
          <a:buChar char="p"/>
          <a:defRPr sz="1800">
            <a:latin typeface="HGP創英角ｺﾞｼｯｸUB" pitchFamily="50" charset="-128"/>
          </a:defRPr>
        </a:defPPr>
      </a:lstStyle>
    </a:spDef>
  </a:objectDefaults>
  <a:extraClrSchemeLst/>
</a:theme>
</file>

<file path=ppt/theme/theme13.xml><?xml version="1.0" encoding="utf-8"?>
<a:theme xmlns:a="http://schemas.openxmlformats.org/drawingml/2006/main" name="13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CCFF99"/>
        </a:solidFill>
        <a:ln w="25400">
          <a:noFill/>
          <a:round/>
          <a:headEnd/>
          <a:tailEnd/>
        </a:ln>
      </a:spPr>
      <a:bodyPr lIns="68415" tIns="34208" rIns="68415" bIns="34208"/>
      <a:lstStyle>
        <a:defPPr marL="201613" indent="-201613" algn="just" defTabSz="957263">
          <a:buFont typeface="Wingdings" pitchFamily="2" charset="2"/>
          <a:buChar char="p"/>
          <a:defRPr sz="1800">
            <a:latin typeface="HGP創英角ｺﾞｼｯｸUB" pitchFamily="50" charset="-128"/>
          </a:defRPr>
        </a:defPPr>
      </a:lstStyle>
    </a:spDef>
  </a:objectDefaults>
  <a:extraClrSchemeLst/>
</a:theme>
</file>

<file path=ppt/theme/theme14.xml><?xml version="1.0" encoding="utf-8"?>
<a:theme xmlns:a="http://schemas.openxmlformats.org/drawingml/2006/main" name="14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2_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10_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16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17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8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0.xml><?xml version="1.0" encoding="utf-8"?>
<a:theme xmlns:a="http://schemas.openxmlformats.org/drawingml/2006/main" name="18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6_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5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3_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1_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4_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ドキュメント" ma:contentTypeID="0x0101002DA299AC048A4B8EA9C1D19079C1A32200E51782DD9E454B418BFB6267553A9CD4" ma:contentTypeVersion="11" ma:contentTypeDescription="" ma:contentTypeScope="" ma:versionID="67a8c3f19086dd733636cb9e2e3e5de9">
  <xsd:schema xmlns:xsd="http://www.w3.org/2001/XMLSchema" xmlns:p="http://schemas.microsoft.com/office/2006/metadata/properties" xmlns:ns2="8B97BE19-CDDD-400E-817A-CFDD13F7EC12" xmlns:ns3="fb02c745-2821-438e-a9f3-36f365a5b5fa" targetNamespace="http://schemas.microsoft.com/office/2006/metadata/properties" ma:root="true" ma:fieldsID="1f7557729ecb542394f8781b2df17919" ns2:_="" ns3:_="">
    <xsd:import namespace="8B97BE19-CDDD-400E-817A-CFDD13F7EC12"/>
    <xsd:import namespace="fb02c745-2821-438e-a9f3-36f365a5b5fa"/>
    <xsd:element name="properties">
      <xsd:complexType>
        <xsd:sequence>
          <xsd:element name="documentManagement">
            <xsd:complexType>
              <xsd:all>
                <xsd:element ref="ns2:ClassLarge" minOccurs="0"/>
                <xsd:element ref="ns2:ClassMedium" minOccurs="0"/>
                <xsd:element ref="ns2:ClassSmall" minOccurs="0"/>
                <xsd:element ref="ns2:GyoseiFile" minOccurs="0"/>
                <xsd:element ref="ns2:CreatedBy" minOccurs="0"/>
                <xsd:element ref="ns2:PreservationPeriod" minOccurs="0"/>
                <xsd:element ref="ns2:PreservationPeriodExpire" minOccurs="0"/>
                <xsd:element ref="ns2:CreatedDate" minOccurs="0"/>
                <xsd:element ref="ns2:FixationStatus" minOccurs="0"/>
                <xsd:element ref="ns2:EditorWithSpace" minOccurs="0"/>
                <xsd:element ref="ns3:DaibunruiID" minOccurs="0"/>
                <xsd:element ref="ns3:ChuubunruiID" minOccurs="0"/>
                <xsd:element ref="ns3:SyoubunruiID" minOccurs="0"/>
                <xsd:element ref="ns3:GyouseibunsyoID" minOccurs="0"/>
                <xsd:element ref="ns3:Renkei" minOccurs="0"/>
                <xsd:element ref="ns3:Flag01" minOccurs="0"/>
                <xsd:element ref="ns3:Yobi01" minOccurs="0"/>
                <xsd:element ref="ns3:Yobi02" minOccurs="0"/>
                <xsd:element ref="ns3:Yobi03" minOccurs="0"/>
              </xsd:all>
            </xsd:complexType>
          </xsd:element>
        </xsd:sequence>
      </xsd:complexType>
    </xsd:element>
  </xsd:schema>
  <xsd:schema xmlns:xsd="http://www.w3.org/2001/XMLSchema" xmlns:dms="http://schemas.microsoft.com/office/2006/documentManagement/types" targetNamespace="8B97BE19-CDDD-400E-817A-CFDD13F7EC12" elementFormDefault="qualified">
    <xsd:import namespace="http://schemas.microsoft.com/office/2006/documentManagement/types"/>
    <xsd:element name="ClassLarge" ma:index="8" nillable="true" ma:displayName="大分類" ma:hidden="true" ma:internalName="ClassLarge" ma:readOnly="true">
      <xsd:simpleType>
        <xsd:restriction base="dms:Unknown"/>
      </xsd:simpleType>
    </xsd:element>
    <xsd:element name="ClassMedium" ma:index="9" nillable="true" ma:displayName="中分類" ma:hidden="true" ma:internalName="ClassMedium" ma:readOnly="true">
      <xsd:simpleType>
        <xsd:restriction base="dms:Unknown"/>
      </xsd:simpleType>
    </xsd:element>
    <xsd:element name="ClassSmall" ma:index="10" nillable="true" ma:displayName="小分類" ma:hidden="true" ma:internalName="ClassSmall" ma:readOnly="true">
      <xsd:simpleType>
        <xsd:restriction base="dms:Unknown"/>
      </xsd:simpleType>
    </xsd:element>
    <xsd:element name="GyoseiFile" ma:index="11" nillable="true" ma:displayName="行政文書ファイル名" ma:hidden="true" ma:internalName="GyoseiFile" ma:readOnly="true">
      <xsd:simpleType>
        <xsd:restriction base="dms:Unknown"/>
      </xsd:simpleType>
    </xsd:element>
    <xsd:element name="CreatedBy" ma:index="12" nillable="true" ma:displayName="作成課/係・作成者" ma:hidden="true" ma:internalName="CreatedBy" ma:readOnly="true">
      <xsd:simpleType>
        <xsd:restriction base="dms:Unknown"/>
      </xsd:simpleType>
    </xsd:element>
    <xsd:element name="PreservationPeriod" ma:index="13" nillable="true" ma:displayName="保存期間" ma:hidden="true" ma:internalName="PreservationPeriod" ma:readOnly="true">
      <xsd:simpleType>
        <xsd:restriction base="dms:Unknown"/>
      </xsd:simpleType>
    </xsd:element>
    <xsd:element name="PreservationPeriodExpire" ma:index="14" nillable="true" ma:displayName="保存期間満了時期" ma:format="DateOnly" ma:hidden="true" ma:internalName="PreservationPeriodExpire" ma:readOnly="true">
      <xsd:simpleType>
        <xsd:restriction base="dms:Unknown"/>
      </xsd:simpleType>
    </xsd:element>
    <xsd:element name="CreatedDate" ma:index="15" nillable="true" ma:displayName="作成年月日" ma:hidden="true" ma:internalName="CreatedDate" ma:readOnly="true">
      <xsd:simpleType>
        <xsd:restriction base="dms:Unknown"/>
      </xsd:simpleType>
    </xsd:element>
    <xsd:element name="FixationStatus" ma:index="16" nillable="true" ma:displayName="確定状況" ma:hidden="true" ma:internalName="FixationStatus" ma:readOnly="true">
      <xsd:simpleType>
        <xsd:restriction base="dms:Unknown"/>
      </xsd:simpleType>
    </xsd:element>
    <xsd:element name="EditorWithSpace" ma:index="18" nillable="true" ma:displayName="更新者　　　　　　" ma:hidden="true" ma:internalName="EditorWithSpace" ma:readOnly="tru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dms="http://schemas.microsoft.com/office/2006/documentManagement/types" targetNamespace="fb02c745-2821-438e-a9f3-36f365a5b5fa" elementFormDefault="qualified">
    <xsd:import namespace="http://schemas.microsoft.com/office/2006/documentManagement/types"/>
    <xsd:element name="DaibunruiID" ma:index="19" nillable="true" ma:displayName="大分類ID" ma:description="" ma:hidden="true" ma:internalName="DaibunruiID" ma:readOnly="true">
      <xsd:simpleType>
        <xsd:restriction base="dms:Text"/>
      </xsd:simpleType>
    </xsd:element>
    <xsd:element name="ChuubunruiID" ma:index="20" nillable="true" ma:displayName="中分類ID" ma:description="" ma:hidden="true" ma:internalName="ChuubunruiID" ma:readOnly="true">
      <xsd:simpleType>
        <xsd:restriction base="dms:Text"/>
      </xsd:simpleType>
    </xsd:element>
    <xsd:element name="SyoubunruiID" ma:index="21" nillable="true" ma:displayName="小分類ID" ma:description="" ma:hidden="true" ma:internalName="SyoubunruiID" ma:readOnly="true">
      <xsd:simpleType>
        <xsd:restriction base="dms:Text"/>
      </xsd:simpleType>
    </xsd:element>
    <xsd:element name="GyouseibunsyoID" ma:index="22" nillable="true" ma:displayName="行政文書ファイル名ID" ma:description="" ma:hidden="true" ma:internalName="GyouseibunsyoID" ma:readOnly="true">
      <xsd:simpleType>
        <xsd:restriction base="dms:Text"/>
      </xsd:simpleType>
    </xsd:element>
    <xsd:element name="Renkei" ma:index="23" nillable="true" ma:displayName="行政文書連携フラグ" ma:description="" ma:hidden="true" ma:internalName="Renkei" ma:readOnly="true">
      <xsd:simpleType>
        <xsd:restriction base="dms:Text"/>
      </xsd:simpleType>
    </xsd:element>
    <xsd:element name="Flag01" ma:index="24" nillable="true" ma:displayName="予備フラグ" ma:description="" ma:hidden="true" ma:internalName="Flag01" ma:readOnly="true">
      <xsd:simpleType>
        <xsd:restriction base="dms:Text"/>
      </xsd:simpleType>
    </xsd:element>
    <xsd:element name="Yobi01" ma:index="25" nillable="true" ma:displayName="予備列01" ma:description="" ma:hidden="true" ma:internalName="Yobi01" ma:readOnly="true">
      <xsd:simpleType>
        <xsd:restriction base="dms:Text"/>
      </xsd:simpleType>
    </xsd:element>
    <xsd:element name="Yobi02" ma:index="26" nillable="true" ma:displayName="予備列02" ma:description="" ma:hidden="true" ma:internalName="Yobi02" ma:readOnly="true">
      <xsd:simpleType>
        <xsd:restriction base="dms:Text"/>
      </xsd:simpleType>
    </xsd:element>
    <xsd:element name="Yobi03" ma:index="27" nillable="true" ma:displayName="予備列03" ma:description="" ma:hidden="true" ma:internalName="Yobi03"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ma:readOnly="true"/>
        <xsd:element ref="dc:title" minOccurs="0" maxOccurs="1" ma:index="17" ma:displayName="タイトル" ma:readOnly="tru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08353055-47E5-4B29-BE40-B448AB33681D}">
  <ds:schemaRefs>
    <ds:schemaRef ds:uri="http://www.w3.org/XML/1998/namespace"/>
    <ds:schemaRef ds:uri="http://purl.org/dc/elements/1.1/"/>
    <ds:schemaRef ds:uri="8B97BE19-CDDD-400E-817A-CFDD13F7EC12"/>
    <ds:schemaRef ds:uri="http://purl.org/dc/dcmitype/"/>
    <ds:schemaRef ds:uri="http://schemas.microsoft.com/office/2006/documentManagement/types"/>
    <ds:schemaRef ds:uri="http://purl.org/dc/terms/"/>
    <ds:schemaRef ds:uri="http://schemas.openxmlformats.org/package/2006/metadata/core-properties"/>
    <ds:schemaRef ds:uri="fb02c745-2821-438e-a9f3-36f365a5b5fa"/>
    <ds:schemaRef ds:uri="http://schemas.microsoft.com/office/2006/metadata/properties"/>
  </ds:schemaRefs>
</ds:datastoreItem>
</file>

<file path=customXml/itemProps2.xml><?xml version="1.0" encoding="utf-8"?>
<ds:datastoreItem xmlns:ds="http://schemas.openxmlformats.org/officeDocument/2006/customXml" ds:itemID="{D5A8A2F6-DB66-4B18-90E2-B79D133B77D4}">
  <ds:schemaRefs>
    <ds:schemaRef ds:uri="http://schemas.microsoft.com/sharepoint/v3/contenttype/forms"/>
  </ds:schemaRefs>
</ds:datastoreItem>
</file>

<file path=customXml/itemProps3.xml><?xml version="1.0" encoding="utf-8"?>
<ds:datastoreItem xmlns:ds="http://schemas.openxmlformats.org/officeDocument/2006/customXml" ds:itemID="{11F15606-52B2-4FB3-B405-C769CB96693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B97BE19-CDDD-400E-817A-CFDD13F7EC12"/>
    <ds:schemaRef ds:uri="fb02c745-2821-438e-a9f3-36f365a5b5fa"/>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Origin</Template>
  <TotalTime>8266</TotalTime>
  <Words>9057</Words>
  <Application>Microsoft Office PowerPoint</Application>
  <PresentationFormat>画面に合わせる (4:3)</PresentationFormat>
  <Paragraphs>2199</Paragraphs>
  <Slides>56</Slides>
  <Notes>19</Notes>
  <HiddenSlides>0</HiddenSlides>
  <MMClips>0</MMClips>
  <ScaleCrop>false</ScaleCrop>
  <HeadingPairs>
    <vt:vector size="8" baseType="variant">
      <vt:variant>
        <vt:lpstr>使用されているフォント</vt:lpstr>
      </vt:variant>
      <vt:variant>
        <vt:i4>25</vt:i4>
      </vt:variant>
      <vt:variant>
        <vt:lpstr>テーマ</vt:lpstr>
      </vt:variant>
      <vt:variant>
        <vt:i4>20</vt:i4>
      </vt:variant>
      <vt:variant>
        <vt:lpstr>埋め込まれた OLE サーバー</vt:lpstr>
      </vt:variant>
      <vt:variant>
        <vt:i4>2</vt:i4>
      </vt:variant>
      <vt:variant>
        <vt:lpstr>スライド タイトル</vt:lpstr>
      </vt:variant>
      <vt:variant>
        <vt:i4>56</vt:i4>
      </vt:variant>
    </vt:vector>
  </HeadingPairs>
  <TitlesOfParts>
    <vt:vector size="103" baseType="lpstr">
      <vt:lpstr>Arial</vt:lpstr>
      <vt:lpstr>ＭＳ Ｐゴシック</vt:lpstr>
      <vt:lpstr>HGP創英角ｺﾞｼｯｸUB</vt:lpstr>
      <vt:lpstr>Verdana</vt:lpstr>
      <vt:lpstr>ＭＳ 明朝</vt:lpstr>
      <vt:lpstr>HGPｺﾞｼｯｸE</vt:lpstr>
      <vt:lpstr>HGSｺﾞｼｯｸM</vt:lpstr>
      <vt:lpstr>Calibri</vt:lpstr>
      <vt:lpstr>Arial Rounded MT Bold</vt:lpstr>
      <vt:lpstr>ＤＨＰ平成ゴシックW5</vt:lpstr>
      <vt:lpstr>Century</vt:lpstr>
      <vt:lpstr>Arial Narrow</vt:lpstr>
      <vt:lpstr>メイリオ</vt:lpstr>
      <vt:lpstr>ＤＦ平成ゴシック体W5</vt:lpstr>
      <vt:lpstr>HG創英角ｺﾞｼｯｸUB</vt:lpstr>
      <vt:lpstr>Wingdings</vt:lpstr>
      <vt:lpstr>ＭＳ ゴシック</vt:lpstr>
      <vt:lpstr>HGPｺﾞｼｯｸM</vt:lpstr>
      <vt:lpstr>ＤＨＰ特太ゴシック体</vt:lpstr>
      <vt:lpstr>HG丸ｺﾞｼｯｸM-PRO</vt:lpstr>
      <vt:lpstr>HGｺﾞｼｯｸM</vt:lpstr>
      <vt:lpstr>ＭＳ Ｐ明朝</vt:lpstr>
      <vt:lpstr>HGSｺﾞｼｯｸE</vt:lpstr>
      <vt:lpstr>ＤＦ特太ゴシック体</vt:lpstr>
      <vt:lpstr>Times New Roman</vt:lpstr>
      <vt:lpstr>4_Office テーマ</vt:lpstr>
      <vt:lpstr>8_Office テーマ</vt:lpstr>
      <vt:lpstr>6_blank</vt:lpstr>
      <vt:lpstr>3_Office テーマ</vt:lpstr>
      <vt:lpstr>2_Office テーマ</vt:lpstr>
      <vt:lpstr>15_Office テーマ</vt:lpstr>
      <vt:lpstr>3_blank</vt:lpstr>
      <vt:lpstr>1_blank</vt:lpstr>
      <vt:lpstr>4_blank</vt:lpstr>
      <vt:lpstr>5_blank</vt:lpstr>
      <vt:lpstr>9_Office テーマ</vt:lpstr>
      <vt:lpstr>Office テーマ</vt:lpstr>
      <vt:lpstr>13_Office テーマ</vt:lpstr>
      <vt:lpstr>14_Office テーマ</vt:lpstr>
      <vt:lpstr>2_blank</vt:lpstr>
      <vt:lpstr>blank</vt:lpstr>
      <vt:lpstr>10_blank</vt:lpstr>
      <vt:lpstr>16_Office テーマ</vt:lpstr>
      <vt:lpstr>17_Office テーマ</vt:lpstr>
      <vt:lpstr>18_Office テーマ</vt:lpstr>
      <vt:lpstr>Worksheet</vt:lpstr>
      <vt:lpstr>ワークシート</vt:lpstr>
      <vt:lpstr>１．介護保険制度の現状と課題について </vt:lpstr>
      <vt:lpstr>PowerPoint プレゼンテーション</vt:lpstr>
      <vt:lpstr>１‐１．介護給付費の動向</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１‐２．社会保障・税一体改革で目指す 将来像</vt:lpstr>
      <vt:lpstr>PowerPoint プレゼンテーション</vt:lpstr>
      <vt:lpstr>PowerPoint プレゼンテーション</vt:lpstr>
      <vt:lpstr>PowerPoint プレゼンテーション</vt:lpstr>
      <vt:lpstr>PowerPoint プレゼンテーション</vt:lpstr>
      <vt:lpstr>介護サービス提供体制の充実と重点化・効率化</vt:lpstr>
      <vt:lpstr>社会保障制度改革推進法（抄）</vt:lpstr>
      <vt:lpstr>PowerPoint プレゼンテーション</vt:lpstr>
      <vt:lpstr>１‐３．介護保険制度のこれまでの 12年間</vt:lpstr>
      <vt:lpstr>PowerPoint プレゼンテーション</vt:lpstr>
      <vt:lpstr>PowerPoint プレゼンテーション</vt:lpstr>
      <vt:lpstr>（３） 介護費用と保険料の推移</vt:lpstr>
      <vt:lpstr>１‐４．高齢化の進展と介護保険の今後</vt:lpstr>
      <vt:lpstr>４．高齢化の進展と介護保険の今後 （１） 75歳以上の高齢者数の急速な増加</vt:lpstr>
      <vt:lpstr>（２）人口ピラミッドの変化（1990～2060年）</vt:lpstr>
      <vt:lpstr>（３）団塊の世代が後期高齢者となる２０２５年にむけ、介護基盤の整備が必要</vt:lpstr>
      <vt:lpstr>１‐５．介護保険制度のこれまでの取組</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「認知症施策推進５か年計画」（平成25年度から29年度までの計画） 　　　　　　　　　　　　　　　　　　＜抜粋版＞　　　　（平成２４年９月５日公表） </vt:lpstr>
      <vt:lpstr>PowerPoint プレゼンテーション</vt:lpstr>
      <vt:lpstr>１‐６．今後の検討課題 （介護保険部会資料より）</vt:lpstr>
      <vt:lpstr>１．介護分野の課題</vt:lpstr>
      <vt:lpstr>Ⅰ　地域包括ケアシステムの構築</vt:lpstr>
      <vt:lpstr>Ⅱ　介護保険制度の持続可能性の確保</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１‐７．「見える化」の推進について</vt:lpstr>
      <vt:lpstr>〈介護保険総合データベースの概念図〉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平成22年度　要介護認定適正化事業研修会 業務分析データの読み方と 要介護認定業務の適正化</dc:title>
  <dc:creator>堀 裕行(hori-hiroyuki)</dc:creator>
  <cp:lastModifiedBy>厚生労働省ネットワークシステム</cp:lastModifiedBy>
  <cp:revision>549</cp:revision>
  <cp:lastPrinted>2013-05-28T07:56:05Z</cp:lastPrinted>
  <dcterms:created xsi:type="dcterms:W3CDTF">2010-10-16T08:07:39Z</dcterms:created>
  <dcterms:modified xsi:type="dcterms:W3CDTF">2013-06-05T07:16:57Z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0x0101002DA299AC048A4B8EA9C1D19079C1A32200E51782DD9E454B418BFB6267553A9CD4</vt:lpwstr>
  </property>
</Properties>
</file>