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123" r:id="rId5"/>
    <p:sldMasterId id="2147484137" r:id="rId6"/>
  </p:sldMasterIdLst>
  <p:notesMasterIdLst>
    <p:notesMasterId r:id="rId39"/>
  </p:notesMasterIdLst>
  <p:handoutMasterIdLst>
    <p:handoutMasterId r:id="rId40"/>
  </p:handoutMasterIdLst>
  <p:sldIdLst>
    <p:sldId id="538" r:id="rId7"/>
    <p:sldId id="639" r:id="rId8"/>
    <p:sldId id="640" r:id="rId9"/>
    <p:sldId id="638" r:id="rId10"/>
    <p:sldId id="675" r:id="rId11"/>
    <p:sldId id="608" r:id="rId12"/>
    <p:sldId id="610" r:id="rId13"/>
    <p:sldId id="611" r:id="rId14"/>
    <p:sldId id="673" r:id="rId15"/>
    <p:sldId id="676" r:id="rId16"/>
    <p:sldId id="618" r:id="rId17"/>
    <p:sldId id="620" r:id="rId18"/>
    <p:sldId id="621" r:id="rId19"/>
    <p:sldId id="622" r:id="rId20"/>
    <p:sldId id="623" r:id="rId21"/>
    <p:sldId id="680" r:id="rId22"/>
    <p:sldId id="696" r:id="rId23"/>
    <p:sldId id="631" r:id="rId24"/>
    <p:sldId id="632" r:id="rId25"/>
    <p:sldId id="636" r:id="rId26"/>
    <p:sldId id="698" r:id="rId27"/>
    <p:sldId id="707" r:id="rId28"/>
    <p:sldId id="708" r:id="rId29"/>
    <p:sldId id="709" r:id="rId30"/>
    <p:sldId id="710" r:id="rId31"/>
    <p:sldId id="711" r:id="rId32"/>
    <p:sldId id="712" r:id="rId33"/>
    <p:sldId id="713" r:id="rId34"/>
    <p:sldId id="715" r:id="rId35"/>
    <p:sldId id="716" r:id="rId36"/>
    <p:sldId id="717" r:id="rId37"/>
    <p:sldId id="718" r:id="rId38"/>
  </p:sldIdLst>
  <p:sldSz cx="9144000" cy="6858000" type="screen4x3"/>
  <p:notesSz cx="6807200" cy="9939338"/>
  <p:embeddedFontLst>
    <p:embeddedFont>
      <p:font typeface="Calibri" pitchFamily="34" charset="0"/>
      <p:regular r:id="rId41"/>
      <p:bold r:id="rId42"/>
      <p:italic r:id="rId43"/>
      <p:boldItalic r:id="rId44"/>
    </p:embeddedFont>
    <p:embeddedFont>
      <p:font typeface="HGP創英角ｺﾞｼｯｸUB" pitchFamily="50" charset="-128"/>
      <p:regular r:id="rId45"/>
    </p:embeddedFont>
    <p:embeddedFont>
      <p:font typeface="Verdana" pitchFamily="34" charset="0"/>
      <p:regular r:id="rId46"/>
      <p:bold r:id="rId47"/>
      <p:italic r:id="rId48"/>
      <p:boldItalic r:id="rId49"/>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920750" y="746125"/>
            <a:ext cx="4967288" cy="3725863"/>
          </a:xfrm>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20750" y="746125"/>
            <a:ext cx="4967288" cy="3725863"/>
          </a:xfrm>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920750" y="746125"/>
            <a:ext cx="4967288" cy="3725863"/>
          </a:xfrm>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solidFill>
                  <a:prstClr val="black"/>
                </a:solidFill>
                <a:latin typeface="ＭＳ Ｐ明朝" pitchFamily="18" charset="-128"/>
                <a:ea typeface="ＭＳ Ｐ明朝" pitchFamily="18" charset="-128"/>
              </a:rPr>
              <a:pPr algn="r"/>
              <a:t>14</a:t>
            </a:fld>
            <a:endParaRPr kumimoji="0" lang="en-US" altLang="ja-JP" sz="1200">
              <a:solidFill>
                <a:prstClr val="black"/>
              </a:solidFill>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0750" y="746125"/>
            <a:ext cx="4968875"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EFCE8EB6-7099-4B56-9389-3E4533CB2476}" type="slidenum">
              <a:rPr kumimoji="0" lang="en-US" altLang="ja-JP" sz="1200">
                <a:solidFill>
                  <a:prstClr val="black"/>
                </a:solidFill>
                <a:latin typeface="ＭＳ Ｐ明朝" pitchFamily="18" charset="-128"/>
                <a:ea typeface="ＭＳ Ｐ明朝" pitchFamily="18" charset="-128"/>
              </a:rPr>
              <a:pPr algn="r"/>
              <a:t>15</a:t>
            </a:fld>
            <a:endParaRPr kumimoji="0" lang="en-US" altLang="ja-JP" sz="1200">
              <a:solidFill>
                <a:prstClr val="black"/>
              </a:solidFill>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0750" y="746125"/>
            <a:ext cx="4968875"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xfrm>
            <a:off x="920750" y="746125"/>
            <a:ext cx="4967288" cy="3725863"/>
          </a:xfrm>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0750" y="746125"/>
            <a:ext cx="4967288" cy="3725863"/>
          </a:xfrm>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20750" y="746125"/>
            <a:ext cx="4967288" cy="3725863"/>
          </a:xfrm>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20750" y="746125"/>
            <a:ext cx="4967288" cy="3725863"/>
          </a:xfrm>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22</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23</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0CD2A86C-B25B-44F6-9DFB-F97726C7AF4F}" type="slidenum">
              <a:rPr lang="en-US" altLang="ja-JP" sz="1200">
                <a:latin typeface="+mn-lt"/>
                <a:ea typeface="+mn-ea"/>
              </a:rPr>
              <a:pPr algn="r" fontAlgn="auto">
                <a:spcBef>
                  <a:spcPts val="0"/>
                </a:spcBef>
                <a:spcAft>
                  <a:spcPts val="0"/>
                </a:spcAft>
                <a:defRPr/>
              </a:pPr>
              <a:t>24</a:t>
            </a:fld>
            <a:endParaRPr lang="en-US" altLang="ja-JP" sz="1200">
              <a:latin typeface="+mn-lt"/>
              <a:ea typeface="+mn-ea"/>
            </a:endParaRPr>
          </a:p>
        </p:txBody>
      </p:sp>
      <p:sp>
        <p:nvSpPr>
          <p:cNvPr id="102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6038" y="9440863"/>
            <a:ext cx="2949575" cy="496887"/>
          </a:xfrm>
          <a:prstGeom prst="rect">
            <a:avLst/>
          </a:prstGeom>
          <a:noFill/>
        </p:spPr>
        <p:txBody>
          <a:bodyPr anchor="b"/>
          <a:lstStyle/>
          <a:p>
            <a:pPr algn="r" fontAlgn="auto">
              <a:spcBef>
                <a:spcPts val="0"/>
              </a:spcBef>
              <a:spcAft>
                <a:spcPts val="0"/>
              </a:spcAft>
              <a:defRPr/>
            </a:pPr>
            <a:fld id="{67A178AD-532D-43C9-B338-830E577A498E}" type="slidenum">
              <a:rPr lang="en-US" altLang="ja-JP" sz="1200">
                <a:latin typeface="+mn-lt"/>
                <a:ea typeface="+mn-ea"/>
              </a:rPr>
              <a:pPr algn="r" fontAlgn="auto">
                <a:spcBef>
                  <a:spcPts val="0"/>
                </a:spcBef>
                <a:spcAft>
                  <a:spcPts val="0"/>
                </a:spcAft>
                <a:defRPr/>
              </a:pPr>
              <a:t>25</a:t>
            </a:fld>
            <a:endParaRPr lang="en-US" altLang="ja-JP" sz="1200">
              <a:latin typeface="+mn-lt"/>
              <a:ea typeface="+mn-ea"/>
            </a:endParaRPr>
          </a:p>
        </p:txBody>
      </p:sp>
      <p:sp>
        <p:nvSpPr>
          <p:cNvPr id="1331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6038" y="9440863"/>
            <a:ext cx="2949575" cy="496887"/>
          </a:xfrm>
          <a:prstGeom prst="rect">
            <a:avLst/>
          </a:prstGeom>
          <a:noFill/>
        </p:spPr>
        <p:txBody>
          <a:bodyPr anchor="b"/>
          <a:lstStyle/>
          <a:p>
            <a:pPr algn="r" fontAlgn="auto">
              <a:spcBef>
                <a:spcPts val="0"/>
              </a:spcBef>
              <a:spcAft>
                <a:spcPts val="0"/>
              </a:spcAft>
              <a:defRPr/>
            </a:pPr>
            <a:fld id="{2218771E-3906-4000-9C21-A59795E1AEB2}" type="slidenum">
              <a:rPr lang="en-US" altLang="ja-JP" sz="1200">
                <a:latin typeface="+mn-lt"/>
                <a:ea typeface="+mn-ea"/>
              </a:rPr>
              <a:pPr algn="r" fontAlgn="auto">
                <a:spcBef>
                  <a:spcPts val="0"/>
                </a:spcBef>
                <a:spcAft>
                  <a:spcPts val="0"/>
                </a:spcAft>
                <a:defRPr/>
              </a:pPr>
              <a:t>26</a:t>
            </a:fld>
            <a:endParaRPr lang="en-US" altLang="ja-JP" sz="1200">
              <a:latin typeface="+mn-lt"/>
              <a:ea typeface="+mn-ea"/>
            </a:endParaRPr>
          </a:p>
        </p:txBody>
      </p:sp>
      <p:sp>
        <p:nvSpPr>
          <p:cNvPr id="1229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29</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30</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31</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32</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920750" y="746125"/>
            <a:ext cx="4967288" cy="3725863"/>
          </a:xfrm>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xfrm>
            <a:off x="920750" y="746125"/>
            <a:ext cx="4967288" cy="3725863"/>
          </a:xfrm>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solidFill>
                  <a:prstClr val="black"/>
                </a:solidFill>
                <a:latin typeface="ＭＳ Ｐ明朝" pitchFamily="18" charset="-128"/>
                <a:ea typeface="ＭＳ Ｐ明朝" pitchFamily="18" charset="-128"/>
              </a:rPr>
              <a:pPr algn="r"/>
              <a:t>7</a:t>
            </a:fld>
            <a:endParaRPr kumimoji="0" lang="en-US" altLang="ja-JP" sz="1200">
              <a:solidFill>
                <a:prstClr val="black"/>
              </a:solidFill>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0750" y="746125"/>
            <a:ext cx="4968875"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20750" y="746125"/>
            <a:ext cx="4967288" cy="3725863"/>
          </a:xfrm>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xfrm>
            <a:off x="920750" y="746125"/>
            <a:ext cx="4967288" cy="3725863"/>
          </a:xfrm>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t>2013/6/5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F9CB779-ED51-4DC9-A5EB-7BE7E440DB44}" type="datetime1">
              <a:rPr lang="ja-JP" altLang="en-US" smtClean="0">
                <a:solidFill>
                  <a:srgbClr val="000000"/>
                </a:solidFill>
              </a:rPr>
              <a:t>2013/6/5</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9FFAE70-67DF-4966-B6A1-BDC388E8FF11}"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B615A629-B4C7-4054-AEB6-97113AF3431E}"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35F4E6C-6826-4854-B166-0E835AF0B960}"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88B22D87-BBE0-4BCF-9698-196F0CF8BE0C}" type="datetime1">
              <a:rPr lang="ja-JP" altLang="en-US" smtClean="0">
                <a:solidFill>
                  <a:srgbClr val="000000"/>
                </a:solidFill>
              </a:rPr>
              <a:t>2013/6/5</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1FBDFE2E-E63B-4386-A68F-A30D618E4C9A}" type="datetime1">
              <a:rPr lang="ja-JP" altLang="en-US" smtClean="0">
                <a:solidFill>
                  <a:srgbClr val="000000"/>
                </a:solidFill>
              </a:rPr>
              <a:t>2013/6/5</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9749212-2D97-4990-8F93-21B371C7967C}" type="datetime1">
              <a:rPr lang="ja-JP" altLang="en-US" smtClean="0">
                <a:solidFill>
                  <a:srgbClr val="000000"/>
                </a:solidFill>
              </a:rPr>
              <a:t>2013/6/5</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0A5A22E-73D3-4E2F-82DE-AC70504492E8}"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4D613EDF-2266-4926-A3D7-18D23F7FD512}"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4057147-EA57-4FB4-B3B4-0DE33A5AB0F8}"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52778F6F-F8BB-4F37-AFDC-57C021625BDB}"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4F05AB6-2E4D-4C71-866E-7EFC3D3E0AA2}"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E28629FD-B1CB-4B7F-B382-F40BD49BFA28}" type="datetime1">
              <a:rPr lang="ja-JP" altLang="en-US" smtClean="0">
                <a:solidFill>
                  <a:srgbClr val="000000"/>
                </a:solidFill>
              </a:rPr>
              <a:t>2013/6/5</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EB82080-1A17-4BAF-A525-31DB1C5C4C93}" type="datetime1">
              <a:rPr lang="ja-JP" altLang="en-US" smtClean="0">
                <a:solidFill>
                  <a:srgbClr val="000000"/>
                </a:solidFill>
              </a:rPr>
              <a:t>2013/6/5</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012CC5EA-2FD7-4B1E-BD47-56A4DAC8F637}"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06D18A0-DB1D-4CE2-8686-F5D26F9109FB}"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B8D165F6-7757-4B01-9936-88228EC1A3E6}"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4BE36858-3F43-49C8-AF20-F8CA1646BDA8}" type="datetime1">
              <a:rPr lang="ja-JP" altLang="en-US" smtClean="0">
                <a:solidFill>
                  <a:srgbClr val="000000"/>
                </a:solidFill>
              </a:rPr>
              <a:t>2013/6/5</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66A74C8F-BF97-4F59-9D2B-37B302A295FE}" type="datetime1">
              <a:rPr lang="ja-JP" altLang="en-US" smtClean="0">
                <a:solidFill>
                  <a:srgbClr val="000000"/>
                </a:solidFill>
              </a:rPr>
              <a:t>2013/6/5</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07A5FE-3EFD-491C-8206-8BF8A96EC2A1}" type="datetime1">
              <a:rPr lang="ja-JP" altLang="en-US" smtClean="0">
                <a:solidFill>
                  <a:srgbClr val="000000"/>
                </a:solidFill>
              </a:rPr>
              <a:t>2013/6/5</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D6DCCB4C-C199-4CDC-81EE-570B8E2D1AA6}"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48C38A8-5187-40F6-A9AE-652B2A5AB912}"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EF14FE8-B7A9-48F8-8781-91755BC8F585}"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7C793EB-B12F-4542-9440-06AF8E92241B}"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DD52BAAE-718E-43B7-BC18-17C41CF89A1F}"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02199DED-DEED-4A1C-BB51-5905D9225A7E}" type="datetime1">
              <a:rPr lang="ja-JP" altLang="en-US" smtClean="0">
                <a:solidFill>
                  <a:srgbClr val="000000"/>
                </a:solidFill>
              </a:rPr>
              <a:t>2013/6/5</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17AE60DF-E3DD-4AEA-8A5F-03234D9EAB98}" type="datetime1">
              <a:rPr lang="ja-JP" altLang="en-US" smtClean="0">
                <a:solidFill>
                  <a:srgbClr val="000000"/>
                </a:solidFill>
                <a:latin typeface="Verdana" pitchFamily="34" charset="0"/>
              </a:rPr>
              <a:t>2013/6/5</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70EAF3FD-9FB6-4885-9B16-35EEE299102A}" type="datetime1">
              <a:rPr lang="ja-JP" altLang="en-US" smtClean="0">
                <a:solidFill>
                  <a:srgbClr val="000000"/>
                </a:solidFill>
                <a:latin typeface="Verdana" pitchFamily="34" charset="0"/>
              </a:rPr>
              <a:t>2013/6/5</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3.wm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5.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４．認定調査の基礎</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（評価軸の考え方）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4-2.</a:t>
            </a:r>
            <a:r>
              <a:rPr lang="ja-JP" altLang="en-US" sz="4800" dirty="0" smtClean="0">
                <a:solidFill>
                  <a:srgbClr val="000000"/>
                </a:solidFill>
                <a:latin typeface="Calibri" pitchFamily="34" charset="0"/>
              </a:rPr>
              <a:t>介助の方法の項目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smtClean="0"/>
              <a:t>「第</a:t>
            </a:r>
            <a:r>
              <a:rPr lang="en-US" altLang="ja-JP" sz="1600" smtClean="0"/>
              <a:t>2</a:t>
            </a:r>
            <a:r>
              <a:rPr lang="ja-JP" altLang="en-US" sz="1600" smtClean="0"/>
              <a:t>群」「第</a:t>
            </a:r>
            <a:r>
              <a:rPr lang="en-US" altLang="ja-JP" sz="1600" smtClean="0"/>
              <a:t>5</a:t>
            </a:r>
            <a:r>
              <a:rPr lang="ja-JP" altLang="en-US" sz="1600" smtClean="0"/>
              <a:t>群」を中心に、生活上の具体的な行為について、「実際に行われている介助」、または「適切な介助」を評価する。</a:t>
            </a:r>
          </a:p>
          <a:p>
            <a:pPr eaLnBrk="1" hangingPunct="1">
              <a:lnSpc>
                <a:spcPct val="95000"/>
              </a:lnSpc>
            </a:pPr>
            <a:r>
              <a:rPr lang="ja-JP" altLang="en-US" sz="1600" smtClean="0"/>
              <a:t>「介助されていない（必要ない）」「介助がされている（必要である）」の軸で評価する。</a:t>
            </a:r>
          </a:p>
          <a:p>
            <a:pPr eaLnBrk="1" hangingPunct="1">
              <a:lnSpc>
                <a:spcPct val="95000"/>
              </a:lnSpc>
            </a:pPr>
            <a:r>
              <a:rPr lang="ja-JP" altLang="en-US" sz="1600" smtClean="0"/>
              <a:t>「実際の介助の状況」＜「適切な介助」</a:t>
            </a:r>
            <a:r>
              <a:rPr lang="ja-JP" altLang="en-US" sz="1400" smtClean="0"/>
              <a:t>（差分は特記事項へ）</a:t>
            </a:r>
          </a:p>
          <a:p>
            <a:pPr eaLnBrk="1" hangingPunct="1">
              <a:lnSpc>
                <a:spcPct val="95000"/>
              </a:lnSpc>
            </a:pPr>
            <a:r>
              <a:rPr lang="ja-JP" altLang="en-US" sz="1600" smtClean="0"/>
              <a:t>特記事項において「介護の手間」「頻度」を直接表現する。</a:t>
            </a:r>
          </a:p>
        </p:txBody>
      </p:sp>
      <p:sp>
        <p:nvSpPr>
          <p:cNvPr id="20485" name="AutoShape 4"/>
          <p:cNvSpPr>
            <a:spLocks noChangeArrowheads="1"/>
          </p:cNvSpPr>
          <p:nvPr/>
        </p:nvSpPr>
        <p:spPr bwMode="auto">
          <a:xfrm>
            <a:off x="395290" y="2995637"/>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1</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1-10</a:t>
            </a:r>
            <a:r>
              <a:rPr lang="ja-JP" altLang="en-US">
                <a:solidFill>
                  <a:srgbClr val="000000"/>
                </a:solidFill>
                <a:latin typeface="Verdana" pitchFamily="34" charset="0"/>
              </a:rPr>
              <a:t>洗身　　</a:t>
            </a:r>
            <a:r>
              <a:rPr lang="en-US" altLang="ja-JP">
                <a:solidFill>
                  <a:srgbClr val="000000"/>
                </a:solidFill>
                <a:latin typeface="Verdana" pitchFamily="34" charset="0"/>
              </a:rPr>
              <a:t>1-11</a:t>
            </a:r>
            <a:r>
              <a:rPr lang="ja-JP" altLang="en-US">
                <a:solidFill>
                  <a:srgbClr val="000000"/>
                </a:solidFill>
                <a:latin typeface="Verdana" pitchFamily="34" charset="0"/>
              </a:rPr>
              <a:t>つめ切り</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2</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2-1</a:t>
            </a:r>
            <a:r>
              <a:rPr lang="ja-JP" altLang="en-US">
                <a:solidFill>
                  <a:srgbClr val="000000"/>
                </a:solidFill>
                <a:latin typeface="Verdana" pitchFamily="34" charset="0"/>
              </a:rPr>
              <a:t>移乗　　</a:t>
            </a:r>
            <a:r>
              <a:rPr lang="en-US" altLang="ja-JP">
                <a:solidFill>
                  <a:srgbClr val="000000"/>
                </a:solidFill>
                <a:latin typeface="Verdana" pitchFamily="34" charset="0"/>
              </a:rPr>
              <a:t>2-1</a:t>
            </a:r>
            <a:r>
              <a:rPr lang="ja-JP" altLang="en-US">
                <a:solidFill>
                  <a:srgbClr val="000000"/>
                </a:solidFill>
                <a:latin typeface="Verdana" pitchFamily="34" charset="0"/>
              </a:rPr>
              <a:t>移動　　</a:t>
            </a:r>
          </a:p>
          <a:p>
            <a:r>
              <a:rPr lang="en-US" altLang="ja-JP">
                <a:solidFill>
                  <a:srgbClr val="000000"/>
                </a:solidFill>
                <a:latin typeface="Verdana" pitchFamily="34" charset="0"/>
              </a:rPr>
              <a:t>2-4</a:t>
            </a:r>
            <a:r>
              <a:rPr lang="ja-JP" altLang="en-US">
                <a:solidFill>
                  <a:srgbClr val="000000"/>
                </a:solidFill>
                <a:latin typeface="Verdana" pitchFamily="34" charset="0"/>
              </a:rPr>
              <a:t>食事摂取　　</a:t>
            </a:r>
          </a:p>
          <a:p>
            <a:r>
              <a:rPr lang="en-US" altLang="ja-JP">
                <a:solidFill>
                  <a:srgbClr val="000000"/>
                </a:solidFill>
                <a:latin typeface="Verdana" pitchFamily="34" charset="0"/>
              </a:rPr>
              <a:t>2-5</a:t>
            </a:r>
            <a:r>
              <a:rPr lang="ja-JP" altLang="en-US">
                <a:solidFill>
                  <a:srgbClr val="000000"/>
                </a:solidFill>
                <a:latin typeface="Verdana" pitchFamily="34" charset="0"/>
              </a:rPr>
              <a:t>排尿　　</a:t>
            </a:r>
            <a:r>
              <a:rPr lang="en-US" altLang="ja-JP">
                <a:solidFill>
                  <a:srgbClr val="000000"/>
                </a:solidFill>
                <a:latin typeface="Verdana" pitchFamily="34" charset="0"/>
              </a:rPr>
              <a:t>2-6</a:t>
            </a:r>
            <a:r>
              <a:rPr lang="ja-JP" altLang="en-US">
                <a:solidFill>
                  <a:srgbClr val="000000"/>
                </a:solidFill>
                <a:latin typeface="Verdana" pitchFamily="34" charset="0"/>
              </a:rPr>
              <a:t>排便　　</a:t>
            </a:r>
          </a:p>
          <a:p>
            <a:r>
              <a:rPr lang="en-US" altLang="ja-JP">
                <a:solidFill>
                  <a:srgbClr val="000000"/>
                </a:solidFill>
                <a:latin typeface="Verdana" pitchFamily="34" charset="0"/>
              </a:rPr>
              <a:t>2-7</a:t>
            </a:r>
            <a:r>
              <a:rPr lang="ja-JP" altLang="en-US">
                <a:solidFill>
                  <a:srgbClr val="000000"/>
                </a:solidFill>
                <a:latin typeface="Verdana" pitchFamily="34" charset="0"/>
              </a:rPr>
              <a:t>口腔清潔　　</a:t>
            </a:r>
            <a:r>
              <a:rPr lang="en-US" altLang="ja-JP">
                <a:solidFill>
                  <a:srgbClr val="000000"/>
                </a:solidFill>
                <a:latin typeface="Verdana" pitchFamily="34" charset="0"/>
              </a:rPr>
              <a:t>2-8</a:t>
            </a:r>
            <a:r>
              <a:rPr lang="ja-JP" altLang="en-US">
                <a:solidFill>
                  <a:srgbClr val="000000"/>
                </a:solidFill>
                <a:latin typeface="Verdana" pitchFamily="34" charset="0"/>
              </a:rPr>
              <a:t>洗顔　　</a:t>
            </a:r>
            <a:r>
              <a:rPr lang="en-US" altLang="ja-JP">
                <a:solidFill>
                  <a:srgbClr val="000000"/>
                </a:solidFill>
                <a:latin typeface="Verdana" pitchFamily="34" charset="0"/>
              </a:rPr>
              <a:t>2-9</a:t>
            </a:r>
            <a:r>
              <a:rPr lang="ja-JP" altLang="en-US">
                <a:solidFill>
                  <a:srgbClr val="000000"/>
                </a:solidFill>
                <a:latin typeface="Verdana" pitchFamily="34" charset="0"/>
              </a:rPr>
              <a:t>整髪　　</a:t>
            </a:r>
            <a:r>
              <a:rPr lang="en-US" altLang="ja-JP">
                <a:solidFill>
                  <a:srgbClr val="000000"/>
                </a:solidFill>
                <a:latin typeface="Verdana" pitchFamily="34" charset="0"/>
              </a:rPr>
              <a:t>2-10</a:t>
            </a:r>
            <a:r>
              <a:rPr lang="ja-JP" altLang="en-US">
                <a:solidFill>
                  <a:srgbClr val="000000"/>
                </a:solidFill>
                <a:latin typeface="Verdana" pitchFamily="34" charset="0"/>
              </a:rPr>
              <a:t>上衣の着脱　　</a:t>
            </a:r>
            <a:r>
              <a:rPr lang="en-US" altLang="ja-JP">
                <a:solidFill>
                  <a:srgbClr val="000000"/>
                </a:solidFill>
                <a:latin typeface="Verdana" pitchFamily="34" charset="0"/>
              </a:rPr>
              <a:t>2-11</a:t>
            </a:r>
            <a:r>
              <a:rPr lang="ja-JP" altLang="en-US">
                <a:solidFill>
                  <a:srgbClr val="000000"/>
                </a:solidFill>
                <a:latin typeface="Verdana" pitchFamily="34" charset="0"/>
              </a:rPr>
              <a:t>ズボン等の着脱</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5</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5-1</a:t>
            </a:r>
            <a:r>
              <a:rPr lang="ja-JP" altLang="en-US">
                <a:solidFill>
                  <a:srgbClr val="000000"/>
                </a:solidFill>
                <a:latin typeface="Verdana" pitchFamily="34" charset="0"/>
              </a:rPr>
              <a:t>薬の内服　　</a:t>
            </a:r>
            <a:r>
              <a:rPr lang="en-US" altLang="ja-JP">
                <a:solidFill>
                  <a:srgbClr val="000000"/>
                </a:solidFill>
                <a:latin typeface="Verdana" pitchFamily="34" charset="0"/>
              </a:rPr>
              <a:t>5-2</a:t>
            </a:r>
            <a:r>
              <a:rPr lang="ja-JP" altLang="en-US">
                <a:solidFill>
                  <a:srgbClr val="000000"/>
                </a:solidFill>
                <a:latin typeface="Verdana" pitchFamily="34" charset="0"/>
              </a:rPr>
              <a:t>金銭の管理　　</a:t>
            </a:r>
            <a:r>
              <a:rPr lang="en-US" altLang="ja-JP">
                <a:solidFill>
                  <a:srgbClr val="000000"/>
                </a:solidFill>
                <a:latin typeface="Verdana" pitchFamily="34" charset="0"/>
              </a:rPr>
              <a:t>5-5</a:t>
            </a:r>
            <a:r>
              <a:rPr lang="ja-JP" altLang="en-US">
                <a:solidFill>
                  <a:srgbClr val="000000"/>
                </a:solidFill>
                <a:latin typeface="Verdana" pitchFamily="34" charset="0"/>
              </a:rPr>
              <a:t>買い物　　</a:t>
            </a:r>
            <a:r>
              <a:rPr lang="en-US" altLang="ja-JP">
                <a:solidFill>
                  <a:srgbClr val="000000"/>
                </a:solidFill>
                <a:latin typeface="Verdana" pitchFamily="34" charset="0"/>
              </a:rPr>
              <a:t>5-6</a:t>
            </a:r>
            <a:r>
              <a:rPr lang="ja-JP" altLang="en-US">
                <a:solidFill>
                  <a:srgbClr val="000000"/>
                </a:solidFill>
                <a:latin typeface="Verdana" pitchFamily="34" charset="0"/>
              </a:rPr>
              <a:t>簡単な調理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適切な介助（必要な介助）</a:t>
            </a:r>
          </a:p>
        </p:txBody>
      </p:sp>
      <p:sp>
        <p:nvSpPr>
          <p:cNvPr id="2" name="Rectangle 5"/>
          <p:cNvSpPr>
            <a:spLocks noChangeArrowheads="1"/>
          </p:cNvSpPr>
          <p:nvPr/>
        </p:nvSpPr>
        <p:spPr bwMode="auto">
          <a:xfrm>
            <a:off x="2339975" y="1196977"/>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実際の介助（より頻回な状況）</a:t>
            </a:r>
          </a:p>
        </p:txBody>
      </p:sp>
      <p:sp>
        <p:nvSpPr>
          <p:cNvPr id="3" name="Rectangle 5"/>
          <p:cNvSpPr>
            <a:spLocks noChangeArrowheads="1"/>
          </p:cNvSpPr>
          <p:nvPr/>
        </p:nvSpPr>
        <p:spPr bwMode="auto">
          <a:xfrm>
            <a:off x="1547813" y="4940300"/>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特記事項（状況・理由等）</a:t>
            </a:r>
          </a:p>
        </p:txBody>
      </p:sp>
      <p:sp>
        <p:nvSpPr>
          <p:cNvPr id="23559" name="AutoShape 8"/>
          <p:cNvSpPr>
            <a:spLocks noChangeArrowheads="1"/>
          </p:cNvSpPr>
          <p:nvPr/>
        </p:nvSpPr>
        <p:spPr bwMode="auto">
          <a:xfrm>
            <a:off x="4859338" y="2565782"/>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
        <p:nvSpPr>
          <p:cNvPr id="23560" name="AutoShape 9"/>
          <p:cNvSpPr>
            <a:spLocks noChangeArrowheads="1"/>
          </p:cNvSpPr>
          <p:nvPr/>
        </p:nvSpPr>
        <p:spPr bwMode="auto">
          <a:xfrm>
            <a:off x="4859338" y="4366007"/>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3400" dirty="0" smtClean="0"/>
              <a:t>「実際の介助の方法」が不適切な場合</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sp>
        <p:nvSpPr>
          <p:cNvPr id="25603" name="Rectangle 3"/>
          <p:cNvSpPr>
            <a:spLocks noGrp="1" noChangeArrowheads="1"/>
          </p:cNvSpPr>
          <p:nvPr>
            <p:ph type="body" idx="4294967295"/>
          </p:nvPr>
        </p:nvSpPr>
        <p:spPr>
          <a:xfrm>
            <a:off x="468313" y="1341444"/>
            <a:ext cx="8280400" cy="5183187"/>
          </a:xfrm>
        </p:spPr>
        <p:txBody>
          <a:bodyPr/>
          <a:lstStyle/>
          <a:p>
            <a:pPr eaLnBrk="1" hangingPunct="1"/>
            <a:r>
              <a:rPr lang="ja-JP" altLang="en-US" sz="2500" smtClean="0"/>
              <a:t>「不適切」と考える理由は特記事項に記載する。</a:t>
            </a:r>
          </a:p>
          <a:p>
            <a:pPr lvl="1" eaLnBrk="1" hangingPunct="1"/>
            <a:r>
              <a:rPr lang="ja-JP" altLang="en-US" sz="2400" smtClean="0"/>
              <a:t>理由が明記されていないと、審査会委員は、調査員の判断が妥当かどうか確認することができない。</a:t>
            </a:r>
          </a:p>
          <a:p>
            <a:pPr eaLnBrk="1" hangingPunct="1"/>
            <a:r>
              <a:rPr lang="ja-JP" altLang="en-US" sz="2500" smtClean="0"/>
              <a:t>介助の適切性は総合的に判断する</a:t>
            </a:r>
          </a:p>
          <a:p>
            <a:pPr lvl="1" eaLnBrk="1" hangingPunct="1"/>
            <a:r>
              <a:rPr lang="ja-JP" altLang="en-US" sz="2400" smtClean="0"/>
              <a:t>独居、老々介護のみを理由に判断するものではない。</a:t>
            </a:r>
          </a:p>
          <a:p>
            <a:pPr lvl="1" eaLnBrk="1" hangingPunct="1"/>
            <a:r>
              <a:rPr lang="ja-JP" altLang="en-US" sz="2400" smtClean="0"/>
              <a:t>単に「できる</a:t>
            </a:r>
            <a:r>
              <a:rPr lang="en-US" altLang="ja-JP" sz="2400" smtClean="0"/>
              <a:t>-</a:t>
            </a:r>
            <a:r>
              <a:rPr lang="ja-JP" altLang="en-US" sz="2400" smtClean="0"/>
              <a:t>できない」といった個々の行為の能力のみで評価せず、生活環境や本人の置かれている状態なども含めて、総合的に判断する。</a:t>
            </a:r>
          </a:p>
          <a:p>
            <a:pPr eaLnBrk="1" hangingPunct="1"/>
            <a:r>
              <a:rPr lang="ja-JP" altLang="en-US" sz="2500" smtClean="0"/>
              <a:t>事務局及び審査会（一次判定修正・確定）においての確認すべき点</a:t>
            </a:r>
          </a:p>
          <a:p>
            <a:pPr lvl="1" eaLnBrk="1" hangingPunct="1"/>
            <a:r>
              <a:rPr lang="ja-JP" altLang="en-US" sz="2400" smtClean="0"/>
              <a:t>不適切と判断している根拠が記載されているか（また、その根拠が妥当だと思われるかどうか）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normAutofit fontScale="92500"/>
          </a:bodyPr>
          <a:lstStyle/>
          <a:p>
            <a:pPr eaLnBrk="1" hangingPunct="1">
              <a:lnSpc>
                <a:spcPct val="90000"/>
              </a:lnSpc>
            </a:pPr>
            <a:r>
              <a:rPr lang="ja-JP" altLang="en-US" dirty="0" smtClean="0"/>
              <a:t>適切な介助の評価</a:t>
            </a:r>
          </a:p>
          <a:p>
            <a:pPr lvl="1" eaLnBrk="1" hangingPunct="1">
              <a:lnSpc>
                <a:spcPct val="90000"/>
              </a:lnSpc>
            </a:pPr>
            <a:r>
              <a:rPr lang="ja-JP" altLang="en-US" dirty="0" smtClean="0"/>
              <a:t>認定調査員の「適切な介助」に関する判断について、特記事項をもとに確認・検討。</a:t>
            </a:r>
          </a:p>
          <a:p>
            <a:pPr lvl="1" eaLnBrk="1" hangingPunct="1">
              <a:lnSpc>
                <a:spcPct val="90000"/>
              </a:lnSpc>
            </a:pPr>
            <a:r>
              <a:rPr lang="ja-JP" altLang="en-US" dirty="0" smtClean="0"/>
              <a:t>必要が認められる場合は、一次判定修正を行う。</a:t>
            </a:r>
          </a:p>
          <a:p>
            <a:pPr eaLnBrk="1" hangingPunct="1">
              <a:lnSpc>
                <a:spcPct val="90000"/>
              </a:lnSpc>
            </a:pPr>
            <a:r>
              <a:rPr lang="ja-JP" altLang="en-US" dirty="0" smtClean="0"/>
              <a:t>具体的な介助の量の評価</a:t>
            </a:r>
          </a:p>
          <a:p>
            <a:pPr lvl="1" eaLnBrk="1" hangingPunct="1">
              <a:lnSpc>
                <a:spcPct val="90000"/>
              </a:lnSpc>
            </a:pPr>
            <a:r>
              <a:rPr lang="ja-JP" altLang="en-US" dirty="0" smtClean="0"/>
              <a:t>より介護の手間が「かかる」か「かからない」かの評価</a:t>
            </a:r>
          </a:p>
          <a:p>
            <a:pPr lvl="2" eaLnBrk="1" hangingPunct="1">
              <a:lnSpc>
                <a:spcPct val="90000"/>
              </a:lnSpc>
            </a:pPr>
            <a:r>
              <a:rPr lang="ja-JP" altLang="en-US" dirty="0" smtClean="0"/>
              <a:t>特記事項に記載された「実際の介助量」に関する記述を</a:t>
            </a:r>
            <a:r>
              <a:rPr lang="ja-JP" altLang="en-US" u="sng" dirty="0" smtClean="0"/>
              <a:t>具体的な「介護の手間」「頻度」</a:t>
            </a:r>
            <a:r>
              <a:rPr lang="ja-JP" altLang="en-US" dirty="0" smtClean="0"/>
              <a:t>などから、判断を行う。</a:t>
            </a:r>
          </a:p>
          <a:p>
            <a:pPr lvl="2" eaLnBrk="1" hangingPunct="1">
              <a:lnSpc>
                <a:spcPct val="90000"/>
              </a:lnSpc>
            </a:pPr>
            <a:r>
              <a:rPr lang="ja-JP" altLang="en-US" dirty="0" smtClean="0"/>
              <a:t>特記事項の記述をもとに、二次判定（介護の手間にかかる審査判定）を行う。</a:t>
            </a:r>
            <a:endParaRPr lang="en-US" altLang="ja-JP" dirty="0" smtClean="0"/>
          </a:p>
          <a:p>
            <a:pPr eaLnBrk="1" hangingPunct="1">
              <a:lnSpc>
                <a:spcPct val="90000"/>
              </a:lnSpc>
            </a:pPr>
            <a:r>
              <a:rPr lang="ja-JP" altLang="en-US" dirty="0" smtClean="0"/>
              <a:t>特記事項に隠れた介助</a:t>
            </a:r>
            <a:endParaRPr lang="en-US" altLang="ja-JP" dirty="0" smtClean="0"/>
          </a:p>
          <a:p>
            <a:pPr lvl="1" eaLnBrk="1" hangingPunct="1">
              <a:lnSpc>
                <a:spcPct val="90000"/>
              </a:lnSpc>
            </a:pPr>
            <a:r>
              <a:rPr lang="ja-JP" altLang="en-US" dirty="0" smtClean="0"/>
              <a:t>基本調査は選択されていないが、「介助」は存在する場合の特記事項</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4-3.</a:t>
            </a:r>
            <a:r>
              <a:rPr lang="ja-JP" altLang="en-US" sz="4800" dirty="0" smtClean="0">
                <a:solidFill>
                  <a:srgbClr val="000000"/>
                </a:solidFill>
                <a:latin typeface="Calibri" pitchFamily="34" charset="0"/>
              </a:rPr>
              <a:t>有無の項目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57"/>
            <a:ext cx="8001000" cy="1800225"/>
          </a:xfrm>
        </p:spPr>
        <p:txBody>
          <a:bodyPr/>
          <a:lstStyle/>
          <a:p>
            <a:pPr eaLnBrk="1" hangingPunct="1">
              <a:lnSpc>
                <a:spcPct val="90000"/>
              </a:lnSpc>
            </a:pPr>
            <a:r>
              <a:rPr lang="ja-JP" altLang="en-US" sz="1600" dirty="0" smtClean="0"/>
              <a:t>有無は「麻痺・拘縮」と「</a:t>
            </a:r>
            <a:r>
              <a:rPr lang="en-US" altLang="ja-JP" sz="1600" dirty="0" smtClean="0"/>
              <a:t>BPSD</a:t>
            </a:r>
            <a:r>
              <a:rPr lang="ja-JP" altLang="en-US" sz="1600" dirty="0" smtClean="0"/>
              <a:t>関連」の</a:t>
            </a:r>
            <a:r>
              <a:rPr lang="en-US" altLang="ja-JP" sz="1600" dirty="0" smtClean="0"/>
              <a:t>2</a:t>
            </a:r>
            <a:r>
              <a:rPr lang="ja-JP" altLang="en-US" sz="1600" dirty="0" smtClean="0"/>
              <a:t>種類に分類される。</a:t>
            </a:r>
          </a:p>
          <a:p>
            <a:pPr lvl="1" eaLnBrk="1" hangingPunct="1">
              <a:lnSpc>
                <a:spcPct val="90000"/>
              </a:lnSpc>
            </a:pPr>
            <a:r>
              <a:rPr lang="ja-JP" altLang="en-US" sz="1400" dirty="0" smtClean="0"/>
              <a:t>麻痺・拘縮については、調査方法や基本原則について、「能力」に同じなため、ここでは、以下、</a:t>
            </a:r>
            <a:r>
              <a:rPr lang="en-US" altLang="ja-JP" sz="1400" dirty="0" smtClean="0"/>
              <a:t>BPSD</a:t>
            </a:r>
            <a:r>
              <a:rPr lang="ja-JP" altLang="en-US" sz="1400" dirty="0" smtClean="0"/>
              <a:t>関連の有無に絞っている。</a:t>
            </a:r>
          </a:p>
          <a:p>
            <a:pPr eaLnBrk="1" hangingPunct="1">
              <a:lnSpc>
                <a:spcPct val="90000"/>
              </a:lnSpc>
            </a:pPr>
            <a:r>
              <a:rPr lang="ja-JP" altLang="en-US" sz="1600" u="sng" dirty="0" smtClean="0"/>
              <a:t>行動の</a:t>
            </a:r>
            <a:r>
              <a:rPr lang="ja-JP" altLang="en-US" sz="1600" dirty="0" smtClean="0"/>
              <a:t>「ある」「ない」の軸で評価する。</a:t>
            </a:r>
          </a:p>
          <a:p>
            <a:pPr eaLnBrk="1" hangingPunct="1">
              <a:lnSpc>
                <a:spcPct val="90000"/>
              </a:lnSpc>
            </a:pPr>
            <a:r>
              <a:rPr lang="ja-JP" altLang="en-US" sz="1600" u="sng" dirty="0" smtClean="0"/>
              <a:t>「行動の発生」で選択・「介護の手間」は特記事項で評価</a:t>
            </a:r>
          </a:p>
          <a:p>
            <a:pPr eaLnBrk="1" hangingPunct="1">
              <a:lnSpc>
                <a:spcPct val="90000"/>
              </a:lnSpc>
            </a:pPr>
            <a:r>
              <a:rPr lang="ja-JP" altLang="en-US" sz="1600" dirty="0" smtClean="0"/>
              <a:t>「介護の手間」を特記事項に記載する点（「介護の手間」と「頻度」の記載）がもっとも重要であるが、選択は「行動が発生しているかどうか」だけで判断する。</a:t>
            </a:r>
          </a:p>
        </p:txBody>
      </p:sp>
      <p:sp>
        <p:nvSpPr>
          <p:cNvPr id="33796" name="AutoShape 4"/>
          <p:cNvSpPr>
            <a:spLocks noChangeArrowheads="1"/>
          </p:cNvSpPr>
          <p:nvPr/>
        </p:nvSpPr>
        <p:spPr bwMode="auto">
          <a:xfrm>
            <a:off x="179459" y="3282967"/>
            <a:ext cx="8785225" cy="3241675"/>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1</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1-1</a:t>
            </a:r>
            <a:r>
              <a:rPr lang="ja-JP" altLang="en-US" sz="1400">
                <a:solidFill>
                  <a:srgbClr val="000000"/>
                </a:solidFill>
                <a:latin typeface="Verdana" pitchFamily="34" charset="0"/>
              </a:rPr>
              <a:t>麻痺　　</a:t>
            </a:r>
            <a:r>
              <a:rPr lang="en-US" altLang="ja-JP" sz="1400">
                <a:solidFill>
                  <a:srgbClr val="000000"/>
                </a:solidFill>
                <a:latin typeface="Verdana" pitchFamily="34" charset="0"/>
              </a:rPr>
              <a:t>1-2</a:t>
            </a:r>
            <a:r>
              <a:rPr lang="ja-JP" altLang="en-US" sz="1400">
                <a:solidFill>
                  <a:srgbClr val="000000"/>
                </a:solidFill>
                <a:latin typeface="Verdana" pitchFamily="34" charset="0"/>
              </a:rPr>
              <a:t>拘縮</a:t>
            </a:r>
            <a:r>
              <a:rPr lang="ja-JP" altLang="en-US" sz="2000">
                <a:solidFill>
                  <a:srgbClr val="000000"/>
                </a:solidFill>
                <a:latin typeface="Verdana" pitchFamily="34" charset="0"/>
              </a:rPr>
              <a:t>　</a:t>
            </a:r>
            <a:r>
              <a:rPr lang="ja-JP" altLang="en-US" sz="1000">
                <a:solidFill>
                  <a:srgbClr val="000000"/>
                </a:solidFill>
                <a:latin typeface="Verdana" pitchFamily="34" charset="0"/>
              </a:rPr>
              <a:t>（以上、調査方法の原則は「能力」に準じる）</a:t>
            </a:r>
          </a:p>
          <a:p>
            <a:endParaRPr lang="ja-JP" altLang="en-US" sz="20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3</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3-8</a:t>
            </a:r>
            <a:r>
              <a:rPr lang="ja-JP" altLang="en-US" sz="1400">
                <a:solidFill>
                  <a:srgbClr val="000000"/>
                </a:solidFill>
                <a:latin typeface="Verdana" pitchFamily="34" charset="0"/>
              </a:rPr>
              <a:t>徘徊　　</a:t>
            </a:r>
            <a:r>
              <a:rPr lang="en-US" altLang="ja-JP" sz="1400">
                <a:solidFill>
                  <a:srgbClr val="000000"/>
                </a:solidFill>
                <a:latin typeface="Verdana" pitchFamily="34" charset="0"/>
              </a:rPr>
              <a:t>3-9</a:t>
            </a:r>
            <a:r>
              <a:rPr lang="ja-JP" altLang="en-US" sz="1400">
                <a:solidFill>
                  <a:srgbClr val="000000"/>
                </a:solidFill>
                <a:latin typeface="Verdana" pitchFamily="34" charset="0"/>
              </a:rPr>
              <a:t>外出して戻れない　　</a:t>
            </a:r>
          </a:p>
          <a:p>
            <a:endParaRPr lang="ja-JP" altLang="en-US" sz="16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4</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p>
          <a:p>
            <a:r>
              <a:rPr lang="en-US" altLang="ja-JP" sz="1400">
                <a:solidFill>
                  <a:srgbClr val="000000"/>
                </a:solidFill>
                <a:latin typeface="Verdana" pitchFamily="34" charset="0"/>
              </a:rPr>
              <a:t>4-1</a:t>
            </a:r>
            <a:r>
              <a:rPr lang="ja-JP" altLang="en-US" sz="1400">
                <a:solidFill>
                  <a:srgbClr val="000000"/>
                </a:solidFill>
                <a:latin typeface="Verdana" pitchFamily="34" charset="0"/>
              </a:rPr>
              <a:t>被害的　　</a:t>
            </a:r>
            <a:r>
              <a:rPr lang="en-US" altLang="ja-JP" sz="1400">
                <a:solidFill>
                  <a:srgbClr val="000000"/>
                </a:solidFill>
                <a:latin typeface="Verdana" pitchFamily="34" charset="0"/>
              </a:rPr>
              <a:t>4-2</a:t>
            </a:r>
            <a:r>
              <a:rPr lang="ja-JP" altLang="en-US" sz="1400">
                <a:solidFill>
                  <a:srgbClr val="000000"/>
                </a:solidFill>
                <a:latin typeface="Verdana" pitchFamily="34" charset="0"/>
              </a:rPr>
              <a:t>作話　　 </a:t>
            </a:r>
            <a:r>
              <a:rPr lang="en-US" altLang="ja-JP" sz="1400">
                <a:solidFill>
                  <a:srgbClr val="000000"/>
                </a:solidFill>
                <a:latin typeface="Verdana" pitchFamily="34" charset="0"/>
              </a:rPr>
              <a:t>4-3</a:t>
            </a:r>
            <a:r>
              <a:rPr lang="ja-JP" altLang="en-US" sz="1400">
                <a:solidFill>
                  <a:srgbClr val="000000"/>
                </a:solidFill>
                <a:latin typeface="Verdana" pitchFamily="34" charset="0"/>
              </a:rPr>
              <a:t>感情が不安定　　　</a:t>
            </a:r>
            <a:r>
              <a:rPr lang="en-US" altLang="ja-JP" sz="1400">
                <a:solidFill>
                  <a:srgbClr val="000000"/>
                </a:solidFill>
                <a:latin typeface="Verdana" pitchFamily="34" charset="0"/>
              </a:rPr>
              <a:t>4-4</a:t>
            </a:r>
            <a:r>
              <a:rPr lang="ja-JP" altLang="en-US" sz="1400">
                <a:solidFill>
                  <a:srgbClr val="000000"/>
                </a:solidFill>
                <a:latin typeface="Verdana" pitchFamily="34" charset="0"/>
              </a:rPr>
              <a:t>昼夜逆転　　　　 </a:t>
            </a:r>
            <a:r>
              <a:rPr lang="en-US" altLang="ja-JP" sz="1400">
                <a:solidFill>
                  <a:srgbClr val="000000"/>
                </a:solidFill>
                <a:latin typeface="Verdana" pitchFamily="34" charset="0"/>
              </a:rPr>
              <a:t>4-5</a:t>
            </a:r>
            <a:r>
              <a:rPr lang="ja-JP" altLang="en-US" sz="1400">
                <a:solidFill>
                  <a:srgbClr val="000000"/>
                </a:solidFill>
                <a:latin typeface="Verdana" pitchFamily="34" charset="0"/>
              </a:rPr>
              <a:t>同じ話をする　　</a:t>
            </a:r>
            <a:r>
              <a:rPr lang="en-US" altLang="ja-JP" sz="1400">
                <a:solidFill>
                  <a:srgbClr val="000000"/>
                </a:solidFill>
                <a:latin typeface="Verdana" pitchFamily="34" charset="0"/>
              </a:rPr>
              <a:t>4-6</a:t>
            </a:r>
            <a:r>
              <a:rPr lang="ja-JP" altLang="en-US" sz="1400">
                <a:solidFill>
                  <a:srgbClr val="000000"/>
                </a:solidFill>
                <a:latin typeface="Verdana" pitchFamily="34" charset="0"/>
              </a:rPr>
              <a:t>大声を出す</a:t>
            </a:r>
            <a:br>
              <a:rPr lang="ja-JP" altLang="en-US" sz="1400">
                <a:solidFill>
                  <a:srgbClr val="000000"/>
                </a:solidFill>
                <a:latin typeface="Verdana" pitchFamily="34" charset="0"/>
              </a:rPr>
            </a:br>
            <a:r>
              <a:rPr lang="en-US" altLang="ja-JP" sz="1400">
                <a:solidFill>
                  <a:srgbClr val="000000"/>
                </a:solidFill>
                <a:latin typeface="Verdana" pitchFamily="34" charset="0"/>
              </a:rPr>
              <a:t>4-7</a:t>
            </a:r>
            <a:r>
              <a:rPr lang="ja-JP" altLang="en-US" sz="1400">
                <a:solidFill>
                  <a:srgbClr val="000000"/>
                </a:solidFill>
                <a:latin typeface="Verdana" pitchFamily="34" charset="0"/>
              </a:rPr>
              <a:t>介護に抵抗　　　 　　　 </a:t>
            </a:r>
            <a:r>
              <a:rPr lang="en-US" altLang="ja-JP" sz="1400">
                <a:solidFill>
                  <a:srgbClr val="000000"/>
                </a:solidFill>
                <a:latin typeface="Verdana" pitchFamily="34" charset="0"/>
              </a:rPr>
              <a:t>4-8</a:t>
            </a:r>
            <a:r>
              <a:rPr lang="ja-JP" altLang="en-US" sz="1400">
                <a:solidFill>
                  <a:srgbClr val="000000"/>
                </a:solidFill>
                <a:latin typeface="Verdana" pitchFamily="34" charset="0"/>
              </a:rPr>
              <a:t>落ち着きなし　　    </a:t>
            </a:r>
            <a:r>
              <a:rPr lang="en-US" altLang="ja-JP" sz="1400">
                <a:solidFill>
                  <a:srgbClr val="000000"/>
                </a:solidFill>
                <a:latin typeface="Verdana" pitchFamily="34" charset="0"/>
              </a:rPr>
              <a:t>4-9</a:t>
            </a:r>
            <a:r>
              <a:rPr lang="ja-JP" altLang="en-US" sz="1400">
                <a:solidFill>
                  <a:srgbClr val="000000"/>
                </a:solidFill>
                <a:latin typeface="Verdana" pitchFamily="34" charset="0"/>
              </a:rPr>
              <a:t>一人で出たがる </a:t>
            </a:r>
            <a:r>
              <a:rPr lang="en-US" altLang="ja-JP" sz="1400">
                <a:solidFill>
                  <a:srgbClr val="000000"/>
                </a:solidFill>
                <a:latin typeface="Verdana" pitchFamily="34" charset="0"/>
              </a:rPr>
              <a:t>4-10</a:t>
            </a:r>
            <a:r>
              <a:rPr lang="ja-JP" altLang="en-US" sz="1400">
                <a:solidFill>
                  <a:srgbClr val="000000"/>
                </a:solidFill>
                <a:latin typeface="Verdana" pitchFamily="34" charset="0"/>
              </a:rPr>
              <a:t>収集癖　　     </a:t>
            </a:r>
            <a:r>
              <a:rPr lang="en-US" altLang="ja-JP" sz="1400">
                <a:solidFill>
                  <a:srgbClr val="000000"/>
                </a:solidFill>
                <a:latin typeface="Verdana" pitchFamily="34" charset="0"/>
              </a:rPr>
              <a:t>4-11</a:t>
            </a:r>
            <a:r>
              <a:rPr lang="ja-JP" altLang="en-US" sz="1400">
                <a:solidFill>
                  <a:srgbClr val="000000"/>
                </a:solidFill>
                <a:latin typeface="Verdana" pitchFamily="34" charset="0"/>
              </a:rPr>
              <a:t>物や衣類を壊す　</a:t>
            </a:r>
            <a:br>
              <a:rPr lang="ja-JP" altLang="en-US" sz="1400">
                <a:solidFill>
                  <a:srgbClr val="000000"/>
                </a:solidFill>
                <a:latin typeface="Verdana" pitchFamily="34" charset="0"/>
              </a:rPr>
            </a:br>
            <a:r>
              <a:rPr lang="en-US" altLang="ja-JP" sz="1400">
                <a:solidFill>
                  <a:srgbClr val="000000"/>
                </a:solidFill>
                <a:latin typeface="Verdana" pitchFamily="34" charset="0"/>
              </a:rPr>
              <a:t>4-12</a:t>
            </a:r>
            <a:r>
              <a:rPr lang="ja-JP" altLang="en-US" sz="1400">
                <a:solidFill>
                  <a:srgbClr val="000000"/>
                </a:solidFill>
                <a:latin typeface="Verdana" pitchFamily="34" charset="0"/>
              </a:rPr>
              <a:t>ひどい物忘れ         </a:t>
            </a:r>
            <a:r>
              <a:rPr lang="en-US" altLang="ja-JP" sz="1400">
                <a:solidFill>
                  <a:srgbClr val="000000"/>
                </a:solidFill>
                <a:latin typeface="Verdana" pitchFamily="34" charset="0"/>
              </a:rPr>
              <a:t>4-13</a:t>
            </a:r>
            <a:r>
              <a:rPr lang="ja-JP" altLang="en-US" sz="1400">
                <a:solidFill>
                  <a:srgbClr val="000000"/>
                </a:solidFill>
                <a:latin typeface="Verdana" pitchFamily="34" charset="0"/>
              </a:rPr>
              <a:t>独り言・独り笑い  </a:t>
            </a:r>
            <a:r>
              <a:rPr lang="en-US" altLang="ja-JP" sz="1400">
                <a:solidFill>
                  <a:srgbClr val="000000"/>
                </a:solidFill>
                <a:latin typeface="Verdana" pitchFamily="34" charset="0"/>
              </a:rPr>
              <a:t>4-14</a:t>
            </a:r>
            <a:r>
              <a:rPr lang="ja-JP" altLang="en-US" sz="1400">
                <a:solidFill>
                  <a:srgbClr val="000000"/>
                </a:solidFill>
                <a:latin typeface="Verdana" pitchFamily="34" charset="0"/>
              </a:rPr>
              <a:t>自分勝手に行動する                 </a:t>
            </a:r>
            <a:r>
              <a:rPr lang="en-US" altLang="ja-JP" sz="1400">
                <a:solidFill>
                  <a:srgbClr val="000000"/>
                </a:solidFill>
                <a:latin typeface="Verdana" pitchFamily="34" charset="0"/>
              </a:rPr>
              <a:t>4-15</a:t>
            </a:r>
            <a:r>
              <a:rPr lang="ja-JP" altLang="en-US" sz="1400">
                <a:solidFill>
                  <a:srgbClr val="000000"/>
                </a:solidFill>
                <a:latin typeface="Verdana" pitchFamily="34" charset="0"/>
              </a:rPr>
              <a:t>話がまとまらない</a:t>
            </a:r>
          </a:p>
          <a:p>
            <a:endParaRPr lang="ja-JP" altLang="en-US" sz="14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5</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5-4</a:t>
            </a:r>
            <a:r>
              <a:rPr lang="ja-JP" altLang="en-US" sz="1400">
                <a:solidFill>
                  <a:srgbClr val="000000"/>
                </a:solidFill>
                <a:latin typeface="Verdana" pitchFamily="34" charset="0"/>
              </a:rPr>
              <a:t>集団への不適応</a:t>
            </a:r>
          </a:p>
          <a:p>
            <a:endParaRPr lang="ja-JP" altLang="en-US" sz="1400">
              <a:solidFill>
                <a:srgbClr val="000000"/>
              </a:solidFill>
              <a:latin typeface="Verdana" pitchFamily="34" charset="0"/>
            </a:endParaRPr>
          </a:p>
          <a:p>
            <a:r>
              <a:rPr lang="en-US" altLang="ja-JP" sz="1400">
                <a:solidFill>
                  <a:srgbClr val="000000"/>
                </a:solidFill>
                <a:latin typeface="Verdana" pitchFamily="34" charset="0"/>
              </a:rPr>
              <a:t>【</a:t>
            </a:r>
            <a:r>
              <a:rPr lang="ja-JP" altLang="en-US" sz="1400">
                <a:solidFill>
                  <a:srgbClr val="000000"/>
                </a:solidFill>
                <a:latin typeface="Verdana" pitchFamily="34" charset="0"/>
              </a:rPr>
              <a:t>特別な医療</a:t>
            </a:r>
            <a:r>
              <a:rPr lang="en-US" altLang="ja-JP" sz="1400">
                <a:solidFill>
                  <a:srgbClr val="000000"/>
                </a:solidFill>
                <a:latin typeface="Verdana"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5" y="1341443"/>
            <a:ext cx="7920038"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268760"/>
            <a:ext cx="3312368" cy="2232248"/>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なぜ認定調査は難しく感じられるのか？</a:t>
            </a:r>
            <a:endParaRPr lang="ja-JP" altLang="en-US" dirty="0" smtClean="0"/>
          </a:p>
        </p:txBody>
      </p:sp>
      <p:sp>
        <p:nvSpPr>
          <p:cNvPr id="33" name="テキスト ボックス 32"/>
          <p:cNvSpPr txBox="1"/>
          <p:nvPr/>
        </p:nvSpPr>
        <p:spPr>
          <a:xfrm>
            <a:off x="5868144" y="1556792"/>
            <a:ext cx="216024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特記事項に記載すべき内容を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項目毎に</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理解？</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7" name="Picture 3" descr="C:\Documents and Settings\iwana\Local Settings\Temporary Internet Files\Content.IE5\MT0JYLY5\MC900390992[1].wmf"/>
          <p:cNvPicPr>
            <a:picLocks noChangeAspect="1" noChangeArrowheads="1"/>
          </p:cNvPicPr>
          <p:nvPr/>
        </p:nvPicPr>
        <p:blipFill>
          <a:blip r:embed="rId3" cstate="print"/>
          <a:srcRect/>
          <a:stretch>
            <a:fillRect/>
          </a:stretch>
        </p:blipFill>
        <p:spPr bwMode="auto">
          <a:xfrm>
            <a:off x="3492071" y="2636912"/>
            <a:ext cx="2020971" cy="3534862"/>
          </a:xfrm>
          <a:prstGeom prst="rect">
            <a:avLst/>
          </a:prstGeom>
          <a:noFill/>
        </p:spPr>
      </p:pic>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6" name="円/楕円 25"/>
          <p:cNvSpPr/>
          <p:nvPr/>
        </p:nvSpPr>
        <p:spPr>
          <a:xfrm>
            <a:off x="1547665" y="198884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7" name="円/楕円 26"/>
          <p:cNvSpPr/>
          <p:nvPr/>
        </p:nvSpPr>
        <p:spPr>
          <a:xfrm>
            <a:off x="1700074" y="227687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8" name="円/楕円 27"/>
          <p:cNvSpPr/>
          <p:nvPr/>
        </p:nvSpPr>
        <p:spPr>
          <a:xfrm>
            <a:off x="1259638" y="177281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買い物</a:t>
            </a:r>
            <a:endParaRPr lang="ja-JP" altLang="en-US" sz="1000" dirty="0">
              <a:solidFill>
                <a:srgbClr val="FFFFFF"/>
              </a:solidFill>
            </a:endParaRPr>
          </a:p>
        </p:txBody>
      </p:sp>
      <p:sp>
        <p:nvSpPr>
          <p:cNvPr id="39" name="円/楕円 38"/>
          <p:cNvSpPr/>
          <p:nvPr/>
        </p:nvSpPr>
        <p:spPr>
          <a:xfrm>
            <a:off x="1187626" y="234888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0" name="円/楕円 39"/>
          <p:cNvSpPr/>
          <p:nvPr/>
        </p:nvSpPr>
        <p:spPr>
          <a:xfrm>
            <a:off x="2267749" y="184482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1" name="円/楕円 40"/>
          <p:cNvSpPr/>
          <p:nvPr/>
        </p:nvSpPr>
        <p:spPr>
          <a:xfrm>
            <a:off x="2267749" y="242088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2" name="円/楕円 41"/>
          <p:cNvSpPr/>
          <p:nvPr/>
        </p:nvSpPr>
        <p:spPr>
          <a:xfrm>
            <a:off x="1547665" y="256490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3" name="円/楕円 42"/>
          <p:cNvSpPr/>
          <p:nvPr/>
        </p:nvSpPr>
        <p:spPr>
          <a:xfrm>
            <a:off x="827590"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FF"/>
                </a:solidFill>
              </a:rPr>
              <a:t>排尿</a:t>
            </a:r>
            <a:endParaRPr lang="ja-JP" altLang="en-US" sz="1400" dirty="0">
              <a:solidFill>
                <a:srgbClr val="FFFFFF"/>
              </a:solidFill>
            </a:endParaRPr>
          </a:p>
        </p:txBody>
      </p:sp>
      <p:sp>
        <p:nvSpPr>
          <p:cNvPr id="44" name="円/楕円 43"/>
          <p:cNvSpPr/>
          <p:nvPr/>
        </p:nvSpPr>
        <p:spPr>
          <a:xfrm>
            <a:off x="1835701"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5" name="円/楕円 44"/>
          <p:cNvSpPr/>
          <p:nvPr/>
        </p:nvSpPr>
        <p:spPr>
          <a:xfrm>
            <a:off x="1259638" y="285293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短期記憶</a:t>
            </a:r>
            <a:endParaRPr lang="ja-JP" altLang="en-US" sz="1000" dirty="0">
              <a:solidFill>
                <a:srgbClr val="FFFFFF"/>
              </a:solidFill>
            </a:endParaRPr>
          </a:p>
        </p:txBody>
      </p:sp>
      <p:sp>
        <p:nvSpPr>
          <p:cNvPr id="46" name="円/楕円 45"/>
          <p:cNvSpPr/>
          <p:nvPr/>
        </p:nvSpPr>
        <p:spPr>
          <a:xfrm>
            <a:off x="2483770" y="278092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FFFF"/>
                </a:solidFill>
              </a:rPr>
              <a:t>移動</a:t>
            </a:r>
            <a:endParaRPr lang="ja-JP" altLang="en-US" sz="1200" dirty="0">
              <a:solidFill>
                <a:srgbClr val="FFFFFF"/>
              </a:solidFill>
            </a:endParaRPr>
          </a:p>
        </p:txBody>
      </p:sp>
      <p:sp>
        <p:nvSpPr>
          <p:cNvPr id="47" name="円/楕円 46"/>
          <p:cNvSpPr/>
          <p:nvPr/>
        </p:nvSpPr>
        <p:spPr>
          <a:xfrm>
            <a:off x="2555782" y="213285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FFFFFF"/>
                </a:solidFill>
              </a:rPr>
              <a:t>寝返り</a:t>
            </a:r>
            <a:endParaRPr lang="ja-JP" altLang="en-US" sz="1050" dirty="0">
              <a:solidFill>
                <a:srgbClr val="FFFFFF"/>
              </a:solidFill>
            </a:endParaRPr>
          </a:p>
        </p:txBody>
      </p:sp>
      <p:sp>
        <p:nvSpPr>
          <p:cNvPr id="48" name="テキスト ボックス 47"/>
          <p:cNvSpPr txBox="1"/>
          <p:nvPr/>
        </p:nvSpPr>
        <p:spPr>
          <a:xfrm>
            <a:off x="1403648" y="1916850"/>
            <a:ext cx="172819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ja-JP" sz="2400" dirty="0" smtClean="0">
                <a:solidFill>
                  <a:srgbClr val="000000"/>
                </a:solidFill>
                <a:latin typeface="HGP創英角ｺﾞｼｯｸUB" pitchFamily="50" charset="-128"/>
                <a:ea typeface="HGP創英角ｺﾞｼｯｸUB" pitchFamily="50" charset="-128"/>
              </a:rPr>
              <a:t>74</a:t>
            </a:r>
            <a:r>
              <a:rPr lang="ja-JP" altLang="en-US" sz="2400" dirty="0" smtClean="0">
                <a:solidFill>
                  <a:srgbClr val="000000"/>
                </a:solidFill>
                <a:latin typeface="HGP創英角ｺﾞｼｯｸUB" pitchFamily="50" charset="-128"/>
                <a:ea typeface="HGP創英角ｺﾞｼｯｸUB" pitchFamily="50" charset="-128"/>
              </a:rPr>
              <a:t>の基本調査項目毎の定義</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4"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611560" y="4581510"/>
            <a:ext cx="172819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丸暗記？</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1323439"/>
          </a:xfrm>
          <a:prstGeom prst="rect">
            <a:avLst/>
          </a:prstGeom>
          <a:noFill/>
        </p:spPr>
        <p:txBody>
          <a:bodyPr wrap="square" rtlCol="0">
            <a:spAutoFit/>
          </a:bodyPr>
          <a:lstStyle/>
          <a:p>
            <a:r>
              <a:rPr lang="ja-JP" altLang="en-US" sz="1600" dirty="0" smtClean="0">
                <a:solidFill>
                  <a:srgbClr val="000000"/>
                </a:solidFill>
                <a:latin typeface="Verdana" pitchFamily="34" charset="0"/>
              </a:rPr>
              <a:t>百数十ページに及ぶ</a:t>
            </a:r>
            <a:r>
              <a:rPr lang="ja-JP" altLang="en-US" sz="1600" dirty="0" smtClean="0">
                <a:solidFill>
                  <a:srgbClr val="000000"/>
                </a:solidFill>
                <a:latin typeface="HGP創英角ｺﾞｼｯｸUB" pitchFamily="50" charset="-128"/>
                <a:ea typeface="HGP創英角ｺﾞｼｯｸUB" pitchFamily="50" charset="-128"/>
              </a:rPr>
              <a:t>「認定調査員テキスト」</a:t>
            </a:r>
            <a:r>
              <a:rPr lang="ja-JP" altLang="en-US" sz="1600" dirty="0" smtClean="0">
                <a:solidFill>
                  <a:srgbClr val="000000"/>
                </a:solidFill>
                <a:latin typeface="Verdana" pitchFamily="34" charset="0"/>
              </a:rPr>
              <a:t>を丸暗記しないと認定調査を理解できないと考える調査員には、認定調査が非常に難しいものに感じられてしまう。</a:t>
            </a:r>
            <a:endParaRPr lang="ja-JP" altLang="en-US" sz="1600" dirty="0">
              <a:solidFill>
                <a:srgbClr val="000000"/>
              </a:solidFill>
              <a:latin typeface="Verdana" pitchFamily="34" charset="0"/>
            </a:endParaRPr>
          </a:p>
        </p:txBody>
      </p:sp>
      <p:pic>
        <p:nvPicPr>
          <p:cNvPr id="52" name="Picture 2" descr="C:\Documents and Settings\iwana\Local Settings\Temporary Internet Files\Content.IE5\ODAFK9E7\MC900390786[1].wmf"/>
          <p:cNvPicPr>
            <a:picLocks noChangeAspect="1" noChangeArrowheads="1"/>
          </p:cNvPicPr>
          <p:nvPr/>
        </p:nvPicPr>
        <p:blipFill>
          <a:blip r:embed="rId5" cstate="print"/>
          <a:srcRect/>
          <a:stretch>
            <a:fillRect/>
          </a:stretch>
        </p:blipFill>
        <p:spPr bwMode="auto">
          <a:xfrm>
            <a:off x="7524328" y="2348880"/>
            <a:ext cx="1211922" cy="11521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p:txBody>
          <a:bodyPr/>
          <a:lstStyle/>
          <a:p>
            <a:pPr eaLnBrk="1" hangingPunct="1">
              <a:lnSpc>
                <a:spcPct val="90000"/>
              </a:lnSpc>
            </a:pPr>
            <a:r>
              <a:rPr lang="ja-JP" altLang="en-US" sz="2600" smtClean="0"/>
              <a:t>「特別な医療」における選択の三原則</a:t>
            </a:r>
          </a:p>
          <a:p>
            <a:pPr lvl="1" eaLnBrk="1" hangingPunct="1">
              <a:lnSpc>
                <a:spcPct val="90000"/>
              </a:lnSpc>
            </a:pPr>
            <a:r>
              <a:rPr lang="ja-JP" altLang="en-US" sz="2200" smtClean="0"/>
              <a:t>医師、または医師の指示に基づき看護師等によって実施される医療行為に限定される（家族等は含まない）</a:t>
            </a:r>
          </a:p>
          <a:p>
            <a:pPr lvl="1" eaLnBrk="1" hangingPunct="1">
              <a:lnSpc>
                <a:spcPct val="90000"/>
              </a:lnSpc>
            </a:pPr>
            <a:r>
              <a:rPr lang="en-US" altLang="ja-JP" sz="2200" smtClean="0"/>
              <a:t>14</a:t>
            </a:r>
            <a:r>
              <a:rPr lang="ja-JP" altLang="en-US" sz="2200" smtClean="0"/>
              <a:t>日以内に実施されたものであること</a:t>
            </a:r>
          </a:p>
          <a:p>
            <a:pPr lvl="1" eaLnBrk="1" hangingPunct="1">
              <a:lnSpc>
                <a:spcPct val="90000"/>
              </a:lnSpc>
            </a:pPr>
            <a:r>
              <a:rPr lang="ja-JP" altLang="en-US" sz="2200" smtClean="0"/>
              <a:t>急性期対応でないこと（継続的に行われているもの）</a:t>
            </a:r>
          </a:p>
          <a:p>
            <a:pPr lvl="1" eaLnBrk="1" hangingPunct="1">
              <a:lnSpc>
                <a:spcPct val="90000"/>
              </a:lnSpc>
            </a:pPr>
            <a:endParaRPr lang="ja-JP" altLang="en-US" sz="2200" smtClean="0"/>
          </a:p>
          <a:p>
            <a:pPr eaLnBrk="1" hangingPunct="1">
              <a:lnSpc>
                <a:spcPct val="90000"/>
              </a:lnSpc>
            </a:pPr>
            <a:r>
              <a:rPr lang="ja-JP" altLang="en-US" sz="2600" smtClean="0"/>
              <a:t>誤った選択は、「要介護認定等基準時間」に大きな影響を与える。</a:t>
            </a:r>
          </a:p>
          <a:p>
            <a:pPr lvl="1" eaLnBrk="1" hangingPunct="1">
              <a:lnSpc>
                <a:spcPct val="90000"/>
              </a:lnSpc>
            </a:pPr>
            <a:r>
              <a:rPr lang="ja-JP" altLang="en-US" sz="2200" smtClean="0"/>
              <a:t>特別な医療は加算方式のため、「選択」をするだけで一次判定の要介護度が大幅に変化することがある。</a:t>
            </a:r>
          </a:p>
          <a:p>
            <a:pPr lvl="1" eaLnBrk="1" hangingPunct="1">
              <a:lnSpc>
                <a:spcPct val="90000"/>
              </a:lnSpc>
            </a:pPr>
            <a:r>
              <a:rPr lang="ja-JP" altLang="en-US" sz="2200" smtClean="0"/>
              <a:t>判断に迷うものは、介護認定審査会の「一次判定の修正・確定」の手順において判断される。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4-4.</a:t>
            </a:r>
            <a:r>
              <a:rPr lang="ja-JP" altLang="en-US" sz="4800" dirty="0" smtClean="0">
                <a:solidFill>
                  <a:srgbClr val="000000"/>
                </a:solidFill>
                <a:latin typeface="Calibri" pitchFamily="34" charset="0"/>
              </a:rPr>
              <a:t>よくある質問</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82447" y="909638"/>
            <a:ext cx="8512113" cy="5688012"/>
          </a:xfrm>
        </p:spPr>
        <p:txBody>
          <a:bodyPr/>
          <a:lstStyle/>
          <a:p>
            <a:pPr>
              <a:lnSpc>
                <a:spcPct val="90000"/>
              </a:lnSpc>
            </a:pPr>
            <a:endParaRPr lang="ja-JP" altLang="en-US" sz="2400" dirty="0" smtClean="0"/>
          </a:p>
          <a:p>
            <a:pPr>
              <a:lnSpc>
                <a:spcPct val="90000"/>
              </a:lnSpc>
            </a:pPr>
            <a:r>
              <a:rPr lang="en-US" altLang="ja-JP" sz="2400" dirty="0" smtClean="0"/>
              <a:t>3-3  </a:t>
            </a:r>
            <a:r>
              <a:rPr lang="ja-JP" altLang="en-US" sz="2400" dirty="0" smtClean="0"/>
              <a:t>生年月日や年齢を言う</a:t>
            </a:r>
            <a:endParaRPr lang="en-US" altLang="ja-JP" sz="2400" dirty="0" smtClean="0"/>
          </a:p>
          <a:p>
            <a:pPr>
              <a:lnSpc>
                <a:spcPct val="90000"/>
              </a:lnSpc>
              <a:buNone/>
            </a:pPr>
            <a:r>
              <a:rPr lang="ja-JP" altLang="en-US" sz="2400" dirty="0" smtClean="0"/>
              <a:t>　　テキスト</a:t>
            </a:r>
            <a:r>
              <a:rPr lang="ja-JP" altLang="en-US" sz="2400" dirty="0" err="1" smtClean="0"/>
              <a:t>ｐ</a:t>
            </a:r>
            <a:r>
              <a:rPr lang="en-US" altLang="ja-JP" sz="2400" dirty="0" smtClean="0"/>
              <a:t>104</a:t>
            </a:r>
            <a:r>
              <a:rPr lang="ja-JP" altLang="en-US" sz="2400" dirty="0" smtClean="0"/>
              <a:t>に「実際の生年月日と数日間のずれであれば「できる」を選択する、とありますが、「数日間」を何日と判断すればよいでしょうか？ （３日のずれであれば「できる」に含むのか「できない」となるのか、判断に迷います。）</a:t>
            </a:r>
          </a:p>
          <a:p>
            <a:pPr>
              <a:lnSpc>
                <a:spcPct val="90000"/>
              </a:lnSpc>
            </a:pPr>
            <a:endParaRPr lang="ja-JP" altLang="en-US" sz="2400" dirty="0" smtClean="0"/>
          </a:p>
          <a:p>
            <a:pPr>
              <a:lnSpc>
                <a:spcPct val="90000"/>
              </a:lnSpc>
            </a:pPr>
            <a:endParaRPr lang="en-US" altLang="ja-JP" sz="2400" dirty="0" smtClean="0"/>
          </a:p>
          <a:p>
            <a:pPr>
              <a:lnSpc>
                <a:spcPct val="90000"/>
              </a:lnSpc>
            </a:pPr>
            <a:r>
              <a:rPr lang="ja-JP" altLang="en-US" sz="2400" dirty="0" smtClean="0"/>
              <a:t>「数日間のずれ」というテキスト通りです。</a:t>
            </a:r>
            <a:endParaRPr lang="en-US" altLang="ja-JP" sz="2400" dirty="0" smtClean="0"/>
          </a:p>
          <a:p>
            <a:pPr>
              <a:lnSpc>
                <a:spcPct val="90000"/>
              </a:lnSpc>
            </a:pPr>
            <a:r>
              <a:rPr lang="ja-JP" altLang="en-US" sz="2400" dirty="0" smtClean="0"/>
              <a:t>「３日はどうか」に回答すると、「４日はどうか」、「５日はどうか」、「６日はどうか」、という質問に全て答えざるを得なくなりますが、「数日間のずれ」という現行の運用で全国的に大きなばらつきは生じていません。</a:t>
            </a:r>
            <a:endParaRPr lang="en-US" altLang="ja-JP" sz="2400" dirty="0" smtClean="0"/>
          </a:p>
          <a:p>
            <a:pPr>
              <a:lnSpc>
                <a:spcPct val="90000"/>
              </a:lnSpc>
            </a:pPr>
            <a:r>
              <a:rPr lang="ja-JP" altLang="en-US" sz="2400" dirty="0" smtClean="0"/>
              <a:t>判断に迷った場合は、特記に記載し審査会の判断を仰いで下さい。</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個別の解釈は示さない質問の例（１）</a:t>
            </a:r>
            <a:endParaRPr lang="ja-JP" altLang="en-US" sz="3200" dirty="0">
              <a:solidFill>
                <a:srgbClr val="FFFFFF"/>
              </a:solidFill>
            </a:endParaRPr>
          </a:p>
        </p:txBody>
      </p:sp>
      <p:sp>
        <p:nvSpPr>
          <p:cNvPr id="7174" name="AutoShape 6"/>
          <p:cNvSpPr>
            <a:spLocks noChangeArrowheads="1"/>
          </p:cNvSpPr>
          <p:nvPr/>
        </p:nvSpPr>
        <p:spPr bwMode="auto">
          <a:xfrm>
            <a:off x="581946" y="3356992"/>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41"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smtClean="0"/>
              <a:t>質問例</a:t>
            </a:r>
            <a:endParaRPr lang="ja-JP" altLang="en-US" dirty="0"/>
          </a:p>
        </p:txBody>
      </p:sp>
    </p:spTree>
    <p:extLst>
      <p:ext uri="{BB962C8B-B14F-4D97-AF65-F5344CB8AC3E}">
        <p14:creationId xmlns:p14="http://schemas.microsoft.com/office/powerpoint/2010/main" val="3293616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20736" y="692696"/>
            <a:ext cx="8502671" cy="5695473"/>
          </a:xfrm>
        </p:spPr>
        <p:txBody>
          <a:bodyPr/>
          <a:lstStyle/>
          <a:p>
            <a:pPr>
              <a:lnSpc>
                <a:spcPct val="90000"/>
              </a:lnSpc>
            </a:pPr>
            <a:endParaRPr lang="ja-JP" altLang="en-US" sz="2400" dirty="0" smtClean="0"/>
          </a:p>
          <a:p>
            <a:pPr>
              <a:lnSpc>
                <a:spcPct val="90000"/>
              </a:lnSpc>
            </a:pPr>
            <a:r>
              <a:rPr lang="en-US" altLang="ja-JP" sz="2400" dirty="0" smtClean="0"/>
              <a:t>5-6  </a:t>
            </a:r>
            <a:r>
              <a:rPr lang="ja-JP" altLang="en-US" sz="2400" dirty="0" smtClean="0"/>
              <a:t>簡単な調理</a:t>
            </a:r>
            <a:endParaRPr lang="en-US" altLang="ja-JP" sz="2400" dirty="0" smtClean="0"/>
          </a:p>
          <a:p>
            <a:pPr>
              <a:lnSpc>
                <a:spcPct val="90000"/>
              </a:lnSpc>
              <a:buNone/>
            </a:pPr>
            <a:r>
              <a:rPr lang="ja-JP" altLang="en-US" sz="2400" dirty="0" smtClean="0"/>
              <a:t>　　テキスト</a:t>
            </a:r>
            <a:r>
              <a:rPr lang="ja-JP" altLang="en-US" sz="2400" dirty="0" err="1" smtClean="0"/>
              <a:t>ｐ</a:t>
            </a:r>
            <a:r>
              <a:rPr lang="en-US" altLang="ja-JP" sz="2400" dirty="0" smtClean="0"/>
              <a:t>144</a:t>
            </a:r>
            <a:r>
              <a:rPr lang="ja-JP" altLang="en-US" sz="2400" dirty="0" smtClean="0"/>
              <a:t>に「簡単な調理」には「即席</a:t>
            </a:r>
            <a:r>
              <a:rPr lang="ja-JP" altLang="en-US" sz="2400" dirty="0" err="1" smtClean="0"/>
              <a:t>めんの</a:t>
            </a:r>
            <a:r>
              <a:rPr lang="ja-JP" altLang="en-US" sz="2400" dirty="0" smtClean="0"/>
              <a:t>調理」が含まれるとありますが、「そうめん」は即席</a:t>
            </a:r>
            <a:r>
              <a:rPr lang="ja-JP" altLang="en-US" sz="2400" dirty="0" err="1" smtClean="0"/>
              <a:t>めんに</a:t>
            </a:r>
            <a:r>
              <a:rPr lang="ja-JP" altLang="en-US" sz="2400" dirty="0" smtClean="0"/>
              <a:t>含まれるでしょうか。また、「袋</a:t>
            </a:r>
            <a:r>
              <a:rPr lang="ja-JP" altLang="en-US" sz="2400" dirty="0" err="1" smtClean="0"/>
              <a:t>めん</a:t>
            </a:r>
            <a:r>
              <a:rPr lang="ja-JP" altLang="en-US" sz="2400" dirty="0" smtClean="0"/>
              <a:t>」は即席</a:t>
            </a:r>
            <a:r>
              <a:rPr lang="ja-JP" altLang="en-US" sz="2400" dirty="0" err="1" smtClean="0"/>
              <a:t>めんに</a:t>
            </a:r>
            <a:r>
              <a:rPr lang="ja-JP" altLang="en-US" sz="2400" dirty="0" smtClean="0"/>
              <a:t>含まれるでしょうか。</a:t>
            </a:r>
          </a:p>
          <a:p>
            <a:pPr marL="0" indent="0">
              <a:lnSpc>
                <a:spcPct val="90000"/>
              </a:lnSpc>
              <a:buNone/>
            </a:pPr>
            <a:endParaRPr lang="en-US" altLang="ja-JP" sz="2400" dirty="0" smtClean="0"/>
          </a:p>
          <a:p>
            <a:pPr>
              <a:lnSpc>
                <a:spcPct val="90000"/>
              </a:lnSpc>
            </a:pPr>
            <a:r>
              <a:rPr lang="ja-JP" altLang="en-US" sz="2400" dirty="0" smtClean="0"/>
              <a:t>「即席</a:t>
            </a:r>
            <a:r>
              <a:rPr lang="ja-JP" altLang="en-US" sz="2400" dirty="0" err="1" smtClean="0"/>
              <a:t>めんの</a:t>
            </a:r>
            <a:r>
              <a:rPr lang="ja-JP" altLang="en-US" sz="2400" dirty="0" smtClean="0"/>
              <a:t>調理」というテキスト通りです。</a:t>
            </a:r>
            <a:endParaRPr lang="en-US" altLang="ja-JP" sz="2400" dirty="0" smtClean="0"/>
          </a:p>
          <a:p>
            <a:pPr>
              <a:lnSpc>
                <a:spcPct val="90000"/>
              </a:lnSpc>
            </a:pPr>
            <a:r>
              <a:rPr lang="ja-JP" altLang="en-US" sz="2400" dirty="0" smtClean="0"/>
              <a:t>「そうめん」や「袋</a:t>
            </a:r>
            <a:r>
              <a:rPr lang="ja-JP" altLang="en-US" sz="2400" dirty="0" err="1" smtClean="0"/>
              <a:t>めん</a:t>
            </a:r>
            <a:r>
              <a:rPr lang="ja-JP" altLang="en-US" sz="2400" dirty="0" smtClean="0"/>
              <a:t>」について解釈を示すと、「ひやむぎ」、「そば」等についての質問に全て答えざるを得なくなりますが、 「即席</a:t>
            </a:r>
            <a:r>
              <a:rPr lang="ja-JP" altLang="en-US" sz="2400" dirty="0" err="1" smtClean="0"/>
              <a:t>めんの</a:t>
            </a:r>
            <a:r>
              <a:rPr lang="ja-JP" altLang="en-US" sz="2400" dirty="0" smtClean="0"/>
              <a:t>調理」という現行の運用で全国的に大きなばらつきは生じていません。</a:t>
            </a:r>
          </a:p>
          <a:p>
            <a:pPr>
              <a:lnSpc>
                <a:spcPct val="90000"/>
              </a:lnSpc>
            </a:pPr>
            <a:r>
              <a:rPr lang="ja-JP" altLang="en-US" sz="2400" dirty="0" smtClean="0"/>
              <a:t>判断に迷った場合は、特記に記載し審査会の判断を仰いで下さい。</a:t>
            </a:r>
            <a:endParaRPr lang="en-US" altLang="ja-JP" sz="2400" dirty="0" smtClean="0"/>
          </a:p>
          <a:p>
            <a:pPr>
              <a:lnSpc>
                <a:spcPct val="90000"/>
              </a:lnSpc>
            </a:pPr>
            <a:r>
              <a:rPr lang="ja-JP" altLang="en-US" sz="2400" dirty="0" smtClean="0"/>
              <a:t>また、簡単な調理は「介助の方法」に基づく選択を行なうため、単に定義された行為に対する介助の状況だけでなく、その適切性にも着眼することに留意してください。</a:t>
            </a:r>
            <a:endParaRPr lang="en-US" altLang="ja-JP" sz="2400" dirty="0" smtClean="0"/>
          </a:p>
          <a:p>
            <a:pPr>
              <a:lnSpc>
                <a:spcPct val="90000"/>
              </a:lnSpc>
            </a:pPr>
            <a:endParaRPr lang="ja-JP" altLang="en-US" sz="2400" dirty="0" smtClean="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個別の解釈は示さない質問の例（２）</a:t>
            </a:r>
            <a:endParaRPr lang="ja-JP" altLang="en-US" sz="3200" dirty="0">
              <a:solidFill>
                <a:srgbClr val="FFFFFF"/>
              </a:solidFill>
            </a:endParaRPr>
          </a:p>
        </p:txBody>
      </p:sp>
      <p:sp>
        <p:nvSpPr>
          <p:cNvPr id="7174" name="AutoShape 6"/>
          <p:cNvSpPr>
            <a:spLocks noChangeArrowheads="1"/>
          </p:cNvSpPr>
          <p:nvPr/>
        </p:nvSpPr>
        <p:spPr bwMode="auto">
          <a:xfrm>
            <a:off x="576905" y="2583299"/>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考え方</a:t>
            </a:r>
          </a:p>
        </p:txBody>
      </p:sp>
      <p:sp>
        <p:nvSpPr>
          <p:cNvPr id="7175" name="AutoShape 7"/>
          <p:cNvSpPr>
            <a:spLocks noChangeArrowheads="1"/>
          </p:cNvSpPr>
          <p:nvPr/>
        </p:nvSpPr>
        <p:spPr bwMode="auto">
          <a:xfrm>
            <a:off x="558292" y="740634"/>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smtClean="0"/>
              <a:t>質問例</a:t>
            </a:r>
            <a:endParaRPr lang="ja-JP" altLang="en-US" dirty="0"/>
          </a:p>
        </p:txBody>
      </p:sp>
    </p:spTree>
    <p:extLst>
      <p:ext uri="{BB962C8B-B14F-4D97-AF65-F5344CB8AC3E}">
        <p14:creationId xmlns:p14="http://schemas.microsoft.com/office/powerpoint/2010/main" val="173680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183333" y="836618"/>
            <a:ext cx="8777477" cy="5832475"/>
          </a:xfrm>
        </p:spPr>
        <p:txBody>
          <a:bodyPr/>
          <a:lstStyle/>
          <a:p>
            <a:pPr>
              <a:lnSpc>
                <a:spcPct val="80000"/>
              </a:lnSpc>
            </a:pPr>
            <a:endParaRPr lang="en-US" altLang="ja-JP" sz="2400" dirty="0" smtClean="0"/>
          </a:p>
          <a:p>
            <a:pPr>
              <a:lnSpc>
                <a:spcPct val="80000"/>
              </a:lnSpc>
            </a:pPr>
            <a:r>
              <a:rPr lang="ja-JP" altLang="en-US" sz="2400" dirty="0" smtClean="0"/>
              <a:t>評価軸の理解不足により選択に混乱をする。</a:t>
            </a:r>
          </a:p>
          <a:p>
            <a:pPr lvl="1">
              <a:lnSpc>
                <a:spcPct val="80000"/>
              </a:lnSpc>
            </a:pPr>
            <a:r>
              <a:rPr lang="ja-JP" altLang="en-US" sz="2000" dirty="0" smtClean="0"/>
              <a:t>例）</a:t>
            </a:r>
            <a:r>
              <a:rPr lang="ja-JP" altLang="en-US" sz="1800" dirty="0" smtClean="0"/>
              <a:t>「</a:t>
            </a:r>
            <a:r>
              <a:rPr lang="en-US" altLang="ja-JP" sz="1800" dirty="0" smtClean="0"/>
              <a:t>1-5 </a:t>
            </a:r>
            <a:r>
              <a:rPr lang="ja-JP" altLang="en-US" sz="1800" dirty="0" smtClean="0"/>
              <a:t>座位保持」</a:t>
            </a:r>
            <a:endParaRPr lang="en-US" altLang="ja-JP" sz="1800" dirty="0" smtClean="0"/>
          </a:p>
          <a:p>
            <a:pPr lvl="1">
              <a:buFont typeface="Wingdings" pitchFamily="2" charset="2"/>
              <a:buChar char="Ø"/>
            </a:pPr>
            <a:r>
              <a:rPr lang="ja-JP" altLang="en-US" sz="1800" dirty="0" smtClean="0"/>
              <a:t>ほとんど臥床しているが、経管栄養を行うときのみ、１日に３回で３０分くらい（１回１０分程度）、ベッドをギャッチアップしている。この場合、座位保持は「支えてもらえばできる」を選択するのですか？</a:t>
            </a:r>
            <a:endParaRPr lang="en-US" altLang="ja-JP" sz="1800" dirty="0" smtClean="0"/>
          </a:p>
          <a:p>
            <a:pPr lvl="1">
              <a:buFont typeface="Arial" charset="0"/>
              <a:buNone/>
            </a:pPr>
            <a:endParaRPr lang="ja-JP" altLang="en-US" dirty="0" smtClean="0"/>
          </a:p>
          <a:p>
            <a:r>
              <a:rPr lang="ja-JP" altLang="en-US" sz="2000" dirty="0" smtClean="0"/>
              <a:t>能力で評価する項目は、当該調査項目の行動等について、確認動作を可能な限り実際に試行し、「できるーできない」の軸で選択を行うことが原則です。</a:t>
            </a:r>
            <a:endParaRPr lang="en-US" altLang="ja-JP" sz="2000" dirty="0" smtClean="0"/>
          </a:p>
          <a:p>
            <a:r>
              <a:rPr lang="ja-JP" altLang="en-US" sz="2000" dirty="0" smtClean="0"/>
              <a:t>しかしながら、特記事項を見ると、上記質問例のように申請者の生活状況や介助の状況で選択し、当該調査項目の行動等が「できるーできない」の軸で選択が行われていない例が見られます。能力の項目における「日頃の状態」は、日頃の介助の状況や日頃の生活ではなく、調査当日以外においても、確認動作を行う能力があるかどうかという視点から評価する点に留意してください。</a:t>
            </a:r>
            <a:endParaRPr lang="en-US" altLang="ja-JP" sz="2000" dirty="0" smtClean="0"/>
          </a:p>
          <a:p>
            <a:r>
              <a:rPr lang="ja-JP" altLang="en-US" sz="2000" dirty="0" smtClean="0"/>
              <a:t>この他、「立ち上がり」の確認動作を行う際には、安全に十分に配慮し、なるべく周りに何もない状態で行うと、より正確に把握することが可能です（目の前に机があれば、立ち上がりの際に机に手をつくのは自然なこと）。</a:t>
            </a:r>
            <a:endParaRPr lang="en-US" altLang="ja-JP" sz="2000" dirty="0" smtClean="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srgbClr val="FFFFFF"/>
                </a:solidFill>
              </a:rPr>
              <a:t>「能力」の調査項目について</a:t>
            </a:r>
          </a:p>
        </p:txBody>
      </p:sp>
      <p:sp>
        <p:nvSpPr>
          <p:cNvPr id="3078" name="AutoShape 6"/>
          <p:cNvSpPr>
            <a:spLocks noChangeArrowheads="1"/>
          </p:cNvSpPr>
          <p:nvPr/>
        </p:nvSpPr>
        <p:spPr bwMode="auto">
          <a:xfrm>
            <a:off x="183262" y="2852738"/>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3079" name="AutoShape 7"/>
          <p:cNvSpPr>
            <a:spLocks noChangeArrowheads="1"/>
          </p:cNvSpPr>
          <p:nvPr/>
        </p:nvSpPr>
        <p:spPr bwMode="auto">
          <a:xfrm>
            <a:off x="183262" y="765176"/>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よくある質問</a:t>
            </a:r>
          </a:p>
        </p:txBody>
      </p:sp>
    </p:spTree>
    <p:extLst>
      <p:ext uri="{BB962C8B-B14F-4D97-AF65-F5344CB8AC3E}">
        <p14:creationId xmlns:p14="http://schemas.microsoft.com/office/powerpoint/2010/main" val="417353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457420" y="908052"/>
            <a:ext cx="8503318" cy="5688013"/>
          </a:xfrm>
        </p:spPr>
        <p:txBody>
          <a:bodyPr/>
          <a:lstStyle/>
          <a:p>
            <a:pPr>
              <a:lnSpc>
                <a:spcPct val="80000"/>
              </a:lnSpc>
            </a:pPr>
            <a:endParaRPr lang="ja-JP" altLang="en-US" sz="2400" dirty="0" smtClean="0"/>
          </a:p>
          <a:p>
            <a:pPr>
              <a:lnSpc>
                <a:spcPct val="80000"/>
              </a:lnSpc>
            </a:pPr>
            <a:r>
              <a:rPr lang="ja-JP" altLang="en-US" sz="2400" dirty="0" smtClean="0"/>
              <a:t>頻度の考え方が実態にうまく当てはまらず、選択に迷う。または頻度で判断してみたものの、選択に違和感が残る。</a:t>
            </a:r>
          </a:p>
          <a:p>
            <a:pPr lvl="1">
              <a:lnSpc>
                <a:spcPct val="80000"/>
              </a:lnSpc>
            </a:pPr>
            <a:r>
              <a:rPr lang="ja-JP" altLang="en-US" sz="2000" dirty="0" smtClean="0"/>
              <a:t>例）</a:t>
            </a:r>
            <a:r>
              <a:rPr lang="ja-JP" altLang="en-US" sz="1800" dirty="0" smtClean="0"/>
              <a:t>「</a:t>
            </a:r>
            <a:r>
              <a:rPr lang="en-US" altLang="ja-JP" sz="1800" dirty="0" smtClean="0"/>
              <a:t>5-6</a:t>
            </a:r>
            <a:r>
              <a:rPr lang="ja-JP" altLang="en-US" sz="1800" dirty="0" smtClean="0"/>
              <a:t>簡単な調理」：「炊飯（５回：全介助）」「弁当、総菜、レトルト食品、冷凍食品の加熱（７回：見守り等）」「即席</a:t>
            </a:r>
            <a:r>
              <a:rPr lang="ja-JP" altLang="en-US" sz="1800" dirty="0" err="1" smtClean="0"/>
              <a:t>めんの</a:t>
            </a:r>
            <a:r>
              <a:rPr lang="ja-JP" altLang="en-US" sz="1800" dirty="0" smtClean="0"/>
              <a:t>調理（３回：全介助）」の方の場合、まず、最も頻回な行為が「弁当、総菜、レトルト食品、冷凍食品の加熱（７回）」であると特定する。介助の方法は「見守り等」であるので、「２．見守り等」を選択する。この場合は全介助になるのではないか？</a:t>
            </a:r>
          </a:p>
          <a:p>
            <a:pPr lvl="1">
              <a:lnSpc>
                <a:spcPct val="80000"/>
              </a:lnSpc>
            </a:pPr>
            <a:r>
              <a:rPr lang="ja-JP" altLang="en-US" sz="1800" dirty="0" smtClean="0"/>
              <a:t>毎日のように嗜好品を買いに行くが、食材や日用品は週１回家族が行っている。頻回でとると介助されていないになるがそれでよいのか？（嗜好品は含むのか。買い物の量や内容は考慮するのか。） </a:t>
            </a:r>
          </a:p>
          <a:p>
            <a:pPr>
              <a:lnSpc>
                <a:spcPct val="80000"/>
              </a:lnSpc>
            </a:pPr>
            <a:endParaRPr lang="ja-JP" altLang="en-US" sz="1800" dirty="0" smtClean="0"/>
          </a:p>
          <a:p>
            <a:pPr>
              <a:lnSpc>
                <a:spcPct val="80000"/>
              </a:lnSpc>
            </a:pPr>
            <a:endParaRPr lang="ja-JP" altLang="en-US" sz="2400" dirty="0" smtClean="0"/>
          </a:p>
          <a:p>
            <a:pPr>
              <a:lnSpc>
                <a:spcPct val="80000"/>
              </a:lnSpc>
            </a:pPr>
            <a:r>
              <a:rPr lang="ja-JP" altLang="en-US" sz="2400" dirty="0" smtClean="0"/>
              <a:t>介助の方法の選択の基準は「実際の介助」と「適切な介助」であり、</a:t>
            </a:r>
            <a:r>
              <a:rPr lang="ja-JP" altLang="en-US" sz="2400" u="sng" dirty="0" smtClean="0"/>
              <a:t>「実際の介助」の頻度だけで決まるものではありません。</a:t>
            </a:r>
          </a:p>
          <a:p>
            <a:pPr>
              <a:lnSpc>
                <a:spcPct val="80000"/>
              </a:lnSpc>
            </a:pPr>
            <a:r>
              <a:rPr lang="ja-JP" altLang="en-US" sz="2400" dirty="0" smtClean="0"/>
              <a:t>最終的には、選択した介助の方法が、申請者にとって適切ではないと考えるのであれば</a:t>
            </a:r>
            <a:r>
              <a:rPr lang="ja-JP" altLang="en-US" sz="2400" u="sng" dirty="0" smtClean="0"/>
              <a:t>「適切な介助」を選択し、そのように考えた理由を特記事項に記載</a:t>
            </a:r>
            <a:r>
              <a:rPr lang="ja-JP" altLang="en-US" sz="2400" dirty="0" smtClean="0"/>
              <a:t>すれば、介護認定審査会の合議により選択の妥当性の判断が行われます。</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a:solidFill>
                  <a:srgbClr val="FFFFFF"/>
                </a:solidFill>
              </a:rPr>
              <a:t>介助の方法「頻度の考え方について」</a:t>
            </a:r>
          </a:p>
        </p:txBody>
      </p:sp>
      <p:sp>
        <p:nvSpPr>
          <p:cNvPr id="4102" name="AutoShape 6"/>
          <p:cNvSpPr>
            <a:spLocks noChangeArrowheads="1"/>
          </p:cNvSpPr>
          <p:nvPr/>
        </p:nvSpPr>
        <p:spPr bwMode="auto">
          <a:xfrm>
            <a:off x="582041" y="4005263"/>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4103" name="AutoShape 7"/>
          <p:cNvSpPr>
            <a:spLocks noChangeArrowheads="1"/>
          </p:cNvSpPr>
          <p:nvPr/>
        </p:nvSpPr>
        <p:spPr bwMode="auto">
          <a:xfrm>
            <a:off x="582041" y="836613"/>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よくある質問</a:t>
            </a:r>
          </a:p>
        </p:txBody>
      </p:sp>
    </p:spTree>
    <p:extLst>
      <p:ext uri="{BB962C8B-B14F-4D97-AF65-F5344CB8AC3E}">
        <p14:creationId xmlns:p14="http://schemas.microsoft.com/office/powerpoint/2010/main" val="28784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33670" y="709916"/>
            <a:ext cx="8503318" cy="5688013"/>
          </a:xfrm>
        </p:spPr>
        <p:txBody>
          <a:bodyPr/>
          <a:lstStyle/>
          <a:p>
            <a:pPr>
              <a:lnSpc>
                <a:spcPct val="90000"/>
              </a:lnSpc>
            </a:pPr>
            <a:endParaRPr lang="ja-JP" altLang="en-US" sz="2400" dirty="0" smtClean="0"/>
          </a:p>
          <a:p>
            <a:pPr>
              <a:lnSpc>
                <a:spcPct val="90000"/>
              </a:lnSpc>
            </a:pPr>
            <a:r>
              <a:rPr lang="ja-JP" altLang="en-US" sz="2400" dirty="0" smtClean="0"/>
              <a:t>「麻痺・拘縮」の「その他」の定義について質問するもの。</a:t>
            </a:r>
          </a:p>
          <a:p>
            <a:pPr lvl="1">
              <a:lnSpc>
                <a:spcPct val="90000"/>
              </a:lnSpc>
            </a:pPr>
            <a:r>
              <a:rPr lang="ja-JP" altLang="en-US" sz="2400" dirty="0" smtClean="0"/>
              <a:t>例）「その他」の該当する部位は、どこまで認められるのか。円背はどのくらいなら「その他」に該当するか。日常生活上の支障で考えるのか。</a:t>
            </a:r>
            <a:endParaRPr lang="ja-JP" altLang="en-US" sz="1800" dirty="0" smtClean="0"/>
          </a:p>
          <a:p>
            <a:pPr>
              <a:lnSpc>
                <a:spcPct val="90000"/>
              </a:lnSpc>
            </a:pPr>
            <a:endParaRPr lang="ja-JP" altLang="en-US" sz="2400" dirty="0" smtClean="0"/>
          </a:p>
          <a:p>
            <a:pPr>
              <a:lnSpc>
                <a:spcPct val="90000"/>
              </a:lnSpc>
            </a:pPr>
            <a:r>
              <a:rPr lang="ja-JP" altLang="en-US" sz="2400" dirty="0" smtClean="0"/>
              <a:t>「その他」に関する考え方は、テキスト及び</a:t>
            </a:r>
            <a:r>
              <a:rPr lang="en-US" altLang="ja-JP" sz="2400" dirty="0" smtClean="0"/>
              <a:t>Q&amp;A</a:t>
            </a:r>
            <a:r>
              <a:rPr lang="ja-JP" altLang="en-US" sz="2400" dirty="0" smtClean="0"/>
              <a:t>（</a:t>
            </a:r>
            <a:r>
              <a:rPr lang="en-US" altLang="ja-JP" sz="2400" dirty="0" smtClean="0"/>
              <a:t>H21.9.30</a:t>
            </a:r>
            <a:r>
              <a:rPr lang="ja-JP" altLang="en-US" sz="2400" dirty="0" smtClean="0"/>
              <a:t>）に示されている通りであり、これ以上の定義は現在のところ存在しません。</a:t>
            </a:r>
          </a:p>
          <a:p>
            <a:pPr lvl="1">
              <a:lnSpc>
                <a:spcPct val="90000"/>
              </a:lnSpc>
            </a:pPr>
            <a:r>
              <a:rPr lang="en-US" altLang="ja-JP" sz="2000" dirty="0" smtClean="0"/>
              <a:t>【Q&amp;A</a:t>
            </a:r>
            <a:r>
              <a:rPr lang="ja-JP" altLang="en-US" sz="2000" dirty="0" smtClean="0"/>
              <a:t>問</a:t>
            </a:r>
            <a:r>
              <a:rPr lang="en-US" altLang="ja-JP" sz="2000" dirty="0" smtClean="0"/>
              <a:t>8</a:t>
            </a:r>
            <a:r>
              <a:rPr lang="ja-JP" altLang="en-US" sz="2000" dirty="0" smtClean="0"/>
              <a:t>（</a:t>
            </a:r>
            <a:r>
              <a:rPr lang="en-US" altLang="ja-JP" sz="2000" dirty="0" smtClean="0"/>
              <a:t>H21.9.30</a:t>
            </a:r>
            <a:r>
              <a:rPr lang="ja-JP" altLang="en-US" sz="2000" dirty="0" smtClean="0"/>
              <a:t>）</a:t>
            </a:r>
            <a:r>
              <a:rPr lang="en-US" altLang="ja-JP" sz="2000" dirty="0" smtClean="0"/>
              <a:t>】</a:t>
            </a:r>
            <a:r>
              <a:rPr lang="ja-JP" altLang="en-US" sz="2000" dirty="0" smtClean="0"/>
              <a:t>上肢・下肢以外に麻痺等が見られる場合に、「その他」を選択する。その場合は、必ず特記事項に具体的な部位や状況等を記載します。</a:t>
            </a:r>
          </a:p>
          <a:p>
            <a:pPr lvl="1">
              <a:lnSpc>
                <a:spcPct val="90000"/>
              </a:lnSpc>
            </a:pPr>
            <a:r>
              <a:rPr lang="en-US" altLang="ja-JP" sz="2000" dirty="0" smtClean="0"/>
              <a:t>【 Q&amp;A</a:t>
            </a:r>
            <a:r>
              <a:rPr lang="ja-JP" altLang="en-US" sz="2000" dirty="0" smtClean="0"/>
              <a:t>問</a:t>
            </a:r>
            <a:r>
              <a:rPr lang="en-US" altLang="ja-JP" sz="2000" dirty="0" smtClean="0"/>
              <a:t>9</a:t>
            </a:r>
            <a:r>
              <a:rPr lang="ja-JP" altLang="en-US" sz="2000" dirty="0" smtClean="0"/>
              <a:t>（</a:t>
            </a:r>
            <a:r>
              <a:rPr lang="en-US" altLang="ja-JP" sz="2000" dirty="0" smtClean="0"/>
              <a:t>H21.9.30</a:t>
            </a:r>
            <a:r>
              <a:rPr lang="ja-JP" altLang="en-US" sz="2000" dirty="0" smtClean="0"/>
              <a:t>）</a:t>
            </a:r>
            <a:r>
              <a:rPr lang="en-US" altLang="ja-JP" sz="2000" dirty="0" smtClean="0"/>
              <a:t>】</a:t>
            </a:r>
            <a:r>
              <a:rPr lang="ja-JP" altLang="en-US" sz="2000" dirty="0" smtClean="0"/>
              <a:t>肩関節、股関節、膝関節以外について、他動的に動かした際に拘縮や可動域の制限がある場合に、「その他」を選択する。その場合は、必ず特記事項に具体的な部位や状況等を記載します。 </a:t>
            </a:r>
            <a:endParaRPr lang="ja-JP" altLang="en-US" sz="1600" dirty="0" smtClean="0"/>
          </a:p>
          <a:p>
            <a:pPr>
              <a:lnSpc>
                <a:spcPct val="90000"/>
              </a:lnSpc>
            </a:pPr>
            <a:r>
              <a:rPr lang="ja-JP" altLang="en-US" sz="2400" dirty="0" smtClean="0"/>
              <a:t>なお、「日常生活上の支障」で考えるという規定は、他の調査項目も含め、基本調査の選択においては存在しません。</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a:solidFill>
                  <a:srgbClr val="FFFFFF"/>
                </a:solidFill>
              </a:rPr>
              <a:t>有無（麻痺・拘縮）「その他」の取り扱い</a:t>
            </a:r>
          </a:p>
        </p:txBody>
      </p:sp>
      <p:sp>
        <p:nvSpPr>
          <p:cNvPr id="3078" name="AutoShape 6"/>
          <p:cNvSpPr>
            <a:spLocks noChangeArrowheads="1"/>
          </p:cNvSpPr>
          <p:nvPr/>
        </p:nvSpPr>
        <p:spPr bwMode="auto">
          <a:xfrm>
            <a:off x="582041" y="2615510"/>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3079" name="AutoShape 7"/>
          <p:cNvSpPr>
            <a:spLocks noChangeArrowheads="1"/>
          </p:cNvSpPr>
          <p:nvPr/>
        </p:nvSpPr>
        <p:spPr bwMode="auto">
          <a:xfrm>
            <a:off x="582041" y="753488"/>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よくある質問</a:t>
            </a:r>
          </a:p>
        </p:txBody>
      </p:sp>
    </p:spTree>
    <p:extLst>
      <p:ext uri="{BB962C8B-B14F-4D97-AF65-F5344CB8AC3E}">
        <p14:creationId xmlns:p14="http://schemas.microsoft.com/office/powerpoint/2010/main" val="165431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82942" y="836716"/>
            <a:ext cx="8778118" cy="5688013"/>
          </a:xfrm>
        </p:spPr>
        <p:txBody>
          <a:bodyPr/>
          <a:lstStyle/>
          <a:p>
            <a:endParaRPr lang="ja-JP" altLang="en-US" sz="2400" dirty="0" smtClean="0"/>
          </a:p>
          <a:p>
            <a:r>
              <a:rPr lang="ja-JP" altLang="en-US" sz="2400" dirty="0" smtClean="0"/>
              <a:t>特定の状況等について、定義に該当するかどうかについて質問するもの。</a:t>
            </a:r>
          </a:p>
          <a:p>
            <a:pPr lvl="1"/>
            <a:r>
              <a:rPr lang="ja-JP" altLang="en-US" sz="2000" dirty="0" smtClean="0"/>
              <a:t>例）「</a:t>
            </a:r>
            <a:r>
              <a:rPr lang="en-US" altLang="ja-JP" sz="2000" dirty="0" smtClean="0"/>
              <a:t>4-11</a:t>
            </a:r>
            <a:r>
              <a:rPr lang="ja-JP" altLang="en-US" sz="2000" dirty="0" smtClean="0"/>
              <a:t>物を壊す」で、故意かどうかは確認できないが、力加減がわからず壊してしまうのは該当しますか？</a:t>
            </a:r>
          </a:p>
          <a:p>
            <a:pPr lvl="1"/>
            <a:r>
              <a:rPr lang="ja-JP" altLang="en-US" sz="2000" dirty="0" smtClean="0"/>
              <a:t>協調的な行動が取れない場合の「自分勝手に行動する」と「集団不適応」、被害妄想がある場合の「作話」と「被害的」の選択など。</a:t>
            </a:r>
            <a:endParaRPr lang="ja-JP" altLang="en-US" sz="2400" dirty="0" smtClean="0"/>
          </a:p>
          <a:p>
            <a:endParaRPr lang="ja-JP" altLang="en-US" sz="2400" dirty="0" smtClean="0"/>
          </a:p>
          <a:p>
            <a:endParaRPr lang="en-US" altLang="ja-JP" sz="2000" dirty="0" smtClean="0"/>
          </a:p>
          <a:p>
            <a:r>
              <a:rPr lang="ja-JP" altLang="en-US" sz="1800" dirty="0" smtClean="0"/>
              <a:t>選択の最終決定権（一次判定の修正・確定）は、介護認定審査会にある。迷うものは特記事項に記載し判断を仰ぎます。</a:t>
            </a:r>
          </a:p>
          <a:p>
            <a:r>
              <a:rPr lang="ja-JP" altLang="en-US" sz="1800" dirty="0" smtClean="0"/>
              <a:t>基本的に「場面や目的からみて不適切な行動か」が基準になっている項目が多い。</a:t>
            </a:r>
          </a:p>
          <a:p>
            <a:r>
              <a:rPr lang="ja-JP" altLang="en-US" sz="1800" dirty="0" smtClean="0"/>
              <a:t>実際に発生している行動が複数の基本調査項目に該当する場合、複数の項目を選択することは可能です。</a:t>
            </a:r>
            <a:endParaRPr lang="en-US" altLang="ja-JP" sz="1800" dirty="0" smtClean="0"/>
          </a:p>
          <a:p>
            <a:r>
              <a:rPr lang="ja-JP" altLang="en-US" sz="1800" dirty="0" smtClean="0"/>
              <a:t>有無（</a:t>
            </a:r>
            <a:r>
              <a:rPr lang="en-US" altLang="ja-JP" sz="1800" dirty="0" smtClean="0"/>
              <a:t>BPSD</a:t>
            </a:r>
            <a:r>
              <a:rPr lang="ja-JP" altLang="en-US" sz="1800" dirty="0" smtClean="0"/>
              <a:t>関連）で評価する項目は、実際の対応や介護の手間とは関係なく「行動の有無」に基づき選択されるため、対象者への対応や介護の手間の状況を特記事項に記載することが重要です。</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3200">
                <a:solidFill>
                  <a:srgbClr val="FFFFFF"/>
                </a:solidFill>
              </a:rPr>
              <a:t>BPSD</a:t>
            </a:r>
            <a:r>
              <a:rPr lang="ja-JP" altLang="en-US" sz="3200">
                <a:solidFill>
                  <a:srgbClr val="FFFFFF"/>
                </a:solidFill>
              </a:rPr>
              <a:t>関連「○○は該当するか？」</a:t>
            </a:r>
          </a:p>
        </p:txBody>
      </p:sp>
      <p:sp>
        <p:nvSpPr>
          <p:cNvPr id="5126" name="AutoShape 7"/>
          <p:cNvSpPr>
            <a:spLocks noChangeArrowheads="1"/>
          </p:cNvSpPr>
          <p:nvPr/>
        </p:nvSpPr>
        <p:spPr bwMode="auto">
          <a:xfrm>
            <a:off x="582041" y="3716716"/>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考え方</a:t>
            </a:r>
          </a:p>
        </p:txBody>
      </p:sp>
      <p:sp>
        <p:nvSpPr>
          <p:cNvPr id="5127" name="AutoShape 8"/>
          <p:cNvSpPr>
            <a:spLocks noChangeArrowheads="1"/>
          </p:cNvSpPr>
          <p:nvPr/>
        </p:nvSpPr>
        <p:spPr bwMode="auto">
          <a:xfrm>
            <a:off x="582041" y="836716"/>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よくある質問</a:t>
            </a:r>
          </a:p>
        </p:txBody>
      </p:sp>
    </p:spTree>
    <p:extLst>
      <p:ext uri="{BB962C8B-B14F-4D97-AF65-F5344CB8AC3E}">
        <p14:creationId xmlns:p14="http://schemas.microsoft.com/office/powerpoint/2010/main" val="418603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49236" y="836613"/>
            <a:ext cx="8711503" cy="5688012"/>
          </a:xfrm>
        </p:spPr>
        <p:txBody>
          <a:bodyPr/>
          <a:lstStyle/>
          <a:p>
            <a:endParaRPr lang="ja-JP" altLang="en-US" sz="2400" dirty="0" smtClean="0"/>
          </a:p>
          <a:p>
            <a:r>
              <a:rPr lang="ja-JP" altLang="en-US" sz="2400" dirty="0" smtClean="0"/>
              <a:t>がんでターミナル状態にあり、末梢からの点滴のみで栄養を摂取している方の食事摂取や特別な医療の選択はどうすればよいのか？</a:t>
            </a:r>
            <a:endParaRPr lang="en-US" altLang="ja-JP" sz="2400" dirty="0" smtClean="0"/>
          </a:p>
          <a:p>
            <a:endParaRPr lang="en-US" altLang="ja-JP" sz="2400" dirty="0" smtClean="0"/>
          </a:p>
          <a:p>
            <a:pPr marL="0" indent="0">
              <a:buNone/>
            </a:pPr>
            <a:endParaRPr lang="en-US" altLang="ja-JP" sz="2400" dirty="0" smtClean="0"/>
          </a:p>
          <a:p>
            <a:r>
              <a:rPr lang="ja-JP" altLang="en-US" sz="2400" dirty="0" smtClean="0"/>
              <a:t>食事摂取：経管栄養、中心静脈栄養のための介助が行われていれば「全介助」を選択。テキスト等に記載されている規定以外の状況については、各保険者（調査員）の判断に基づいて調査を実施します。</a:t>
            </a:r>
            <a:endParaRPr lang="en-US" altLang="ja-JP" sz="2400" dirty="0" smtClean="0"/>
          </a:p>
          <a:p>
            <a:r>
              <a:rPr lang="ja-JP" altLang="en-US" sz="2400" dirty="0" smtClean="0"/>
              <a:t>特別な医療：点滴の管理が行われていれば選択。</a:t>
            </a:r>
            <a:endParaRPr lang="en-US" altLang="ja-JP" sz="2400" dirty="0" smtClean="0"/>
          </a:p>
          <a:p>
            <a:r>
              <a:rPr lang="ja-JP" altLang="en-US" sz="2400" dirty="0" smtClean="0"/>
              <a:t>調査にあたっては、</a:t>
            </a:r>
            <a:r>
              <a:rPr lang="ja-JP" altLang="en-US" sz="2400" u="sng" dirty="0" smtClean="0"/>
              <a:t>調査対象者の状況を特記事項に記載</a:t>
            </a:r>
            <a:r>
              <a:rPr lang="ja-JP" altLang="en-US" sz="2400" dirty="0" smtClean="0"/>
              <a:t>し、</a:t>
            </a:r>
            <a:r>
              <a:rPr lang="ja-JP" altLang="en-US" sz="2400" u="sng" dirty="0" smtClean="0"/>
              <a:t>介護認定審査会に伝えることが重要です</a:t>
            </a:r>
            <a:r>
              <a:rPr lang="ja-JP" altLang="en-US" sz="2400" dirty="0" smtClean="0"/>
              <a:t>。</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srgbClr val="FFFFFF"/>
                </a:solidFill>
              </a:rPr>
              <a:t>特別な医療等</a:t>
            </a:r>
          </a:p>
        </p:txBody>
      </p:sp>
      <p:sp>
        <p:nvSpPr>
          <p:cNvPr id="6150" name="AutoShape 7"/>
          <p:cNvSpPr>
            <a:spLocks noChangeArrowheads="1"/>
          </p:cNvSpPr>
          <p:nvPr/>
        </p:nvSpPr>
        <p:spPr bwMode="auto">
          <a:xfrm>
            <a:off x="515446" y="2852936"/>
            <a:ext cx="1728520"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6151" name="AutoShape 8"/>
          <p:cNvSpPr>
            <a:spLocks noChangeArrowheads="1"/>
          </p:cNvSpPr>
          <p:nvPr/>
        </p:nvSpPr>
        <p:spPr bwMode="auto">
          <a:xfrm>
            <a:off x="516070" y="908052"/>
            <a:ext cx="1728520"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よくある質問</a:t>
            </a:r>
          </a:p>
        </p:txBody>
      </p:sp>
    </p:spTree>
    <p:extLst>
      <p:ext uri="{BB962C8B-B14F-4D97-AF65-F5344CB8AC3E}">
        <p14:creationId xmlns:p14="http://schemas.microsoft.com/office/powerpoint/2010/main" val="347460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57420" y="909638"/>
            <a:ext cx="8503318" cy="5688012"/>
          </a:xfrm>
        </p:spPr>
        <p:txBody>
          <a:bodyPr/>
          <a:lstStyle/>
          <a:p>
            <a:pPr>
              <a:lnSpc>
                <a:spcPct val="90000"/>
              </a:lnSpc>
            </a:pPr>
            <a:endParaRPr lang="ja-JP" altLang="en-US" sz="2400" dirty="0" smtClean="0"/>
          </a:p>
          <a:p>
            <a:pPr>
              <a:lnSpc>
                <a:spcPct val="90000"/>
              </a:lnSpc>
            </a:pPr>
            <a:r>
              <a:rPr lang="ja-JP" altLang="en-US" sz="2400" dirty="0" smtClean="0"/>
              <a:t>自動洗浄つきトイレの場合、その他一連の行為が全介助の場合でも「一部介助」になるのか。</a:t>
            </a:r>
          </a:p>
          <a:p>
            <a:pPr>
              <a:lnSpc>
                <a:spcPct val="90000"/>
              </a:lnSpc>
            </a:pPr>
            <a:r>
              <a:rPr lang="ja-JP" altLang="en-US" sz="2400" dirty="0" smtClean="0"/>
              <a:t>自動洗浄つきトイレの場合、その他一連の行為が介助されていない場合でも「一部介助」になるのか。</a:t>
            </a:r>
          </a:p>
          <a:p>
            <a:pPr>
              <a:lnSpc>
                <a:spcPct val="90000"/>
              </a:lnSpc>
            </a:pPr>
            <a:endParaRPr lang="ja-JP" altLang="en-US" sz="2400" dirty="0" smtClean="0"/>
          </a:p>
          <a:p>
            <a:pPr>
              <a:lnSpc>
                <a:spcPct val="90000"/>
              </a:lnSpc>
            </a:pPr>
            <a:endParaRPr lang="ja-JP" altLang="en-US" sz="2400" dirty="0" smtClean="0"/>
          </a:p>
          <a:p>
            <a:pPr>
              <a:lnSpc>
                <a:spcPct val="90000"/>
              </a:lnSpc>
            </a:pPr>
            <a:r>
              <a:rPr lang="ja-JP" altLang="en-US" sz="2400" dirty="0" smtClean="0"/>
              <a:t>「介助の方法」の選択肢を検討するにあたっては、各調査項目の定義に規定されている一連の行為のうち、対象者に実際に発生する行為をはじめに特定し（人それぞれ、居住環境や心身の状態、生活習慣などによって異なる）、それらの行為の全てに介助が行われている場合には「全介助」を、部分的に介助が行われている場合には「一部介助」を選択します。</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排尿・排便における自動洗浄について</a:t>
            </a:r>
            <a:endParaRPr lang="ja-JP" altLang="en-US" sz="3200" dirty="0">
              <a:solidFill>
                <a:srgbClr val="FFFFFF"/>
              </a:solidFill>
            </a:endParaRPr>
          </a:p>
        </p:txBody>
      </p:sp>
      <p:sp>
        <p:nvSpPr>
          <p:cNvPr id="7174" name="AutoShape 6"/>
          <p:cNvSpPr>
            <a:spLocks noChangeArrowheads="1"/>
          </p:cNvSpPr>
          <p:nvPr/>
        </p:nvSpPr>
        <p:spPr bwMode="auto">
          <a:xfrm>
            <a:off x="582041" y="2924944"/>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41"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よくある質問</a:t>
            </a:r>
          </a:p>
        </p:txBody>
      </p:sp>
    </p:spTree>
    <p:extLst>
      <p:ext uri="{BB962C8B-B14F-4D97-AF65-F5344CB8AC3E}">
        <p14:creationId xmlns:p14="http://schemas.microsoft.com/office/powerpoint/2010/main" val="393530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124744"/>
            <a:ext cx="3312368" cy="2376264"/>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認定調査の基本原則や目的を理解する</a:t>
            </a:r>
          </a:p>
        </p:txBody>
      </p:sp>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3"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755576" y="4221279"/>
            <a:ext cx="17281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テキストは細かな定義の参照で</a:t>
            </a:r>
            <a:r>
              <a:rPr lang="en-US" altLang="ja-JP" sz="2400" dirty="0" smtClean="0">
                <a:solidFill>
                  <a:srgbClr val="000000"/>
                </a:solidFill>
                <a:latin typeface="HGP創英角ｺﾞｼｯｸUB" pitchFamily="50" charset="-128"/>
                <a:ea typeface="HGP創英角ｺﾞｼｯｸUB" pitchFamily="50" charset="-128"/>
              </a:rPr>
              <a:t>OK</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2062103"/>
          </a:xfrm>
          <a:prstGeom prst="rect">
            <a:avLst/>
          </a:prstGeom>
          <a:noFill/>
        </p:spPr>
        <p:txBody>
          <a:bodyPr wrap="square" rtlCol="0">
            <a:spAutoFit/>
          </a:bodyPr>
          <a:lstStyle/>
          <a:p>
            <a:r>
              <a:rPr lang="ja-JP" altLang="en-US" sz="1600" dirty="0" smtClean="0">
                <a:solidFill>
                  <a:srgbClr val="000000"/>
                </a:solidFill>
                <a:latin typeface="Verdana" pitchFamily="34" charset="0"/>
              </a:rPr>
              <a:t>初めから細かな定義を暗記するのではなく、</a:t>
            </a:r>
            <a:r>
              <a:rPr lang="ja-JP" altLang="en-US" sz="1600" dirty="0" smtClean="0">
                <a:solidFill>
                  <a:srgbClr val="000000"/>
                </a:solidFill>
                <a:latin typeface="HGP創英角ｺﾞｼｯｸUB" pitchFamily="50" charset="-128"/>
                <a:ea typeface="HGP創英角ｺﾞｼｯｸUB" pitchFamily="50" charset="-128"/>
              </a:rPr>
              <a:t>共通する基本原則を理解する</a:t>
            </a:r>
            <a:r>
              <a:rPr lang="ja-JP" altLang="en-US" sz="1600" dirty="0" smtClean="0">
                <a:solidFill>
                  <a:srgbClr val="000000"/>
                </a:solidFill>
                <a:latin typeface="Verdana" pitchFamily="34" charset="0"/>
              </a:rPr>
              <a:t>ことで、調査員の学習負担は大幅に抑えられる。</a:t>
            </a:r>
            <a:endParaRPr lang="en-US" altLang="ja-JP" sz="1600" dirty="0" smtClean="0">
              <a:solidFill>
                <a:srgbClr val="000000"/>
              </a:solidFill>
              <a:latin typeface="Verdana" pitchFamily="34" charset="0"/>
            </a:endParaRPr>
          </a:p>
          <a:p>
            <a:r>
              <a:rPr lang="ja-JP" altLang="en-US" sz="1600" dirty="0" smtClean="0">
                <a:solidFill>
                  <a:srgbClr val="000000"/>
                </a:solidFill>
                <a:latin typeface="Verdana" pitchFamily="34" charset="0"/>
              </a:rPr>
              <a:t>介護認定審査会での特記事項の活用のされ方を体験すれば、何を書くべきかについては、自然に理解できるようになる。</a:t>
            </a:r>
            <a:endParaRPr lang="ja-JP" altLang="en-US" sz="1600" dirty="0">
              <a:solidFill>
                <a:srgbClr val="000000"/>
              </a:solidFill>
              <a:latin typeface="Verdana" pitchFamily="34" charset="0"/>
            </a:endParaRPr>
          </a:p>
        </p:txBody>
      </p:sp>
      <p:pic>
        <p:nvPicPr>
          <p:cNvPr id="2051" name="Picture 3" descr="C:\Documents and Settings\iwana\Local Settings\Temporary Internet Files\Content.IE5\CHAJ0DQ3\MC900304309[1].wmf"/>
          <p:cNvPicPr>
            <a:picLocks noChangeAspect="1" noChangeArrowheads="1"/>
          </p:cNvPicPr>
          <p:nvPr/>
        </p:nvPicPr>
        <p:blipFill>
          <a:blip r:embed="rId4" cstate="print"/>
          <a:srcRect/>
          <a:stretch>
            <a:fillRect/>
          </a:stretch>
        </p:blipFill>
        <p:spPr bwMode="auto">
          <a:xfrm>
            <a:off x="3491880" y="2420905"/>
            <a:ext cx="2093446" cy="3646589"/>
          </a:xfrm>
          <a:prstGeom prst="rect">
            <a:avLst/>
          </a:prstGeom>
          <a:noFill/>
        </p:spPr>
      </p:pic>
      <p:sp>
        <p:nvSpPr>
          <p:cNvPr id="52" name="テキスト ボックス 51"/>
          <p:cNvSpPr txBox="1"/>
          <p:nvPr/>
        </p:nvSpPr>
        <p:spPr>
          <a:xfrm>
            <a:off x="5724128" y="1412776"/>
            <a:ext cx="2376264"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審査会での活用のされ方を体感することで書くべき内容を理解</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3" name="角丸四角形 52"/>
          <p:cNvSpPr/>
          <p:nvPr/>
        </p:nvSpPr>
        <p:spPr>
          <a:xfrm>
            <a:off x="1043614" y="1700808"/>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能力の項目</a:t>
            </a:r>
            <a:endParaRPr lang="ja-JP" altLang="en-US" sz="1600" dirty="0">
              <a:solidFill>
                <a:srgbClr val="FFFFFF"/>
              </a:solidFill>
            </a:endParaRPr>
          </a:p>
        </p:txBody>
      </p:sp>
      <p:sp>
        <p:nvSpPr>
          <p:cNvPr id="54" name="角丸四角形 53"/>
          <p:cNvSpPr/>
          <p:nvPr/>
        </p:nvSpPr>
        <p:spPr>
          <a:xfrm>
            <a:off x="1043614" y="2204864"/>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介助の方法の項目</a:t>
            </a:r>
            <a:endParaRPr lang="ja-JP" altLang="en-US" sz="1600" dirty="0">
              <a:solidFill>
                <a:srgbClr val="FFFFFF"/>
              </a:solidFill>
            </a:endParaRPr>
          </a:p>
        </p:txBody>
      </p:sp>
      <p:sp>
        <p:nvSpPr>
          <p:cNvPr id="55" name="角丸四角形 54"/>
          <p:cNvSpPr/>
          <p:nvPr/>
        </p:nvSpPr>
        <p:spPr>
          <a:xfrm>
            <a:off x="1043614" y="2708920"/>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有無の項目</a:t>
            </a:r>
            <a:endParaRPr lang="ja-JP" altLang="en-US" sz="1600" dirty="0">
              <a:solidFill>
                <a:srgbClr val="FFFFFF"/>
              </a:solidFill>
            </a:endParaRPr>
          </a:p>
        </p:txBody>
      </p:sp>
      <p:sp>
        <p:nvSpPr>
          <p:cNvPr id="56" name="テキスト ボックス 55"/>
          <p:cNvSpPr txBox="1"/>
          <p:nvPr/>
        </p:nvSpPr>
        <p:spPr>
          <a:xfrm>
            <a:off x="827584" y="1772836"/>
            <a:ext cx="244827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評価軸毎の基本原則を理解することから始める</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2052" name="Picture 4" descr="C:\Documents and Settings\iwana\Local Settings\Temporary Internet Files\Content.IE5\XRRN1L8E\MC900446006[1].wmf"/>
          <p:cNvPicPr>
            <a:picLocks noChangeAspect="1" noChangeArrowheads="1"/>
          </p:cNvPicPr>
          <p:nvPr/>
        </p:nvPicPr>
        <p:blipFill>
          <a:blip r:embed="rId5" cstate="print"/>
          <a:srcRect/>
          <a:stretch>
            <a:fillRect/>
          </a:stretch>
        </p:blipFill>
        <p:spPr bwMode="auto">
          <a:xfrm>
            <a:off x="7164289" y="2636912"/>
            <a:ext cx="1778508" cy="12115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57420" y="734518"/>
            <a:ext cx="8503318" cy="5688012"/>
          </a:xfrm>
        </p:spPr>
        <p:txBody>
          <a:bodyPr/>
          <a:lstStyle/>
          <a:p>
            <a:pPr>
              <a:lnSpc>
                <a:spcPct val="90000"/>
              </a:lnSpc>
            </a:pPr>
            <a:endParaRPr lang="ja-JP" altLang="en-US" sz="2400" dirty="0" smtClean="0"/>
          </a:p>
          <a:p>
            <a:pPr>
              <a:lnSpc>
                <a:spcPct val="90000"/>
              </a:lnSpc>
            </a:pPr>
            <a:r>
              <a:rPr lang="ja-JP" altLang="en-US" sz="2400" dirty="0" smtClean="0"/>
              <a:t>排泄行為は介助されていないが、一日に何度も失禁がありシーツ交換が発生している場合、「排尿」の選択は「介助なし」になるのか。</a:t>
            </a:r>
          </a:p>
          <a:p>
            <a:pPr marL="0" indent="0">
              <a:lnSpc>
                <a:spcPct val="90000"/>
              </a:lnSpc>
              <a:buNone/>
            </a:pPr>
            <a:endParaRPr lang="ja-JP" altLang="en-US" sz="2400" dirty="0" smtClean="0"/>
          </a:p>
          <a:p>
            <a:pPr>
              <a:lnSpc>
                <a:spcPct val="90000"/>
              </a:lnSpc>
            </a:pPr>
            <a:r>
              <a:rPr lang="ja-JP" altLang="en-US" sz="2400" dirty="0" smtClean="0"/>
              <a:t>「介助されていない」状態や「実際に行われている介助」が、対象者にとって「不適切であると認定調査員が判断する場合は、その理由を特記事項に記載した上で、適切な「介助の方法」を選択します。</a:t>
            </a:r>
            <a:endParaRPr lang="en-US" altLang="ja-JP" sz="2400" dirty="0" smtClean="0"/>
          </a:p>
          <a:p>
            <a:pPr>
              <a:lnSpc>
                <a:spcPct val="90000"/>
              </a:lnSpc>
            </a:pPr>
            <a:r>
              <a:rPr lang="ja-JP" altLang="en-US" sz="2400" dirty="0" smtClean="0"/>
              <a:t>不適切な状況にあると判断された場合は、単に「できる－できない」といった個々の能力のみで評価せず、生活環境や本人の置かれている状態なども含めて総合的に判断します。（</a:t>
            </a:r>
            <a:r>
              <a:rPr lang="en-US" altLang="ja-JP" sz="2400" dirty="0" smtClean="0"/>
              <a:t>Q&amp;A</a:t>
            </a:r>
            <a:r>
              <a:rPr lang="ja-JP" altLang="en-US" sz="2400" dirty="0" smtClean="0"/>
              <a:t>問３）</a:t>
            </a:r>
          </a:p>
          <a:p>
            <a:pPr>
              <a:lnSpc>
                <a:spcPct val="90000"/>
              </a:lnSpc>
            </a:pPr>
            <a:r>
              <a:rPr lang="ja-JP" altLang="en-US" sz="2400" dirty="0" smtClean="0"/>
              <a:t>○調査にあたっては、特記事項により、実際にかかっている介護の手間を審査会に伝えることが重要。選択肢の選択で把握できない介護の手間は、特記事項に記載します。（</a:t>
            </a:r>
            <a:r>
              <a:rPr lang="en-US" altLang="ja-JP" sz="2400" dirty="0" smtClean="0"/>
              <a:t>H22/2/2</a:t>
            </a:r>
            <a:r>
              <a:rPr lang="ja-JP" altLang="en-US" sz="2400" dirty="0" smtClean="0"/>
              <a:t>　事務連絡）</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排尿・排便における失禁について</a:t>
            </a:r>
            <a:endParaRPr lang="ja-JP" altLang="en-US" sz="3200" dirty="0">
              <a:solidFill>
                <a:srgbClr val="FFFFFF"/>
              </a:solidFill>
            </a:endParaRPr>
          </a:p>
        </p:txBody>
      </p:sp>
      <p:sp>
        <p:nvSpPr>
          <p:cNvPr id="7174" name="AutoShape 6"/>
          <p:cNvSpPr>
            <a:spLocks noChangeArrowheads="1"/>
          </p:cNvSpPr>
          <p:nvPr/>
        </p:nvSpPr>
        <p:spPr bwMode="auto">
          <a:xfrm>
            <a:off x="582041" y="2265215"/>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41" y="778100"/>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よくある質問</a:t>
            </a:r>
          </a:p>
        </p:txBody>
      </p:sp>
    </p:spTree>
    <p:extLst>
      <p:ext uri="{BB962C8B-B14F-4D97-AF65-F5344CB8AC3E}">
        <p14:creationId xmlns:p14="http://schemas.microsoft.com/office/powerpoint/2010/main" val="362187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57420" y="909638"/>
            <a:ext cx="8503318" cy="5688012"/>
          </a:xfrm>
        </p:spPr>
        <p:txBody>
          <a:bodyPr/>
          <a:lstStyle/>
          <a:p>
            <a:pPr>
              <a:lnSpc>
                <a:spcPct val="90000"/>
              </a:lnSpc>
            </a:pPr>
            <a:endParaRPr lang="ja-JP" altLang="en-US" sz="2400" dirty="0" smtClean="0"/>
          </a:p>
          <a:p>
            <a:pPr>
              <a:lnSpc>
                <a:spcPct val="90000"/>
              </a:lnSpc>
            </a:pPr>
            <a:r>
              <a:rPr lang="ja-JP" altLang="en-US" sz="2400" dirty="0" smtClean="0"/>
              <a:t>幻視・幻聴に基づく場合でも、作話に該当するか。</a:t>
            </a:r>
            <a:endParaRPr lang="en-US" altLang="ja-JP" sz="2400" dirty="0" smtClean="0"/>
          </a:p>
          <a:p>
            <a:pPr>
              <a:lnSpc>
                <a:spcPct val="90000"/>
              </a:lnSpc>
            </a:pPr>
            <a:endParaRPr lang="en-US" altLang="ja-JP" sz="2400" dirty="0" smtClean="0"/>
          </a:p>
          <a:p>
            <a:pPr>
              <a:lnSpc>
                <a:spcPct val="90000"/>
              </a:lnSpc>
            </a:pPr>
            <a:endParaRPr lang="ja-JP" altLang="en-US" sz="2400" dirty="0" smtClean="0"/>
          </a:p>
          <a:p>
            <a:pPr>
              <a:lnSpc>
                <a:spcPct val="90000"/>
              </a:lnSpc>
            </a:pPr>
            <a:r>
              <a:rPr lang="ja-JP" altLang="en-US" sz="2400" dirty="0" smtClean="0"/>
              <a:t>「作話」行動とは、事実とは異なる話をすることです。自分に都合のいいように事実と異なる話をすることや起こしてしまった失敗を取りつくろうためのありもしない話をすることも含みます。（テキスト</a:t>
            </a:r>
            <a:r>
              <a:rPr lang="en-US" altLang="ja-JP" sz="2400" dirty="0" smtClean="0"/>
              <a:t>P117</a:t>
            </a:r>
            <a:r>
              <a:rPr lang="ja-JP" altLang="en-US" sz="2400" dirty="0" smtClean="0"/>
              <a:t>）</a:t>
            </a:r>
          </a:p>
          <a:p>
            <a:pPr>
              <a:lnSpc>
                <a:spcPct val="90000"/>
              </a:lnSpc>
            </a:pPr>
            <a:r>
              <a:rPr lang="ja-JP" altLang="en-US" sz="2400" dirty="0" smtClean="0"/>
              <a:t>「精神・行動障害」については、調査対象者の状況（意識障害・性格等）、施設等による予防的な対策（昼夜逆転に対応するための睡眠薬の内服等）、治療の効果も含めて、選択肢に示された状況の有無で選択します。（テキスト</a:t>
            </a:r>
            <a:r>
              <a:rPr lang="en-US" altLang="ja-JP" sz="2400" dirty="0" smtClean="0"/>
              <a:t>P115</a:t>
            </a:r>
            <a:r>
              <a:rPr lang="ja-JP" altLang="en-US" sz="2400" dirty="0" smtClean="0"/>
              <a:t>）</a:t>
            </a:r>
            <a:endParaRPr lang="en-US" altLang="ja-JP" sz="2400" dirty="0" smtClean="0"/>
          </a:p>
          <a:p>
            <a:pPr>
              <a:lnSpc>
                <a:spcPct val="90000"/>
              </a:lnSpc>
            </a:pPr>
            <a:endParaRPr lang="en-US" altLang="ja-JP" sz="2400" dirty="0" smtClean="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「作話」と「幻視幻聴」</a:t>
            </a:r>
            <a:endParaRPr lang="ja-JP" altLang="en-US" sz="3200" dirty="0">
              <a:solidFill>
                <a:srgbClr val="FFFFFF"/>
              </a:solidFill>
            </a:endParaRPr>
          </a:p>
        </p:txBody>
      </p:sp>
      <p:sp>
        <p:nvSpPr>
          <p:cNvPr id="7174" name="AutoShape 6"/>
          <p:cNvSpPr>
            <a:spLocks noChangeArrowheads="1"/>
          </p:cNvSpPr>
          <p:nvPr/>
        </p:nvSpPr>
        <p:spPr bwMode="auto">
          <a:xfrm>
            <a:off x="582041" y="2132856"/>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41"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よくある質問</a:t>
            </a:r>
          </a:p>
        </p:txBody>
      </p:sp>
    </p:spTree>
    <p:extLst>
      <p:ext uri="{BB962C8B-B14F-4D97-AF65-F5344CB8AC3E}">
        <p14:creationId xmlns:p14="http://schemas.microsoft.com/office/powerpoint/2010/main" val="306193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57420" y="909638"/>
            <a:ext cx="8503318" cy="5688012"/>
          </a:xfrm>
        </p:spPr>
        <p:txBody>
          <a:bodyPr/>
          <a:lstStyle/>
          <a:p>
            <a:pPr>
              <a:lnSpc>
                <a:spcPct val="90000"/>
              </a:lnSpc>
            </a:pPr>
            <a:endParaRPr lang="ja-JP" altLang="en-US" sz="2400" dirty="0" smtClean="0"/>
          </a:p>
          <a:p>
            <a:pPr>
              <a:lnSpc>
                <a:spcPct val="90000"/>
              </a:lnSpc>
            </a:pPr>
            <a:r>
              <a:rPr lang="ja-JP" altLang="en-US" sz="2400" dirty="0" smtClean="0"/>
              <a:t>入退院、転院は外出に含まれるか。</a:t>
            </a:r>
          </a:p>
          <a:p>
            <a:pPr>
              <a:lnSpc>
                <a:spcPct val="90000"/>
              </a:lnSpc>
            </a:pPr>
            <a:r>
              <a:rPr lang="ja-JP" altLang="en-US" sz="2400" dirty="0" smtClean="0"/>
              <a:t>日頃は外出がないが、調査日前にたまたま一度外出した場合も「月１回」でよいか。</a:t>
            </a:r>
          </a:p>
          <a:p>
            <a:pPr>
              <a:lnSpc>
                <a:spcPct val="90000"/>
              </a:lnSpc>
            </a:pPr>
            <a:r>
              <a:rPr lang="ja-JP" altLang="en-US" sz="2400" dirty="0" smtClean="0"/>
              <a:t>外泊やショートステイも含まれるか。宿泊を伴う外出の場合の、期間の考え方（２泊３日は３回？）。</a:t>
            </a:r>
            <a:endParaRPr lang="en-US" altLang="ja-JP" sz="2400" dirty="0" smtClean="0"/>
          </a:p>
          <a:p>
            <a:pPr>
              <a:lnSpc>
                <a:spcPct val="90000"/>
              </a:lnSpc>
            </a:pPr>
            <a:endParaRPr lang="ja-JP" altLang="en-US" sz="2400" dirty="0" smtClean="0"/>
          </a:p>
          <a:p>
            <a:pPr>
              <a:lnSpc>
                <a:spcPct val="90000"/>
              </a:lnSpc>
            </a:pPr>
            <a:endParaRPr lang="en-US" altLang="ja-JP" sz="2400" dirty="0" smtClean="0"/>
          </a:p>
          <a:p>
            <a:pPr>
              <a:lnSpc>
                <a:spcPct val="90000"/>
              </a:lnSpc>
            </a:pPr>
            <a:r>
              <a:rPr lang="ja-JP" altLang="en-US" sz="2000" dirty="0" smtClean="0"/>
              <a:t>「外出頻度」とは、</a:t>
            </a:r>
            <a:r>
              <a:rPr lang="en-US" altLang="ja-JP" sz="2000" dirty="0" smtClean="0"/>
              <a:t>1</a:t>
            </a:r>
            <a:r>
              <a:rPr lang="ja-JP" altLang="en-US" sz="2000" dirty="0" smtClean="0"/>
              <a:t>回概ね</a:t>
            </a:r>
            <a:r>
              <a:rPr lang="en-US" altLang="ja-JP" sz="2000" dirty="0" smtClean="0"/>
              <a:t>30</a:t>
            </a:r>
            <a:r>
              <a:rPr lang="ja-JP" altLang="en-US" sz="2000" dirty="0" smtClean="0"/>
              <a:t>分以上、居住地の敷地外へ出る頻度を評価するもの。外出の目的や、同行者の有無、目的地等は問わない。徘徊や救急搬送は外出とは考えない。また、同一施設・敷地内のデイサービス、診療所等への移動も外出とは考えない。（テキスト</a:t>
            </a:r>
            <a:r>
              <a:rPr lang="en-US" altLang="ja-JP" sz="2000" dirty="0" smtClean="0"/>
              <a:t>P99</a:t>
            </a:r>
            <a:r>
              <a:rPr lang="ja-JP" altLang="en-US" sz="2000" dirty="0" smtClean="0"/>
              <a:t>）</a:t>
            </a:r>
          </a:p>
          <a:p>
            <a:pPr>
              <a:lnSpc>
                <a:spcPct val="90000"/>
              </a:lnSpc>
            </a:pPr>
            <a:r>
              <a:rPr lang="ja-JP" altLang="en-US" sz="2000" dirty="0" smtClean="0"/>
              <a:t>判断に迷う際には、各基本調査項目の定義等に基づき選択した上で、対象者の具体的な状況（介護の手間、平均的な手間の出現頻度、選択に迷った状況等）と認定調査員の判断根拠等を特記事項に記載する。（</a:t>
            </a:r>
            <a:r>
              <a:rPr lang="en-US" altLang="ja-JP" sz="2000" dirty="0" smtClean="0"/>
              <a:t>Q&amp;A</a:t>
            </a:r>
            <a:r>
              <a:rPr lang="ja-JP" altLang="en-US" sz="2000" dirty="0" smtClean="0"/>
              <a:t>問２）</a:t>
            </a:r>
          </a:p>
          <a:p>
            <a:pPr>
              <a:lnSpc>
                <a:spcPct val="90000"/>
              </a:lnSpc>
            </a:pPr>
            <a:endParaRPr lang="en-US" altLang="ja-JP" sz="2000" dirty="0" smtClean="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外出頻度について</a:t>
            </a:r>
            <a:endParaRPr lang="ja-JP" altLang="en-US" sz="3200" dirty="0">
              <a:solidFill>
                <a:srgbClr val="FFFFFF"/>
              </a:solidFill>
            </a:endParaRPr>
          </a:p>
        </p:txBody>
      </p:sp>
      <p:sp>
        <p:nvSpPr>
          <p:cNvPr id="7174" name="AutoShape 6"/>
          <p:cNvSpPr>
            <a:spLocks noChangeArrowheads="1"/>
          </p:cNvSpPr>
          <p:nvPr/>
        </p:nvSpPr>
        <p:spPr bwMode="auto">
          <a:xfrm>
            <a:off x="582041" y="3573016"/>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41"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a:t>よくある質問</a:t>
            </a:r>
          </a:p>
        </p:txBody>
      </p:sp>
    </p:spTree>
    <p:extLst>
      <p:ext uri="{BB962C8B-B14F-4D97-AF65-F5344CB8AC3E}">
        <p14:creationId xmlns:p14="http://schemas.microsoft.com/office/powerpoint/2010/main" val="70144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7" y="1268413"/>
          <a:ext cx="8856663" cy="5156391"/>
        </p:xfrm>
        <a:graphic>
          <a:graphicData uri="http://schemas.openxmlformats.org/drawingml/2006/table">
            <a:tbl>
              <a:tblPr>
                <a:tableStyleId>{3C2FFA5D-87B4-456A-9821-1D502468CF0F}</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能 力</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介助の方法</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身体の能力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1</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10</a:t>
                      </a:r>
                      <a:r>
                        <a:rPr kumimoji="0" lang="ja-JP" altLang="en-US" sz="1300" u="none" strike="noStrike" cap="none" normalizeH="0" baseline="0" dirty="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認知の能力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3</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8</a:t>
                      </a:r>
                      <a:r>
                        <a:rPr kumimoji="0" lang="ja-JP" altLang="en-US" sz="1300" u="none" strike="noStrike" cap="none" normalizeH="0" baseline="0" dirty="0" smtClean="0">
                          <a:ln>
                            <a:noFill/>
                          </a:ln>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生活機能</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2</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12</a:t>
                      </a:r>
                      <a:r>
                        <a:rPr kumimoji="0" lang="ja-JP" altLang="en-US" sz="1500" u="none" strike="noStrike" cap="none" normalizeH="0" baseline="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社会生活への適応</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5</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4</a:t>
                      </a:r>
                      <a:r>
                        <a:rPr kumimoji="0" lang="ja-JP" altLang="en-US" sz="1500" u="none" strike="noStrike" cap="none" normalizeH="0" baseline="0" smtClean="0">
                          <a:ln>
                            <a:noFill/>
                          </a:ln>
                          <a:effectLst/>
                        </a:rPr>
                        <a:t>項目）</a:t>
                      </a:r>
                      <a:endPar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麻痺等・拘縮</a:t>
                      </a:r>
                      <a:r>
                        <a:rPr kumimoji="0" lang="en-US" altLang="ja-JP" sz="2200" u="none" strike="noStrike" cap="none" normalizeH="0" baseline="0" dirty="0" smtClean="0">
                          <a:ln>
                            <a:noFill/>
                          </a:ln>
                          <a:effectLst/>
                        </a:rPr>
                        <a:t/>
                      </a:r>
                      <a:br>
                        <a:rPr kumimoji="0" lang="en-US" altLang="ja-JP" sz="2200" u="none" strike="noStrike" cap="none" normalizeH="0" baseline="0" dirty="0" smtClean="0">
                          <a:ln>
                            <a:noFill/>
                          </a:ln>
                          <a:effectLst/>
                        </a:rPr>
                      </a:br>
                      <a:r>
                        <a:rPr kumimoji="0" lang="ja-JP" altLang="en-US" sz="1200" u="none" strike="noStrike" cap="none" normalizeH="0" baseline="0" dirty="0" smtClean="0">
                          <a:ln>
                            <a:noFill/>
                          </a:ln>
                          <a:effectLst/>
                        </a:rPr>
                        <a:t>（第</a:t>
                      </a:r>
                      <a:r>
                        <a:rPr kumimoji="0" lang="en-US" altLang="ja-JP" sz="1200" u="none" strike="noStrike" cap="none" normalizeH="0" baseline="0" dirty="0" smtClean="0">
                          <a:ln>
                            <a:noFill/>
                          </a:ln>
                          <a:effectLst/>
                        </a:rPr>
                        <a:t>1</a:t>
                      </a:r>
                      <a:r>
                        <a:rPr kumimoji="0" lang="ja-JP" altLang="en-US" sz="1200" u="none" strike="noStrike" cap="none" normalizeH="0" baseline="0" dirty="0" smtClean="0">
                          <a:ln>
                            <a:noFill/>
                          </a:ln>
                          <a:effectLst/>
                        </a:rPr>
                        <a:t>群の</a:t>
                      </a:r>
                      <a:r>
                        <a:rPr kumimoji="0" lang="en-US" altLang="ja-JP" sz="1200" u="none" strike="noStrike" cap="none" normalizeH="0" baseline="0" dirty="0" smtClean="0">
                          <a:ln>
                            <a:noFill/>
                          </a:ln>
                          <a:effectLst/>
                        </a:rPr>
                        <a:t>9</a:t>
                      </a:r>
                      <a:r>
                        <a:rPr kumimoji="0" lang="ja-JP" altLang="en-US" sz="1200" u="none" strike="noStrike" cap="none" normalizeH="0" baseline="0" dirty="0" smtClean="0">
                          <a:ln>
                            <a:noFill/>
                          </a:ln>
                          <a:effectLst/>
                        </a:rPr>
                        <a:t>部位）</a:t>
                      </a:r>
                      <a:r>
                        <a:rPr kumimoji="0" lang="ja-JP" altLang="en-US" sz="1700" u="none" strike="noStrike" cap="none" normalizeH="0" baseline="0" dirty="0" smtClean="0">
                          <a:ln>
                            <a:noFill/>
                          </a:ln>
                          <a:effectLst/>
                        </a:rPr>
                        <a:t/>
                      </a:r>
                      <a:br>
                        <a:rPr kumimoji="0" lang="ja-JP" altLang="en-US" sz="1700" u="none" strike="noStrike" cap="none" normalizeH="0" baseline="0" dirty="0" smtClean="0">
                          <a:ln>
                            <a:noFill/>
                          </a:ln>
                          <a:effectLst/>
                        </a:rPr>
                      </a:br>
                      <a:r>
                        <a:rPr kumimoji="0" lang="en-US" altLang="ja-JP" sz="2200" u="none" strike="noStrike" cap="none" normalizeH="0" baseline="0" dirty="0" smtClean="0">
                          <a:ln>
                            <a:noFill/>
                          </a:ln>
                          <a:effectLst/>
                        </a:rPr>
                        <a:t>BPSD</a:t>
                      </a:r>
                      <a:r>
                        <a:rPr kumimoji="0" lang="ja-JP" altLang="en-US" sz="2200" u="none" strike="noStrike" cap="none" normalizeH="0" baseline="0" dirty="0" smtClean="0">
                          <a:ln>
                            <a:noFill/>
                          </a:ln>
                          <a:effectLst/>
                        </a:rPr>
                        <a:t>関連</a:t>
                      </a:r>
                      <a:br>
                        <a:rPr kumimoji="0" lang="ja-JP" altLang="en-US" sz="2200" u="none" strike="noStrike" cap="none" normalizeH="0" baseline="0" dirty="0" smtClean="0">
                          <a:ln>
                            <a:noFill/>
                          </a:ln>
                          <a:effectLst/>
                        </a:rPr>
                      </a:br>
                      <a:r>
                        <a:rPr kumimoji="0" lang="ja-JP" altLang="en-US" sz="1400" u="none" strike="noStrike" cap="none" normalizeH="0" baseline="0" dirty="0" smtClean="0">
                          <a:ln>
                            <a:noFill/>
                          </a:ln>
                          <a:effectLst/>
                        </a:rPr>
                        <a:t>（</a:t>
                      </a:r>
                      <a:r>
                        <a:rPr kumimoji="0" lang="ja-JP" altLang="en-US" sz="1100" u="none" strike="noStrike" cap="none" normalizeH="0" baseline="0" dirty="0" smtClean="0">
                          <a:ln>
                            <a:noFill/>
                          </a:ln>
                          <a:effectLst/>
                        </a:rPr>
                        <a:t>第</a:t>
                      </a:r>
                      <a:r>
                        <a:rPr kumimoji="0" lang="en-US" altLang="ja-JP" sz="1400" u="none" strike="noStrike" cap="none" normalizeH="0" baseline="0" dirty="0" smtClean="0">
                          <a:ln>
                            <a:noFill/>
                          </a:ln>
                          <a:effectLst/>
                        </a:rPr>
                        <a:t>4</a:t>
                      </a:r>
                      <a:r>
                        <a:rPr kumimoji="0" lang="ja-JP" altLang="en-US" sz="1000" u="none" strike="noStrike" cap="none" normalizeH="0" baseline="0" dirty="0" smtClean="0">
                          <a:ln>
                            <a:noFill/>
                          </a:ln>
                          <a:effectLst/>
                        </a:rPr>
                        <a:t>群を中心に</a:t>
                      </a:r>
                      <a:r>
                        <a:rPr kumimoji="0" lang="en-US" altLang="ja-JP" sz="1400" u="none" strike="noStrike" cap="none" normalizeH="0" baseline="0" dirty="0" smtClean="0">
                          <a:ln>
                            <a:noFill/>
                          </a:ln>
                          <a:effectLst/>
                        </a:rPr>
                        <a:t>18</a:t>
                      </a:r>
                      <a:r>
                        <a:rPr kumimoji="0" lang="ja-JP" altLang="en-US" sz="1000" u="none" strike="noStrike" cap="none" normalizeH="0" baseline="0" dirty="0" smtClean="0">
                          <a:ln>
                            <a:noFill/>
                          </a:ln>
                          <a:effectLst/>
                        </a:rPr>
                        <a:t>項目</a:t>
                      </a:r>
                      <a:r>
                        <a:rPr kumimoji="0" lang="ja-JP" altLang="en-US" sz="1400" u="none" strike="noStrike" cap="none" normalizeH="0" baseline="0" dirty="0" smtClean="0">
                          <a:ln>
                            <a:noFill/>
                          </a:ln>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rPr>
                        <a:t>「できる」「できない」の表現が含まれる</a:t>
                      </a: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rPr>
                        <a:t>「介助」の</a:t>
                      </a:r>
                      <a:r>
                        <a:rPr kumimoji="0" lang="en-US" altLang="ja-JP" sz="1800" b="0" i="0" u="none" strike="noStrike" cap="none" normalizeH="0" baseline="0" dirty="0" smtClean="0">
                          <a:ln>
                            <a:noFill/>
                          </a:ln>
                          <a:solidFill>
                            <a:schemeClr val="tx1"/>
                          </a:solidFill>
                          <a:effectLst/>
                          <a:latin typeface="Verdana" pitchFamily="34" charset="0"/>
                          <a:ea typeface="ＭＳ Ｐゴシック" pitchFamily="50" charset="-128"/>
                        </a:rPr>
                        <a:t/>
                      </a:r>
                      <a:br>
                        <a:rPr kumimoji="0" lang="en-US" altLang="ja-JP" sz="1800" b="0" i="0" u="none" strike="noStrike" cap="none" normalizeH="0" baseline="0" dirty="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rPr>
                        <a:t>表現が含まれる</a:t>
                      </a: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effectLst/>
                        </a:rPr>
                        <a:t>「なし」「ある」</a:t>
                      </a:r>
                      <a:endParaRPr kumimoji="0" lang="en-US" altLang="ja-JP" sz="17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rPr>
                        <a:t>の表現が含まれる</a:t>
                      </a: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dirty="0" smtClean="0">
                          <a:ln>
                            <a:noFill/>
                          </a:ln>
                          <a:solidFill>
                            <a:schemeClr val="dk1"/>
                          </a:solidFill>
                          <a:effectLst/>
                          <a:latin typeface="+mn-lt"/>
                          <a:ea typeface="+mn-ea"/>
                        </a:rPr>
                        <a:t>試行による</a:t>
                      </a:r>
                      <a:r>
                        <a:rPr kumimoji="0" lang="en-US" altLang="ja-JP" sz="1500" b="0" i="0" u="none" strike="noStrike" cap="none" normalizeH="0" baseline="0" dirty="0" smtClean="0">
                          <a:ln>
                            <a:noFill/>
                          </a:ln>
                          <a:solidFill>
                            <a:schemeClr val="dk1"/>
                          </a:solidFill>
                          <a:effectLst/>
                          <a:latin typeface="+mn-lt"/>
                          <a:ea typeface="+mn-ea"/>
                        </a:rPr>
                        <a:t/>
                      </a:r>
                      <a:br>
                        <a:rPr kumimoji="0" lang="en-US" altLang="ja-JP" sz="1500" b="0" i="0" u="none" strike="noStrike" cap="none" normalizeH="0" baseline="0" dirty="0" smtClean="0">
                          <a:ln>
                            <a:noFill/>
                          </a:ln>
                          <a:solidFill>
                            <a:schemeClr val="dk1"/>
                          </a:solidFill>
                          <a:effectLst/>
                          <a:latin typeface="+mn-lt"/>
                          <a:ea typeface="+mn-ea"/>
                        </a:rPr>
                      </a:br>
                      <a:r>
                        <a:rPr kumimoji="0" lang="ja-JP" altLang="en-US" sz="1500" b="0" i="0" u="none" strike="noStrike" cap="none" normalizeH="0" baseline="0" dirty="0" smtClean="0">
                          <a:ln>
                            <a:noFill/>
                          </a:ln>
                          <a:solidFill>
                            <a:schemeClr val="dk1"/>
                          </a:solidFill>
                          <a:effectLst/>
                          <a:latin typeface="+mn-lt"/>
                          <a:ea typeface="+mn-ea"/>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介護者の介助状況</a:t>
                      </a:r>
                      <a:endParaRPr kumimoji="0" lang="en-US" altLang="ja-JP" sz="1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行動の</a:t>
                      </a:r>
                      <a:r>
                        <a:rPr kumimoji="0" lang="ja-JP" altLang="en-US" sz="1500" b="0" u="none" strike="noStrike" cap="none" normalizeH="0" baseline="0" dirty="0" smtClean="0">
                          <a:ln>
                            <a:noFill/>
                          </a:ln>
                          <a:effectLst/>
                          <a:latin typeface="HGP創英角ｺﾞｼｯｸUB" pitchFamily="50" charset="-128"/>
                          <a:ea typeface="HGP創英角ｺﾞｼｯｸUB" pitchFamily="50" charset="-128"/>
                        </a:rPr>
                        <a:t>発生</a:t>
                      </a:r>
                      <a:r>
                        <a:rPr kumimoji="0" lang="ja-JP" altLang="en-US" sz="1500" u="none" strike="noStrike" kern="1200" cap="none" normalizeH="0" baseline="0" dirty="0" smtClean="0">
                          <a:ln>
                            <a:noFill/>
                          </a:ln>
                          <a:solidFill>
                            <a:schemeClr val="dk1"/>
                          </a:solidFill>
                          <a:effectLst/>
                          <a:latin typeface="+mn-lt"/>
                          <a:ea typeface="+mn-ea"/>
                          <a:cs typeface="+mn-cs"/>
                        </a:rPr>
                        <a:t>頻度</a:t>
                      </a:r>
                      <a:r>
                        <a:rPr kumimoji="0" lang="en-US" altLang="ja-JP" sz="1500" u="none" strike="noStrike" kern="1200" cap="none" normalizeH="0" baseline="0" dirty="0" smtClean="0">
                          <a:ln>
                            <a:noFill/>
                          </a:ln>
                          <a:solidFill>
                            <a:schemeClr val="dk1"/>
                          </a:solidFill>
                          <a:effectLst/>
                          <a:latin typeface="+mn-lt"/>
                          <a:ea typeface="+mn-ea"/>
                          <a:cs typeface="+mn-cs"/>
                        </a:rPr>
                        <a:t/>
                      </a:r>
                      <a:br>
                        <a:rPr kumimoji="0" lang="en-US" altLang="ja-JP" sz="1500" u="none" strike="noStrike" kern="1200" cap="none" normalizeH="0" baseline="0" dirty="0" smtClean="0">
                          <a:ln>
                            <a:noFill/>
                          </a:ln>
                          <a:solidFill>
                            <a:schemeClr val="dk1"/>
                          </a:solidFill>
                          <a:effectLst/>
                          <a:latin typeface="+mn-lt"/>
                          <a:ea typeface="+mn-ea"/>
                          <a:cs typeface="+mn-cs"/>
                        </a:rPr>
                      </a:br>
                      <a:r>
                        <a:rPr kumimoji="0" lang="ja-JP" altLang="en-US" sz="1400" u="none" strike="noStrike" kern="1200" cap="none" normalizeH="0" baseline="0" dirty="0" smtClean="0">
                          <a:ln>
                            <a:noFill/>
                          </a:ln>
                          <a:solidFill>
                            <a:schemeClr val="dk1"/>
                          </a:solidFill>
                          <a:effectLst/>
                          <a:latin typeface="+mn-lt"/>
                          <a:ea typeface="+mn-ea"/>
                          <a:cs typeface="+mn-cs"/>
                        </a:rPr>
                        <a:t>に</a:t>
                      </a:r>
                      <a:r>
                        <a:rPr kumimoji="0" lang="ja-JP" altLang="en-US" sz="1400" u="none" strike="noStrike" cap="none" normalizeH="0" baseline="0" dirty="0" smtClean="0">
                          <a:ln>
                            <a:noFill/>
                          </a:ln>
                          <a:effectLst/>
                        </a:rPr>
                        <a:t>基づき選択</a:t>
                      </a:r>
                      <a:r>
                        <a:rPr kumimoji="0" lang="en-US" altLang="ja-JP" sz="80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日頃の状況</a:t>
                      </a:r>
                      <a:r>
                        <a:rPr kumimoji="0" lang="ja-JP" altLang="en-US" sz="1500" u="none" strike="noStrike" cap="none" normalizeH="0" baseline="0" dirty="0" smtClean="0">
                          <a:ln>
                            <a:noFill/>
                          </a:ln>
                          <a:effectLst/>
                        </a:rPr>
                        <a:t/>
                      </a:r>
                      <a:br>
                        <a:rPr kumimoji="0" lang="ja-JP" altLang="en-US" sz="1500" u="none" strike="noStrike" cap="none" normalizeH="0" baseline="0" dirty="0" smtClean="0">
                          <a:ln>
                            <a:noFill/>
                          </a:ln>
                          <a:effectLst/>
                        </a:rPr>
                      </a:br>
                      <a:r>
                        <a:rPr kumimoji="0" lang="ja-JP" altLang="en-US" sz="1500" u="none" strike="noStrike" cap="none" normalizeH="0" baseline="0" dirty="0" smtClean="0">
                          <a:ln>
                            <a:noFill/>
                          </a:ln>
                          <a:effectLst/>
                        </a:rPr>
                        <a:t>選択根拠・試行結果</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200" u="none" strike="noStrike" cap="none" normalizeH="0" baseline="0" dirty="0" smtClean="0">
                          <a:ln>
                            <a:noFill/>
                          </a:ln>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介護の手間と頻度</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400" u="none" strike="noStrike" cap="none" normalizeH="0" baseline="0" dirty="0" smtClean="0">
                          <a:ln>
                            <a:noFill/>
                          </a:ln>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介護の手間と頻度</a:t>
                      </a:r>
                      <a:endParaRPr kumimoji="0" lang="en-US" sz="1500" u="none" strike="noStrike" cap="none" normalizeH="0" baseline="0" dirty="0" smtClean="0">
                        <a:ln>
                          <a:noFill/>
                        </a:ln>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u="none" strike="noStrike" cap="none" normalizeH="0" baseline="0" dirty="0" smtClean="0">
                          <a:ln>
                            <a:noFill/>
                          </a:ln>
                          <a:effectLst/>
                        </a:rPr>
                        <a:t>実際に行ってもらった状況と日頃の状況が異なる場合</a:t>
                      </a:r>
                      <a:endParaRPr kumimoji="0" lang="en-US" altLang="ja-JP" sz="12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u="none" strike="noStrike" cap="none" normalizeH="0" baseline="0" dirty="0" smtClean="0">
                          <a:ln>
                            <a:noFill/>
                          </a:ln>
                          <a:effectLst/>
                        </a:rPr>
                        <a:t>「日頃の状況」の意味にも留意する</a:t>
                      </a:r>
                      <a:endParaRPr kumimoji="0" lang="ja-JP" altLang="en-US" sz="105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「実際に行われている介助が不適切な場合」</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選択と特記事項の基準が異なる点に留意</a:t>
                      </a:r>
                      <a:endParaRPr kumimoji="0" lang="en-US" altLang="ja-JP" sz="1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定義以外で手間のかかる類似の行動等がある場合</a:t>
                      </a:r>
                      <a:r>
                        <a:rPr kumimoji="0" lang="en-US" altLang="ja-JP" sz="105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
        <p:nvSpPr>
          <p:cNvPr id="7208" name="テキスト ボックス 41"/>
          <p:cNvSpPr txBox="1">
            <a:spLocks noChangeArrowheads="1"/>
          </p:cNvSpPr>
          <p:nvPr/>
        </p:nvSpPr>
        <p:spPr bwMode="auto">
          <a:xfrm>
            <a:off x="6732771" y="6525726"/>
            <a:ext cx="2168525" cy="274637"/>
          </a:xfrm>
          <a:prstGeom prst="rect">
            <a:avLst/>
          </a:prstGeom>
          <a:noFill/>
          <a:ln w="9525">
            <a:noFill/>
            <a:miter lim="800000"/>
            <a:headEnd/>
            <a:tailEnd/>
          </a:ln>
        </p:spPr>
        <p:txBody>
          <a:bodyPr>
            <a:spAutoFit/>
          </a:bodyPr>
          <a:lstStyle/>
          <a:p>
            <a:r>
              <a:rPr lang="en-US" altLang="ja-JP" sz="1200" dirty="0">
                <a:latin typeface="Calibri" pitchFamily="34" charset="0"/>
              </a:rPr>
              <a:t>※</a:t>
            </a:r>
            <a:r>
              <a:rPr lang="ja-JP" altLang="en-US" sz="1200" dirty="0">
                <a:latin typeface="Calibri" pitchFamily="34" charset="0"/>
              </a:rPr>
              <a:t>麻痺等・拘縮は能力と同じ</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4-1.</a:t>
            </a:r>
            <a:r>
              <a:rPr lang="ja-JP" altLang="en-US" sz="4800" dirty="0" smtClean="0">
                <a:solidFill>
                  <a:srgbClr val="000000"/>
                </a:solidFill>
                <a:latin typeface="Calibri" pitchFamily="34" charset="0"/>
              </a:rPr>
              <a:t>能力の項目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smtClean="0"/>
              <a:t>「身体」「認知」能力の項目</a:t>
            </a:r>
          </a:p>
          <a:p>
            <a:pPr eaLnBrk="1" hangingPunct="1">
              <a:lnSpc>
                <a:spcPct val="80000"/>
              </a:lnSpc>
            </a:pPr>
            <a:r>
              <a:rPr lang="ja-JP" altLang="en-US" sz="1800" smtClean="0"/>
              <a:t>「できる」「できない」の軸で評価する。</a:t>
            </a:r>
          </a:p>
          <a:p>
            <a:pPr eaLnBrk="1" hangingPunct="1">
              <a:lnSpc>
                <a:spcPct val="80000"/>
              </a:lnSpc>
            </a:pPr>
            <a:r>
              <a:rPr lang="ja-JP" altLang="en-US" sz="1800" smtClean="0"/>
              <a:t>「試行」＜「日頃の状態」（調査時の状況と日頃の状況が異なる場合は具体</a:t>
            </a:r>
            <a:endParaRPr lang="en-US" altLang="ja-JP" sz="1800" smtClean="0"/>
          </a:p>
          <a:p>
            <a:pPr eaLnBrk="1" hangingPunct="1">
              <a:lnSpc>
                <a:spcPct val="80000"/>
              </a:lnSpc>
              <a:buFont typeface="Wingdings" pitchFamily="2" charset="2"/>
              <a:buNone/>
            </a:pPr>
            <a:r>
              <a:rPr lang="ja-JP" altLang="en-US" sz="1800" smtClean="0"/>
              <a:t>　　　的な内容を特記事項へ記入する。）</a:t>
            </a:r>
          </a:p>
          <a:p>
            <a:pPr eaLnBrk="1" hangingPunct="1">
              <a:lnSpc>
                <a:spcPct val="80000"/>
              </a:lnSpc>
            </a:pPr>
            <a:r>
              <a:rPr lang="ja-JP" altLang="en-US" sz="1800" smtClean="0"/>
              <a:t>「介護の手間」を直接表現するものというより、介護の手間が発生する前提条</a:t>
            </a:r>
            <a:endParaRPr lang="en-US" altLang="ja-JP" sz="1800" smtClean="0"/>
          </a:p>
          <a:p>
            <a:pPr eaLnBrk="1" hangingPunct="1">
              <a:lnSpc>
                <a:spcPct val="80000"/>
              </a:lnSpc>
              <a:buFont typeface="Wingdings" pitchFamily="2" charset="2"/>
              <a:buNone/>
            </a:pPr>
            <a:r>
              <a:rPr lang="ja-JP" altLang="en-US" sz="1800" smtClean="0"/>
              <a:t>　　　件や背景情報を提供するものと考えるとわかりやすい。</a:t>
            </a:r>
          </a:p>
        </p:txBody>
      </p:sp>
      <p:sp>
        <p:nvSpPr>
          <p:cNvPr id="10244" name="AutoShape 4"/>
          <p:cNvSpPr>
            <a:spLocks noChangeArrowheads="1"/>
          </p:cNvSpPr>
          <p:nvPr/>
        </p:nvSpPr>
        <p:spPr bwMode="auto">
          <a:xfrm>
            <a:off x="395290" y="3140075"/>
            <a:ext cx="8280400" cy="3168650"/>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a:solidFill>
                  <a:srgbClr val="000000"/>
                </a:solidFill>
                <a:latin typeface="Verdana" pitchFamily="34" charset="0"/>
              </a:rPr>
              <a:t>【</a:t>
            </a:r>
            <a:r>
              <a:rPr lang="ja-JP" altLang="en-US">
                <a:solidFill>
                  <a:srgbClr val="000000"/>
                </a:solidFill>
                <a:latin typeface="Verdana" pitchFamily="34" charset="0"/>
              </a:rPr>
              <a:t>身体の能力に関する項目</a:t>
            </a:r>
            <a:r>
              <a:rPr lang="en-US" altLang="ja-JP">
                <a:solidFill>
                  <a:srgbClr val="000000"/>
                </a:solidFill>
                <a:latin typeface="Verdana" pitchFamily="34" charset="0"/>
              </a:rPr>
              <a:t>】</a:t>
            </a:r>
            <a:r>
              <a:rPr lang="ja-JP" altLang="en-US">
                <a:solidFill>
                  <a:srgbClr val="000000"/>
                </a:solidFill>
                <a:latin typeface="Verdana" pitchFamily="34" charset="0"/>
              </a:rPr>
              <a:t>（</a:t>
            </a:r>
            <a:r>
              <a:rPr lang="en-US" altLang="ja-JP">
                <a:solidFill>
                  <a:srgbClr val="000000"/>
                </a:solidFill>
                <a:latin typeface="Verdana" pitchFamily="34" charset="0"/>
              </a:rPr>
              <a:t>10</a:t>
            </a:r>
            <a:r>
              <a:rPr lang="ja-JP" altLang="en-US">
                <a:solidFill>
                  <a:srgbClr val="000000"/>
                </a:solidFill>
                <a:latin typeface="Verdana" pitchFamily="34" charset="0"/>
              </a:rPr>
              <a:t>項目）</a:t>
            </a:r>
          </a:p>
          <a:p>
            <a:r>
              <a:rPr lang="en-US" altLang="ja-JP">
                <a:solidFill>
                  <a:srgbClr val="000000"/>
                </a:solidFill>
                <a:latin typeface="Verdana" pitchFamily="34" charset="0"/>
              </a:rPr>
              <a:t>1-3</a:t>
            </a:r>
            <a:r>
              <a:rPr lang="ja-JP" altLang="en-US">
                <a:solidFill>
                  <a:srgbClr val="000000"/>
                </a:solidFill>
                <a:latin typeface="Verdana" pitchFamily="34" charset="0"/>
              </a:rPr>
              <a:t>寝返り　　</a:t>
            </a:r>
            <a:r>
              <a:rPr lang="en-US" altLang="ja-JP">
                <a:solidFill>
                  <a:srgbClr val="000000"/>
                </a:solidFill>
                <a:latin typeface="Verdana" pitchFamily="34" charset="0"/>
              </a:rPr>
              <a:t>1-4</a:t>
            </a:r>
            <a:r>
              <a:rPr lang="ja-JP" altLang="en-US">
                <a:solidFill>
                  <a:srgbClr val="000000"/>
                </a:solidFill>
                <a:latin typeface="Verdana" pitchFamily="34" charset="0"/>
              </a:rPr>
              <a:t>起き上がり　　</a:t>
            </a:r>
            <a:r>
              <a:rPr lang="en-US" altLang="ja-JP">
                <a:solidFill>
                  <a:srgbClr val="000000"/>
                </a:solidFill>
                <a:latin typeface="Verdana" pitchFamily="34" charset="0"/>
              </a:rPr>
              <a:t>1-5</a:t>
            </a:r>
            <a:r>
              <a:rPr lang="ja-JP" altLang="en-US">
                <a:solidFill>
                  <a:srgbClr val="000000"/>
                </a:solidFill>
                <a:latin typeface="Verdana" pitchFamily="34" charset="0"/>
              </a:rPr>
              <a:t>座位保持　　</a:t>
            </a:r>
            <a:r>
              <a:rPr lang="en-US" altLang="ja-JP">
                <a:solidFill>
                  <a:srgbClr val="000000"/>
                </a:solidFill>
                <a:latin typeface="Verdana" pitchFamily="34" charset="0"/>
              </a:rPr>
              <a:t>1-6</a:t>
            </a:r>
            <a:r>
              <a:rPr lang="ja-JP" altLang="en-US">
                <a:solidFill>
                  <a:srgbClr val="000000"/>
                </a:solidFill>
                <a:latin typeface="Verdana" pitchFamily="34" charset="0"/>
              </a:rPr>
              <a:t>両足での立位保持　　</a:t>
            </a:r>
            <a:br>
              <a:rPr lang="ja-JP" altLang="en-US">
                <a:solidFill>
                  <a:srgbClr val="000000"/>
                </a:solidFill>
                <a:latin typeface="Verdana" pitchFamily="34" charset="0"/>
              </a:rPr>
            </a:br>
            <a:r>
              <a:rPr lang="en-US" altLang="ja-JP">
                <a:solidFill>
                  <a:srgbClr val="000000"/>
                </a:solidFill>
                <a:latin typeface="Verdana" pitchFamily="34" charset="0"/>
              </a:rPr>
              <a:t>1-7</a:t>
            </a:r>
            <a:r>
              <a:rPr lang="ja-JP" altLang="en-US">
                <a:solidFill>
                  <a:srgbClr val="000000"/>
                </a:solidFill>
                <a:latin typeface="Verdana" pitchFamily="34" charset="0"/>
              </a:rPr>
              <a:t>歩行　　　</a:t>
            </a:r>
            <a:r>
              <a:rPr lang="en-US" altLang="ja-JP">
                <a:solidFill>
                  <a:srgbClr val="000000"/>
                </a:solidFill>
                <a:latin typeface="Verdana" pitchFamily="34" charset="0"/>
              </a:rPr>
              <a:t>1-8</a:t>
            </a:r>
            <a:r>
              <a:rPr lang="ja-JP" altLang="en-US">
                <a:solidFill>
                  <a:srgbClr val="000000"/>
                </a:solidFill>
                <a:latin typeface="Verdana" pitchFamily="34" charset="0"/>
              </a:rPr>
              <a:t>立ち上がり　　</a:t>
            </a:r>
            <a:r>
              <a:rPr lang="en-US" altLang="ja-JP">
                <a:solidFill>
                  <a:srgbClr val="000000"/>
                </a:solidFill>
                <a:latin typeface="Verdana" pitchFamily="34" charset="0"/>
              </a:rPr>
              <a:t>1-9</a:t>
            </a:r>
            <a:r>
              <a:rPr lang="ja-JP" altLang="en-US">
                <a:solidFill>
                  <a:srgbClr val="000000"/>
                </a:solidFill>
                <a:latin typeface="Verdana" pitchFamily="34" charset="0"/>
              </a:rPr>
              <a:t>片足での立位　　</a:t>
            </a:r>
            <a:r>
              <a:rPr lang="en-US" altLang="ja-JP">
                <a:solidFill>
                  <a:srgbClr val="000000"/>
                </a:solidFill>
                <a:latin typeface="Verdana" pitchFamily="34" charset="0"/>
              </a:rPr>
              <a:t>1-12</a:t>
            </a:r>
            <a:r>
              <a:rPr lang="ja-JP" altLang="en-US">
                <a:solidFill>
                  <a:srgbClr val="000000"/>
                </a:solidFill>
                <a:latin typeface="Verdana" pitchFamily="34" charset="0"/>
              </a:rPr>
              <a:t>視力　　</a:t>
            </a:r>
            <a:r>
              <a:rPr lang="en-US" altLang="ja-JP">
                <a:solidFill>
                  <a:srgbClr val="000000"/>
                </a:solidFill>
                <a:latin typeface="Verdana" pitchFamily="34" charset="0"/>
              </a:rPr>
              <a:t>1-13</a:t>
            </a:r>
            <a:r>
              <a:rPr lang="ja-JP" altLang="en-US">
                <a:solidFill>
                  <a:srgbClr val="000000"/>
                </a:solidFill>
                <a:latin typeface="Verdana" pitchFamily="34" charset="0"/>
              </a:rPr>
              <a:t>聴力</a:t>
            </a:r>
          </a:p>
          <a:p>
            <a:r>
              <a:rPr lang="en-US" altLang="ja-JP">
                <a:solidFill>
                  <a:srgbClr val="000000"/>
                </a:solidFill>
                <a:latin typeface="Verdana" pitchFamily="34" charset="0"/>
              </a:rPr>
              <a:t>2-3</a:t>
            </a:r>
            <a:r>
              <a:rPr lang="ja-JP" altLang="en-US">
                <a:solidFill>
                  <a:srgbClr val="000000"/>
                </a:solidFill>
                <a:latin typeface="Verdana" pitchFamily="34" charset="0"/>
              </a:rPr>
              <a:t>えん下</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認知の能力に関する項目</a:t>
            </a:r>
            <a:r>
              <a:rPr lang="en-US" altLang="ja-JP">
                <a:solidFill>
                  <a:srgbClr val="000000"/>
                </a:solidFill>
                <a:latin typeface="Verdana" pitchFamily="34" charset="0"/>
              </a:rPr>
              <a:t>】</a:t>
            </a:r>
            <a:r>
              <a:rPr lang="ja-JP" altLang="en-US">
                <a:solidFill>
                  <a:srgbClr val="000000"/>
                </a:solidFill>
                <a:latin typeface="Verdana" pitchFamily="34" charset="0"/>
              </a:rPr>
              <a:t>（</a:t>
            </a:r>
            <a:r>
              <a:rPr lang="en-US" altLang="ja-JP">
                <a:solidFill>
                  <a:srgbClr val="000000"/>
                </a:solidFill>
                <a:latin typeface="Verdana" pitchFamily="34" charset="0"/>
              </a:rPr>
              <a:t>7</a:t>
            </a:r>
            <a:r>
              <a:rPr lang="ja-JP" altLang="en-US">
                <a:solidFill>
                  <a:srgbClr val="000000"/>
                </a:solidFill>
                <a:latin typeface="Verdana" pitchFamily="34" charset="0"/>
              </a:rPr>
              <a:t>項目）</a:t>
            </a:r>
          </a:p>
          <a:p>
            <a:r>
              <a:rPr lang="en-US" altLang="ja-JP">
                <a:solidFill>
                  <a:srgbClr val="000000"/>
                </a:solidFill>
                <a:latin typeface="Verdana" pitchFamily="34" charset="0"/>
              </a:rPr>
              <a:t>3-2</a:t>
            </a:r>
            <a:r>
              <a:rPr lang="ja-JP" altLang="en-US">
                <a:solidFill>
                  <a:srgbClr val="000000"/>
                </a:solidFill>
                <a:latin typeface="Verdana" pitchFamily="34" charset="0"/>
              </a:rPr>
              <a:t>毎日の日課を理解　　</a:t>
            </a:r>
            <a:r>
              <a:rPr lang="en-US" altLang="ja-JP">
                <a:solidFill>
                  <a:srgbClr val="000000"/>
                </a:solidFill>
                <a:latin typeface="Verdana" pitchFamily="34" charset="0"/>
              </a:rPr>
              <a:t>3-3</a:t>
            </a:r>
            <a:r>
              <a:rPr lang="ja-JP" altLang="en-US">
                <a:solidFill>
                  <a:srgbClr val="000000"/>
                </a:solidFill>
                <a:latin typeface="Verdana" pitchFamily="34" charset="0"/>
              </a:rPr>
              <a:t>生年月日をいう　　</a:t>
            </a:r>
            <a:r>
              <a:rPr lang="en-US" altLang="ja-JP">
                <a:solidFill>
                  <a:srgbClr val="000000"/>
                </a:solidFill>
                <a:latin typeface="Verdana" pitchFamily="34" charset="0"/>
              </a:rPr>
              <a:t>3-4</a:t>
            </a:r>
            <a:r>
              <a:rPr lang="ja-JP" altLang="en-US">
                <a:solidFill>
                  <a:srgbClr val="000000"/>
                </a:solidFill>
                <a:latin typeface="Verdana" pitchFamily="34" charset="0"/>
              </a:rPr>
              <a:t>短期記憶</a:t>
            </a:r>
          </a:p>
          <a:p>
            <a:r>
              <a:rPr lang="en-US" altLang="ja-JP">
                <a:solidFill>
                  <a:srgbClr val="000000"/>
                </a:solidFill>
                <a:latin typeface="Verdana" pitchFamily="34" charset="0"/>
              </a:rPr>
              <a:t>3-5</a:t>
            </a:r>
            <a:r>
              <a:rPr lang="ja-JP" altLang="en-US">
                <a:solidFill>
                  <a:srgbClr val="000000"/>
                </a:solidFill>
                <a:latin typeface="Verdana" pitchFamily="34" charset="0"/>
              </a:rPr>
              <a:t>自分の名前をいう　   </a:t>
            </a:r>
            <a:r>
              <a:rPr lang="en-US" altLang="ja-JP">
                <a:solidFill>
                  <a:srgbClr val="000000"/>
                </a:solidFill>
                <a:latin typeface="Verdana" pitchFamily="34" charset="0"/>
              </a:rPr>
              <a:t>3-6</a:t>
            </a:r>
            <a:r>
              <a:rPr lang="ja-JP" altLang="en-US">
                <a:solidFill>
                  <a:srgbClr val="000000"/>
                </a:solidFill>
                <a:latin typeface="Verdana" pitchFamily="34" charset="0"/>
              </a:rPr>
              <a:t>今の季節を理解   </a:t>
            </a:r>
            <a:r>
              <a:rPr lang="en-US" altLang="ja-JP">
                <a:solidFill>
                  <a:srgbClr val="000000"/>
                </a:solidFill>
                <a:latin typeface="Verdana" pitchFamily="34" charset="0"/>
              </a:rPr>
              <a:t>3-7</a:t>
            </a:r>
            <a:r>
              <a:rPr lang="ja-JP" altLang="en-US">
                <a:solidFill>
                  <a:srgbClr val="000000"/>
                </a:solidFill>
                <a:latin typeface="Verdana" pitchFamily="34" charset="0"/>
              </a:rPr>
              <a:t>場所の理解　　 </a:t>
            </a:r>
            <a:br>
              <a:rPr lang="ja-JP" altLang="en-US">
                <a:solidFill>
                  <a:srgbClr val="000000"/>
                </a:solidFill>
                <a:latin typeface="Verdana" pitchFamily="34" charset="0"/>
              </a:rPr>
            </a:br>
            <a:r>
              <a:rPr lang="en-US" altLang="ja-JP">
                <a:solidFill>
                  <a:srgbClr val="000000"/>
                </a:solidFill>
                <a:latin typeface="Verdana" pitchFamily="34" charset="0"/>
              </a:rPr>
              <a:t>5-3</a:t>
            </a:r>
            <a:r>
              <a:rPr lang="ja-JP" altLang="en-US">
                <a:solidFill>
                  <a:srgbClr val="000000"/>
                </a:solidFill>
                <a:latin typeface="Verdana" pitchFamily="34" charset="0"/>
              </a:rPr>
              <a:t>日常の意思決定</a:t>
            </a:r>
          </a:p>
          <a:p>
            <a:endParaRPr lang="ja-JP" altLang="en-US" sz="1200">
              <a:solidFill>
                <a:srgbClr val="000000"/>
              </a:solidFill>
              <a:latin typeface="Verdana" pitchFamily="34" charset="0"/>
            </a:endParaRPr>
          </a:p>
          <a:p>
            <a:r>
              <a:rPr lang="en-US" altLang="ja-JP" sz="1200">
                <a:solidFill>
                  <a:srgbClr val="000000"/>
                </a:solidFill>
                <a:latin typeface="Verdana" pitchFamily="34" charset="0"/>
              </a:rPr>
              <a:t>※【</a:t>
            </a:r>
            <a:r>
              <a:rPr lang="ja-JP" altLang="en-US" sz="1200">
                <a:solidFill>
                  <a:srgbClr val="000000"/>
                </a:solidFill>
                <a:latin typeface="Verdana" pitchFamily="34" charset="0"/>
              </a:rPr>
              <a:t>「有無」の項目に属するが、調査方法は「能力」の項目と同様の考え方のため、このセクションで取り扱う</a:t>
            </a:r>
            <a:r>
              <a:rPr lang="en-US" altLang="ja-JP" sz="1200">
                <a:solidFill>
                  <a:srgbClr val="000000"/>
                </a:solidFill>
                <a:latin typeface="Verdana" pitchFamily="34" charset="0"/>
              </a:rPr>
              <a:t>】</a:t>
            </a:r>
          </a:p>
          <a:p>
            <a:r>
              <a:rPr lang="en-US" altLang="ja-JP" sz="1400">
                <a:solidFill>
                  <a:srgbClr val="000000"/>
                </a:solidFill>
                <a:latin typeface="Verdana" pitchFamily="34" charset="0"/>
              </a:rPr>
              <a:t>1-1</a:t>
            </a:r>
            <a:r>
              <a:rPr lang="ja-JP" altLang="en-US" sz="1400">
                <a:solidFill>
                  <a:srgbClr val="000000"/>
                </a:solidFill>
                <a:latin typeface="Verdana" pitchFamily="34" charset="0"/>
              </a:rPr>
              <a:t>麻痺　　　</a:t>
            </a:r>
            <a:r>
              <a:rPr lang="en-US" altLang="ja-JP" sz="1400">
                <a:solidFill>
                  <a:srgbClr val="000000"/>
                </a:solidFill>
                <a:latin typeface="Verdana" pitchFamily="34" charset="0"/>
              </a:rPr>
              <a:t>1-2</a:t>
            </a:r>
            <a:r>
              <a:rPr lang="ja-JP" altLang="en-US" sz="1400">
                <a:solidFill>
                  <a:srgbClr val="000000"/>
                </a:solidFill>
                <a:latin typeface="Verdana" pitchFamily="34" charset="0"/>
              </a:rPr>
              <a:t>拘縮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4"/>
          <p:cNvSpPr txBox="1">
            <a:spLocks noGrp="1"/>
          </p:cNvSpPr>
          <p:nvPr/>
        </p:nvSpPr>
        <p:spPr bwMode="auto">
          <a:xfrm>
            <a:off x="3124200" y="6473825"/>
            <a:ext cx="2895600" cy="268288"/>
          </a:xfrm>
          <a:prstGeom prst="rect">
            <a:avLst/>
          </a:prstGeom>
          <a:noFill/>
          <a:ln w="9525">
            <a:noFill/>
            <a:miter lim="800000"/>
            <a:headEnd/>
            <a:tailEnd/>
          </a:ln>
        </p:spPr>
        <p:txBody>
          <a:bodyPr/>
          <a:lstStyle/>
          <a:p>
            <a:pPr algn="ctr"/>
            <a:r>
              <a:rPr kumimoji="0" lang="ja-JP" altLang="en-US" sz="1000">
                <a:solidFill>
                  <a:srgbClr val="000000"/>
                </a:solidFill>
                <a:latin typeface="Verdana" pitchFamily="34" charset="0"/>
              </a:rPr>
              <a:t>厚生労働省　老健局　老人保健課</a:t>
            </a:r>
            <a:br>
              <a:rPr kumimoji="0" lang="ja-JP" altLang="en-US" sz="1000">
                <a:solidFill>
                  <a:srgbClr val="000000"/>
                </a:solidFill>
                <a:latin typeface="Verdana" pitchFamily="34" charset="0"/>
              </a:rPr>
            </a:br>
            <a:r>
              <a:rPr kumimoji="0" lang="ja-JP" altLang="en-US" sz="900">
                <a:solidFill>
                  <a:srgbClr val="000000"/>
                </a:solidFill>
                <a:latin typeface="Verdana" pitchFamily="34" charset="0"/>
              </a:rPr>
              <a:t>平成</a:t>
            </a:r>
            <a:r>
              <a:rPr kumimoji="0" lang="en-US" altLang="ja-JP" sz="900">
                <a:solidFill>
                  <a:srgbClr val="000000"/>
                </a:solidFill>
                <a:latin typeface="Verdana" pitchFamily="34" charset="0"/>
              </a:rPr>
              <a:t>21</a:t>
            </a:r>
            <a:r>
              <a:rPr kumimoji="0" lang="ja-JP" altLang="en-US" sz="900">
                <a:solidFill>
                  <a:srgbClr val="000000"/>
                </a:solidFill>
                <a:latin typeface="Verdana" pitchFamily="34" charset="0"/>
              </a:rPr>
              <a:t>年度要介護認定適正化事業</a:t>
            </a:r>
            <a:endParaRPr kumimoji="0" lang="en-US" altLang="ja-JP" sz="900">
              <a:solidFill>
                <a:srgbClr val="000000"/>
              </a:solidFill>
              <a:latin typeface="Verdana" pitchFamily="34" charset="0"/>
            </a:endParaRPr>
          </a:p>
        </p:txBody>
      </p:sp>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6"/>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557"/>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日頃の状況の把握</a:t>
            </a:r>
          </a:p>
        </p:txBody>
      </p:sp>
      <p:sp>
        <p:nvSpPr>
          <p:cNvPr id="14339" name="Rectangle 3"/>
          <p:cNvSpPr>
            <a:spLocks noGrp="1" noChangeArrowheads="1"/>
          </p:cNvSpPr>
          <p:nvPr>
            <p:ph type="body" idx="1"/>
          </p:nvPr>
        </p:nvSpPr>
        <p:spPr>
          <a:xfrm>
            <a:off x="566738" y="1341438"/>
            <a:ext cx="8001000" cy="5039890"/>
          </a:xfrm>
        </p:spPr>
        <p:txBody>
          <a:bodyPr>
            <a:normAutofit fontScale="92500" lnSpcReduction="10000"/>
          </a:bodyPr>
          <a:lstStyle/>
          <a:p>
            <a:pPr eaLnBrk="1" hangingPunct="1">
              <a:lnSpc>
                <a:spcPct val="90000"/>
              </a:lnSpc>
            </a:pPr>
            <a:r>
              <a:rPr lang="ja-JP" altLang="en-US" dirty="0" smtClean="0"/>
              <a:t>日頃の状況の聞き取り</a:t>
            </a:r>
          </a:p>
          <a:p>
            <a:pPr lvl="1" eaLnBrk="1" hangingPunct="1">
              <a:lnSpc>
                <a:spcPct val="90000"/>
              </a:lnSpc>
            </a:pPr>
            <a:r>
              <a:rPr lang="ja-JP" altLang="en-US" dirty="0" smtClean="0"/>
              <a:t>日頃の状況≠日頃の生活の様子</a:t>
            </a:r>
            <a:endParaRPr lang="en-US" altLang="ja-JP" dirty="0" smtClean="0"/>
          </a:p>
          <a:p>
            <a:pPr lvl="1" eaLnBrk="1" hangingPunct="1">
              <a:lnSpc>
                <a:spcPct val="90000"/>
              </a:lnSpc>
            </a:pPr>
            <a:r>
              <a:rPr lang="ja-JP" altLang="en-US" dirty="0" smtClean="0"/>
              <a:t>日頃の状況＝日頃の「確認動作」の可否（その判断において日頃の生活の様子が参照されることはある。）</a:t>
            </a:r>
            <a:endParaRPr lang="en-US" altLang="ja-JP" dirty="0" smtClean="0"/>
          </a:p>
          <a:p>
            <a:pPr lvl="1" eaLnBrk="1" hangingPunct="1">
              <a:lnSpc>
                <a:spcPct val="90000"/>
              </a:lnSpc>
              <a:buNone/>
            </a:pPr>
            <a:endParaRPr lang="en-US" altLang="ja-JP" dirty="0" smtClean="0"/>
          </a:p>
          <a:p>
            <a:pPr lvl="0" eaLnBrk="1" hangingPunct="1">
              <a:lnSpc>
                <a:spcPct val="90000"/>
              </a:lnSpc>
            </a:pPr>
            <a:r>
              <a:rPr lang="ja-JP" altLang="en-US" dirty="0" smtClean="0">
                <a:solidFill>
                  <a:srgbClr val="000000"/>
                </a:solidFill>
              </a:rPr>
              <a:t>試行ができない場合、</a:t>
            </a:r>
            <a:r>
              <a:rPr lang="ja-JP" altLang="en-US" dirty="0" smtClean="0"/>
              <a:t>類似の動作が見つからないために、「日頃の状況」を判断することが困難な場合</a:t>
            </a:r>
          </a:p>
          <a:p>
            <a:pPr lvl="1" eaLnBrk="1" hangingPunct="1">
              <a:lnSpc>
                <a:spcPct val="90000"/>
              </a:lnSpc>
            </a:pPr>
            <a:r>
              <a:rPr lang="ja-JP" altLang="en-US" dirty="0" smtClean="0"/>
              <a:t>上肢麻痺：物を取るときの動作／移乗時などに介護者の肩に手を置く動作など</a:t>
            </a:r>
          </a:p>
          <a:p>
            <a:pPr lvl="1" eaLnBrk="1" hangingPunct="1">
              <a:lnSpc>
                <a:spcPct val="90000"/>
              </a:lnSpc>
            </a:pPr>
            <a:r>
              <a:rPr lang="ja-JP" altLang="en-US" dirty="0" smtClean="0"/>
              <a:t>下肢麻痺：足のつめきり時の動作／靴を履く時の動作</a:t>
            </a:r>
          </a:p>
          <a:p>
            <a:pPr lvl="1" eaLnBrk="1" hangingPunct="1">
              <a:lnSpc>
                <a:spcPct val="90000"/>
              </a:lnSpc>
            </a:pPr>
            <a:r>
              <a:rPr lang="ja-JP" altLang="en-US" dirty="0" smtClean="0"/>
              <a:t>股関節拘縮：オムツ交換などの際の足の動きなど</a:t>
            </a:r>
          </a:p>
          <a:p>
            <a:pPr lvl="1" eaLnBrk="1" hangingPunct="1">
              <a:lnSpc>
                <a:spcPct val="90000"/>
              </a:lnSpc>
            </a:pPr>
            <a:r>
              <a:rPr lang="ja-JP" altLang="en-US" dirty="0" smtClean="0"/>
              <a:t>肩・膝関節拘縮：着脱時の状況など</a:t>
            </a:r>
          </a:p>
          <a:p>
            <a:pPr lvl="2" eaLnBrk="1" hangingPunct="1">
              <a:lnSpc>
                <a:spcPct val="90000"/>
              </a:lnSpc>
              <a:buNone/>
            </a:pPr>
            <a:endParaRPr lang="ja-JP"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8353055-47E5-4B29-BE40-B448AB33681D}">
  <ds:schemaRefs>
    <ds:schemaRef ds:uri="http://schemas.openxmlformats.org/package/2006/metadata/core-properties"/>
    <ds:schemaRef ds:uri="http://purl.org/dc/terms/"/>
    <ds:schemaRef ds:uri="8B97BE19-CDDD-400E-817A-CFDD13F7EC12"/>
    <ds:schemaRef ds:uri="http://schemas.microsoft.com/office/2006/documentManagement/types"/>
    <ds:schemaRef ds:uri="http://purl.org/dc/elements/1.1/"/>
    <ds:schemaRef ds:uri="http://www.w3.org/XML/1998/namespace"/>
    <ds:schemaRef ds:uri="fb02c745-2821-438e-a9f3-36f365a5b5f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Origin</Template>
  <TotalTime>8267</TotalTime>
  <Words>3508</Words>
  <Application>Microsoft Office PowerPoint</Application>
  <PresentationFormat>画面に合わせる (4:3)</PresentationFormat>
  <Paragraphs>295</Paragraphs>
  <Slides>32</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32</vt:i4>
      </vt:variant>
    </vt:vector>
  </HeadingPairs>
  <TitlesOfParts>
    <vt:vector size="43" baseType="lpstr">
      <vt:lpstr>Arial</vt:lpstr>
      <vt:lpstr>ＭＳ Ｐゴシック</vt:lpstr>
      <vt:lpstr>ＭＳ Ｐ明朝</vt:lpstr>
      <vt:lpstr>Calibri</vt:lpstr>
      <vt:lpstr>Wingdings</vt:lpstr>
      <vt:lpstr>Times New Roman</vt:lpstr>
      <vt:lpstr>HGP創英角ｺﾞｼｯｸUB</vt:lpstr>
      <vt:lpstr>Verdana</vt:lpstr>
      <vt:lpstr>5_Office テーマ</vt:lpstr>
      <vt:lpstr>Profile</vt:lpstr>
      <vt:lpstr>1_Profile</vt:lpstr>
      <vt:lpstr>PowerPoint プレゼンテーション</vt:lpstr>
      <vt:lpstr> なぜ認定調査は難しく感じられるのか？</vt:lpstr>
      <vt:lpstr> 認定調査の基本原則や目的を理解する</vt:lpstr>
      <vt:lpstr>3つの評価軸の特徴</vt:lpstr>
      <vt:lpstr>PowerPoint プレゼンテーション</vt:lpstr>
      <vt:lpstr>能力の項目の特徴</vt:lpstr>
      <vt:lpstr>調査の基本的な方法</vt:lpstr>
      <vt:lpstr>特記事項の役割（審査会での活用）</vt:lpstr>
      <vt:lpstr>日頃の状況の把握</vt:lpstr>
      <vt:lpstr>PowerPoint プレゼンテーション</vt:lpstr>
      <vt:lpstr>介助の方法の項目の特徴</vt:lpstr>
      <vt:lpstr>調査の基本的な方法</vt:lpstr>
      <vt:lpstr>調査の基本的な方法</vt:lpstr>
      <vt:lpstr>「実際の介助の方法」が不適切な場合</vt:lpstr>
      <vt:lpstr>「実際の介助の方法」が不適切な場合のポイント</vt:lpstr>
      <vt:lpstr>特記事項の役割（審査会での活用）</vt:lpstr>
      <vt:lpstr>PowerPoint プレゼンテーション</vt:lpstr>
      <vt:lpstr>有無の項目の特徴</vt:lpstr>
      <vt:lpstr>調査の基本的な方法</vt:lpstr>
      <vt:lpstr>特別な医療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550</cp:revision>
  <cp:lastPrinted>2013-05-28T07:56:05Z</cp:lastPrinted>
  <dcterms:created xsi:type="dcterms:W3CDTF">2010-10-16T08:07:39Z</dcterms:created>
  <dcterms:modified xsi:type="dcterms:W3CDTF">2013-06-05T07:47:25Z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