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17" r:id="rId5"/>
    <p:sldId id="343" r:id="rId6"/>
    <p:sldId id="344" r:id="rId7"/>
    <p:sldId id="353" r:id="rId8"/>
    <p:sldId id="354" r:id="rId9"/>
    <p:sldId id="32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2A6C"/>
    <a:srgbClr val="FFC000"/>
    <a:srgbClr val="95B3D7"/>
    <a:srgbClr val="B9CDE5"/>
    <a:srgbClr val="376092"/>
    <a:srgbClr val="99BA56"/>
    <a:srgbClr val="77933C"/>
    <a:srgbClr val="5CCB35"/>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93" autoAdjust="0"/>
    <p:restoredTop sz="77129" autoAdjust="0"/>
  </p:normalViewPr>
  <p:slideViewPr>
    <p:cSldViewPr snapToGrid="0">
      <p:cViewPr varScale="1">
        <p:scale>
          <a:sx n="51" d="100"/>
          <a:sy n="51" d="100"/>
        </p:scale>
        <p:origin x="-648" y="-90"/>
      </p:cViewPr>
      <p:guideLst>
        <p:guide orient="horz" pos="2160"/>
        <p:guide pos="2880"/>
      </p:guideLst>
    </p:cSldViewPr>
  </p:slideViewPr>
  <p:outlineViewPr>
    <p:cViewPr>
      <p:scale>
        <a:sx n="33" d="100"/>
        <a:sy n="33" d="100"/>
      </p:scale>
      <p:origin x="0" y="852"/>
    </p:cViewPr>
  </p:outlineViewPr>
  <p:notesTextViewPr>
    <p:cViewPr>
      <p:scale>
        <a:sx n="100" d="100"/>
        <a:sy n="100" d="100"/>
      </p:scale>
      <p:origin x="0" y="0"/>
    </p:cViewPr>
  </p:notesTextViewPr>
  <p:notesViewPr>
    <p:cSldViewPr snapToGrid="0">
      <p:cViewPr varScale="1">
        <p:scale>
          <a:sx n="46" d="100"/>
          <a:sy n="46" d="100"/>
        </p:scale>
        <p:origin x="-1962" y="-108"/>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dirty="0" smtClean="0"/>
            <a:t>基本調査の選択と審査会</a:t>
          </a:r>
          <a:r>
            <a:rPr kumimoji="1" lang="ja-JP" altLang="en-US" dirty="0" smtClean="0"/>
            <a:t>の</a:t>
          </a:r>
          <a:r>
            <a:rPr kumimoji="1" lang="ja-JP" dirty="0" smtClean="0"/>
            <a:t>一次判定修正・確定</a:t>
          </a:r>
          <a:endParaRPr kumimoji="1" lang="en-US" dirty="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C6851BC1-C5ED-4855-A118-F68992C2DEDE}">
      <dgm:prSet/>
      <dgm:spPr/>
      <dgm:t>
        <a:bodyPr/>
        <a:lstStyle/>
        <a:p>
          <a:pPr rtl="0"/>
          <a:r>
            <a:rPr kumimoji="1" lang="ja-JP" dirty="0" smtClean="0"/>
            <a:t>「適切な介助」の評価：</a:t>
          </a:r>
          <a:r>
            <a:rPr kumimoji="1" lang="en-US" dirty="0" smtClean="0"/>
            <a:t>2-5</a:t>
          </a:r>
          <a:r>
            <a:rPr kumimoji="1" lang="ja-JP" dirty="0" smtClean="0"/>
            <a:t>：排尿、</a:t>
          </a:r>
          <a:r>
            <a:rPr kumimoji="1" lang="en-US" dirty="0" smtClean="0"/>
            <a:t>2-6</a:t>
          </a:r>
          <a:r>
            <a:rPr kumimoji="1" lang="ja-JP" dirty="0" smtClean="0"/>
            <a:t>：排便、</a:t>
          </a:r>
          <a:r>
            <a:rPr kumimoji="1" lang="en-US" dirty="0" smtClean="0"/>
            <a:t> 2-7</a:t>
          </a:r>
          <a:r>
            <a:rPr kumimoji="1" lang="ja-JP" dirty="0" smtClean="0"/>
            <a:t>：口腔清潔</a:t>
          </a:r>
          <a:endParaRPr kumimoji="1" lang="en-US" dirty="0"/>
        </a:p>
      </dgm:t>
    </dgm:pt>
    <dgm:pt modelId="{2530A5D0-4F4E-4C2A-951A-9CA808F3366F}" type="parTrans" cxnId="{EA62801B-4571-4D63-BE60-B5BE52299DD6}">
      <dgm:prSet/>
      <dgm:spPr/>
      <dgm:t>
        <a:bodyPr/>
        <a:lstStyle/>
        <a:p>
          <a:endParaRPr kumimoji="1" lang="ja-JP" altLang="en-US"/>
        </a:p>
      </dgm:t>
    </dgm:pt>
    <dgm:pt modelId="{F6CD5EB3-89DB-49E9-BC68-1F1146E9559C}" type="sibTrans" cxnId="{EA62801B-4571-4D63-BE60-B5BE52299DD6}">
      <dgm:prSet/>
      <dgm:spPr/>
      <dgm:t>
        <a:bodyPr/>
        <a:lstStyle/>
        <a:p>
          <a:endParaRPr kumimoji="1" lang="ja-JP" altLang="en-US"/>
        </a:p>
      </dgm:t>
    </dgm:pt>
    <dgm:pt modelId="{E593AE38-4804-43C5-8F3F-6A4E0281EE07}">
      <dgm:prSet/>
      <dgm:spPr/>
      <dgm:t>
        <a:bodyPr/>
        <a:lstStyle/>
        <a:p>
          <a:pPr rtl="0"/>
          <a:r>
            <a:rPr kumimoji="1" lang="ja-JP" dirty="0" smtClean="0"/>
            <a:t>認知症加算の評価と「特記事項」の記載</a:t>
          </a:r>
          <a:r>
            <a:rPr kumimoji="1" lang="ja-JP" altLang="en-US" dirty="0" smtClean="0"/>
            <a:t>内容</a:t>
          </a:r>
          <a:endParaRPr kumimoji="1" lang="en-US" dirty="0"/>
        </a:p>
      </dgm:t>
    </dgm:pt>
    <dgm:pt modelId="{1D322F05-BF38-4EDB-A6E9-1B05DD206659}" type="parTrans" cxnId="{2C3923D9-0D31-4BDC-AA2A-1DBAD53322CD}">
      <dgm:prSet/>
      <dgm:spPr/>
      <dgm:t>
        <a:bodyPr/>
        <a:lstStyle/>
        <a:p>
          <a:endParaRPr kumimoji="1" lang="ja-JP" altLang="en-US"/>
        </a:p>
      </dgm:t>
    </dgm:pt>
    <dgm:pt modelId="{B98F34B9-FE3B-46FA-95F3-E24435112917}" type="sibTrans" cxnId="{2C3923D9-0D31-4BDC-AA2A-1DBAD53322CD}">
      <dgm:prSet/>
      <dgm:spPr/>
      <dgm:t>
        <a:bodyPr/>
        <a:lstStyle/>
        <a:p>
          <a:endParaRPr kumimoji="1" lang="ja-JP" altLang="en-US"/>
        </a:p>
      </dgm:t>
    </dgm:pt>
    <dgm:pt modelId="{82C198C6-CFF6-4A48-9606-79D9AFFA174E}">
      <dgm:prSet/>
      <dgm:spPr/>
      <dgm:t>
        <a:bodyPr/>
        <a:lstStyle/>
        <a:p>
          <a:pPr rtl="0"/>
          <a:r>
            <a:rPr kumimoji="1" lang="ja-JP" dirty="0" smtClean="0"/>
            <a:t>「</a:t>
          </a:r>
          <a:r>
            <a:rPr kumimoji="1" lang="en-US" dirty="0" smtClean="0"/>
            <a:t>4-7</a:t>
          </a:r>
          <a:r>
            <a:rPr kumimoji="1" lang="ja-JP" dirty="0" smtClean="0"/>
            <a:t>：介護に抵抗」の選択はないものの、特記事項の各所に介護に対する拒否感が感じられる記載がある。</a:t>
          </a:r>
          <a:endParaRPr kumimoji="1" lang="en-US" dirty="0"/>
        </a:p>
      </dgm:t>
    </dgm:pt>
    <dgm:pt modelId="{B08D5F80-3A02-4EFB-9F77-2F6D53BB4DBC}" type="parTrans" cxnId="{B8E6395E-4A4F-4D74-AFDA-50192456914E}">
      <dgm:prSet/>
      <dgm:spPr/>
      <dgm:t>
        <a:bodyPr/>
        <a:lstStyle/>
        <a:p>
          <a:endParaRPr kumimoji="1" lang="ja-JP" altLang="en-US"/>
        </a:p>
      </dgm:t>
    </dgm:pt>
    <dgm:pt modelId="{68742B99-9AE0-4079-B5D2-C189F3AF5ACA}" type="sibTrans" cxnId="{B8E6395E-4A4F-4D74-AFDA-50192456914E}">
      <dgm:prSet/>
      <dgm:spPr/>
      <dgm:t>
        <a:bodyPr/>
        <a:lstStyle/>
        <a:p>
          <a:endParaRPr kumimoji="1" lang="ja-JP" altLang="en-US"/>
        </a:p>
      </dgm:t>
    </dgm:pt>
    <dgm:pt modelId="{CDC58A33-6D19-4063-9E73-8FF996FF3A5E}">
      <dgm:prSet/>
      <dgm:spPr/>
      <dgm:t>
        <a:bodyPr/>
        <a:lstStyle/>
        <a:p>
          <a:pPr rtl="0"/>
          <a:r>
            <a:rPr kumimoji="1" lang="ja-JP" dirty="0" smtClean="0">
              <a:solidFill>
                <a:schemeClr val="tx1"/>
              </a:solidFill>
            </a:rPr>
            <a:t>「</a:t>
          </a:r>
          <a:r>
            <a:rPr kumimoji="1" lang="en-US" dirty="0" smtClean="0">
              <a:solidFill>
                <a:schemeClr val="tx1"/>
              </a:solidFill>
            </a:rPr>
            <a:t>4-4</a:t>
          </a:r>
          <a:r>
            <a:rPr kumimoji="1" lang="ja-JP" dirty="0" smtClean="0">
              <a:solidFill>
                <a:schemeClr val="tx1"/>
              </a:solidFill>
            </a:rPr>
            <a:t>：昼夜逆転」</a:t>
          </a:r>
          <a:r>
            <a:rPr kumimoji="1" lang="ja-JP" altLang="en-US" dirty="0" smtClean="0">
              <a:solidFill>
                <a:schemeClr val="tx1"/>
              </a:solidFill>
            </a:rPr>
            <a:t>における特記事項の内容についての評価。</a:t>
          </a:r>
          <a:endParaRPr kumimoji="1" lang="en-US" dirty="0">
            <a:solidFill>
              <a:schemeClr val="tx1"/>
            </a:solidFill>
          </a:endParaRPr>
        </a:p>
      </dgm:t>
    </dgm:pt>
    <dgm:pt modelId="{742BF41A-C2FB-4250-BB50-D4258DD4C888}" type="parTrans" cxnId="{14BD6CEF-3BE6-4500-BF43-7904D8285B95}">
      <dgm:prSet/>
      <dgm:spPr/>
      <dgm:t>
        <a:bodyPr/>
        <a:lstStyle/>
        <a:p>
          <a:endParaRPr kumimoji="1" lang="ja-JP" altLang="en-US"/>
        </a:p>
      </dgm:t>
    </dgm:pt>
    <dgm:pt modelId="{B56057FD-3CD1-449C-ADEF-3C8D4C61F76D}" type="sibTrans" cxnId="{14BD6CEF-3BE6-4500-BF43-7904D8285B95}">
      <dgm:prSet/>
      <dgm:spPr/>
      <dgm:t>
        <a:bodyPr/>
        <a:lstStyle/>
        <a:p>
          <a:endParaRPr kumimoji="1" lang="ja-JP" altLang="en-US"/>
        </a:p>
      </dgm:t>
    </dgm:pt>
    <dgm:pt modelId="{D30D3B61-7587-4EB1-B6CE-459A19E8939F}">
      <dgm:prSet/>
      <dgm:spPr/>
      <dgm:t>
        <a:bodyPr/>
        <a:lstStyle/>
        <a:p>
          <a:pPr rtl="0"/>
          <a:r>
            <a:rPr kumimoji="1" lang="ja-JP" altLang="en-US" dirty="0" smtClean="0"/>
            <a:t>認定調査員の選択の妥当性を審査会で判断する。</a:t>
          </a:r>
          <a:endParaRPr kumimoji="1" lang="en-US" dirty="0"/>
        </a:p>
      </dgm:t>
    </dgm:pt>
    <dgm:pt modelId="{4160F897-D524-4562-9CA3-39099B190AED}" type="parTrans" cxnId="{2BD9601A-D8E6-4515-8989-E699DAFBEE79}">
      <dgm:prSet/>
      <dgm:spPr/>
      <dgm:t>
        <a:bodyPr/>
        <a:lstStyle/>
        <a:p>
          <a:endParaRPr kumimoji="1" lang="ja-JP" altLang="en-US"/>
        </a:p>
      </dgm:t>
    </dgm:pt>
    <dgm:pt modelId="{3729EAE9-569A-46C5-BE2E-2CF8DB4FB5D0}" type="sibTrans" cxnId="{2BD9601A-D8E6-4515-8989-E699DAFBEE79}">
      <dgm:prSet/>
      <dgm:spPr/>
      <dgm:t>
        <a:bodyPr/>
        <a:lstStyle/>
        <a:p>
          <a:endParaRPr kumimoji="1" lang="ja-JP" altLang="en-US"/>
        </a:p>
      </dgm:t>
    </dgm:pt>
    <dgm:pt modelId="{8A7F5936-953D-4D7B-9A36-5E7F12183E0A}">
      <dgm:prSet/>
      <dgm:spPr/>
      <dgm:t>
        <a:bodyPr/>
        <a:lstStyle/>
        <a:p>
          <a:pPr rtl="0"/>
          <a:endParaRPr kumimoji="1" lang="en-US" dirty="0"/>
        </a:p>
      </dgm:t>
    </dgm:pt>
    <dgm:pt modelId="{AA563488-34C2-4695-8C13-D81553091A44}" type="parTrans" cxnId="{A3938E1D-E54C-40A2-A595-E1D21144CFB1}">
      <dgm:prSet/>
      <dgm:spPr/>
      <dgm:t>
        <a:bodyPr/>
        <a:lstStyle/>
        <a:p>
          <a:endParaRPr kumimoji="1" lang="ja-JP" altLang="en-US"/>
        </a:p>
      </dgm:t>
    </dgm:pt>
    <dgm:pt modelId="{700ABE77-242D-496A-B3CA-D119035AF837}" type="sibTrans" cxnId="{A3938E1D-E54C-40A2-A595-E1D21144CFB1}">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2">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2">
        <dgm:presLayoutVars>
          <dgm:bulletEnabled val="1"/>
        </dgm:presLayoutVars>
      </dgm:prSet>
      <dgm:spPr/>
      <dgm:t>
        <a:bodyPr/>
        <a:lstStyle/>
        <a:p>
          <a:endParaRPr kumimoji="1" lang="ja-JP" altLang="en-US"/>
        </a:p>
      </dgm:t>
    </dgm:pt>
    <dgm:pt modelId="{4712A111-3BF6-4200-83FC-F2231072B1BD}" type="pres">
      <dgm:prSet presAssocID="{E593AE38-4804-43C5-8F3F-6A4E0281EE07}" presName="parentText" presStyleLbl="node1" presStyleIdx="1" presStyleCnt="2">
        <dgm:presLayoutVars>
          <dgm:chMax val="0"/>
          <dgm:bulletEnabled val="1"/>
        </dgm:presLayoutVars>
      </dgm:prSet>
      <dgm:spPr/>
      <dgm:t>
        <a:bodyPr/>
        <a:lstStyle/>
        <a:p>
          <a:endParaRPr kumimoji="1" lang="ja-JP" altLang="en-US"/>
        </a:p>
      </dgm:t>
    </dgm:pt>
    <dgm:pt modelId="{4961D3ED-D6F0-4427-BA9A-B1D8332BB89E}" type="pres">
      <dgm:prSet presAssocID="{E593AE38-4804-43C5-8F3F-6A4E0281EE07}" presName="childText" presStyleLbl="revTx" presStyleIdx="1" presStyleCnt="2">
        <dgm:presLayoutVars>
          <dgm:bulletEnabled val="1"/>
        </dgm:presLayoutVars>
      </dgm:prSet>
      <dgm:spPr/>
      <dgm:t>
        <a:bodyPr/>
        <a:lstStyle/>
        <a:p>
          <a:endParaRPr kumimoji="1" lang="ja-JP" altLang="en-US"/>
        </a:p>
      </dgm:t>
    </dgm:pt>
  </dgm:ptLst>
  <dgm:cxnLst>
    <dgm:cxn modelId="{B7DF3D89-37F4-4A42-AC18-E94E27BB672D}" type="presOf" srcId="{8A7F5936-953D-4D7B-9A36-5E7F12183E0A}" destId="{1D2EA9A4-2EBF-478D-A4F4-91F076523CFA}" srcOrd="0" destOrd="2" presId="urn:microsoft.com/office/officeart/2005/8/layout/vList2"/>
    <dgm:cxn modelId="{2BD9601A-D8E6-4515-8989-E699DAFBEE79}" srcId="{C80879E7-2C01-4B56-BFA6-7516DDE78BD5}" destId="{D30D3B61-7587-4EB1-B6CE-459A19E8939F}" srcOrd="1" destOrd="0" parTransId="{4160F897-D524-4562-9CA3-39099B190AED}" sibTransId="{3729EAE9-569A-46C5-BE2E-2CF8DB4FB5D0}"/>
    <dgm:cxn modelId="{F45645CF-DB3A-4C90-AE9E-5D1F69959D8B}" type="presOf" srcId="{C80879E7-2C01-4B56-BFA6-7516DDE78BD5}" destId="{622FBEF1-4BCD-4A08-A878-C5204D4663F6}" srcOrd="0" destOrd="0" presId="urn:microsoft.com/office/officeart/2005/8/layout/vList2"/>
    <dgm:cxn modelId="{1D6900CF-39F4-4C86-9710-8A926D87DBD7}" type="presOf" srcId="{CDC58A33-6D19-4063-9E73-8FF996FF3A5E}" destId="{4961D3ED-D6F0-4427-BA9A-B1D8332BB89E}" srcOrd="0" destOrd="1" presId="urn:microsoft.com/office/officeart/2005/8/layout/vList2"/>
    <dgm:cxn modelId="{70903620-C838-4502-8705-43D070CE6BDE}" type="presOf" srcId="{5A1A4839-54E3-4C4C-8E5F-6F705ED08272}" destId="{5346C941-5040-424F-ABA8-180D7F870133}" srcOrd="0" destOrd="0" presId="urn:microsoft.com/office/officeart/2005/8/layout/vList2"/>
    <dgm:cxn modelId="{73DFF86E-F433-4115-A6E4-1111E0148B11}" type="presOf" srcId="{82C198C6-CFF6-4A48-9606-79D9AFFA174E}" destId="{4961D3ED-D6F0-4427-BA9A-B1D8332BB89E}" srcOrd="0" destOrd="0" presId="urn:microsoft.com/office/officeart/2005/8/layout/vList2"/>
    <dgm:cxn modelId="{B8E6395E-4A4F-4D74-AFDA-50192456914E}" srcId="{E593AE38-4804-43C5-8F3F-6A4E0281EE07}" destId="{82C198C6-CFF6-4A48-9606-79D9AFFA174E}" srcOrd="0" destOrd="0" parTransId="{B08D5F80-3A02-4EFB-9F77-2F6D53BB4DBC}" sibTransId="{68742B99-9AE0-4079-B5D2-C189F3AF5ACA}"/>
    <dgm:cxn modelId="{EAACC418-405E-4EF2-AE7A-3CB81D40A18B}" type="presOf" srcId="{C6851BC1-C5ED-4855-A118-F68992C2DEDE}" destId="{1D2EA9A4-2EBF-478D-A4F4-91F076523CFA}" srcOrd="0" destOrd="0" presId="urn:microsoft.com/office/officeart/2005/8/layout/vList2"/>
    <dgm:cxn modelId="{A3938E1D-E54C-40A2-A595-E1D21144CFB1}" srcId="{C80879E7-2C01-4B56-BFA6-7516DDE78BD5}" destId="{8A7F5936-953D-4D7B-9A36-5E7F12183E0A}" srcOrd="2" destOrd="0" parTransId="{AA563488-34C2-4695-8C13-D81553091A44}" sibTransId="{700ABE77-242D-496A-B3CA-D119035AF837}"/>
    <dgm:cxn modelId="{8AF3F1A9-9AC2-40B8-A785-E7EA69177CBF}" srcId="{5A1A4839-54E3-4C4C-8E5F-6F705ED08272}" destId="{C80879E7-2C01-4B56-BFA6-7516DDE78BD5}" srcOrd="0" destOrd="0" parTransId="{E9BDEF1F-4356-4373-8A51-ECF5F1D8DD7E}" sibTransId="{4D144231-0665-4B37-B105-7BACE3799E9B}"/>
    <dgm:cxn modelId="{A35A9348-FBFF-41FD-B771-358A42556D08}" type="presOf" srcId="{D30D3B61-7587-4EB1-B6CE-459A19E8939F}" destId="{1D2EA9A4-2EBF-478D-A4F4-91F076523CFA}" srcOrd="0" destOrd="1" presId="urn:microsoft.com/office/officeart/2005/8/layout/vList2"/>
    <dgm:cxn modelId="{EA62801B-4571-4D63-BE60-B5BE52299DD6}" srcId="{C80879E7-2C01-4B56-BFA6-7516DDE78BD5}" destId="{C6851BC1-C5ED-4855-A118-F68992C2DEDE}" srcOrd="0" destOrd="0" parTransId="{2530A5D0-4F4E-4C2A-951A-9CA808F3366F}" sibTransId="{F6CD5EB3-89DB-49E9-BC68-1F1146E9559C}"/>
    <dgm:cxn modelId="{14BD6CEF-3BE6-4500-BF43-7904D8285B95}" srcId="{E593AE38-4804-43C5-8F3F-6A4E0281EE07}" destId="{CDC58A33-6D19-4063-9E73-8FF996FF3A5E}" srcOrd="1" destOrd="0" parTransId="{742BF41A-C2FB-4250-BB50-D4258DD4C888}" sibTransId="{B56057FD-3CD1-449C-ADEF-3C8D4C61F76D}"/>
    <dgm:cxn modelId="{BA89FBA6-FEEA-4EF6-ACD5-755939CD6CDB}" type="presOf" srcId="{E593AE38-4804-43C5-8F3F-6A4E0281EE07}" destId="{4712A111-3BF6-4200-83FC-F2231072B1BD}" srcOrd="0" destOrd="0" presId="urn:microsoft.com/office/officeart/2005/8/layout/vList2"/>
    <dgm:cxn modelId="{2C3923D9-0D31-4BDC-AA2A-1DBAD53322CD}" srcId="{5A1A4839-54E3-4C4C-8E5F-6F705ED08272}" destId="{E593AE38-4804-43C5-8F3F-6A4E0281EE07}" srcOrd="1" destOrd="0" parTransId="{1D322F05-BF38-4EDB-A6E9-1B05DD206659}" sibTransId="{B98F34B9-FE3B-46FA-95F3-E24435112917}"/>
    <dgm:cxn modelId="{9825829E-8847-4E92-9084-6CB15B0D0CAE}" type="presParOf" srcId="{5346C941-5040-424F-ABA8-180D7F870133}" destId="{622FBEF1-4BCD-4A08-A878-C5204D4663F6}" srcOrd="0" destOrd="0" presId="urn:microsoft.com/office/officeart/2005/8/layout/vList2"/>
    <dgm:cxn modelId="{E7534726-9389-4CBF-9A55-123D9910E5DD}" type="presParOf" srcId="{5346C941-5040-424F-ABA8-180D7F870133}" destId="{1D2EA9A4-2EBF-478D-A4F4-91F076523CFA}" srcOrd="1" destOrd="0" presId="urn:microsoft.com/office/officeart/2005/8/layout/vList2"/>
    <dgm:cxn modelId="{6A578F3D-32C1-42CC-9ECF-1374B07D8B43}" type="presParOf" srcId="{5346C941-5040-424F-ABA8-180D7F870133}" destId="{4712A111-3BF6-4200-83FC-F2231072B1BD}" srcOrd="2" destOrd="0" presId="urn:microsoft.com/office/officeart/2005/8/layout/vList2"/>
    <dgm:cxn modelId="{E8567436-DE2E-43F2-81DE-C0A8779B4B90}" type="presParOf" srcId="{5346C941-5040-424F-ABA8-180D7F870133}" destId="{4961D3ED-D6F0-4427-BA9A-B1D8332BB89E}"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altLang="en-US" dirty="0" smtClean="0"/>
            <a:t>一次判定の修正・確定</a:t>
          </a:r>
          <a:endParaRPr kumimoji="1" lang="en-US" altLang="ja-JP" dirty="0" smtClean="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84907392-AD8D-42F2-A20D-E734C2EDDBB5}">
      <dgm:prSet/>
      <dgm:spPr/>
      <dgm:t>
        <a:bodyPr/>
        <a:lstStyle/>
        <a:p>
          <a:pPr rtl="0"/>
          <a:r>
            <a:rPr kumimoji="1" lang="ja-JP" altLang="en-US" dirty="0" smtClean="0"/>
            <a:t>リウマチによる関節痛により、完全な介護状態ではないものの、生活の様々な場面で不自由がある。</a:t>
          </a:r>
          <a:endParaRPr kumimoji="1" lang="en-US" dirty="0"/>
        </a:p>
      </dgm:t>
    </dgm:pt>
    <dgm:pt modelId="{5587F1BF-7B48-4C82-8FF2-E59DCB843960}" type="parTrans" cxnId="{2D9C75E2-CBCD-4FEF-A63C-203499E74D5D}">
      <dgm:prSet/>
      <dgm:spPr/>
      <dgm:t>
        <a:bodyPr/>
        <a:lstStyle/>
        <a:p>
          <a:endParaRPr kumimoji="1" lang="ja-JP" altLang="en-US"/>
        </a:p>
      </dgm:t>
    </dgm:pt>
    <dgm:pt modelId="{7307C6C8-5260-47C1-90DD-8A7B1B244976}" type="sibTrans" cxnId="{2D9C75E2-CBCD-4FEF-A63C-203499E74D5D}">
      <dgm:prSet/>
      <dgm:spPr/>
      <dgm:t>
        <a:bodyPr/>
        <a:lstStyle/>
        <a:p>
          <a:endParaRPr kumimoji="1" lang="ja-JP" altLang="en-US"/>
        </a:p>
      </dgm:t>
    </dgm:pt>
    <dgm:pt modelId="{EC039C0A-B5A7-461E-933E-9020B0FEAC4E}">
      <dgm:prSet/>
      <dgm:spPr/>
      <dgm:t>
        <a:bodyPr/>
        <a:lstStyle/>
        <a:p>
          <a:pPr rtl="0"/>
          <a:r>
            <a:rPr kumimoji="1" lang="ja-JP" altLang="en-US" dirty="0" smtClean="0"/>
            <a:t>「</a:t>
          </a:r>
          <a:r>
            <a:rPr kumimoji="1" lang="en-US" altLang="ja-JP" dirty="0" smtClean="0"/>
            <a:t>2-2</a:t>
          </a:r>
          <a:r>
            <a:rPr kumimoji="1" lang="ja-JP" altLang="en-US" dirty="0" smtClean="0"/>
            <a:t>：移動」「</a:t>
          </a:r>
          <a:r>
            <a:rPr kumimoji="1" lang="en-US" altLang="ja-JP" dirty="0" smtClean="0"/>
            <a:t>2-5</a:t>
          </a:r>
          <a:r>
            <a:rPr kumimoji="1" lang="ja-JP" altLang="en-US" dirty="0" smtClean="0"/>
            <a:t>：排尿」「</a:t>
          </a:r>
          <a:r>
            <a:rPr kumimoji="1" lang="en-US" altLang="ja-JP" dirty="0" smtClean="0"/>
            <a:t>2-6</a:t>
          </a:r>
          <a:r>
            <a:rPr kumimoji="1" lang="ja-JP" altLang="en-US" dirty="0" smtClean="0"/>
            <a:t>：排便」「</a:t>
          </a:r>
          <a:r>
            <a:rPr kumimoji="1" lang="en-US" altLang="ja-JP" dirty="0" smtClean="0"/>
            <a:t>2-10</a:t>
          </a:r>
          <a:r>
            <a:rPr kumimoji="1" lang="ja-JP" altLang="en-US" dirty="0" smtClean="0"/>
            <a:t>：上衣の着脱」「</a:t>
          </a:r>
          <a:r>
            <a:rPr kumimoji="1" lang="en-US" altLang="ja-JP" dirty="0" smtClean="0"/>
            <a:t>2-11</a:t>
          </a:r>
          <a:r>
            <a:rPr kumimoji="1" lang="ja-JP" altLang="en-US" dirty="0" smtClean="0"/>
            <a:t>：ズボン等の着脱」における「介助されていない」の内容確認。→二次判定での検討材料</a:t>
          </a:r>
          <a:endParaRPr kumimoji="1" lang="en-US" dirty="0"/>
        </a:p>
      </dgm:t>
    </dgm:pt>
    <dgm:pt modelId="{2F563589-F658-472E-A5BE-5B0D1CF6BCCA}" type="parTrans" cxnId="{A729C843-3D48-4E42-9F5F-4B0C315B5639}">
      <dgm:prSet/>
      <dgm:spPr/>
      <dgm:t>
        <a:bodyPr/>
        <a:lstStyle/>
        <a:p>
          <a:endParaRPr kumimoji="1" lang="ja-JP" altLang="en-US"/>
        </a:p>
      </dgm:t>
    </dgm:pt>
    <dgm:pt modelId="{7F85029E-BC39-4D77-97E9-75CB724AA9A1}" type="sibTrans" cxnId="{A729C843-3D48-4E42-9F5F-4B0C315B5639}">
      <dgm:prSet/>
      <dgm:spPr/>
      <dgm:t>
        <a:bodyPr/>
        <a:lstStyle/>
        <a:p>
          <a:endParaRPr kumimoji="1" lang="ja-JP" altLang="en-US"/>
        </a:p>
      </dgm:t>
    </dgm:pt>
    <dgm:pt modelId="{018EBF29-7349-499E-8B04-68E1A9973A75}">
      <dgm:prSet/>
      <dgm:spPr/>
      <dgm:t>
        <a:bodyPr/>
        <a:lstStyle/>
        <a:p>
          <a:pPr rtl="0"/>
          <a:endParaRPr kumimoji="1" lang="en-US" dirty="0"/>
        </a:p>
      </dgm:t>
    </dgm:pt>
    <dgm:pt modelId="{97DD637B-6D48-43CE-A0BD-CB3E5EA244DB}" type="parTrans" cxnId="{1BCE42F7-EAD6-43F1-B43F-20AE8C8127C2}">
      <dgm:prSet/>
      <dgm:spPr/>
      <dgm:t>
        <a:bodyPr/>
        <a:lstStyle/>
        <a:p>
          <a:endParaRPr kumimoji="1" lang="ja-JP" altLang="en-US"/>
        </a:p>
      </dgm:t>
    </dgm:pt>
    <dgm:pt modelId="{26D73015-E19B-4420-A080-22D53B7BBDAB}" type="sibTrans" cxnId="{1BCE42F7-EAD6-43F1-B43F-20AE8C8127C2}">
      <dgm:prSet/>
      <dgm:spPr/>
      <dgm:t>
        <a:bodyPr/>
        <a:lstStyle/>
        <a:p>
          <a:endParaRPr kumimoji="1" lang="ja-JP" altLang="en-US"/>
        </a:p>
      </dgm:t>
    </dgm:pt>
    <dgm:pt modelId="{2FA1AADC-83AB-43AA-88E5-60CFFD31DD25}">
      <dgm:prSet/>
      <dgm:spPr/>
      <dgm:t>
        <a:bodyPr/>
        <a:lstStyle/>
        <a:p>
          <a:pPr rtl="0"/>
          <a:r>
            <a:rPr kumimoji="1" lang="ja-JP" altLang="en-US" dirty="0" smtClean="0"/>
            <a:t>「金銭の管理」＝「全介助」であるが、特記事項の内容から選択の妥当性について検討する必要あり。</a:t>
          </a:r>
          <a:endParaRPr kumimoji="1" lang="en-US" altLang="ja-JP" dirty="0" smtClean="0"/>
        </a:p>
      </dgm:t>
    </dgm:pt>
    <dgm:pt modelId="{5E242B84-AA9F-4AD7-BE5B-01C2C8FE7D3A}" type="parTrans" cxnId="{3648A3E4-F82A-455B-80F0-73F1E4F5B5B0}">
      <dgm:prSet/>
      <dgm:spPr/>
      <dgm:t>
        <a:bodyPr/>
        <a:lstStyle/>
        <a:p>
          <a:endParaRPr kumimoji="1" lang="ja-JP" altLang="en-US"/>
        </a:p>
      </dgm:t>
    </dgm:pt>
    <dgm:pt modelId="{E6AF7EAC-3826-4D4D-AB5A-CF3C51DD07DD}" type="sibTrans" cxnId="{3648A3E4-F82A-455B-80F0-73F1E4F5B5B0}">
      <dgm:prSet/>
      <dgm:spPr/>
      <dgm:t>
        <a:bodyPr/>
        <a:lstStyle/>
        <a:p>
          <a:endParaRPr kumimoji="1" lang="ja-JP" altLang="en-US"/>
        </a:p>
      </dgm:t>
    </dgm:pt>
    <dgm:pt modelId="{3C4AC1EB-BC59-4F17-AA92-8B44AE12DB95}">
      <dgm:prSet/>
      <dgm:spPr/>
      <dgm:t>
        <a:bodyPr/>
        <a:lstStyle/>
        <a:p>
          <a:pPr rtl="0"/>
          <a:r>
            <a:rPr kumimoji="1" lang="ja-JP" altLang="en-US" dirty="0" smtClean="0"/>
            <a:t>「</a:t>
          </a:r>
          <a:r>
            <a:rPr kumimoji="1" lang="en-US" altLang="ja-JP" dirty="0" smtClean="0"/>
            <a:t>5-1</a:t>
          </a:r>
          <a:r>
            <a:rPr kumimoji="1" lang="ja-JP" altLang="en-US" dirty="0" smtClean="0"/>
            <a:t>：薬の内服」「</a:t>
          </a:r>
          <a:r>
            <a:rPr kumimoji="1" lang="en-US" altLang="ja-JP" dirty="0" smtClean="0"/>
            <a:t>5-3</a:t>
          </a:r>
          <a:r>
            <a:rPr kumimoji="1" lang="ja-JP" altLang="en-US" dirty="0" smtClean="0"/>
            <a:t>：日常の意思決定」などの特記事項との整合性。</a:t>
          </a:r>
          <a:endParaRPr kumimoji="1" lang="en-US" dirty="0"/>
        </a:p>
      </dgm:t>
    </dgm:pt>
    <dgm:pt modelId="{895BDA64-C305-4330-868C-05A0E018A954}" type="parTrans" cxnId="{47D5D364-3121-43DD-A75E-982F639A3924}">
      <dgm:prSet/>
      <dgm:spPr/>
      <dgm:t>
        <a:bodyPr/>
        <a:lstStyle/>
        <a:p>
          <a:endParaRPr kumimoji="1" lang="ja-JP" altLang="en-US"/>
        </a:p>
      </dgm:t>
    </dgm:pt>
    <dgm:pt modelId="{BA0F1F18-8FBF-435A-A2BA-750763D9DFC6}" type="sibTrans" cxnId="{47D5D364-3121-43DD-A75E-982F639A3924}">
      <dgm:prSet/>
      <dgm:spPr/>
      <dgm:t>
        <a:bodyPr/>
        <a:lstStyle/>
        <a:p>
          <a:endParaRPr kumimoji="1" lang="ja-JP" altLang="en-US"/>
        </a:p>
      </dgm:t>
    </dgm:pt>
    <dgm:pt modelId="{5816DA83-846D-4854-AD7F-88090FB81A67}">
      <dgm:prSet/>
      <dgm:spPr/>
      <dgm:t>
        <a:bodyPr/>
        <a:lstStyle/>
        <a:p>
          <a:pPr rtl="0"/>
          <a:endParaRPr kumimoji="1" lang="en-US" dirty="0"/>
        </a:p>
      </dgm:t>
    </dgm:pt>
    <dgm:pt modelId="{4CC4E25C-18D9-4B6E-9684-A164695176E3}" type="parTrans" cxnId="{8D862BD7-1968-45B0-83B4-02980D55B6A3}">
      <dgm:prSet/>
      <dgm:spPr/>
      <dgm:t>
        <a:bodyPr/>
        <a:lstStyle/>
        <a:p>
          <a:endParaRPr kumimoji="1" lang="ja-JP" altLang="en-US"/>
        </a:p>
      </dgm:t>
    </dgm:pt>
    <dgm:pt modelId="{967C13E7-243C-4EA7-96DA-C08C8D336A1B}" type="sibTrans" cxnId="{8D862BD7-1968-45B0-83B4-02980D55B6A3}">
      <dgm:prSet/>
      <dgm:spPr/>
      <dgm:t>
        <a:bodyPr/>
        <a:lstStyle/>
        <a:p>
          <a:endParaRPr kumimoji="1" lang="ja-JP" altLang="en-US"/>
        </a:p>
      </dgm:t>
    </dgm:pt>
    <dgm:pt modelId="{CD8B3FAF-290C-489D-973B-7710B6CADA57}">
      <dgm:prSet/>
      <dgm:spPr/>
      <dgm:t>
        <a:bodyPr/>
        <a:lstStyle/>
        <a:p>
          <a:r>
            <a:rPr kumimoji="1" lang="ja-JP" altLang="en-US" smtClean="0"/>
            <a:t>基本</a:t>
          </a:r>
          <a:r>
            <a:rPr kumimoji="1" lang="ja-JP" altLang="en-US" dirty="0" smtClean="0"/>
            <a:t>調査項目に表れていない「介護の手間」</a:t>
          </a:r>
          <a:endParaRPr kumimoji="1" lang="ja-JP" altLang="en-US"/>
        </a:p>
      </dgm:t>
    </dgm:pt>
    <dgm:pt modelId="{154FBD29-6A1B-4E1C-BCA2-8166DC311FAF}" type="parTrans" cxnId="{12ED99E8-3EEF-448F-AD64-101D606DE7EC}">
      <dgm:prSet/>
      <dgm:spPr/>
      <dgm:t>
        <a:bodyPr/>
        <a:lstStyle/>
        <a:p>
          <a:endParaRPr kumimoji="1" lang="ja-JP" altLang="en-US"/>
        </a:p>
      </dgm:t>
    </dgm:pt>
    <dgm:pt modelId="{E439E365-2A9E-41A7-8E7D-9490923AF76A}" type="sibTrans" cxnId="{12ED99E8-3EEF-448F-AD64-101D606DE7EC}">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2">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2">
        <dgm:presLayoutVars>
          <dgm:bulletEnabled val="1"/>
        </dgm:presLayoutVars>
      </dgm:prSet>
      <dgm:spPr/>
      <dgm:t>
        <a:bodyPr/>
        <a:lstStyle/>
        <a:p>
          <a:endParaRPr kumimoji="1" lang="ja-JP" altLang="en-US"/>
        </a:p>
      </dgm:t>
    </dgm:pt>
    <dgm:pt modelId="{F7450039-FC86-4E5E-94D5-328660AC5A81}" type="pres">
      <dgm:prSet presAssocID="{CD8B3FAF-290C-489D-973B-7710B6CADA57}" presName="parentText" presStyleLbl="node1" presStyleIdx="1" presStyleCnt="2">
        <dgm:presLayoutVars>
          <dgm:chMax val="0"/>
          <dgm:bulletEnabled val="1"/>
        </dgm:presLayoutVars>
      </dgm:prSet>
      <dgm:spPr/>
      <dgm:t>
        <a:bodyPr/>
        <a:lstStyle/>
        <a:p>
          <a:endParaRPr kumimoji="1" lang="ja-JP" altLang="en-US"/>
        </a:p>
      </dgm:t>
    </dgm:pt>
    <dgm:pt modelId="{2B146BF6-4748-49B7-AF20-E5D8193987E4}" type="pres">
      <dgm:prSet presAssocID="{CD8B3FAF-290C-489D-973B-7710B6CADA57}" presName="childText" presStyleLbl="revTx" presStyleIdx="1" presStyleCnt="2">
        <dgm:presLayoutVars>
          <dgm:bulletEnabled val="1"/>
        </dgm:presLayoutVars>
      </dgm:prSet>
      <dgm:spPr/>
      <dgm:t>
        <a:bodyPr/>
        <a:lstStyle/>
        <a:p>
          <a:endParaRPr kumimoji="1" lang="ja-JP" altLang="en-US"/>
        </a:p>
      </dgm:t>
    </dgm:pt>
  </dgm:ptLst>
  <dgm:cxnLst>
    <dgm:cxn modelId="{C185191B-84FC-46C8-AB32-E02EFE9DBA3A}" type="presOf" srcId="{EC039C0A-B5A7-461E-933E-9020B0FEAC4E}" destId="{2B146BF6-4748-49B7-AF20-E5D8193987E4}" srcOrd="0" destOrd="1" presId="urn:microsoft.com/office/officeart/2005/8/layout/vList2"/>
    <dgm:cxn modelId="{A729C843-3D48-4E42-9F5F-4B0C315B5639}" srcId="{CD8B3FAF-290C-489D-973B-7710B6CADA57}" destId="{EC039C0A-B5A7-461E-933E-9020B0FEAC4E}" srcOrd="1" destOrd="0" parTransId="{2F563589-F658-472E-A5BE-5B0D1CF6BCCA}" sibTransId="{7F85029E-BC39-4D77-97E9-75CB724AA9A1}"/>
    <dgm:cxn modelId="{D1471D60-5D84-4944-8F0F-637BDB9C92DE}" type="presOf" srcId="{CD8B3FAF-290C-489D-973B-7710B6CADA57}" destId="{F7450039-FC86-4E5E-94D5-328660AC5A81}" srcOrd="0" destOrd="0" presId="urn:microsoft.com/office/officeart/2005/8/layout/vList2"/>
    <dgm:cxn modelId="{51974AF0-10EA-45CB-8273-44E10384099B}" type="presOf" srcId="{5816DA83-846D-4854-AD7F-88090FB81A67}" destId="{1D2EA9A4-2EBF-478D-A4F4-91F076523CFA}" srcOrd="0" destOrd="2" presId="urn:microsoft.com/office/officeart/2005/8/layout/vList2"/>
    <dgm:cxn modelId="{559521E4-2BC4-45B5-B6C8-A56F0AEDCC8B}" type="presOf" srcId="{3C4AC1EB-BC59-4F17-AA92-8B44AE12DB95}" destId="{1D2EA9A4-2EBF-478D-A4F4-91F076523CFA}" srcOrd="0" destOrd="1" presId="urn:microsoft.com/office/officeart/2005/8/layout/vList2"/>
    <dgm:cxn modelId="{AD60B198-1AD0-469B-BE35-6EF1DC48A3A1}" type="presOf" srcId="{2FA1AADC-83AB-43AA-88E5-60CFFD31DD25}" destId="{1D2EA9A4-2EBF-478D-A4F4-91F076523CFA}" srcOrd="0" destOrd="0" presId="urn:microsoft.com/office/officeart/2005/8/layout/vList2"/>
    <dgm:cxn modelId="{59476305-0D17-4A40-A4DF-89FE255ACF75}" type="presOf" srcId="{C80879E7-2C01-4B56-BFA6-7516DDE78BD5}" destId="{622FBEF1-4BCD-4A08-A878-C5204D4663F6}" srcOrd="0" destOrd="0" presId="urn:microsoft.com/office/officeart/2005/8/layout/vList2"/>
    <dgm:cxn modelId="{0BBB89AF-BAEE-4269-B436-E08E8C861BC9}" type="presOf" srcId="{5A1A4839-54E3-4C4C-8E5F-6F705ED08272}" destId="{5346C941-5040-424F-ABA8-180D7F870133}" srcOrd="0" destOrd="0" presId="urn:microsoft.com/office/officeart/2005/8/layout/vList2"/>
    <dgm:cxn modelId="{47D5D364-3121-43DD-A75E-982F639A3924}" srcId="{C80879E7-2C01-4B56-BFA6-7516DDE78BD5}" destId="{3C4AC1EB-BC59-4F17-AA92-8B44AE12DB95}" srcOrd="1" destOrd="0" parTransId="{895BDA64-C305-4330-868C-05A0E018A954}" sibTransId="{BA0F1F18-8FBF-435A-A2BA-750763D9DFC6}"/>
    <dgm:cxn modelId="{1BCE42F7-EAD6-43F1-B43F-20AE8C8127C2}" srcId="{CD8B3FAF-290C-489D-973B-7710B6CADA57}" destId="{018EBF29-7349-499E-8B04-68E1A9973A75}" srcOrd="2" destOrd="0" parTransId="{97DD637B-6D48-43CE-A0BD-CB3E5EA244DB}" sibTransId="{26D73015-E19B-4420-A080-22D53B7BBDAB}"/>
    <dgm:cxn modelId="{3648A3E4-F82A-455B-80F0-73F1E4F5B5B0}" srcId="{C80879E7-2C01-4B56-BFA6-7516DDE78BD5}" destId="{2FA1AADC-83AB-43AA-88E5-60CFFD31DD25}" srcOrd="0" destOrd="0" parTransId="{5E242B84-AA9F-4AD7-BE5B-01C2C8FE7D3A}" sibTransId="{E6AF7EAC-3826-4D4D-AB5A-CF3C51DD07DD}"/>
    <dgm:cxn modelId="{924E912E-37E1-4E28-A17E-3528FDCB6DFF}" type="presOf" srcId="{018EBF29-7349-499E-8B04-68E1A9973A75}" destId="{2B146BF6-4748-49B7-AF20-E5D8193987E4}" srcOrd="0" destOrd="2" presId="urn:microsoft.com/office/officeart/2005/8/layout/vList2"/>
    <dgm:cxn modelId="{8AF3F1A9-9AC2-40B8-A785-E7EA69177CBF}" srcId="{5A1A4839-54E3-4C4C-8E5F-6F705ED08272}" destId="{C80879E7-2C01-4B56-BFA6-7516DDE78BD5}" srcOrd="0" destOrd="0" parTransId="{E9BDEF1F-4356-4373-8A51-ECF5F1D8DD7E}" sibTransId="{4D144231-0665-4B37-B105-7BACE3799E9B}"/>
    <dgm:cxn modelId="{F4ACD0E6-D4C9-4184-87A5-86D9B929E1BC}" type="presOf" srcId="{84907392-AD8D-42F2-A20D-E734C2EDDBB5}" destId="{2B146BF6-4748-49B7-AF20-E5D8193987E4}" srcOrd="0" destOrd="0" presId="urn:microsoft.com/office/officeart/2005/8/layout/vList2"/>
    <dgm:cxn modelId="{8D862BD7-1968-45B0-83B4-02980D55B6A3}" srcId="{C80879E7-2C01-4B56-BFA6-7516DDE78BD5}" destId="{5816DA83-846D-4854-AD7F-88090FB81A67}" srcOrd="2" destOrd="0" parTransId="{4CC4E25C-18D9-4B6E-9684-A164695176E3}" sibTransId="{967C13E7-243C-4EA7-96DA-C08C8D336A1B}"/>
    <dgm:cxn modelId="{12ED99E8-3EEF-448F-AD64-101D606DE7EC}" srcId="{5A1A4839-54E3-4C4C-8E5F-6F705ED08272}" destId="{CD8B3FAF-290C-489D-973B-7710B6CADA57}" srcOrd="1" destOrd="0" parTransId="{154FBD29-6A1B-4E1C-BCA2-8166DC311FAF}" sibTransId="{E439E365-2A9E-41A7-8E7D-9490923AF76A}"/>
    <dgm:cxn modelId="{2D9C75E2-CBCD-4FEF-A63C-203499E74D5D}" srcId="{CD8B3FAF-290C-489D-973B-7710B6CADA57}" destId="{84907392-AD8D-42F2-A20D-E734C2EDDBB5}" srcOrd="0" destOrd="0" parTransId="{5587F1BF-7B48-4C82-8FF2-E59DCB843960}" sibTransId="{7307C6C8-5260-47C1-90DD-8A7B1B244976}"/>
    <dgm:cxn modelId="{E3F5C396-6B17-43CB-BFF1-8E1BB0AD7C98}" type="presParOf" srcId="{5346C941-5040-424F-ABA8-180D7F870133}" destId="{622FBEF1-4BCD-4A08-A878-C5204D4663F6}" srcOrd="0" destOrd="0" presId="urn:microsoft.com/office/officeart/2005/8/layout/vList2"/>
    <dgm:cxn modelId="{2DAAB150-C576-4E69-97DC-569A78CB2441}" type="presParOf" srcId="{5346C941-5040-424F-ABA8-180D7F870133}" destId="{1D2EA9A4-2EBF-478D-A4F4-91F076523CFA}" srcOrd="1" destOrd="0" presId="urn:microsoft.com/office/officeart/2005/8/layout/vList2"/>
    <dgm:cxn modelId="{D199A7D7-EF14-405D-8C17-F774AD0E855D}" type="presParOf" srcId="{5346C941-5040-424F-ABA8-180D7F870133}" destId="{F7450039-FC86-4E5E-94D5-328660AC5A81}" srcOrd="2" destOrd="0" presId="urn:microsoft.com/office/officeart/2005/8/layout/vList2"/>
    <dgm:cxn modelId="{B6F922BC-C57B-4E7D-8AF0-3162A40CDFDD}" type="presParOf" srcId="{5346C941-5040-424F-ABA8-180D7F870133}" destId="{2B146BF6-4748-49B7-AF20-E5D8193987E4}"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altLang="en-US" dirty="0" smtClean="0"/>
            <a:t>同じ「寝たきり・経管栄養」事例における比較検討</a:t>
          </a:r>
          <a:endParaRPr kumimoji="1" lang="en-US" altLang="ja-JP" dirty="0" smtClean="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E593AE38-4804-43C5-8F3F-6A4E0281EE07}">
      <dgm:prSet/>
      <dgm:spPr/>
      <dgm:t>
        <a:bodyPr/>
        <a:lstStyle/>
        <a:p>
          <a:pPr rtl="0"/>
          <a:r>
            <a:rPr kumimoji="1" lang="ja-JP" altLang="en-US" dirty="0" smtClean="0"/>
            <a:t>経管栄養にかかる介護の手間の違い。</a:t>
          </a:r>
          <a:endParaRPr kumimoji="1" lang="en-US" dirty="0"/>
        </a:p>
      </dgm:t>
    </dgm:pt>
    <dgm:pt modelId="{1D322F05-BF38-4EDB-A6E9-1B05DD206659}" type="parTrans" cxnId="{2C3923D9-0D31-4BDC-AA2A-1DBAD53322CD}">
      <dgm:prSet/>
      <dgm:spPr/>
      <dgm:t>
        <a:bodyPr/>
        <a:lstStyle/>
        <a:p>
          <a:endParaRPr kumimoji="1" lang="ja-JP" altLang="en-US"/>
        </a:p>
      </dgm:t>
    </dgm:pt>
    <dgm:pt modelId="{B98F34B9-FE3B-46FA-95F3-E24435112917}" type="sibTrans" cxnId="{2C3923D9-0D31-4BDC-AA2A-1DBAD53322CD}">
      <dgm:prSet/>
      <dgm:spPr/>
      <dgm:t>
        <a:bodyPr/>
        <a:lstStyle/>
        <a:p>
          <a:endParaRPr kumimoji="1" lang="ja-JP" altLang="en-US"/>
        </a:p>
      </dgm:t>
    </dgm:pt>
    <dgm:pt modelId="{6F0AFC69-A8A9-4BF1-8CE3-B328DF715895}">
      <dgm:prSet/>
      <dgm:spPr/>
      <dgm:t>
        <a:bodyPr/>
        <a:lstStyle/>
        <a:p>
          <a:pPr rtl="0"/>
          <a:r>
            <a:rPr kumimoji="1" lang="ja-JP" altLang="en-US" dirty="0" smtClean="0"/>
            <a:t>喀痰吸引・体位交換等にかかる介護の手間の違い。</a:t>
          </a:r>
          <a:endParaRPr kumimoji="1" lang="en-US" dirty="0"/>
        </a:p>
      </dgm:t>
    </dgm:pt>
    <dgm:pt modelId="{C3B745BB-83DA-4E0B-96DE-9E2ADA80A28F}" type="parTrans" cxnId="{BCA6643A-2DB0-4BA3-BFD4-829FBFD63536}">
      <dgm:prSet/>
      <dgm:spPr/>
      <dgm:t>
        <a:bodyPr/>
        <a:lstStyle/>
        <a:p>
          <a:endParaRPr kumimoji="1" lang="ja-JP" altLang="en-US"/>
        </a:p>
      </dgm:t>
    </dgm:pt>
    <dgm:pt modelId="{02B78336-E346-40E6-AA9B-39928BEF2984}" type="sibTrans" cxnId="{BCA6643A-2DB0-4BA3-BFD4-829FBFD63536}">
      <dgm:prSet/>
      <dgm:spPr/>
      <dgm:t>
        <a:bodyPr/>
        <a:lstStyle/>
        <a:p>
          <a:endParaRPr kumimoji="1" lang="ja-JP" altLang="en-US"/>
        </a:p>
      </dgm:t>
    </dgm:pt>
    <dgm:pt modelId="{6789886B-0939-4790-ABB0-46E0F47923E7}">
      <dgm:prSet/>
      <dgm:spPr/>
      <dgm:t>
        <a:bodyPr/>
        <a:lstStyle/>
        <a:p>
          <a:pPr rtl="0"/>
          <a:r>
            <a:rPr kumimoji="1" lang="ja-JP" altLang="en-US" dirty="0" smtClean="0"/>
            <a:t>現場で「寝たきり」を見ている専門職のイメージの多様性と、基本調査から示されるイメージの画一性との差を埋めるための特記事項が必要。</a:t>
          </a:r>
          <a:endParaRPr kumimoji="1" lang="en-US" dirty="0"/>
        </a:p>
      </dgm:t>
    </dgm:pt>
    <dgm:pt modelId="{FC38FCF6-5D1F-4CBB-B213-A4AAFD89B931}" type="parTrans" cxnId="{CD2EEB69-DDBB-4242-94C2-1B489CCD978C}">
      <dgm:prSet/>
      <dgm:spPr/>
      <dgm:t>
        <a:bodyPr/>
        <a:lstStyle/>
        <a:p>
          <a:endParaRPr kumimoji="1" lang="ja-JP" altLang="en-US"/>
        </a:p>
      </dgm:t>
    </dgm:pt>
    <dgm:pt modelId="{01939E2F-2A4D-4098-9A15-4CFAD735C98D}" type="sibTrans" cxnId="{CD2EEB69-DDBB-4242-94C2-1B489CCD978C}">
      <dgm:prSet/>
      <dgm:spPr/>
      <dgm:t>
        <a:bodyPr/>
        <a:lstStyle/>
        <a:p>
          <a:endParaRPr kumimoji="1" lang="ja-JP" altLang="en-US"/>
        </a:p>
      </dgm:t>
    </dgm:pt>
    <dgm:pt modelId="{E3BCC911-C7F1-4133-B19C-942135D014EF}">
      <dgm:prSet/>
      <dgm:spPr/>
      <dgm:t>
        <a:bodyPr/>
        <a:lstStyle/>
        <a:p>
          <a:pPr rtl="0"/>
          <a:endParaRPr kumimoji="1" lang="en-US" dirty="0"/>
        </a:p>
      </dgm:t>
    </dgm:pt>
    <dgm:pt modelId="{0E65805D-5210-4B11-90FB-33DF46A9F19C}" type="parTrans" cxnId="{CB66984E-CD44-4925-AFD6-4D7AC371B474}">
      <dgm:prSet/>
      <dgm:spPr/>
      <dgm:t>
        <a:bodyPr/>
        <a:lstStyle/>
        <a:p>
          <a:endParaRPr kumimoji="1" lang="ja-JP" altLang="en-US"/>
        </a:p>
      </dgm:t>
    </dgm:pt>
    <dgm:pt modelId="{B1A55D40-1D3D-44FF-A15F-4E7A889AC97C}" type="sibTrans" cxnId="{CB66984E-CD44-4925-AFD6-4D7AC371B474}">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1">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1">
        <dgm:presLayoutVars>
          <dgm:bulletEnabled val="1"/>
        </dgm:presLayoutVars>
      </dgm:prSet>
      <dgm:spPr/>
      <dgm:t>
        <a:bodyPr/>
        <a:lstStyle/>
        <a:p>
          <a:endParaRPr kumimoji="1" lang="ja-JP" altLang="en-US"/>
        </a:p>
      </dgm:t>
    </dgm:pt>
  </dgm:ptLst>
  <dgm:cxnLst>
    <dgm:cxn modelId="{A915F521-99F9-487F-9B82-3501677AAC2C}" type="presOf" srcId="{E3BCC911-C7F1-4133-B19C-942135D014EF}" destId="{1D2EA9A4-2EBF-478D-A4F4-91F076523CFA}" srcOrd="0" destOrd="0" presId="urn:microsoft.com/office/officeart/2005/8/layout/vList2"/>
    <dgm:cxn modelId="{78F57BEC-A1FA-4CA7-B076-18F5630EFCCE}" type="presOf" srcId="{6789886B-0939-4790-ABB0-46E0F47923E7}" destId="{1D2EA9A4-2EBF-478D-A4F4-91F076523CFA}" srcOrd="0" destOrd="3" presId="urn:microsoft.com/office/officeart/2005/8/layout/vList2"/>
    <dgm:cxn modelId="{BCA6643A-2DB0-4BA3-BFD4-829FBFD63536}" srcId="{C80879E7-2C01-4B56-BFA6-7516DDE78BD5}" destId="{6F0AFC69-A8A9-4BF1-8CE3-B328DF715895}" srcOrd="2" destOrd="0" parTransId="{C3B745BB-83DA-4E0B-96DE-9E2ADA80A28F}" sibTransId="{02B78336-E346-40E6-AA9B-39928BEF2984}"/>
    <dgm:cxn modelId="{CB66984E-CD44-4925-AFD6-4D7AC371B474}" srcId="{C80879E7-2C01-4B56-BFA6-7516DDE78BD5}" destId="{E3BCC911-C7F1-4133-B19C-942135D014EF}" srcOrd="0" destOrd="0" parTransId="{0E65805D-5210-4B11-90FB-33DF46A9F19C}" sibTransId="{B1A55D40-1D3D-44FF-A15F-4E7A889AC97C}"/>
    <dgm:cxn modelId="{17F72FA0-D121-4527-9070-1F05799716DC}" type="presOf" srcId="{5A1A4839-54E3-4C4C-8E5F-6F705ED08272}" destId="{5346C941-5040-424F-ABA8-180D7F870133}" srcOrd="0" destOrd="0" presId="urn:microsoft.com/office/officeart/2005/8/layout/vList2"/>
    <dgm:cxn modelId="{139555BB-652F-4DD3-BA18-F8A6F2F7E471}" type="presOf" srcId="{6F0AFC69-A8A9-4BF1-8CE3-B328DF715895}" destId="{1D2EA9A4-2EBF-478D-A4F4-91F076523CFA}" srcOrd="0" destOrd="2" presId="urn:microsoft.com/office/officeart/2005/8/layout/vList2"/>
    <dgm:cxn modelId="{8AF3F1A9-9AC2-40B8-A785-E7EA69177CBF}" srcId="{5A1A4839-54E3-4C4C-8E5F-6F705ED08272}" destId="{C80879E7-2C01-4B56-BFA6-7516DDE78BD5}" srcOrd="0" destOrd="0" parTransId="{E9BDEF1F-4356-4373-8A51-ECF5F1D8DD7E}" sibTransId="{4D144231-0665-4B37-B105-7BACE3799E9B}"/>
    <dgm:cxn modelId="{D6A78150-5FE9-4C84-B2E7-F8236D8EB50E}" type="presOf" srcId="{E593AE38-4804-43C5-8F3F-6A4E0281EE07}" destId="{1D2EA9A4-2EBF-478D-A4F4-91F076523CFA}" srcOrd="0" destOrd="1" presId="urn:microsoft.com/office/officeart/2005/8/layout/vList2"/>
    <dgm:cxn modelId="{CD2EEB69-DDBB-4242-94C2-1B489CCD978C}" srcId="{C80879E7-2C01-4B56-BFA6-7516DDE78BD5}" destId="{6789886B-0939-4790-ABB0-46E0F47923E7}" srcOrd="3" destOrd="0" parTransId="{FC38FCF6-5D1F-4CBB-B213-A4AAFD89B931}" sibTransId="{01939E2F-2A4D-4098-9A15-4CFAD735C98D}"/>
    <dgm:cxn modelId="{EE7E22CA-7175-4A38-953A-77BC07522D29}" type="presOf" srcId="{C80879E7-2C01-4B56-BFA6-7516DDE78BD5}" destId="{622FBEF1-4BCD-4A08-A878-C5204D4663F6}" srcOrd="0" destOrd="0" presId="urn:microsoft.com/office/officeart/2005/8/layout/vList2"/>
    <dgm:cxn modelId="{2C3923D9-0D31-4BDC-AA2A-1DBAD53322CD}" srcId="{C80879E7-2C01-4B56-BFA6-7516DDE78BD5}" destId="{E593AE38-4804-43C5-8F3F-6A4E0281EE07}" srcOrd="1" destOrd="0" parTransId="{1D322F05-BF38-4EDB-A6E9-1B05DD206659}" sibTransId="{B98F34B9-FE3B-46FA-95F3-E24435112917}"/>
    <dgm:cxn modelId="{805EC38E-E494-4D5E-ACA0-4D57991F4E52}" type="presParOf" srcId="{5346C941-5040-424F-ABA8-180D7F870133}" destId="{622FBEF1-4BCD-4A08-A878-C5204D4663F6}" srcOrd="0" destOrd="0" presId="urn:microsoft.com/office/officeart/2005/8/layout/vList2"/>
    <dgm:cxn modelId="{C7EF9C98-E201-4923-AAAA-8FF437C5CFE5}" type="presParOf" srcId="{5346C941-5040-424F-ABA8-180D7F870133}" destId="{1D2EA9A4-2EBF-478D-A4F4-91F076523CFA}"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altLang="en-US" dirty="0" smtClean="0"/>
            <a:t>基本調査の選択ミス</a:t>
          </a:r>
          <a:endParaRPr kumimoji="1" lang="en-US" altLang="ja-JP" dirty="0" smtClean="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44CBF0A4-7A11-4628-93E7-061E04616F50}">
      <dgm:prSet/>
      <dgm:spPr/>
      <dgm:t>
        <a:bodyPr/>
        <a:lstStyle/>
        <a:p>
          <a:pPr rtl="0"/>
          <a:r>
            <a:rPr kumimoji="1" lang="ja-JP" altLang="en-US" dirty="0" smtClean="0"/>
            <a:t>「</a:t>
          </a:r>
          <a:r>
            <a:rPr kumimoji="1" lang="en-US" altLang="ja-JP" dirty="0" smtClean="0"/>
            <a:t>3-7</a:t>
          </a:r>
          <a:r>
            <a:rPr kumimoji="1" lang="ja-JP" altLang="en-US" dirty="0" smtClean="0"/>
            <a:t>：場所の理解」の選択に誤りがある。</a:t>
          </a:r>
          <a:endParaRPr kumimoji="1" lang="en-US" altLang="ja-JP" dirty="0" smtClean="0"/>
        </a:p>
      </dgm:t>
    </dgm:pt>
    <dgm:pt modelId="{88B01A8C-3DAB-4863-BDD7-26ACC7AE519E}" type="parTrans" cxnId="{62E23B2E-1901-4953-994A-2DA3EC60D375}">
      <dgm:prSet/>
      <dgm:spPr/>
      <dgm:t>
        <a:bodyPr/>
        <a:lstStyle/>
        <a:p>
          <a:endParaRPr kumimoji="1" lang="ja-JP" altLang="en-US"/>
        </a:p>
      </dgm:t>
    </dgm:pt>
    <dgm:pt modelId="{3D1DC6D6-BCA3-48AC-ABD3-4FB30E0AFCF2}" type="sibTrans" cxnId="{62E23B2E-1901-4953-994A-2DA3EC60D375}">
      <dgm:prSet/>
      <dgm:spPr/>
      <dgm:t>
        <a:bodyPr/>
        <a:lstStyle/>
        <a:p>
          <a:endParaRPr kumimoji="1" lang="ja-JP" altLang="en-US"/>
        </a:p>
      </dgm:t>
    </dgm:pt>
    <dgm:pt modelId="{CEE4E083-CC1F-4486-B2A9-6F84FE454993}">
      <dgm:prSet/>
      <dgm:spPr/>
      <dgm:t>
        <a:bodyPr/>
        <a:lstStyle/>
        <a:p>
          <a:pPr rtl="0"/>
          <a:r>
            <a:rPr kumimoji="1" lang="ja-JP" altLang="en-US" dirty="0" smtClean="0">
              <a:solidFill>
                <a:schemeClr val="tx1"/>
              </a:solidFill>
            </a:rPr>
            <a:t>調査員が迷った場合や、判断が困難な場合に事務局の果たす役割（情報提供）の重要性</a:t>
          </a:r>
          <a:r>
            <a:rPr kumimoji="1" lang="ja-JP" altLang="en-US" dirty="0" smtClean="0"/>
            <a:t>。</a:t>
          </a:r>
          <a:endParaRPr kumimoji="1" lang="en-US" altLang="ja-JP" dirty="0" smtClean="0"/>
        </a:p>
      </dgm:t>
    </dgm:pt>
    <dgm:pt modelId="{A7A3D187-457C-4171-8780-33FA0FDE1489}" type="parTrans" cxnId="{76793CA2-4088-407B-BA0B-8D91FDB56572}">
      <dgm:prSet/>
      <dgm:spPr/>
      <dgm:t>
        <a:bodyPr/>
        <a:lstStyle/>
        <a:p>
          <a:endParaRPr kumimoji="1" lang="ja-JP" altLang="en-US"/>
        </a:p>
      </dgm:t>
    </dgm:pt>
    <dgm:pt modelId="{8F5B4B4C-5ACB-463D-9A35-EE75192548FB}" type="sibTrans" cxnId="{76793CA2-4088-407B-BA0B-8D91FDB56572}">
      <dgm:prSet/>
      <dgm:spPr/>
      <dgm:t>
        <a:bodyPr/>
        <a:lstStyle/>
        <a:p>
          <a:endParaRPr kumimoji="1" lang="ja-JP" altLang="en-US"/>
        </a:p>
      </dgm:t>
    </dgm:pt>
    <dgm:pt modelId="{AF1058F5-203B-4AC2-9939-C5188950DEFA}">
      <dgm:prSet/>
      <dgm:spPr/>
      <dgm:t>
        <a:bodyPr/>
        <a:lstStyle/>
        <a:p>
          <a:pPr rtl="0"/>
          <a:r>
            <a:rPr kumimoji="1" lang="ja-JP" altLang="en-US" dirty="0" smtClean="0"/>
            <a:t>適切な介助の方法の判断</a:t>
          </a:r>
          <a:endParaRPr kumimoji="1" lang="en-US" altLang="ja-JP" dirty="0" smtClean="0"/>
        </a:p>
      </dgm:t>
    </dgm:pt>
    <dgm:pt modelId="{E7B0F63D-63FB-4088-9C2E-238E9E12280F}" type="parTrans" cxnId="{20FE974E-2FCA-431A-A4A2-C5BBEE3BEAF2}">
      <dgm:prSet/>
      <dgm:spPr/>
      <dgm:t>
        <a:bodyPr/>
        <a:lstStyle/>
        <a:p>
          <a:endParaRPr kumimoji="1" lang="ja-JP" altLang="en-US"/>
        </a:p>
      </dgm:t>
    </dgm:pt>
    <dgm:pt modelId="{96773062-E034-49EB-8D66-70424D2B098C}" type="sibTrans" cxnId="{20FE974E-2FCA-431A-A4A2-C5BBEE3BEAF2}">
      <dgm:prSet/>
      <dgm:spPr/>
      <dgm:t>
        <a:bodyPr/>
        <a:lstStyle/>
        <a:p>
          <a:endParaRPr kumimoji="1" lang="ja-JP" altLang="en-US"/>
        </a:p>
      </dgm:t>
    </dgm:pt>
    <dgm:pt modelId="{E2068CCC-E7D9-49DB-B5BA-183D322B3A4C}">
      <dgm:prSet/>
      <dgm:spPr/>
      <dgm:t>
        <a:bodyPr/>
        <a:lstStyle/>
        <a:p>
          <a:pPr rtl="0"/>
          <a:r>
            <a:rPr kumimoji="1" lang="ja-JP" altLang="en-US" dirty="0" smtClean="0"/>
            <a:t>排泄時における「適切な介助の方法」を、「一次判定修正・確定」において評価する際の留意点を指摘。</a:t>
          </a:r>
          <a:endParaRPr kumimoji="1" lang="en-US" altLang="ja-JP" dirty="0" smtClean="0"/>
        </a:p>
      </dgm:t>
    </dgm:pt>
    <dgm:pt modelId="{EABC8740-604D-4A72-89EE-F12096B02C8A}" type="parTrans" cxnId="{D868BCDD-7D93-4B01-AE9F-7A6F13E4DD12}">
      <dgm:prSet/>
      <dgm:spPr/>
      <dgm:t>
        <a:bodyPr/>
        <a:lstStyle/>
        <a:p>
          <a:endParaRPr kumimoji="1" lang="ja-JP" altLang="en-US"/>
        </a:p>
      </dgm:t>
    </dgm:pt>
    <dgm:pt modelId="{D2CDF771-9CF7-4331-A534-392B886C3D1B}" type="sibTrans" cxnId="{D868BCDD-7D93-4B01-AE9F-7A6F13E4DD12}">
      <dgm:prSet/>
      <dgm:spPr/>
      <dgm:t>
        <a:bodyPr/>
        <a:lstStyle/>
        <a:p>
          <a:endParaRPr kumimoji="1" lang="ja-JP" altLang="en-US"/>
        </a:p>
      </dgm:t>
    </dgm:pt>
    <dgm:pt modelId="{5952F1B8-06D7-4D87-9EDC-518B1F0852A1}">
      <dgm:prSet/>
      <dgm:spPr/>
      <dgm:t>
        <a:bodyPr/>
        <a:lstStyle/>
        <a:p>
          <a:pPr rtl="0"/>
          <a:r>
            <a:rPr kumimoji="1" lang="ja-JP" altLang="en-US" dirty="0" smtClean="0"/>
            <a:t>トイレまでの移動は「移動」、トイレへの声掛け誘導は「排尿（排便）」で評価する。</a:t>
          </a:r>
          <a:endParaRPr kumimoji="1" lang="en-US" altLang="ja-JP" dirty="0" smtClean="0"/>
        </a:p>
      </dgm:t>
    </dgm:pt>
    <dgm:pt modelId="{37D6B55A-3D46-476D-BB1B-A6684132AD76}" type="parTrans" cxnId="{CEF9F0C7-5D82-46BA-9A88-1FF3065EC394}">
      <dgm:prSet/>
      <dgm:spPr/>
      <dgm:t>
        <a:bodyPr/>
        <a:lstStyle/>
        <a:p>
          <a:endParaRPr kumimoji="1" lang="ja-JP" altLang="en-US"/>
        </a:p>
      </dgm:t>
    </dgm:pt>
    <dgm:pt modelId="{7D3F0E58-E5B3-4217-A507-D5455A6056ED}" type="sibTrans" cxnId="{CEF9F0C7-5D82-46BA-9A88-1FF3065EC394}">
      <dgm:prSet/>
      <dgm:spPr/>
      <dgm:t>
        <a:bodyPr/>
        <a:lstStyle/>
        <a:p>
          <a:endParaRPr kumimoji="1" lang="ja-JP" altLang="en-US"/>
        </a:p>
      </dgm:t>
    </dgm:pt>
    <dgm:pt modelId="{567964BF-099F-4B08-9B02-A9E7EB9652DC}">
      <dgm:prSet/>
      <dgm:spPr/>
      <dgm:t>
        <a:bodyPr/>
        <a:lstStyle/>
        <a:p>
          <a:pPr rtl="0"/>
          <a:r>
            <a:rPr kumimoji="1" lang="ja-JP" altLang="en-US" dirty="0" smtClean="0"/>
            <a:t>「見守り等」を選択するか、「一部介助」を選択するかは、審査会委員の「専門性と経験」に基づいて判断。</a:t>
          </a:r>
          <a:endParaRPr kumimoji="1" lang="en-US" altLang="ja-JP" dirty="0" smtClean="0"/>
        </a:p>
      </dgm:t>
    </dgm:pt>
    <dgm:pt modelId="{F5A3A0DC-D060-4EFB-8E6C-C08535D09D5B}" type="parTrans" cxnId="{B02F73C6-5B37-40BF-ADD4-07BB6FF70E65}">
      <dgm:prSet/>
      <dgm:spPr/>
      <dgm:t>
        <a:bodyPr/>
        <a:lstStyle/>
        <a:p>
          <a:endParaRPr kumimoji="1" lang="ja-JP" altLang="en-US"/>
        </a:p>
      </dgm:t>
    </dgm:pt>
    <dgm:pt modelId="{EAFB5C42-DA80-40E1-A6E0-DA77DED1E2BB}" type="sibTrans" cxnId="{B02F73C6-5B37-40BF-ADD4-07BB6FF70E65}">
      <dgm:prSet/>
      <dgm:spPr/>
      <dgm:t>
        <a:bodyPr/>
        <a:lstStyle/>
        <a:p>
          <a:endParaRPr kumimoji="1" lang="ja-JP" altLang="en-US"/>
        </a:p>
      </dgm:t>
    </dgm:pt>
    <dgm:pt modelId="{5126B34F-3C1C-43C0-B1CB-342A580F4810}">
      <dgm:prSet/>
      <dgm:spPr/>
      <dgm:t>
        <a:bodyPr/>
        <a:lstStyle/>
        <a:p>
          <a:pPr rtl="0"/>
          <a:r>
            <a:rPr kumimoji="1" lang="ja-JP" altLang="en-US" dirty="0" smtClean="0"/>
            <a:t>一次判定の修正・確定後</a:t>
          </a:r>
          <a:endParaRPr kumimoji="1" lang="en-US" altLang="ja-JP" dirty="0" smtClean="0"/>
        </a:p>
      </dgm:t>
    </dgm:pt>
    <dgm:pt modelId="{7F0C19F3-7E31-41A6-89C2-20A9FC46D6CE}" type="parTrans" cxnId="{7C792BAF-D27B-417B-963D-D43597C43370}">
      <dgm:prSet/>
      <dgm:spPr/>
      <dgm:t>
        <a:bodyPr/>
        <a:lstStyle/>
        <a:p>
          <a:endParaRPr kumimoji="1" lang="ja-JP" altLang="en-US"/>
        </a:p>
      </dgm:t>
    </dgm:pt>
    <dgm:pt modelId="{EB8C2EC9-E97A-4037-BCE5-5182FE84EC76}" type="sibTrans" cxnId="{7C792BAF-D27B-417B-963D-D43597C43370}">
      <dgm:prSet/>
      <dgm:spPr/>
      <dgm:t>
        <a:bodyPr/>
        <a:lstStyle/>
        <a:p>
          <a:endParaRPr kumimoji="1" lang="ja-JP" altLang="en-US"/>
        </a:p>
      </dgm:t>
    </dgm:pt>
    <dgm:pt modelId="{AC3824E1-01A5-4BF5-B667-F0AAA6FFC369}">
      <dgm:prSet/>
      <dgm:spPr/>
      <dgm:t>
        <a:bodyPr/>
        <a:lstStyle/>
        <a:p>
          <a:pPr rtl="0"/>
          <a:r>
            <a:rPr kumimoji="1" lang="ja-JP" altLang="en-US" dirty="0" smtClean="0"/>
            <a:t>一次判定は、基準時間</a:t>
          </a:r>
          <a:r>
            <a:rPr kumimoji="1" lang="en-US" altLang="ja-JP" dirty="0" smtClean="0"/>
            <a:t>52.0</a:t>
          </a:r>
          <a:r>
            <a:rPr kumimoji="1" lang="ja-JP" altLang="en-US" dirty="0" smtClean="0"/>
            <a:t>分で「要介護２」となる。</a:t>
          </a:r>
          <a:endParaRPr kumimoji="1" lang="en-US" altLang="ja-JP" dirty="0" smtClean="0"/>
        </a:p>
      </dgm:t>
    </dgm:pt>
    <dgm:pt modelId="{A179BBEE-E1AC-4E5C-815F-45EE4A41FE28}" type="parTrans" cxnId="{08341EB3-0F61-4AF0-AEFB-EF5C7B13EAAB}">
      <dgm:prSet/>
      <dgm:spPr/>
      <dgm:t>
        <a:bodyPr/>
        <a:lstStyle/>
        <a:p>
          <a:endParaRPr kumimoji="1" lang="ja-JP" altLang="en-US"/>
        </a:p>
      </dgm:t>
    </dgm:pt>
    <dgm:pt modelId="{B279EFC3-D86C-4E8A-9CB6-8D005ECD82C6}" type="sibTrans" cxnId="{08341EB3-0F61-4AF0-AEFB-EF5C7B13EAAB}">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3">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3">
        <dgm:presLayoutVars>
          <dgm:bulletEnabled val="1"/>
        </dgm:presLayoutVars>
      </dgm:prSet>
      <dgm:spPr/>
      <dgm:t>
        <a:bodyPr/>
        <a:lstStyle/>
        <a:p>
          <a:endParaRPr kumimoji="1" lang="ja-JP" altLang="en-US"/>
        </a:p>
      </dgm:t>
    </dgm:pt>
    <dgm:pt modelId="{87F74942-A1CB-4EDB-BD8A-8FE4819E632D}" type="pres">
      <dgm:prSet presAssocID="{AF1058F5-203B-4AC2-9939-C5188950DEFA}" presName="parentText" presStyleLbl="node1" presStyleIdx="1" presStyleCnt="3">
        <dgm:presLayoutVars>
          <dgm:chMax val="0"/>
          <dgm:bulletEnabled val="1"/>
        </dgm:presLayoutVars>
      </dgm:prSet>
      <dgm:spPr/>
      <dgm:t>
        <a:bodyPr/>
        <a:lstStyle/>
        <a:p>
          <a:endParaRPr kumimoji="1" lang="ja-JP" altLang="en-US"/>
        </a:p>
      </dgm:t>
    </dgm:pt>
    <dgm:pt modelId="{C66B7CFD-518E-4D30-ADD9-98F42496FBB8}" type="pres">
      <dgm:prSet presAssocID="{AF1058F5-203B-4AC2-9939-C5188950DEFA}" presName="childText" presStyleLbl="revTx" presStyleIdx="1" presStyleCnt="3">
        <dgm:presLayoutVars>
          <dgm:bulletEnabled val="1"/>
        </dgm:presLayoutVars>
      </dgm:prSet>
      <dgm:spPr/>
      <dgm:t>
        <a:bodyPr/>
        <a:lstStyle/>
        <a:p>
          <a:endParaRPr kumimoji="1" lang="ja-JP" altLang="en-US"/>
        </a:p>
      </dgm:t>
    </dgm:pt>
    <dgm:pt modelId="{B1711231-9D58-4749-8FA4-EB4AC8FABD12}" type="pres">
      <dgm:prSet presAssocID="{5126B34F-3C1C-43C0-B1CB-342A580F4810}" presName="parentText" presStyleLbl="node1" presStyleIdx="2" presStyleCnt="3">
        <dgm:presLayoutVars>
          <dgm:chMax val="0"/>
          <dgm:bulletEnabled val="1"/>
        </dgm:presLayoutVars>
      </dgm:prSet>
      <dgm:spPr/>
      <dgm:t>
        <a:bodyPr/>
        <a:lstStyle/>
        <a:p>
          <a:endParaRPr kumimoji="1" lang="ja-JP" altLang="en-US"/>
        </a:p>
      </dgm:t>
    </dgm:pt>
    <dgm:pt modelId="{FFC3F5B0-E604-45D8-9694-9219BDAD1CEB}" type="pres">
      <dgm:prSet presAssocID="{5126B34F-3C1C-43C0-B1CB-342A580F4810}" presName="childText" presStyleLbl="revTx" presStyleIdx="2" presStyleCnt="3">
        <dgm:presLayoutVars>
          <dgm:bulletEnabled val="1"/>
        </dgm:presLayoutVars>
      </dgm:prSet>
      <dgm:spPr/>
      <dgm:t>
        <a:bodyPr/>
        <a:lstStyle/>
        <a:p>
          <a:endParaRPr kumimoji="1" lang="ja-JP" altLang="en-US"/>
        </a:p>
      </dgm:t>
    </dgm:pt>
  </dgm:ptLst>
  <dgm:cxnLst>
    <dgm:cxn modelId="{20FE974E-2FCA-431A-A4A2-C5BBEE3BEAF2}" srcId="{5A1A4839-54E3-4C4C-8E5F-6F705ED08272}" destId="{AF1058F5-203B-4AC2-9939-C5188950DEFA}" srcOrd="1" destOrd="0" parTransId="{E7B0F63D-63FB-4088-9C2E-238E9E12280F}" sibTransId="{96773062-E034-49EB-8D66-70424D2B098C}"/>
    <dgm:cxn modelId="{6513534B-CE20-4AA2-8A85-AF23282D3FD4}" type="presOf" srcId="{5952F1B8-06D7-4D87-9EDC-518B1F0852A1}" destId="{C66B7CFD-518E-4D30-ADD9-98F42496FBB8}" srcOrd="0" destOrd="1" presId="urn:microsoft.com/office/officeart/2005/8/layout/vList2"/>
    <dgm:cxn modelId="{7C792BAF-D27B-417B-963D-D43597C43370}" srcId="{5A1A4839-54E3-4C4C-8E5F-6F705ED08272}" destId="{5126B34F-3C1C-43C0-B1CB-342A580F4810}" srcOrd="2" destOrd="0" parTransId="{7F0C19F3-7E31-41A6-89C2-20A9FC46D6CE}" sibTransId="{EB8C2EC9-E97A-4037-BCE5-5182FE84EC76}"/>
    <dgm:cxn modelId="{62E23B2E-1901-4953-994A-2DA3EC60D375}" srcId="{C80879E7-2C01-4B56-BFA6-7516DDE78BD5}" destId="{44CBF0A4-7A11-4628-93E7-061E04616F50}" srcOrd="0" destOrd="0" parTransId="{88B01A8C-3DAB-4863-BDD7-26ACC7AE519E}" sibTransId="{3D1DC6D6-BCA3-48AC-ABD3-4FB30E0AFCF2}"/>
    <dgm:cxn modelId="{CEF9F0C7-5D82-46BA-9A88-1FF3065EC394}" srcId="{AF1058F5-203B-4AC2-9939-C5188950DEFA}" destId="{5952F1B8-06D7-4D87-9EDC-518B1F0852A1}" srcOrd="1" destOrd="0" parTransId="{37D6B55A-3D46-476D-BB1B-A6684132AD76}" sibTransId="{7D3F0E58-E5B3-4217-A507-D5455A6056ED}"/>
    <dgm:cxn modelId="{76AC6B38-06F8-4240-8872-8B761EED1853}" type="presOf" srcId="{AF1058F5-203B-4AC2-9939-C5188950DEFA}" destId="{87F74942-A1CB-4EDB-BD8A-8FE4819E632D}" srcOrd="0" destOrd="0" presId="urn:microsoft.com/office/officeart/2005/8/layout/vList2"/>
    <dgm:cxn modelId="{1682AC1A-3B33-427F-A29E-CF927C05346B}" type="presOf" srcId="{5A1A4839-54E3-4C4C-8E5F-6F705ED08272}" destId="{5346C941-5040-424F-ABA8-180D7F870133}" srcOrd="0" destOrd="0" presId="urn:microsoft.com/office/officeart/2005/8/layout/vList2"/>
    <dgm:cxn modelId="{51068A14-19BC-4DC3-9377-38995EE4986A}" type="presOf" srcId="{CEE4E083-CC1F-4486-B2A9-6F84FE454993}" destId="{1D2EA9A4-2EBF-478D-A4F4-91F076523CFA}" srcOrd="0" destOrd="1" presId="urn:microsoft.com/office/officeart/2005/8/layout/vList2"/>
    <dgm:cxn modelId="{D868BCDD-7D93-4B01-AE9F-7A6F13E4DD12}" srcId="{AF1058F5-203B-4AC2-9939-C5188950DEFA}" destId="{E2068CCC-E7D9-49DB-B5BA-183D322B3A4C}" srcOrd="0" destOrd="0" parTransId="{EABC8740-604D-4A72-89EE-F12096B02C8A}" sibTransId="{D2CDF771-9CF7-4331-A534-392B886C3D1B}"/>
    <dgm:cxn modelId="{DE9104AD-F49E-4F27-B86A-42D5B79D72D4}" type="presOf" srcId="{C80879E7-2C01-4B56-BFA6-7516DDE78BD5}" destId="{622FBEF1-4BCD-4A08-A878-C5204D4663F6}" srcOrd="0" destOrd="0" presId="urn:microsoft.com/office/officeart/2005/8/layout/vList2"/>
    <dgm:cxn modelId="{08341EB3-0F61-4AF0-AEFB-EF5C7B13EAAB}" srcId="{5126B34F-3C1C-43C0-B1CB-342A580F4810}" destId="{AC3824E1-01A5-4BF5-B667-F0AAA6FFC369}" srcOrd="0" destOrd="0" parTransId="{A179BBEE-E1AC-4E5C-815F-45EE4A41FE28}" sibTransId="{B279EFC3-D86C-4E8A-9CB6-8D005ECD82C6}"/>
    <dgm:cxn modelId="{7E158B63-5DA0-4855-9626-186E610D2CA1}" type="presOf" srcId="{E2068CCC-E7D9-49DB-B5BA-183D322B3A4C}" destId="{C66B7CFD-518E-4D30-ADD9-98F42496FBB8}" srcOrd="0" destOrd="0" presId="urn:microsoft.com/office/officeart/2005/8/layout/vList2"/>
    <dgm:cxn modelId="{B02F73C6-5B37-40BF-ADD4-07BB6FF70E65}" srcId="{AF1058F5-203B-4AC2-9939-C5188950DEFA}" destId="{567964BF-099F-4B08-9B02-A9E7EB9652DC}" srcOrd="2" destOrd="0" parTransId="{F5A3A0DC-D060-4EFB-8E6C-C08535D09D5B}" sibTransId="{EAFB5C42-DA80-40E1-A6E0-DA77DED1E2BB}"/>
    <dgm:cxn modelId="{FE3985CB-FDB0-4598-8151-4BFFEA6A0AC9}" type="presOf" srcId="{AC3824E1-01A5-4BF5-B667-F0AAA6FFC369}" destId="{FFC3F5B0-E604-45D8-9694-9219BDAD1CEB}" srcOrd="0" destOrd="0" presId="urn:microsoft.com/office/officeart/2005/8/layout/vList2"/>
    <dgm:cxn modelId="{76793CA2-4088-407B-BA0B-8D91FDB56572}" srcId="{C80879E7-2C01-4B56-BFA6-7516DDE78BD5}" destId="{CEE4E083-CC1F-4486-B2A9-6F84FE454993}" srcOrd="1" destOrd="0" parTransId="{A7A3D187-457C-4171-8780-33FA0FDE1489}" sibTransId="{8F5B4B4C-5ACB-463D-9A35-EE75192548FB}"/>
    <dgm:cxn modelId="{D827F642-E9CE-46B9-95AD-8EEE3B272C26}" type="presOf" srcId="{44CBF0A4-7A11-4628-93E7-061E04616F50}" destId="{1D2EA9A4-2EBF-478D-A4F4-91F076523CFA}" srcOrd="0" destOrd="0" presId="urn:microsoft.com/office/officeart/2005/8/layout/vList2"/>
    <dgm:cxn modelId="{8AF3F1A9-9AC2-40B8-A785-E7EA69177CBF}" srcId="{5A1A4839-54E3-4C4C-8E5F-6F705ED08272}" destId="{C80879E7-2C01-4B56-BFA6-7516DDE78BD5}" srcOrd="0" destOrd="0" parTransId="{E9BDEF1F-4356-4373-8A51-ECF5F1D8DD7E}" sibTransId="{4D144231-0665-4B37-B105-7BACE3799E9B}"/>
    <dgm:cxn modelId="{118D2A7A-5C87-47F9-A28A-A85EE7D19042}" type="presOf" srcId="{567964BF-099F-4B08-9B02-A9E7EB9652DC}" destId="{C66B7CFD-518E-4D30-ADD9-98F42496FBB8}" srcOrd="0" destOrd="2" presId="urn:microsoft.com/office/officeart/2005/8/layout/vList2"/>
    <dgm:cxn modelId="{A3BC0C0B-8F28-43EA-998F-895A258DE5DF}" type="presOf" srcId="{5126B34F-3C1C-43C0-B1CB-342A580F4810}" destId="{B1711231-9D58-4749-8FA4-EB4AC8FABD12}" srcOrd="0" destOrd="0" presId="urn:microsoft.com/office/officeart/2005/8/layout/vList2"/>
    <dgm:cxn modelId="{FDD4E283-C3AE-4EF0-A5A7-70D110A62979}" type="presParOf" srcId="{5346C941-5040-424F-ABA8-180D7F870133}" destId="{622FBEF1-4BCD-4A08-A878-C5204D4663F6}" srcOrd="0" destOrd="0" presId="urn:microsoft.com/office/officeart/2005/8/layout/vList2"/>
    <dgm:cxn modelId="{BB5FC8A7-CCFE-4BF6-AD86-53D918F21876}" type="presParOf" srcId="{5346C941-5040-424F-ABA8-180D7F870133}" destId="{1D2EA9A4-2EBF-478D-A4F4-91F076523CFA}" srcOrd="1" destOrd="0" presId="urn:microsoft.com/office/officeart/2005/8/layout/vList2"/>
    <dgm:cxn modelId="{F99530E3-8CB9-4D72-9F81-943A5C20B980}" type="presParOf" srcId="{5346C941-5040-424F-ABA8-180D7F870133}" destId="{87F74942-A1CB-4EDB-BD8A-8FE4819E632D}" srcOrd="2" destOrd="0" presId="urn:microsoft.com/office/officeart/2005/8/layout/vList2"/>
    <dgm:cxn modelId="{92B063EF-B211-4229-B840-3C79DC35E360}" type="presParOf" srcId="{5346C941-5040-424F-ABA8-180D7F870133}" destId="{C66B7CFD-518E-4D30-ADD9-98F42496FBB8}" srcOrd="3" destOrd="0" presId="urn:microsoft.com/office/officeart/2005/8/layout/vList2"/>
    <dgm:cxn modelId="{F9065531-C2CF-4E1D-B424-F352C2EADA48}" type="presParOf" srcId="{5346C941-5040-424F-ABA8-180D7F870133}" destId="{B1711231-9D58-4749-8FA4-EB4AC8FABD12}" srcOrd="4" destOrd="0" presId="urn:microsoft.com/office/officeart/2005/8/layout/vList2"/>
    <dgm:cxn modelId="{83A570E9-F121-4058-90B3-9E009CAC976A}" type="presParOf" srcId="{5346C941-5040-424F-ABA8-180D7F870133}" destId="{FFC3F5B0-E604-45D8-9694-9219BDAD1CEB}"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1A4839-54E3-4C4C-8E5F-6F705ED0827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kumimoji="1" lang="ja-JP" altLang="en-US"/>
        </a:p>
      </dgm:t>
    </dgm:pt>
    <dgm:pt modelId="{C80879E7-2C01-4B56-BFA6-7516DDE78BD5}">
      <dgm:prSet/>
      <dgm:spPr/>
      <dgm:t>
        <a:bodyPr/>
        <a:lstStyle/>
        <a:p>
          <a:pPr rtl="0"/>
          <a:r>
            <a:rPr kumimoji="1" lang="ja-JP" altLang="en-US" dirty="0" smtClean="0"/>
            <a:t>認知機能の評価（要支援</a:t>
          </a:r>
          <a:r>
            <a:rPr kumimoji="1" lang="en-US" altLang="ja-JP" dirty="0" smtClean="0"/>
            <a:t>2</a:t>
          </a:r>
          <a:r>
            <a:rPr kumimoji="1" lang="ja-JP" altLang="en-US" dirty="0" smtClean="0"/>
            <a:t>・要介護</a:t>
          </a:r>
          <a:r>
            <a:rPr kumimoji="1" lang="en-US" altLang="ja-JP" dirty="0" smtClean="0"/>
            <a:t>1</a:t>
          </a:r>
          <a:r>
            <a:rPr kumimoji="1" lang="ja-JP" altLang="en-US" dirty="0" smtClean="0"/>
            <a:t>）</a:t>
          </a:r>
          <a:endParaRPr kumimoji="1" lang="en-US" altLang="ja-JP" dirty="0" smtClean="0"/>
        </a:p>
      </dgm:t>
    </dgm:pt>
    <dgm:pt modelId="{E9BDEF1F-4356-4373-8A51-ECF5F1D8DD7E}" type="parTrans" cxnId="{8AF3F1A9-9AC2-40B8-A785-E7EA69177CBF}">
      <dgm:prSet/>
      <dgm:spPr/>
      <dgm:t>
        <a:bodyPr/>
        <a:lstStyle/>
        <a:p>
          <a:endParaRPr kumimoji="1" lang="ja-JP" altLang="en-US"/>
        </a:p>
      </dgm:t>
    </dgm:pt>
    <dgm:pt modelId="{4D144231-0665-4B37-B105-7BACE3799E9B}" type="sibTrans" cxnId="{8AF3F1A9-9AC2-40B8-A785-E7EA69177CBF}">
      <dgm:prSet/>
      <dgm:spPr/>
      <dgm:t>
        <a:bodyPr/>
        <a:lstStyle/>
        <a:p>
          <a:endParaRPr kumimoji="1" lang="ja-JP" altLang="en-US"/>
        </a:p>
      </dgm:t>
    </dgm:pt>
    <dgm:pt modelId="{CEE4E083-CC1F-4486-B2A9-6F84FE454993}">
      <dgm:prSet/>
      <dgm:spPr/>
      <dgm:t>
        <a:bodyPr/>
        <a:lstStyle/>
        <a:p>
          <a:pPr rtl="0"/>
          <a:r>
            <a:rPr kumimoji="1" lang="ja-JP" altLang="en-US" dirty="0" smtClean="0"/>
            <a:t>「認知機能の評価」については、「認知症高齢者の日常生活自立度</a:t>
          </a:r>
          <a:r>
            <a:rPr kumimoji="1" lang="en-US" altLang="ja-JP" dirty="0" smtClean="0"/>
            <a:t>Ⅱ</a:t>
          </a:r>
          <a:r>
            <a:rPr kumimoji="1" lang="ja-JP" altLang="en-US" dirty="0" smtClean="0"/>
            <a:t>以上」を「目安」として、認知機能や思考・感情等の障害により</a:t>
          </a:r>
          <a:r>
            <a:rPr kumimoji="1" lang="ja-JP" altLang="en-US" u="sng" dirty="0" smtClean="0"/>
            <a:t>「予防給付の理解が困難かどうか」</a:t>
          </a:r>
          <a:r>
            <a:rPr kumimoji="1" lang="ja-JP" altLang="en-US" dirty="0" smtClean="0"/>
            <a:t>について判断する。</a:t>
          </a:r>
          <a:endParaRPr kumimoji="1" lang="en-US" altLang="ja-JP" dirty="0" smtClean="0"/>
        </a:p>
      </dgm:t>
    </dgm:pt>
    <dgm:pt modelId="{A7A3D187-457C-4171-8780-33FA0FDE1489}" type="parTrans" cxnId="{76793CA2-4088-407B-BA0B-8D91FDB56572}">
      <dgm:prSet/>
      <dgm:spPr/>
      <dgm:t>
        <a:bodyPr/>
        <a:lstStyle/>
        <a:p>
          <a:endParaRPr kumimoji="1" lang="ja-JP" altLang="en-US"/>
        </a:p>
      </dgm:t>
    </dgm:pt>
    <dgm:pt modelId="{8F5B4B4C-5ACB-463D-9A35-EE75192548FB}" type="sibTrans" cxnId="{76793CA2-4088-407B-BA0B-8D91FDB56572}">
      <dgm:prSet/>
      <dgm:spPr/>
      <dgm:t>
        <a:bodyPr/>
        <a:lstStyle/>
        <a:p>
          <a:endParaRPr kumimoji="1" lang="ja-JP" altLang="en-US"/>
        </a:p>
      </dgm:t>
    </dgm:pt>
    <dgm:pt modelId="{6F18179E-F757-4E45-9ECA-EADC809A29D3}">
      <dgm:prSet/>
      <dgm:spPr/>
      <dgm:t>
        <a:bodyPr/>
        <a:lstStyle/>
        <a:p>
          <a:pPr rtl="0"/>
          <a:r>
            <a:rPr kumimoji="1" lang="ja-JP" altLang="en-US" dirty="0" smtClean="0"/>
            <a:t>「認知症の日常生活自立度の確認」≠「認知機能の評価」に注意。</a:t>
          </a:r>
          <a:endParaRPr kumimoji="1" lang="en-US" altLang="ja-JP" dirty="0" smtClean="0"/>
        </a:p>
      </dgm:t>
    </dgm:pt>
    <dgm:pt modelId="{DFFCB246-E327-4A7F-8CFD-9AAD62DDA697}" type="parTrans" cxnId="{5C5931F1-5106-4F74-9FB1-5B54658FD368}">
      <dgm:prSet/>
      <dgm:spPr/>
      <dgm:t>
        <a:bodyPr/>
        <a:lstStyle/>
        <a:p>
          <a:endParaRPr kumimoji="1" lang="ja-JP" altLang="en-US"/>
        </a:p>
      </dgm:t>
    </dgm:pt>
    <dgm:pt modelId="{F3D20B98-E757-41B3-973A-00B8718A1CC0}" type="sibTrans" cxnId="{5C5931F1-5106-4F74-9FB1-5B54658FD368}">
      <dgm:prSet/>
      <dgm:spPr/>
      <dgm:t>
        <a:bodyPr/>
        <a:lstStyle/>
        <a:p>
          <a:endParaRPr kumimoji="1" lang="ja-JP" altLang="en-US"/>
        </a:p>
      </dgm:t>
    </dgm:pt>
    <dgm:pt modelId="{469B1ABE-CA45-48BD-8111-63CDC00A24ED}">
      <dgm:prSet/>
      <dgm:spPr/>
      <dgm:t>
        <a:bodyPr/>
        <a:lstStyle/>
        <a:p>
          <a:pPr rtl="0"/>
          <a:endParaRPr kumimoji="1" lang="en-US" altLang="ja-JP" dirty="0" smtClean="0"/>
        </a:p>
      </dgm:t>
    </dgm:pt>
    <dgm:pt modelId="{D09DF9FB-A573-4591-8AEB-81E0B9256BFF}" type="parTrans" cxnId="{1353426E-75DA-4260-83B4-9CC20329A4DE}">
      <dgm:prSet/>
      <dgm:spPr/>
      <dgm:t>
        <a:bodyPr/>
        <a:lstStyle/>
        <a:p>
          <a:endParaRPr kumimoji="1" lang="ja-JP" altLang="en-US"/>
        </a:p>
      </dgm:t>
    </dgm:pt>
    <dgm:pt modelId="{42835D4F-0129-40FA-A047-70F1B3FA4C7E}" type="sibTrans" cxnId="{1353426E-75DA-4260-83B4-9CC20329A4DE}">
      <dgm:prSet/>
      <dgm:spPr/>
      <dgm:t>
        <a:bodyPr/>
        <a:lstStyle/>
        <a:p>
          <a:endParaRPr kumimoji="1" lang="ja-JP" altLang="en-US"/>
        </a:p>
      </dgm:t>
    </dgm:pt>
    <dgm:pt modelId="{7EA37775-6EA1-41AC-836D-7A09CB9CC6A8}">
      <dgm:prSet/>
      <dgm:spPr/>
      <dgm:t>
        <a:bodyPr/>
        <a:lstStyle/>
        <a:p>
          <a:pPr rtl="0"/>
          <a:r>
            <a:rPr kumimoji="1" lang="ja-JP" altLang="en-US" dirty="0" smtClean="0"/>
            <a:t>状態の維持改善可能性に係る審査判定のポイント</a:t>
          </a:r>
          <a:endParaRPr kumimoji="1" lang="en-US" altLang="ja-JP" dirty="0" smtClean="0"/>
        </a:p>
      </dgm:t>
    </dgm:pt>
    <dgm:pt modelId="{434FE007-0EFA-42A6-B3D3-1E602AF6FCF9}" type="parTrans" cxnId="{E0C7D29A-A391-4D89-B39A-1ADE4D28FCA8}">
      <dgm:prSet/>
      <dgm:spPr/>
      <dgm:t>
        <a:bodyPr/>
        <a:lstStyle/>
        <a:p>
          <a:endParaRPr kumimoji="1" lang="ja-JP" altLang="en-US"/>
        </a:p>
      </dgm:t>
    </dgm:pt>
    <dgm:pt modelId="{DA004F2A-24D0-4AF9-AC7F-65FAEE6ED567}" type="sibTrans" cxnId="{E0C7D29A-A391-4D89-B39A-1ADE4D28FCA8}">
      <dgm:prSet/>
      <dgm:spPr/>
      <dgm:t>
        <a:bodyPr/>
        <a:lstStyle/>
        <a:p>
          <a:endParaRPr kumimoji="1" lang="ja-JP" altLang="en-US"/>
        </a:p>
      </dgm:t>
    </dgm:pt>
    <dgm:pt modelId="{5346C941-5040-424F-ABA8-180D7F870133}" type="pres">
      <dgm:prSet presAssocID="{5A1A4839-54E3-4C4C-8E5F-6F705ED08272}" presName="linear" presStyleCnt="0">
        <dgm:presLayoutVars>
          <dgm:animLvl val="lvl"/>
          <dgm:resizeHandles val="exact"/>
        </dgm:presLayoutVars>
      </dgm:prSet>
      <dgm:spPr/>
      <dgm:t>
        <a:bodyPr/>
        <a:lstStyle/>
        <a:p>
          <a:endParaRPr kumimoji="1" lang="ja-JP" altLang="en-US"/>
        </a:p>
      </dgm:t>
    </dgm:pt>
    <dgm:pt modelId="{622FBEF1-4BCD-4A08-A878-C5204D4663F6}" type="pres">
      <dgm:prSet presAssocID="{C80879E7-2C01-4B56-BFA6-7516DDE78BD5}" presName="parentText" presStyleLbl="node1" presStyleIdx="0" presStyleCnt="1" custScaleY="89287">
        <dgm:presLayoutVars>
          <dgm:chMax val="0"/>
          <dgm:bulletEnabled val="1"/>
        </dgm:presLayoutVars>
      </dgm:prSet>
      <dgm:spPr/>
      <dgm:t>
        <a:bodyPr/>
        <a:lstStyle/>
        <a:p>
          <a:endParaRPr kumimoji="1" lang="ja-JP" altLang="en-US"/>
        </a:p>
      </dgm:t>
    </dgm:pt>
    <dgm:pt modelId="{1D2EA9A4-2EBF-478D-A4F4-91F076523CFA}" type="pres">
      <dgm:prSet presAssocID="{C80879E7-2C01-4B56-BFA6-7516DDE78BD5}" presName="childText" presStyleLbl="revTx" presStyleIdx="0" presStyleCnt="1">
        <dgm:presLayoutVars>
          <dgm:bulletEnabled val="1"/>
        </dgm:presLayoutVars>
      </dgm:prSet>
      <dgm:spPr/>
      <dgm:t>
        <a:bodyPr/>
        <a:lstStyle/>
        <a:p>
          <a:endParaRPr kumimoji="1" lang="ja-JP" altLang="en-US"/>
        </a:p>
      </dgm:t>
    </dgm:pt>
  </dgm:ptLst>
  <dgm:cxnLst>
    <dgm:cxn modelId="{1353426E-75DA-4260-83B4-9CC20329A4DE}" srcId="{C80879E7-2C01-4B56-BFA6-7516DDE78BD5}" destId="{469B1ABE-CA45-48BD-8111-63CDC00A24ED}" srcOrd="0" destOrd="0" parTransId="{D09DF9FB-A573-4591-8AEB-81E0B9256BFF}" sibTransId="{42835D4F-0129-40FA-A047-70F1B3FA4C7E}"/>
    <dgm:cxn modelId="{A3730AF4-6CAF-47CD-9F6D-008E5F11B24F}" type="presOf" srcId="{CEE4E083-CC1F-4486-B2A9-6F84FE454993}" destId="{1D2EA9A4-2EBF-478D-A4F4-91F076523CFA}" srcOrd="0" destOrd="3" presId="urn:microsoft.com/office/officeart/2005/8/layout/vList2"/>
    <dgm:cxn modelId="{F4FB4727-4274-4E02-8E2B-0001F7CCA5F0}" type="presOf" srcId="{7EA37775-6EA1-41AC-836D-7A09CB9CC6A8}" destId="{1D2EA9A4-2EBF-478D-A4F4-91F076523CFA}" srcOrd="0" destOrd="1" presId="urn:microsoft.com/office/officeart/2005/8/layout/vList2"/>
    <dgm:cxn modelId="{5C5931F1-5106-4F74-9FB1-5B54658FD368}" srcId="{C80879E7-2C01-4B56-BFA6-7516DDE78BD5}" destId="{6F18179E-F757-4E45-9ECA-EADC809A29D3}" srcOrd="2" destOrd="0" parTransId="{DFFCB246-E327-4A7F-8CFD-9AAD62DDA697}" sibTransId="{F3D20B98-E757-41B3-973A-00B8718A1CC0}"/>
    <dgm:cxn modelId="{2004B659-C1D7-4761-AD61-3A896195B741}" type="presOf" srcId="{C80879E7-2C01-4B56-BFA6-7516DDE78BD5}" destId="{622FBEF1-4BCD-4A08-A878-C5204D4663F6}" srcOrd="0" destOrd="0" presId="urn:microsoft.com/office/officeart/2005/8/layout/vList2"/>
    <dgm:cxn modelId="{76793CA2-4088-407B-BA0B-8D91FDB56572}" srcId="{C80879E7-2C01-4B56-BFA6-7516DDE78BD5}" destId="{CEE4E083-CC1F-4486-B2A9-6F84FE454993}" srcOrd="3" destOrd="0" parTransId="{A7A3D187-457C-4171-8780-33FA0FDE1489}" sibTransId="{8F5B4B4C-5ACB-463D-9A35-EE75192548FB}"/>
    <dgm:cxn modelId="{24B23EF7-088F-4A17-898F-066E4790EEB1}" type="presOf" srcId="{6F18179E-F757-4E45-9ECA-EADC809A29D3}" destId="{1D2EA9A4-2EBF-478D-A4F4-91F076523CFA}" srcOrd="0" destOrd="2" presId="urn:microsoft.com/office/officeart/2005/8/layout/vList2"/>
    <dgm:cxn modelId="{88F09DF8-F971-4814-BC74-B7CA15FAEBAC}" type="presOf" srcId="{469B1ABE-CA45-48BD-8111-63CDC00A24ED}" destId="{1D2EA9A4-2EBF-478D-A4F4-91F076523CFA}" srcOrd="0" destOrd="0" presId="urn:microsoft.com/office/officeart/2005/8/layout/vList2"/>
    <dgm:cxn modelId="{8AF3F1A9-9AC2-40B8-A785-E7EA69177CBF}" srcId="{5A1A4839-54E3-4C4C-8E5F-6F705ED08272}" destId="{C80879E7-2C01-4B56-BFA6-7516DDE78BD5}" srcOrd="0" destOrd="0" parTransId="{E9BDEF1F-4356-4373-8A51-ECF5F1D8DD7E}" sibTransId="{4D144231-0665-4B37-B105-7BACE3799E9B}"/>
    <dgm:cxn modelId="{E0C7D29A-A391-4D89-B39A-1ADE4D28FCA8}" srcId="{C80879E7-2C01-4B56-BFA6-7516DDE78BD5}" destId="{7EA37775-6EA1-41AC-836D-7A09CB9CC6A8}" srcOrd="1" destOrd="0" parTransId="{434FE007-0EFA-42A6-B3D3-1E602AF6FCF9}" sibTransId="{DA004F2A-24D0-4AF9-AC7F-65FAEE6ED567}"/>
    <dgm:cxn modelId="{CB8CCD31-06FE-48E6-A536-13B0E4315C92}" type="presOf" srcId="{5A1A4839-54E3-4C4C-8E5F-6F705ED08272}" destId="{5346C941-5040-424F-ABA8-180D7F870133}" srcOrd="0" destOrd="0" presId="urn:microsoft.com/office/officeart/2005/8/layout/vList2"/>
    <dgm:cxn modelId="{6B474132-0D5C-4CB1-BD68-6E0D37EA1F5E}" type="presParOf" srcId="{5346C941-5040-424F-ABA8-180D7F870133}" destId="{622FBEF1-4BCD-4A08-A878-C5204D4663F6}" srcOrd="0" destOrd="0" presId="urn:microsoft.com/office/officeart/2005/8/layout/vList2"/>
    <dgm:cxn modelId="{9E53241F-E592-41A8-A5C6-2776E6D9E050}" type="presParOf" srcId="{5346C941-5040-424F-ABA8-180D7F870133}" destId="{1D2EA9A4-2EBF-478D-A4F4-91F076523CFA}"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AB64819-7009-4462-8021-172B79BA9EE5}" type="datetimeFigureOut">
              <a:rPr lang="ja-JP" altLang="en-US"/>
              <a:pPr>
                <a:defRPr/>
              </a:pPr>
              <a:t>2011/10/3</a:t>
            </a:fld>
            <a:endParaRPr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3A35D40-F943-4620-B166-CF060AD1957A}"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E8D933A-0DA4-4F24-AA9E-3E5957DE7129}" type="datetimeFigureOut">
              <a:rPr lang="ja-JP" altLang="en-US"/>
              <a:pPr>
                <a:defRPr/>
              </a:pPr>
              <a:t>2011/10/3</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78795D2-9FF4-44F0-A000-475C5ABE7ECE}"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■事例の特徴と研修のポイント</a:t>
            </a:r>
            <a:endParaRPr lang="en-US" altLang="ja-JP" dirty="0" smtClean="0"/>
          </a:p>
          <a:p>
            <a:pPr marL="84138" indent="-84138" eaLnBrk="1" hangingPunct="1">
              <a:spcBef>
                <a:spcPct val="0"/>
              </a:spcBef>
              <a:defRPr/>
            </a:pPr>
            <a:r>
              <a:rPr lang="ja-JP" altLang="en-US" sz="1100" dirty="0" smtClean="0"/>
              <a:t>・調査員が「適切な介助の方法」に基づいて選択している項目が３項目あり、介助の適切性の判断によっては、一次判定（基準時間）が変化する可能性がある事例。調査員の判断を、審査会の一次判定修正・確定で確認することで、判定のばらつきを軽減することがポイントです。</a:t>
            </a:r>
            <a:endParaRPr lang="en-US" altLang="ja-JP" sz="1100" dirty="0" smtClean="0"/>
          </a:p>
          <a:p>
            <a:pPr marL="84138" indent="-84138" eaLnBrk="1" hangingPunct="1">
              <a:spcBef>
                <a:spcPct val="0"/>
              </a:spcBef>
              <a:defRPr/>
            </a:pPr>
            <a:r>
              <a:rPr lang="ja-JP" altLang="en-US" sz="1100" dirty="0" smtClean="0"/>
              <a:t>・認知症の周辺症状について、定義に基づく選択の結果と特記事項の内容の差を二次判定（介護の手間にかかる審査判定）において検討する必要があるケースです。</a:t>
            </a:r>
            <a:endParaRPr lang="en-US" altLang="ja-JP" sz="1100" dirty="0" smtClean="0"/>
          </a:p>
          <a:p>
            <a:pPr marL="84138" indent="-84138" eaLnBrk="1" hangingPunct="1">
              <a:spcBef>
                <a:spcPct val="0"/>
              </a:spcBef>
              <a:defRPr/>
            </a:pPr>
            <a:endParaRPr lang="en-US" altLang="ja-JP" sz="1100" dirty="0" smtClean="0"/>
          </a:p>
        </p:txBody>
      </p:sp>
      <p:sp>
        <p:nvSpPr>
          <p:cNvPr id="286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F55031-4BAA-4BD2-855A-8B46534BD798}" type="slidenum">
              <a:rPr lang="ja-JP" altLang="en-US" smtClean="0"/>
              <a:pPr fontAlgn="base">
                <a:spcBef>
                  <a:spcPct val="0"/>
                </a:spcBef>
                <a:spcAft>
                  <a:spcPct val="0"/>
                </a:spcAft>
                <a:defRPr/>
              </a:pPr>
              <a:t>1</a:t>
            </a:fld>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前のスライドと同様。</a:t>
            </a:r>
          </a:p>
        </p:txBody>
      </p:sp>
      <p:sp>
        <p:nvSpPr>
          <p:cNvPr id="3789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CFDD77-55F1-4512-B144-0D0D13125F7D}" type="slidenum">
              <a:rPr lang="ja-JP" altLang="en-US" smtClean="0"/>
              <a:pPr fontAlgn="base">
                <a:spcBef>
                  <a:spcPct val="0"/>
                </a:spcBef>
                <a:spcAft>
                  <a:spcPct val="0"/>
                </a:spcAft>
                <a:defRPr/>
              </a:pPr>
              <a:t>10</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（平成</a:t>
            </a:r>
            <a:r>
              <a:rPr lang="en-US" altLang="ja-JP" dirty="0" smtClean="0"/>
              <a:t>22</a:t>
            </a:r>
            <a:r>
              <a:rPr lang="ja-JP" altLang="en-US" dirty="0" smtClean="0"/>
              <a:t>年</a:t>
            </a:r>
            <a:r>
              <a:rPr lang="en-US" altLang="ja-JP" dirty="0" smtClean="0"/>
              <a:t>2</a:t>
            </a:r>
            <a:r>
              <a:rPr lang="ja-JP" altLang="en-US" dirty="0" smtClean="0"/>
              <a:t>月</a:t>
            </a:r>
            <a:r>
              <a:rPr lang="en-US" altLang="ja-JP" dirty="0" smtClean="0"/>
              <a:t>2</a:t>
            </a:r>
            <a:r>
              <a:rPr lang="ja-JP" altLang="en-US" dirty="0" smtClean="0"/>
              <a:t>日付事務連絡より抜粋）</a:t>
            </a:r>
            <a:endParaRPr lang="en-US" altLang="ja-JP" dirty="0" smtClean="0"/>
          </a:p>
          <a:p>
            <a:pPr marL="84138" indent="-84138" eaLnBrk="1" hangingPunct="1">
              <a:spcBef>
                <a:spcPct val="0"/>
              </a:spcBef>
              <a:defRPr/>
            </a:pPr>
            <a:r>
              <a:rPr lang="ja-JP" altLang="en-US" sz="1100" dirty="0" smtClean="0"/>
              <a:t>○特に、要支援１などの軽度のケースで、かつ、「認知症高齢者の日常生活自立度」が</a:t>
            </a:r>
            <a:r>
              <a:rPr lang="en-US" altLang="ja-JP" sz="1100" dirty="0" smtClean="0"/>
              <a:t>Ⅱ</a:t>
            </a:r>
            <a:r>
              <a:rPr lang="ja-JP" altLang="en-US" sz="1100" dirty="0" smtClean="0"/>
              <a:t>以上のケースでは、ＢＰＳＤ関連の行動に係る介護の手間が発生している可能性が高いが、こういった場合でも、認定調査員による特記事項が記載されていないことが多い。</a:t>
            </a:r>
          </a:p>
        </p:txBody>
      </p:sp>
      <p:sp>
        <p:nvSpPr>
          <p:cNvPr id="389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D84E80-690A-43EC-A135-8F66A11B3FA7}" type="slidenum">
              <a:rPr lang="ja-JP" altLang="en-US" smtClean="0"/>
              <a:pPr fontAlgn="base">
                <a:spcBef>
                  <a:spcPct val="0"/>
                </a:spcBef>
                <a:spcAft>
                  <a:spcPct val="0"/>
                </a:spcAft>
                <a:defRPr/>
              </a:pPr>
              <a:t>11</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■本事例のポイント</a:t>
            </a:r>
            <a:endParaRPr lang="en-US" altLang="ja-JP" dirty="0" smtClean="0"/>
          </a:p>
          <a:p>
            <a:pPr marL="84138" indent="-84138" eaLnBrk="1" hangingPunct="1">
              <a:spcBef>
                <a:spcPct val="0"/>
              </a:spcBef>
              <a:defRPr/>
            </a:pPr>
            <a:r>
              <a:rPr lang="ja-JP" altLang="en-US" sz="1100" dirty="0" smtClean="0"/>
              <a:t>・事例３と事例４は、基本調査については、ともに典型的な「寝たきり・経管栄養」ですが、特記事項の内容には「介護の手間」に差がみられ、両者の介護の手間が大きく異なることがわかります。</a:t>
            </a:r>
            <a:endParaRPr lang="en-US" altLang="ja-JP" sz="1100" dirty="0" smtClean="0"/>
          </a:p>
          <a:p>
            <a:pPr marL="84138" indent="-84138" eaLnBrk="1" hangingPunct="1">
              <a:spcBef>
                <a:spcPct val="0"/>
              </a:spcBef>
              <a:defRPr/>
            </a:pPr>
            <a:r>
              <a:rPr lang="ja-JP" altLang="en-US" sz="1100" dirty="0" smtClean="0"/>
              <a:t>・経管栄養にかかる手間（</a:t>
            </a:r>
            <a:r>
              <a:rPr lang="en-US" altLang="ja-JP" sz="1100" dirty="0" smtClean="0"/>
              <a:t>2-4</a:t>
            </a:r>
            <a:r>
              <a:rPr lang="ja-JP" altLang="en-US" sz="1100" dirty="0" smtClean="0"/>
              <a:t>に記載）については、事例３では、一日３回、一回５分程度の注入となっている一方、事例４では、</a:t>
            </a:r>
            <a:r>
              <a:rPr lang="en-US" altLang="ja-JP" sz="1100" dirty="0" smtClean="0"/>
              <a:t>16</a:t>
            </a:r>
            <a:r>
              <a:rPr lang="ja-JP" altLang="en-US" sz="1100" dirty="0" smtClean="0"/>
              <a:t>時間かけての注入との記述があります。</a:t>
            </a:r>
            <a:endParaRPr lang="en-US" altLang="ja-JP" sz="1100" dirty="0" smtClean="0"/>
          </a:p>
          <a:p>
            <a:pPr marL="84138" indent="-84138" eaLnBrk="1" hangingPunct="1">
              <a:spcBef>
                <a:spcPct val="0"/>
              </a:spcBef>
              <a:defRPr/>
            </a:pPr>
            <a:r>
              <a:rPr lang="ja-JP" altLang="en-US" sz="1100" dirty="0" smtClean="0"/>
              <a:t>・喀痰吸引にかかる手間（</a:t>
            </a:r>
            <a:r>
              <a:rPr lang="en-US" altLang="ja-JP" sz="1100" dirty="0" smtClean="0"/>
              <a:t>2-7</a:t>
            </a:r>
            <a:r>
              <a:rPr lang="ja-JP" altLang="en-US" sz="1100" dirty="0" smtClean="0"/>
              <a:t>に記載）については、事例３では、毎食前と就寝前、おむつ交換時に行われていると書かれている一方、事例４ではコールも含め</a:t>
            </a:r>
            <a:r>
              <a:rPr lang="en-US" altLang="ja-JP" sz="1100" dirty="0" smtClean="0"/>
              <a:t>1</a:t>
            </a:r>
            <a:r>
              <a:rPr lang="ja-JP" altLang="en-US" sz="1100" dirty="0" smtClean="0"/>
              <a:t>時間に１回程度とされています。</a:t>
            </a:r>
            <a:endParaRPr lang="en-US" altLang="ja-JP" sz="1100" dirty="0" smtClean="0"/>
          </a:p>
          <a:p>
            <a:pPr marL="84138" indent="-84138" eaLnBrk="1" hangingPunct="1">
              <a:spcBef>
                <a:spcPct val="0"/>
              </a:spcBef>
              <a:defRPr/>
            </a:pPr>
            <a:r>
              <a:rPr lang="ja-JP" altLang="en-US" sz="1100" dirty="0" smtClean="0"/>
              <a:t>・両者は一次判定上は同じように見えますが、特記事項の内容からは「介護の手間」が異なるように見えます。介護認定審査会の二次判定ではこうした差を適切に読み取ることが重要です。</a:t>
            </a:r>
            <a:endParaRPr lang="en-US" altLang="ja-JP" sz="1100" dirty="0" smtClean="0"/>
          </a:p>
          <a:p>
            <a:pPr marL="84138" indent="-84138" eaLnBrk="1" hangingPunct="1">
              <a:spcBef>
                <a:spcPct val="0"/>
              </a:spcBef>
              <a:defRPr/>
            </a:pPr>
            <a:r>
              <a:rPr lang="ja-JP" altLang="en-US" sz="1100" dirty="0" smtClean="0"/>
              <a:t>・一般的に、寝たきり状態の申請者の特記事項では、「寝たきりのためすべて介助」など簡潔な記載になることが多く、それぞれの申請者固有の介護の手間が読み取れないことがあります。そのような場合には、調査員に具体的な状況を確認を求めることができます。</a:t>
            </a:r>
            <a:endParaRPr lang="en-US" altLang="ja-JP" sz="1100" dirty="0" smtClean="0"/>
          </a:p>
          <a:p>
            <a:pPr marL="84138" indent="-84138" eaLnBrk="1" hangingPunct="1">
              <a:spcBef>
                <a:spcPct val="0"/>
              </a:spcBef>
              <a:defRPr/>
            </a:pPr>
            <a:r>
              <a:rPr lang="ja-JP" altLang="en-US" sz="1100" dirty="0" smtClean="0"/>
              <a:t>・本事例のように、寝たきり等で経管栄養となった場合でも、喀痰吸引や体位交換等にかかる介護の手間等に、個人差がみられる場合、特記事項が二次判定を行う上での大きなポイントになります。</a:t>
            </a:r>
            <a:endParaRPr lang="en-US" altLang="ja-JP" sz="1100" dirty="0" smtClean="0"/>
          </a:p>
        </p:txBody>
      </p:sp>
      <p:sp>
        <p:nvSpPr>
          <p:cNvPr id="399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F96912-7219-4BA3-A827-7101B63C1463}" type="slidenum">
              <a:rPr lang="ja-JP" altLang="en-US" smtClean="0"/>
              <a:pPr fontAlgn="base">
                <a:spcBef>
                  <a:spcPct val="0"/>
                </a:spcBef>
                <a:spcAft>
                  <a:spcPct val="0"/>
                </a:spcAft>
                <a:defRPr/>
              </a:pPr>
              <a:t>12</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■申請者が寝たきりである場合の特記事項のポイント</a:t>
            </a:r>
            <a:endParaRPr lang="en-US" altLang="ja-JP" dirty="0" smtClean="0"/>
          </a:p>
          <a:p>
            <a:pPr marL="84138" indent="-84138" eaLnBrk="1" hangingPunct="1">
              <a:spcBef>
                <a:spcPct val="0"/>
              </a:spcBef>
              <a:defRPr/>
            </a:pPr>
            <a:r>
              <a:rPr lang="ja-JP" altLang="en-US" sz="1100" dirty="0" smtClean="0"/>
              <a:t>・特記事項の記載ポイントとなるいずれの行為も、基本的に要介護認定等基準時間上は「一次判定」で標準的（平均的な）な介護時間が加味されています。</a:t>
            </a:r>
            <a:endParaRPr lang="en-US" altLang="ja-JP" sz="1100" dirty="0" smtClean="0"/>
          </a:p>
          <a:p>
            <a:pPr marL="84138" indent="-84138" eaLnBrk="1" hangingPunct="1">
              <a:spcBef>
                <a:spcPct val="0"/>
              </a:spcBef>
              <a:defRPr/>
            </a:pPr>
            <a:r>
              <a:rPr lang="ja-JP" altLang="en-US" sz="1100" dirty="0" smtClean="0"/>
              <a:t>・通常の例に比べ「より介護の手間がかかる」または「かからない」という視点で二次判定が行われる点に変わりはありません。</a:t>
            </a:r>
            <a:endParaRPr lang="en-US" altLang="ja-JP" sz="1100" dirty="0" smtClean="0"/>
          </a:p>
          <a:p>
            <a:pPr marL="84138" indent="-84138" eaLnBrk="1" hangingPunct="1">
              <a:spcBef>
                <a:spcPct val="0"/>
              </a:spcBef>
              <a:defRPr/>
            </a:pPr>
            <a:r>
              <a:rPr lang="ja-JP" altLang="en-US" sz="1100" dirty="0" smtClean="0"/>
              <a:t>・審査会では各介護認定審査会委員が考える</a:t>
            </a:r>
            <a:r>
              <a:rPr lang="ja-JP" altLang="en-US" sz="1100" u="sng" dirty="0" smtClean="0"/>
              <a:t>通常の介護量（つまり基準時間が示した時間）と比較して</a:t>
            </a:r>
            <a:r>
              <a:rPr lang="ja-JP" altLang="en-US" sz="1100" dirty="0" smtClean="0"/>
              <a:t>、特記事項に記載されている介護量が多いか／少ないかによって変更の必要性を判断することになります。</a:t>
            </a:r>
            <a:endParaRPr lang="en-US" altLang="ja-JP" sz="1100" dirty="0" smtClean="0"/>
          </a:p>
        </p:txBody>
      </p:sp>
      <p:sp>
        <p:nvSpPr>
          <p:cNvPr id="409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FCDC81-EF23-412E-9E92-61E37F59E9D3}" type="slidenum">
              <a:rPr lang="ja-JP" altLang="en-US" smtClean="0"/>
              <a:pPr fontAlgn="base">
                <a:spcBef>
                  <a:spcPct val="0"/>
                </a:spcBef>
                <a:spcAft>
                  <a:spcPct val="0"/>
                </a:spcAft>
                <a:defRPr/>
              </a:pPr>
              <a:t>13</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eaLnBrk="1" fontAlgn="auto" hangingPunct="1">
              <a:spcBef>
                <a:spcPts val="0"/>
              </a:spcBef>
              <a:spcAft>
                <a:spcPts val="0"/>
              </a:spcAft>
              <a:defRPr/>
            </a:pPr>
            <a:r>
              <a:rPr lang="ja-JP" altLang="en-US" sz="1050" dirty="0" smtClean="0"/>
              <a:t>前スライドと同じ</a:t>
            </a:r>
            <a:endParaRPr lang="ja-JP" altLang="en-US" sz="1050" dirty="0"/>
          </a:p>
        </p:txBody>
      </p:sp>
      <p:sp>
        <p:nvSpPr>
          <p:cNvPr id="4198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20F0D-971E-4D35-9229-DA8E43583728}" type="slidenum">
              <a:rPr lang="ja-JP" altLang="en-US" smtClean="0"/>
              <a:pPr fontAlgn="base">
                <a:spcBef>
                  <a:spcPct val="0"/>
                </a:spcBef>
                <a:spcAft>
                  <a:spcPct val="0"/>
                </a:spcAft>
                <a:defRPr/>
              </a:pPr>
              <a:t>14</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1"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■事例の特徴と研修のポイント</a:t>
            </a:r>
            <a:endParaRPr lang="en-US" altLang="ja-JP" dirty="0" smtClean="0"/>
          </a:p>
          <a:p>
            <a:pPr marL="84138" indent="-84138" eaLnBrk="1" hangingPunct="1">
              <a:spcBef>
                <a:spcPct val="0"/>
              </a:spcBef>
              <a:defRPr/>
            </a:pPr>
            <a:r>
              <a:rPr lang="ja-JP" altLang="en-US" sz="1100" dirty="0" smtClean="0"/>
              <a:t>・介護認定審査会向けＤＶＤ教材の「ケース７」です。</a:t>
            </a:r>
            <a:endParaRPr lang="en-US" altLang="ja-JP" sz="1100" dirty="0" smtClean="0"/>
          </a:p>
          <a:p>
            <a:pPr marL="84138" indent="-84138" eaLnBrk="1" hangingPunct="1">
              <a:spcBef>
                <a:spcPct val="0"/>
              </a:spcBef>
              <a:defRPr/>
            </a:pPr>
            <a:r>
              <a:rPr lang="ja-JP" altLang="en-US" sz="1100" dirty="0" smtClean="0"/>
              <a:t>・事務局は、「適切な介助の方法」に基づいて選択を行っている場合や、調査員が判断に迷った項目について、審査会に対して確認を要請することができます。</a:t>
            </a:r>
            <a:endParaRPr lang="en-US" altLang="ja-JP" sz="1100" dirty="0" smtClean="0"/>
          </a:p>
          <a:p>
            <a:pPr marL="84138" indent="-84138" eaLnBrk="1" hangingPunct="1">
              <a:spcBef>
                <a:spcPct val="0"/>
              </a:spcBef>
              <a:defRPr/>
            </a:pPr>
            <a:r>
              <a:rPr lang="ja-JP" altLang="en-US" sz="1100" dirty="0" smtClean="0"/>
              <a:t>・また、失禁等に対する介助が不適切であると判断し、適切な介助の方法を選択する場合の留意点に関する事例です。</a:t>
            </a:r>
            <a:endParaRPr lang="en-US" altLang="ja-JP" sz="1100" dirty="0" smtClean="0"/>
          </a:p>
          <a:p>
            <a:pPr eaLnBrk="1" hangingPunct="1">
              <a:spcBef>
                <a:spcPct val="0"/>
              </a:spcBef>
              <a:defRPr/>
            </a:pPr>
            <a:endParaRPr lang="en-US" altLang="ja-JP" dirty="0" smtClean="0"/>
          </a:p>
        </p:txBody>
      </p:sp>
      <p:sp>
        <p:nvSpPr>
          <p:cNvPr id="4301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D9681C-84A0-43E8-A2C2-16EC5CE2B7BA}" type="slidenum">
              <a:rPr lang="ja-JP" altLang="en-US" smtClean="0"/>
              <a:pPr fontAlgn="base">
                <a:spcBef>
                  <a:spcPct val="0"/>
                </a:spcBef>
                <a:spcAft>
                  <a:spcPct val="0"/>
                </a:spcAft>
                <a:defRPr/>
              </a:pPr>
              <a:t>15</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eaLnBrk="1" fontAlgn="auto" hangingPunct="1">
              <a:spcBef>
                <a:spcPts val="0"/>
              </a:spcBef>
              <a:spcAft>
                <a:spcPts val="0"/>
              </a:spcAft>
              <a:defRPr/>
            </a:pPr>
            <a:r>
              <a:rPr lang="ja-JP" altLang="en-US" dirty="0" smtClean="0"/>
              <a:t>■失禁等に関する基本調査の項目</a:t>
            </a:r>
            <a:endParaRPr lang="en-US" altLang="ja-JP" dirty="0" smtClean="0"/>
          </a:p>
          <a:p>
            <a:pPr marL="84138" indent="-84138" eaLnBrk="1" hangingPunct="1">
              <a:spcBef>
                <a:spcPct val="0"/>
              </a:spcBef>
              <a:defRPr/>
            </a:pPr>
            <a:r>
              <a:rPr lang="ja-JP" altLang="en-US" sz="1100" dirty="0" smtClean="0"/>
              <a:t>・失禁等が認められる場合で、適切な介助の方法に基づき、一次判定の修正・確定を行う場合の留意点を示す事例です。</a:t>
            </a:r>
            <a:endParaRPr lang="en-US" altLang="ja-JP" sz="1100" dirty="0" smtClean="0"/>
          </a:p>
          <a:p>
            <a:pPr marL="84138" indent="-84138" eaLnBrk="1" hangingPunct="1">
              <a:spcBef>
                <a:spcPct val="0"/>
              </a:spcBef>
              <a:defRPr/>
            </a:pPr>
            <a:r>
              <a:rPr lang="ja-JP" altLang="en-US" sz="1100" dirty="0" smtClean="0"/>
              <a:t>・排尿や排便の介助については、「</a:t>
            </a:r>
            <a:r>
              <a:rPr lang="en-US" altLang="ja-JP" sz="1100" dirty="0" smtClean="0"/>
              <a:t>2-5</a:t>
            </a:r>
            <a:r>
              <a:rPr lang="ja-JP" altLang="en-US" sz="1100" dirty="0" smtClean="0"/>
              <a:t>：排尿」「</a:t>
            </a:r>
            <a:r>
              <a:rPr lang="en-US" altLang="ja-JP" sz="1100" dirty="0" smtClean="0"/>
              <a:t>2-6</a:t>
            </a:r>
            <a:r>
              <a:rPr lang="ja-JP" altLang="en-US" sz="1100" dirty="0" smtClean="0"/>
              <a:t>：排便」にて評価することとされていますが、失禁等が発生している場合は、その原因を明らかにしたうえで、必要に応じて「一次判定の修正・確定」において適切な介助の方法の選択を行うことが重要です。</a:t>
            </a:r>
            <a:endParaRPr lang="en-US" altLang="ja-JP" sz="1100" dirty="0" smtClean="0"/>
          </a:p>
          <a:p>
            <a:pPr marL="84138" indent="-84138" eaLnBrk="1" hangingPunct="1">
              <a:spcBef>
                <a:spcPct val="0"/>
              </a:spcBef>
              <a:defRPr/>
            </a:pPr>
            <a:r>
              <a:rPr lang="ja-JP" altLang="en-US" sz="1100" dirty="0" smtClean="0"/>
              <a:t>・</a:t>
            </a:r>
            <a:r>
              <a:rPr lang="en-US" altLang="ja-JP" sz="1100" dirty="0" smtClean="0"/>
              <a:t>『</a:t>
            </a:r>
            <a:r>
              <a:rPr lang="ja-JP" altLang="en-US" sz="1100" dirty="0" smtClean="0"/>
              <a:t>失禁に対して十分な介助が行われていない場合は、「排尿」は「一部介助」</a:t>
            </a:r>
            <a:r>
              <a:rPr lang="en-US" altLang="ja-JP" sz="1100" dirty="0" smtClean="0"/>
              <a:t>』</a:t>
            </a:r>
            <a:r>
              <a:rPr lang="ja-JP" altLang="en-US" sz="1100" dirty="0" smtClean="0"/>
              <a:t>といった、個別の事情を考慮しない選択にならないよう留意が必要です。</a:t>
            </a:r>
            <a:endParaRPr lang="en-US" altLang="ja-JP" sz="1100" dirty="0" smtClean="0"/>
          </a:p>
          <a:p>
            <a:pPr marL="84138" indent="-84138" eaLnBrk="1" hangingPunct="1">
              <a:spcBef>
                <a:spcPct val="0"/>
              </a:spcBef>
              <a:defRPr/>
            </a:pPr>
            <a:r>
              <a:rPr lang="ja-JP" altLang="en-US" sz="1100" dirty="0" smtClean="0"/>
              <a:t>・失禁の原因が、トイレまでの移動にあるのか、トイレ内での動作にあるのか、タイミングが理解できないことにあるのかなど、原因によって、「適切な介助」で選択すべき基本調査項目が異なります。</a:t>
            </a:r>
            <a:endParaRPr lang="en-US" altLang="ja-JP" sz="1100" dirty="0" smtClean="0"/>
          </a:p>
          <a:p>
            <a:pPr eaLnBrk="1" fontAlgn="auto" hangingPunct="1">
              <a:spcBef>
                <a:spcPts val="0"/>
              </a:spcBef>
              <a:spcAft>
                <a:spcPts val="0"/>
              </a:spcAft>
              <a:defRPr/>
            </a:pPr>
            <a:endParaRPr lang="en-US" altLang="ja-JP" dirty="0" smtClean="0"/>
          </a:p>
          <a:p>
            <a:pPr marL="536575" lvl="1" indent="-79375" eaLnBrk="1" fontAlgn="auto" hangingPunct="1">
              <a:spcBef>
                <a:spcPts val="0"/>
              </a:spcBef>
              <a:spcAft>
                <a:spcPts val="0"/>
              </a:spcAft>
              <a:defRPr/>
            </a:pPr>
            <a:r>
              <a:rPr lang="ja-JP" altLang="en-US" sz="1050" dirty="0" smtClean="0"/>
              <a:t>●トイレ内での介助の必要性については「排尿」「排便」で評価します。</a:t>
            </a:r>
            <a:endParaRPr lang="en-US" altLang="ja-JP" sz="1050" dirty="0" smtClean="0"/>
          </a:p>
          <a:p>
            <a:pPr marL="536575" lvl="1" indent="-79375" eaLnBrk="1" fontAlgn="auto" hangingPunct="1">
              <a:spcBef>
                <a:spcPts val="0"/>
              </a:spcBef>
              <a:spcAft>
                <a:spcPts val="0"/>
              </a:spcAft>
              <a:defRPr/>
            </a:pPr>
            <a:r>
              <a:rPr lang="ja-JP" altLang="en-US" sz="1050" dirty="0" smtClean="0"/>
              <a:t>●トイレまでの移動における介助の必要性については「移動」で評価します（トイレの場所がわからないために失禁する場合や、身体機能の制約のために間に合わない場合など）。</a:t>
            </a:r>
            <a:endParaRPr lang="en-US" altLang="ja-JP" sz="1050" dirty="0" smtClean="0"/>
          </a:p>
          <a:p>
            <a:pPr marL="536575" lvl="1" indent="-79375" eaLnBrk="1" fontAlgn="auto" hangingPunct="1">
              <a:spcBef>
                <a:spcPts val="0"/>
              </a:spcBef>
              <a:spcAft>
                <a:spcPts val="0"/>
              </a:spcAft>
              <a:defRPr/>
            </a:pPr>
            <a:r>
              <a:rPr lang="ja-JP" altLang="en-US" sz="1050" dirty="0" smtClean="0"/>
              <a:t>●トイレに行くタイミングについての声掛けの必要性は「排尿」「排便」の「見守り等」として評価します（トイレのタイミングがわからない。</a:t>
            </a:r>
            <a:endParaRPr lang="en-US" altLang="ja-JP" sz="1050" dirty="0" smtClean="0"/>
          </a:p>
          <a:p>
            <a:pPr marL="536575" lvl="1" indent="-79375" eaLnBrk="1" fontAlgn="auto" hangingPunct="1">
              <a:spcBef>
                <a:spcPts val="0"/>
              </a:spcBef>
              <a:spcAft>
                <a:spcPts val="0"/>
              </a:spcAft>
              <a:defRPr/>
            </a:pPr>
            <a:r>
              <a:rPr lang="ja-JP" altLang="en-US" sz="1050" dirty="0" smtClean="0"/>
              <a:t>●失禁後の着替えについては「ズボン等の着脱」で評価します。</a:t>
            </a:r>
            <a:endParaRPr lang="en-US" altLang="ja-JP" sz="1050" dirty="0" smtClean="0"/>
          </a:p>
          <a:p>
            <a:pPr marL="0" lvl="1" eaLnBrk="1" fontAlgn="auto" hangingPunct="1">
              <a:spcBef>
                <a:spcPts val="0"/>
              </a:spcBef>
              <a:spcAft>
                <a:spcPts val="0"/>
              </a:spcAft>
              <a:defRPr/>
            </a:pPr>
            <a:endParaRPr lang="en-US" altLang="ja-JP" dirty="0" smtClean="0"/>
          </a:p>
          <a:p>
            <a:pPr marL="0" lvl="1" eaLnBrk="1" fontAlgn="auto" hangingPunct="1">
              <a:spcBef>
                <a:spcPts val="0"/>
              </a:spcBef>
              <a:spcAft>
                <a:spcPts val="0"/>
              </a:spcAft>
              <a:defRPr/>
            </a:pPr>
            <a:r>
              <a:rPr lang="ja-JP" altLang="en-US" dirty="0" smtClean="0"/>
              <a:t>■研修のポイント</a:t>
            </a:r>
            <a:endParaRPr lang="en-US" altLang="ja-JP" dirty="0" smtClean="0"/>
          </a:p>
          <a:p>
            <a:pPr marL="84138" lvl="1" indent="-84138" eaLnBrk="1" hangingPunct="1">
              <a:spcBef>
                <a:spcPct val="0"/>
              </a:spcBef>
              <a:defRPr/>
            </a:pPr>
            <a:r>
              <a:rPr lang="ja-JP" altLang="en-US" sz="1100" dirty="0" smtClean="0"/>
              <a:t>・</a:t>
            </a:r>
            <a:r>
              <a:rPr lang="en-US" altLang="ja-JP" sz="1100" dirty="0" smtClean="0"/>
              <a:t>DVD</a:t>
            </a:r>
            <a:r>
              <a:rPr lang="ja-JP" altLang="en-US" sz="1100" dirty="0" err="1" smtClean="0"/>
              <a:t>に収</a:t>
            </a:r>
            <a:r>
              <a:rPr lang="ja-JP" altLang="en-US" sz="1100" dirty="0" smtClean="0"/>
              <a:t>録されている審査会の議論では、認定調査員の「</a:t>
            </a:r>
            <a:r>
              <a:rPr lang="en-US" altLang="ja-JP" sz="1100" dirty="0" smtClean="0"/>
              <a:t>2-5</a:t>
            </a:r>
            <a:r>
              <a:rPr lang="ja-JP" altLang="en-US" sz="1100" dirty="0" smtClean="0"/>
              <a:t>：排尿」の選択の妥当性について、失禁の原因を検討しながら、議論を行っています。実際に</a:t>
            </a:r>
            <a:r>
              <a:rPr lang="en-US" altLang="ja-JP" sz="1100" dirty="0" smtClean="0"/>
              <a:t>DVD</a:t>
            </a:r>
            <a:r>
              <a:rPr lang="ja-JP" altLang="en-US" sz="1100" dirty="0" smtClean="0"/>
              <a:t>を視聴しながら、研修を行ってみてください。</a:t>
            </a:r>
            <a:endParaRPr lang="en-US" altLang="ja-JP" sz="1100" dirty="0" smtClean="0"/>
          </a:p>
          <a:p>
            <a:pPr lvl="1" eaLnBrk="1" fontAlgn="auto" hangingPunct="1">
              <a:spcBef>
                <a:spcPts val="0"/>
              </a:spcBef>
              <a:spcAft>
                <a:spcPts val="0"/>
              </a:spcAft>
              <a:defRPr/>
            </a:pPr>
            <a:endParaRPr lang="en-US" altLang="ja-JP" dirty="0" smtClean="0"/>
          </a:p>
          <a:p>
            <a:pPr lvl="1" eaLnBrk="1" fontAlgn="auto" hangingPunct="1">
              <a:spcBef>
                <a:spcPts val="0"/>
              </a:spcBef>
              <a:spcAft>
                <a:spcPts val="0"/>
              </a:spcAft>
              <a:defRPr/>
            </a:pPr>
            <a:endParaRPr lang="en-US" altLang="ja-JP" dirty="0" smtClean="0"/>
          </a:p>
        </p:txBody>
      </p:sp>
      <p:sp>
        <p:nvSpPr>
          <p:cNvPr id="4403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F7E533-A3B5-468B-A157-1C1D9FB5D8D0}" type="slidenum">
              <a:rPr lang="ja-JP" altLang="en-US" smtClean="0"/>
              <a:pPr fontAlgn="base">
                <a:spcBef>
                  <a:spcPct val="0"/>
                </a:spcBef>
                <a:spcAft>
                  <a:spcPct val="0"/>
                </a:spcAft>
                <a:defRPr/>
              </a:pPr>
              <a:t>16</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■事例の特徴と研修のポイント</a:t>
            </a:r>
            <a:endParaRPr lang="en-US" altLang="ja-JP" dirty="0" smtClean="0"/>
          </a:p>
          <a:p>
            <a:pPr marL="84138" indent="-84138" eaLnBrk="1" hangingPunct="1">
              <a:spcBef>
                <a:spcPct val="0"/>
              </a:spcBef>
              <a:defRPr/>
            </a:pPr>
            <a:r>
              <a:rPr lang="ja-JP" altLang="en-US" sz="1100" dirty="0" smtClean="0"/>
              <a:t>・状態の維持改善可能性に関する審査判定に関する事例です。</a:t>
            </a:r>
            <a:endParaRPr lang="en-US" altLang="ja-JP" sz="1100" dirty="0" smtClean="0"/>
          </a:p>
          <a:p>
            <a:pPr marL="84138" indent="-84138" eaLnBrk="1" hangingPunct="1">
              <a:spcBef>
                <a:spcPct val="0"/>
              </a:spcBef>
              <a:defRPr/>
            </a:pPr>
            <a:r>
              <a:rPr lang="ja-JP" altLang="en-US" sz="1100" dirty="0" smtClean="0"/>
              <a:t>・基準時間</a:t>
            </a:r>
            <a:r>
              <a:rPr lang="en-US" altLang="ja-JP" sz="1100" dirty="0" smtClean="0"/>
              <a:t>32</a:t>
            </a:r>
            <a:r>
              <a:rPr lang="ja-JP" altLang="en-US" sz="1100" dirty="0" smtClean="0"/>
              <a:t>分以上</a:t>
            </a:r>
            <a:r>
              <a:rPr lang="en-US" altLang="ja-JP" sz="1100" dirty="0" smtClean="0"/>
              <a:t>50</a:t>
            </a:r>
            <a:r>
              <a:rPr lang="ja-JP" altLang="en-US" sz="1100" dirty="0" smtClean="0"/>
              <a:t>分未満の申請事案については、すべて「認知機能」または「状態の安定性」に関する検討が必要です。</a:t>
            </a:r>
            <a:endParaRPr lang="en-US" altLang="ja-JP" sz="1100" dirty="0" smtClean="0"/>
          </a:p>
          <a:p>
            <a:pPr eaLnBrk="1" hangingPunct="1">
              <a:spcBef>
                <a:spcPct val="0"/>
              </a:spcBef>
              <a:defRPr/>
            </a:pPr>
            <a:endParaRPr lang="en-US" altLang="ja-JP" dirty="0" smtClean="0"/>
          </a:p>
          <a:p>
            <a:pPr eaLnBrk="1" hangingPunct="1">
              <a:spcBef>
                <a:spcPct val="0"/>
              </a:spcBef>
              <a:defRPr/>
            </a:pPr>
            <a:r>
              <a:rPr lang="ja-JP" altLang="en-US" dirty="0" smtClean="0"/>
              <a:t>■状態の維持改善可能性に関する審査判定の手順</a:t>
            </a:r>
            <a:endParaRPr lang="en-US" altLang="ja-JP" dirty="0" smtClean="0"/>
          </a:p>
          <a:p>
            <a:pPr marL="84138" indent="-84138" eaLnBrk="1" hangingPunct="1">
              <a:spcBef>
                <a:spcPct val="0"/>
              </a:spcBef>
              <a:defRPr/>
            </a:pPr>
            <a:r>
              <a:rPr lang="ja-JP" altLang="en-US" sz="1100" dirty="0" smtClean="0"/>
              <a:t>・状態の維持改善可能性にかかる審査判定は、「介護認定審査会委員テキスト</a:t>
            </a:r>
            <a:r>
              <a:rPr lang="en-US" altLang="ja-JP" sz="1100" dirty="0" smtClean="0"/>
              <a:t>2009</a:t>
            </a:r>
            <a:r>
              <a:rPr lang="ja-JP" altLang="en-US" sz="1100" dirty="0" smtClean="0"/>
              <a:t>（改訂版）」の</a:t>
            </a:r>
            <a:r>
              <a:rPr lang="en-US" altLang="ja-JP" sz="1100" dirty="0" smtClean="0"/>
              <a:t>28</a:t>
            </a:r>
            <a:r>
              <a:rPr lang="ja-JP" altLang="en-US" sz="1100" dirty="0" smtClean="0"/>
              <a:t>ページの図のとおりに行うこととされています。</a:t>
            </a:r>
            <a:endParaRPr lang="en-US" altLang="ja-JP" sz="1100" dirty="0" smtClean="0"/>
          </a:p>
          <a:p>
            <a:pPr marL="84138" indent="-84138" eaLnBrk="1" hangingPunct="1">
              <a:spcBef>
                <a:spcPct val="0"/>
              </a:spcBef>
              <a:defRPr/>
            </a:pPr>
            <a:r>
              <a:rPr lang="ja-JP" altLang="en-US" sz="1100" dirty="0" smtClean="0"/>
              <a:t>・基準時間</a:t>
            </a:r>
            <a:r>
              <a:rPr lang="en-US" altLang="ja-JP" sz="1100" dirty="0" smtClean="0"/>
              <a:t>32</a:t>
            </a:r>
            <a:r>
              <a:rPr lang="ja-JP" altLang="en-US" sz="1100" dirty="0" smtClean="0"/>
              <a:t>分以上</a:t>
            </a:r>
            <a:r>
              <a:rPr lang="en-US" altLang="ja-JP" sz="1100" dirty="0" smtClean="0"/>
              <a:t>50</a:t>
            </a:r>
            <a:r>
              <a:rPr lang="ja-JP" altLang="en-US" sz="1100" dirty="0" smtClean="0"/>
              <a:t>分未満の申請事案については、一次判定の表示が「要支援２」「要介護１」のいずれの場合であっても、必ず、「認知機能」の検討を行った上で必要に応じて「状態の安定性」に関する検討が必要です。</a:t>
            </a:r>
            <a:endParaRPr lang="en-US" altLang="ja-JP" sz="1100" dirty="0" smtClean="0"/>
          </a:p>
          <a:p>
            <a:pPr marL="84138" indent="-84138" eaLnBrk="1" hangingPunct="1">
              <a:spcBef>
                <a:spcPct val="0"/>
              </a:spcBef>
              <a:defRPr/>
            </a:pPr>
            <a:r>
              <a:rPr lang="ja-JP" altLang="en-US" sz="1100" dirty="0" smtClean="0"/>
              <a:t>・蓋然性に基づく評価結果は一次判定に反映されていますが、これらの蓋然性評価は個々の申請者の状態と整合しない場合もありますので、最終的に一次判定どおりとの判断を行う場合も含め、必ず特記事項・主治医意見書に基づき、上図の手順で判定を行います。</a:t>
            </a:r>
          </a:p>
          <a:p>
            <a:pPr eaLnBrk="1" hangingPunct="1">
              <a:spcBef>
                <a:spcPct val="0"/>
              </a:spcBef>
              <a:defRPr/>
            </a:pPr>
            <a:endParaRPr lang="en-US" altLang="ja-JP" dirty="0" smtClean="0"/>
          </a:p>
          <a:p>
            <a:pPr eaLnBrk="1" hangingPunct="1">
              <a:spcBef>
                <a:spcPct val="0"/>
              </a:spcBef>
              <a:defRPr/>
            </a:pPr>
            <a:r>
              <a:rPr lang="ja-JP" altLang="en-US" dirty="0" smtClean="0"/>
              <a:t>■「認知症高齢者の日常生活自立度の確認≠認知機能の評価」</a:t>
            </a:r>
            <a:endParaRPr lang="en-US" altLang="ja-JP" dirty="0" smtClean="0"/>
          </a:p>
          <a:p>
            <a:pPr marL="84138" indent="-84138" eaLnBrk="1" hangingPunct="1">
              <a:spcBef>
                <a:spcPct val="0"/>
              </a:spcBef>
              <a:defRPr/>
            </a:pPr>
            <a:r>
              <a:rPr lang="ja-JP" altLang="en-US" sz="1100" dirty="0" smtClean="0"/>
              <a:t>・認知機能の評価では、あくまで「認知機能や思考・感情等の障害により</a:t>
            </a:r>
            <a:r>
              <a:rPr lang="ja-JP" altLang="en-US" sz="1100" u="sng" dirty="0" smtClean="0"/>
              <a:t>「予防給付の理解が困難かどうか」</a:t>
            </a:r>
            <a:r>
              <a:rPr lang="ja-JP" altLang="en-US" sz="1100" dirty="0" smtClean="0"/>
              <a:t>を判断することを基準としているので、自立度が「</a:t>
            </a:r>
            <a:r>
              <a:rPr lang="en-US" altLang="ja-JP" sz="1100" dirty="0" smtClean="0"/>
              <a:t>Ⅱ</a:t>
            </a:r>
            <a:r>
              <a:rPr lang="ja-JP" altLang="en-US" sz="1100" dirty="0" smtClean="0"/>
              <a:t>以上」であることは、一つの目安にはなりますが、絶対的な基準ではありません。</a:t>
            </a:r>
            <a:endParaRPr lang="en-US" altLang="ja-JP" sz="1100" dirty="0" smtClean="0"/>
          </a:p>
          <a:p>
            <a:pPr marL="84138" indent="-84138" eaLnBrk="1" hangingPunct="1">
              <a:spcBef>
                <a:spcPct val="0"/>
              </a:spcBef>
              <a:defRPr/>
            </a:pPr>
            <a:r>
              <a:rPr lang="ja-JP" altLang="en-US" sz="1100" dirty="0" smtClean="0"/>
              <a:t>・例えば、認知症高齢者の日常生活自立度は、認知機能の評価を行う際の「目安」として活用されていますが、統合失調症、うつ病、アルコール依存症など、認知症以外の疾患等によって認知機能が低下している場合でも、「予防給付の理解が困難」と判断されるのであれば、「要介護１」を選択することになります。</a:t>
            </a:r>
            <a:endParaRPr lang="en-US" altLang="ja-JP" sz="1100" dirty="0" smtClean="0"/>
          </a:p>
          <a:p>
            <a:pPr eaLnBrk="1" hangingPunct="1">
              <a:spcBef>
                <a:spcPct val="0"/>
              </a:spcBef>
              <a:defRPr/>
            </a:pPr>
            <a:endParaRPr lang="en-US" altLang="ja-JP" dirty="0" smtClean="0"/>
          </a:p>
        </p:txBody>
      </p:sp>
      <p:sp>
        <p:nvSpPr>
          <p:cNvPr id="4506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D7DC8D-3FA5-43DE-AD71-4772A0752636}" type="slidenum">
              <a:rPr lang="ja-JP" altLang="en-US" smtClean="0"/>
              <a:pPr fontAlgn="base">
                <a:spcBef>
                  <a:spcPct val="0"/>
                </a:spcBef>
                <a:spcAft>
                  <a:spcPct val="0"/>
                </a:spcAft>
                <a:defRPr/>
              </a:pPr>
              <a:t>17</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前のスライドと同様</a:t>
            </a:r>
            <a:endParaRPr lang="en-US" altLang="ja-JP" smtClean="0"/>
          </a:p>
        </p:txBody>
      </p:sp>
      <p:sp>
        <p:nvSpPr>
          <p:cNvPr id="460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D7C792-8BA5-4227-A4AE-B2191F8EF414}" type="slidenum">
              <a:rPr lang="ja-JP" altLang="en-US" smtClean="0"/>
              <a:pPr fontAlgn="base">
                <a:spcBef>
                  <a:spcPct val="0"/>
                </a:spcBef>
                <a:spcAft>
                  <a:spcPct val="0"/>
                </a:spcAft>
                <a:defRPr/>
              </a:pPr>
              <a:t>18</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■基本調査と特記事項のポイント</a:t>
            </a:r>
            <a:endParaRPr lang="en-US" altLang="ja-JP" dirty="0" smtClean="0"/>
          </a:p>
          <a:p>
            <a:pPr marL="84138" indent="-84138" eaLnBrk="1" hangingPunct="1">
              <a:spcBef>
                <a:spcPct val="0"/>
              </a:spcBef>
              <a:defRPr/>
            </a:pPr>
            <a:r>
              <a:rPr lang="ja-JP" altLang="en-US" sz="1100" dirty="0" smtClean="0"/>
              <a:t>・「</a:t>
            </a:r>
            <a:r>
              <a:rPr lang="en-US" altLang="ja-JP" sz="1100" dirty="0" smtClean="0"/>
              <a:t>2-5</a:t>
            </a:r>
            <a:r>
              <a:rPr lang="ja-JP" altLang="en-US" sz="1100" dirty="0" smtClean="0"/>
              <a:t>：排尿」の基本調査と特記事項を例に、選択の基準と特記事項の記載の考え方を整理することで、審査のポイントを明らかにします。</a:t>
            </a:r>
            <a:endParaRPr lang="en-US" altLang="ja-JP" sz="1100" dirty="0" smtClean="0"/>
          </a:p>
          <a:p>
            <a:pPr marL="84138" indent="-84138" eaLnBrk="1" hangingPunct="1">
              <a:spcBef>
                <a:spcPct val="0"/>
              </a:spcBef>
              <a:defRPr/>
            </a:pPr>
            <a:r>
              <a:rPr lang="ja-JP" altLang="en-US" sz="1100" dirty="0" smtClean="0"/>
              <a:t>・本事例の調査員は、排尿・排便の状況について３つの状況（介助されていない・介助あり・見守り）を特記事項に記載して最終的な選択を行っています。</a:t>
            </a:r>
            <a:endParaRPr lang="en-US" altLang="ja-JP" sz="1100" dirty="0" smtClean="0"/>
          </a:p>
          <a:p>
            <a:pPr eaLnBrk="1" hangingPunct="1">
              <a:spcBef>
                <a:spcPct val="0"/>
              </a:spcBef>
              <a:defRPr/>
            </a:pPr>
            <a:endParaRPr lang="en-US" altLang="ja-JP" dirty="0" smtClean="0"/>
          </a:p>
          <a:p>
            <a:pPr marL="631825" lvl="1" indent="-174625" eaLnBrk="1" fontAlgn="auto" hangingPunct="1">
              <a:spcBef>
                <a:spcPts val="0"/>
              </a:spcBef>
              <a:spcAft>
                <a:spcPts val="0"/>
              </a:spcAft>
              <a:defRPr/>
            </a:pPr>
            <a:r>
              <a:rPr lang="ja-JP" altLang="en-US" sz="1050" dirty="0" smtClean="0"/>
              <a:t>本事例の特記事項におけるポイントは、</a:t>
            </a:r>
            <a:endParaRPr lang="en-US" altLang="ja-JP" sz="1050" dirty="0" smtClean="0"/>
          </a:p>
          <a:p>
            <a:pPr marL="631825" lvl="1" indent="-174625" eaLnBrk="1" fontAlgn="auto" hangingPunct="1">
              <a:spcBef>
                <a:spcPts val="0"/>
              </a:spcBef>
              <a:spcAft>
                <a:spcPts val="0"/>
              </a:spcAft>
              <a:defRPr/>
            </a:pPr>
            <a:r>
              <a:rPr lang="ja-JP" altLang="en-US" sz="1050" dirty="0" smtClean="0"/>
              <a:t>●はじめに、実際の介助の方法を、より頻回な状況に基づき選択している点（介助していない状況と夜間の紙パンツの交換介助の状況）</a:t>
            </a:r>
            <a:endParaRPr lang="en-US" altLang="ja-JP" sz="1050" dirty="0" smtClean="0"/>
          </a:p>
          <a:p>
            <a:pPr marL="631825" lvl="1" indent="-174625" eaLnBrk="1" fontAlgn="auto" hangingPunct="1">
              <a:spcBef>
                <a:spcPts val="0"/>
              </a:spcBef>
              <a:spcAft>
                <a:spcPts val="0"/>
              </a:spcAft>
              <a:defRPr/>
            </a:pPr>
            <a:r>
              <a:rPr lang="ja-JP" altLang="en-US" sz="1050" dirty="0" smtClean="0"/>
              <a:t>●上記の状況を踏まえて、適切な介助の方法を選択している点（認知症の周辺症状への対応として「見守り等」を選択）</a:t>
            </a:r>
            <a:endParaRPr lang="en-US" altLang="ja-JP" sz="1050" dirty="0" smtClean="0"/>
          </a:p>
          <a:p>
            <a:pPr marL="631825" lvl="1" indent="-174625" eaLnBrk="1" fontAlgn="auto" hangingPunct="1">
              <a:spcBef>
                <a:spcPts val="0"/>
              </a:spcBef>
              <a:spcAft>
                <a:spcPts val="0"/>
              </a:spcAft>
              <a:defRPr/>
            </a:pPr>
            <a:r>
              <a:rPr lang="ja-JP" altLang="en-US" sz="1050" dirty="0" smtClean="0"/>
              <a:t>●上記の２点が、読み取れるような特記事項となっている点</a:t>
            </a:r>
            <a:endParaRPr lang="en-US" altLang="ja-JP" sz="1050" dirty="0" smtClean="0"/>
          </a:p>
          <a:p>
            <a:pPr eaLnBrk="1" hangingPunct="1">
              <a:spcBef>
                <a:spcPct val="0"/>
              </a:spcBef>
              <a:defRPr/>
            </a:pPr>
            <a:endParaRPr lang="en-US" altLang="ja-JP" dirty="0" smtClean="0"/>
          </a:p>
          <a:p>
            <a:pPr marL="84138" indent="-84138" eaLnBrk="1" hangingPunct="1">
              <a:spcBef>
                <a:spcPct val="0"/>
              </a:spcBef>
              <a:defRPr/>
            </a:pPr>
            <a:r>
              <a:rPr lang="ja-JP" altLang="en-US" sz="1100" dirty="0" smtClean="0"/>
              <a:t>・このように、この申請者の状況は、認定調査項目の選択肢だけで表現しきれない場合（つまり一次判定で評価しきれない介護の手間）が多いため、認定調査員は申請者の状況を審査会委員に具体的に伝達するため特記事項を記載します。</a:t>
            </a:r>
            <a:endParaRPr lang="en-US" altLang="ja-JP" sz="1100" dirty="0" smtClean="0"/>
          </a:p>
          <a:p>
            <a:pPr marL="84138" indent="-84138" eaLnBrk="1" hangingPunct="1">
              <a:spcBef>
                <a:spcPct val="0"/>
              </a:spcBef>
              <a:defRPr/>
            </a:pPr>
            <a:r>
              <a:rPr lang="ja-JP" altLang="en-US" sz="1100" dirty="0" smtClean="0"/>
              <a:t>・調査員は、「実際の介助の方法」を客観的に把握した上で、選択を検討していますが、さらに「実際の介助の方法」が、その申請者にとって適切であるかどうかの判断を行った上で、最終的な選択を行なっています。</a:t>
            </a:r>
            <a:endParaRPr lang="en-US" altLang="ja-JP" sz="1100" dirty="0" smtClean="0"/>
          </a:p>
          <a:p>
            <a:pPr marL="84138" indent="-84138" eaLnBrk="1" hangingPunct="1">
              <a:spcBef>
                <a:spcPct val="0"/>
              </a:spcBef>
              <a:defRPr/>
            </a:pPr>
            <a:r>
              <a:rPr lang="ja-JP" altLang="en-US" sz="1100" dirty="0" smtClean="0"/>
              <a:t>・審査会における一次判定の修正・確定は、こうした認定調査員が介助の適切性で判断した場合や選択肢の判断に迷った場合等について、複数の専門職で確認するプロセスです。</a:t>
            </a:r>
            <a:endParaRPr lang="en-US" altLang="ja-JP" sz="1100" dirty="0" smtClean="0"/>
          </a:p>
          <a:p>
            <a:pPr marL="84138" indent="-84138" eaLnBrk="1" hangingPunct="1">
              <a:spcBef>
                <a:spcPct val="0"/>
              </a:spcBef>
              <a:defRPr/>
            </a:pPr>
            <a:r>
              <a:rPr lang="ja-JP" altLang="en-US" sz="1100" dirty="0" smtClean="0"/>
              <a:t>・認定調査員の判断が妥当かどうかを確認する上で、「実際の介助の方法」と「適切な介助の方法」が明確に記述されていることが重要になります。認定調査員の判断内容について、特記事項をもとに確認し、調査員の判断と異なる判断をする場合は合議により介助の方法の選択を修正することができます。</a:t>
            </a:r>
            <a:endParaRPr lang="en-US" altLang="ja-JP" sz="1100" dirty="0" smtClean="0"/>
          </a:p>
        </p:txBody>
      </p:sp>
      <p:sp>
        <p:nvSpPr>
          <p:cNvPr id="297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D4EFC7-5FDB-4A52-BBB6-892533EDB711}" type="slidenum">
              <a:rPr lang="ja-JP" altLang="en-US" smtClean="0"/>
              <a:pPr fontAlgn="base">
                <a:spcBef>
                  <a:spcPct val="0"/>
                </a:spcBef>
                <a:spcAft>
                  <a:spcPct val="0"/>
                </a:spcAft>
                <a:defRPr/>
              </a:pPr>
              <a:t>2</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1"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■一次判定の修正・確定</a:t>
            </a:r>
            <a:endParaRPr lang="en-US" altLang="ja-JP" dirty="0" smtClean="0"/>
          </a:p>
          <a:p>
            <a:pPr marL="84138" indent="-84138" eaLnBrk="1" hangingPunct="1">
              <a:spcBef>
                <a:spcPct val="0"/>
              </a:spcBef>
              <a:defRPr/>
            </a:pPr>
            <a:r>
              <a:rPr lang="ja-JP" altLang="en-US" sz="1100" dirty="0" smtClean="0"/>
              <a:t>・一次判定の修正・確定は、基本調査と主治医意見書の整合性の確認に加えて、基本調査における調査員の判断を複数の専門職で構成される審査委員が合議で確認するという重要な役割を担っています。</a:t>
            </a:r>
            <a:endParaRPr lang="en-US" altLang="ja-JP" sz="1100" dirty="0" smtClean="0"/>
          </a:p>
          <a:p>
            <a:pPr marL="84138" indent="-84138" eaLnBrk="1" hangingPunct="1">
              <a:spcBef>
                <a:spcPct val="0"/>
              </a:spcBef>
              <a:defRPr/>
            </a:pPr>
            <a:r>
              <a:rPr lang="ja-JP" altLang="en-US" sz="1100" dirty="0" smtClean="0"/>
              <a:t>・審査会は、迷っている認定調査員の判断に対して、複数の専門職で構成される審査会としての見解を整理し、必要な場合は、一次判定を修正することができます。この結果、一次判定（基準時間）が変わることもあります。</a:t>
            </a:r>
            <a:endParaRPr lang="en-US" altLang="ja-JP" sz="1100" dirty="0" smtClean="0"/>
          </a:p>
          <a:p>
            <a:pPr marL="84138" indent="-84138" eaLnBrk="1" hangingPunct="1">
              <a:spcBef>
                <a:spcPct val="0"/>
              </a:spcBef>
              <a:defRPr/>
            </a:pPr>
            <a:r>
              <a:rPr lang="ja-JP" altLang="en-US" sz="1100" dirty="0" smtClean="0"/>
              <a:t>・特に、本事例のように「適切な介助の方法」で選択している場合や、頻回な状況で選択してる場合等、調査員が判断に迷っている場合（調査員によって判断がわかれそうな場合）は、審査会において判断の確認を行うことで安定的な審査判定を実現できます。</a:t>
            </a:r>
            <a:endParaRPr lang="en-US" altLang="ja-JP" sz="1100" dirty="0" smtClean="0"/>
          </a:p>
          <a:p>
            <a:pPr marL="84138" indent="-84138" eaLnBrk="1" hangingPunct="1">
              <a:spcBef>
                <a:spcPct val="0"/>
              </a:spcBef>
              <a:defRPr/>
            </a:pPr>
            <a:r>
              <a:rPr lang="ja-JP" altLang="en-US" sz="1100" dirty="0" smtClean="0"/>
              <a:t>・多くの審査会委員は、「認定調査員は一次判定」、「審査会が二次判定」と区別して理解していますが、正しくは、「一次判定は認定調査員の原案を介護認定審査会が確認することで確定し、審査会は二次判定を行う」と理解することが重要です。</a:t>
            </a:r>
            <a:endParaRPr lang="en-US" altLang="ja-JP" sz="1100" dirty="0" smtClean="0"/>
          </a:p>
          <a:p>
            <a:pPr marL="84138" indent="-84138" eaLnBrk="1" hangingPunct="1">
              <a:spcBef>
                <a:spcPct val="0"/>
              </a:spcBef>
              <a:defRPr/>
            </a:pPr>
            <a:r>
              <a:rPr lang="ja-JP" altLang="en-US" sz="1100" dirty="0" smtClean="0"/>
              <a:t>・本事例では、排尿・排便における調査員の判断を、審査会が確認し、合議により修正が必要とした場合は、修正を行って一次判定を確定させます。</a:t>
            </a:r>
            <a:endParaRPr lang="en-US" altLang="ja-JP" sz="1100" dirty="0" smtClean="0"/>
          </a:p>
        </p:txBody>
      </p:sp>
      <p:sp>
        <p:nvSpPr>
          <p:cNvPr id="30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52654D-238E-4A51-84DA-30BAF5A105F3}" type="slidenum">
              <a:rPr lang="ja-JP" altLang="en-US" smtClean="0"/>
              <a:pPr fontAlgn="base">
                <a:spcBef>
                  <a:spcPct val="0"/>
                </a:spcBef>
                <a:spcAft>
                  <a:spcPct val="0"/>
                </a:spcAft>
                <a:defRPr/>
              </a:pPr>
              <a:t>3</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5"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a:t>
            </a:r>
            <a:r>
              <a:rPr lang="en-US" altLang="ja-JP" dirty="0" smtClean="0"/>
              <a:t>4-4</a:t>
            </a:r>
            <a:r>
              <a:rPr lang="ja-JP" altLang="en-US" dirty="0" smtClean="0"/>
              <a:t>昼夜逆転</a:t>
            </a:r>
            <a:endParaRPr lang="en-US" altLang="ja-JP" dirty="0" smtClean="0"/>
          </a:p>
          <a:p>
            <a:pPr marL="84138" indent="-84138" eaLnBrk="1" hangingPunct="1">
              <a:spcBef>
                <a:spcPct val="0"/>
              </a:spcBef>
              <a:defRPr/>
            </a:pPr>
            <a:r>
              <a:rPr lang="ja-JP" altLang="en-US" sz="1100" dirty="0" smtClean="0"/>
              <a:t>・調査員は、この事例において、シーツを剥ぐ行為を「通常、日中に行われる行為を夜間行っている」（昼夜逆転）と評価し、その頻度（月２回）から「ときどきある」を選択しています。</a:t>
            </a:r>
            <a:endParaRPr lang="en-US" altLang="ja-JP" sz="1100" dirty="0" smtClean="0"/>
          </a:p>
          <a:p>
            <a:pPr marL="84138" indent="-84138" eaLnBrk="1" hangingPunct="1">
              <a:spcBef>
                <a:spcPct val="0"/>
              </a:spcBef>
              <a:defRPr/>
            </a:pPr>
            <a:r>
              <a:rPr lang="ja-JP" altLang="en-US" sz="1100" dirty="0" smtClean="0"/>
              <a:t>・また、夜間排尿後の寝付きが悪い点は、毎日みられるものの、「夜間眠れない状態やトイレに行くための起床」は含まないとのことから、この調査員は選択の判断には含めていません。つまり、一次判定上は、「昼夜逆転」は「ときどきある」としてしか評価されていないことになります。</a:t>
            </a:r>
            <a:endParaRPr lang="en-US" altLang="ja-JP" sz="1100" dirty="0" smtClean="0"/>
          </a:p>
          <a:p>
            <a:pPr marL="84138" indent="-84138" eaLnBrk="1" hangingPunct="1">
              <a:spcBef>
                <a:spcPct val="0"/>
              </a:spcBef>
              <a:defRPr/>
            </a:pPr>
            <a:r>
              <a:rPr lang="ja-JP" altLang="en-US" sz="1100" dirty="0" smtClean="0"/>
              <a:t>・一方で、特記事項では、「毎日のように寝つきが悪く、また紙パンツの交換介助などもあることから、結果的には介護者が熟睡できない」と記述しており、一次判定では評価されていない介護の手間を上手く記述しています。こうした記述から二次判定においてポイントになる「介護の手間」を具体的に把握することができます。</a:t>
            </a:r>
            <a:endParaRPr lang="en-US" altLang="ja-JP" sz="1100" dirty="0" smtClean="0"/>
          </a:p>
        </p:txBody>
      </p:sp>
      <p:sp>
        <p:nvSpPr>
          <p:cNvPr id="317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B2DB9F-C203-4A13-9663-B3F3B3D15770}" type="slidenum">
              <a:rPr lang="ja-JP" altLang="en-US" smtClean="0"/>
              <a:pPr fontAlgn="base">
                <a:spcBef>
                  <a:spcPct val="0"/>
                </a:spcBef>
                <a:spcAft>
                  <a:spcPct val="0"/>
                </a:spcAft>
                <a:defRPr/>
              </a:pPr>
              <a:t>4</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a:t>
            </a:r>
            <a:r>
              <a:rPr lang="en-US" altLang="ja-JP" dirty="0" smtClean="0"/>
              <a:t>4-7</a:t>
            </a:r>
            <a:r>
              <a:rPr lang="ja-JP" altLang="en-US" dirty="0" smtClean="0"/>
              <a:t>介護に抵抗</a:t>
            </a:r>
            <a:endParaRPr lang="en-US" altLang="ja-JP" dirty="0" smtClean="0"/>
          </a:p>
          <a:p>
            <a:pPr marL="84138" indent="-84138" eaLnBrk="1" hangingPunct="1">
              <a:spcBef>
                <a:spcPct val="0"/>
              </a:spcBef>
              <a:defRPr/>
            </a:pPr>
            <a:r>
              <a:rPr lang="ja-JP" altLang="en-US" sz="1100" dirty="0" smtClean="0"/>
              <a:t>・調査員は、この事例において、介護に対して拒否的な態度をとることについて、介護に抵抗があるわけではなく、「言っても従わない」状況と判断し、「ない」を選択しています。</a:t>
            </a:r>
            <a:endParaRPr lang="en-US" altLang="ja-JP" sz="1100" dirty="0" smtClean="0"/>
          </a:p>
          <a:p>
            <a:pPr marL="84138" indent="-84138" eaLnBrk="1" hangingPunct="1">
              <a:spcBef>
                <a:spcPct val="0"/>
              </a:spcBef>
              <a:defRPr/>
            </a:pPr>
            <a:r>
              <a:rPr lang="ja-JP" altLang="en-US" sz="1100" dirty="0" smtClean="0"/>
              <a:t>・つまり一次判定上、この申請者には、介護抵抗がないものとされています。</a:t>
            </a:r>
            <a:endParaRPr lang="en-US" altLang="ja-JP" sz="1100" dirty="0" smtClean="0"/>
          </a:p>
          <a:p>
            <a:pPr marL="84138" indent="-84138" eaLnBrk="1" hangingPunct="1">
              <a:spcBef>
                <a:spcPct val="0"/>
              </a:spcBef>
              <a:defRPr/>
            </a:pPr>
            <a:r>
              <a:rPr lang="ja-JP" altLang="en-US" sz="1100" dirty="0" smtClean="0"/>
              <a:t>・一方で、特記事項では、排泄時や口腔清潔時などに介護を拒否するとの記述を残しています。こうした一次判定に評価されていない介護の手間を二次判定でどのように評価するかが、審査において重要になります。</a:t>
            </a:r>
            <a:endParaRPr lang="en-US" altLang="ja-JP" sz="1100" dirty="0" smtClean="0"/>
          </a:p>
        </p:txBody>
      </p:sp>
      <p:sp>
        <p:nvSpPr>
          <p:cNvPr id="327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997973-F83B-4B8E-A757-6E3421C9F878}" type="slidenum">
              <a:rPr lang="ja-JP" altLang="en-US" smtClean="0"/>
              <a:pPr fontAlgn="base">
                <a:spcBef>
                  <a:spcPct val="0"/>
                </a:spcBef>
                <a:spcAft>
                  <a:spcPct val="0"/>
                </a:spcAft>
                <a:defRPr/>
              </a:pPr>
              <a:t>5</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■事例の特徴</a:t>
            </a:r>
            <a:endParaRPr lang="en-US" altLang="ja-JP" dirty="0" smtClean="0"/>
          </a:p>
          <a:p>
            <a:pPr marL="84138" indent="-84138" eaLnBrk="1" hangingPunct="1">
              <a:spcBef>
                <a:spcPct val="0"/>
              </a:spcBef>
              <a:defRPr/>
            </a:pPr>
            <a:r>
              <a:rPr lang="ja-JP" altLang="en-US" sz="1100" dirty="0" smtClean="0"/>
              <a:t>・第二群の基本調査の選択は「介助されていない」が大半を占めていますが、特記事項には様々な介護の手間が記されており、二次判定における検討が重要なケースです。</a:t>
            </a:r>
            <a:endParaRPr lang="en-US" altLang="ja-JP" sz="1100" dirty="0" smtClean="0"/>
          </a:p>
          <a:p>
            <a:pPr eaLnBrk="1" hangingPunct="1">
              <a:spcBef>
                <a:spcPct val="0"/>
              </a:spcBef>
              <a:defRPr/>
            </a:pPr>
            <a:endParaRPr lang="en-US" altLang="ja-JP" dirty="0" smtClean="0"/>
          </a:p>
          <a:p>
            <a:pPr eaLnBrk="1" hangingPunct="1">
              <a:spcBef>
                <a:spcPct val="0"/>
              </a:spcBef>
              <a:defRPr/>
            </a:pPr>
            <a:r>
              <a:rPr lang="ja-JP" altLang="en-US" dirty="0" smtClean="0"/>
              <a:t>■一次判定の修正</a:t>
            </a:r>
            <a:endParaRPr lang="en-US" altLang="ja-JP" dirty="0" smtClean="0"/>
          </a:p>
          <a:p>
            <a:pPr marL="84138" indent="-84138" eaLnBrk="1" hangingPunct="1">
              <a:spcBef>
                <a:spcPct val="0"/>
              </a:spcBef>
              <a:defRPr/>
            </a:pPr>
            <a:r>
              <a:rPr lang="ja-JP" altLang="en-US" sz="1100" dirty="0" smtClean="0"/>
              <a:t>・一次判定で非該当がでている事例ですが、「金銭の管理」（全介助）の選択の一方で、３群、４群に選択はなく、認知機能、認知症の周辺症状が認められず、「日常の意思決定」が「できる」など、能力面では特に全介助の必要性がないとの意見が出る可能性のある事例です。認知機能の低下にも影響を受けやすい「薬の内服」も「介助されていない」となっています。</a:t>
            </a:r>
            <a:endParaRPr lang="en-US" altLang="ja-JP" sz="1100" dirty="0" smtClean="0"/>
          </a:p>
          <a:p>
            <a:pPr marL="84138" indent="-84138" eaLnBrk="1" hangingPunct="1">
              <a:spcBef>
                <a:spcPct val="0"/>
              </a:spcBef>
              <a:defRPr/>
            </a:pPr>
            <a:r>
              <a:rPr lang="ja-JP" altLang="en-US" sz="1100" dirty="0" smtClean="0"/>
              <a:t>・認定調査員は、そうした能力面での状況や入院中であることなどにも特記事項で触れており、最終判断は介護認定審査会の一次判定の修正・確定における判断にゆだねられます。</a:t>
            </a:r>
            <a:endParaRPr lang="en-US" altLang="ja-JP" sz="1100" dirty="0" smtClean="0"/>
          </a:p>
          <a:p>
            <a:pPr marL="84138" indent="-84138" eaLnBrk="1" hangingPunct="1">
              <a:spcBef>
                <a:spcPct val="0"/>
              </a:spcBef>
              <a:defRPr/>
            </a:pPr>
            <a:r>
              <a:rPr lang="ja-JP" altLang="en-US" sz="1100" dirty="0" smtClean="0"/>
              <a:t>・このケースの場合、介護認定審査会が、たとえば「全介助」が「むしろ本人の自立を阻害しているような」介助であると判断する場合に、合議をもって「一部介助」または「介助されていない」等を選択することも想定されます。</a:t>
            </a:r>
            <a:endParaRPr lang="en-US" altLang="ja-JP" sz="1100" dirty="0" smtClean="0"/>
          </a:p>
          <a:p>
            <a:pPr marL="84138" indent="-84138" eaLnBrk="1" hangingPunct="1">
              <a:spcBef>
                <a:spcPct val="0"/>
              </a:spcBef>
              <a:defRPr/>
            </a:pPr>
            <a:r>
              <a:rPr lang="ja-JP" altLang="en-US" sz="1100" dirty="0" smtClean="0"/>
              <a:t>・また、一方で、現在の入院生活という生活環境を考慮し、全介助を行うことは、自立を妨げるとはいえないと判断し、修正をしないことも想定されます。これらの最終判断は、介護認定審査会の合議（一次判定の修正・確定）によって決定されます。</a:t>
            </a:r>
            <a:endParaRPr lang="en-US" altLang="ja-JP" sz="1100" dirty="0" smtClean="0"/>
          </a:p>
        </p:txBody>
      </p:sp>
      <p:sp>
        <p:nvSpPr>
          <p:cNvPr id="337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87F1E9-54FB-4464-A50D-3E0FF820ABD9}" type="slidenum">
              <a:rPr lang="ja-JP" altLang="en-US" smtClean="0"/>
              <a:pPr fontAlgn="base">
                <a:spcBef>
                  <a:spcPct val="0"/>
                </a:spcBef>
                <a:spcAft>
                  <a:spcPct val="0"/>
                </a:spcAft>
                <a:defRPr/>
              </a:pPr>
              <a:t>6</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3" name="ノート プレースホルダ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ja-JP" altLang="en-US" dirty="0" smtClean="0"/>
              <a:t>■「介助されていない」の影に隠れている介助</a:t>
            </a:r>
            <a:endParaRPr lang="en-US" altLang="ja-JP" dirty="0" smtClean="0"/>
          </a:p>
          <a:p>
            <a:pPr marL="84138" indent="-84138" eaLnBrk="1" hangingPunct="1">
              <a:spcBef>
                <a:spcPct val="0"/>
              </a:spcBef>
              <a:defRPr/>
            </a:pPr>
            <a:r>
              <a:rPr lang="ja-JP" altLang="en-US" dirty="0" smtClean="0"/>
              <a:t>・本事例では、第二群の選択肢の大半が「介助されていない」が選択されています。</a:t>
            </a:r>
            <a:endParaRPr lang="en-US" altLang="ja-JP" dirty="0" smtClean="0"/>
          </a:p>
          <a:p>
            <a:pPr marL="84138" indent="-84138" eaLnBrk="1" hangingPunct="1">
              <a:spcBef>
                <a:spcPct val="0"/>
              </a:spcBef>
              <a:defRPr/>
            </a:pPr>
            <a:r>
              <a:rPr lang="ja-JP" altLang="en-US" dirty="0" smtClean="0"/>
              <a:t>・しかし、特記事項の内容からは、直接的な介助の必要性は示されていないものの、心身の能力低下により、生活の多くの面で制約が生じており、一次判定には評価しきれていない介護の手間（この場合であれば、現在の身体機能を維持するための機能訓練や間接生活介助などに対する介護の手間が想定されます）が発生していることが読み取れます。</a:t>
            </a:r>
            <a:endParaRPr lang="en-US" altLang="ja-JP" dirty="0" smtClean="0"/>
          </a:p>
          <a:p>
            <a:pPr marL="84138" indent="-84138" eaLnBrk="1" hangingPunct="1">
              <a:spcBef>
                <a:spcPct val="0"/>
              </a:spcBef>
              <a:defRPr/>
            </a:pPr>
            <a:r>
              <a:rPr lang="ja-JP" altLang="en-US" dirty="0" smtClean="0"/>
              <a:t>・二次判定では、こうした基本調査の選択では表現しきれていない介護の手間について、検討することが重要になることから、認定調査の特記事項は「介助されていない」の場合でも、それぞれの生活機能（第二群）の状態について、まったく問題なく介助が必要ないのか、多くの制約があるものの介助なしで行われているのかなど、きめの細かな記述が重要になります。</a:t>
            </a:r>
            <a:endParaRPr lang="en-US" altLang="ja-JP" dirty="0" smtClean="0"/>
          </a:p>
          <a:p>
            <a:pPr marL="84138" indent="-84138" eaLnBrk="1" hangingPunct="1">
              <a:spcBef>
                <a:spcPct val="0"/>
              </a:spcBef>
              <a:defRPr/>
            </a:pPr>
            <a:r>
              <a:rPr lang="ja-JP" altLang="en-US" dirty="0" smtClean="0"/>
              <a:t>・非該当～要介護１では直接介助の項目（おもに第二群）で「介助されていない」が選択されることが多いため、特記事項の記載が不十分な場合が見られます。審査に必要な情報が十分に記載されていない場合は、調査員に確認を求めることができます。</a:t>
            </a:r>
            <a:endParaRPr lang="en-US" altLang="ja-JP" dirty="0" smtClean="0"/>
          </a:p>
          <a:p>
            <a:pPr marL="84138" indent="-84138" eaLnBrk="1" hangingPunct="1">
              <a:spcBef>
                <a:spcPct val="0"/>
              </a:spcBef>
              <a:defRPr/>
            </a:pPr>
            <a:r>
              <a:rPr lang="ja-JP" altLang="en-US" dirty="0" smtClean="0"/>
              <a:t>・認定調査票を改めて確認し、第二群の記述が十分であるか確認してみてください。</a:t>
            </a:r>
            <a:endParaRPr lang="en-US" altLang="ja-JP" dirty="0" smtClean="0"/>
          </a:p>
          <a:p>
            <a:pPr marL="84138" indent="-84138" eaLnBrk="1" hangingPunct="1">
              <a:spcBef>
                <a:spcPct val="0"/>
              </a:spcBef>
              <a:defRPr/>
            </a:pPr>
            <a:r>
              <a:rPr lang="ja-JP" altLang="en-US" dirty="0" smtClean="0"/>
              <a:t>・なお、記述の内容については、「できないこと」や「制限のあること」だけでなく、例えば「毎日、</a:t>
            </a:r>
            <a:r>
              <a:rPr lang="en-US" altLang="ja-JP" dirty="0" smtClean="0"/>
              <a:t>30</a:t>
            </a:r>
            <a:r>
              <a:rPr lang="ja-JP" altLang="en-US" dirty="0" smtClean="0"/>
              <a:t>分程度は、犬を連れて散歩している」「洗濯や掃除も問題なく行っている」など、出来ることについての内容であっても、審査会で適切な二次判定を行う上では重要な情報になります。</a:t>
            </a:r>
            <a:endParaRPr lang="en-US" altLang="ja-JP" dirty="0" smtClean="0"/>
          </a:p>
          <a:p>
            <a:pPr eaLnBrk="1" hangingPunct="1">
              <a:spcBef>
                <a:spcPct val="0"/>
              </a:spcBef>
              <a:defRPr/>
            </a:pPr>
            <a:endParaRPr lang="en-US" altLang="ja-JP" dirty="0" smtClean="0"/>
          </a:p>
          <a:p>
            <a:pPr eaLnBrk="1" hangingPunct="1">
              <a:spcBef>
                <a:spcPct val="0"/>
              </a:spcBef>
              <a:defRPr/>
            </a:pPr>
            <a:r>
              <a:rPr lang="ja-JP" altLang="en-US" dirty="0" smtClean="0"/>
              <a:t>■判定上のポイント</a:t>
            </a:r>
            <a:endParaRPr lang="en-US" altLang="ja-JP" dirty="0" smtClean="0"/>
          </a:p>
          <a:p>
            <a:pPr marL="84138" indent="-84138" eaLnBrk="1" hangingPunct="1">
              <a:spcBef>
                <a:spcPct val="0"/>
              </a:spcBef>
              <a:defRPr/>
            </a:pPr>
            <a:r>
              <a:rPr lang="ja-JP" altLang="en-US" dirty="0" smtClean="0"/>
              <a:t>・最終的な二次判定が「要支援１」となるか「要支援２」となるかについては、その支援の必要性の高さに応じて、介護認定審査会が合議で決定します。</a:t>
            </a:r>
            <a:endParaRPr lang="en-US" altLang="ja-JP" dirty="0" smtClean="0"/>
          </a:p>
          <a:p>
            <a:pPr marL="84138" indent="-84138" eaLnBrk="1" hangingPunct="1">
              <a:spcBef>
                <a:spcPct val="0"/>
              </a:spcBef>
              <a:defRPr/>
            </a:pPr>
            <a:r>
              <a:rPr lang="ja-JP" altLang="en-US" dirty="0" smtClean="0"/>
              <a:t>・また本事例の場合、</a:t>
            </a:r>
            <a:r>
              <a:rPr lang="en-US" altLang="ja-JP" dirty="0" smtClean="0"/>
              <a:t>32</a:t>
            </a:r>
            <a:r>
              <a:rPr lang="ja-JP" altLang="en-US" dirty="0" smtClean="0"/>
              <a:t>分以上</a:t>
            </a:r>
            <a:r>
              <a:rPr lang="en-US" altLang="ja-JP" dirty="0" smtClean="0"/>
              <a:t>50</a:t>
            </a:r>
            <a:r>
              <a:rPr lang="ja-JP" altLang="en-US" dirty="0" smtClean="0"/>
              <a:t>分未満として二次判定（介護の手間にかかる審査判定）を確定した場合は、認知機能と状態の安定性について議論を行います。特記事項の内容から、認知機能の低下は認められませんが、関節リウマチの予後の判断によっては、半年以内に状態が悪化し、介護の手間が増大することによる再評価が必要と判断される可能性もあります。一方で、疾患としてのリウマチはすでに安定していると判断する可能性もありますが、いずれも、特記事項、主治医意見書に基づいて専門職の合議により判断することになります。</a:t>
            </a:r>
            <a:endParaRPr lang="en-US" altLang="ja-JP" dirty="0" smtClean="0"/>
          </a:p>
          <a:p>
            <a:pPr eaLnBrk="1" hangingPunct="1">
              <a:spcBef>
                <a:spcPct val="0"/>
              </a:spcBef>
              <a:defRPr/>
            </a:pPr>
            <a:endParaRPr lang="en-US" altLang="ja-JP" dirty="0" smtClean="0"/>
          </a:p>
        </p:txBody>
      </p:sp>
      <p:sp>
        <p:nvSpPr>
          <p:cNvPr id="3482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617198-87E1-4A06-A64F-66993D108FE4}" type="slidenum">
              <a:rPr lang="ja-JP" altLang="en-US" smtClean="0"/>
              <a:pPr fontAlgn="base">
                <a:spcBef>
                  <a:spcPct val="0"/>
                </a:spcBef>
                <a:spcAft>
                  <a:spcPct val="0"/>
                </a:spcAft>
                <a:defRPr/>
              </a:pPr>
              <a:t>7</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■軽度者の特記事項</a:t>
            </a:r>
            <a:endParaRPr lang="en-US" altLang="ja-JP" dirty="0" smtClean="0"/>
          </a:p>
          <a:p>
            <a:pPr marL="84138" indent="-84138" eaLnBrk="1" hangingPunct="1">
              <a:spcBef>
                <a:spcPct val="0"/>
              </a:spcBef>
              <a:defRPr/>
            </a:pPr>
            <a:r>
              <a:rPr lang="ja-JP" altLang="en-US" sz="1100" dirty="0" smtClean="0"/>
              <a:t>・事例２で見られる軽度者の特記事項の在り方については、厚生労働省から平成</a:t>
            </a:r>
            <a:r>
              <a:rPr lang="en-US" altLang="ja-JP" sz="1100" dirty="0" smtClean="0"/>
              <a:t>22</a:t>
            </a:r>
            <a:r>
              <a:rPr lang="ja-JP" altLang="en-US" sz="1100" dirty="0" smtClean="0"/>
              <a:t>年</a:t>
            </a:r>
            <a:r>
              <a:rPr lang="en-US" altLang="ja-JP" sz="1100" dirty="0" smtClean="0"/>
              <a:t>2</a:t>
            </a:r>
            <a:r>
              <a:rPr lang="ja-JP" altLang="en-US" sz="1100" dirty="0" smtClean="0"/>
              <a:t>月</a:t>
            </a:r>
            <a:r>
              <a:rPr lang="en-US" altLang="ja-JP" sz="1100" dirty="0" smtClean="0"/>
              <a:t>2</a:t>
            </a:r>
            <a:r>
              <a:rPr lang="ja-JP" altLang="en-US" sz="1100" dirty="0" smtClean="0"/>
              <a:t>日に発出された「</a:t>
            </a:r>
            <a:r>
              <a:rPr lang="en-US" altLang="ja-JP" sz="1100" dirty="0" smtClean="0"/>
              <a:t>『</a:t>
            </a:r>
            <a:r>
              <a:rPr lang="ja-JP" altLang="en-US" sz="1100" dirty="0" smtClean="0"/>
              <a:t>要介護認定の見直しに係る検証・検討会</a:t>
            </a:r>
            <a:r>
              <a:rPr lang="en-US" altLang="ja-JP" sz="1100" dirty="0" smtClean="0"/>
              <a:t>』</a:t>
            </a:r>
            <a:r>
              <a:rPr lang="ja-JP" altLang="en-US" sz="1100" dirty="0" smtClean="0"/>
              <a:t>における検討結果を踏まえた認定調査及び介護認定審査会における留意事項等について」において周知されています。</a:t>
            </a:r>
            <a:endParaRPr lang="en-US" altLang="ja-JP" sz="1100" dirty="0" smtClean="0"/>
          </a:p>
          <a:p>
            <a:pPr eaLnBrk="1" hangingPunct="1">
              <a:spcBef>
                <a:spcPct val="0"/>
              </a:spcBef>
              <a:defRPr/>
            </a:pPr>
            <a:endParaRPr lang="en-US" altLang="ja-JP" dirty="0" smtClean="0"/>
          </a:p>
          <a:p>
            <a:pPr eaLnBrk="1" hangingPunct="1">
              <a:spcBef>
                <a:spcPct val="0"/>
              </a:spcBef>
              <a:defRPr/>
            </a:pPr>
            <a:r>
              <a:rPr lang="ja-JP" altLang="en-US" dirty="0" smtClean="0"/>
              <a:t>（平成</a:t>
            </a:r>
            <a:r>
              <a:rPr lang="en-US" altLang="ja-JP" dirty="0" smtClean="0"/>
              <a:t>22</a:t>
            </a:r>
            <a:r>
              <a:rPr lang="ja-JP" altLang="en-US" dirty="0" smtClean="0"/>
              <a:t>年</a:t>
            </a:r>
            <a:r>
              <a:rPr lang="en-US" altLang="ja-JP" dirty="0" smtClean="0"/>
              <a:t>2</a:t>
            </a:r>
            <a:r>
              <a:rPr lang="ja-JP" altLang="en-US" dirty="0" smtClean="0"/>
              <a:t>月</a:t>
            </a:r>
            <a:r>
              <a:rPr lang="en-US" altLang="ja-JP" dirty="0" smtClean="0"/>
              <a:t>2</a:t>
            </a:r>
            <a:r>
              <a:rPr lang="ja-JP" altLang="en-US" dirty="0" smtClean="0"/>
              <a:t>日付事務連絡より抜粋）</a:t>
            </a:r>
            <a:endParaRPr lang="en-US" altLang="ja-JP" dirty="0" smtClean="0"/>
          </a:p>
          <a:p>
            <a:pPr marL="84138" indent="-84138" eaLnBrk="1" hangingPunct="1">
              <a:spcBef>
                <a:spcPct val="0"/>
              </a:spcBef>
              <a:defRPr/>
            </a:pPr>
            <a:r>
              <a:rPr lang="ja-JP" altLang="en-US" sz="1100" dirty="0" smtClean="0"/>
              <a:t>○軽度者に対する認定調査員による選択肢の選択においては、実際の介護の手間がある場合でも、その頻度が少ない場合が多く、選択の基準に従うと、「介助されていない」、「ない」又は「できる」を選択することになるが、その場合でも、特記事項に、実際に行われている介護の手間に関する情報を記載することとなっている。</a:t>
            </a:r>
          </a:p>
          <a:p>
            <a:pPr marL="84138" indent="-84138" eaLnBrk="1" hangingPunct="1">
              <a:spcBef>
                <a:spcPct val="0"/>
              </a:spcBef>
              <a:defRPr/>
            </a:pPr>
            <a:r>
              <a:rPr lang="ja-JP" altLang="en-US" sz="1100" dirty="0" smtClean="0"/>
              <a:t>○しかし、現状では、一次判定に反映されていない介護の手間が一定量生じているにも関わらず、特記事項に介護の手間に関する情報が記載されないため、介護認定審査会における二次判定で考慮できなくなっている場合が多い。</a:t>
            </a:r>
          </a:p>
        </p:txBody>
      </p:sp>
      <p:sp>
        <p:nvSpPr>
          <p:cNvPr id="3584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426C4C-41E3-4DD2-8F4C-B41D2C30B0E1}" type="slidenum">
              <a:rPr lang="ja-JP" altLang="en-US" smtClean="0"/>
              <a:pPr fontAlgn="base">
                <a:spcBef>
                  <a:spcPct val="0"/>
                </a:spcBef>
                <a:spcAft>
                  <a:spcPct val="0"/>
                </a:spcAft>
                <a:defRPr/>
              </a:pPr>
              <a:t>8</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11" name="ノート プレースホルダ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ja-JP" altLang="en-US" dirty="0" smtClean="0"/>
              <a:t>（平成</a:t>
            </a:r>
            <a:r>
              <a:rPr lang="en-US" altLang="ja-JP" dirty="0" smtClean="0"/>
              <a:t>22</a:t>
            </a:r>
            <a:r>
              <a:rPr lang="ja-JP" altLang="en-US" dirty="0" smtClean="0"/>
              <a:t>年</a:t>
            </a:r>
            <a:r>
              <a:rPr lang="en-US" altLang="ja-JP" dirty="0" smtClean="0"/>
              <a:t>2</a:t>
            </a:r>
            <a:r>
              <a:rPr lang="ja-JP" altLang="en-US" dirty="0" smtClean="0"/>
              <a:t>月</a:t>
            </a:r>
            <a:r>
              <a:rPr lang="en-US" altLang="ja-JP" dirty="0" smtClean="0"/>
              <a:t>2</a:t>
            </a:r>
            <a:r>
              <a:rPr lang="ja-JP" altLang="en-US" dirty="0" smtClean="0"/>
              <a:t>日付事務連絡より抜粋）</a:t>
            </a:r>
            <a:endParaRPr lang="en-US" altLang="ja-JP" dirty="0" smtClean="0"/>
          </a:p>
          <a:p>
            <a:pPr marL="84138" indent="-84138" eaLnBrk="1" hangingPunct="1">
              <a:spcBef>
                <a:spcPct val="0"/>
              </a:spcBef>
              <a:defRPr/>
            </a:pPr>
            <a:r>
              <a:rPr lang="ja-JP" altLang="en-US" sz="1100" dirty="0" smtClean="0"/>
              <a:t>○ 実際に調査項目の選択基準に含まれていない介護内容や、調査項目が設定されていない介護がある場合は、その具体的な「介護の手間」と「頻度」を特記事項に記載することとなっている。</a:t>
            </a:r>
          </a:p>
          <a:p>
            <a:pPr marL="84138" indent="-84138" eaLnBrk="1" hangingPunct="1">
              <a:spcBef>
                <a:spcPct val="0"/>
              </a:spcBef>
              <a:defRPr/>
            </a:pPr>
            <a:r>
              <a:rPr lang="ja-JP" altLang="en-US" sz="1100" dirty="0" smtClean="0"/>
              <a:t>○ しかし現状では、一次判定に反映されていない介護の手間が一定量生じているにも関わらず、選択基準に含まれていない介護の手間に関する情報については、記載されていないため、介護認定審査会における二次判定で考慮できなくなっている場合が多い。</a:t>
            </a:r>
          </a:p>
        </p:txBody>
      </p:sp>
      <p:sp>
        <p:nvSpPr>
          <p:cNvPr id="3686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A8DFF9-B835-43DA-B6E4-F98C2C267016}" type="slidenum">
              <a:rPr lang="ja-JP" altLang="en-US" smtClean="0"/>
              <a:pPr fontAlgn="base">
                <a:spcBef>
                  <a:spcPct val="0"/>
                </a:spcBef>
                <a:spcAft>
                  <a:spcPct val="0"/>
                </a:spcAft>
                <a:defRPr/>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normAutofit/>
          </a:bodyPr>
          <a:lstStyle>
            <a:lvl1pPr algn="l">
              <a:defRPr sz="2000"/>
            </a:lvl1pPr>
          </a:lstStyle>
          <a:p>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84DA8-2AD6-4F4D-893E-4F09BD05294C}" type="datetime1">
              <a:rPr lang="ja-JP" altLang="en-US"/>
              <a:pPr>
                <a:defRPr/>
              </a:pPr>
              <a:t>2011/10/3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6" name="スライド番号プレースホルダ 5"/>
          <p:cNvSpPr>
            <a:spLocks noGrp="1"/>
          </p:cNvSpPr>
          <p:nvPr>
            <p:ph type="sldNum" sz="quarter" idx="12"/>
          </p:nvPr>
        </p:nvSpPr>
        <p:spPr/>
        <p:txBody>
          <a:bodyPr/>
          <a:lstStyle>
            <a:lvl1pPr>
              <a:defRPr/>
            </a:lvl1pPr>
          </a:lstStyle>
          <a:p>
            <a:pPr>
              <a:defRPr/>
            </a:pPr>
            <a:fld id="{F18C3EE0-CEC8-4666-8DA9-BB8DB22A6EB7}"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角丸四角形 3"/>
          <p:cNvSpPr/>
          <p:nvPr userDrawn="1"/>
        </p:nvSpPr>
        <p:spPr>
          <a:xfrm>
            <a:off x="714348" y="857232"/>
            <a:ext cx="7929618" cy="142876"/>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4"/>
          <p:cNvSpPr/>
          <p:nvPr userDrawn="1"/>
        </p:nvSpPr>
        <p:spPr>
          <a:xfrm>
            <a:off x="357158" y="214290"/>
            <a:ext cx="785818" cy="78581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5"/>
          <p:cNvSpPr/>
          <p:nvPr userDrawn="1"/>
        </p:nvSpPr>
        <p:spPr>
          <a:xfrm>
            <a:off x="428596" y="285728"/>
            <a:ext cx="633418" cy="633418"/>
          </a:xfrm>
          <a:prstGeom prst="ellipse">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1"/>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a:buClr>
                <a:schemeClr val="tx2"/>
              </a:buClr>
              <a:buSzPct val="120000"/>
              <a:buFontTx/>
              <a:buBlip>
                <a:blip r:embed="rId2"/>
              </a:buBlip>
              <a:defRPr/>
            </a:lvl1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 3"/>
          <p:cNvSpPr>
            <a:spLocks noGrp="1"/>
          </p:cNvSpPr>
          <p:nvPr>
            <p:ph type="dt" sz="half" idx="10"/>
          </p:nvPr>
        </p:nvSpPr>
        <p:spPr/>
        <p:txBody>
          <a:bodyPr/>
          <a:lstStyle>
            <a:lvl1pPr>
              <a:defRPr/>
            </a:lvl1pPr>
          </a:lstStyle>
          <a:p>
            <a:pPr>
              <a:defRPr/>
            </a:pPr>
            <a:fld id="{244DA63B-BA82-4BD2-BB59-BF232E6EA989}" type="datetime1">
              <a:rPr lang="ja-JP" altLang="en-US"/>
              <a:pPr>
                <a:defRPr/>
              </a:pPr>
              <a:t>2011/10/3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9" name="スライド番号プレースホルダ 5"/>
          <p:cNvSpPr>
            <a:spLocks noGrp="1"/>
          </p:cNvSpPr>
          <p:nvPr>
            <p:ph type="sldNum" sz="quarter" idx="12"/>
          </p:nvPr>
        </p:nvSpPr>
        <p:spPr/>
        <p:txBody>
          <a:bodyPr/>
          <a:lstStyle>
            <a:lvl1pPr>
              <a:defRPr/>
            </a:lvl1pPr>
          </a:lstStyle>
          <a:p>
            <a:pPr>
              <a:defRPr/>
            </a:pPr>
            <a:fld id="{E7A0FD56-E536-47EF-930E-085259F5A78A}"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4" name="角丸四角形 3"/>
          <p:cNvSpPr/>
          <p:nvPr userDrawn="1"/>
        </p:nvSpPr>
        <p:spPr>
          <a:xfrm>
            <a:off x="714348" y="857232"/>
            <a:ext cx="7929618" cy="142876"/>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4"/>
          <p:cNvSpPr/>
          <p:nvPr userDrawn="1"/>
        </p:nvSpPr>
        <p:spPr>
          <a:xfrm>
            <a:off x="357158" y="214290"/>
            <a:ext cx="785818" cy="78581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5"/>
          <p:cNvSpPr/>
          <p:nvPr userDrawn="1"/>
        </p:nvSpPr>
        <p:spPr>
          <a:xfrm>
            <a:off x="428596" y="285728"/>
            <a:ext cx="633418" cy="633418"/>
          </a:xfrm>
          <a:prstGeom prst="ellipse">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6"/>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a:buSzPct val="120000"/>
              <a:buFontTx/>
              <a:buBlip>
                <a:blip r:embed="rId2"/>
              </a:buBlip>
              <a:defRPr/>
            </a:lvl1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日付プレースホルダ 3"/>
          <p:cNvSpPr>
            <a:spLocks noGrp="1"/>
          </p:cNvSpPr>
          <p:nvPr>
            <p:ph type="dt" sz="half" idx="10"/>
          </p:nvPr>
        </p:nvSpPr>
        <p:spPr/>
        <p:txBody>
          <a:bodyPr/>
          <a:lstStyle>
            <a:lvl1pPr>
              <a:defRPr/>
            </a:lvl1pPr>
          </a:lstStyle>
          <a:p>
            <a:pPr>
              <a:defRPr/>
            </a:pPr>
            <a:fld id="{C203298D-4D27-4C05-9B92-D1A16873CBAC}" type="datetime1">
              <a:rPr lang="ja-JP" altLang="en-US"/>
              <a:pPr>
                <a:defRPr/>
              </a:pPr>
              <a:t>2011/10/3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9" name="スライド番号プレースホルダ 5"/>
          <p:cNvSpPr>
            <a:spLocks noGrp="1"/>
          </p:cNvSpPr>
          <p:nvPr>
            <p:ph type="sldNum" sz="quarter" idx="12"/>
          </p:nvPr>
        </p:nvSpPr>
        <p:spPr/>
        <p:txBody>
          <a:bodyPr/>
          <a:lstStyle>
            <a:lvl1pPr>
              <a:defRPr/>
            </a:lvl1pPr>
          </a:lstStyle>
          <a:p>
            <a:pPr>
              <a:defRPr/>
            </a:pPr>
            <a:fld id="{0F9CBF6D-F595-440B-AEEC-5778A1B451B9}"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5" name="角丸四角形 4"/>
          <p:cNvSpPr/>
          <p:nvPr userDrawn="1"/>
        </p:nvSpPr>
        <p:spPr>
          <a:xfrm>
            <a:off x="714348" y="857232"/>
            <a:ext cx="7929618" cy="142876"/>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5"/>
          <p:cNvSpPr/>
          <p:nvPr userDrawn="1"/>
        </p:nvSpPr>
        <p:spPr>
          <a:xfrm>
            <a:off x="357158" y="214290"/>
            <a:ext cx="785818" cy="78581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6"/>
          <p:cNvSpPr/>
          <p:nvPr userDrawn="1"/>
        </p:nvSpPr>
        <p:spPr>
          <a:xfrm>
            <a:off x="428596" y="285728"/>
            <a:ext cx="633418" cy="633418"/>
          </a:xfrm>
          <a:prstGeom prst="ellipse">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6"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1"/>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8" name="日付プレースホルダ 4"/>
          <p:cNvSpPr>
            <a:spLocks noGrp="1"/>
          </p:cNvSpPr>
          <p:nvPr>
            <p:ph type="dt" sz="half" idx="10"/>
          </p:nvPr>
        </p:nvSpPr>
        <p:spPr/>
        <p:txBody>
          <a:bodyPr/>
          <a:lstStyle>
            <a:lvl1pPr>
              <a:defRPr/>
            </a:lvl1pPr>
          </a:lstStyle>
          <a:p>
            <a:pPr>
              <a:defRPr/>
            </a:pPr>
            <a:fld id="{A7B0F044-06A8-4CB3-B510-D5039BD92042}" type="datetime1">
              <a:rPr lang="ja-JP" altLang="en-US"/>
              <a:pPr>
                <a:defRPr/>
              </a:pPr>
              <a:t>2011/10/3</a:t>
            </a:fld>
            <a:endParaRPr lang="ja-JP" altLang="en-US"/>
          </a:p>
        </p:txBody>
      </p:sp>
      <p:sp>
        <p:nvSpPr>
          <p:cNvPr id="9" name="フッター プレースホルダ 5"/>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10" name="スライド番号プレースホルダ 6"/>
          <p:cNvSpPr>
            <a:spLocks noGrp="1"/>
          </p:cNvSpPr>
          <p:nvPr>
            <p:ph type="sldNum" sz="quarter" idx="12"/>
          </p:nvPr>
        </p:nvSpPr>
        <p:spPr/>
        <p:txBody>
          <a:bodyPr/>
          <a:lstStyle>
            <a:lvl1pPr>
              <a:defRPr/>
            </a:lvl1pPr>
          </a:lstStyle>
          <a:p>
            <a:pPr>
              <a:defRPr/>
            </a:pPr>
            <a:fld id="{90C42924-B356-4BB7-9B4A-E9D6B0827CB5}"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5" name="角丸四角形 4"/>
          <p:cNvSpPr/>
          <p:nvPr userDrawn="1"/>
        </p:nvSpPr>
        <p:spPr>
          <a:xfrm>
            <a:off x="714348" y="857232"/>
            <a:ext cx="7929618" cy="142876"/>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6" name="円/楕円 5"/>
          <p:cNvSpPr/>
          <p:nvPr userDrawn="1"/>
        </p:nvSpPr>
        <p:spPr>
          <a:xfrm>
            <a:off x="357158" y="214290"/>
            <a:ext cx="785818" cy="78581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6"/>
          <p:cNvSpPr/>
          <p:nvPr userDrawn="1"/>
        </p:nvSpPr>
        <p:spPr>
          <a:xfrm>
            <a:off x="428596" y="285728"/>
            <a:ext cx="633418" cy="633418"/>
          </a:xfrm>
          <a:prstGeom prst="ellipse">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12"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6"/>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8" name="日付プレースホルダ 4"/>
          <p:cNvSpPr>
            <a:spLocks noGrp="1"/>
          </p:cNvSpPr>
          <p:nvPr>
            <p:ph type="dt" sz="half" idx="10"/>
          </p:nvPr>
        </p:nvSpPr>
        <p:spPr/>
        <p:txBody>
          <a:bodyPr/>
          <a:lstStyle>
            <a:lvl1pPr>
              <a:defRPr/>
            </a:lvl1pPr>
          </a:lstStyle>
          <a:p>
            <a:pPr>
              <a:defRPr/>
            </a:pPr>
            <a:fld id="{E676434D-90C2-4122-A76E-B6F532EA335C}" type="datetime1">
              <a:rPr lang="ja-JP" altLang="en-US"/>
              <a:pPr>
                <a:defRPr/>
              </a:pPr>
              <a:t>2011/10/3</a:t>
            </a:fld>
            <a:endParaRPr lang="ja-JP" altLang="en-US"/>
          </a:p>
        </p:txBody>
      </p:sp>
      <p:sp>
        <p:nvSpPr>
          <p:cNvPr id="9" name="フッター プレースホルダ 5"/>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10" name="スライド番号プレースホルダ 6"/>
          <p:cNvSpPr>
            <a:spLocks noGrp="1"/>
          </p:cNvSpPr>
          <p:nvPr>
            <p:ph type="sldNum" sz="quarter" idx="12"/>
          </p:nvPr>
        </p:nvSpPr>
        <p:spPr/>
        <p:txBody>
          <a:bodyPr/>
          <a:lstStyle>
            <a:lvl1pPr>
              <a:defRPr/>
            </a:lvl1pPr>
          </a:lstStyle>
          <a:p>
            <a:pPr>
              <a:defRPr/>
            </a:pPr>
            <a:fld id="{26BA4B72-C4E6-4C5A-8281-5096DD471BCD}"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角丸四角形 2"/>
          <p:cNvSpPr/>
          <p:nvPr userDrawn="1"/>
        </p:nvSpPr>
        <p:spPr>
          <a:xfrm>
            <a:off x="714348" y="857232"/>
            <a:ext cx="7929618" cy="142876"/>
          </a:xfrm>
          <a:prstGeom prst="roundRect">
            <a:avLst>
              <a:gd name="adj" fmla="val 50000"/>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4" name="円/楕円 3"/>
          <p:cNvSpPr/>
          <p:nvPr userDrawn="1"/>
        </p:nvSpPr>
        <p:spPr>
          <a:xfrm>
            <a:off x="357158" y="214290"/>
            <a:ext cx="785818" cy="785818"/>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4"/>
          <p:cNvSpPr/>
          <p:nvPr userDrawn="1"/>
        </p:nvSpPr>
        <p:spPr>
          <a:xfrm>
            <a:off x="428596" y="285728"/>
            <a:ext cx="633418" cy="633418"/>
          </a:xfrm>
          <a:prstGeom prst="ellipse">
            <a:avLst/>
          </a:prstGeom>
          <a:solidFill>
            <a:schemeClr val="accent5">
              <a:lumMod val="40000"/>
              <a:lumOff val="6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9"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1"/>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6" name="日付プレースホルダ 2"/>
          <p:cNvSpPr>
            <a:spLocks noGrp="1"/>
          </p:cNvSpPr>
          <p:nvPr>
            <p:ph type="dt" sz="half" idx="10"/>
          </p:nvPr>
        </p:nvSpPr>
        <p:spPr/>
        <p:txBody>
          <a:bodyPr/>
          <a:lstStyle>
            <a:lvl1pPr>
              <a:defRPr/>
            </a:lvl1pPr>
          </a:lstStyle>
          <a:p>
            <a:pPr>
              <a:defRPr/>
            </a:pPr>
            <a:fld id="{03EEA631-3408-437D-BEEE-8F039A2F1FA7}" type="datetime1">
              <a:rPr lang="ja-JP" altLang="en-US"/>
              <a:pPr>
                <a:defRPr/>
              </a:pPr>
              <a:t>2011/10/3</a:t>
            </a:fld>
            <a:endParaRPr lang="ja-JP" altLang="en-US"/>
          </a:p>
        </p:txBody>
      </p:sp>
      <p:sp>
        <p:nvSpPr>
          <p:cNvPr id="7" name="フッター プレースホルダ 3"/>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8" name="スライド番号プレースホルダ 4"/>
          <p:cNvSpPr>
            <a:spLocks noGrp="1"/>
          </p:cNvSpPr>
          <p:nvPr>
            <p:ph type="sldNum" sz="quarter" idx="12"/>
          </p:nvPr>
        </p:nvSpPr>
        <p:spPr/>
        <p:txBody>
          <a:bodyPr/>
          <a:lstStyle>
            <a:lvl1pPr>
              <a:defRPr/>
            </a:lvl1pPr>
          </a:lstStyle>
          <a:p>
            <a:pPr>
              <a:defRPr/>
            </a:pPr>
            <a:fld id="{BFC37227-3F58-4D66-AF6E-1785C32E1E4D}"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角丸四角形 2"/>
          <p:cNvSpPr/>
          <p:nvPr userDrawn="1"/>
        </p:nvSpPr>
        <p:spPr>
          <a:xfrm>
            <a:off x="714348" y="857232"/>
            <a:ext cx="7929618" cy="142876"/>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4" name="円/楕円 3"/>
          <p:cNvSpPr/>
          <p:nvPr userDrawn="1"/>
        </p:nvSpPr>
        <p:spPr>
          <a:xfrm>
            <a:off x="357158" y="214290"/>
            <a:ext cx="785818" cy="785818"/>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5" name="円/楕円 4"/>
          <p:cNvSpPr/>
          <p:nvPr userDrawn="1"/>
        </p:nvSpPr>
        <p:spPr>
          <a:xfrm>
            <a:off x="428596" y="285728"/>
            <a:ext cx="633418" cy="633418"/>
          </a:xfrm>
          <a:prstGeom prst="ellipse">
            <a:avLst/>
          </a:pr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ja-JP" altLang="en-US"/>
          </a:p>
        </p:txBody>
      </p:sp>
      <p:sp>
        <p:nvSpPr>
          <p:cNvPr id="8" name="タイトル 1"/>
          <p:cNvSpPr>
            <a:spLocks noGrp="1"/>
          </p:cNvSpPr>
          <p:nvPr>
            <p:ph type="title"/>
          </p:nvPr>
        </p:nvSpPr>
        <p:spPr>
          <a:xfrm>
            <a:off x="1142976" y="142852"/>
            <a:ext cx="7543824" cy="7254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b="1" cap="none" spc="50" baseline="0">
                <a:ln w="11430"/>
                <a:solidFill>
                  <a:schemeClr val="accent6"/>
                </a:solidFill>
                <a:effectLst>
                  <a:outerShdw blurRad="76200" dist="50800" dir="5400000" algn="tl" rotWithShape="0">
                    <a:srgbClr val="000000">
                      <a:alpha val="65000"/>
                    </a:srgbClr>
                  </a:outerShdw>
                </a:effectLst>
              </a:defRPr>
            </a:lvl1pPr>
          </a:lstStyle>
          <a:p>
            <a:r>
              <a:rPr lang="ja-JP" altLang="en-US" dirty="0" smtClean="0"/>
              <a:t>マスタ タイトルの書式設定</a:t>
            </a:r>
            <a:endParaRPr lang="ja-JP" altLang="en-US" dirty="0"/>
          </a:p>
        </p:txBody>
      </p:sp>
      <p:sp>
        <p:nvSpPr>
          <p:cNvPr id="6" name="日付プレースホルダ 1"/>
          <p:cNvSpPr>
            <a:spLocks noGrp="1"/>
          </p:cNvSpPr>
          <p:nvPr>
            <p:ph type="dt" sz="half" idx="10"/>
          </p:nvPr>
        </p:nvSpPr>
        <p:spPr/>
        <p:txBody>
          <a:bodyPr/>
          <a:lstStyle>
            <a:lvl1pPr>
              <a:defRPr/>
            </a:lvl1pPr>
          </a:lstStyle>
          <a:p>
            <a:pPr>
              <a:defRPr/>
            </a:pPr>
            <a:fld id="{EE8B6542-7F55-44AF-91F7-A4C4F69B154A}" type="datetime1">
              <a:rPr lang="ja-JP" altLang="en-US"/>
              <a:pPr>
                <a:defRPr/>
              </a:pPr>
              <a:t>2011/10/3</a:t>
            </a:fld>
            <a:endParaRPr lang="ja-JP" altLang="en-US"/>
          </a:p>
        </p:txBody>
      </p:sp>
      <p:sp>
        <p:nvSpPr>
          <p:cNvPr id="7" name="フッター プレースホルダ 2"/>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9" name="スライド番号プレースホルダ 3"/>
          <p:cNvSpPr>
            <a:spLocks noGrp="1"/>
          </p:cNvSpPr>
          <p:nvPr>
            <p:ph type="sldNum" sz="quarter" idx="12"/>
          </p:nvPr>
        </p:nvSpPr>
        <p:spPr/>
        <p:txBody>
          <a:bodyPr/>
          <a:lstStyle>
            <a:lvl1pPr>
              <a:defRPr/>
            </a:lvl1pPr>
          </a:lstStyle>
          <a:p>
            <a:pPr>
              <a:defRPr/>
            </a:pPr>
            <a:fld id="{A78F8480-4E55-4A24-AE22-DEE77249D318}"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7AB878D-C260-4064-905C-DBA9A5CCFA4E}" type="datetime1">
              <a:rPr lang="ja-JP" altLang="en-US"/>
              <a:pPr>
                <a:defRPr/>
              </a:pPr>
              <a:t>2011/10/3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ja-JP" altLang="en-US"/>
              <a:t>厚生労働省 要介護認定適正化事業</a:t>
            </a:r>
          </a:p>
        </p:txBody>
      </p:sp>
      <p:sp>
        <p:nvSpPr>
          <p:cNvPr id="5" name="スライド番号プレースホルダ 5"/>
          <p:cNvSpPr>
            <a:spLocks noGrp="1"/>
          </p:cNvSpPr>
          <p:nvPr>
            <p:ph type="sldNum" sz="quarter" idx="12"/>
          </p:nvPr>
        </p:nvSpPr>
        <p:spPr/>
        <p:txBody>
          <a:bodyPr/>
          <a:lstStyle>
            <a:lvl1pPr>
              <a:defRPr/>
            </a:lvl1pPr>
          </a:lstStyle>
          <a:p>
            <a:pPr>
              <a:defRPr/>
            </a:pPr>
            <a:fld id="{925F4374-BEE7-4629-8604-BFB32B906C82}"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14313"/>
            <a:ext cx="8229600" cy="725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4783F98-532C-46A1-8C91-7847C6312CD3}" type="datetime1">
              <a:rPr lang="ja-JP" altLang="en-US"/>
              <a:pPr>
                <a:defRPr/>
              </a:pPr>
              <a:t>2011/10/3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ea typeface="+mn-ea"/>
              </a:defRPr>
            </a:lvl1pPr>
          </a:lstStyle>
          <a:p>
            <a:pPr>
              <a:defRPr/>
            </a:pPr>
            <a:r>
              <a:rPr lang="ja-JP" altLang="en-US"/>
              <a:t>厚生労働省 要介護認定適正化事業</a:t>
            </a: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A3D7099-B857-4F0D-BE88-085B1C724A0E}"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0" r:id="rId5"/>
    <p:sldLayoutId id="2147483661" r:id="rId6"/>
    <p:sldLayoutId id="2147483662" r:id="rId7"/>
    <p:sldLayoutId id="2147483656" r:id="rId8"/>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w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事例１のポイント解説</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992188"/>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１</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en-US" altLang="ja-JP" sz="1400" dirty="0" smtClean="0"/>
                        <a:t>57.2</a:t>
                      </a:r>
                      <a:r>
                        <a:rPr kumimoji="1" lang="ja-JP" altLang="en-US" sz="1400" dirty="0" smtClean="0"/>
                        <a:t>分＋</a:t>
                      </a:r>
                      <a:r>
                        <a:rPr kumimoji="1" lang="en-US" altLang="ja-JP" sz="1400" dirty="0" smtClean="0"/>
                        <a:t>20.0</a:t>
                      </a:r>
                      <a:r>
                        <a:rPr kumimoji="1" lang="ja-JP" altLang="en-US" sz="1400" dirty="0" smtClean="0"/>
                        <a:t>分</a:t>
                      </a:r>
                      <a:r>
                        <a:rPr kumimoji="1" lang="ja-JP" altLang="en-US" sz="1600" dirty="0" smtClean="0"/>
                        <a:t>＝</a:t>
                      </a:r>
                      <a:r>
                        <a:rPr kumimoji="1" lang="en-US" altLang="ja-JP" sz="1600" dirty="0" smtClean="0"/>
                        <a:t>77.2</a:t>
                      </a:r>
                      <a:r>
                        <a:rPr kumimoji="1" lang="ja-JP" altLang="en-US" sz="1600" dirty="0" smtClean="0"/>
                        <a:t>分</a:t>
                      </a:r>
                      <a:endParaRPr kumimoji="1" lang="ja-JP" altLang="en-US" sz="1600" dirty="0"/>
                    </a:p>
                  </a:txBody>
                  <a:tcPr anchor="ctr"/>
                </a:tc>
                <a:tc rowSpan="2">
                  <a:txBody>
                    <a:bodyPr/>
                    <a:lstStyle/>
                    <a:p>
                      <a:r>
                        <a:rPr kumimoji="1" lang="ja-JP" altLang="en-US" sz="1400" dirty="0" smtClean="0"/>
                        <a:t>複数の調査項目が「適切な介助の方法」で選択されており、一次判定の確認を行なう必要があるケース。二次判定においては、認知症加算の内容について特記事項での確認がポイント。</a:t>
                      </a:r>
                      <a:endParaRPr kumimoji="1" lang="ja-JP" altLang="en-US" sz="1400" dirty="0"/>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r>
                        <a:rPr kumimoji="1" lang="ja-JP" altLang="en-US" sz="1400" dirty="0" smtClean="0"/>
                        <a:t>要介護２→要介護３</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E3113CB0-F2B7-4268-8B5B-21B675D08F1C}" type="slidenum">
              <a:rPr lang="ja-JP" altLang="en-US"/>
              <a:pPr>
                <a:defRPr/>
              </a:pPr>
              <a:t>1</a:t>
            </a:fld>
            <a:endParaRPr lang="ja-JP" altLang="en-US"/>
          </a:p>
        </p:txBody>
      </p:sp>
      <p:graphicFrame>
        <p:nvGraphicFramePr>
          <p:cNvPr id="7" name="図表 6"/>
          <p:cNvGraphicFramePr/>
          <p:nvPr/>
        </p:nvGraphicFramePr>
        <p:xfrm>
          <a:off x="457200" y="2458385"/>
          <a:ext cx="8229600" cy="362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319D2F04-BF73-42DD-89C6-DFFD2E3E7A85}" type="slidenum">
              <a:rPr lang="ja-JP" altLang="en-US"/>
              <a:pPr>
                <a:defRPr/>
              </a:pPr>
              <a:t>10</a:t>
            </a:fld>
            <a:endParaRPr lang="ja-JP" altLang="en-US"/>
          </a:p>
        </p:txBody>
      </p:sp>
      <p:sp>
        <p:nvSpPr>
          <p:cNvPr id="30723" name="テキスト ボックス 5"/>
          <p:cNvSpPr txBox="1">
            <a:spLocks noChangeArrowheads="1"/>
          </p:cNvSpPr>
          <p:nvPr/>
        </p:nvSpPr>
        <p:spPr bwMode="auto">
          <a:xfrm>
            <a:off x="884238" y="5832475"/>
            <a:ext cx="7337425" cy="830263"/>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日付事務連絡）」</a:t>
            </a:r>
            <a:endParaRPr lang="en-US" altLang="ja-JP" sz="1600">
              <a:latin typeface="Calibri" pitchFamily="34" charset="0"/>
            </a:endParaRPr>
          </a:p>
          <a:p>
            <a:r>
              <a:rPr lang="ja-JP" altLang="en-US" sz="1600">
                <a:latin typeface="Calibri" pitchFamily="34" charset="0"/>
              </a:rPr>
              <a:t>「要介護認定等の方法の見直しに係る</a:t>
            </a:r>
            <a:r>
              <a:rPr lang="en-US" altLang="ja-JP" sz="1600">
                <a:latin typeface="Calibri" pitchFamily="34" charset="0"/>
              </a:rPr>
              <a:t>Q&amp;A</a:t>
            </a:r>
            <a:r>
              <a:rPr lang="ja-JP" altLang="en-US" sz="1600">
                <a:latin typeface="Calibri" pitchFamily="34" charset="0"/>
              </a:rPr>
              <a:t>　問</a:t>
            </a:r>
            <a:r>
              <a:rPr lang="en-US" altLang="ja-JP" sz="1600">
                <a:latin typeface="Calibri" pitchFamily="34" charset="0"/>
              </a:rPr>
              <a:t>21</a:t>
            </a:r>
            <a:r>
              <a:rPr lang="ja-JP" altLang="en-US" sz="1600">
                <a:latin typeface="Calibri" pitchFamily="34" charset="0"/>
              </a:rPr>
              <a:t>」より</a:t>
            </a:r>
          </a:p>
        </p:txBody>
      </p:sp>
      <p:pic>
        <p:nvPicPr>
          <p:cNvPr id="30724" name="Picture 2"/>
          <p:cNvPicPr>
            <a:picLocks noGrp="1" noChangeAspect="1" noChangeArrowheads="1"/>
          </p:cNvPicPr>
          <p:nvPr>
            <p:ph idx="1"/>
          </p:nvPr>
        </p:nvPicPr>
        <p:blipFill>
          <a:blip r:embed="rId3"/>
          <a:srcRect l="11841" t="23273" r="17776" b="12959"/>
          <a:stretch>
            <a:fillRect/>
          </a:stretch>
        </p:blipFill>
        <p:spPr>
          <a:xfrm>
            <a:off x="422275" y="1089025"/>
            <a:ext cx="8396288" cy="47561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8075FB16-907E-4912-832B-2DE253B23ABC}" type="slidenum">
              <a:rPr lang="ja-JP" altLang="en-US"/>
              <a:pPr>
                <a:defRPr/>
              </a:pPr>
              <a:t>11</a:t>
            </a:fld>
            <a:endParaRPr lang="ja-JP" altLang="en-US"/>
          </a:p>
        </p:txBody>
      </p:sp>
      <p:pic>
        <p:nvPicPr>
          <p:cNvPr id="32771" name="Picture 2" descr="\\azabu\Kenkai\KeiSya_T\社員限\00医福Ｇ\金澤\DAT\~20110201\20101119\20101119\有無_green\有無_10.jpg"/>
          <p:cNvPicPr>
            <a:picLocks noGrp="1" noChangeAspect="1" noChangeArrowheads="1"/>
          </p:cNvPicPr>
          <p:nvPr>
            <p:ph idx="1"/>
          </p:nvPr>
        </p:nvPicPr>
        <p:blipFill>
          <a:blip r:embed="rId3"/>
          <a:srcRect l="3516" t="17996" r="2399" b="11604"/>
          <a:stretch>
            <a:fillRect/>
          </a:stretch>
        </p:blipFill>
        <p:spPr>
          <a:xfrm>
            <a:off x="457200" y="1127125"/>
            <a:ext cx="8245475" cy="4627563"/>
          </a:xfrm>
        </p:spPr>
      </p:pic>
      <p:sp>
        <p:nvSpPr>
          <p:cNvPr id="32772" name="テキスト ボックス 5"/>
          <p:cNvSpPr txBox="1">
            <a:spLocks noChangeArrowheads="1"/>
          </p:cNvSpPr>
          <p:nvPr/>
        </p:nvSpPr>
        <p:spPr bwMode="auto">
          <a:xfrm>
            <a:off x="884238" y="5832475"/>
            <a:ext cx="7337425" cy="830263"/>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日付事務連絡）」より</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事例３・４のポイント解説</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992188"/>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３・４</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ja-JP" altLang="en-US" sz="1600" dirty="0" smtClean="0"/>
                        <a:t>事例３：</a:t>
                      </a:r>
                      <a:r>
                        <a:rPr kumimoji="1" lang="en-US" altLang="ja-JP" sz="1600" dirty="0" smtClean="0"/>
                        <a:t>96.3</a:t>
                      </a:r>
                      <a:r>
                        <a:rPr kumimoji="1" lang="ja-JP" altLang="en-US" sz="1600" dirty="0" smtClean="0"/>
                        <a:t>分</a:t>
                      </a:r>
                      <a:endParaRPr kumimoji="1" lang="en-US" altLang="ja-JP" sz="1600" dirty="0" smtClean="0"/>
                    </a:p>
                    <a:p>
                      <a:pPr algn="ctr"/>
                      <a:r>
                        <a:rPr kumimoji="1" lang="ja-JP" altLang="en-US" sz="1600" dirty="0" smtClean="0"/>
                        <a:t>事例４：</a:t>
                      </a:r>
                      <a:r>
                        <a:rPr kumimoji="1" lang="en-US" altLang="ja-JP" sz="1600" dirty="0" smtClean="0"/>
                        <a:t>99.5</a:t>
                      </a:r>
                      <a:r>
                        <a:rPr kumimoji="1" lang="ja-JP" altLang="en-US" sz="1600" dirty="0" smtClean="0"/>
                        <a:t>分</a:t>
                      </a:r>
                      <a:endParaRPr kumimoji="1" lang="ja-JP" altLang="en-US" sz="1600" dirty="0"/>
                    </a:p>
                  </a:txBody>
                  <a:tcPr anchor="ctr"/>
                </a:tc>
                <a:tc rowSpan="2">
                  <a:txBody>
                    <a:bodyPr/>
                    <a:lstStyle/>
                    <a:p>
                      <a:r>
                        <a:rPr kumimoji="1" lang="ja-JP" altLang="en-US" sz="1400" dirty="0" smtClean="0">
                          <a:solidFill>
                            <a:schemeClr val="tx1"/>
                          </a:solidFill>
                        </a:rPr>
                        <a:t>ともに「寝たきり」で「経管栄養」のケース。「寝たきり」「経管栄養」の介護の手間にも多様性があることを伝える事例。</a:t>
                      </a:r>
                      <a:endParaRPr kumimoji="1" lang="ja-JP" altLang="en-US" sz="1400" dirty="0">
                        <a:solidFill>
                          <a:schemeClr val="tx1"/>
                        </a:solidFill>
                      </a:endParaRPr>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pPr algn="ctr"/>
                      <a:r>
                        <a:rPr kumimoji="1" lang="ja-JP" altLang="en-US" sz="1400" dirty="0" smtClean="0"/>
                        <a:t>要介護４</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C5C6C875-CD6C-4FA7-98AA-BDBF04D52254}" type="slidenum">
              <a:rPr lang="ja-JP" altLang="en-US"/>
              <a:pPr>
                <a:defRPr/>
              </a:pPr>
              <a:t>12</a:t>
            </a:fld>
            <a:endParaRPr lang="ja-JP" altLang="en-US"/>
          </a:p>
        </p:txBody>
      </p:sp>
      <p:graphicFrame>
        <p:nvGraphicFramePr>
          <p:cNvPr id="6" name="図表 5"/>
          <p:cNvGraphicFramePr/>
          <p:nvPr/>
        </p:nvGraphicFramePr>
        <p:xfrm>
          <a:off x="457200" y="2458385"/>
          <a:ext cx="8229600" cy="2878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p:cNvSpPr txBox="1"/>
          <p:nvPr/>
        </p:nvSpPr>
        <p:spPr>
          <a:xfrm>
            <a:off x="427038" y="269875"/>
            <a:ext cx="646112" cy="647700"/>
          </a:xfrm>
          <a:prstGeom prst="rect">
            <a:avLst/>
          </a:prstGeom>
          <a:noFill/>
        </p:spPr>
        <p:txBody>
          <a:bodyPr>
            <a:spAutoFit/>
          </a:bodyPr>
          <a:lstStyle/>
          <a:p>
            <a:pPr algn="ctr" fontAlgn="auto">
              <a:spcBef>
                <a:spcPts val="0"/>
              </a:spcBef>
              <a:spcAft>
                <a:spcPts val="0"/>
              </a:spcAft>
              <a:defRPr/>
            </a:pPr>
            <a:r>
              <a:rPr lang="ja-JP" altLang="en-US" dirty="0">
                <a:solidFill>
                  <a:schemeClr val="accent6">
                    <a:lumMod val="75000"/>
                  </a:schemeClr>
                </a:solidFill>
                <a:latin typeface="+mj-ea"/>
                <a:ea typeface="+mj-ea"/>
              </a:rPr>
              <a:t>事例</a:t>
            </a:r>
            <a:r>
              <a:rPr lang="en-US" altLang="ja-JP" dirty="0">
                <a:solidFill>
                  <a:schemeClr val="accent6">
                    <a:lumMod val="75000"/>
                  </a:schemeClr>
                </a:solidFill>
                <a:latin typeface="+mj-ea"/>
                <a:ea typeface="+mj-ea"/>
              </a:rPr>
              <a:t/>
            </a:r>
            <a:br>
              <a:rPr lang="en-US" altLang="ja-JP" dirty="0">
                <a:solidFill>
                  <a:schemeClr val="accent6">
                    <a:lumMod val="75000"/>
                  </a:schemeClr>
                </a:solidFill>
                <a:latin typeface="+mj-ea"/>
                <a:ea typeface="+mj-ea"/>
              </a:rPr>
            </a:br>
            <a:r>
              <a:rPr lang="en-US" altLang="ja-JP" dirty="0">
                <a:solidFill>
                  <a:schemeClr val="accent6">
                    <a:lumMod val="75000"/>
                  </a:schemeClr>
                </a:solidFill>
                <a:latin typeface="HGP創英角ｺﾞｼｯｸUB" pitchFamily="50" charset="-128"/>
                <a:ea typeface="HGP創英角ｺﾞｼｯｸUB" pitchFamily="50" charset="-128"/>
              </a:rPr>
              <a:t>3</a:t>
            </a:r>
            <a:r>
              <a:rPr lang="ja-JP" altLang="en-US" dirty="0">
                <a:solidFill>
                  <a:schemeClr val="accent6">
                    <a:lumMod val="75000"/>
                  </a:schemeClr>
                </a:solidFill>
                <a:latin typeface="HGP創英角ｺﾞｼｯｸUB" pitchFamily="50" charset="-128"/>
                <a:ea typeface="HGP創英角ｺﾞｼｯｸUB" pitchFamily="50" charset="-128"/>
              </a:rPr>
              <a:t>・</a:t>
            </a:r>
            <a:r>
              <a:rPr lang="en-US" altLang="ja-JP" dirty="0">
                <a:solidFill>
                  <a:schemeClr val="accent6">
                    <a:lumMod val="75000"/>
                  </a:schemeClr>
                </a:solidFill>
                <a:latin typeface="HGP創英角ｺﾞｼｯｸUB" pitchFamily="50" charset="-128"/>
                <a:ea typeface="HGP創英角ｺﾞｼｯｸUB" pitchFamily="50" charset="-128"/>
              </a:rPr>
              <a:t>4</a:t>
            </a:r>
            <a:endParaRPr lang="ja-JP" altLang="en-US" dirty="0">
              <a:solidFill>
                <a:schemeClr val="accent6">
                  <a:lumMod val="75000"/>
                </a:schemeClr>
              </a:solidFill>
              <a:latin typeface="HGP創英角ｺﾞｼｯｸUB" pitchFamily="50" charset="-128"/>
              <a:ea typeface="HGP創英角ｺﾞｼｯｸUB"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eaLnBrk="1" fontAlgn="auto" hangingPunct="1">
              <a:spcAft>
                <a:spcPts val="0"/>
              </a:spcAft>
              <a:defRPr/>
            </a:pPr>
            <a:r>
              <a:rPr lang="ja-JP" altLang="en-US" sz="3200" dirty="0" smtClean="0"/>
              <a:t>「寝たきり」事例の特記事項①</a:t>
            </a:r>
            <a:endParaRPr lang="ja-JP" altLang="en-US" sz="3200" dirty="0"/>
          </a:p>
        </p:txBody>
      </p:sp>
      <p:sp>
        <p:nvSpPr>
          <p:cNvPr id="3" name="コンテンツ プレースホルダ 2"/>
          <p:cNvSpPr>
            <a:spLocks noGrp="1"/>
          </p:cNvSpPr>
          <p:nvPr>
            <p:ph idx="1"/>
          </p:nvPr>
        </p:nvSpPr>
        <p:spPr>
          <a:xfrm>
            <a:off x="457200" y="1071563"/>
            <a:ext cx="8229600" cy="5500687"/>
          </a:xfrm>
        </p:spPr>
        <p:txBody>
          <a:bodyPr rtlCol="0">
            <a:normAutofit fontScale="77500" lnSpcReduction="20000"/>
          </a:bodyPr>
          <a:lstStyle/>
          <a:p>
            <a:pPr eaLnBrk="1" fontAlgn="auto" hangingPunct="1">
              <a:lnSpc>
                <a:spcPct val="120000"/>
              </a:lnSpc>
              <a:spcAft>
                <a:spcPts val="0"/>
              </a:spcAft>
              <a:defRPr/>
            </a:pPr>
            <a:r>
              <a:rPr lang="ja-JP" altLang="en-US" dirty="0" smtClean="0"/>
              <a:t>原則として、以下のそれぞれにかかる介護の手間は</a:t>
            </a:r>
            <a:r>
              <a:rPr lang="ja-JP" altLang="en-US" u="sng" dirty="0" smtClean="0"/>
              <a:t>「一次判定」ですでに加味されている</a:t>
            </a:r>
            <a:r>
              <a:rPr lang="ja-JP" altLang="en-US" dirty="0" smtClean="0"/>
              <a:t>が、個人差があるため、特記事項に具体的な介護の手間を記載することが必要。</a:t>
            </a:r>
            <a:endParaRPr lang="en-US" altLang="ja-JP" dirty="0" smtClean="0"/>
          </a:p>
          <a:p>
            <a:pPr lvl="1" eaLnBrk="1" fontAlgn="auto" hangingPunct="1">
              <a:lnSpc>
                <a:spcPct val="120000"/>
              </a:lnSpc>
              <a:spcAft>
                <a:spcPts val="0"/>
              </a:spcAft>
              <a:buFont typeface="Arial" pitchFamily="34" charset="0"/>
              <a:buChar char="–"/>
              <a:defRPr/>
            </a:pPr>
            <a:endParaRPr lang="en-US" altLang="ja-JP" dirty="0" smtClean="0"/>
          </a:p>
          <a:p>
            <a:pPr eaLnBrk="1" fontAlgn="auto" hangingPunct="1">
              <a:spcAft>
                <a:spcPts val="0"/>
              </a:spcAft>
              <a:defRPr/>
            </a:pPr>
            <a:r>
              <a:rPr lang="ja-JP" altLang="en-US" dirty="0" smtClean="0"/>
              <a:t>経管栄養</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長時間の観察を要する場合や、時間をかけて注入する必要がある場合は、特記事項に明記する。経管栄養は、注入する栄養剤によって、投入時間や管理にかかる手間が異なることから、どの程度の介護の手間を要するのかについて、聞き取ることが重要（事例</a:t>
            </a:r>
            <a:r>
              <a:rPr lang="en-US" altLang="ja-JP" dirty="0" smtClean="0"/>
              <a:t>3</a:t>
            </a:r>
            <a:r>
              <a:rPr lang="ja-JP" altLang="en-US" dirty="0" smtClean="0"/>
              <a:t>・</a:t>
            </a:r>
            <a:r>
              <a:rPr lang="en-US" altLang="ja-JP" dirty="0" smtClean="0"/>
              <a:t>4</a:t>
            </a:r>
            <a:r>
              <a:rPr lang="ja-JP" altLang="en-US" dirty="0" smtClean="0"/>
              <a:t>の特記事項参照）。</a:t>
            </a:r>
            <a:endParaRPr lang="en-US" altLang="ja-JP" dirty="0" smtClean="0"/>
          </a:p>
          <a:p>
            <a:pPr lvl="2" eaLnBrk="1" fontAlgn="auto" hangingPunct="1">
              <a:spcAft>
                <a:spcPts val="0"/>
              </a:spcAft>
              <a:buFont typeface="Arial" pitchFamily="34" charset="0"/>
              <a:buChar char="•"/>
              <a:defRPr/>
            </a:pPr>
            <a:endParaRPr lang="en-US" altLang="ja-JP" dirty="0" smtClean="0"/>
          </a:p>
          <a:p>
            <a:pPr eaLnBrk="1" fontAlgn="auto" hangingPunct="1">
              <a:spcAft>
                <a:spcPts val="0"/>
              </a:spcAft>
              <a:defRPr/>
            </a:pPr>
            <a:r>
              <a:rPr lang="ja-JP" altLang="en-US" dirty="0" smtClean="0"/>
              <a:t>喀痰吸引</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経管栄養を行う申請者の場合、喀痰吸引も同時に行われている場合が多い。回数等に配慮して特記事項に記載する。</a:t>
            </a:r>
            <a:endParaRPr lang="en-US" altLang="ja-JP" dirty="0" smtClean="0"/>
          </a:p>
          <a:p>
            <a:pPr lvl="2" eaLnBrk="1" fontAlgn="auto" hangingPunct="1">
              <a:spcAft>
                <a:spcPts val="0"/>
              </a:spcAft>
              <a:buFont typeface="Arial" pitchFamily="34" charset="0"/>
              <a:buChar char="•"/>
              <a:defRPr/>
            </a:pPr>
            <a:endParaRPr lang="en-US" altLang="ja-JP" dirty="0" smtClean="0"/>
          </a:p>
          <a:p>
            <a:pPr lvl="1" eaLnBrk="1" fontAlgn="auto" hangingPunct="1">
              <a:spcAft>
                <a:spcPts val="0"/>
              </a:spcAft>
              <a:buFont typeface="Arial" pitchFamily="34" charset="0"/>
              <a:buChar char="–"/>
              <a:defRPr/>
            </a:pPr>
            <a:endParaRPr lang="en-US" altLang="ja-JP" dirty="0" smtClean="0"/>
          </a:p>
        </p:txBody>
      </p:sp>
      <p:sp>
        <p:nvSpPr>
          <p:cNvPr id="4" name="テキスト ボックス 3"/>
          <p:cNvSpPr txBox="1"/>
          <p:nvPr/>
        </p:nvSpPr>
        <p:spPr>
          <a:xfrm>
            <a:off x="427038" y="269875"/>
            <a:ext cx="646112" cy="647700"/>
          </a:xfrm>
          <a:prstGeom prst="rect">
            <a:avLst/>
          </a:prstGeom>
          <a:noFill/>
        </p:spPr>
        <p:txBody>
          <a:bodyPr>
            <a:spAutoFit/>
          </a:bodyPr>
          <a:lstStyle/>
          <a:p>
            <a:pPr algn="ctr" fontAlgn="auto">
              <a:spcBef>
                <a:spcPts val="0"/>
              </a:spcBef>
              <a:spcAft>
                <a:spcPts val="0"/>
              </a:spcAft>
              <a:defRPr/>
            </a:pPr>
            <a:r>
              <a:rPr lang="ja-JP" altLang="en-US" dirty="0">
                <a:solidFill>
                  <a:schemeClr val="accent6">
                    <a:lumMod val="75000"/>
                  </a:schemeClr>
                </a:solidFill>
                <a:latin typeface="+mj-ea"/>
                <a:ea typeface="+mj-ea"/>
              </a:rPr>
              <a:t>事例</a:t>
            </a:r>
            <a:r>
              <a:rPr lang="en-US" altLang="ja-JP" dirty="0">
                <a:solidFill>
                  <a:schemeClr val="accent6">
                    <a:lumMod val="75000"/>
                  </a:schemeClr>
                </a:solidFill>
                <a:latin typeface="+mj-ea"/>
                <a:ea typeface="+mj-ea"/>
              </a:rPr>
              <a:t/>
            </a:r>
            <a:br>
              <a:rPr lang="en-US" altLang="ja-JP" dirty="0">
                <a:solidFill>
                  <a:schemeClr val="accent6">
                    <a:lumMod val="75000"/>
                  </a:schemeClr>
                </a:solidFill>
                <a:latin typeface="+mj-ea"/>
                <a:ea typeface="+mj-ea"/>
              </a:rPr>
            </a:br>
            <a:r>
              <a:rPr lang="en-US" altLang="ja-JP" dirty="0">
                <a:solidFill>
                  <a:schemeClr val="accent6">
                    <a:lumMod val="75000"/>
                  </a:schemeClr>
                </a:solidFill>
                <a:latin typeface="HGP創英角ｺﾞｼｯｸUB" pitchFamily="50" charset="-128"/>
                <a:ea typeface="HGP創英角ｺﾞｼｯｸUB" pitchFamily="50" charset="-128"/>
              </a:rPr>
              <a:t>3</a:t>
            </a:r>
            <a:r>
              <a:rPr lang="ja-JP" altLang="en-US" dirty="0">
                <a:solidFill>
                  <a:schemeClr val="accent6">
                    <a:lumMod val="75000"/>
                  </a:schemeClr>
                </a:solidFill>
                <a:latin typeface="HGP創英角ｺﾞｼｯｸUB" pitchFamily="50" charset="-128"/>
                <a:ea typeface="HGP創英角ｺﾞｼｯｸUB" pitchFamily="50" charset="-128"/>
              </a:rPr>
              <a:t>・</a:t>
            </a:r>
            <a:r>
              <a:rPr lang="en-US" altLang="ja-JP" dirty="0">
                <a:solidFill>
                  <a:schemeClr val="accent6">
                    <a:lumMod val="75000"/>
                  </a:schemeClr>
                </a:solidFill>
                <a:latin typeface="HGP創英角ｺﾞｼｯｸUB" pitchFamily="50" charset="-128"/>
                <a:ea typeface="HGP創英角ｺﾞｼｯｸUB" pitchFamily="50" charset="-128"/>
              </a:rPr>
              <a:t>4</a:t>
            </a:r>
            <a:endParaRPr lang="ja-JP" altLang="en-US" dirty="0">
              <a:solidFill>
                <a:schemeClr val="accent6">
                  <a:lumMod val="75000"/>
                </a:schemeClr>
              </a:solidFill>
              <a:latin typeface="HGP創英角ｺﾞｼｯｸUB" pitchFamily="50" charset="-128"/>
              <a:ea typeface="HGP創英角ｺﾞｼｯｸUB" pitchFamily="50" charset="-128"/>
            </a:endParaRPr>
          </a:p>
        </p:txBody>
      </p:sp>
      <p:sp>
        <p:nvSpPr>
          <p:cNvPr id="5" name="スライド番号プレースホルダ 4"/>
          <p:cNvSpPr>
            <a:spLocks noGrp="1"/>
          </p:cNvSpPr>
          <p:nvPr>
            <p:ph type="sldNum" sz="quarter" idx="12"/>
          </p:nvPr>
        </p:nvSpPr>
        <p:spPr/>
        <p:txBody>
          <a:bodyPr/>
          <a:lstStyle/>
          <a:p>
            <a:pPr>
              <a:defRPr/>
            </a:pPr>
            <a:fld id="{8B5FD605-46FC-4C06-966A-3808CA6EC7AD}" type="slidenum">
              <a:rPr lang="ja-JP" altLang="en-US"/>
              <a:pPr>
                <a:defRPr/>
              </a:pPr>
              <a:t>13</a:t>
            </a:fld>
            <a:endParaRPr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Autofit/>
          </a:bodyPr>
          <a:lstStyle/>
          <a:p>
            <a:pPr eaLnBrk="1" fontAlgn="auto" hangingPunct="1">
              <a:spcAft>
                <a:spcPts val="0"/>
              </a:spcAft>
              <a:defRPr/>
            </a:pPr>
            <a:r>
              <a:rPr lang="ja-JP" altLang="en-US" sz="3200" dirty="0" smtClean="0"/>
              <a:t>「寝たきり」事例の特記事項②</a:t>
            </a:r>
            <a:endParaRPr lang="ja-JP" altLang="en-US" sz="3200" dirty="0"/>
          </a:p>
        </p:txBody>
      </p:sp>
      <p:sp>
        <p:nvSpPr>
          <p:cNvPr id="3" name="コンテンツ プレースホルダ 2"/>
          <p:cNvSpPr>
            <a:spLocks noGrp="1"/>
          </p:cNvSpPr>
          <p:nvPr>
            <p:ph idx="1"/>
          </p:nvPr>
        </p:nvSpPr>
        <p:spPr>
          <a:xfrm>
            <a:off x="457200" y="1225550"/>
            <a:ext cx="8229600" cy="5054600"/>
          </a:xfrm>
        </p:spPr>
        <p:txBody>
          <a:bodyPr rtlCol="0">
            <a:normAutofit fontScale="70000" lnSpcReduction="20000"/>
          </a:bodyPr>
          <a:lstStyle/>
          <a:p>
            <a:pPr eaLnBrk="1" fontAlgn="auto" hangingPunct="1">
              <a:spcAft>
                <a:spcPts val="0"/>
              </a:spcAft>
              <a:defRPr/>
            </a:pPr>
            <a:r>
              <a:rPr lang="ja-JP" altLang="en-US" dirty="0" smtClean="0"/>
              <a:t>体位交換</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体位交換の頻度は個人差があるため、回数や心身の状態に配慮して特記事項を記載する。</a:t>
            </a:r>
            <a:r>
              <a:rPr lang="ja-JP" altLang="en-US" dirty="0" err="1" smtClean="0"/>
              <a:t>じょく</a:t>
            </a:r>
            <a:r>
              <a:rPr lang="ja-JP" altLang="en-US" dirty="0" smtClean="0"/>
              <a:t>そう予防等を目的とした体位交換やシーツ交換の際にでん部を動かす行為も移乗に含まれることから、特記事項は「移乗」の項目に記載するとわかりやすい。</a:t>
            </a:r>
            <a:endParaRPr lang="en-US" altLang="ja-JP" dirty="0" smtClean="0"/>
          </a:p>
          <a:p>
            <a:pPr lvl="1" eaLnBrk="1" fontAlgn="auto" hangingPunct="1">
              <a:spcAft>
                <a:spcPts val="0"/>
              </a:spcAft>
              <a:buFont typeface="Arial" pitchFamily="34" charset="0"/>
              <a:buChar char="–"/>
              <a:defRPr/>
            </a:pPr>
            <a:endParaRPr lang="en-US" altLang="ja-JP" dirty="0" smtClean="0"/>
          </a:p>
          <a:p>
            <a:pPr eaLnBrk="1" fontAlgn="auto" hangingPunct="1">
              <a:spcAft>
                <a:spcPts val="0"/>
              </a:spcAft>
              <a:defRPr/>
            </a:pPr>
            <a:r>
              <a:rPr lang="ja-JP" altLang="en-US" dirty="0" smtClean="0"/>
              <a:t>オムツ交換</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オムツ交換にかかる介護の手間は、股関節等の拘縮の状態や、本人のコール頻度などから、介護の手間に個人差がある場合があることから、具体的に聞き取りを行うことが重要。</a:t>
            </a:r>
            <a:endParaRPr lang="en-US" altLang="ja-JP" dirty="0" smtClean="0"/>
          </a:p>
          <a:p>
            <a:pPr lvl="1" eaLnBrk="1" fontAlgn="auto" hangingPunct="1">
              <a:spcAft>
                <a:spcPts val="0"/>
              </a:spcAft>
              <a:buFont typeface="Arial" pitchFamily="34" charset="0"/>
              <a:buChar char="–"/>
              <a:defRPr/>
            </a:pPr>
            <a:endParaRPr lang="en-US" altLang="ja-JP" dirty="0" smtClean="0"/>
          </a:p>
          <a:p>
            <a:pPr eaLnBrk="1" fontAlgn="auto" hangingPunct="1">
              <a:spcAft>
                <a:spcPts val="0"/>
              </a:spcAft>
              <a:defRPr/>
            </a:pPr>
            <a:r>
              <a:rPr lang="en-US" altLang="ja-JP" dirty="0" smtClean="0"/>
              <a:t>BPSD</a:t>
            </a:r>
            <a:r>
              <a:rPr lang="ja-JP" altLang="en-US" dirty="0" smtClean="0"/>
              <a:t>関連の状況</a:t>
            </a:r>
            <a:endParaRPr lang="en-US" altLang="ja-JP" dirty="0" smtClean="0"/>
          </a:p>
          <a:p>
            <a:pPr lvl="1" eaLnBrk="1" fontAlgn="auto" hangingPunct="1">
              <a:lnSpc>
                <a:spcPct val="120000"/>
              </a:lnSpc>
              <a:spcAft>
                <a:spcPts val="0"/>
              </a:spcAft>
              <a:buFont typeface="Arial" pitchFamily="34" charset="0"/>
              <a:buChar char="–"/>
              <a:defRPr/>
            </a:pPr>
            <a:r>
              <a:rPr lang="ja-JP" altLang="en-US" dirty="0" smtClean="0"/>
              <a:t>カテーテルの抜去や、不潔行為など、「第</a:t>
            </a:r>
            <a:r>
              <a:rPr lang="en-US" altLang="ja-JP" dirty="0" smtClean="0"/>
              <a:t>4</a:t>
            </a:r>
            <a:r>
              <a:rPr lang="ja-JP" altLang="en-US" dirty="0" smtClean="0"/>
              <a:t>群」の調査項目で表現しにくい寝たきり高齢者の介護の手間についても、慎重に把握することが重要。</a:t>
            </a:r>
            <a:endParaRPr lang="en-US" altLang="ja-JP" dirty="0" smtClean="0"/>
          </a:p>
        </p:txBody>
      </p:sp>
      <p:sp>
        <p:nvSpPr>
          <p:cNvPr id="4" name="テキスト ボックス 3"/>
          <p:cNvSpPr txBox="1"/>
          <p:nvPr/>
        </p:nvSpPr>
        <p:spPr>
          <a:xfrm>
            <a:off x="427038" y="269875"/>
            <a:ext cx="646112" cy="647700"/>
          </a:xfrm>
          <a:prstGeom prst="rect">
            <a:avLst/>
          </a:prstGeom>
          <a:noFill/>
        </p:spPr>
        <p:txBody>
          <a:bodyPr>
            <a:spAutoFit/>
          </a:bodyPr>
          <a:lstStyle/>
          <a:p>
            <a:pPr algn="ctr" fontAlgn="auto">
              <a:spcBef>
                <a:spcPts val="0"/>
              </a:spcBef>
              <a:spcAft>
                <a:spcPts val="0"/>
              </a:spcAft>
              <a:defRPr/>
            </a:pPr>
            <a:r>
              <a:rPr lang="ja-JP" altLang="en-US" dirty="0">
                <a:solidFill>
                  <a:schemeClr val="accent6">
                    <a:lumMod val="75000"/>
                  </a:schemeClr>
                </a:solidFill>
                <a:latin typeface="+mj-ea"/>
                <a:ea typeface="+mj-ea"/>
              </a:rPr>
              <a:t>事例</a:t>
            </a:r>
            <a:r>
              <a:rPr lang="en-US" altLang="ja-JP" dirty="0">
                <a:solidFill>
                  <a:schemeClr val="accent6">
                    <a:lumMod val="75000"/>
                  </a:schemeClr>
                </a:solidFill>
                <a:latin typeface="+mj-ea"/>
                <a:ea typeface="+mj-ea"/>
              </a:rPr>
              <a:t/>
            </a:r>
            <a:br>
              <a:rPr lang="en-US" altLang="ja-JP" dirty="0">
                <a:solidFill>
                  <a:schemeClr val="accent6">
                    <a:lumMod val="75000"/>
                  </a:schemeClr>
                </a:solidFill>
                <a:latin typeface="+mj-ea"/>
                <a:ea typeface="+mj-ea"/>
              </a:rPr>
            </a:br>
            <a:r>
              <a:rPr lang="en-US" altLang="ja-JP" dirty="0">
                <a:solidFill>
                  <a:schemeClr val="accent6">
                    <a:lumMod val="75000"/>
                  </a:schemeClr>
                </a:solidFill>
                <a:latin typeface="HGP創英角ｺﾞｼｯｸUB" pitchFamily="50" charset="-128"/>
                <a:ea typeface="HGP創英角ｺﾞｼｯｸUB" pitchFamily="50" charset="-128"/>
              </a:rPr>
              <a:t>3</a:t>
            </a:r>
            <a:r>
              <a:rPr lang="ja-JP" altLang="en-US" dirty="0">
                <a:solidFill>
                  <a:schemeClr val="accent6">
                    <a:lumMod val="75000"/>
                  </a:schemeClr>
                </a:solidFill>
                <a:latin typeface="HGP創英角ｺﾞｼｯｸUB" pitchFamily="50" charset="-128"/>
                <a:ea typeface="HGP創英角ｺﾞｼｯｸUB" pitchFamily="50" charset="-128"/>
              </a:rPr>
              <a:t>・</a:t>
            </a:r>
            <a:r>
              <a:rPr lang="en-US" altLang="ja-JP" dirty="0">
                <a:solidFill>
                  <a:schemeClr val="accent6">
                    <a:lumMod val="75000"/>
                  </a:schemeClr>
                </a:solidFill>
                <a:latin typeface="HGP創英角ｺﾞｼｯｸUB" pitchFamily="50" charset="-128"/>
                <a:ea typeface="HGP創英角ｺﾞｼｯｸUB" pitchFamily="50" charset="-128"/>
              </a:rPr>
              <a:t>4</a:t>
            </a:r>
            <a:endParaRPr lang="ja-JP" altLang="en-US" dirty="0">
              <a:solidFill>
                <a:schemeClr val="accent6">
                  <a:lumMod val="75000"/>
                </a:schemeClr>
              </a:solidFill>
              <a:latin typeface="HGP創英角ｺﾞｼｯｸUB" pitchFamily="50" charset="-128"/>
              <a:ea typeface="HGP創英角ｺﾞｼｯｸUB" pitchFamily="50" charset="-128"/>
            </a:endParaRPr>
          </a:p>
        </p:txBody>
      </p:sp>
      <p:sp>
        <p:nvSpPr>
          <p:cNvPr id="5" name="スライド番号プレースホルダ 4"/>
          <p:cNvSpPr>
            <a:spLocks noGrp="1"/>
          </p:cNvSpPr>
          <p:nvPr>
            <p:ph type="sldNum" sz="quarter" idx="12"/>
          </p:nvPr>
        </p:nvSpPr>
        <p:spPr/>
        <p:txBody>
          <a:bodyPr/>
          <a:lstStyle/>
          <a:p>
            <a:pPr>
              <a:defRPr/>
            </a:pPr>
            <a:fld id="{3D8B0662-31A6-40DB-9C1B-42B33E8A7054}" type="slidenum">
              <a:rPr lang="ja-JP" altLang="en-US"/>
              <a:pPr>
                <a:defRPr/>
              </a:pPr>
              <a:t>14</a:t>
            </a:fld>
            <a:endParaRPr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事例５のポイント解説</a:t>
            </a:r>
            <a:r>
              <a:rPr lang="ja-JP" altLang="en-US" sz="2700" dirty="0" smtClean="0"/>
              <a:t>（</a:t>
            </a:r>
            <a:r>
              <a:rPr lang="en-US" altLang="ja-JP" sz="2700" dirty="0" smtClean="0"/>
              <a:t>DVD</a:t>
            </a:r>
            <a:r>
              <a:rPr lang="ja-JP" altLang="en-US" sz="2700" dirty="0" smtClean="0"/>
              <a:t>教材ケース</a:t>
            </a:r>
            <a:r>
              <a:rPr lang="en-US" altLang="ja-JP" sz="2700" dirty="0" smtClean="0"/>
              <a:t>7</a:t>
            </a:r>
            <a:r>
              <a:rPr lang="ja-JP" altLang="en-US" sz="2700" dirty="0" smtClean="0"/>
              <a:t>）</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1158875"/>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５</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en-US" altLang="ja-JP" sz="1600" dirty="0" smtClean="0"/>
                        <a:t>47.0</a:t>
                      </a:r>
                      <a:r>
                        <a:rPr kumimoji="1" lang="ja-JP" altLang="en-US" sz="1600" dirty="0" smtClean="0"/>
                        <a:t>分</a:t>
                      </a:r>
                      <a:endParaRPr kumimoji="1" lang="ja-JP" altLang="en-US" sz="1600" dirty="0"/>
                    </a:p>
                  </a:txBody>
                  <a:tcPr anchor="ctr"/>
                </a:tc>
                <a:tc rowSpan="2">
                  <a:txBody>
                    <a:bodyPr/>
                    <a:lstStyle/>
                    <a:p>
                      <a:r>
                        <a:rPr kumimoji="1" lang="ja-JP" altLang="en-US" sz="1400" dirty="0" smtClean="0"/>
                        <a:t>平成</a:t>
                      </a:r>
                      <a:r>
                        <a:rPr kumimoji="1" lang="en-US" altLang="ja-JP" sz="1400" dirty="0" smtClean="0"/>
                        <a:t>22</a:t>
                      </a:r>
                      <a:r>
                        <a:rPr kumimoji="1" lang="ja-JP" altLang="en-US" sz="1400" dirty="0" smtClean="0"/>
                        <a:t>年度制作の介護認定審査会向け</a:t>
                      </a:r>
                      <a:r>
                        <a:rPr kumimoji="1" lang="en-US" altLang="ja-JP" sz="1400" dirty="0" smtClean="0"/>
                        <a:t>DVD</a:t>
                      </a:r>
                      <a:r>
                        <a:rPr kumimoji="1" lang="ja-JP" altLang="en-US" sz="1400" dirty="0" smtClean="0"/>
                        <a:t>教材の収録事例。</a:t>
                      </a:r>
                      <a:r>
                        <a:rPr kumimoji="1" lang="en-US" altLang="ja-JP" sz="1400" dirty="0" smtClean="0"/>
                        <a:t>DVD</a:t>
                      </a:r>
                      <a:r>
                        <a:rPr kumimoji="1" lang="ja-JP" altLang="en-US" sz="1400" dirty="0" smtClean="0"/>
                        <a:t>では一次判定の修正を行い、最終的な一次判定が要介護２となるケース。一次判定の修正・確定において間違いやすい「移動」「排尿」の違いを説明するための事例。</a:t>
                      </a:r>
                      <a:endParaRPr kumimoji="1" lang="ja-JP" altLang="en-US" sz="1400" dirty="0"/>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pPr algn="ctr"/>
                      <a:r>
                        <a:rPr kumimoji="1" lang="ja-JP" altLang="en-US" sz="1400" dirty="0" smtClean="0"/>
                        <a:t>要介護１</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A653BBFD-05B1-41CA-A296-BDA77535F5A0}" type="slidenum">
              <a:rPr lang="ja-JP" altLang="en-US"/>
              <a:pPr>
                <a:defRPr/>
              </a:pPr>
              <a:t>15</a:t>
            </a:fld>
            <a:endParaRPr lang="ja-JP" altLang="en-US"/>
          </a:p>
        </p:txBody>
      </p:sp>
      <p:graphicFrame>
        <p:nvGraphicFramePr>
          <p:cNvPr id="9" name="図表 8"/>
          <p:cNvGraphicFramePr/>
          <p:nvPr/>
        </p:nvGraphicFramePr>
        <p:xfrm>
          <a:off x="457200" y="2398424"/>
          <a:ext cx="8229600" cy="439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事例５のポイント解説</a:t>
            </a:r>
            <a:r>
              <a:rPr lang="ja-JP" altLang="en-US" sz="2700" dirty="0" smtClean="0"/>
              <a:t>（</a:t>
            </a:r>
            <a:r>
              <a:rPr lang="en-US" altLang="ja-JP" sz="2700" dirty="0" smtClean="0"/>
              <a:t>DVD</a:t>
            </a:r>
            <a:r>
              <a:rPr lang="ja-JP" altLang="en-US" sz="2700" dirty="0" smtClean="0"/>
              <a:t>教材ケース</a:t>
            </a:r>
            <a:r>
              <a:rPr lang="en-US" altLang="ja-JP" sz="2700" dirty="0" smtClean="0"/>
              <a:t>7</a:t>
            </a:r>
            <a:r>
              <a:rPr lang="ja-JP" altLang="en-US" sz="2700" dirty="0" smtClean="0"/>
              <a:t>）</a:t>
            </a:r>
            <a:endParaRPr lang="ja-JP" altLang="en-US" dirty="0"/>
          </a:p>
        </p:txBody>
      </p:sp>
      <p:sp>
        <p:nvSpPr>
          <p:cNvPr id="43010" name="コンテンツ プレースホルダ 5"/>
          <p:cNvSpPr>
            <a:spLocks noGrp="1"/>
          </p:cNvSpPr>
          <p:nvPr>
            <p:ph idx="1"/>
          </p:nvPr>
        </p:nvSpPr>
        <p:spPr/>
        <p:txBody>
          <a:bodyPr/>
          <a:lstStyle/>
          <a:p>
            <a:pPr eaLnBrk="1" hangingPunct="1"/>
            <a:r>
              <a:rPr lang="ja-JP" altLang="en-US" smtClean="0"/>
              <a:t>排泄に関する基本調査の定義</a:t>
            </a:r>
            <a:endParaRPr lang="en-US" altLang="ja-JP" smtClean="0"/>
          </a:p>
          <a:p>
            <a:pPr lvl="1" eaLnBrk="1" hangingPunct="1">
              <a:buFont typeface="Arial" charset="0"/>
              <a:buNone/>
            </a:pPr>
            <a:endParaRPr lang="ja-JP" altLang="en-US" smtClean="0"/>
          </a:p>
        </p:txBody>
      </p:sp>
      <p:graphicFrame>
        <p:nvGraphicFramePr>
          <p:cNvPr id="7" name="表 6"/>
          <p:cNvGraphicFramePr>
            <a:graphicFrameLocks noGrp="1"/>
          </p:cNvGraphicFramePr>
          <p:nvPr/>
        </p:nvGraphicFramePr>
        <p:xfrm>
          <a:off x="511175" y="1854200"/>
          <a:ext cx="8108950" cy="3713163"/>
        </p:xfrm>
        <a:graphic>
          <a:graphicData uri="http://schemas.openxmlformats.org/drawingml/2006/table">
            <a:tbl>
              <a:tblPr firstRow="1" bandRow="1">
                <a:tableStyleId>{5C22544A-7EE6-4342-B048-85BDC9FD1C3A}</a:tableStyleId>
              </a:tblPr>
              <a:tblGrid>
                <a:gridCol w="4054289"/>
                <a:gridCol w="4054289"/>
              </a:tblGrid>
              <a:tr h="566928">
                <a:tc>
                  <a:txBody>
                    <a:bodyPr/>
                    <a:lstStyle/>
                    <a:p>
                      <a:pPr algn="ctr"/>
                      <a:r>
                        <a:rPr kumimoji="1" lang="ja-JP" altLang="en-US" sz="2400" dirty="0" smtClean="0"/>
                        <a:t>対象者への介助内容</a:t>
                      </a:r>
                      <a:endParaRPr kumimoji="1" lang="ja-JP" altLang="en-US" sz="2400" dirty="0"/>
                    </a:p>
                  </a:txBody>
                  <a:tcPr anchor="ctr"/>
                </a:tc>
                <a:tc>
                  <a:txBody>
                    <a:bodyPr/>
                    <a:lstStyle/>
                    <a:p>
                      <a:pPr algn="ctr"/>
                      <a:r>
                        <a:rPr kumimoji="1" lang="ja-JP" altLang="en-US" sz="2400" dirty="0" smtClean="0"/>
                        <a:t>対応する調査項目</a:t>
                      </a:r>
                      <a:endParaRPr kumimoji="1" lang="ja-JP" altLang="en-US" sz="2400" dirty="0"/>
                    </a:p>
                  </a:txBody>
                  <a:tcPr anchor="ctr"/>
                </a:tc>
              </a:tr>
              <a:tr h="389310">
                <a:tc>
                  <a:txBody>
                    <a:bodyPr/>
                    <a:lstStyle/>
                    <a:p>
                      <a:r>
                        <a:rPr kumimoji="1" lang="ja-JP" altLang="en-US" sz="2400" dirty="0" smtClean="0"/>
                        <a:t>トイレへの</a:t>
                      </a:r>
                      <a:r>
                        <a:rPr kumimoji="1" lang="en-US" altLang="ja-JP" sz="2400" dirty="0" smtClean="0"/>
                        <a:t/>
                      </a:r>
                      <a:br>
                        <a:rPr kumimoji="1" lang="en-US" altLang="ja-JP" sz="2400" dirty="0" smtClean="0"/>
                      </a:br>
                      <a:r>
                        <a:rPr kumimoji="1" lang="en-US" altLang="ja-JP" sz="2400" dirty="0" smtClean="0"/>
                        <a:t>【</a:t>
                      </a:r>
                      <a:r>
                        <a:rPr kumimoji="1" lang="ja-JP" altLang="en-US" sz="2400" dirty="0" smtClean="0"/>
                        <a:t>物理的な移動に関する</a:t>
                      </a:r>
                      <a:r>
                        <a:rPr kumimoji="1" lang="en-US" altLang="ja-JP" sz="2400" dirty="0" smtClean="0"/>
                        <a:t>】</a:t>
                      </a:r>
                      <a:r>
                        <a:rPr kumimoji="1" lang="ja-JP" altLang="en-US" sz="2400" dirty="0" smtClean="0"/>
                        <a:t>誘導</a:t>
                      </a:r>
                      <a:endParaRPr kumimoji="1" lang="ja-JP" altLang="en-US" sz="2400" dirty="0"/>
                    </a:p>
                  </a:txBody>
                  <a:tcPr/>
                </a:tc>
                <a:tc>
                  <a:txBody>
                    <a:bodyPr/>
                    <a:lstStyle/>
                    <a:p>
                      <a:r>
                        <a:rPr kumimoji="1" lang="ja-JP" altLang="en-US" sz="2400" dirty="0" smtClean="0"/>
                        <a:t>移動の「見守り」</a:t>
                      </a:r>
                      <a:r>
                        <a:rPr kumimoji="1" lang="en-US" altLang="ja-JP" sz="2400" dirty="0" smtClean="0"/>
                        <a:t/>
                      </a:r>
                      <a:br>
                        <a:rPr kumimoji="1" lang="en-US" altLang="ja-JP" sz="2400" dirty="0" smtClean="0"/>
                      </a:br>
                      <a:r>
                        <a:rPr kumimoji="1" lang="ja-JP" altLang="en-US" sz="2400" dirty="0" smtClean="0"/>
                        <a:t>介助を伴う場合は「一部介助」「全介助」＊</a:t>
                      </a:r>
                      <a:endParaRPr kumimoji="1" lang="ja-JP" altLang="en-US" sz="2400" dirty="0"/>
                    </a:p>
                  </a:txBody>
                  <a:tcPr/>
                </a:tc>
              </a:tr>
              <a:tr h="0">
                <a:tc>
                  <a:txBody>
                    <a:bodyPr/>
                    <a:lstStyle/>
                    <a:p>
                      <a:r>
                        <a:rPr kumimoji="1" lang="ja-JP" altLang="en-US" sz="2400" dirty="0" smtClean="0"/>
                        <a:t>トイレへの</a:t>
                      </a:r>
                      <a:r>
                        <a:rPr kumimoji="1" lang="en-US" altLang="ja-JP" sz="2400" dirty="0" smtClean="0"/>
                        <a:t>【</a:t>
                      </a:r>
                      <a:r>
                        <a:rPr kumimoji="1" lang="ja-JP" altLang="en-US" sz="2400" dirty="0" smtClean="0"/>
                        <a:t>タイミング等に関する声掛けなど</a:t>
                      </a:r>
                      <a:r>
                        <a:rPr kumimoji="1" lang="en-US" altLang="ja-JP" sz="2400" dirty="0" smtClean="0"/>
                        <a:t>】</a:t>
                      </a:r>
                      <a:r>
                        <a:rPr kumimoji="1" lang="ja-JP" altLang="en-US" sz="2400" dirty="0" smtClean="0"/>
                        <a:t>誘導</a:t>
                      </a:r>
                      <a:endParaRPr kumimoji="1" lang="ja-JP" altLang="en-US" sz="2400" dirty="0"/>
                    </a:p>
                  </a:txBody>
                  <a:tcPr/>
                </a:tc>
                <a:tc>
                  <a:txBody>
                    <a:bodyPr/>
                    <a:lstStyle/>
                    <a:p>
                      <a:r>
                        <a:rPr kumimoji="1" lang="ja-JP" altLang="en-US" sz="2400" dirty="0" smtClean="0"/>
                        <a:t>排尿・排便の「見守り等」</a:t>
                      </a:r>
                      <a:endParaRPr kumimoji="1" lang="ja-JP" altLang="en-US" sz="2400" dirty="0"/>
                    </a:p>
                  </a:txBody>
                  <a:tcPr/>
                </a:tc>
              </a:tr>
              <a:tr h="566928">
                <a:tc>
                  <a:txBody>
                    <a:bodyPr/>
                    <a:lstStyle/>
                    <a:p>
                      <a:r>
                        <a:rPr kumimoji="1" lang="ja-JP" altLang="en-US" sz="2400" dirty="0" smtClean="0"/>
                        <a:t>排泄時のズボンの上げ下げ</a:t>
                      </a:r>
                      <a:endParaRPr kumimoji="1" lang="ja-JP" altLang="en-US" sz="2400" dirty="0"/>
                    </a:p>
                  </a:txBody>
                  <a:tcPr/>
                </a:tc>
                <a:tc>
                  <a:txBody>
                    <a:bodyPr/>
                    <a:lstStyle/>
                    <a:p>
                      <a:r>
                        <a:rPr kumimoji="1" lang="ja-JP" altLang="en-US" sz="2400" dirty="0" smtClean="0"/>
                        <a:t>排尿・排便</a:t>
                      </a:r>
                      <a:endParaRPr kumimoji="1" lang="ja-JP" altLang="en-US" sz="2400" dirty="0"/>
                    </a:p>
                  </a:txBody>
                  <a:tcPr/>
                </a:tc>
              </a:tr>
              <a:tr h="566928">
                <a:tc>
                  <a:txBody>
                    <a:bodyPr/>
                    <a:lstStyle/>
                    <a:p>
                      <a:r>
                        <a:rPr kumimoji="1" lang="ja-JP" altLang="en-US" sz="2400" dirty="0" smtClean="0"/>
                        <a:t>失禁時の着替え</a:t>
                      </a:r>
                      <a:endParaRPr kumimoji="1" lang="ja-JP" altLang="en-US" sz="2400" dirty="0"/>
                    </a:p>
                  </a:txBody>
                  <a:tcPr/>
                </a:tc>
                <a:tc>
                  <a:txBody>
                    <a:bodyPr/>
                    <a:lstStyle/>
                    <a:p>
                      <a:r>
                        <a:rPr kumimoji="1" lang="ja-JP" altLang="en-US" sz="2400" dirty="0" smtClean="0"/>
                        <a:t>ズボン等の着脱</a:t>
                      </a:r>
                      <a:endParaRPr kumimoji="1" lang="ja-JP" altLang="en-US" sz="2400" dirty="0"/>
                    </a:p>
                  </a:txBody>
                  <a:tcPr/>
                </a:tc>
              </a:tr>
            </a:tbl>
          </a:graphicData>
        </a:graphic>
      </p:graphicFrame>
      <p:sp>
        <p:nvSpPr>
          <p:cNvPr id="43031" name="正方形/長方形 7"/>
          <p:cNvSpPr>
            <a:spLocks noChangeArrowheads="1"/>
          </p:cNvSpPr>
          <p:nvPr/>
        </p:nvSpPr>
        <p:spPr bwMode="auto">
          <a:xfrm>
            <a:off x="766763" y="5983288"/>
            <a:ext cx="7731125" cy="369887"/>
          </a:xfrm>
          <a:prstGeom prst="rect">
            <a:avLst/>
          </a:prstGeom>
          <a:noFill/>
          <a:ln w="9525">
            <a:noFill/>
            <a:miter lim="800000"/>
            <a:headEnd/>
            <a:tailEnd/>
          </a:ln>
        </p:spPr>
        <p:txBody>
          <a:bodyPr>
            <a:spAutoFit/>
          </a:bodyPr>
          <a:lstStyle/>
          <a:p>
            <a:r>
              <a:rPr lang="en-US" altLang="ja-JP">
                <a:latin typeface="Calibri" pitchFamily="34" charset="0"/>
              </a:rPr>
              <a:t>* </a:t>
            </a:r>
            <a:r>
              <a:rPr lang="ja-JP" altLang="en-US">
                <a:latin typeface="Calibri" pitchFamily="34" charset="0"/>
              </a:rPr>
              <a:t>ただし、その他の「移動」機会における介助の方法の頻度によって判断する</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事例６のポイント解説</a:t>
            </a:r>
            <a:r>
              <a:rPr lang="ja-JP" altLang="en-US" sz="2700" dirty="0" smtClean="0"/>
              <a:t>（</a:t>
            </a:r>
            <a:r>
              <a:rPr lang="en-US" altLang="ja-JP" sz="2700" dirty="0" smtClean="0"/>
              <a:t>DVD</a:t>
            </a:r>
            <a:r>
              <a:rPr lang="ja-JP" altLang="en-US" sz="2700" dirty="0" smtClean="0"/>
              <a:t>教材ケース</a:t>
            </a:r>
            <a:r>
              <a:rPr lang="en-US" altLang="ja-JP" sz="2700" dirty="0" smtClean="0"/>
              <a:t>2</a:t>
            </a:r>
            <a:r>
              <a:rPr lang="ja-JP" altLang="en-US" sz="2700" dirty="0" smtClean="0"/>
              <a:t>）</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779463"/>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６</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en-US" altLang="ja-JP" sz="1600" dirty="0" smtClean="0"/>
                        <a:t>32.8</a:t>
                      </a:r>
                      <a:r>
                        <a:rPr kumimoji="1" lang="ja-JP" altLang="en-US" sz="1600" dirty="0" smtClean="0"/>
                        <a:t>分</a:t>
                      </a:r>
                      <a:endParaRPr kumimoji="1" lang="ja-JP" altLang="en-US" sz="1600" dirty="0"/>
                    </a:p>
                  </a:txBody>
                  <a:tcPr anchor="ctr"/>
                </a:tc>
                <a:tc rowSpan="2">
                  <a:txBody>
                    <a:bodyPr/>
                    <a:lstStyle/>
                    <a:p>
                      <a:r>
                        <a:rPr kumimoji="1" lang="ja-JP" altLang="en-US" sz="1400" dirty="0" smtClean="0"/>
                        <a:t>平成</a:t>
                      </a:r>
                      <a:r>
                        <a:rPr kumimoji="1" lang="en-US" altLang="ja-JP" sz="1400" dirty="0" smtClean="0"/>
                        <a:t>22</a:t>
                      </a:r>
                      <a:r>
                        <a:rPr kumimoji="1" lang="ja-JP" altLang="en-US" sz="1400" dirty="0" smtClean="0"/>
                        <a:t>年度制作の介護認定審査会向け</a:t>
                      </a:r>
                      <a:r>
                        <a:rPr kumimoji="1" lang="en-US" altLang="ja-JP" sz="1400" dirty="0" smtClean="0"/>
                        <a:t>DVD</a:t>
                      </a:r>
                      <a:r>
                        <a:rPr kumimoji="1" lang="ja-JP" altLang="en-US" sz="1400" dirty="0" smtClean="0"/>
                        <a:t>教材の収録事例。要支援２からの「状態の維持改善可能性に関する審査判定」に関する事例。</a:t>
                      </a:r>
                      <a:endParaRPr kumimoji="1" lang="ja-JP" altLang="en-US" sz="1400" dirty="0"/>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pPr algn="ctr"/>
                      <a:r>
                        <a:rPr kumimoji="1" lang="ja-JP" altLang="en-US" sz="1400" dirty="0" smtClean="0"/>
                        <a:t>要支援２</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63C36C62-1DE7-4EB1-9315-B95F0A6ABAF6}" type="slidenum">
              <a:rPr lang="ja-JP" altLang="en-US"/>
              <a:pPr>
                <a:defRPr/>
              </a:pPr>
              <a:t>17</a:t>
            </a:fld>
            <a:endParaRPr lang="ja-JP" altLang="en-US"/>
          </a:p>
        </p:txBody>
      </p:sp>
      <p:graphicFrame>
        <p:nvGraphicFramePr>
          <p:cNvPr id="6" name="図表 5"/>
          <p:cNvGraphicFramePr/>
          <p:nvPr/>
        </p:nvGraphicFramePr>
        <p:xfrm>
          <a:off x="457200" y="2578308"/>
          <a:ext cx="8229600" cy="3257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42976" y="142852"/>
            <a:ext cx="7786742" cy="725470"/>
          </a:xfrm>
        </p:spPr>
        <p:txBody>
          <a:bodyPr rtlCol="0">
            <a:noAutofit/>
          </a:bodyPr>
          <a:lstStyle/>
          <a:p>
            <a:pPr eaLnBrk="1" fontAlgn="auto" hangingPunct="1">
              <a:spcAft>
                <a:spcPts val="0"/>
              </a:spcAft>
              <a:defRPr/>
            </a:pPr>
            <a:r>
              <a:rPr lang="ja-JP" altLang="en-US" sz="3200" dirty="0" smtClean="0"/>
              <a:t>状態の維持・改善可能性に関する審査判定</a:t>
            </a:r>
          </a:p>
        </p:txBody>
      </p:sp>
      <p:pic>
        <p:nvPicPr>
          <p:cNvPr id="47106" name="Picture 2"/>
          <p:cNvPicPr>
            <a:picLocks noChangeAspect="1" noChangeArrowheads="1"/>
          </p:cNvPicPr>
          <p:nvPr/>
        </p:nvPicPr>
        <p:blipFill>
          <a:blip r:embed="rId3"/>
          <a:srcRect/>
          <a:stretch>
            <a:fillRect/>
          </a:stretch>
        </p:blipFill>
        <p:spPr bwMode="auto">
          <a:xfrm>
            <a:off x="428625" y="1071563"/>
            <a:ext cx="8072438" cy="5451475"/>
          </a:xfrm>
          <a:prstGeom prst="rect">
            <a:avLst/>
          </a:prstGeom>
          <a:noFill/>
          <a:ln w="9525">
            <a:noFill/>
            <a:miter lim="800000"/>
            <a:headEnd/>
            <a:tailEnd/>
          </a:ln>
        </p:spPr>
      </p:pic>
      <p:sp>
        <p:nvSpPr>
          <p:cNvPr id="5" name="テキスト ボックス 4"/>
          <p:cNvSpPr txBox="1"/>
          <p:nvPr/>
        </p:nvSpPr>
        <p:spPr>
          <a:xfrm>
            <a:off x="5429250" y="6429375"/>
            <a:ext cx="3571875" cy="261938"/>
          </a:xfrm>
          <a:prstGeom prst="rect">
            <a:avLst/>
          </a:prstGeom>
          <a:noFill/>
        </p:spPr>
        <p:txBody>
          <a:bodyPr>
            <a:spAutoFit/>
          </a:bodyPr>
          <a:lstStyle/>
          <a:p>
            <a:pPr fontAlgn="auto">
              <a:spcBef>
                <a:spcPts val="0"/>
              </a:spcBef>
              <a:spcAft>
                <a:spcPts val="0"/>
              </a:spcAft>
              <a:defRPr/>
            </a:pPr>
            <a:r>
              <a:rPr lang="ja-JP" altLang="en-US" sz="1050" dirty="0">
                <a:latin typeface="+mn-lt"/>
                <a:ea typeface="+mn-ea"/>
              </a:rPr>
              <a:t>介護認定審査会委員テキスト</a:t>
            </a:r>
            <a:r>
              <a:rPr lang="en-US" altLang="ja-JP" sz="1050" dirty="0">
                <a:latin typeface="+mn-lt"/>
                <a:ea typeface="+mn-ea"/>
              </a:rPr>
              <a:t>2009</a:t>
            </a:r>
            <a:r>
              <a:rPr lang="ja-JP" altLang="en-US" sz="1050" dirty="0">
                <a:latin typeface="+mn-lt"/>
                <a:ea typeface="+mn-ea"/>
              </a:rPr>
              <a:t>（改訂版）、</a:t>
            </a:r>
            <a:r>
              <a:rPr lang="en-US" altLang="ja-JP" sz="1050" dirty="0">
                <a:latin typeface="+mn-lt"/>
                <a:ea typeface="+mn-ea"/>
              </a:rPr>
              <a:t>28</a:t>
            </a:r>
            <a:r>
              <a:rPr lang="ja-JP" altLang="en-US" sz="1050" dirty="0">
                <a:latin typeface="+mn-lt"/>
                <a:ea typeface="+mn-ea"/>
              </a:rPr>
              <a:t>ページ</a:t>
            </a:r>
          </a:p>
        </p:txBody>
      </p:sp>
      <p:sp>
        <p:nvSpPr>
          <p:cNvPr id="6" name="テキスト ボックス 5"/>
          <p:cNvSpPr txBox="1"/>
          <p:nvPr/>
        </p:nvSpPr>
        <p:spPr>
          <a:xfrm>
            <a:off x="427038" y="269875"/>
            <a:ext cx="646112" cy="647700"/>
          </a:xfrm>
          <a:prstGeom prst="rect">
            <a:avLst/>
          </a:prstGeom>
          <a:noFill/>
        </p:spPr>
        <p:txBody>
          <a:bodyPr>
            <a:spAutoFit/>
          </a:bodyPr>
          <a:lstStyle/>
          <a:p>
            <a:pPr algn="ctr" fontAlgn="auto">
              <a:spcBef>
                <a:spcPts val="0"/>
              </a:spcBef>
              <a:spcAft>
                <a:spcPts val="0"/>
              </a:spcAft>
              <a:defRPr/>
            </a:pPr>
            <a:r>
              <a:rPr lang="ja-JP" altLang="en-US" dirty="0">
                <a:solidFill>
                  <a:schemeClr val="accent6">
                    <a:lumMod val="75000"/>
                  </a:schemeClr>
                </a:solidFill>
                <a:latin typeface="+mj-ea"/>
                <a:ea typeface="+mj-ea"/>
              </a:rPr>
              <a:t>事例</a:t>
            </a:r>
            <a:r>
              <a:rPr lang="en-US" altLang="ja-JP" dirty="0">
                <a:solidFill>
                  <a:schemeClr val="accent6">
                    <a:lumMod val="75000"/>
                  </a:schemeClr>
                </a:solidFill>
                <a:latin typeface="+mj-ea"/>
                <a:ea typeface="+mj-ea"/>
              </a:rPr>
              <a:t/>
            </a:r>
            <a:br>
              <a:rPr lang="en-US" altLang="ja-JP" dirty="0">
                <a:solidFill>
                  <a:schemeClr val="accent6">
                    <a:lumMod val="75000"/>
                  </a:schemeClr>
                </a:solidFill>
                <a:latin typeface="+mj-ea"/>
                <a:ea typeface="+mj-ea"/>
              </a:rPr>
            </a:br>
            <a:r>
              <a:rPr lang="en-US" altLang="ja-JP" dirty="0">
                <a:solidFill>
                  <a:schemeClr val="accent6">
                    <a:lumMod val="75000"/>
                  </a:schemeClr>
                </a:solidFill>
                <a:latin typeface="+mj-ea"/>
                <a:ea typeface="+mj-ea"/>
              </a:rPr>
              <a:t>6</a:t>
            </a:r>
            <a:endParaRPr lang="ja-JP" altLang="en-US" dirty="0">
              <a:solidFill>
                <a:schemeClr val="accent6">
                  <a:lumMod val="75000"/>
                </a:schemeClr>
              </a:solidFill>
              <a:latin typeface="HGP創英角ｺﾞｼｯｸUB" pitchFamily="50" charset="-128"/>
              <a:ea typeface="HGP創英角ｺﾞｼｯｸUB" pitchFamily="50" charset="-128"/>
            </a:endParaRPr>
          </a:p>
        </p:txBody>
      </p:sp>
      <p:sp>
        <p:nvSpPr>
          <p:cNvPr id="7" name="スライド番号プレースホルダ 6"/>
          <p:cNvSpPr>
            <a:spLocks noGrp="1"/>
          </p:cNvSpPr>
          <p:nvPr>
            <p:ph type="sldNum" sz="quarter" idx="12"/>
          </p:nvPr>
        </p:nvSpPr>
        <p:spPr/>
        <p:txBody>
          <a:bodyPr/>
          <a:lstStyle/>
          <a:p>
            <a:pPr>
              <a:defRPr/>
            </a:pPr>
            <a:fld id="{6C12274C-6B2D-4599-90CC-A15332467E5F}" type="slidenum">
              <a:rPr lang="ja-JP" altLang="en-US"/>
              <a:pPr>
                <a:defRPr/>
              </a:pPr>
              <a:t>18</a:t>
            </a:fld>
            <a:endParaRPr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事例１のポイント解説</a:t>
            </a:r>
            <a:endParaRPr lang="ja-JP" altLang="en-US" dirty="0"/>
          </a:p>
        </p:txBody>
      </p:sp>
      <p:pic>
        <p:nvPicPr>
          <p:cNvPr id="14338" name="Picture 2"/>
          <p:cNvPicPr>
            <a:picLocks noChangeAspect="1" noChangeArrowheads="1"/>
          </p:cNvPicPr>
          <p:nvPr/>
        </p:nvPicPr>
        <p:blipFill>
          <a:blip r:embed="rId3"/>
          <a:srcRect/>
          <a:stretch>
            <a:fillRect/>
          </a:stretch>
        </p:blipFill>
        <p:spPr bwMode="auto">
          <a:xfrm>
            <a:off x="338138" y="1581150"/>
            <a:ext cx="8632825" cy="5268913"/>
          </a:xfrm>
          <a:prstGeom prst="rect">
            <a:avLst/>
          </a:prstGeom>
          <a:noFill/>
          <a:ln w="9525">
            <a:noFill/>
            <a:miter lim="800000"/>
            <a:headEnd/>
            <a:tailEnd/>
          </a:ln>
        </p:spPr>
      </p:pic>
      <p:sp>
        <p:nvSpPr>
          <p:cNvPr id="9" name="角丸四角形 8"/>
          <p:cNvSpPr/>
          <p:nvPr/>
        </p:nvSpPr>
        <p:spPr>
          <a:xfrm>
            <a:off x="1333500" y="3402013"/>
            <a:ext cx="7127875" cy="1579562"/>
          </a:xfrm>
          <a:prstGeom prst="roundRect">
            <a:avLst/>
          </a:prstGeom>
          <a:solidFill>
            <a:srgbClr val="FFC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「適切な介助の方法」の検討</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後始末・トイレットペーパーの引き出し行為等</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u="sng" dirty="0">
                <a:solidFill>
                  <a:schemeClr val="tx1"/>
                </a:solidFill>
                <a:latin typeface="HGP創英角ｺﾞｼｯｸUB" pitchFamily="50" charset="-128"/>
                <a:ea typeface="HGP創英角ｺﾞｼｯｸUB" pitchFamily="50" charset="-128"/>
              </a:rPr>
              <a:t>「見守り等」</a:t>
            </a:r>
            <a:r>
              <a:rPr lang="ja-JP" altLang="en-US" sz="2000" dirty="0">
                <a:solidFill>
                  <a:schemeClr val="tx1"/>
                </a:solidFill>
                <a:latin typeface="HGP創英角ｺﾞｼｯｸUB" pitchFamily="50" charset="-128"/>
                <a:ea typeface="HGP創英角ｺﾞｼｯｸUB" pitchFamily="50" charset="-128"/>
              </a:rPr>
              <a:t>を選択</a:t>
            </a:r>
          </a:p>
        </p:txBody>
      </p:sp>
      <p:sp>
        <p:nvSpPr>
          <p:cNvPr id="10" name="角丸四角形 9"/>
          <p:cNvSpPr/>
          <p:nvPr/>
        </p:nvSpPr>
        <p:spPr>
          <a:xfrm>
            <a:off x="1346200" y="1735138"/>
            <a:ext cx="7129463" cy="1579562"/>
          </a:xfrm>
          <a:prstGeom prst="roundRect">
            <a:avLst/>
          </a:prstGeom>
          <a:solidFill>
            <a:srgbClr val="FFC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実際の介助の方法を把握（より頻回な状況で選択）</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u="sng" dirty="0">
                <a:solidFill>
                  <a:schemeClr val="tx1"/>
                </a:solidFill>
                <a:latin typeface="HGP創英角ｺﾞｼｯｸUB" pitchFamily="50" charset="-128"/>
                <a:ea typeface="HGP創英角ｺﾞｼｯｸUB" pitchFamily="50" charset="-128"/>
              </a:rPr>
              <a:t>「介助されていない」</a:t>
            </a:r>
            <a:r>
              <a:rPr lang="ja-JP" altLang="en-US" sz="2000" dirty="0">
                <a:solidFill>
                  <a:schemeClr val="tx1"/>
                </a:solidFill>
                <a:latin typeface="HGP創英角ｺﾞｼｯｸUB" pitchFamily="50" charset="-128"/>
                <a:ea typeface="HGP創英角ｺﾞｼｯｸUB" pitchFamily="50" charset="-128"/>
              </a:rPr>
              <a:t>状況がより頻回と判断</a:t>
            </a:r>
            <a:r>
              <a:rPr lang="ja-JP" altLang="en-US" sz="1200" dirty="0">
                <a:solidFill>
                  <a:schemeClr val="tx1"/>
                </a:solidFill>
                <a:latin typeface="HGP創英角ｺﾞｼｯｸUB" pitchFamily="50" charset="-128"/>
                <a:ea typeface="HGP創英角ｺﾞｼｯｸUB" pitchFamily="50" charset="-128"/>
              </a:rPr>
              <a:t>（夜間の紙パンツの交換介助あり）</a:t>
            </a:r>
            <a:endParaRPr lang="en-US" altLang="ja-JP" sz="2000" dirty="0">
              <a:solidFill>
                <a:schemeClr val="tx1"/>
              </a:solidFill>
              <a:latin typeface="HGP創英角ｺﾞｼｯｸUB" pitchFamily="50" charset="-128"/>
              <a:ea typeface="HGP創英角ｺﾞｼｯｸUB" pitchFamily="50" charset="-128"/>
            </a:endParaRPr>
          </a:p>
        </p:txBody>
      </p:sp>
      <p:sp>
        <p:nvSpPr>
          <p:cNvPr id="11" name="角丸四角形 10"/>
          <p:cNvSpPr/>
          <p:nvPr/>
        </p:nvSpPr>
        <p:spPr>
          <a:xfrm>
            <a:off x="1360488" y="5081588"/>
            <a:ext cx="7129462" cy="1517650"/>
          </a:xfrm>
          <a:prstGeom prst="roundRect">
            <a:avLst/>
          </a:prstGeom>
          <a:solidFill>
            <a:srgbClr val="FFC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選択した際の状況や理由について記述</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「介助されていない」「拒否的な態度」</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「夜間の紙パンツの交換介助」</a:t>
            </a:r>
            <a:endParaRPr lang="en-US" altLang="ja-JP" sz="2000" dirty="0">
              <a:solidFill>
                <a:schemeClr val="tx1"/>
              </a:solidFill>
              <a:latin typeface="HGP創英角ｺﾞｼｯｸUB" pitchFamily="50" charset="-128"/>
              <a:ea typeface="HGP創英角ｺﾞｼｯｸUB" pitchFamily="50" charset="-128"/>
            </a:endParaRPr>
          </a:p>
          <a:p>
            <a:pPr algn="ctr" fontAlgn="auto">
              <a:spcBef>
                <a:spcPts val="0"/>
              </a:spcBef>
              <a:spcAft>
                <a:spcPts val="0"/>
              </a:spcAft>
              <a:defRPr/>
            </a:pPr>
            <a:r>
              <a:rPr lang="ja-JP" altLang="en-US" sz="2000" dirty="0">
                <a:solidFill>
                  <a:schemeClr val="tx1"/>
                </a:solidFill>
                <a:latin typeface="HGP創英角ｺﾞｼｯｸUB" pitchFamily="50" charset="-128"/>
                <a:ea typeface="HGP創英角ｺﾞｼｯｸUB" pitchFamily="50" charset="-128"/>
              </a:rPr>
              <a:t>「後始末時の見守りの必要性」など</a:t>
            </a:r>
          </a:p>
        </p:txBody>
      </p:sp>
      <p:sp>
        <p:nvSpPr>
          <p:cNvPr id="14342" name="コンテンツ プレースホルダ 12"/>
          <p:cNvSpPr>
            <a:spLocks noGrp="1"/>
          </p:cNvSpPr>
          <p:nvPr>
            <p:ph idx="1"/>
          </p:nvPr>
        </p:nvSpPr>
        <p:spPr>
          <a:xfrm>
            <a:off x="457200" y="1071563"/>
            <a:ext cx="8485188" cy="1176337"/>
          </a:xfrm>
        </p:spPr>
        <p:txBody>
          <a:bodyPr/>
          <a:lstStyle/>
          <a:p>
            <a:pPr eaLnBrk="1" hangingPunct="1"/>
            <a:r>
              <a:rPr lang="ja-JP" altLang="en-US" sz="2400" smtClean="0"/>
              <a:t>「</a:t>
            </a:r>
            <a:r>
              <a:rPr lang="en-US" altLang="ja-JP" sz="2400" smtClean="0"/>
              <a:t>2-5</a:t>
            </a:r>
            <a:r>
              <a:rPr lang="ja-JP" altLang="en-US" sz="2400" smtClean="0"/>
              <a:t>：排尿」「</a:t>
            </a:r>
            <a:r>
              <a:rPr lang="en-US" altLang="ja-JP" sz="2400" smtClean="0"/>
              <a:t>2-6</a:t>
            </a:r>
            <a:r>
              <a:rPr lang="ja-JP" altLang="en-US" sz="2400" smtClean="0"/>
              <a:t>：排便」における選択・特記事項の考え方</a:t>
            </a:r>
            <a:endParaRPr lang="en-US" altLang="ja-JP"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898525" y="4324350"/>
            <a:ext cx="3130550" cy="696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複数の専門職の合議による</a:t>
            </a:r>
            <a:r>
              <a:rPr lang="en-US" altLang="ja-JP" dirty="0"/>
              <a:t/>
            </a:r>
            <a:br>
              <a:rPr lang="en-US" altLang="ja-JP" dirty="0"/>
            </a:br>
            <a:r>
              <a:rPr lang="ja-JP" altLang="en-US" dirty="0"/>
              <a:t>一次判定の修正・確定</a:t>
            </a:r>
          </a:p>
        </p:txBody>
      </p:sp>
      <p:pic>
        <p:nvPicPr>
          <p:cNvPr id="16386" name="Picture 7" descr="C:\Documents and Settings\iwana\Local Settings\Temporary Internet Files\Content.IE5\C705W5OP\MC900149769[1].wmf"/>
          <p:cNvPicPr>
            <a:picLocks noChangeAspect="1" noChangeArrowheads="1"/>
          </p:cNvPicPr>
          <p:nvPr/>
        </p:nvPicPr>
        <p:blipFill>
          <a:blip r:embed="rId3"/>
          <a:srcRect/>
          <a:stretch>
            <a:fillRect/>
          </a:stretch>
        </p:blipFill>
        <p:spPr bwMode="auto">
          <a:xfrm>
            <a:off x="1565275" y="2455863"/>
            <a:ext cx="1558925" cy="1042987"/>
          </a:xfrm>
          <a:prstGeom prst="rect">
            <a:avLst/>
          </a:prstGeom>
          <a:noFill/>
          <a:ln w="9525">
            <a:noFill/>
            <a:miter lim="800000"/>
            <a:headEnd/>
            <a:tailEnd/>
          </a:ln>
        </p:spPr>
      </p:pic>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事例１のポイント解説</a:t>
            </a:r>
            <a:endParaRPr lang="ja-JP" altLang="en-US" dirty="0"/>
          </a:p>
        </p:txBody>
      </p:sp>
      <p:sp>
        <p:nvSpPr>
          <p:cNvPr id="16388" name="コンテンツ プレースホルダ 12"/>
          <p:cNvSpPr>
            <a:spLocks noGrp="1"/>
          </p:cNvSpPr>
          <p:nvPr>
            <p:ph idx="1"/>
          </p:nvPr>
        </p:nvSpPr>
        <p:spPr>
          <a:xfrm>
            <a:off x="627063" y="931863"/>
            <a:ext cx="8229600" cy="1098550"/>
          </a:xfrm>
        </p:spPr>
        <p:txBody>
          <a:bodyPr/>
          <a:lstStyle/>
          <a:p>
            <a:pPr eaLnBrk="1" hangingPunct="1"/>
            <a:r>
              <a:rPr lang="ja-JP" altLang="en-US" smtClean="0"/>
              <a:t>一次判定の修正・確定の意味</a:t>
            </a:r>
          </a:p>
        </p:txBody>
      </p:sp>
      <p:pic>
        <p:nvPicPr>
          <p:cNvPr id="16389" name="Picture 2"/>
          <p:cNvPicPr>
            <a:picLocks noChangeAspect="1" noChangeArrowheads="1"/>
          </p:cNvPicPr>
          <p:nvPr/>
        </p:nvPicPr>
        <p:blipFill>
          <a:blip r:embed="rId4"/>
          <a:srcRect/>
          <a:stretch>
            <a:fillRect/>
          </a:stretch>
        </p:blipFill>
        <p:spPr bwMode="auto">
          <a:xfrm>
            <a:off x="4681538" y="1582738"/>
            <a:ext cx="4195762" cy="5046662"/>
          </a:xfrm>
          <a:prstGeom prst="rect">
            <a:avLst/>
          </a:prstGeom>
          <a:noFill/>
          <a:ln w="9525">
            <a:noFill/>
            <a:miter lim="800000"/>
            <a:headEnd/>
            <a:tailEnd/>
          </a:ln>
        </p:spPr>
      </p:pic>
      <p:sp>
        <p:nvSpPr>
          <p:cNvPr id="12" name="雲形吹き出し 11"/>
          <p:cNvSpPr/>
          <p:nvPr/>
        </p:nvSpPr>
        <p:spPr>
          <a:xfrm>
            <a:off x="2773363" y="1649413"/>
            <a:ext cx="1828800" cy="973137"/>
          </a:xfrm>
          <a:prstGeom prst="cloudCallout">
            <a:avLst>
              <a:gd name="adj1" fmla="val -55307"/>
              <a:gd name="adj2" fmla="val 4213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schemeClr val="accent1">
                    <a:lumMod val="50000"/>
                  </a:schemeClr>
                </a:solidFill>
                <a:latin typeface="HGP創英角ｺﾞｼｯｸUB" pitchFamily="50" charset="-128"/>
                <a:ea typeface="HGP創英角ｺﾞｼｯｸUB" pitchFamily="50" charset="-128"/>
              </a:rPr>
              <a:t>迷うなあ</a:t>
            </a:r>
            <a:r>
              <a:rPr lang="ja-JP" altLang="en-US" sz="1400" dirty="0" err="1">
                <a:solidFill>
                  <a:schemeClr val="accent1">
                    <a:lumMod val="50000"/>
                  </a:schemeClr>
                </a:solidFill>
                <a:latin typeface="HGP創英角ｺﾞｼｯｸUB" pitchFamily="50" charset="-128"/>
                <a:ea typeface="HGP創英角ｺﾞｼｯｸUB" pitchFamily="50" charset="-128"/>
              </a:rPr>
              <a:t>。。。。</a:t>
            </a:r>
            <a:endParaRPr lang="ja-JP" altLang="en-US" sz="1400" dirty="0">
              <a:solidFill>
                <a:schemeClr val="accent1">
                  <a:lumMod val="50000"/>
                </a:schemeClr>
              </a:solidFill>
              <a:latin typeface="HGP創英角ｺﾞｼｯｸUB" pitchFamily="50" charset="-128"/>
              <a:ea typeface="HGP創英角ｺﾞｼｯｸUB" pitchFamily="50" charset="-128"/>
            </a:endParaRPr>
          </a:p>
        </p:txBody>
      </p:sp>
      <p:sp>
        <p:nvSpPr>
          <p:cNvPr id="15" name="雲形吹き出し 14"/>
          <p:cNvSpPr/>
          <p:nvPr/>
        </p:nvSpPr>
        <p:spPr>
          <a:xfrm>
            <a:off x="361950" y="1636713"/>
            <a:ext cx="1828800" cy="974725"/>
          </a:xfrm>
          <a:prstGeom prst="cloudCallout">
            <a:avLst>
              <a:gd name="adj1" fmla="val 56057"/>
              <a:gd name="adj2" fmla="val 5942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a:solidFill>
                  <a:schemeClr val="accent1">
                    <a:lumMod val="50000"/>
                  </a:schemeClr>
                </a:solidFill>
                <a:latin typeface="HGP創英角ｺﾞｼｯｸUB" pitchFamily="50" charset="-128"/>
                <a:ea typeface="HGP創英角ｺﾞｼｯｸUB" pitchFamily="50" charset="-128"/>
              </a:rPr>
              <a:t>見守り等</a:t>
            </a:r>
            <a:r>
              <a:rPr lang="en-US" altLang="ja-JP" sz="1400" dirty="0">
                <a:solidFill>
                  <a:schemeClr val="accent1">
                    <a:lumMod val="50000"/>
                  </a:schemeClr>
                </a:solidFill>
                <a:latin typeface="HGP創英角ｺﾞｼｯｸUB" pitchFamily="50" charset="-128"/>
                <a:ea typeface="HGP創英角ｺﾞｼｯｸUB" pitchFamily="50" charset="-128"/>
              </a:rPr>
              <a:t/>
            </a:r>
            <a:br>
              <a:rPr lang="en-US" altLang="ja-JP" sz="1400" dirty="0">
                <a:solidFill>
                  <a:schemeClr val="accent1">
                    <a:lumMod val="50000"/>
                  </a:schemeClr>
                </a:solidFill>
                <a:latin typeface="HGP創英角ｺﾞｼｯｸUB" pitchFamily="50" charset="-128"/>
                <a:ea typeface="HGP創英角ｺﾞｼｯｸUB" pitchFamily="50" charset="-128"/>
              </a:rPr>
            </a:br>
            <a:r>
              <a:rPr lang="ja-JP" altLang="en-US" sz="1400" dirty="0">
                <a:solidFill>
                  <a:schemeClr val="accent1">
                    <a:lumMod val="50000"/>
                  </a:schemeClr>
                </a:solidFill>
                <a:latin typeface="HGP創英角ｺﾞｼｯｸUB" pitchFamily="50" charset="-128"/>
                <a:ea typeface="HGP創英角ｺﾞｼｯｸUB" pitchFamily="50" charset="-128"/>
              </a:rPr>
              <a:t>それとも</a:t>
            </a:r>
            <a:r>
              <a:rPr lang="en-US" altLang="ja-JP" sz="1400" dirty="0">
                <a:solidFill>
                  <a:schemeClr val="accent1">
                    <a:lumMod val="50000"/>
                  </a:schemeClr>
                </a:solidFill>
                <a:latin typeface="HGP創英角ｺﾞｼｯｸUB" pitchFamily="50" charset="-128"/>
                <a:ea typeface="HGP創英角ｺﾞｼｯｸUB" pitchFamily="50" charset="-128"/>
              </a:rPr>
              <a:t/>
            </a:r>
            <a:br>
              <a:rPr lang="en-US" altLang="ja-JP" sz="1400" dirty="0">
                <a:solidFill>
                  <a:schemeClr val="accent1">
                    <a:lumMod val="50000"/>
                  </a:schemeClr>
                </a:solidFill>
                <a:latin typeface="HGP創英角ｺﾞｼｯｸUB" pitchFamily="50" charset="-128"/>
                <a:ea typeface="HGP創英角ｺﾞｼｯｸUB" pitchFamily="50" charset="-128"/>
              </a:rPr>
            </a:br>
            <a:r>
              <a:rPr lang="ja-JP" altLang="en-US" sz="1400" dirty="0">
                <a:solidFill>
                  <a:schemeClr val="accent1">
                    <a:lumMod val="50000"/>
                  </a:schemeClr>
                </a:solidFill>
                <a:latin typeface="HGP創英角ｺﾞｼｯｸUB" pitchFamily="50" charset="-128"/>
                <a:ea typeface="HGP創英角ｺﾞｼｯｸUB" pitchFamily="50" charset="-128"/>
              </a:rPr>
              <a:t>一部介助？</a:t>
            </a:r>
            <a:endParaRPr lang="en-US" altLang="ja-JP" sz="1400" dirty="0">
              <a:solidFill>
                <a:schemeClr val="accent1">
                  <a:lumMod val="50000"/>
                </a:schemeClr>
              </a:solidFill>
              <a:latin typeface="HGP創英角ｺﾞｼｯｸUB" pitchFamily="50" charset="-128"/>
              <a:ea typeface="HGP創英角ｺﾞｼｯｸUB" pitchFamily="50" charset="-128"/>
            </a:endParaRPr>
          </a:p>
        </p:txBody>
      </p:sp>
      <p:sp>
        <p:nvSpPr>
          <p:cNvPr id="17" name="角丸四角形 16"/>
          <p:cNvSpPr/>
          <p:nvPr/>
        </p:nvSpPr>
        <p:spPr>
          <a:xfrm>
            <a:off x="1255713" y="3440113"/>
            <a:ext cx="2370137" cy="41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特記事項に記載</a:t>
            </a:r>
          </a:p>
        </p:txBody>
      </p:sp>
      <p:pic>
        <p:nvPicPr>
          <p:cNvPr id="16393" name="Picture 10" descr="C:\Documents and Settings\iwana\Local Settings\Temporary Internet Files\Content.IE5\NGTJ52U4\MC900079060[1].wmf"/>
          <p:cNvPicPr>
            <a:picLocks noChangeAspect="1" noChangeArrowheads="1"/>
          </p:cNvPicPr>
          <p:nvPr/>
        </p:nvPicPr>
        <p:blipFill>
          <a:blip r:embed="rId5"/>
          <a:srcRect/>
          <a:stretch>
            <a:fillRect/>
          </a:stretch>
        </p:blipFill>
        <p:spPr bwMode="auto">
          <a:xfrm>
            <a:off x="1247775" y="4986338"/>
            <a:ext cx="2433638" cy="1731962"/>
          </a:xfrm>
          <a:prstGeom prst="rect">
            <a:avLst/>
          </a:prstGeom>
          <a:noFill/>
          <a:ln w="9525">
            <a:noFill/>
            <a:miter lim="800000"/>
            <a:headEnd/>
            <a:tailEnd/>
          </a:ln>
        </p:spPr>
      </p:pic>
      <p:sp>
        <p:nvSpPr>
          <p:cNvPr id="21" name="下矢印 20"/>
          <p:cNvSpPr/>
          <p:nvPr/>
        </p:nvSpPr>
        <p:spPr>
          <a:xfrm>
            <a:off x="2340245" y="3828086"/>
            <a:ext cx="247973" cy="511444"/>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ja-JP" altLang="en-US"/>
          </a:p>
        </p:txBody>
      </p:sp>
      <p:sp>
        <p:nvSpPr>
          <p:cNvPr id="23" name="正方形/長方形 22"/>
          <p:cNvSpPr/>
          <p:nvPr/>
        </p:nvSpPr>
        <p:spPr>
          <a:xfrm>
            <a:off x="4819650" y="1906588"/>
            <a:ext cx="309563" cy="26336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事例１のポイント解説</a:t>
            </a:r>
            <a:endParaRPr lang="ja-JP" altLang="en-US" dirty="0"/>
          </a:p>
        </p:txBody>
      </p:sp>
      <p:sp>
        <p:nvSpPr>
          <p:cNvPr id="3" name="コンテンツ プレースホルダ 2"/>
          <p:cNvSpPr>
            <a:spLocks noGrp="1"/>
          </p:cNvSpPr>
          <p:nvPr>
            <p:ph idx="1"/>
          </p:nvPr>
        </p:nvSpPr>
        <p:spPr>
          <a:xfrm>
            <a:off x="457200" y="1071563"/>
            <a:ext cx="8229600" cy="555625"/>
          </a:xfrm>
        </p:spPr>
        <p:txBody>
          <a:bodyPr rtlCol="0">
            <a:normAutofit lnSpcReduction="10000"/>
          </a:bodyPr>
          <a:lstStyle/>
          <a:p>
            <a:pPr eaLnBrk="1" fontAlgn="auto" hangingPunct="1">
              <a:spcAft>
                <a:spcPts val="0"/>
              </a:spcAft>
              <a:defRPr/>
            </a:pPr>
            <a:r>
              <a:rPr lang="ja-JP" altLang="en-US" dirty="0" smtClean="0"/>
              <a:t>「</a:t>
            </a:r>
            <a:r>
              <a:rPr lang="en-US" altLang="ja-JP" dirty="0" smtClean="0"/>
              <a:t>4-4</a:t>
            </a:r>
            <a:r>
              <a:rPr lang="ja-JP" altLang="en-US" dirty="0" smtClean="0"/>
              <a:t>：昼夜逆転」</a:t>
            </a:r>
            <a:endParaRPr lang="ja-JP" altLang="en-US" dirty="0"/>
          </a:p>
        </p:txBody>
      </p:sp>
      <p:sp>
        <p:nvSpPr>
          <p:cNvPr id="4" name="スライド番号プレースホルダ 3"/>
          <p:cNvSpPr>
            <a:spLocks noGrp="1"/>
          </p:cNvSpPr>
          <p:nvPr>
            <p:ph type="sldNum" sz="quarter" idx="12"/>
          </p:nvPr>
        </p:nvSpPr>
        <p:spPr/>
        <p:txBody>
          <a:bodyPr/>
          <a:lstStyle/>
          <a:p>
            <a:pPr>
              <a:defRPr/>
            </a:pPr>
            <a:fld id="{E1E366A6-506E-4AB5-BEC3-BCBAE5B8883C}" type="slidenum">
              <a:rPr lang="ja-JP" altLang="en-US"/>
              <a:pPr>
                <a:defRPr/>
              </a:pPr>
              <a:t>4</a:t>
            </a:fld>
            <a:endParaRPr lang="ja-JP" altLang="en-US"/>
          </a:p>
        </p:txBody>
      </p:sp>
      <p:sp>
        <p:nvSpPr>
          <p:cNvPr id="5" name="テキスト ボックス 4"/>
          <p:cNvSpPr txBox="1"/>
          <p:nvPr/>
        </p:nvSpPr>
        <p:spPr>
          <a:xfrm>
            <a:off x="419100" y="1844675"/>
            <a:ext cx="1735138" cy="368300"/>
          </a:xfrm>
          <a:prstGeom prst="rect">
            <a:avLst/>
          </a:prstGeom>
          <a:noFill/>
        </p:spPr>
        <p:txBody>
          <a:bodyPr>
            <a:spAutoFit/>
          </a:bodyPr>
          <a:lstStyle/>
          <a:p>
            <a:pPr fontAlgn="auto">
              <a:spcBef>
                <a:spcPts val="0"/>
              </a:spcBef>
              <a:spcAft>
                <a:spcPts val="0"/>
              </a:spcAft>
              <a:defRPr/>
            </a:pPr>
            <a:r>
              <a:rPr lang="ja-JP" altLang="en-US" b="1" dirty="0">
                <a:solidFill>
                  <a:srgbClr val="002060"/>
                </a:solidFill>
                <a:latin typeface="+mj-ea"/>
                <a:ea typeface="+mj-ea"/>
              </a:rPr>
              <a:t>対象者の状況</a:t>
            </a:r>
          </a:p>
        </p:txBody>
      </p:sp>
      <p:sp>
        <p:nvSpPr>
          <p:cNvPr id="18437" name="テキスト ボックス 5"/>
          <p:cNvSpPr txBox="1">
            <a:spLocks noChangeArrowheads="1"/>
          </p:cNvSpPr>
          <p:nvPr/>
        </p:nvSpPr>
        <p:spPr bwMode="auto">
          <a:xfrm>
            <a:off x="2787650" y="1841500"/>
            <a:ext cx="1412875" cy="369888"/>
          </a:xfrm>
          <a:prstGeom prst="rect">
            <a:avLst/>
          </a:prstGeom>
          <a:noFill/>
          <a:ln w="9525">
            <a:noFill/>
            <a:miter lim="800000"/>
            <a:headEnd/>
            <a:tailEnd/>
          </a:ln>
        </p:spPr>
        <p:txBody>
          <a:bodyPr>
            <a:spAutoFit/>
          </a:bodyPr>
          <a:lstStyle/>
          <a:p>
            <a:r>
              <a:rPr lang="ja-JP" altLang="en-US" b="1">
                <a:solidFill>
                  <a:srgbClr val="002060"/>
                </a:solidFill>
                <a:latin typeface="Calibri" pitchFamily="34" charset="0"/>
              </a:rPr>
              <a:t>選択の基準</a:t>
            </a:r>
          </a:p>
        </p:txBody>
      </p:sp>
      <p:sp>
        <p:nvSpPr>
          <p:cNvPr id="18438" name="テキスト ボックス 7"/>
          <p:cNvSpPr txBox="1">
            <a:spLocks noChangeArrowheads="1"/>
          </p:cNvSpPr>
          <p:nvPr/>
        </p:nvSpPr>
        <p:spPr bwMode="auto">
          <a:xfrm>
            <a:off x="4768850" y="1824038"/>
            <a:ext cx="1412875" cy="368300"/>
          </a:xfrm>
          <a:prstGeom prst="rect">
            <a:avLst/>
          </a:prstGeom>
          <a:noFill/>
          <a:ln w="9525">
            <a:noFill/>
            <a:miter lim="800000"/>
            <a:headEnd/>
            <a:tailEnd/>
          </a:ln>
        </p:spPr>
        <p:txBody>
          <a:bodyPr>
            <a:spAutoFit/>
          </a:bodyPr>
          <a:lstStyle/>
          <a:p>
            <a:r>
              <a:rPr lang="ja-JP" altLang="en-US" b="1">
                <a:solidFill>
                  <a:srgbClr val="002060"/>
                </a:solidFill>
                <a:latin typeface="Calibri" pitchFamily="34" charset="0"/>
              </a:rPr>
              <a:t>認定調査票</a:t>
            </a:r>
          </a:p>
        </p:txBody>
      </p:sp>
      <p:sp>
        <p:nvSpPr>
          <p:cNvPr id="9" name="角丸四角形 8"/>
          <p:cNvSpPr/>
          <p:nvPr/>
        </p:nvSpPr>
        <p:spPr>
          <a:xfrm>
            <a:off x="7500938" y="2447925"/>
            <a:ext cx="511175" cy="17827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itchFamily="50" charset="-128"/>
                <a:ea typeface="HGP創英角ｺﾞｼｯｸUB" pitchFamily="50" charset="-128"/>
              </a:rPr>
              <a:t>一次判定</a:t>
            </a:r>
          </a:p>
        </p:txBody>
      </p:sp>
      <p:sp>
        <p:nvSpPr>
          <p:cNvPr id="10" name="角丸四角形 9"/>
          <p:cNvSpPr/>
          <p:nvPr/>
        </p:nvSpPr>
        <p:spPr>
          <a:xfrm>
            <a:off x="8413750" y="2430463"/>
            <a:ext cx="511175" cy="17827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itchFamily="50" charset="-128"/>
                <a:ea typeface="HGP創英角ｺﾞｼｯｸUB" pitchFamily="50" charset="-128"/>
              </a:rPr>
              <a:t>二次判定</a:t>
            </a:r>
          </a:p>
        </p:txBody>
      </p:sp>
      <p:sp>
        <p:nvSpPr>
          <p:cNvPr id="11" name="右矢印 10"/>
          <p:cNvSpPr/>
          <p:nvPr/>
        </p:nvSpPr>
        <p:spPr>
          <a:xfrm>
            <a:off x="6973888" y="3100388"/>
            <a:ext cx="527050" cy="4794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右矢印 11"/>
          <p:cNvSpPr/>
          <p:nvPr/>
        </p:nvSpPr>
        <p:spPr>
          <a:xfrm>
            <a:off x="7948613" y="3097213"/>
            <a:ext cx="527050" cy="4810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角丸四角形 14"/>
          <p:cNvSpPr/>
          <p:nvPr/>
        </p:nvSpPr>
        <p:spPr>
          <a:xfrm>
            <a:off x="4692650" y="2322513"/>
            <a:ext cx="2154238" cy="198596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dirty="0">
              <a:solidFill>
                <a:schemeClr val="tx1"/>
              </a:solidFill>
            </a:endParaRPr>
          </a:p>
          <a:p>
            <a:pPr fontAlgn="auto">
              <a:spcBef>
                <a:spcPts val="0"/>
              </a:spcBef>
              <a:spcAft>
                <a:spcPts val="0"/>
              </a:spcAft>
              <a:defRPr/>
            </a:pPr>
            <a:r>
              <a:rPr lang="ja-JP" altLang="en-US" dirty="0">
                <a:solidFill>
                  <a:schemeClr val="tx1"/>
                </a:solidFill>
              </a:rPr>
              <a:t>●月に２回ほどあるシーツを剥ぐ行為により「ときどきある」を選択</a:t>
            </a:r>
          </a:p>
        </p:txBody>
      </p:sp>
      <p:sp>
        <p:nvSpPr>
          <p:cNvPr id="16" name="角丸四角形 15"/>
          <p:cNvSpPr/>
          <p:nvPr/>
        </p:nvSpPr>
        <p:spPr>
          <a:xfrm>
            <a:off x="2459038" y="2319338"/>
            <a:ext cx="2154237" cy="335756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dirty="0">
                <a:solidFill>
                  <a:schemeClr val="tx1"/>
                </a:solidFill>
              </a:rPr>
              <a:t>●夜間に何度も目覚めることがあり、そのために疲労や</a:t>
            </a:r>
          </a:p>
          <a:p>
            <a:pPr fontAlgn="auto">
              <a:spcBef>
                <a:spcPts val="0"/>
              </a:spcBef>
              <a:spcAft>
                <a:spcPts val="0"/>
              </a:spcAft>
              <a:defRPr/>
            </a:pPr>
            <a:r>
              <a:rPr lang="ja-JP" altLang="en-US" dirty="0">
                <a:solidFill>
                  <a:schemeClr val="tx1"/>
                </a:solidFill>
              </a:rPr>
              <a:t>眠気があり日中に活動できない。</a:t>
            </a:r>
            <a:endParaRPr lang="en-US" altLang="ja-JP" dirty="0">
              <a:solidFill>
                <a:schemeClr val="tx1"/>
              </a:solidFill>
            </a:endParaRPr>
          </a:p>
          <a:p>
            <a:pPr fontAlgn="auto">
              <a:spcBef>
                <a:spcPts val="0"/>
              </a:spcBef>
              <a:spcAft>
                <a:spcPts val="0"/>
              </a:spcAft>
              <a:defRPr/>
            </a:pPr>
            <a:r>
              <a:rPr lang="ja-JP" altLang="en-US" dirty="0">
                <a:solidFill>
                  <a:schemeClr val="tx1"/>
                </a:solidFill>
              </a:rPr>
              <a:t>●</a:t>
            </a:r>
            <a:r>
              <a:rPr lang="ja-JP" altLang="en-US" u="sng" dirty="0">
                <a:solidFill>
                  <a:schemeClr val="tx1"/>
                </a:solidFill>
              </a:rPr>
              <a:t>通常、日中行われる行為を夜間行</a:t>
            </a:r>
          </a:p>
          <a:p>
            <a:pPr fontAlgn="auto">
              <a:spcBef>
                <a:spcPts val="0"/>
              </a:spcBef>
              <a:spcAft>
                <a:spcPts val="0"/>
              </a:spcAft>
              <a:defRPr/>
            </a:pPr>
            <a:r>
              <a:rPr lang="ja-JP" altLang="en-US" u="sng" dirty="0" err="1">
                <a:solidFill>
                  <a:schemeClr val="tx1"/>
                </a:solidFill>
              </a:rPr>
              <a:t>って</a:t>
            </a:r>
            <a:r>
              <a:rPr lang="ja-JP" altLang="en-US" u="sng" dirty="0">
                <a:solidFill>
                  <a:schemeClr val="tx1"/>
                </a:solidFill>
              </a:rPr>
              <a:t>いる</a:t>
            </a:r>
            <a:endParaRPr lang="en-US" altLang="ja-JP" u="sng" dirty="0">
              <a:solidFill>
                <a:schemeClr val="tx1"/>
              </a:solidFill>
            </a:endParaRPr>
          </a:p>
          <a:p>
            <a:pPr fontAlgn="auto">
              <a:spcBef>
                <a:spcPts val="0"/>
              </a:spcBef>
              <a:spcAft>
                <a:spcPts val="0"/>
              </a:spcAft>
              <a:defRPr/>
            </a:pPr>
            <a:r>
              <a:rPr lang="ja-JP" altLang="en-US" dirty="0">
                <a:solidFill>
                  <a:schemeClr val="tx1"/>
                </a:solidFill>
              </a:rPr>
              <a:t>●夜間眠れない状態やトイレに行くための起床は含まない。</a:t>
            </a:r>
            <a:endParaRPr lang="ja-JP" altLang="en-US" u="sng" dirty="0">
              <a:solidFill>
                <a:schemeClr val="tx1"/>
              </a:solidFill>
            </a:endParaRPr>
          </a:p>
        </p:txBody>
      </p:sp>
      <p:sp>
        <p:nvSpPr>
          <p:cNvPr id="17" name="角丸四角形 16"/>
          <p:cNvSpPr/>
          <p:nvPr/>
        </p:nvSpPr>
        <p:spPr>
          <a:xfrm>
            <a:off x="209550" y="2317750"/>
            <a:ext cx="2154238" cy="3897313"/>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540000" fontAlgn="auto">
              <a:spcBef>
                <a:spcPts val="0"/>
              </a:spcBef>
              <a:spcAft>
                <a:spcPts val="0"/>
              </a:spcAft>
              <a:defRPr/>
            </a:pPr>
            <a:r>
              <a:rPr lang="ja-JP" altLang="en-US" dirty="0">
                <a:solidFill>
                  <a:schemeClr val="tx1"/>
                </a:solidFill>
              </a:rPr>
              <a:t>●夜間、起きて布団を丸めてベッド横に置いたり、シーツを剥ぐ等こそこそすることがここ１か月に２回。</a:t>
            </a:r>
            <a:endParaRPr lang="en-US" altLang="ja-JP" dirty="0">
              <a:solidFill>
                <a:schemeClr val="tx1"/>
              </a:solidFill>
            </a:endParaRPr>
          </a:p>
          <a:p>
            <a:pPr indent="-540000" fontAlgn="auto">
              <a:spcBef>
                <a:spcPts val="0"/>
              </a:spcBef>
              <a:spcAft>
                <a:spcPts val="0"/>
              </a:spcAft>
              <a:defRPr/>
            </a:pPr>
            <a:r>
              <a:rPr lang="ja-JP" altLang="en-US" dirty="0">
                <a:solidFill>
                  <a:schemeClr val="tx1"/>
                </a:solidFill>
              </a:rPr>
              <a:t>●夜間排尿後、寝つきが悪いことがほぼ毎日。</a:t>
            </a:r>
            <a:endParaRPr lang="en-US" altLang="ja-JP" dirty="0">
              <a:solidFill>
                <a:schemeClr val="tx1"/>
              </a:solidFill>
            </a:endParaRPr>
          </a:p>
          <a:p>
            <a:pPr indent="-540000" fontAlgn="auto">
              <a:spcBef>
                <a:spcPts val="0"/>
              </a:spcBef>
              <a:spcAft>
                <a:spcPts val="0"/>
              </a:spcAft>
              <a:defRPr/>
            </a:pPr>
            <a:r>
              <a:rPr lang="ja-JP" altLang="en-US" dirty="0">
                <a:solidFill>
                  <a:schemeClr val="tx1"/>
                </a:solidFill>
              </a:rPr>
              <a:t>●紙パンツの介助の交換もあり。</a:t>
            </a:r>
          </a:p>
        </p:txBody>
      </p:sp>
      <p:sp>
        <p:nvSpPr>
          <p:cNvPr id="18" name="角丸四角形 17"/>
          <p:cNvSpPr/>
          <p:nvPr/>
        </p:nvSpPr>
        <p:spPr>
          <a:xfrm>
            <a:off x="4691063" y="4411663"/>
            <a:ext cx="2154237" cy="198596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dirty="0">
              <a:solidFill>
                <a:schemeClr val="tx1"/>
              </a:solidFill>
            </a:endParaRPr>
          </a:p>
          <a:p>
            <a:pPr fontAlgn="auto">
              <a:spcBef>
                <a:spcPts val="0"/>
              </a:spcBef>
              <a:spcAft>
                <a:spcPts val="0"/>
              </a:spcAft>
              <a:defRPr/>
            </a:pPr>
            <a:endParaRPr lang="en-US" altLang="ja-JP" dirty="0">
              <a:solidFill>
                <a:schemeClr val="tx1"/>
              </a:solidFill>
            </a:endParaRPr>
          </a:p>
          <a:p>
            <a:pPr fontAlgn="auto">
              <a:spcBef>
                <a:spcPts val="0"/>
              </a:spcBef>
              <a:spcAft>
                <a:spcPts val="0"/>
              </a:spcAft>
              <a:defRPr/>
            </a:pPr>
            <a:r>
              <a:rPr lang="ja-JP" altLang="en-US" dirty="0">
                <a:solidFill>
                  <a:schemeClr val="tx1"/>
                </a:solidFill>
              </a:rPr>
              <a:t>●毎日寝付きが悪く、紙パンツの交換もあり、（介護者が）熟睡できない。</a:t>
            </a:r>
            <a:endParaRPr lang="en-US" altLang="ja-JP" dirty="0">
              <a:solidFill>
                <a:schemeClr val="tx1"/>
              </a:solidFill>
            </a:endParaRPr>
          </a:p>
          <a:p>
            <a:pPr fontAlgn="auto">
              <a:spcBef>
                <a:spcPts val="0"/>
              </a:spcBef>
              <a:spcAft>
                <a:spcPts val="0"/>
              </a:spcAft>
              <a:defRPr/>
            </a:pPr>
            <a:endParaRPr lang="ja-JP" altLang="en-US" dirty="0">
              <a:solidFill>
                <a:schemeClr val="tx1"/>
              </a:solidFill>
            </a:endParaRPr>
          </a:p>
        </p:txBody>
      </p:sp>
      <p:sp>
        <p:nvSpPr>
          <p:cNvPr id="19" name="角丸四角形 18"/>
          <p:cNvSpPr/>
          <p:nvPr/>
        </p:nvSpPr>
        <p:spPr>
          <a:xfrm>
            <a:off x="4865688" y="2433638"/>
            <a:ext cx="1255712" cy="387350"/>
          </a:xfrm>
          <a:prstGeom prst="roundRect">
            <a:avLst/>
          </a:prstGeom>
          <a:solidFill>
            <a:srgbClr val="E22A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t>基本調査</a:t>
            </a:r>
          </a:p>
        </p:txBody>
      </p:sp>
      <p:sp>
        <p:nvSpPr>
          <p:cNvPr id="20" name="角丸四角形 19"/>
          <p:cNvSpPr/>
          <p:nvPr/>
        </p:nvSpPr>
        <p:spPr>
          <a:xfrm>
            <a:off x="4879975" y="4538663"/>
            <a:ext cx="1254125" cy="387350"/>
          </a:xfrm>
          <a:prstGeom prst="roundRect">
            <a:avLst/>
          </a:prstGeom>
          <a:solidFill>
            <a:srgbClr val="E22A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t>特記事項</a:t>
            </a:r>
          </a:p>
        </p:txBody>
      </p:sp>
      <p:sp>
        <p:nvSpPr>
          <p:cNvPr id="21" name="右矢印 20"/>
          <p:cNvSpPr/>
          <p:nvPr/>
        </p:nvSpPr>
        <p:spPr>
          <a:xfrm>
            <a:off x="2524125" y="5762625"/>
            <a:ext cx="2079625" cy="4794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曲折矢印 21"/>
          <p:cNvSpPr/>
          <p:nvPr/>
        </p:nvSpPr>
        <p:spPr>
          <a:xfrm rot="5400000" flipH="1">
            <a:off x="7307263" y="4208462"/>
            <a:ext cx="1549400" cy="1812925"/>
          </a:xfrm>
          <a:prstGeom prst="bentArrow">
            <a:avLst>
              <a:gd name="adj1" fmla="val 15000"/>
              <a:gd name="adj2" fmla="val 25000"/>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事例１のポイント解説</a:t>
            </a:r>
            <a:endParaRPr lang="ja-JP" altLang="en-US" dirty="0"/>
          </a:p>
        </p:txBody>
      </p:sp>
      <p:sp>
        <p:nvSpPr>
          <p:cNvPr id="3" name="コンテンツ プレースホルダ 2"/>
          <p:cNvSpPr>
            <a:spLocks noGrp="1"/>
          </p:cNvSpPr>
          <p:nvPr>
            <p:ph idx="1"/>
          </p:nvPr>
        </p:nvSpPr>
        <p:spPr>
          <a:xfrm>
            <a:off x="457200" y="1071563"/>
            <a:ext cx="8229600" cy="555625"/>
          </a:xfrm>
        </p:spPr>
        <p:txBody>
          <a:bodyPr rtlCol="0">
            <a:normAutofit lnSpcReduction="10000"/>
          </a:bodyPr>
          <a:lstStyle/>
          <a:p>
            <a:pPr eaLnBrk="1" fontAlgn="auto" hangingPunct="1">
              <a:spcAft>
                <a:spcPts val="0"/>
              </a:spcAft>
              <a:defRPr/>
            </a:pPr>
            <a:r>
              <a:rPr lang="ja-JP" altLang="en-US" dirty="0" smtClean="0"/>
              <a:t>「</a:t>
            </a:r>
            <a:r>
              <a:rPr lang="en-US" altLang="ja-JP" dirty="0" smtClean="0"/>
              <a:t>4-7</a:t>
            </a:r>
            <a:r>
              <a:rPr lang="ja-JP" altLang="en-US" dirty="0" smtClean="0"/>
              <a:t>：介護に抵抗」</a:t>
            </a:r>
            <a:endParaRPr lang="ja-JP" altLang="en-US" dirty="0"/>
          </a:p>
        </p:txBody>
      </p:sp>
      <p:sp>
        <p:nvSpPr>
          <p:cNvPr id="4" name="スライド番号プレースホルダ 3"/>
          <p:cNvSpPr>
            <a:spLocks noGrp="1"/>
          </p:cNvSpPr>
          <p:nvPr>
            <p:ph type="sldNum" sz="quarter" idx="12"/>
          </p:nvPr>
        </p:nvSpPr>
        <p:spPr/>
        <p:txBody>
          <a:bodyPr/>
          <a:lstStyle/>
          <a:p>
            <a:pPr>
              <a:defRPr/>
            </a:pPr>
            <a:fld id="{559F4C99-1E32-4FDA-A00F-D522FAB97F29}" type="slidenum">
              <a:rPr lang="ja-JP" altLang="en-US"/>
              <a:pPr>
                <a:defRPr/>
              </a:pPr>
              <a:t>5</a:t>
            </a:fld>
            <a:endParaRPr lang="ja-JP" altLang="en-US"/>
          </a:p>
        </p:txBody>
      </p:sp>
      <p:sp>
        <p:nvSpPr>
          <p:cNvPr id="5" name="テキスト ボックス 4"/>
          <p:cNvSpPr txBox="1"/>
          <p:nvPr/>
        </p:nvSpPr>
        <p:spPr>
          <a:xfrm>
            <a:off x="419100" y="1844675"/>
            <a:ext cx="1735138" cy="368300"/>
          </a:xfrm>
          <a:prstGeom prst="rect">
            <a:avLst/>
          </a:prstGeom>
          <a:noFill/>
        </p:spPr>
        <p:txBody>
          <a:bodyPr>
            <a:spAutoFit/>
          </a:bodyPr>
          <a:lstStyle/>
          <a:p>
            <a:pPr fontAlgn="auto">
              <a:spcBef>
                <a:spcPts val="0"/>
              </a:spcBef>
              <a:spcAft>
                <a:spcPts val="0"/>
              </a:spcAft>
              <a:defRPr/>
            </a:pPr>
            <a:r>
              <a:rPr lang="ja-JP" altLang="en-US" b="1" dirty="0">
                <a:solidFill>
                  <a:srgbClr val="002060"/>
                </a:solidFill>
                <a:latin typeface="+mj-ea"/>
                <a:ea typeface="+mj-ea"/>
              </a:rPr>
              <a:t>対象者の状況</a:t>
            </a:r>
          </a:p>
        </p:txBody>
      </p:sp>
      <p:sp>
        <p:nvSpPr>
          <p:cNvPr id="20485" name="テキスト ボックス 5"/>
          <p:cNvSpPr txBox="1">
            <a:spLocks noChangeArrowheads="1"/>
          </p:cNvSpPr>
          <p:nvPr/>
        </p:nvSpPr>
        <p:spPr bwMode="auto">
          <a:xfrm>
            <a:off x="2787650" y="1841500"/>
            <a:ext cx="1412875" cy="369888"/>
          </a:xfrm>
          <a:prstGeom prst="rect">
            <a:avLst/>
          </a:prstGeom>
          <a:noFill/>
          <a:ln w="9525">
            <a:noFill/>
            <a:miter lim="800000"/>
            <a:headEnd/>
            <a:tailEnd/>
          </a:ln>
        </p:spPr>
        <p:txBody>
          <a:bodyPr>
            <a:spAutoFit/>
          </a:bodyPr>
          <a:lstStyle/>
          <a:p>
            <a:r>
              <a:rPr lang="ja-JP" altLang="en-US" b="1">
                <a:solidFill>
                  <a:srgbClr val="002060"/>
                </a:solidFill>
                <a:latin typeface="Calibri" pitchFamily="34" charset="0"/>
              </a:rPr>
              <a:t>選択の基準</a:t>
            </a:r>
          </a:p>
        </p:txBody>
      </p:sp>
      <p:sp>
        <p:nvSpPr>
          <p:cNvPr id="20486" name="テキスト ボックス 7"/>
          <p:cNvSpPr txBox="1">
            <a:spLocks noChangeArrowheads="1"/>
          </p:cNvSpPr>
          <p:nvPr/>
        </p:nvSpPr>
        <p:spPr bwMode="auto">
          <a:xfrm>
            <a:off x="4768850" y="1824038"/>
            <a:ext cx="1412875" cy="368300"/>
          </a:xfrm>
          <a:prstGeom prst="rect">
            <a:avLst/>
          </a:prstGeom>
          <a:noFill/>
          <a:ln w="9525">
            <a:noFill/>
            <a:miter lim="800000"/>
            <a:headEnd/>
            <a:tailEnd/>
          </a:ln>
        </p:spPr>
        <p:txBody>
          <a:bodyPr>
            <a:spAutoFit/>
          </a:bodyPr>
          <a:lstStyle/>
          <a:p>
            <a:r>
              <a:rPr lang="ja-JP" altLang="en-US" b="1">
                <a:solidFill>
                  <a:srgbClr val="002060"/>
                </a:solidFill>
                <a:latin typeface="Calibri" pitchFamily="34" charset="0"/>
              </a:rPr>
              <a:t>認定調査票</a:t>
            </a:r>
          </a:p>
        </p:txBody>
      </p:sp>
      <p:sp>
        <p:nvSpPr>
          <p:cNvPr id="9" name="角丸四角形 8"/>
          <p:cNvSpPr/>
          <p:nvPr/>
        </p:nvSpPr>
        <p:spPr>
          <a:xfrm>
            <a:off x="7500938" y="2447925"/>
            <a:ext cx="511175" cy="17827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itchFamily="50" charset="-128"/>
                <a:ea typeface="HGP創英角ｺﾞｼｯｸUB" pitchFamily="50" charset="-128"/>
              </a:rPr>
              <a:t>一次判定</a:t>
            </a:r>
          </a:p>
        </p:txBody>
      </p:sp>
      <p:sp>
        <p:nvSpPr>
          <p:cNvPr id="10" name="角丸四角形 9"/>
          <p:cNvSpPr/>
          <p:nvPr/>
        </p:nvSpPr>
        <p:spPr>
          <a:xfrm>
            <a:off x="8413750" y="2430463"/>
            <a:ext cx="511175" cy="17827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latin typeface="HGP創英角ｺﾞｼｯｸUB" pitchFamily="50" charset="-128"/>
                <a:ea typeface="HGP創英角ｺﾞｼｯｸUB" pitchFamily="50" charset="-128"/>
              </a:rPr>
              <a:t>二次判定</a:t>
            </a:r>
          </a:p>
        </p:txBody>
      </p:sp>
      <p:sp>
        <p:nvSpPr>
          <p:cNvPr id="11" name="右矢印 10"/>
          <p:cNvSpPr/>
          <p:nvPr/>
        </p:nvSpPr>
        <p:spPr>
          <a:xfrm>
            <a:off x="6973888" y="3100388"/>
            <a:ext cx="527050" cy="4794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右矢印 11"/>
          <p:cNvSpPr/>
          <p:nvPr/>
        </p:nvSpPr>
        <p:spPr>
          <a:xfrm>
            <a:off x="7948613" y="3097213"/>
            <a:ext cx="527050" cy="4810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角丸四角形 14"/>
          <p:cNvSpPr/>
          <p:nvPr/>
        </p:nvSpPr>
        <p:spPr>
          <a:xfrm>
            <a:off x="4692650" y="2322513"/>
            <a:ext cx="2154238" cy="198596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dirty="0">
                <a:solidFill>
                  <a:schemeClr val="tx1"/>
                </a:solidFill>
              </a:rPr>
              <a:t>●　「ない」を選択</a:t>
            </a:r>
          </a:p>
        </p:txBody>
      </p:sp>
      <p:sp>
        <p:nvSpPr>
          <p:cNvPr id="16" name="角丸四角形 15"/>
          <p:cNvSpPr/>
          <p:nvPr/>
        </p:nvSpPr>
        <p:spPr>
          <a:xfrm>
            <a:off x="2459038" y="2319338"/>
            <a:ext cx="2154237" cy="244951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dirty="0">
                <a:solidFill>
                  <a:schemeClr val="tx1"/>
                </a:solidFill>
              </a:rPr>
              <a:t>●「介護に抵抗する」行動の頻度を評価する項目である。</a:t>
            </a:r>
            <a:endParaRPr lang="en-US" altLang="ja-JP" dirty="0">
              <a:solidFill>
                <a:schemeClr val="tx1"/>
              </a:solidFill>
            </a:endParaRPr>
          </a:p>
          <a:p>
            <a:pPr fontAlgn="auto">
              <a:spcBef>
                <a:spcPts val="0"/>
              </a:spcBef>
              <a:spcAft>
                <a:spcPts val="0"/>
              </a:spcAft>
              <a:defRPr/>
            </a:pPr>
            <a:r>
              <a:rPr lang="ja-JP" altLang="en-US" dirty="0">
                <a:solidFill>
                  <a:schemeClr val="tx1"/>
                </a:solidFill>
              </a:rPr>
              <a:t>●</a:t>
            </a:r>
            <a:r>
              <a:rPr lang="ja-JP" altLang="en-US" u="sng" dirty="0">
                <a:solidFill>
                  <a:schemeClr val="tx1"/>
                </a:solidFill>
              </a:rPr>
              <a:t>単に、助言しても従わない場合（言っても従わない場合）は含まない。</a:t>
            </a:r>
            <a:endParaRPr lang="ja-JP" altLang="en-US" u="sng" dirty="0"/>
          </a:p>
        </p:txBody>
      </p:sp>
      <p:sp>
        <p:nvSpPr>
          <p:cNvPr id="17" name="角丸四角形 16"/>
          <p:cNvSpPr/>
          <p:nvPr/>
        </p:nvSpPr>
        <p:spPr>
          <a:xfrm>
            <a:off x="209550" y="2317750"/>
            <a:ext cx="2154238" cy="3897313"/>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540000" fontAlgn="auto">
              <a:spcBef>
                <a:spcPts val="0"/>
              </a:spcBef>
              <a:spcAft>
                <a:spcPts val="0"/>
              </a:spcAft>
              <a:defRPr/>
            </a:pPr>
            <a:r>
              <a:rPr lang="ja-JP" altLang="en-US" dirty="0">
                <a:solidFill>
                  <a:schemeClr val="tx1"/>
                </a:solidFill>
              </a:rPr>
              <a:t>●抵抗ないが、介助を嫌がり介助ができない状況がある。</a:t>
            </a:r>
            <a:endParaRPr lang="en-US" altLang="ja-JP" dirty="0">
              <a:solidFill>
                <a:schemeClr val="tx1"/>
              </a:solidFill>
            </a:endParaRPr>
          </a:p>
          <a:p>
            <a:pPr indent="-540000" fontAlgn="auto">
              <a:spcBef>
                <a:spcPts val="0"/>
              </a:spcBef>
              <a:spcAft>
                <a:spcPts val="0"/>
              </a:spcAft>
              <a:defRPr/>
            </a:pPr>
            <a:r>
              <a:rPr lang="ja-JP" altLang="en-US" dirty="0">
                <a:solidFill>
                  <a:schemeClr val="tx1"/>
                </a:solidFill>
              </a:rPr>
              <a:t>●（義歯の研磨について）介助を嫌がり介助はしていない。</a:t>
            </a:r>
            <a:endParaRPr lang="en-US" altLang="ja-JP" sz="1600" dirty="0">
              <a:solidFill>
                <a:schemeClr val="tx1"/>
              </a:solidFill>
            </a:endParaRPr>
          </a:p>
          <a:p>
            <a:pPr indent="-540000" fontAlgn="auto">
              <a:spcBef>
                <a:spcPts val="0"/>
              </a:spcBef>
              <a:spcAft>
                <a:spcPts val="0"/>
              </a:spcAft>
              <a:defRPr/>
            </a:pPr>
            <a:r>
              <a:rPr lang="ja-JP" altLang="en-US" dirty="0">
                <a:solidFill>
                  <a:schemeClr val="tx1"/>
                </a:solidFill>
              </a:rPr>
              <a:t>●（排泄の後始末について）注意してもわからない、文句を言う等あり本人がするようにさせている。</a:t>
            </a:r>
            <a:endParaRPr lang="ja-JP" altLang="en-US" sz="1600" dirty="0">
              <a:solidFill>
                <a:schemeClr val="tx1"/>
              </a:solidFill>
            </a:endParaRPr>
          </a:p>
        </p:txBody>
      </p:sp>
      <p:sp>
        <p:nvSpPr>
          <p:cNvPr id="18" name="角丸四角形 17"/>
          <p:cNvSpPr/>
          <p:nvPr/>
        </p:nvSpPr>
        <p:spPr>
          <a:xfrm>
            <a:off x="4691063" y="4411663"/>
            <a:ext cx="2154237" cy="1985962"/>
          </a:xfrm>
          <a:prstGeom prst="roundRect">
            <a:avLst>
              <a:gd name="adj" fmla="val 947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dirty="0">
              <a:solidFill>
                <a:schemeClr val="tx1"/>
              </a:solidFill>
            </a:endParaRPr>
          </a:p>
          <a:p>
            <a:pPr fontAlgn="auto">
              <a:spcBef>
                <a:spcPts val="0"/>
              </a:spcBef>
              <a:spcAft>
                <a:spcPts val="0"/>
              </a:spcAft>
              <a:defRPr/>
            </a:pPr>
            <a:r>
              <a:rPr lang="ja-JP" altLang="en-US" dirty="0">
                <a:solidFill>
                  <a:schemeClr val="tx1"/>
                </a:solidFill>
              </a:rPr>
              <a:t>●介助を嫌がるため介助できない状況（排泄・口腔清潔）</a:t>
            </a:r>
          </a:p>
        </p:txBody>
      </p:sp>
      <p:sp>
        <p:nvSpPr>
          <p:cNvPr id="19" name="角丸四角形 18"/>
          <p:cNvSpPr/>
          <p:nvPr/>
        </p:nvSpPr>
        <p:spPr>
          <a:xfrm>
            <a:off x="4865688" y="2433638"/>
            <a:ext cx="1255712" cy="387350"/>
          </a:xfrm>
          <a:prstGeom prst="roundRect">
            <a:avLst/>
          </a:prstGeom>
          <a:solidFill>
            <a:srgbClr val="E22A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t>基本調査</a:t>
            </a:r>
          </a:p>
        </p:txBody>
      </p:sp>
      <p:sp>
        <p:nvSpPr>
          <p:cNvPr id="20" name="角丸四角形 19"/>
          <p:cNvSpPr/>
          <p:nvPr/>
        </p:nvSpPr>
        <p:spPr>
          <a:xfrm>
            <a:off x="4879975" y="4538663"/>
            <a:ext cx="1254125" cy="387350"/>
          </a:xfrm>
          <a:prstGeom prst="roundRect">
            <a:avLst/>
          </a:prstGeom>
          <a:solidFill>
            <a:srgbClr val="E22A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t>特記事項</a:t>
            </a:r>
          </a:p>
        </p:txBody>
      </p:sp>
      <p:sp>
        <p:nvSpPr>
          <p:cNvPr id="21" name="右矢印 20"/>
          <p:cNvSpPr/>
          <p:nvPr/>
        </p:nvSpPr>
        <p:spPr>
          <a:xfrm>
            <a:off x="2524125" y="5267325"/>
            <a:ext cx="2079625" cy="4794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曲折矢印 21"/>
          <p:cNvSpPr/>
          <p:nvPr/>
        </p:nvSpPr>
        <p:spPr>
          <a:xfrm rot="5400000" flipH="1">
            <a:off x="7307263" y="4208462"/>
            <a:ext cx="1549400" cy="1812925"/>
          </a:xfrm>
          <a:prstGeom prst="bentArrow">
            <a:avLst>
              <a:gd name="adj1" fmla="val 15000"/>
              <a:gd name="adj2" fmla="val 25000"/>
              <a:gd name="adj3" fmla="val 25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事例２のポイント解説</a:t>
            </a:r>
            <a:endParaRPr lang="ja-JP" altLang="en-US" dirty="0"/>
          </a:p>
        </p:txBody>
      </p:sp>
      <p:graphicFrame>
        <p:nvGraphicFramePr>
          <p:cNvPr id="5" name="コンテンツ プレースホルダ 4"/>
          <p:cNvGraphicFramePr>
            <a:graphicFrameLocks noGrp="1"/>
          </p:cNvGraphicFramePr>
          <p:nvPr>
            <p:ph idx="1"/>
          </p:nvPr>
        </p:nvGraphicFramePr>
        <p:xfrm>
          <a:off x="377825" y="1200150"/>
          <a:ext cx="8243888" cy="944563"/>
        </p:xfrm>
        <a:graphic>
          <a:graphicData uri="http://schemas.openxmlformats.org/drawingml/2006/table">
            <a:tbl>
              <a:tblPr firstRow="1" bandRow="1">
                <a:tableStyleId>{16D9F66E-5EB9-4882-86FB-DCBF35E3C3E4}</a:tableStyleId>
              </a:tblPr>
              <a:tblGrid>
                <a:gridCol w="781666"/>
                <a:gridCol w="1199536"/>
                <a:gridCol w="1671484"/>
                <a:gridCol w="4591664"/>
              </a:tblGrid>
              <a:tr h="226143">
                <a:tc rowSpan="2">
                  <a:txBody>
                    <a:bodyPr/>
                    <a:lstStyle/>
                    <a:p>
                      <a:pPr algn="ctr"/>
                      <a:r>
                        <a:rPr kumimoji="1" lang="ja-JP" altLang="en-US" b="0" cap="none" spc="0" dirty="0" smtClean="0">
                          <a:ln>
                            <a:noFill/>
                          </a:ln>
                          <a:solidFill>
                            <a:schemeClr val="tx1"/>
                          </a:solidFill>
                          <a:effectLst/>
                        </a:rPr>
                        <a:t>事例</a:t>
                      </a:r>
                      <a:r>
                        <a:rPr kumimoji="1" lang="en-US" altLang="ja-JP" b="0" cap="none" spc="0" dirty="0" smtClean="0">
                          <a:ln>
                            <a:noFill/>
                          </a:ln>
                          <a:solidFill>
                            <a:schemeClr val="tx1"/>
                          </a:solidFill>
                          <a:effectLst/>
                        </a:rPr>
                        <a:t/>
                      </a:r>
                      <a:br>
                        <a:rPr kumimoji="1" lang="en-US" altLang="ja-JP" b="0" cap="none" spc="0" dirty="0" smtClean="0">
                          <a:ln>
                            <a:noFill/>
                          </a:ln>
                          <a:solidFill>
                            <a:schemeClr val="tx1"/>
                          </a:solidFill>
                          <a:effectLst/>
                        </a:rPr>
                      </a:br>
                      <a:r>
                        <a:rPr kumimoji="1" lang="ja-JP" altLang="en-US" b="0" cap="none" spc="0" dirty="0" smtClean="0">
                          <a:ln>
                            <a:noFill/>
                          </a:ln>
                          <a:solidFill>
                            <a:schemeClr val="tx1"/>
                          </a:solidFill>
                          <a:effectLst/>
                        </a:rPr>
                        <a:t>２</a:t>
                      </a:r>
                      <a:endParaRPr kumimoji="1" lang="ja-JP" altLang="en-US" b="0" cap="none" spc="0" dirty="0">
                        <a:ln>
                          <a:noFill/>
                        </a:ln>
                        <a:solidFill>
                          <a:schemeClr val="tx1"/>
                        </a:solidFill>
                        <a:effectLst/>
                        <a:latin typeface="HGP創英角ｺﾞｼｯｸUB" pitchFamily="50" charset="-128"/>
                        <a:ea typeface="HGP創英角ｺﾞｼｯｸUB" pitchFamily="50" charset="-128"/>
                      </a:endParaRPr>
                    </a:p>
                  </a:txBody>
                  <a:tcPr anchor="ctr"/>
                </a:tc>
                <a:tc>
                  <a:txBody>
                    <a:bodyPr/>
                    <a:lstStyle/>
                    <a:p>
                      <a:pPr algn="ctr"/>
                      <a:r>
                        <a:rPr kumimoji="1" lang="ja-JP" altLang="en-US" dirty="0" smtClean="0"/>
                        <a:t>基準時間</a:t>
                      </a:r>
                      <a:endParaRPr kumimoji="1" lang="ja-JP" altLang="en-US" dirty="0"/>
                    </a:p>
                  </a:txBody>
                  <a:tcPr anchor="ctr"/>
                </a:tc>
                <a:tc>
                  <a:txBody>
                    <a:bodyPr/>
                    <a:lstStyle/>
                    <a:p>
                      <a:pPr algn="ctr"/>
                      <a:r>
                        <a:rPr kumimoji="1" lang="en-US" altLang="ja-JP" sz="1600" dirty="0" smtClean="0"/>
                        <a:t>24.5</a:t>
                      </a:r>
                      <a:r>
                        <a:rPr kumimoji="1" lang="ja-JP" altLang="en-US" sz="1600" dirty="0" smtClean="0"/>
                        <a:t>分</a:t>
                      </a:r>
                      <a:endParaRPr kumimoji="1" lang="ja-JP" altLang="en-US" sz="1600" dirty="0"/>
                    </a:p>
                  </a:txBody>
                  <a:tcPr anchor="ctr"/>
                </a:tc>
                <a:tc rowSpan="2">
                  <a:txBody>
                    <a:bodyPr/>
                    <a:lstStyle/>
                    <a:p>
                      <a:r>
                        <a:rPr kumimoji="1" lang="ja-JP" altLang="en-US" sz="1400" dirty="0" smtClean="0"/>
                        <a:t>一次判定「非該当」であるが、基本調査に表れてこない「隠れた」介護の手間が特記事項にみられる事例。また、基本調査の選択の妥当性についても、一次判定の修正・確定において確認が必要な事例。</a:t>
                      </a:r>
                      <a:endParaRPr kumimoji="1" lang="en-US" altLang="ja-JP" sz="1400" dirty="0" smtClean="0"/>
                    </a:p>
                  </a:txBody>
                  <a:tcPr/>
                </a:tc>
              </a:tr>
              <a:tr h="412956">
                <a:tc vMerge="1">
                  <a:txBody>
                    <a:bodyPr/>
                    <a:lstStyle/>
                    <a:p>
                      <a:endParaRPr kumimoji="1" lang="ja-JP" altLang="en-US"/>
                    </a:p>
                  </a:txBody>
                  <a:tcPr/>
                </a:tc>
                <a:tc>
                  <a:txBody>
                    <a:bodyPr/>
                    <a:lstStyle/>
                    <a:p>
                      <a:pPr algn="ctr"/>
                      <a:r>
                        <a:rPr kumimoji="1" lang="ja-JP" altLang="en-US" dirty="0" smtClean="0"/>
                        <a:t>一次判定</a:t>
                      </a:r>
                      <a:endParaRPr kumimoji="1" lang="ja-JP" altLang="en-US" dirty="0"/>
                    </a:p>
                  </a:txBody>
                  <a:tcPr anchor="ctr"/>
                </a:tc>
                <a:tc>
                  <a:txBody>
                    <a:bodyPr/>
                    <a:lstStyle/>
                    <a:p>
                      <a:pPr algn="ctr"/>
                      <a:r>
                        <a:rPr kumimoji="1" lang="ja-JP" altLang="en-US" sz="1400" dirty="0" smtClean="0"/>
                        <a:t>非該当</a:t>
                      </a:r>
                      <a:endParaRPr kumimoji="1" lang="ja-JP" altLang="en-US" sz="1400" dirty="0"/>
                    </a:p>
                  </a:txBody>
                  <a:tcPr anchor="ctr"/>
                </a:tc>
                <a:tc v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04851DAC-0DCA-4C39-9547-CCA56278D1AE}" type="slidenum">
              <a:rPr lang="ja-JP" altLang="en-US"/>
              <a:pPr>
                <a:defRPr/>
              </a:pPr>
              <a:t>6</a:t>
            </a:fld>
            <a:endParaRPr lang="ja-JP" altLang="en-US"/>
          </a:p>
        </p:txBody>
      </p:sp>
      <p:graphicFrame>
        <p:nvGraphicFramePr>
          <p:cNvPr id="6" name="図表 5"/>
          <p:cNvGraphicFramePr/>
          <p:nvPr/>
        </p:nvGraphicFramePr>
        <p:xfrm>
          <a:off x="457200" y="2458384"/>
          <a:ext cx="8229600" cy="4017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具体的な介護の手間を特定する</a:t>
            </a:r>
            <a:endParaRPr lang="ja-JP" altLang="en-US" dirty="0"/>
          </a:p>
        </p:txBody>
      </p:sp>
      <p:sp>
        <p:nvSpPr>
          <p:cNvPr id="4" name="テキスト ボックス 3"/>
          <p:cNvSpPr txBox="1"/>
          <p:nvPr/>
        </p:nvSpPr>
        <p:spPr>
          <a:xfrm>
            <a:off x="427038" y="269875"/>
            <a:ext cx="646112" cy="647700"/>
          </a:xfrm>
          <a:prstGeom prst="rect">
            <a:avLst/>
          </a:prstGeom>
          <a:noFill/>
        </p:spPr>
        <p:txBody>
          <a:bodyPr>
            <a:spAutoFit/>
          </a:bodyPr>
          <a:lstStyle/>
          <a:p>
            <a:pPr algn="ctr" fontAlgn="auto">
              <a:spcBef>
                <a:spcPts val="0"/>
              </a:spcBef>
              <a:spcAft>
                <a:spcPts val="0"/>
              </a:spcAft>
              <a:defRPr/>
            </a:pPr>
            <a:r>
              <a:rPr lang="ja-JP" altLang="en-US" dirty="0">
                <a:solidFill>
                  <a:schemeClr val="accent6">
                    <a:lumMod val="75000"/>
                  </a:schemeClr>
                </a:solidFill>
                <a:latin typeface="+mj-ea"/>
                <a:ea typeface="+mj-ea"/>
              </a:rPr>
              <a:t>事例</a:t>
            </a:r>
            <a:r>
              <a:rPr lang="en-US" altLang="ja-JP" dirty="0">
                <a:solidFill>
                  <a:schemeClr val="accent6">
                    <a:lumMod val="75000"/>
                  </a:schemeClr>
                </a:solidFill>
                <a:latin typeface="+mj-ea"/>
                <a:ea typeface="+mj-ea"/>
              </a:rPr>
              <a:t/>
            </a:r>
            <a:br>
              <a:rPr lang="en-US" altLang="ja-JP" dirty="0">
                <a:solidFill>
                  <a:schemeClr val="accent6">
                    <a:lumMod val="75000"/>
                  </a:schemeClr>
                </a:solidFill>
                <a:latin typeface="+mj-ea"/>
                <a:ea typeface="+mj-ea"/>
              </a:rPr>
            </a:br>
            <a:r>
              <a:rPr lang="en-US" altLang="ja-JP" dirty="0">
                <a:solidFill>
                  <a:schemeClr val="accent6">
                    <a:lumMod val="75000"/>
                  </a:schemeClr>
                </a:solidFill>
                <a:latin typeface="+mj-ea"/>
                <a:ea typeface="+mj-ea"/>
              </a:rPr>
              <a:t>2</a:t>
            </a:r>
            <a:endParaRPr lang="ja-JP" altLang="en-US" dirty="0">
              <a:solidFill>
                <a:schemeClr val="accent6">
                  <a:lumMod val="75000"/>
                </a:schemeClr>
              </a:solidFill>
              <a:latin typeface="HGP創英角ｺﾞｼｯｸUB" pitchFamily="50" charset="-128"/>
              <a:ea typeface="HGP創英角ｺﾞｼｯｸUB" pitchFamily="50" charset="-128"/>
            </a:endParaRPr>
          </a:p>
        </p:txBody>
      </p:sp>
      <p:graphicFrame>
        <p:nvGraphicFramePr>
          <p:cNvPr id="6" name="表 5"/>
          <p:cNvGraphicFramePr>
            <a:graphicFrameLocks noGrp="1"/>
          </p:cNvGraphicFramePr>
          <p:nvPr/>
        </p:nvGraphicFramePr>
        <p:xfrm>
          <a:off x="69573" y="2904682"/>
          <a:ext cx="8996515" cy="3776542"/>
        </p:xfrm>
        <a:graphic>
          <a:graphicData uri="http://schemas.openxmlformats.org/drawingml/2006/table">
            <a:tbl>
              <a:tblPr firstRow="1" bandRow="1">
                <a:tableStyleId>{7DF18680-E054-41AD-8BC1-D1AEF772440D}</a:tableStyleId>
              </a:tblPr>
              <a:tblGrid>
                <a:gridCol w="1505083"/>
                <a:gridCol w="2133600"/>
                <a:gridCol w="5357832"/>
              </a:tblGrid>
              <a:tr h="200220">
                <a:tc>
                  <a:txBody>
                    <a:bodyPr/>
                    <a:lstStyle/>
                    <a:p>
                      <a:endParaRPr kumimoji="1" lang="ja-JP" altLang="en-US" dirty="0"/>
                    </a:p>
                  </a:txBody>
                  <a:tcPr anchor="ctr"/>
                </a:tc>
                <a:tc>
                  <a:txBody>
                    <a:bodyPr/>
                    <a:lstStyle/>
                    <a:p>
                      <a:pPr algn="ctr"/>
                      <a:r>
                        <a:rPr kumimoji="1" lang="ja-JP" altLang="en-US" sz="1600" cap="none" spc="50" dirty="0" smtClean="0">
                          <a:ln w="13500">
                            <a:solidFill>
                              <a:schemeClr val="accent1">
                                <a:shade val="2500"/>
                                <a:alpha val="6500"/>
                              </a:schemeClr>
                            </a:solidFill>
                            <a:prstDash val="solid"/>
                          </a:ln>
                          <a:effectLst>
                            <a:innerShdw blurRad="50900" dist="38500" dir="13500000">
                              <a:srgbClr val="000000">
                                <a:alpha val="60000"/>
                              </a:srgbClr>
                            </a:innerShdw>
                          </a:effectLst>
                        </a:rPr>
                        <a:t>基本調査</a:t>
                      </a:r>
                      <a:endParaRPr kumimoji="1" lang="ja-JP" altLang="en-US" sz="1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txBody>
                  <a:tcPr anchor="ctr"/>
                </a:tc>
                <a:tc>
                  <a:txBody>
                    <a:bodyPr/>
                    <a:lstStyle/>
                    <a:p>
                      <a:pPr algn="ctr"/>
                      <a:r>
                        <a:rPr kumimoji="1" lang="ja-JP" altLang="en-US" sz="1600" cap="none" spc="50" dirty="0" smtClean="0">
                          <a:ln w="13500">
                            <a:solidFill>
                              <a:schemeClr val="accent1">
                                <a:shade val="2500"/>
                                <a:alpha val="6500"/>
                              </a:schemeClr>
                            </a:solidFill>
                            <a:prstDash val="solid"/>
                          </a:ln>
                          <a:effectLst>
                            <a:innerShdw blurRad="50900" dist="38500" dir="13500000">
                              <a:srgbClr val="000000">
                                <a:alpha val="60000"/>
                              </a:srgbClr>
                            </a:innerShdw>
                          </a:effectLst>
                        </a:rPr>
                        <a:t>特記事項</a:t>
                      </a:r>
                      <a:endParaRPr kumimoji="1" lang="ja-JP" altLang="en-US" sz="1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txBody>
                  <a:tcPr anchor="ctr"/>
                </a:tc>
              </a:tr>
              <a:tr h="1176334">
                <a:tc>
                  <a:txBody>
                    <a:bodyPr/>
                    <a:lstStyle/>
                    <a:p>
                      <a: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2-2</a:t>
                      </a:r>
                      <a:r>
                        <a:rPr kumimoji="1" lang="ja-JP" altLang="en-US"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：移動</a:t>
                      </a:r>
                      <a:endParaRPr kumimoji="1" lang="ja-JP" altLang="en-US" sz="1600" b="0" cap="none" spc="0" dirty="0">
                        <a:ln w="3175" cmpd="sng">
                          <a:solidFill>
                            <a:schemeClr val="tx1"/>
                          </a:solidFill>
                          <a:prstDash val="solid"/>
                          <a:miter lim="800000"/>
                        </a:ln>
                        <a:solidFill>
                          <a:schemeClr val="tx1"/>
                        </a:solidFill>
                        <a:effectLst>
                          <a:outerShdw blurRad="50800" dist="38100" dir="2700000" algn="tl" rotWithShape="0">
                            <a:prstClr val="black">
                              <a:alpha val="40000"/>
                            </a:prstClr>
                          </a:outerShdw>
                        </a:effectLst>
                      </a:endParaRPr>
                    </a:p>
                  </a:txBody>
                  <a:tcPr anchor="ctr"/>
                </a:tc>
                <a:tc>
                  <a:txBody>
                    <a:bodyPr/>
                    <a:lstStyle/>
                    <a:p>
                      <a:pPr algn="ctr"/>
                      <a:r>
                        <a:rPr kumimoji="1" lang="ja-JP" altLang="en-US" sz="1600" dirty="0" smtClean="0"/>
                        <a:t>「介助されていない」</a:t>
                      </a:r>
                      <a:endParaRPr kumimoji="1" lang="ja-JP" altLang="en-US" sz="1600" dirty="0"/>
                    </a:p>
                  </a:txBody>
                  <a:tcPr anchor="ctr"/>
                </a:tc>
                <a:tc>
                  <a:txBody>
                    <a:bodyPr/>
                    <a:lstStyle/>
                    <a:p>
                      <a:r>
                        <a:rPr kumimoji="1" lang="ja-JP" altLang="ja-JP" sz="1600" kern="1200" dirty="0" smtClean="0"/>
                        <a:t>歩行器に身体を預け、跛行</a:t>
                      </a:r>
                      <a:r>
                        <a:rPr kumimoji="1" lang="ja-JP" altLang="en-US" sz="1600" kern="1200" dirty="0" smtClean="0"/>
                        <a:t>（はこう）</a:t>
                      </a:r>
                      <a:r>
                        <a:rPr kumimoji="1" lang="ja-JP" altLang="ja-JP" sz="1600" kern="1200" dirty="0" smtClean="0"/>
                        <a:t>での</a:t>
                      </a:r>
                      <a:r>
                        <a:rPr kumimoji="1" lang="ja-JP" altLang="en-US" sz="1600" kern="1200" dirty="0" smtClean="0"/>
                        <a:t>移動</a:t>
                      </a:r>
                      <a:r>
                        <a:rPr kumimoji="1" lang="ja-JP" altLang="ja-JP" sz="1600" kern="1200" dirty="0" smtClean="0"/>
                        <a:t>であり、不安定</a:t>
                      </a:r>
                      <a:r>
                        <a:rPr kumimoji="1" lang="ja-JP" altLang="en-US" sz="1600" kern="1200" dirty="0" smtClean="0"/>
                        <a:t>。</a:t>
                      </a:r>
                      <a:r>
                        <a:rPr kumimoji="1" lang="ja-JP" altLang="ja-JP" sz="1600" kern="1200" dirty="0" smtClean="0"/>
                        <a:t>見守りなし</a:t>
                      </a:r>
                      <a:r>
                        <a:rPr kumimoji="1" lang="ja-JP" altLang="en-US" sz="1600" kern="1200" dirty="0" smtClean="0"/>
                        <a:t>で</a:t>
                      </a:r>
                      <a:r>
                        <a:rPr kumimoji="1" lang="ja-JP" altLang="ja-JP" sz="1600" kern="1200" dirty="0" smtClean="0"/>
                        <a:t>必要</a:t>
                      </a:r>
                      <a:r>
                        <a:rPr kumimoji="1" lang="ja-JP" altLang="en-US" sz="1600" kern="1200" dirty="0" smtClean="0"/>
                        <a:t>な</a:t>
                      </a:r>
                      <a:r>
                        <a:rPr kumimoji="1" lang="ja-JP" altLang="ja-JP" sz="1600" kern="1200" dirty="0" smtClean="0"/>
                        <a:t>場所等、</a:t>
                      </a:r>
                      <a:r>
                        <a:rPr kumimoji="1" lang="ja-JP" altLang="en-US" sz="1600" kern="1200" dirty="0" smtClean="0"/>
                        <a:t>なんとか</a:t>
                      </a:r>
                      <a:r>
                        <a:rPr kumimoji="1" lang="ja-JP" altLang="ja-JP" sz="1600" kern="1200" dirty="0" smtClean="0"/>
                        <a:t>自力移動。室内等、平坦な場所での</a:t>
                      </a:r>
                      <a:r>
                        <a:rPr kumimoji="1" lang="ja-JP" altLang="en-US" sz="1600" kern="1200" dirty="0" smtClean="0"/>
                        <a:t>移動</a:t>
                      </a:r>
                      <a:r>
                        <a:rPr kumimoji="1" lang="ja-JP" altLang="ja-JP" sz="1600" kern="1200" dirty="0" smtClean="0"/>
                        <a:t>は</a:t>
                      </a:r>
                      <a:r>
                        <a:rPr kumimoji="1" lang="ja-JP" altLang="en-US" sz="1600" kern="1200" dirty="0" smtClean="0"/>
                        <a:t>自力だが</a:t>
                      </a:r>
                      <a:r>
                        <a:rPr kumimoji="1" lang="ja-JP" altLang="ja-JP" sz="1600" kern="1200" dirty="0" smtClean="0"/>
                        <a:t>、足の運び悪く、段差のある場所では見守りの必要性が感じられる。</a:t>
                      </a:r>
                      <a:endParaRPr kumimoji="1" lang="ja-JP" altLang="en-US" sz="1600" dirty="0"/>
                    </a:p>
                  </a:txBody>
                  <a:tcPr/>
                </a:tc>
              </a:tr>
              <a:tr h="513810">
                <a:tc>
                  <a:txBody>
                    <a:bodyPr/>
                    <a:lstStyle/>
                    <a:p>
                      <a: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2-5</a:t>
                      </a:r>
                      <a:r>
                        <a:rPr kumimoji="1" lang="ja-JP" altLang="en-US"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：排尿</a:t>
                      </a:r>
                      <a:endParaRPr kumimoji="1" lang="ja-JP" altLang="en-US" sz="1600" b="0" cap="none" spc="0" dirty="0">
                        <a:ln w="3175" cmpd="sng">
                          <a:solidFill>
                            <a:schemeClr val="tx1"/>
                          </a:solidFill>
                          <a:prstDash val="solid"/>
                          <a:miter lim="800000"/>
                        </a:ln>
                        <a:solidFill>
                          <a:schemeClr val="tx1"/>
                        </a:solidFill>
                        <a:effectLst>
                          <a:outerShdw blurRad="50800" dist="38100" dir="2700000" algn="tl" rotWithShape="0">
                            <a:prstClr val="black">
                              <a:alpha val="40000"/>
                            </a:prstClr>
                          </a:outerShdw>
                        </a:effectLst>
                      </a:endParaRPr>
                    </a:p>
                  </a:txBody>
                  <a:tcPr anchor="ctr"/>
                </a:tc>
                <a:tc>
                  <a:txBody>
                    <a:bodyPr/>
                    <a:lstStyle/>
                    <a:p>
                      <a:pPr algn="ctr"/>
                      <a:r>
                        <a:rPr kumimoji="1" lang="ja-JP" altLang="en-US" sz="1600" dirty="0" smtClean="0"/>
                        <a:t>「介助されていない」</a:t>
                      </a:r>
                      <a:endParaRPr kumimoji="1" lang="ja-JP" altLang="en-US" sz="1600" dirty="0"/>
                    </a:p>
                  </a:txBody>
                  <a:tcPr anchor="ctr"/>
                </a:tc>
                <a:tc>
                  <a:txBody>
                    <a:bodyPr/>
                    <a:lstStyle/>
                    <a:p>
                      <a:r>
                        <a:rPr kumimoji="1" lang="ja-JP" altLang="en-US" sz="1600" dirty="0" smtClean="0"/>
                        <a:t>リウマチのため動作が緩慢で、ズボンを脱ぐ場合などに時間がかかり週１～２回ほど、衣服をぬらしてしまうこともある。リハビリパンツを使用。時間を見て早めに行動し、自力で排尿しており、見守りも含め介助はない。</a:t>
                      </a:r>
                      <a:endParaRPr kumimoji="1" lang="ja-JP" altLang="en-US" sz="1600" dirty="0"/>
                    </a:p>
                  </a:txBody>
                  <a:tcPr/>
                </a:tc>
              </a:tr>
              <a:tr h="583824">
                <a:tc>
                  <a:txBody>
                    <a:bodyPr/>
                    <a:lstStyle/>
                    <a:p>
                      <a: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2-8</a:t>
                      </a:r>
                      <a:r>
                        <a:rPr kumimoji="1" lang="ja-JP" altLang="en-US"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：洗顔</a:t>
                      </a:r>
                      <a:endParaRPr kumimoji="1" lang="ja-JP" altLang="en-US" sz="1600" b="0" cap="none" spc="0" dirty="0">
                        <a:ln w="3175" cmpd="sng">
                          <a:solidFill>
                            <a:schemeClr val="tx1"/>
                          </a:solidFill>
                          <a:prstDash val="solid"/>
                          <a:miter lim="800000"/>
                        </a:ln>
                        <a:solidFill>
                          <a:schemeClr val="tx1"/>
                        </a:solidFill>
                        <a:effectLst>
                          <a:outerShdw blurRad="50800" dist="38100" dir="2700000" algn="tl" rotWithShape="0">
                            <a:prstClr val="black">
                              <a:alpha val="40000"/>
                            </a:prstClr>
                          </a:outerShdw>
                        </a:effectLst>
                      </a:endParaRPr>
                    </a:p>
                  </a:txBody>
                  <a:tcPr anchor="ctr"/>
                </a:tc>
                <a:tc>
                  <a:txBody>
                    <a:bodyPr/>
                    <a:lstStyle/>
                    <a:p>
                      <a:pPr algn="ctr"/>
                      <a:r>
                        <a:rPr kumimoji="1" lang="ja-JP" altLang="en-US" sz="1600" dirty="0" smtClean="0"/>
                        <a:t>「一部介助」</a:t>
                      </a:r>
                      <a:endParaRPr kumimoji="1" lang="ja-JP" altLang="en-US" sz="1600" dirty="0"/>
                    </a:p>
                  </a:txBody>
                  <a:tcPr anchor="ctr"/>
                </a:tc>
                <a:tc>
                  <a:txBody>
                    <a:bodyPr/>
                    <a:lstStyle/>
                    <a:p>
                      <a:r>
                        <a:rPr kumimoji="1" lang="ja-JP" altLang="en-US" sz="1600" dirty="0" smtClean="0"/>
                        <a:t>両手に変形が見られ水がすくえない、タオルを絞るのも難しいため手渡しされ自分で拭いている。</a:t>
                      </a:r>
                      <a:endParaRPr kumimoji="1" lang="ja-JP" altLang="en-US" sz="1600" dirty="0"/>
                    </a:p>
                  </a:txBody>
                  <a:tcPr/>
                </a:tc>
              </a:tr>
              <a:tr h="583824">
                <a:tc>
                  <a:txBody>
                    <a:bodyPr/>
                    <a:lstStyle/>
                    <a:p>
                      <a: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2-10</a:t>
                      </a:r>
                      <a:r>
                        <a:rPr kumimoji="1" lang="ja-JP" altLang="en-US"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a:t>
                      </a:r>
                      <a: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
                      </a:r>
                      <a:br>
                        <a:rPr kumimoji="1" lang="en-US" altLang="ja-JP"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br>
                      <a:r>
                        <a:rPr kumimoji="1" lang="ja-JP" altLang="en-US" sz="1600" cap="none" spc="0" dirty="0" smtClean="0">
                          <a:ln w="3175" cmpd="sng">
                            <a:solidFill>
                              <a:schemeClr val="tx1"/>
                            </a:solidFill>
                            <a:prstDash val="solid"/>
                            <a:miter lim="800000"/>
                          </a:ln>
                          <a:effectLst>
                            <a:outerShdw blurRad="50800" dist="38100" dir="2700000" algn="tl" rotWithShape="0">
                              <a:prstClr val="black">
                                <a:alpha val="40000"/>
                              </a:prstClr>
                            </a:outerShdw>
                          </a:effectLst>
                        </a:rPr>
                        <a:t>ズボンの着脱</a:t>
                      </a:r>
                      <a:endParaRPr kumimoji="1" lang="ja-JP" altLang="en-US" sz="1600" b="0" cap="none" spc="0" dirty="0">
                        <a:ln w="3175" cmpd="sng">
                          <a:solidFill>
                            <a:schemeClr val="tx1"/>
                          </a:solidFill>
                          <a:prstDash val="solid"/>
                          <a:miter lim="800000"/>
                        </a:ln>
                        <a:solidFill>
                          <a:schemeClr val="tx1"/>
                        </a:solidFill>
                        <a:effectLst>
                          <a:outerShdw blurRad="50800" dist="38100" dir="2700000" algn="tl" rotWithShape="0">
                            <a:prstClr val="black">
                              <a:alpha val="40000"/>
                            </a:prstClr>
                          </a:outerShdw>
                        </a:effectLst>
                      </a:endParaRPr>
                    </a:p>
                  </a:txBody>
                  <a:tcPr anchor="ctr"/>
                </a:tc>
                <a:tc>
                  <a:txBody>
                    <a:bodyPr/>
                    <a:lstStyle/>
                    <a:p>
                      <a:pPr algn="ctr"/>
                      <a:r>
                        <a:rPr kumimoji="1" lang="ja-JP" altLang="en-US" sz="1600" dirty="0" smtClean="0"/>
                        <a:t>「介助されていない」</a:t>
                      </a:r>
                      <a:endParaRPr kumimoji="1" lang="ja-JP" altLang="en-US" sz="1600" dirty="0"/>
                    </a:p>
                  </a:txBody>
                  <a:tcPr anchor="ctr"/>
                </a:tc>
                <a:tc>
                  <a:txBody>
                    <a:bodyPr/>
                    <a:lstStyle/>
                    <a:p>
                      <a:r>
                        <a:rPr kumimoji="1" lang="ja-JP" altLang="en-US" sz="1600" dirty="0" smtClean="0"/>
                        <a:t>自分で着替えるが、肩の痛み大腿部、膝の痛みが生じ、時間がかかる。</a:t>
                      </a:r>
                      <a:endParaRPr kumimoji="1" lang="ja-JP" altLang="en-US" sz="1600" dirty="0"/>
                    </a:p>
                  </a:txBody>
                  <a:tcPr/>
                </a:tc>
              </a:tr>
            </a:tbl>
          </a:graphicData>
        </a:graphic>
      </p:graphicFrame>
      <p:sp>
        <p:nvSpPr>
          <p:cNvPr id="8" name="コンテンツ プレースホルダ 7"/>
          <p:cNvSpPr>
            <a:spLocks noGrp="1"/>
          </p:cNvSpPr>
          <p:nvPr>
            <p:ph idx="1"/>
          </p:nvPr>
        </p:nvSpPr>
        <p:spPr>
          <a:xfrm>
            <a:off x="457200" y="1071563"/>
            <a:ext cx="8229600" cy="1327150"/>
          </a:xfrm>
        </p:spPr>
        <p:txBody>
          <a:bodyPr rtlCol="0">
            <a:normAutofit fontScale="70000" lnSpcReduction="20000"/>
          </a:bodyPr>
          <a:lstStyle/>
          <a:p>
            <a:pPr eaLnBrk="1" fontAlgn="auto" hangingPunct="1">
              <a:spcAft>
                <a:spcPts val="0"/>
              </a:spcAft>
              <a:defRPr/>
            </a:pPr>
            <a:r>
              <a:rPr lang="ja-JP" altLang="en-US" sz="3000" dirty="0" smtClean="0"/>
              <a:t>基本調査と特記事項の整合性を検討する。</a:t>
            </a:r>
            <a:endParaRPr lang="en-US" altLang="ja-JP" sz="2300" dirty="0" smtClean="0"/>
          </a:p>
          <a:p>
            <a:pPr lvl="1" eaLnBrk="1" fontAlgn="auto" hangingPunct="1">
              <a:lnSpc>
                <a:spcPct val="120000"/>
              </a:lnSpc>
              <a:spcAft>
                <a:spcPts val="0"/>
              </a:spcAft>
              <a:buFont typeface="Arial" pitchFamily="34" charset="0"/>
              <a:buChar char="–"/>
              <a:defRPr/>
            </a:pPr>
            <a:r>
              <a:rPr lang="ja-JP" altLang="en-US" sz="2300" dirty="0" smtClean="0"/>
              <a:t>「介助されていない」が多いものの、いずれも「ぎりぎり」の状態であることがわかる。この点をどのように考えるか。</a:t>
            </a:r>
            <a:endParaRPr lang="en-US" altLang="ja-JP" sz="2300" dirty="0" smtClean="0"/>
          </a:p>
          <a:p>
            <a:pPr lvl="1" eaLnBrk="1" fontAlgn="auto" hangingPunct="1">
              <a:lnSpc>
                <a:spcPct val="120000"/>
              </a:lnSpc>
              <a:spcAft>
                <a:spcPts val="0"/>
              </a:spcAft>
              <a:buFont typeface="Arial" pitchFamily="34" charset="0"/>
              <a:buChar char="–"/>
              <a:defRPr/>
            </a:pPr>
            <a:r>
              <a:rPr lang="ja-JP" altLang="en-US" sz="2300" dirty="0" smtClean="0"/>
              <a:t>一次判定の修正を行うか、二次判定で「介護の手間にかかる審査判定」を行うか。</a:t>
            </a:r>
            <a:endParaRPr lang="en-US" altLang="ja-JP" sz="2300" dirty="0" smtClean="0"/>
          </a:p>
          <a:p>
            <a:pPr lvl="1" eaLnBrk="1" fontAlgn="auto" hangingPunct="1">
              <a:spcAft>
                <a:spcPts val="0"/>
              </a:spcAft>
              <a:buFont typeface="Arial" pitchFamily="34" charset="0"/>
              <a:buChar char="–"/>
              <a:defRPr/>
            </a:pPr>
            <a:endParaRPr lang="ja-JP" altLang="en-US" dirty="0"/>
          </a:p>
        </p:txBody>
      </p:sp>
      <p:sp>
        <p:nvSpPr>
          <p:cNvPr id="9" name="上下矢印 8"/>
          <p:cNvSpPr/>
          <p:nvPr/>
        </p:nvSpPr>
        <p:spPr>
          <a:xfrm rot="5400000">
            <a:off x="4143248" y="-161821"/>
            <a:ext cx="542481" cy="5664267"/>
          </a:xfrm>
          <a:prstGeom prst="upDownArrow">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ja-JP" altLang="en-US"/>
          </a:p>
        </p:txBody>
      </p:sp>
      <p:sp>
        <p:nvSpPr>
          <p:cNvPr id="24584" name="テキスト ボックス 9"/>
          <p:cNvSpPr txBox="1">
            <a:spLocks noChangeArrowheads="1"/>
          </p:cNvSpPr>
          <p:nvPr/>
        </p:nvSpPr>
        <p:spPr bwMode="auto">
          <a:xfrm>
            <a:off x="1957388" y="2478088"/>
            <a:ext cx="4718050" cy="338137"/>
          </a:xfrm>
          <a:prstGeom prst="rect">
            <a:avLst/>
          </a:prstGeom>
          <a:noFill/>
          <a:ln w="9525">
            <a:noFill/>
            <a:miter lim="800000"/>
            <a:headEnd/>
            <a:tailEnd/>
          </a:ln>
        </p:spPr>
        <p:txBody>
          <a:bodyPr>
            <a:spAutoFit/>
          </a:bodyPr>
          <a:lstStyle/>
          <a:p>
            <a:pPr algn="ctr"/>
            <a:r>
              <a:rPr lang="ja-JP" altLang="en-US" sz="1600">
                <a:solidFill>
                  <a:schemeClr val="bg1"/>
                </a:solidFill>
                <a:latin typeface="Calibri" pitchFamily="34" charset="0"/>
              </a:rPr>
              <a:t>一次判定で評価しきれていない介護の手間を検討</a:t>
            </a:r>
          </a:p>
        </p:txBody>
      </p:sp>
      <p:sp>
        <p:nvSpPr>
          <p:cNvPr id="11" name="スライド番号プレースホルダ 10"/>
          <p:cNvSpPr>
            <a:spLocks noGrp="1"/>
          </p:cNvSpPr>
          <p:nvPr>
            <p:ph type="sldNum" sz="quarter" idx="12"/>
          </p:nvPr>
        </p:nvSpPr>
        <p:spPr/>
        <p:txBody>
          <a:bodyPr/>
          <a:lstStyle/>
          <a:p>
            <a:pPr>
              <a:defRPr/>
            </a:pPr>
            <a:fld id="{CEEE8F44-8938-44F1-AF0F-E19A1213437A}" type="slidenum">
              <a:rPr lang="ja-JP" altLang="en-US"/>
              <a:pPr>
                <a:defRPr/>
              </a:pPr>
              <a:t>7</a:t>
            </a:fld>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6E05536F-41E8-4E88-9F78-CB10C2346272}" type="slidenum">
              <a:rPr lang="ja-JP" altLang="en-US"/>
              <a:pPr>
                <a:defRPr/>
              </a:pPr>
              <a:t>8</a:t>
            </a:fld>
            <a:endParaRPr lang="ja-JP" altLang="en-US"/>
          </a:p>
        </p:txBody>
      </p:sp>
      <p:sp>
        <p:nvSpPr>
          <p:cNvPr id="26627" name="テキスト ボックス 5"/>
          <p:cNvSpPr txBox="1">
            <a:spLocks noChangeArrowheads="1"/>
          </p:cNvSpPr>
          <p:nvPr/>
        </p:nvSpPr>
        <p:spPr bwMode="auto">
          <a:xfrm>
            <a:off x="884238" y="5832475"/>
            <a:ext cx="7337425" cy="830263"/>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日付事務連絡）」より</a:t>
            </a:r>
          </a:p>
        </p:txBody>
      </p:sp>
      <p:pic>
        <p:nvPicPr>
          <p:cNvPr id="26628" name="Picture 4"/>
          <p:cNvPicPr>
            <a:picLocks noGrp="1" noChangeAspect="1" noChangeArrowheads="1"/>
          </p:cNvPicPr>
          <p:nvPr>
            <p:ph idx="1"/>
          </p:nvPr>
        </p:nvPicPr>
        <p:blipFill>
          <a:blip r:embed="rId3"/>
          <a:srcRect l="12595" t="26137" r="19000" b="17632"/>
          <a:stretch>
            <a:fillRect/>
          </a:stretch>
        </p:blipFill>
        <p:spPr>
          <a:xfrm>
            <a:off x="369888" y="1203325"/>
            <a:ext cx="8424862" cy="432911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軽度者の特記事項に関する留意点</a:t>
            </a:r>
            <a:endParaRPr lang="ja-JP" altLang="en-US" dirty="0"/>
          </a:p>
        </p:txBody>
      </p:sp>
      <p:sp>
        <p:nvSpPr>
          <p:cNvPr id="4" name="スライド番号プレースホルダ 3"/>
          <p:cNvSpPr>
            <a:spLocks noGrp="1"/>
          </p:cNvSpPr>
          <p:nvPr>
            <p:ph type="sldNum" sz="quarter" idx="12"/>
          </p:nvPr>
        </p:nvSpPr>
        <p:spPr/>
        <p:txBody>
          <a:bodyPr/>
          <a:lstStyle/>
          <a:p>
            <a:pPr>
              <a:defRPr/>
            </a:pPr>
            <a:fld id="{2A93938E-2923-40DA-B60D-46558F8BED6D}" type="slidenum">
              <a:rPr lang="ja-JP" altLang="en-US"/>
              <a:pPr>
                <a:defRPr/>
              </a:pPr>
              <a:t>9</a:t>
            </a:fld>
            <a:endParaRPr lang="ja-JP" altLang="en-US"/>
          </a:p>
        </p:txBody>
      </p:sp>
      <p:pic>
        <p:nvPicPr>
          <p:cNvPr id="28675" name="Picture 2"/>
          <p:cNvPicPr>
            <a:picLocks noGrp="1" noChangeAspect="1" noChangeArrowheads="1"/>
          </p:cNvPicPr>
          <p:nvPr>
            <p:ph idx="1"/>
          </p:nvPr>
        </p:nvPicPr>
        <p:blipFill>
          <a:blip r:embed="rId3"/>
          <a:srcRect l="12971" t="23724" r="18907" b="10847"/>
          <a:stretch>
            <a:fillRect/>
          </a:stretch>
        </p:blipFill>
        <p:spPr>
          <a:xfrm>
            <a:off x="746125" y="1128713"/>
            <a:ext cx="7704138" cy="4624387"/>
          </a:xfrm>
        </p:spPr>
      </p:pic>
      <p:sp>
        <p:nvSpPr>
          <p:cNvPr id="28676" name="テキスト ボックス 5"/>
          <p:cNvSpPr txBox="1">
            <a:spLocks noChangeArrowheads="1"/>
          </p:cNvSpPr>
          <p:nvPr/>
        </p:nvSpPr>
        <p:spPr bwMode="auto">
          <a:xfrm>
            <a:off x="884238" y="5832475"/>
            <a:ext cx="7337425" cy="830263"/>
          </a:xfrm>
          <a:prstGeom prst="rect">
            <a:avLst/>
          </a:prstGeom>
          <a:noFill/>
          <a:ln w="9525">
            <a:noFill/>
            <a:miter lim="800000"/>
            <a:headEnd/>
            <a:tailEnd/>
          </a:ln>
        </p:spPr>
        <p:txBody>
          <a:bodyPr>
            <a:spAutoFit/>
          </a:bodyPr>
          <a:lstStyle/>
          <a:p>
            <a:r>
              <a:rPr lang="ja-JP" altLang="en-US" sz="1600">
                <a:latin typeface="Calibri" pitchFamily="34" charset="0"/>
              </a:rPr>
              <a:t>「要介護認定の見直しに係る検証・検討会」における検討結果を踏まえた認定調査及び介護認定審査会における留意事項等について（平成</a:t>
            </a:r>
            <a:r>
              <a:rPr lang="en-US" altLang="ja-JP" sz="1600">
                <a:latin typeface="Calibri" pitchFamily="34" charset="0"/>
              </a:rPr>
              <a:t>22</a:t>
            </a:r>
            <a:r>
              <a:rPr lang="ja-JP" altLang="en-US" sz="1600">
                <a:latin typeface="Calibri" pitchFamily="34" charset="0"/>
              </a:rPr>
              <a:t>年</a:t>
            </a:r>
            <a:r>
              <a:rPr lang="en-US" altLang="ja-JP" sz="1600">
                <a:latin typeface="Calibri" pitchFamily="34" charset="0"/>
              </a:rPr>
              <a:t>2</a:t>
            </a:r>
            <a:r>
              <a:rPr lang="ja-JP" altLang="en-US" sz="1600">
                <a:latin typeface="Calibri" pitchFamily="34" charset="0"/>
              </a:rPr>
              <a:t>月</a:t>
            </a:r>
            <a:r>
              <a:rPr lang="en-US" altLang="ja-JP" sz="1600">
                <a:latin typeface="Calibri" pitchFamily="34" charset="0"/>
              </a:rPr>
              <a:t>2</a:t>
            </a:r>
            <a:r>
              <a:rPr lang="ja-JP" altLang="en-US" sz="1600">
                <a:latin typeface="Calibri" pitchFamily="34" charset="0"/>
              </a:rPr>
              <a:t>日付事務連絡）」より</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8CA9056-39E6-49C4-A8AE-7B729A2ACEA2}">
  <ds:schemaRefs>
    <ds:schemaRef ds:uri="http://schemas.microsoft.com/sharepoint/v3/contenttype/forms"/>
  </ds:schemaRefs>
</ds:datastoreItem>
</file>

<file path=customXml/itemProps2.xml><?xml version="1.0" encoding="utf-8"?>
<ds:datastoreItem xmlns:ds="http://schemas.openxmlformats.org/officeDocument/2006/customXml" ds:itemID="{0DDFF9C8-962D-4FB0-9F86-44D9D03B6E89}">
  <ds:schemaRefs>
    <ds:schemaRef ds:uri="http://schemas.microsoft.com/office/2006/metadata/properties"/>
  </ds:schemaRefs>
</ds:datastoreItem>
</file>

<file path=customXml/itemProps3.xml><?xml version="1.0" encoding="utf-8"?>
<ds:datastoreItem xmlns:ds="http://schemas.openxmlformats.org/officeDocument/2006/customXml" ds:itemID="{8055B7DD-1497-43AA-AC9E-63AA767D8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8282</TotalTime>
  <Words>8308</Words>
  <Application>Microsoft Office PowerPoint</Application>
  <PresentationFormat>画面に合わせる (4:3)</PresentationFormat>
  <Paragraphs>264</Paragraphs>
  <Slides>18</Slides>
  <Notes>18</Notes>
  <HiddenSlides>0</HiddenSlides>
  <MMClips>0</MMClips>
  <ScaleCrop>false</ScaleCrop>
  <HeadingPairs>
    <vt:vector size="6" baseType="variant">
      <vt:variant>
        <vt:lpstr>使用されているフォント</vt:lpstr>
      </vt:variant>
      <vt:variant>
        <vt:i4>4</vt:i4>
      </vt:variant>
      <vt:variant>
        <vt:lpstr>デザイン テンプレート</vt:lpstr>
      </vt:variant>
      <vt:variant>
        <vt:i4>7</vt:i4>
      </vt:variant>
      <vt:variant>
        <vt:lpstr>スライド タイトル</vt:lpstr>
      </vt:variant>
      <vt:variant>
        <vt:i4>18</vt:i4>
      </vt:variant>
    </vt:vector>
  </HeadingPairs>
  <TitlesOfParts>
    <vt:vector size="29" baseType="lpstr">
      <vt:lpstr>Arial</vt:lpstr>
      <vt:lpstr>ＭＳ Ｐゴシック</vt:lpstr>
      <vt:lpstr>Calibri</vt:lpstr>
      <vt:lpstr>HGP創英角ｺﾞｼｯｸUB</vt:lpstr>
      <vt:lpstr>Office テーマ</vt:lpstr>
      <vt:lpstr>Office テーマ</vt:lpstr>
      <vt:lpstr>Office テーマ</vt:lpstr>
      <vt:lpstr>Office テーマ</vt:lpstr>
      <vt:lpstr>Office テーマ</vt:lpstr>
      <vt:lpstr>Office テーマ</vt: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vector>
  </TitlesOfParts>
  <Company>MURC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Iwana Reisuke(岩名 礼介)</dc:creator>
  <cp:lastModifiedBy>MURC</cp:lastModifiedBy>
  <cp:revision>643</cp:revision>
  <dcterms:created xsi:type="dcterms:W3CDTF">2011-07-06T04:16:17Z</dcterms:created>
  <dcterms:modified xsi:type="dcterms:W3CDTF">2011-10-03T12:20:01Z</dcterms:modified>
</cp:coreProperties>
</file>